
<file path=[Content_Types].xml><?xml version="1.0" encoding="utf-8"?>
<Types xmlns="http://schemas.openxmlformats.org/package/2006/content-types">
  <Default Extension="xml" ContentType="application/xml"/>
  <Default Extension="doc" ContentType="application/msword"/>
  <Default Extension="wmf" ContentType="image/x-w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embeddings/oleObject9.bin" ContentType="application/vnd.openxmlformats-officedocument.oleObject"/>
  <Override PartName="/ppt/embeddings/oleObject10.bin" ContentType="application/vnd.openxmlformats-officedocument.oleObject"/>
  <Override PartName="/ppt/embeddings/oleObject11.bin" ContentType="application/vnd.openxmlformats-officedocument.oleObject"/>
  <Override PartName="/ppt/embeddings/oleObject12.bin" ContentType="application/vnd.openxmlformats-officedocument.oleObject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embeddings/oleObject13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2" showSpecialPlsOnTitleSld="0" saveSubsetFonts="1" autoCompressPictures="0">
  <p:sldMasterIdLst>
    <p:sldMasterId id="2147483662" r:id="rId1"/>
  </p:sldMasterIdLst>
  <p:notesMasterIdLst>
    <p:notesMasterId r:id="rId53"/>
  </p:notesMasterIdLst>
  <p:handoutMasterIdLst>
    <p:handoutMasterId r:id="rId54"/>
  </p:handoutMasterIdLst>
  <p:sldIdLst>
    <p:sldId id="256" r:id="rId2"/>
    <p:sldId id="305" r:id="rId3"/>
    <p:sldId id="289" r:id="rId4"/>
    <p:sldId id="290" r:id="rId5"/>
    <p:sldId id="277" r:id="rId6"/>
    <p:sldId id="273" r:id="rId7"/>
    <p:sldId id="272" r:id="rId8"/>
    <p:sldId id="276" r:id="rId9"/>
    <p:sldId id="274" r:id="rId10"/>
    <p:sldId id="291" r:id="rId11"/>
    <p:sldId id="280" r:id="rId12"/>
    <p:sldId id="279" r:id="rId13"/>
    <p:sldId id="292" r:id="rId14"/>
    <p:sldId id="294" r:id="rId15"/>
    <p:sldId id="630" r:id="rId16"/>
    <p:sldId id="631" r:id="rId17"/>
    <p:sldId id="632" r:id="rId18"/>
    <p:sldId id="633" r:id="rId19"/>
    <p:sldId id="634" r:id="rId20"/>
    <p:sldId id="300" r:id="rId21"/>
    <p:sldId id="301" r:id="rId22"/>
    <p:sldId id="302" r:id="rId23"/>
    <p:sldId id="636" r:id="rId24"/>
    <p:sldId id="303" r:id="rId25"/>
    <p:sldId id="304" r:id="rId26"/>
    <p:sldId id="306" r:id="rId27"/>
    <p:sldId id="453" r:id="rId28"/>
    <p:sldId id="454" r:id="rId29"/>
    <p:sldId id="455" r:id="rId30"/>
    <p:sldId id="456" r:id="rId31"/>
    <p:sldId id="638" r:id="rId32"/>
    <p:sldId id="517" r:id="rId33"/>
    <p:sldId id="637" r:id="rId34"/>
    <p:sldId id="519" r:id="rId35"/>
    <p:sldId id="522" r:id="rId36"/>
    <p:sldId id="532" r:id="rId37"/>
    <p:sldId id="533" r:id="rId38"/>
    <p:sldId id="547" r:id="rId39"/>
    <p:sldId id="640" r:id="rId40"/>
    <p:sldId id="639" r:id="rId41"/>
    <p:sldId id="549" r:id="rId42"/>
    <p:sldId id="550" r:id="rId43"/>
    <p:sldId id="551" r:id="rId44"/>
    <p:sldId id="552" r:id="rId45"/>
    <p:sldId id="553" r:id="rId46"/>
    <p:sldId id="554" r:id="rId47"/>
    <p:sldId id="555" r:id="rId48"/>
    <p:sldId id="556" r:id="rId49"/>
    <p:sldId id="557" r:id="rId50"/>
    <p:sldId id="558" r:id="rId51"/>
    <p:sldId id="635" r:id="rId52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CCFF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417" autoAdjust="0"/>
    <p:restoredTop sz="94660"/>
  </p:normalViewPr>
  <p:slideViewPr>
    <p:cSldViewPr>
      <p:cViewPr>
        <p:scale>
          <a:sx n="100" d="100"/>
          <a:sy n="100" d="100"/>
        </p:scale>
        <p:origin x="-2408" y="-3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notesMaster" Target="notesMasters/notesMaster1.xml"/><Relationship Id="rId54" Type="http://schemas.openxmlformats.org/officeDocument/2006/relationships/handoutMaster" Target="handoutMasters/handoutMaster1.xml"/><Relationship Id="rId55" Type="http://schemas.openxmlformats.org/officeDocument/2006/relationships/printerSettings" Target="printerSettings/printerSettings1.bin"/><Relationship Id="rId56" Type="http://schemas.openxmlformats.org/officeDocument/2006/relationships/presProps" Target="presProps.xml"/><Relationship Id="rId57" Type="http://schemas.openxmlformats.org/officeDocument/2006/relationships/viewProps" Target="viewProps.xml"/><Relationship Id="rId58" Type="http://schemas.openxmlformats.org/officeDocument/2006/relationships/theme" Target="theme/theme1.xml"/><Relationship Id="rId59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C1A51-3150-40B4-9F01-753DD862E8C2}" type="datetimeFigureOut">
              <a:rPr lang="en-US" smtClean="0"/>
              <a:pPr/>
              <a:t>2/3/13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7EA2CF-A4F5-4538-B170-83CDED46DD9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43746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935E29-9163-4D17-BB6A-C1078C53A036}" type="datetimeFigureOut">
              <a:rPr lang="en-US" smtClean="0"/>
              <a:pPr/>
              <a:t>2/3/13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2D58B8-7A30-434D-8031-731689C03C1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84212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B1617C9-C63A-4686-9C6E-FB0FD144F153}" type="slidenum">
              <a:rPr lang="it-IT"/>
              <a:pPr/>
              <a:t>30</a:t>
            </a:fld>
            <a:endParaRPr lang="it-IT"/>
          </a:p>
        </p:txBody>
      </p:sp>
      <p:sp>
        <p:nvSpPr>
          <p:cNvPr id="194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194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4267200"/>
            <a:ext cx="5867400" cy="44958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4" Type="http://schemas.openxmlformats.org/officeDocument/2006/relationships/image" Target="../media/image1.wmf"/><Relationship Id="rId5" Type="http://schemas.openxmlformats.org/officeDocument/2006/relationships/image" Target="../media/image2.png"/><Relationship Id="rId6" Type="http://schemas.openxmlformats.org/officeDocument/2006/relationships/image" Target="../media/image3.png"/><Relationship Id="rId1" Type="http://schemas.openxmlformats.org/officeDocument/2006/relationships/vmlDrawing" Target="../drawings/vmlDrawing2.vml"/><Relationship Id="rId2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4" Type="http://schemas.openxmlformats.org/officeDocument/2006/relationships/image" Target="../media/image1.wmf"/><Relationship Id="rId5" Type="http://schemas.openxmlformats.org/officeDocument/2006/relationships/image" Target="../media/image2.png"/><Relationship Id="rId6" Type="http://schemas.openxmlformats.org/officeDocument/2006/relationships/image" Target="../media/image3.png"/><Relationship Id="rId1" Type="http://schemas.openxmlformats.org/officeDocument/2006/relationships/vmlDrawing" Target="../drawings/vmlDrawing11.vml"/><Relationship Id="rId2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4" Type="http://schemas.openxmlformats.org/officeDocument/2006/relationships/image" Target="../media/image1.wmf"/><Relationship Id="rId5" Type="http://schemas.openxmlformats.org/officeDocument/2006/relationships/image" Target="../media/image2.png"/><Relationship Id="rId6" Type="http://schemas.openxmlformats.org/officeDocument/2006/relationships/image" Target="../media/image3.png"/><Relationship Id="rId1" Type="http://schemas.openxmlformats.org/officeDocument/2006/relationships/vmlDrawing" Target="../drawings/vmlDrawing12.vml"/><Relationship Id="rId2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4" Type="http://schemas.openxmlformats.org/officeDocument/2006/relationships/image" Target="../media/image1.wmf"/><Relationship Id="rId5" Type="http://schemas.openxmlformats.org/officeDocument/2006/relationships/image" Target="../media/image2.png"/><Relationship Id="rId6" Type="http://schemas.openxmlformats.org/officeDocument/2006/relationships/image" Target="../media/image3.png"/><Relationship Id="rId1" Type="http://schemas.openxmlformats.org/officeDocument/2006/relationships/vmlDrawing" Target="../drawings/vmlDrawing3.vml"/><Relationship Id="rId2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4" Type="http://schemas.openxmlformats.org/officeDocument/2006/relationships/image" Target="../media/image1.wmf"/><Relationship Id="rId5" Type="http://schemas.openxmlformats.org/officeDocument/2006/relationships/image" Target="../media/image2.png"/><Relationship Id="rId6" Type="http://schemas.openxmlformats.org/officeDocument/2006/relationships/image" Target="../media/image3.png"/><Relationship Id="rId1" Type="http://schemas.openxmlformats.org/officeDocument/2006/relationships/vmlDrawing" Target="../drawings/vmlDrawing4.vml"/><Relationship Id="rId2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4" Type="http://schemas.openxmlformats.org/officeDocument/2006/relationships/image" Target="../media/image1.wmf"/><Relationship Id="rId5" Type="http://schemas.openxmlformats.org/officeDocument/2006/relationships/image" Target="../media/image2.png"/><Relationship Id="rId6" Type="http://schemas.openxmlformats.org/officeDocument/2006/relationships/image" Target="../media/image3.png"/><Relationship Id="rId1" Type="http://schemas.openxmlformats.org/officeDocument/2006/relationships/vmlDrawing" Target="../drawings/vmlDrawing5.vml"/><Relationship Id="rId2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4" Type="http://schemas.openxmlformats.org/officeDocument/2006/relationships/image" Target="../media/image1.wmf"/><Relationship Id="rId5" Type="http://schemas.openxmlformats.org/officeDocument/2006/relationships/image" Target="../media/image2.png"/><Relationship Id="rId6" Type="http://schemas.openxmlformats.org/officeDocument/2006/relationships/image" Target="../media/image3.png"/><Relationship Id="rId1" Type="http://schemas.openxmlformats.org/officeDocument/2006/relationships/vmlDrawing" Target="../drawings/vmlDrawing6.vml"/><Relationship Id="rId2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4" Type="http://schemas.openxmlformats.org/officeDocument/2006/relationships/image" Target="../media/image1.wmf"/><Relationship Id="rId5" Type="http://schemas.openxmlformats.org/officeDocument/2006/relationships/image" Target="../media/image2.png"/><Relationship Id="rId6" Type="http://schemas.openxmlformats.org/officeDocument/2006/relationships/image" Target="../media/image3.png"/><Relationship Id="rId1" Type="http://schemas.openxmlformats.org/officeDocument/2006/relationships/vmlDrawing" Target="../drawings/vmlDrawing7.vml"/><Relationship Id="rId2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4" Type="http://schemas.openxmlformats.org/officeDocument/2006/relationships/image" Target="../media/image1.wmf"/><Relationship Id="rId5" Type="http://schemas.openxmlformats.org/officeDocument/2006/relationships/image" Target="../media/image2.png"/><Relationship Id="rId6" Type="http://schemas.openxmlformats.org/officeDocument/2006/relationships/image" Target="../media/image3.png"/><Relationship Id="rId1" Type="http://schemas.openxmlformats.org/officeDocument/2006/relationships/vmlDrawing" Target="../drawings/vmlDrawing8.vml"/><Relationship Id="rId2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4" Type="http://schemas.openxmlformats.org/officeDocument/2006/relationships/image" Target="../media/image1.wmf"/><Relationship Id="rId5" Type="http://schemas.openxmlformats.org/officeDocument/2006/relationships/image" Target="../media/image2.png"/><Relationship Id="rId6" Type="http://schemas.openxmlformats.org/officeDocument/2006/relationships/image" Target="../media/image3.png"/><Relationship Id="rId1" Type="http://schemas.openxmlformats.org/officeDocument/2006/relationships/vmlDrawing" Target="../drawings/vmlDrawing9.vml"/><Relationship Id="rId2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4" Type="http://schemas.openxmlformats.org/officeDocument/2006/relationships/image" Target="../media/image1.wmf"/><Relationship Id="rId5" Type="http://schemas.openxmlformats.org/officeDocument/2006/relationships/image" Target="../media/image2.png"/><Relationship Id="rId6" Type="http://schemas.openxmlformats.org/officeDocument/2006/relationships/image" Target="../media/image3.png"/><Relationship Id="rId1" Type="http://schemas.openxmlformats.org/officeDocument/2006/relationships/vmlDrawing" Target="../drawings/vmlDrawing10.vml"/><Relationship Id="rId2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0" y="-49213"/>
          <a:ext cx="9144000" cy="6907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82" name="Visio" r:id="rId3" imgW="10424417" imgH="7384551" progId="Visio.Drawing.11">
                  <p:embed/>
                </p:oleObj>
              </mc:Choice>
              <mc:Fallback>
                <p:oleObj name="Visio" r:id="rId3" imgW="10424417" imgH="7384551" progId="Visio.Drawing.11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-49213"/>
                        <a:ext cx="9144000" cy="6907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7" descr="CERNLogoNew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85200" y="0"/>
            <a:ext cx="55880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 descr="lhcb-online-logo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66357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Data Networks – ISOTDAQ 2013 – Enrico.Bonaccorsi@cern.ch </a:t>
            </a:r>
            <a:endParaRPr lang="en-US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00BD83D-E8D2-41F3-BCD3-91787C5CEA6F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0" y="-49213"/>
          <a:ext cx="9144000" cy="6907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98" name="Visio" r:id="rId3" imgW="10424417" imgH="7384551" progId="Visio.Drawing.11">
                  <p:embed/>
                </p:oleObj>
              </mc:Choice>
              <mc:Fallback>
                <p:oleObj name="Visio" r:id="rId3" imgW="10424417" imgH="7384551" progId="Visio.Drawing.11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-49213"/>
                        <a:ext cx="9144000" cy="6907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7" descr="CERNLogoNew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85200" y="0"/>
            <a:ext cx="55880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 descr="lhcb-online-logo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66357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Data Networks – ISOTDAQ 2013 – Enrico.Bonaccorsi@cern.ch </a:t>
            </a:r>
            <a:endParaRPr lang="en-GB" sz="120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BEBABF3-9331-49BC-834F-9DD5ECD55810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0" y="-49213"/>
          <a:ext cx="9144000" cy="6907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922" name="Visio" r:id="rId3" imgW="10424417" imgH="7384551" progId="Visio.Drawing.11">
                  <p:embed/>
                </p:oleObj>
              </mc:Choice>
              <mc:Fallback>
                <p:oleObj name="Visio" r:id="rId3" imgW="10424417" imgH="7384551" progId="Visio.Drawing.11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-49213"/>
                        <a:ext cx="9144000" cy="6907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7" descr="CERNLogoNew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85200" y="0"/>
            <a:ext cx="55880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 descr="lhcb-online-logo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66357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0"/>
            <a:ext cx="2057400" cy="60372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0"/>
            <a:ext cx="6019800" cy="60372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Data Networks – ISOTDAQ 2013 – Enrico.Bonaccorsi@cern.ch </a:t>
            </a:r>
            <a:endParaRPr lang="en-GB" sz="120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4C51A64-ECB3-435B-9E0D-CDF1112DFD9E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0" y="-49213"/>
          <a:ext cx="9144000" cy="6907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06" name="Visio" r:id="rId3" imgW="10424417" imgH="7384551" progId="Visio.Drawing.11">
                  <p:embed/>
                </p:oleObj>
              </mc:Choice>
              <mc:Fallback>
                <p:oleObj name="Visio" r:id="rId3" imgW="10424417" imgH="7384551" progId="Visio.Drawing.11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-49213"/>
                        <a:ext cx="9144000" cy="6907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7" descr="CERNLogoNew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85200" y="0"/>
            <a:ext cx="55880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 descr="lhcb-online-logo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66357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Data Networks – ISOTDAQ 2013 – Enrico.Bonaccorsi@cern.ch </a:t>
            </a:r>
            <a:endParaRPr lang="en-GB" sz="120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5B4A213-182E-4865-9052-6E7FBF0972B9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0" y="-49213"/>
          <a:ext cx="9144000" cy="6907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30" name="Visio" r:id="rId3" imgW="10424417" imgH="7384551" progId="Visio.Drawing.11">
                  <p:embed/>
                </p:oleObj>
              </mc:Choice>
              <mc:Fallback>
                <p:oleObj name="Visio" r:id="rId3" imgW="10424417" imgH="7384551" progId="Visio.Drawing.11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-49213"/>
                        <a:ext cx="9144000" cy="6907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7" descr="CERNLogoNew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85200" y="0"/>
            <a:ext cx="55880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 descr="lhcb-online-logo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66357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Data Networks – ISOTDAQ 2013 – Enrico.Bonaccorsi@cern.ch </a:t>
            </a:r>
            <a:endParaRPr lang="en-GB" sz="120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0F60C1A-E776-4F07-97F5-0EBD126923F4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3"/>
          <p:cNvGraphicFramePr>
            <a:graphicFrameLocks noChangeAspect="1"/>
          </p:cNvGraphicFramePr>
          <p:nvPr/>
        </p:nvGraphicFramePr>
        <p:xfrm>
          <a:off x="0" y="-49213"/>
          <a:ext cx="9144000" cy="6907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54" name="Visio" r:id="rId3" imgW="10424417" imgH="7384551" progId="Visio.Drawing.11">
                  <p:embed/>
                </p:oleObj>
              </mc:Choice>
              <mc:Fallback>
                <p:oleObj name="Visio" r:id="rId3" imgW="10424417" imgH="7384551" progId="Visio.Drawing.11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-49213"/>
                        <a:ext cx="9144000" cy="6907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7" descr="CERNLogoNew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85200" y="0"/>
            <a:ext cx="55880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lhcb-online-logo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66357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113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113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Data Networks – ISOTDAQ 2013 – Enrico.Bonaccorsi@cern.ch </a:t>
            </a:r>
            <a:endParaRPr lang="en-GB" sz="120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42D611D-4A20-4476-B464-7DA6F4278282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3"/>
          <p:cNvGraphicFramePr>
            <a:graphicFrameLocks noChangeAspect="1"/>
          </p:cNvGraphicFramePr>
          <p:nvPr/>
        </p:nvGraphicFramePr>
        <p:xfrm>
          <a:off x="0" y="-49213"/>
          <a:ext cx="9144000" cy="6907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8" name="Visio" r:id="rId3" imgW="10424417" imgH="7384551" progId="Visio.Drawing.11">
                  <p:embed/>
                </p:oleObj>
              </mc:Choice>
              <mc:Fallback>
                <p:oleObj name="Visio" r:id="rId3" imgW="10424417" imgH="7384551" progId="Visio.Drawing.11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-49213"/>
                        <a:ext cx="9144000" cy="6907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9" descr="CERNLogoNew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85200" y="0"/>
            <a:ext cx="55880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9" descr="lhcb-online-logo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66357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Data Networks – ISOTDAQ 2013 – Enrico.Bonaccorsi@cern.ch </a:t>
            </a:r>
            <a:endParaRPr lang="en-GB" sz="1200"/>
          </a:p>
        </p:txBody>
      </p:sp>
      <p:sp>
        <p:nvSpPr>
          <p:cNvPr id="11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69C7CDC-1762-4C8D-8399-46FC8F2769C0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3"/>
          <p:cNvGraphicFramePr>
            <a:graphicFrameLocks noChangeAspect="1"/>
          </p:cNvGraphicFramePr>
          <p:nvPr/>
        </p:nvGraphicFramePr>
        <p:xfrm>
          <a:off x="0" y="-49213"/>
          <a:ext cx="9144000" cy="6907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02" name="Visio" r:id="rId3" imgW="10424417" imgH="7384551" progId="Visio.Drawing.11">
                  <p:embed/>
                </p:oleObj>
              </mc:Choice>
              <mc:Fallback>
                <p:oleObj name="Visio" r:id="rId3" imgW="10424417" imgH="7384551" progId="Visio.Drawing.11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-49213"/>
                        <a:ext cx="9144000" cy="6907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Picture 7" descr="CERNLogoNew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85200" y="0"/>
            <a:ext cx="55880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 descr="lhcb-online-logo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66357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Data Networks – ISOTDAQ 2013 – Enrico.Bonaccorsi@cern.ch </a:t>
            </a:r>
            <a:endParaRPr lang="en-GB" sz="120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1965548-D45B-410C-B245-CE1CA6092D31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3"/>
          <p:cNvGraphicFramePr>
            <a:graphicFrameLocks noChangeAspect="1"/>
          </p:cNvGraphicFramePr>
          <p:nvPr/>
        </p:nvGraphicFramePr>
        <p:xfrm>
          <a:off x="0" y="-49213"/>
          <a:ext cx="9144000" cy="6907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26" name="Visio" r:id="rId3" imgW="10424417" imgH="7384551" progId="Visio.Drawing.11">
                  <p:embed/>
                </p:oleObj>
              </mc:Choice>
              <mc:Fallback>
                <p:oleObj name="Visio" r:id="rId3" imgW="10424417" imgH="7384551" progId="Visio.Drawing.11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-49213"/>
                        <a:ext cx="9144000" cy="6907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Picture 7" descr="CERNLogoNew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85200" y="0"/>
            <a:ext cx="55880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9" descr="lhcb-online-logo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66357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Data Networks – ISOTDAQ 2013 – Enrico.Bonaccorsi@cern.ch </a:t>
            </a:r>
            <a:endParaRPr lang="en-GB" sz="1200"/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3414E7B-7410-4D9B-AA25-DB9773A0C708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3"/>
          <p:cNvGraphicFramePr>
            <a:graphicFrameLocks noChangeAspect="1"/>
          </p:cNvGraphicFramePr>
          <p:nvPr/>
        </p:nvGraphicFramePr>
        <p:xfrm>
          <a:off x="0" y="-49213"/>
          <a:ext cx="9144000" cy="6907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50" name="Visio" r:id="rId3" imgW="10424417" imgH="7384551" progId="Visio.Drawing.11">
                  <p:embed/>
                </p:oleObj>
              </mc:Choice>
              <mc:Fallback>
                <p:oleObj name="Visio" r:id="rId3" imgW="10424417" imgH="7384551" progId="Visio.Drawing.11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-49213"/>
                        <a:ext cx="9144000" cy="6907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7" descr="CERNLogoNew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85200" y="0"/>
            <a:ext cx="55880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lhcb-online-logo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66357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Data Networks – ISOTDAQ 2013 – Enrico.Bonaccorsi@cern.ch </a:t>
            </a:r>
            <a:endParaRPr lang="en-GB" sz="120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B0E01BB-78CF-41A2-970E-7C2FEB5895BA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3"/>
          <p:cNvGraphicFramePr>
            <a:graphicFrameLocks noChangeAspect="1"/>
          </p:cNvGraphicFramePr>
          <p:nvPr/>
        </p:nvGraphicFramePr>
        <p:xfrm>
          <a:off x="0" y="-49213"/>
          <a:ext cx="9144000" cy="6907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74" name="Visio" r:id="rId3" imgW="10424417" imgH="7384551" progId="Visio.Drawing.11">
                  <p:embed/>
                </p:oleObj>
              </mc:Choice>
              <mc:Fallback>
                <p:oleObj name="Visio" r:id="rId3" imgW="10424417" imgH="7384551" progId="Visio.Drawing.11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-49213"/>
                        <a:ext cx="9144000" cy="6907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7" descr="CERNLogoNew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85200" y="0"/>
            <a:ext cx="55880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lhcb-online-logo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66357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Data Networks – ISOTDAQ 2013 – Enrico.Bonaccorsi@cern.ch </a:t>
            </a:r>
            <a:endParaRPr lang="en-GB" sz="120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0EFC01F-D397-48F6-9195-7505A10AD2C7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vmlDrawing" Target="../drawings/vmlDrawing1.vml"/><Relationship Id="rId14" Type="http://schemas.openxmlformats.org/officeDocument/2006/relationships/oleObject" Target="../embeddings/oleObject1.bin"/><Relationship Id="rId15" Type="http://schemas.openxmlformats.org/officeDocument/2006/relationships/image" Target="../media/image1.wmf"/><Relationship Id="rId16" Type="http://schemas.openxmlformats.org/officeDocument/2006/relationships/image" Target="../media/image2.png"/><Relationship Id="rId17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0" y="-49213"/>
          <a:ext cx="9144000" cy="6907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58" name="Visio" r:id="rId14" imgW="10424417" imgH="7384551" progId="Visio.Drawing.11">
                  <p:embed/>
                </p:oleObj>
              </mc:Choice>
              <mc:Fallback>
                <p:oleObj name="Visio" r:id="rId14" imgW="10424417" imgH="7384551" progId="Visio.Drawing.11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-49213"/>
                        <a:ext cx="9144000" cy="6907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BBE0E3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31825" y="0"/>
            <a:ext cx="7975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113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201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736725" y="6465888"/>
            <a:ext cx="4694238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>
              <a:defRPr/>
            </a:pPr>
            <a:r>
              <a:rPr lang="en-US" smtClean="0"/>
              <a:t>Data Networks – ISOTDAQ 2013 – Enrico.Bonaccorsi@cern.ch </a:t>
            </a:r>
            <a:endParaRPr lang="en-GB" sz="1200"/>
          </a:p>
        </p:txBody>
      </p:sp>
      <p:sp>
        <p:nvSpPr>
          <p:cNvPr id="2201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94525" y="6443663"/>
            <a:ext cx="2133600" cy="31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E3C46E65-1A1B-49F5-93E0-4BED38DFD946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1031" name="Picture 7" descr="CERNLogoNew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8585200" y="0"/>
            <a:ext cx="55880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9" descr="lhcb-online-logo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0" y="0"/>
            <a:ext cx="66357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pitchFamily="24" charset="-128"/>
          <a:cs typeface="ＭＳ Ｐゴシック" pitchFamily="24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entury Gothic" charset="0"/>
          <a:ea typeface="ＭＳ Ｐゴシック" pitchFamily="24" charset="-128"/>
          <a:cs typeface="ＭＳ Ｐゴシック" pitchFamily="24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entury Gothic" charset="0"/>
          <a:ea typeface="ＭＳ Ｐゴシック" pitchFamily="24" charset="-128"/>
          <a:cs typeface="ＭＳ Ｐゴシック" pitchFamily="24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entury Gothic" charset="0"/>
          <a:ea typeface="ＭＳ Ｐゴシック" pitchFamily="24" charset="-128"/>
          <a:cs typeface="ＭＳ Ｐゴシック" pitchFamily="24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entury Gothic" charset="0"/>
          <a:ea typeface="ＭＳ Ｐゴシック" pitchFamily="24" charset="-128"/>
          <a:cs typeface="ＭＳ Ｐゴシック" pitchFamily="2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entury Gothic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entury Gothic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entury Gothic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entury Gothic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24" charset="-128"/>
          <a:cs typeface="ＭＳ Ｐゴシック" pitchFamily="24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Enrico.Bonaccorsi@cern.ch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4" Type="http://schemas.openxmlformats.org/officeDocument/2006/relationships/oleObject" Target="../embeddings/oleObject13.bin"/><Relationship Id="rId5" Type="http://schemas.openxmlformats.org/officeDocument/2006/relationships/image" Target="../media/image4.wmf"/><Relationship Id="rId1" Type="http://schemas.openxmlformats.org/officeDocument/2006/relationships/vmlDrawing" Target="../drawings/vmlDrawing13.vml"/><Relationship Id="rId2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Enrico.Bonaccorsi@cern.ch" TargetMode="Externa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wm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6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wmf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wm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4_Document1.doc"/><Relationship Id="rId4" Type="http://schemas.openxmlformats.org/officeDocument/2006/relationships/image" Target="../media/image10.wmf"/><Relationship Id="rId1" Type="http://schemas.openxmlformats.org/officeDocument/2006/relationships/vmlDrawing" Target="../drawings/vmlDrawing14.vml"/><Relationship Id="rId2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.wmf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.wmf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wmf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4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ietf.org/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Data Networks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 smtClean="0"/>
              <a:t>ISOTDAQ </a:t>
            </a:r>
            <a:r>
              <a:rPr lang="it-IT" dirty="0" smtClean="0"/>
              <a:t>2013</a:t>
            </a:r>
            <a:endParaRPr lang="en-US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en-US" dirty="0" smtClean="0"/>
          </a:p>
          <a:p>
            <a:r>
              <a:rPr lang="en-US" sz="2400" dirty="0" smtClean="0"/>
              <a:t>Enrico.Bonaccorsi@cern.ch</a:t>
            </a:r>
          </a:p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6698363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Ethernet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429000"/>
            <a:ext cx="8229600" cy="2608263"/>
          </a:xfrm>
        </p:spPr>
        <p:txBody>
          <a:bodyPr/>
          <a:lstStyle/>
          <a:p>
            <a:r>
              <a:rPr lang="en-US" dirty="0" smtClean="0"/>
              <a:t>Destination address:</a:t>
            </a:r>
            <a:endParaRPr lang="en-US" dirty="0"/>
          </a:p>
          <a:p>
            <a:pPr lvl="1"/>
            <a:r>
              <a:rPr lang="en-US" dirty="0"/>
              <a:t>UNICAST: 		</a:t>
            </a:r>
            <a:r>
              <a:rPr lang="en-US" i="1" dirty="0"/>
              <a:t>00 10 A4 </a:t>
            </a:r>
            <a:r>
              <a:rPr lang="en-US" dirty="0"/>
              <a:t>BA 87 5B</a:t>
            </a:r>
          </a:p>
          <a:p>
            <a:pPr lvl="1"/>
            <a:r>
              <a:rPr lang="en-US" dirty="0"/>
              <a:t>MULTICAST: 		</a:t>
            </a:r>
            <a:r>
              <a:rPr lang="en-US" b="1" dirty="0"/>
              <a:t>01 00 5E </a:t>
            </a:r>
            <a:r>
              <a:rPr lang="en-US" dirty="0"/>
              <a:t>00 00 09</a:t>
            </a:r>
          </a:p>
          <a:p>
            <a:pPr lvl="1"/>
            <a:r>
              <a:rPr lang="en-US" dirty="0"/>
              <a:t>BROADCAST:	FF  </a:t>
            </a:r>
            <a:r>
              <a:rPr lang="en-US" dirty="0" err="1"/>
              <a:t>FF</a:t>
            </a:r>
            <a:r>
              <a:rPr lang="en-US" dirty="0"/>
              <a:t> </a:t>
            </a:r>
            <a:r>
              <a:rPr lang="en-US" dirty="0" err="1"/>
              <a:t>FF</a:t>
            </a:r>
            <a:r>
              <a:rPr lang="en-US" dirty="0"/>
              <a:t>  </a:t>
            </a:r>
            <a:r>
              <a:rPr lang="en-US" dirty="0" err="1"/>
              <a:t>FF</a:t>
            </a:r>
            <a:r>
              <a:rPr lang="en-US" dirty="0"/>
              <a:t> </a:t>
            </a:r>
            <a:r>
              <a:rPr lang="en-US" dirty="0" err="1"/>
              <a:t>FF</a:t>
            </a:r>
            <a:r>
              <a:rPr lang="en-US" dirty="0"/>
              <a:t>  </a:t>
            </a:r>
            <a:r>
              <a:rPr lang="en-US" dirty="0" err="1" smtClean="0"/>
              <a:t>FF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5B4A213-182E-4865-9052-6E7FBF0972B9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  <p:graphicFrame>
        <p:nvGraphicFramePr>
          <p:cNvPr id="6" name="Group 4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35494155"/>
              </p:ext>
            </p:extLst>
          </p:nvPr>
        </p:nvGraphicFramePr>
        <p:xfrm>
          <a:off x="179388" y="1341438"/>
          <a:ext cx="8785225" cy="1683957"/>
        </p:xfrm>
        <a:graphic>
          <a:graphicData uri="http://schemas.openxmlformats.org/drawingml/2006/table">
            <a:tbl>
              <a:tblPr/>
              <a:tblGrid>
                <a:gridCol w="1466850"/>
                <a:gridCol w="1460500"/>
                <a:gridCol w="1466850"/>
                <a:gridCol w="1463675"/>
                <a:gridCol w="1460500"/>
                <a:gridCol w="1466850"/>
              </a:tblGrid>
              <a:tr h="1008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98F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it-IT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Preamble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98F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it-IT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Physical Dest.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98F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it-IT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Address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98F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it-IT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Physical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98F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it-IT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Source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98F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it-IT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Address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98F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it-IT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Type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98F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it-IT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Data/Payload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98F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it-IT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CRC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8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98F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it-IT" sz="1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8Bytes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98F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it-IT" sz="1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98F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it-IT" sz="1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98F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it-IT" sz="1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98F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it-IT" sz="1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46-1500B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98F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it-IT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736725" y="6465888"/>
            <a:ext cx="4694238" cy="255587"/>
          </a:xfrm>
        </p:spPr>
        <p:txBody>
          <a:bodyPr/>
          <a:lstStyle/>
          <a:p>
            <a:pPr>
              <a:defRPr/>
            </a:pPr>
            <a:r>
              <a:rPr lang="en-US" smtClean="0"/>
              <a:t>Data Networks – ISOTDAQ 2013 – Enrico.Bonaccorsi@cern.ch </a:t>
            </a:r>
            <a:endParaRPr lang="en-GB" sz="12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Internet Protocol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The IP network moves </a:t>
            </a:r>
            <a:r>
              <a:rPr lang="en-US" sz="2400" dirty="0" err="1" smtClean="0"/>
              <a:t>datagrams</a:t>
            </a:r>
            <a:r>
              <a:rPr lang="en-US" sz="2400" dirty="0" smtClean="0"/>
              <a:t> with the same functionality that the Postal Service delivers letters.</a:t>
            </a:r>
          </a:p>
          <a:p>
            <a:r>
              <a:rPr lang="en-US" sz="2400" dirty="0" smtClean="0"/>
              <a:t>An IP datagram is placed on the network by the source host.</a:t>
            </a:r>
          </a:p>
          <a:p>
            <a:pPr lvl="1"/>
            <a:r>
              <a:rPr lang="en-US" sz="2000" dirty="0" smtClean="0"/>
              <a:t> Letters are deposited in the mailbox by the mailer</a:t>
            </a:r>
          </a:p>
          <a:p>
            <a:r>
              <a:rPr lang="en-US" sz="2400" dirty="0" smtClean="0"/>
              <a:t>The IP network tries to deliver the </a:t>
            </a:r>
            <a:r>
              <a:rPr lang="en-US" sz="2400" dirty="0" err="1" smtClean="0"/>
              <a:t>datagrams</a:t>
            </a:r>
            <a:r>
              <a:rPr lang="en-US" sz="2400" dirty="0" smtClean="0"/>
              <a:t>, if the necessary physical and logical connections exists</a:t>
            </a:r>
          </a:p>
          <a:p>
            <a:pPr lvl="1"/>
            <a:r>
              <a:rPr lang="en-US" sz="2000" dirty="0" smtClean="0"/>
              <a:t>The postal service tries to deliver the letter if the right trucks, planes, buses, and mail personal exists</a:t>
            </a:r>
          </a:p>
          <a:p>
            <a:r>
              <a:rPr lang="en-US" sz="2400" dirty="0" smtClean="0"/>
              <a:t>IP is connectionless and not reliable</a:t>
            </a:r>
          </a:p>
          <a:p>
            <a:pPr lvl="1"/>
            <a:r>
              <a:rPr lang="en-US" sz="2000" dirty="0" smtClean="0"/>
              <a:t>Just as the postal service, IP make no guarantee of delivery</a:t>
            </a:r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5B4A213-182E-4865-9052-6E7FBF0972B9}" type="slidenum">
              <a:rPr lang="en-GB" smtClean="0"/>
              <a:pPr>
                <a:defRPr/>
              </a:pPr>
              <a:t>12</a:t>
            </a:fld>
            <a:endParaRPr lang="en-GB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736725" y="6465888"/>
            <a:ext cx="4694238" cy="255587"/>
          </a:xfrm>
        </p:spPr>
        <p:txBody>
          <a:bodyPr/>
          <a:lstStyle/>
          <a:p>
            <a:pPr>
              <a:defRPr/>
            </a:pPr>
            <a:r>
              <a:rPr lang="en-US" smtClean="0"/>
              <a:t>Data Networks – ISOTDAQ 2013 – Enrico.Bonaccorsi@cern.ch </a:t>
            </a:r>
            <a:endParaRPr lang="en-GB" sz="12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IP Addressing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it-IT" dirty="0" smtClean="0"/>
              <a:t>IP Address:</a:t>
            </a:r>
          </a:p>
          <a:p>
            <a:r>
              <a:rPr lang="it-IT" dirty="0" smtClean="0"/>
              <a:t>Are 32-bits long</a:t>
            </a:r>
          </a:p>
          <a:p>
            <a:r>
              <a:rPr lang="it-IT" dirty="0" smtClean="0"/>
              <a:t>Uniquely identify a particular network interface</a:t>
            </a:r>
          </a:p>
          <a:p>
            <a:r>
              <a:rPr lang="it-IT" dirty="0" smtClean="0"/>
              <a:t>Contain two parts</a:t>
            </a:r>
          </a:p>
          <a:p>
            <a:pPr lvl="1"/>
            <a:r>
              <a:rPr lang="it-IT" b="1" dirty="0" smtClean="0"/>
              <a:t>Network ID or prefix</a:t>
            </a:r>
          </a:p>
          <a:p>
            <a:pPr lvl="1"/>
            <a:r>
              <a:rPr lang="it-IT" i="1" dirty="0" smtClean="0"/>
              <a:t>Locally administered bits</a:t>
            </a:r>
          </a:p>
          <a:p>
            <a:pPr lvl="1"/>
            <a:r>
              <a:rPr lang="it-IT" b="1" dirty="0" smtClean="0"/>
              <a:t>137.138</a:t>
            </a:r>
            <a:r>
              <a:rPr lang="it-IT" dirty="0" smtClean="0"/>
              <a:t>.</a:t>
            </a:r>
            <a:r>
              <a:rPr lang="it-IT" i="1" dirty="0" smtClean="0"/>
              <a:t>111.12</a:t>
            </a:r>
            <a:endParaRPr lang="en-US" i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Data Networks – ISOTDAQ 2013 – Enrico.Bonaccorsi@cern.ch </a:t>
            </a:r>
            <a:endParaRPr lang="en-GB" sz="1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5B4A213-182E-4865-9052-6E7FBF0972B9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Reserved Address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sz="2800" dirty="0" smtClean="0"/>
              <a:t>0.0.0.0</a:t>
            </a:r>
          </a:p>
          <a:p>
            <a:pPr lvl="1"/>
            <a:r>
              <a:rPr lang="it-IT" sz="2400" dirty="0" smtClean="0"/>
              <a:t>The “unknown” address</a:t>
            </a:r>
          </a:p>
          <a:p>
            <a:r>
              <a:rPr lang="it-IT" sz="2800" dirty="0" smtClean="0"/>
              <a:t>127.0.0.1</a:t>
            </a:r>
          </a:p>
          <a:p>
            <a:pPr lvl="1"/>
            <a:r>
              <a:rPr lang="it-IT" sz="2400" dirty="0" smtClean="0"/>
              <a:t>The loopback address</a:t>
            </a:r>
          </a:p>
          <a:p>
            <a:r>
              <a:rPr lang="it-IT" sz="2800" dirty="0" smtClean="0"/>
              <a:t>255.255.255.255</a:t>
            </a:r>
          </a:p>
          <a:p>
            <a:pPr lvl="1"/>
            <a:r>
              <a:rPr lang="it-IT" sz="2400" dirty="0" smtClean="0"/>
              <a:t>The local broadcast address</a:t>
            </a:r>
          </a:p>
          <a:p>
            <a:r>
              <a:rPr lang="it-IT" sz="2800" dirty="0" smtClean="0"/>
              <a:t>(all local bits off)</a:t>
            </a:r>
          </a:p>
          <a:p>
            <a:pPr lvl="1"/>
            <a:r>
              <a:rPr lang="it-IT" sz="2400" dirty="0" smtClean="0"/>
              <a:t>Our local network</a:t>
            </a:r>
          </a:p>
          <a:p>
            <a:r>
              <a:rPr lang="it-IT" sz="2800" dirty="0" smtClean="0"/>
              <a:t>(all local bits on)</a:t>
            </a:r>
          </a:p>
          <a:p>
            <a:pPr lvl="1"/>
            <a:r>
              <a:rPr lang="it-IT" sz="2400" dirty="0" smtClean="0"/>
              <a:t>The broadcast address for our local network</a:t>
            </a:r>
          </a:p>
          <a:p>
            <a:pPr>
              <a:buNone/>
            </a:pP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Data Networks – ISOTDAQ 2013 – Enrico.Bonaccorsi@cern.ch </a:t>
            </a:r>
            <a:endParaRPr lang="en-GB" sz="1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5B4A213-182E-4865-9052-6E7FBF0972B9}" type="slidenum">
              <a:rPr lang="en-GB" smtClean="0"/>
              <a:pPr>
                <a:defRPr/>
              </a:pPr>
              <a:t>14</a:t>
            </a:fld>
            <a:endParaRPr lang="en-GB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Private Addressing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Can be used by anyone, anywhere</a:t>
            </a:r>
          </a:p>
          <a:p>
            <a:r>
              <a:rPr lang="en-US" dirty="0" smtClean="0"/>
              <a:t>Not routable on the global Internet</a:t>
            </a:r>
          </a:p>
          <a:p>
            <a:r>
              <a:rPr lang="en-US" dirty="0" smtClean="0"/>
              <a:t>Three blocks allocated by RFC 1918</a:t>
            </a:r>
          </a:p>
          <a:p>
            <a:pPr lvl="1"/>
            <a:r>
              <a:rPr lang="en-US" dirty="0" smtClean="0"/>
              <a:t>10.0.0.0/8: About 16 million addresses</a:t>
            </a:r>
          </a:p>
          <a:p>
            <a:pPr lvl="1"/>
            <a:r>
              <a:rPr lang="en-US" dirty="0" smtClean="0"/>
              <a:t>172.16.0.0/12: About 1 million addresses</a:t>
            </a:r>
          </a:p>
          <a:p>
            <a:pPr lvl="1"/>
            <a:r>
              <a:rPr lang="en-US" dirty="0" smtClean="0"/>
              <a:t>192.168.0.0/16: 65.536 addresses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5B4A213-182E-4865-9052-6E7FBF0972B9}" type="slidenum">
              <a:rPr lang="en-GB" smtClean="0"/>
              <a:pPr>
                <a:defRPr/>
              </a:pPr>
              <a:t>15</a:t>
            </a:fld>
            <a:endParaRPr lang="en-GB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736725" y="6465888"/>
            <a:ext cx="4694238" cy="255587"/>
          </a:xfrm>
        </p:spPr>
        <p:txBody>
          <a:bodyPr/>
          <a:lstStyle/>
          <a:p>
            <a:pPr>
              <a:defRPr/>
            </a:pPr>
            <a:r>
              <a:rPr lang="en-US" smtClean="0"/>
              <a:t>Data Networks – ISOTDAQ 2013 – Enrico.Bonaccorsi@cern.ch </a:t>
            </a:r>
            <a:endParaRPr lang="en-GB" sz="12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Address Resolution Protocol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IP address: 10.10.10.10 </a:t>
            </a:r>
            <a:r>
              <a:rPr lang="en-US" dirty="0" smtClean="0">
                <a:sym typeface="Wingdings" pitchFamily="2" charset="2"/>
              </a:rPr>
              <a:t> </a:t>
            </a:r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   MAC address 00 00 0c 00 23 23</a:t>
            </a:r>
          </a:p>
          <a:p>
            <a:pPr>
              <a:buNone/>
            </a:pPr>
            <a:endParaRPr lang="en-US" dirty="0" smtClean="0">
              <a:sym typeface="Wingdings" pitchFamily="2" charset="2"/>
            </a:endParaRPr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When any system in an IP network begins the process of communicating with another system, a key part of the process is to identify the MAC address that matches the target IP address</a:t>
            </a:r>
          </a:p>
          <a:p>
            <a:pPr>
              <a:buNone/>
            </a:pPr>
            <a:endParaRPr lang="en-US" dirty="0" smtClean="0">
              <a:sym typeface="Wingdings" pitchFamily="2" charset="2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Data Networks – ISOTDAQ 2013 – Enrico.Bonaccorsi@cern.ch </a:t>
            </a:r>
            <a:endParaRPr lang="en-GB" sz="1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5B4A213-182E-4865-9052-6E7FBF0972B9}" type="slidenum">
              <a:rPr lang="en-GB" smtClean="0"/>
              <a:pPr>
                <a:defRPr/>
              </a:pPr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98116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ARP Cache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5B4A213-182E-4865-9052-6E7FBF0972B9}" type="slidenum">
              <a:rPr lang="en-GB" smtClean="0"/>
              <a:pPr>
                <a:defRPr/>
              </a:pPr>
              <a:t>17</a:t>
            </a:fld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539552" y="1227524"/>
            <a:ext cx="8712968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[lxplus427] ~ $ /</a:t>
            </a:r>
            <a:r>
              <a:rPr lang="en-US" sz="2000" dirty="0" err="1" smtClean="0"/>
              <a:t>sbin</a:t>
            </a:r>
            <a:r>
              <a:rPr lang="en-US" sz="2000" dirty="0" smtClean="0"/>
              <a:t>/</a:t>
            </a:r>
            <a:r>
              <a:rPr lang="en-US" sz="2000" dirty="0" err="1" smtClean="0"/>
              <a:t>arp</a:t>
            </a:r>
            <a:r>
              <a:rPr lang="en-US" sz="2000" dirty="0" smtClean="0"/>
              <a:t> -n</a:t>
            </a:r>
          </a:p>
          <a:p>
            <a:r>
              <a:rPr lang="en-US" sz="2000" dirty="0" smtClean="0"/>
              <a:t>Address                  </a:t>
            </a:r>
            <a:r>
              <a:rPr lang="en-US" sz="2000" dirty="0" err="1" smtClean="0"/>
              <a:t>HWtype</a:t>
            </a:r>
            <a:r>
              <a:rPr lang="en-US" sz="2000" dirty="0" smtClean="0"/>
              <a:t>  </a:t>
            </a:r>
            <a:r>
              <a:rPr lang="en-US" sz="2000" dirty="0" err="1" smtClean="0"/>
              <a:t>HWaddress</a:t>
            </a:r>
            <a:r>
              <a:rPr lang="en-US" sz="2000" dirty="0" smtClean="0"/>
              <a:t>           Flags Mask            </a:t>
            </a:r>
            <a:r>
              <a:rPr lang="en-US" sz="2000" dirty="0" err="1" smtClean="0"/>
              <a:t>Iface</a:t>
            </a:r>
            <a:endParaRPr lang="en-US" sz="2000" dirty="0" smtClean="0"/>
          </a:p>
          <a:p>
            <a:r>
              <a:rPr lang="en-US" sz="2000" dirty="0" smtClean="0"/>
              <a:t>137.138.210.193          ether   0A:00:30:89:D2:C1   C                     eth0</a:t>
            </a:r>
          </a:p>
          <a:p>
            <a:r>
              <a:rPr lang="en-US" sz="2000" dirty="0" smtClean="0"/>
              <a:t>137.138.210.211          ether   00:30:48:F0:DF:BC   C                     eth0</a:t>
            </a:r>
          </a:p>
          <a:p>
            <a:r>
              <a:rPr lang="en-US" sz="2000" dirty="0" smtClean="0"/>
              <a:t>137.138.210.238          ether   00:30:48:F0:E7:CA   C                     eth0</a:t>
            </a:r>
          </a:p>
          <a:p>
            <a:r>
              <a:rPr lang="en-US" sz="2000" dirty="0" smtClean="0"/>
              <a:t>[lxplus427] ~ $</a:t>
            </a:r>
            <a:endParaRPr lang="en-US" sz="2000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736725" y="6465888"/>
            <a:ext cx="4694238" cy="255587"/>
          </a:xfrm>
        </p:spPr>
        <p:txBody>
          <a:bodyPr/>
          <a:lstStyle/>
          <a:p>
            <a:pPr>
              <a:defRPr/>
            </a:pPr>
            <a:r>
              <a:rPr lang="en-US" smtClean="0"/>
              <a:t>Data Networks – ISOTDAQ 2013 – Enrico.Bonaccorsi@cern.ch 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7015788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ARP Restrictions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ARP uses the network broadcast address to find the hardware address of the target host, which is only a concern when the two hosts share the same network and subnet. </a:t>
            </a:r>
          </a:p>
          <a:p>
            <a:r>
              <a:rPr lang="en-US" dirty="0" smtClean="0"/>
              <a:t>Since routers block broadcasts, the ARP requests never leaves the subnet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5B4A213-182E-4865-9052-6E7FBF0972B9}" type="slidenum">
              <a:rPr lang="en-GB" smtClean="0"/>
              <a:pPr>
                <a:defRPr/>
              </a:pPr>
              <a:t>18</a:t>
            </a:fld>
            <a:endParaRPr lang="en-GB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736725" y="6465888"/>
            <a:ext cx="4694238" cy="255587"/>
          </a:xfrm>
        </p:spPr>
        <p:txBody>
          <a:bodyPr/>
          <a:lstStyle/>
          <a:p>
            <a:pPr>
              <a:defRPr/>
            </a:pPr>
            <a:r>
              <a:rPr lang="en-US" smtClean="0"/>
              <a:t>Data Networks – ISOTDAQ 2013 – Enrico.Bonaccorsi@cern.ch 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6931810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ARP Message Fields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293096"/>
            <a:ext cx="8229600" cy="1744167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5B4A213-182E-4865-9052-6E7FBF0972B9}" type="slidenum">
              <a:rPr lang="en-GB" smtClean="0"/>
              <a:pPr>
                <a:defRPr/>
              </a:pPr>
              <a:t>19</a:t>
            </a:fld>
            <a:endParaRPr lang="en-GB"/>
          </a:p>
        </p:txBody>
      </p:sp>
      <p:graphicFrame>
        <p:nvGraphicFramePr>
          <p:cNvPr id="6" name="Group 111"/>
          <p:cNvGraphicFramePr>
            <a:graphicFrameLocks/>
          </p:cNvGraphicFramePr>
          <p:nvPr/>
        </p:nvGraphicFramePr>
        <p:xfrm>
          <a:off x="395288" y="1268413"/>
          <a:ext cx="8389937" cy="2834640"/>
        </p:xfrm>
        <a:graphic>
          <a:graphicData uri="http://schemas.openxmlformats.org/drawingml/2006/table">
            <a:tbl>
              <a:tblPr/>
              <a:tblGrid>
                <a:gridCol w="2097087"/>
                <a:gridCol w="2098675"/>
                <a:gridCol w="2100263"/>
                <a:gridCol w="2093912"/>
              </a:tblGrid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98F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it-IT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98F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it-IT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98F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it-IT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98F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it-IT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98F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it-IT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Hardware Type (16)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98F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it-IT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Protocol Type (16)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3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98F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it-IT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Hardware Lenght (8)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98F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it-IT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Protocol Lenght (8)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98F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it-IT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Operation (16)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98F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it-IT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Source Hardware Address – Sender MAC address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98F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it-IT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Source Protocol Address – Sender IP address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98F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it-IT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Target Hardware Address – Receiver MAC address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98F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it-IT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Target Protocol Address – Receiver IP address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736725" y="6465888"/>
            <a:ext cx="4694238" cy="255587"/>
          </a:xfrm>
        </p:spPr>
        <p:txBody>
          <a:bodyPr/>
          <a:lstStyle/>
          <a:p>
            <a:pPr>
              <a:defRPr/>
            </a:pPr>
            <a:r>
              <a:rPr lang="en-US" smtClean="0"/>
              <a:t>Data Networks – ISOTDAQ 2013 – Enrico.Bonaccorsi@cern.ch 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892550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Prefix Notation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07241004"/>
              </p:ext>
            </p:extLst>
          </p:nvPr>
        </p:nvGraphicFramePr>
        <p:xfrm>
          <a:off x="457200" y="1146904"/>
          <a:ext cx="8435280" cy="4658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05880"/>
                <a:gridCol w="1405880"/>
                <a:gridCol w="510952"/>
                <a:gridCol w="2300808"/>
                <a:gridCol w="651520"/>
                <a:gridCol w="216024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Prefix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Mask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Prefix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Mask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Prefix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Mask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/0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0.0.0.0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/11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255.224.0.0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/22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255.255.252.0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/1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128.0.0.0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/12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255.240.0.0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/23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255.255.254.0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/2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192.0.0.0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/13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255.248.0.0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/24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255.255.255.0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/3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224.0.0.0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/14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255.252.0.0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/25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255.255.255.128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/4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240.0.0.0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/15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255.254.0.0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/26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255.255.255.192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/5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248.0.0.0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/16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255.255.0.0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/27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255.255.255.224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/6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252.0.0.0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/17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255.255.128.0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/28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255.255.255.240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/7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254.0.0.0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/18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255.255.192.0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/29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255.255.255.248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/8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255.0.0.0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/19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255.255.224.0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/30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255.255.255.252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/9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255.128.0.0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/20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255.255.240.0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/31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255.255.255.254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/10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255.192.0.0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/21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255.255.248.0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/32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255.255.255.255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Data Networks – ISOTDAQ 2013 – Enrico.Bonaccorsi@cern.ch </a:t>
            </a:r>
            <a:endParaRPr lang="en-GB" sz="1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5B4A213-182E-4865-9052-6E7FBF0972B9}" type="slidenum">
              <a:rPr lang="en-GB" smtClean="0"/>
              <a:pPr>
                <a:defRPr/>
              </a:pPr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64836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9" name="Line 3"/>
          <p:cNvSpPr>
            <a:spLocks noChangeShapeType="1"/>
          </p:cNvSpPr>
          <p:nvPr/>
        </p:nvSpPr>
        <p:spPr bwMode="auto">
          <a:xfrm flipV="1">
            <a:off x="6400800" y="2743200"/>
            <a:ext cx="4572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tIns="91440" bIns="91440" anchor="ctr" anchorCtr="1"/>
          <a:lstStyle/>
          <a:p>
            <a:endParaRPr lang="en-US" sz="1600">
              <a:latin typeface="Arial" pitchFamily="34" charset="0"/>
              <a:cs typeface="Arial" pitchFamily="34" charset="0"/>
            </a:endParaRPr>
          </a:p>
        </p:txBody>
      </p:sp>
      <p:sp>
        <p:nvSpPr>
          <p:cNvPr id="188420" name="Line 4"/>
          <p:cNvSpPr>
            <a:spLocks noChangeShapeType="1"/>
          </p:cNvSpPr>
          <p:nvPr/>
        </p:nvSpPr>
        <p:spPr bwMode="auto">
          <a:xfrm flipH="1" flipV="1">
            <a:off x="4572000" y="3733800"/>
            <a:ext cx="8382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tIns="91440" bIns="91440" anchor="ctr" anchorCtr="1"/>
          <a:lstStyle/>
          <a:p>
            <a:endParaRPr lang="en-US" sz="1600">
              <a:latin typeface="Arial" pitchFamily="34" charset="0"/>
              <a:cs typeface="Arial" pitchFamily="34" charset="0"/>
            </a:endParaRPr>
          </a:p>
        </p:txBody>
      </p:sp>
      <p:sp>
        <p:nvSpPr>
          <p:cNvPr id="188421" name="Line 5"/>
          <p:cNvSpPr>
            <a:spLocks noChangeShapeType="1"/>
          </p:cNvSpPr>
          <p:nvPr/>
        </p:nvSpPr>
        <p:spPr bwMode="auto">
          <a:xfrm flipV="1">
            <a:off x="5562600" y="3657600"/>
            <a:ext cx="9906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tIns="91440" bIns="91440" anchor="ctr" anchorCtr="1"/>
          <a:lstStyle/>
          <a:p>
            <a:endParaRPr lang="en-US" sz="1600">
              <a:latin typeface="Arial" pitchFamily="34" charset="0"/>
              <a:cs typeface="Arial" pitchFamily="34" charset="0"/>
            </a:endParaRPr>
          </a:p>
        </p:txBody>
      </p:sp>
      <p:sp>
        <p:nvSpPr>
          <p:cNvPr id="188422" name="AutoShape 6"/>
          <p:cNvSpPr>
            <a:spLocks noChangeArrowheads="1"/>
          </p:cNvSpPr>
          <p:nvPr/>
        </p:nvSpPr>
        <p:spPr bwMode="auto">
          <a:xfrm>
            <a:off x="762000" y="1676400"/>
            <a:ext cx="1981200" cy="3276600"/>
          </a:xfrm>
          <a:prstGeom prst="roundRect">
            <a:avLst>
              <a:gd name="adj" fmla="val 5440"/>
            </a:avLst>
          </a:prstGeom>
          <a:solidFill>
            <a:srgbClr val="C0C0C0">
              <a:alpha val="50000"/>
            </a:srgbClr>
          </a:solidFill>
          <a:ln w="9525" algn="ctr">
            <a:solidFill>
              <a:srgbClr val="333333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sz="1600">
              <a:latin typeface="Arial" pitchFamily="34" charset="0"/>
              <a:cs typeface="Arial" pitchFamily="34" charset="0"/>
            </a:endParaRPr>
          </a:p>
        </p:txBody>
      </p:sp>
      <p:sp>
        <p:nvSpPr>
          <p:cNvPr id="188423" name="AutoShape 7"/>
          <p:cNvSpPr>
            <a:spLocks noChangeArrowheads="1"/>
          </p:cNvSpPr>
          <p:nvPr/>
        </p:nvSpPr>
        <p:spPr bwMode="auto">
          <a:xfrm>
            <a:off x="2819400" y="5029200"/>
            <a:ext cx="5600700" cy="865188"/>
          </a:xfrm>
          <a:prstGeom prst="roundRect">
            <a:avLst>
              <a:gd name="adj" fmla="val 27222"/>
            </a:avLst>
          </a:prstGeom>
          <a:gradFill rotWithShape="1">
            <a:gsLst>
              <a:gs pos="0">
                <a:srgbClr val="C0C0C0"/>
              </a:gs>
              <a:gs pos="50000">
                <a:srgbClr val="C0C0C0">
                  <a:gamma/>
                  <a:tint val="22353"/>
                  <a:invGamma/>
                </a:srgbClr>
              </a:gs>
              <a:gs pos="100000">
                <a:srgbClr val="C0C0C0"/>
              </a:gs>
            </a:gsLst>
            <a:lin ang="5400000" scaled="1"/>
          </a:gradFill>
          <a:ln w="12700" algn="ctr">
            <a:solidFill>
              <a:srgbClr val="333333"/>
            </a:solidFill>
            <a:round/>
            <a:headEnd/>
            <a:tailEnd/>
          </a:ln>
          <a:effectLst>
            <a:outerShdw dist="35921" dir="2700000" algn="ctr" rotWithShape="0">
              <a:srgbClr val="B2B2B2"/>
            </a:outerShdw>
          </a:effectLst>
        </p:spPr>
        <p:txBody>
          <a:bodyPr/>
          <a:lstStyle/>
          <a:p>
            <a:pPr eaLnBrk="0" hangingPunct="0">
              <a:lnSpc>
                <a:spcPct val="100000"/>
              </a:lnSpc>
              <a:spcBef>
                <a:spcPct val="0"/>
              </a:spcBef>
            </a:pPr>
            <a:endParaRPr lang="en-US" sz="1400">
              <a:latin typeface="Arial" pitchFamily="34" charset="0"/>
              <a:cs typeface="Arial" pitchFamily="34" charset="0"/>
            </a:endParaRPr>
          </a:p>
        </p:txBody>
      </p:sp>
      <p:sp>
        <p:nvSpPr>
          <p:cNvPr id="188424" name="AutoShape 8"/>
          <p:cNvSpPr>
            <a:spLocks noChangeArrowheads="1"/>
          </p:cNvSpPr>
          <p:nvPr/>
        </p:nvSpPr>
        <p:spPr bwMode="auto">
          <a:xfrm>
            <a:off x="2895600" y="1676400"/>
            <a:ext cx="5292725" cy="3297238"/>
          </a:xfrm>
          <a:prstGeom prst="roundRect">
            <a:avLst>
              <a:gd name="adj" fmla="val 5440"/>
            </a:avLst>
          </a:prstGeom>
          <a:solidFill>
            <a:srgbClr val="C0C0C0">
              <a:alpha val="50000"/>
            </a:srgbClr>
          </a:solidFill>
          <a:ln w="9525" algn="ctr">
            <a:solidFill>
              <a:srgbClr val="333333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sz="1600">
              <a:latin typeface="Arial" pitchFamily="34" charset="0"/>
              <a:cs typeface="Arial" pitchFamily="34" charset="0"/>
            </a:endParaRPr>
          </a:p>
        </p:txBody>
      </p:sp>
      <p:sp>
        <p:nvSpPr>
          <p:cNvPr id="188425" name="AutoShape 9"/>
          <p:cNvSpPr>
            <a:spLocks noChangeArrowheads="1"/>
          </p:cNvSpPr>
          <p:nvPr/>
        </p:nvSpPr>
        <p:spPr bwMode="auto">
          <a:xfrm>
            <a:off x="909638" y="2992438"/>
            <a:ext cx="1709737" cy="647700"/>
          </a:xfrm>
          <a:prstGeom prst="roundRect">
            <a:avLst>
              <a:gd name="adj" fmla="val 4167"/>
            </a:avLst>
          </a:prstGeom>
          <a:gradFill rotWithShape="1">
            <a:gsLst>
              <a:gs pos="0">
                <a:srgbClr val="FFECB1"/>
              </a:gs>
              <a:gs pos="50000">
                <a:schemeClr val="bg1"/>
              </a:gs>
              <a:gs pos="100000">
                <a:srgbClr val="FFECB1"/>
              </a:gs>
            </a:gsLst>
            <a:lin ang="5400000" scaled="1"/>
          </a:gradFill>
          <a:ln w="12700" algn="ctr">
            <a:solidFill>
              <a:srgbClr val="4D4D4D"/>
            </a:solidFill>
            <a:round/>
            <a:headEnd/>
            <a:tailEnd/>
          </a:ln>
          <a:effectLst>
            <a:outerShdw dist="35921" dir="2700000" algn="ctr" rotWithShape="0">
              <a:srgbClr val="B2B2B2"/>
            </a:outerShdw>
          </a:effectLst>
        </p:spPr>
        <p:txBody>
          <a:bodyPr anchor="ctr"/>
          <a:lstStyle/>
          <a:p>
            <a:pPr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1400">
                <a:latin typeface="Arial" pitchFamily="34" charset="0"/>
                <a:cs typeface="Arial" pitchFamily="34" charset="0"/>
              </a:rPr>
              <a:t>Transport</a:t>
            </a:r>
          </a:p>
        </p:txBody>
      </p:sp>
      <p:sp>
        <p:nvSpPr>
          <p:cNvPr id="188426" name="AutoShape 10"/>
          <p:cNvSpPr>
            <a:spLocks noChangeArrowheads="1"/>
          </p:cNvSpPr>
          <p:nvPr/>
        </p:nvSpPr>
        <p:spPr bwMode="auto">
          <a:xfrm>
            <a:off x="909638" y="4087813"/>
            <a:ext cx="1709737" cy="646112"/>
          </a:xfrm>
          <a:prstGeom prst="roundRect">
            <a:avLst>
              <a:gd name="adj" fmla="val 4167"/>
            </a:avLst>
          </a:prstGeom>
          <a:gradFill rotWithShape="1">
            <a:gsLst>
              <a:gs pos="0">
                <a:schemeClr val="hlink"/>
              </a:gs>
              <a:gs pos="50000">
                <a:schemeClr val="bg1"/>
              </a:gs>
              <a:gs pos="100000">
                <a:schemeClr val="hlink"/>
              </a:gs>
            </a:gsLst>
            <a:lin ang="5400000" scaled="1"/>
          </a:gradFill>
          <a:ln w="12700" algn="ctr">
            <a:solidFill>
              <a:srgbClr val="333333"/>
            </a:solidFill>
            <a:round/>
            <a:headEnd/>
            <a:tailEnd/>
          </a:ln>
          <a:effectLst>
            <a:outerShdw dist="35921" dir="2700000" algn="ctr" rotWithShape="0">
              <a:srgbClr val="B2B2B2"/>
            </a:outerShdw>
          </a:effectLst>
        </p:spPr>
        <p:txBody>
          <a:bodyPr anchor="ctr"/>
          <a:lstStyle/>
          <a:p>
            <a:pPr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1400">
                <a:latin typeface="Arial" pitchFamily="34" charset="0"/>
                <a:cs typeface="Arial" pitchFamily="34" charset="0"/>
              </a:rPr>
              <a:t>Internet</a:t>
            </a:r>
          </a:p>
        </p:txBody>
      </p:sp>
      <p:sp>
        <p:nvSpPr>
          <p:cNvPr id="188427" name="AutoShape 11"/>
          <p:cNvSpPr>
            <a:spLocks noChangeArrowheads="1"/>
          </p:cNvSpPr>
          <p:nvPr/>
        </p:nvSpPr>
        <p:spPr bwMode="auto">
          <a:xfrm>
            <a:off x="914400" y="5105400"/>
            <a:ext cx="1709738" cy="649288"/>
          </a:xfrm>
          <a:prstGeom prst="roundRect">
            <a:avLst>
              <a:gd name="adj" fmla="val 4167"/>
            </a:avLst>
          </a:prstGeom>
          <a:gradFill rotWithShape="1">
            <a:gsLst>
              <a:gs pos="0">
                <a:schemeClr val="bg2"/>
              </a:gs>
              <a:gs pos="50000">
                <a:schemeClr val="bg2">
                  <a:gamma/>
                  <a:tint val="15686"/>
                  <a:invGamma/>
                </a:schemeClr>
              </a:gs>
              <a:gs pos="100000">
                <a:schemeClr val="bg2"/>
              </a:gs>
            </a:gsLst>
            <a:lin ang="5400000" scaled="1"/>
          </a:gradFill>
          <a:ln w="12700" algn="ctr">
            <a:solidFill>
              <a:srgbClr val="333333"/>
            </a:solidFill>
            <a:round/>
            <a:headEnd/>
            <a:tailEnd/>
          </a:ln>
          <a:effectLst>
            <a:outerShdw dist="35921" dir="2700000" algn="ctr" rotWithShape="0">
              <a:srgbClr val="B2B2B2"/>
            </a:outerShdw>
          </a:effectLst>
        </p:spPr>
        <p:txBody>
          <a:bodyPr anchor="ctr"/>
          <a:lstStyle/>
          <a:p>
            <a:pPr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1400">
                <a:latin typeface="Arial" pitchFamily="34" charset="0"/>
                <a:cs typeface="Arial" pitchFamily="34" charset="0"/>
              </a:rPr>
              <a:t>Network access</a:t>
            </a:r>
          </a:p>
        </p:txBody>
      </p:sp>
      <p:sp>
        <p:nvSpPr>
          <p:cNvPr id="188428" name="AutoShape 12"/>
          <p:cNvSpPr>
            <a:spLocks noChangeArrowheads="1"/>
          </p:cNvSpPr>
          <p:nvPr/>
        </p:nvSpPr>
        <p:spPr bwMode="auto">
          <a:xfrm>
            <a:off x="909638" y="1897063"/>
            <a:ext cx="1709737" cy="649287"/>
          </a:xfrm>
          <a:prstGeom prst="roundRect">
            <a:avLst>
              <a:gd name="adj" fmla="val 4167"/>
            </a:avLst>
          </a:prstGeom>
          <a:gradFill rotWithShape="1">
            <a:gsLst>
              <a:gs pos="0">
                <a:srgbClr val="B9DFAB"/>
              </a:gs>
              <a:gs pos="50000">
                <a:schemeClr val="bg1"/>
              </a:gs>
              <a:gs pos="100000">
                <a:srgbClr val="B9DFAB"/>
              </a:gs>
            </a:gsLst>
            <a:lin ang="5400000" scaled="1"/>
          </a:gradFill>
          <a:ln w="12700" algn="ctr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rgbClr val="B2B2B2"/>
            </a:outerShdw>
          </a:effectLst>
        </p:spPr>
        <p:txBody>
          <a:bodyPr anchor="ctr"/>
          <a:lstStyle/>
          <a:p>
            <a:pPr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1400">
                <a:latin typeface="Arial" pitchFamily="34" charset="0"/>
                <a:cs typeface="Arial" pitchFamily="34" charset="0"/>
              </a:rPr>
              <a:t>Application</a:t>
            </a:r>
          </a:p>
        </p:txBody>
      </p:sp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2971800" y="5181600"/>
            <a:ext cx="5214938" cy="635000"/>
            <a:chOff x="1872" y="3264"/>
            <a:chExt cx="3285" cy="400"/>
          </a:xfrm>
        </p:grpSpPr>
        <p:sp>
          <p:nvSpPr>
            <p:cNvPr id="188430" name="AutoShape 14"/>
            <p:cNvSpPr>
              <a:spLocks noChangeArrowheads="1"/>
            </p:cNvSpPr>
            <p:nvPr/>
          </p:nvSpPr>
          <p:spPr bwMode="auto">
            <a:xfrm>
              <a:off x="1872" y="3264"/>
              <a:ext cx="786" cy="400"/>
            </a:xfrm>
            <a:prstGeom prst="roundRect">
              <a:avLst>
                <a:gd name="adj" fmla="val 4167"/>
              </a:avLst>
            </a:prstGeom>
            <a:solidFill>
              <a:srgbClr val="EAEAEA"/>
            </a:solidFill>
            <a:ln w="12700" algn="ctr">
              <a:solidFill>
                <a:srgbClr val="333333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lnSpc>
                  <a:spcPct val="100000"/>
                </a:lnSpc>
                <a:spcBef>
                  <a:spcPct val="20000"/>
                </a:spcBef>
              </a:pPr>
              <a:r>
                <a:rPr lang="en-US" sz="1400">
                  <a:latin typeface="Arial" pitchFamily="34" charset="0"/>
                  <a:cs typeface="Arial" pitchFamily="34" charset="0"/>
                </a:rPr>
                <a:t>Ethernet</a:t>
              </a:r>
            </a:p>
          </p:txBody>
        </p:sp>
        <p:sp>
          <p:nvSpPr>
            <p:cNvPr id="188431" name="AutoShape 15"/>
            <p:cNvSpPr>
              <a:spLocks noChangeArrowheads="1"/>
            </p:cNvSpPr>
            <p:nvPr/>
          </p:nvSpPr>
          <p:spPr bwMode="auto">
            <a:xfrm>
              <a:off x="3533" y="3264"/>
              <a:ext cx="787" cy="400"/>
            </a:xfrm>
            <a:prstGeom prst="roundRect">
              <a:avLst>
                <a:gd name="adj" fmla="val 4167"/>
              </a:avLst>
            </a:prstGeom>
            <a:solidFill>
              <a:srgbClr val="EAEAEA"/>
            </a:solidFill>
            <a:ln w="12700" algn="ctr">
              <a:solidFill>
                <a:srgbClr val="333333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pPr eaLnBrk="0" hangingPunct="0">
                <a:lnSpc>
                  <a:spcPct val="100000"/>
                </a:lnSpc>
                <a:spcBef>
                  <a:spcPct val="20000"/>
                </a:spcBef>
              </a:pPr>
              <a:r>
                <a:rPr lang="en-US" sz="1400">
                  <a:latin typeface="Arial" pitchFamily="34" charset="0"/>
                  <a:cs typeface="Arial" pitchFamily="34" charset="0"/>
                </a:rPr>
                <a:t>Frame </a:t>
              </a:r>
              <a:br>
                <a:rPr lang="en-US" sz="1400">
                  <a:latin typeface="Arial" pitchFamily="34" charset="0"/>
                  <a:cs typeface="Arial" pitchFamily="34" charset="0"/>
                </a:rPr>
              </a:br>
              <a:r>
                <a:rPr lang="en-US" sz="1400">
                  <a:latin typeface="Arial" pitchFamily="34" charset="0"/>
                  <a:cs typeface="Arial" pitchFamily="34" charset="0"/>
                </a:rPr>
                <a:t>Relay</a:t>
              </a:r>
            </a:p>
          </p:txBody>
        </p:sp>
        <p:sp>
          <p:nvSpPr>
            <p:cNvPr id="188432" name="AutoShape 16"/>
            <p:cNvSpPr>
              <a:spLocks noChangeArrowheads="1"/>
            </p:cNvSpPr>
            <p:nvPr/>
          </p:nvSpPr>
          <p:spPr bwMode="auto">
            <a:xfrm>
              <a:off x="2698" y="3264"/>
              <a:ext cx="796" cy="400"/>
            </a:xfrm>
            <a:prstGeom prst="roundRect">
              <a:avLst>
                <a:gd name="adj" fmla="val 4167"/>
              </a:avLst>
            </a:prstGeom>
            <a:solidFill>
              <a:srgbClr val="EAEAEA"/>
            </a:solidFill>
            <a:ln w="12700" algn="ctr">
              <a:solidFill>
                <a:srgbClr val="333333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pPr eaLnBrk="0" hangingPunct="0">
                <a:lnSpc>
                  <a:spcPct val="100000"/>
                </a:lnSpc>
                <a:spcBef>
                  <a:spcPct val="20000"/>
                </a:spcBef>
              </a:pPr>
              <a:r>
                <a:rPr lang="en-US" sz="1400">
                  <a:latin typeface="Arial" pitchFamily="34" charset="0"/>
                  <a:cs typeface="Arial" pitchFamily="34" charset="0"/>
                </a:rPr>
                <a:t> Token Ring</a:t>
              </a:r>
            </a:p>
          </p:txBody>
        </p:sp>
        <p:sp>
          <p:nvSpPr>
            <p:cNvPr id="188433" name="AutoShape 17"/>
            <p:cNvSpPr>
              <a:spLocks noChangeArrowheads="1"/>
            </p:cNvSpPr>
            <p:nvPr/>
          </p:nvSpPr>
          <p:spPr bwMode="auto">
            <a:xfrm>
              <a:off x="4361" y="3264"/>
              <a:ext cx="796" cy="400"/>
            </a:xfrm>
            <a:prstGeom prst="roundRect">
              <a:avLst>
                <a:gd name="adj" fmla="val 4167"/>
              </a:avLst>
            </a:prstGeom>
            <a:solidFill>
              <a:srgbClr val="EAEAEA"/>
            </a:solidFill>
            <a:ln w="12700" algn="ctr">
              <a:solidFill>
                <a:srgbClr val="333333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pPr eaLnBrk="0" hangingPunct="0">
                <a:lnSpc>
                  <a:spcPct val="100000"/>
                </a:lnSpc>
                <a:spcBef>
                  <a:spcPct val="20000"/>
                </a:spcBef>
              </a:pPr>
              <a:r>
                <a:rPr lang="en-US" sz="1400">
                  <a:latin typeface="Arial" pitchFamily="34" charset="0"/>
                  <a:cs typeface="Arial" pitchFamily="34" charset="0"/>
                </a:rPr>
                <a:t>PPP</a:t>
              </a:r>
            </a:p>
          </p:txBody>
        </p:sp>
      </p:grpSp>
      <p:sp>
        <p:nvSpPr>
          <p:cNvPr id="188434" name="AutoShape 18"/>
          <p:cNvSpPr>
            <a:spLocks noChangeArrowheads="1"/>
          </p:cNvSpPr>
          <p:nvPr/>
        </p:nvSpPr>
        <p:spPr bwMode="auto">
          <a:xfrm>
            <a:off x="3003550" y="2117725"/>
            <a:ext cx="752475" cy="492125"/>
          </a:xfrm>
          <a:prstGeom prst="roundRect">
            <a:avLst>
              <a:gd name="adj" fmla="val 4167"/>
            </a:avLst>
          </a:prstGeom>
          <a:gradFill rotWithShape="1">
            <a:gsLst>
              <a:gs pos="0">
                <a:srgbClr val="B9DFAB"/>
              </a:gs>
              <a:gs pos="50000">
                <a:schemeClr val="bg1"/>
              </a:gs>
              <a:gs pos="100000">
                <a:srgbClr val="B9DFAB"/>
              </a:gs>
            </a:gsLst>
            <a:lin ang="5400000" scaled="1"/>
          </a:gradFill>
          <a:ln w="12700" algn="ctr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rgbClr val="B2B2B2"/>
            </a:outerShdw>
          </a:effectLst>
        </p:spPr>
        <p:txBody>
          <a:bodyPr wrap="none" anchor="ctr"/>
          <a:lstStyle/>
          <a:p>
            <a:pPr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1200">
                <a:latin typeface="Arial" pitchFamily="34" charset="0"/>
                <a:cs typeface="Arial" pitchFamily="34" charset="0"/>
              </a:rPr>
              <a:t>HTTP</a:t>
            </a:r>
          </a:p>
        </p:txBody>
      </p:sp>
      <p:sp>
        <p:nvSpPr>
          <p:cNvPr id="188435" name="AutoShape 19"/>
          <p:cNvSpPr>
            <a:spLocks noChangeArrowheads="1"/>
          </p:cNvSpPr>
          <p:nvPr/>
        </p:nvSpPr>
        <p:spPr bwMode="auto">
          <a:xfrm>
            <a:off x="3857625" y="2117725"/>
            <a:ext cx="752475" cy="492125"/>
          </a:xfrm>
          <a:prstGeom prst="roundRect">
            <a:avLst>
              <a:gd name="adj" fmla="val 4167"/>
            </a:avLst>
          </a:prstGeom>
          <a:gradFill rotWithShape="1">
            <a:gsLst>
              <a:gs pos="0">
                <a:srgbClr val="B9DFAB"/>
              </a:gs>
              <a:gs pos="50000">
                <a:schemeClr val="bg1"/>
              </a:gs>
              <a:gs pos="100000">
                <a:srgbClr val="B9DFAB"/>
              </a:gs>
            </a:gsLst>
            <a:lin ang="5400000" scaled="1"/>
          </a:gradFill>
          <a:ln w="12700" algn="ctr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rgbClr val="B2B2B2"/>
            </a:outerShdw>
          </a:effectLst>
        </p:spPr>
        <p:txBody>
          <a:bodyPr wrap="none" anchor="ctr"/>
          <a:lstStyle/>
          <a:p>
            <a:pPr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1200">
                <a:latin typeface="Arial" pitchFamily="34" charset="0"/>
                <a:cs typeface="Arial" pitchFamily="34" charset="0"/>
              </a:rPr>
              <a:t>FTP</a:t>
            </a:r>
          </a:p>
        </p:txBody>
      </p:sp>
      <p:sp>
        <p:nvSpPr>
          <p:cNvPr id="188436" name="AutoShape 20"/>
          <p:cNvSpPr>
            <a:spLocks noChangeArrowheads="1"/>
          </p:cNvSpPr>
          <p:nvPr/>
        </p:nvSpPr>
        <p:spPr bwMode="auto">
          <a:xfrm>
            <a:off x="4711700" y="2117725"/>
            <a:ext cx="752475" cy="492125"/>
          </a:xfrm>
          <a:prstGeom prst="roundRect">
            <a:avLst>
              <a:gd name="adj" fmla="val 4167"/>
            </a:avLst>
          </a:prstGeom>
          <a:gradFill rotWithShape="1">
            <a:gsLst>
              <a:gs pos="0">
                <a:srgbClr val="B9DFAB"/>
              </a:gs>
              <a:gs pos="50000">
                <a:schemeClr val="bg1"/>
              </a:gs>
              <a:gs pos="100000">
                <a:srgbClr val="B9DFAB"/>
              </a:gs>
            </a:gsLst>
            <a:lin ang="5400000" scaled="1"/>
          </a:gradFill>
          <a:ln w="12700" algn="ctr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rgbClr val="B2B2B2"/>
            </a:outerShdw>
          </a:effectLst>
        </p:spPr>
        <p:txBody>
          <a:bodyPr wrap="none" anchor="ctr"/>
          <a:lstStyle/>
          <a:p>
            <a:pPr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1200">
                <a:latin typeface="Arial" pitchFamily="34" charset="0"/>
                <a:cs typeface="Arial" pitchFamily="34" charset="0"/>
              </a:rPr>
              <a:t>Telnet</a:t>
            </a:r>
          </a:p>
        </p:txBody>
      </p:sp>
      <p:sp>
        <p:nvSpPr>
          <p:cNvPr id="188437" name="AutoShape 21"/>
          <p:cNvSpPr>
            <a:spLocks noChangeArrowheads="1"/>
          </p:cNvSpPr>
          <p:nvPr/>
        </p:nvSpPr>
        <p:spPr bwMode="auto">
          <a:xfrm>
            <a:off x="5567363" y="2117725"/>
            <a:ext cx="752475" cy="492125"/>
          </a:xfrm>
          <a:prstGeom prst="roundRect">
            <a:avLst>
              <a:gd name="adj" fmla="val 4167"/>
            </a:avLst>
          </a:prstGeom>
          <a:gradFill rotWithShape="1">
            <a:gsLst>
              <a:gs pos="0">
                <a:srgbClr val="B9DFAB"/>
              </a:gs>
              <a:gs pos="50000">
                <a:schemeClr val="bg1"/>
              </a:gs>
              <a:gs pos="100000">
                <a:srgbClr val="B9DFAB"/>
              </a:gs>
            </a:gsLst>
            <a:lin ang="5400000" scaled="1"/>
          </a:gradFill>
          <a:ln w="12700" algn="ctr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rgbClr val="B2B2B2"/>
            </a:outerShdw>
          </a:effectLst>
        </p:spPr>
        <p:txBody>
          <a:bodyPr wrap="none" anchor="ctr"/>
          <a:lstStyle/>
          <a:p>
            <a:pPr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1200">
                <a:latin typeface="Arial" pitchFamily="34" charset="0"/>
                <a:cs typeface="Arial" pitchFamily="34" charset="0"/>
              </a:rPr>
              <a:t>DNS</a:t>
            </a:r>
          </a:p>
        </p:txBody>
      </p:sp>
      <p:sp>
        <p:nvSpPr>
          <p:cNvPr id="188438" name="AutoShape 22"/>
          <p:cNvSpPr>
            <a:spLocks noChangeArrowheads="1"/>
          </p:cNvSpPr>
          <p:nvPr/>
        </p:nvSpPr>
        <p:spPr bwMode="auto">
          <a:xfrm>
            <a:off x="6421438" y="2117725"/>
            <a:ext cx="752475" cy="492125"/>
          </a:xfrm>
          <a:prstGeom prst="roundRect">
            <a:avLst>
              <a:gd name="adj" fmla="val 4167"/>
            </a:avLst>
          </a:prstGeom>
          <a:gradFill rotWithShape="1">
            <a:gsLst>
              <a:gs pos="0">
                <a:srgbClr val="B9DFAB"/>
              </a:gs>
              <a:gs pos="50000">
                <a:schemeClr val="bg1"/>
              </a:gs>
              <a:gs pos="100000">
                <a:srgbClr val="B9DFAB"/>
              </a:gs>
            </a:gsLst>
            <a:lin ang="5400000" scaled="1"/>
          </a:gradFill>
          <a:ln w="12700" algn="ctr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rgbClr val="B2B2B2"/>
            </a:outerShdw>
          </a:effectLst>
        </p:spPr>
        <p:txBody>
          <a:bodyPr wrap="none" anchor="ctr"/>
          <a:lstStyle/>
          <a:p>
            <a:pPr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1200">
                <a:latin typeface="Arial" pitchFamily="34" charset="0"/>
                <a:cs typeface="Arial" pitchFamily="34" charset="0"/>
              </a:rPr>
              <a:t>RIP</a:t>
            </a:r>
          </a:p>
        </p:txBody>
      </p:sp>
      <p:sp>
        <p:nvSpPr>
          <p:cNvPr id="188439" name="AutoShape 23"/>
          <p:cNvSpPr>
            <a:spLocks noChangeArrowheads="1"/>
          </p:cNvSpPr>
          <p:nvPr/>
        </p:nvSpPr>
        <p:spPr bwMode="auto">
          <a:xfrm>
            <a:off x="7277100" y="2117725"/>
            <a:ext cx="752475" cy="492125"/>
          </a:xfrm>
          <a:prstGeom prst="roundRect">
            <a:avLst>
              <a:gd name="adj" fmla="val 4167"/>
            </a:avLst>
          </a:prstGeom>
          <a:gradFill rotWithShape="1">
            <a:gsLst>
              <a:gs pos="0">
                <a:srgbClr val="B9DFAB"/>
              </a:gs>
              <a:gs pos="50000">
                <a:schemeClr val="bg1"/>
              </a:gs>
              <a:gs pos="100000">
                <a:srgbClr val="B9DFAB"/>
              </a:gs>
            </a:gsLst>
            <a:lin ang="5400000" scaled="1"/>
          </a:gradFill>
          <a:ln w="12700" algn="ctr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rgbClr val="B2B2B2"/>
            </a:outerShdw>
          </a:effectLst>
        </p:spPr>
        <p:txBody>
          <a:bodyPr wrap="none" anchor="ctr"/>
          <a:lstStyle/>
          <a:p>
            <a:pPr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1200">
                <a:latin typeface="Arial" pitchFamily="34" charset="0"/>
                <a:cs typeface="Arial" pitchFamily="34" charset="0"/>
              </a:rPr>
              <a:t>SNMP</a:t>
            </a:r>
          </a:p>
        </p:txBody>
      </p:sp>
      <p:sp>
        <p:nvSpPr>
          <p:cNvPr id="188440" name="Text Box 24"/>
          <p:cNvSpPr txBox="1">
            <a:spLocks noChangeArrowheads="1"/>
          </p:cNvSpPr>
          <p:nvPr/>
        </p:nvSpPr>
        <p:spPr bwMode="auto">
          <a:xfrm>
            <a:off x="4038600" y="1693863"/>
            <a:ext cx="300513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defTabSz="461963">
              <a:lnSpc>
                <a:spcPct val="100000"/>
              </a:lnSpc>
            </a:pPr>
            <a:r>
              <a:rPr lang="en-US" sz="1400">
                <a:latin typeface="Arial" pitchFamily="34" charset="0"/>
                <a:cs typeface="Arial" pitchFamily="34" charset="0"/>
              </a:rPr>
              <a:t>TCP/IP protocol suite</a:t>
            </a:r>
          </a:p>
        </p:txBody>
      </p:sp>
      <p:grpSp>
        <p:nvGrpSpPr>
          <p:cNvPr id="3" name="Group 25"/>
          <p:cNvGrpSpPr>
            <a:grpSpLocks/>
          </p:cNvGrpSpPr>
          <p:nvPr/>
        </p:nvGrpSpPr>
        <p:grpSpPr bwMode="auto">
          <a:xfrm>
            <a:off x="3657600" y="2971800"/>
            <a:ext cx="3744913" cy="647700"/>
            <a:chOff x="2325" y="1597"/>
            <a:chExt cx="2359" cy="408"/>
          </a:xfrm>
        </p:grpSpPr>
        <p:sp>
          <p:nvSpPr>
            <p:cNvPr id="188442" name="AutoShape 26"/>
            <p:cNvSpPr>
              <a:spLocks noChangeArrowheads="1"/>
            </p:cNvSpPr>
            <p:nvPr/>
          </p:nvSpPr>
          <p:spPr bwMode="auto">
            <a:xfrm>
              <a:off x="2325" y="1597"/>
              <a:ext cx="1077" cy="408"/>
            </a:xfrm>
            <a:prstGeom prst="roundRect">
              <a:avLst>
                <a:gd name="adj" fmla="val 4167"/>
              </a:avLst>
            </a:prstGeom>
            <a:gradFill rotWithShape="1">
              <a:gsLst>
                <a:gs pos="0">
                  <a:srgbClr val="FFECB1"/>
                </a:gs>
                <a:gs pos="50000">
                  <a:schemeClr val="bg1"/>
                </a:gs>
                <a:gs pos="100000">
                  <a:srgbClr val="FFECB1"/>
                </a:gs>
              </a:gsLst>
              <a:lin ang="5400000" scaled="1"/>
            </a:gradFill>
            <a:ln w="12700" algn="ctr">
              <a:solidFill>
                <a:srgbClr val="4D4D4D"/>
              </a:solidFill>
              <a:round/>
              <a:headEnd/>
              <a:tailEnd/>
            </a:ln>
            <a:effectLst>
              <a:outerShdw dist="35921" dir="2700000" algn="ctr" rotWithShape="0">
                <a:srgbClr val="B2B2B2"/>
              </a:outerShdw>
            </a:effectLst>
          </p:spPr>
          <p:txBody>
            <a:bodyPr anchor="ctr"/>
            <a:lstStyle/>
            <a:p>
              <a:pPr eaLnBrk="0" hangingPunct="0">
                <a:lnSpc>
                  <a:spcPct val="100000"/>
                </a:lnSpc>
                <a:spcBef>
                  <a:spcPct val="0"/>
                </a:spcBef>
              </a:pPr>
              <a:r>
                <a:rPr lang="en-US" sz="1400">
                  <a:latin typeface="Arial" pitchFamily="34" charset="0"/>
                  <a:cs typeface="Arial" pitchFamily="34" charset="0"/>
                </a:rPr>
                <a:t>TCP</a:t>
              </a:r>
            </a:p>
          </p:txBody>
        </p:sp>
        <p:sp>
          <p:nvSpPr>
            <p:cNvPr id="188443" name="AutoShape 27"/>
            <p:cNvSpPr>
              <a:spLocks noChangeArrowheads="1"/>
            </p:cNvSpPr>
            <p:nvPr/>
          </p:nvSpPr>
          <p:spPr bwMode="auto">
            <a:xfrm>
              <a:off x="3607" y="1597"/>
              <a:ext cx="1077" cy="408"/>
            </a:xfrm>
            <a:prstGeom prst="roundRect">
              <a:avLst>
                <a:gd name="adj" fmla="val 4167"/>
              </a:avLst>
            </a:prstGeom>
            <a:gradFill rotWithShape="1">
              <a:gsLst>
                <a:gs pos="0">
                  <a:srgbClr val="FFECB1"/>
                </a:gs>
                <a:gs pos="50000">
                  <a:schemeClr val="bg1"/>
                </a:gs>
                <a:gs pos="100000">
                  <a:srgbClr val="FFECB1"/>
                </a:gs>
              </a:gsLst>
              <a:lin ang="5400000" scaled="1"/>
            </a:gradFill>
            <a:ln w="12700" algn="ctr">
              <a:solidFill>
                <a:srgbClr val="4D4D4D"/>
              </a:solidFill>
              <a:round/>
              <a:headEnd/>
              <a:tailEnd/>
            </a:ln>
            <a:effectLst>
              <a:outerShdw dist="35921" dir="2700000" algn="ctr" rotWithShape="0">
                <a:srgbClr val="B2B2B2"/>
              </a:outerShdw>
            </a:effectLst>
          </p:spPr>
          <p:txBody>
            <a:bodyPr anchor="ctr"/>
            <a:lstStyle/>
            <a:p>
              <a:pPr eaLnBrk="0" hangingPunct="0">
                <a:lnSpc>
                  <a:spcPct val="100000"/>
                </a:lnSpc>
                <a:spcBef>
                  <a:spcPct val="0"/>
                </a:spcBef>
              </a:pPr>
              <a:r>
                <a:rPr lang="en-US" sz="1400">
                  <a:latin typeface="Arial" pitchFamily="34" charset="0"/>
                  <a:cs typeface="Arial" pitchFamily="34" charset="0"/>
                </a:rPr>
                <a:t>UDP</a:t>
              </a:r>
            </a:p>
          </p:txBody>
        </p:sp>
      </p:grpSp>
      <p:sp>
        <p:nvSpPr>
          <p:cNvPr id="188444" name="AutoShape 28"/>
          <p:cNvSpPr>
            <a:spLocks noChangeArrowheads="1"/>
          </p:cNvSpPr>
          <p:nvPr/>
        </p:nvSpPr>
        <p:spPr bwMode="auto">
          <a:xfrm>
            <a:off x="3124200" y="4038600"/>
            <a:ext cx="4787900" cy="723900"/>
          </a:xfrm>
          <a:prstGeom prst="roundRect">
            <a:avLst>
              <a:gd name="adj" fmla="val 4167"/>
            </a:avLst>
          </a:prstGeom>
          <a:gradFill rotWithShape="1">
            <a:gsLst>
              <a:gs pos="0">
                <a:schemeClr val="hlink"/>
              </a:gs>
              <a:gs pos="50000">
                <a:schemeClr val="bg1"/>
              </a:gs>
              <a:gs pos="100000">
                <a:schemeClr val="hlink"/>
              </a:gs>
            </a:gsLst>
            <a:lin ang="5400000" scaled="1"/>
          </a:gradFill>
          <a:ln w="12700" algn="ctr">
            <a:solidFill>
              <a:srgbClr val="333333"/>
            </a:solidFill>
            <a:round/>
            <a:headEnd/>
            <a:tailEnd/>
          </a:ln>
          <a:effectLst>
            <a:outerShdw dist="35921" dir="2700000" algn="ctr" rotWithShape="0">
              <a:srgbClr val="B2B2B2"/>
            </a:outerShdw>
          </a:effectLst>
        </p:spPr>
        <p:txBody>
          <a:bodyPr anchor="ctr"/>
          <a:lstStyle/>
          <a:p>
            <a:pPr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1400">
                <a:latin typeface="Arial" pitchFamily="34" charset="0"/>
                <a:cs typeface="Arial" pitchFamily="34" charset="0"/>
              </a:rPr>
              <a:t>IP</a:t>
            </a:r>
          </a:p>
        </p:txBody>
      </p:sp>
      <p:sp>
        <p:nvSpPr>
          <p:cNvPr id="188445" name="AutoShape 29"/>
          <p:cNvSpPr>
            <a:spLocks noChangeArrowheads="1"/>
          </p:cNvSpPr>
          <p:nvPr/>
        </p:nvSpPr>
        <p:spPr bwMode="auto">
          <a:xfrm>
            <a:off x="3244850" y="4137025"/>
            <a:ext cx="809625" cy="384175"/>
          </a:xfrm>
          <a:prstGeom prst="roundRect">
            <a:avLst>
              <a:gd name="adj" fmla="val 4167"/>
            </a:avLst>
          </a:prstGeom>
          <a:gradFill rotWithShape="1">
            <a:gsLst>
              <a:gs pos="0">
                <a:schemeClr val="hlink"/>
              </a:gs>
              <a:gs pos="50000">
                <a:schemeClr val="bg1"/>
              </a:gs>
              <a:gs pos="100000">
                <a:schemeClr val="hlink"/>
              </a:gs>
            </a:gsLst>
            <a:lin ang="5400000" scaled="1"/>
          </a:gradFill>
          <a:ln w="12700" algn="ctr">
            <a:solidFill>
              <a:srgbClr val="333333"/>
            </a:solidFill>
            <a:round/>
            <a:headEnd/>
            <a:tailEnd/>
          </a:ln>
          <a:effectLst>
            <a:outerShdw dist="35921" dir="2700000" algn="ctr" rotWithShape="0">
              <a:srgbClr val="B2B2B2"/>
            </a:outerShdw>
          </a:effectLst>
        </p:spPr>
        <p:txBody>
          <a:bodyPr anchor="ctr"/>
          <a:lstStyle/>
          <a:p>
            <a:pPr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1200">
                <a:latin typeface="Arial" pitchFamily="34" charset="0"/>
                <a:cs typeface="Arial" pitchFamily="34" charset="0"/>
              </a:rPr>
              <a:t>ARP</a:t>
            </a:r>
          </a:p>
        </p:txBody>
      </p:sp>
      <p:grpSp>
        <p:nvGrpSpPr>
          <p:cNvPr id="4" name="Group 30"/>
          <p:cNvGrpSpPr>
            <a:grpSpLocks/>
          </p:cNvGrpSpPr>
          <p:nvPr/>
        </p:nvGrpSpPr>
        <p:grpSpPr bwMode="auto">
          <a:xfrm>
            <a:off x="6302375" y="4137025"/>
            <a:ext cx="1552575" cy="417513"/>
            <a:chOff x="1219" y="1753"/>
            <a:chExt cx="683" cy="172"/>
          </a:xfrm>
        </p:grpSpPr>
        <p:sp>
          <p:nvSpPr>
            <p:cNvPr id="188447" name="AutoShape 31"/>
            <p:cNvSpPr>
              <a:spLocks noChangeArrowheads="1"/>
            </p:cNvSpPr>
            <p:nvPr/>
          </p:nvSpPr>
          <p:spPr bwMode="auto">
            <a:xfrm>
              <a:off x="1219" y="1753"/>
              <a:ext cx="339" cy="172"/>
            </a:xfrm>
            <a:prstGeom prst="roundRect">
              <a:avLst>
                <a:gd name="adj" fmla="val 4167"/>
              </a:avLst>
            </a:prstGeom>
            <a:gradFill rotWithShape="1">
              <a:gsLst>
                <a:gs pos="0">
                  <a:schemeClr val="hlink"/>
                </a:gs>
                <a:gs pos="5000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 w="12700" algn="ctr">
              <a:solidFill>
                <a:srgbClr val="333333"/>
              </a:solidFill>
              <a:round/>
              <a:headEnd/>
              <a:tailEnd/>
            </a:ln>
            <a:effectLst>
              <a:outerShdw dist="35921" dir="2700000" algn="ctr" rotWithShape="0">
                <a:srgbClr val="B2B2B2"/>
              </a:outerShdw>
            </a:effectLst>
          </p:spPr>
          <p:txBody>
            <a:bodyPr anchor="ctr"/>
            <a:lstStyle/>
            <a:p>
              <a:pPr eaLnBrk="0" hangingPunct="0">
                <a:lnSpc>
                  <a:spcPct val="100000"/>
                </a:lnSpc>
                <a:spcBef>
                  <a:spcPct val="0"/>
                </a:spcBef>
              </a:pPr>
              <a:r>
                <a:rPr lang="en-US" sz="1200">
                  <a:latin typeface="Arial" pitchFamily="34" charset="0"/>
                  <a:cs typeface="Arial" pitchFamily="34" charset="0"/>
                </a:rPr>
                <a:t>IGMP</a:t>
              </a:r>
            </a:p>
          </p:txBody>
        </p:sp>
        <p:sp>
          <p:nvSpPr>
            <p:cNvPr id="188448" name="AutoShape 32"/>
            <p:cNvSpPr>
              <a:spLocks noChangeArrowheads="1"/>
            </p:cNvSpPr>
            <p:nvPr/>
          </p:nvSpPr>
          <p:spPr bwMode="auto">
            <a:xfrm>
              <a:off x="1562" y="1753"/>
              <a:ext cx="340" cy="172"/>
            </a:xfrm>
            <a:prstGeom prst="roundRect">
              <a:avLst>
                <a:gd name="adj" fmla="val 4167"/>
              </a:avLst>
            </a:prstGeom>
            <a:gradFill rotWithShape="1">
              <a:gsLst>
                <a:gs pos="0">
                  <a:schemeClr val="hlink"/>
                </a:gs>
                <a:gs pos="5000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 w="12700" algn="ctr">
              <a:solidFill>
                <a:srgbClr val="333333"/>
              </a:solidFill>
              <a:round/>
              <a:headEnd/>
              <a:tailEnd/>
            </a:ln>
            <a:effectLst>
              <a:outerShdw dist="35921" dir="2700000" algn="ctr" rotWithShape="0">
                <a:srgbClr val="B2B2B2"/>
              </a:outerShdw>
            </a:effectLst>
          </p:spPr>
          <p:txBody>
            <a:bodyPr anchor="ctr"/>
            <a:lstStyle/>
            <a:p>
              <a:pPr eaLnBrk="0" hangingPunct="0">
                <a:lnSpc>
                  <a:spcPct val="100000"/>
                </a:lnSpc>
                <a:spcBef>
                  <a:spcPct val="0"/>
                </a:spcBef>
              </a:pPr>
              <a:r>
                <a:rPr lang="en-US" sz="1200">
                  <a:latin typeface="Arial" pitchFamily="34" charset="0"/>
                  <a:cs typeface="Arial" pitchFamily="34" charset="0"/>
                </a:rPr>
                <a:t>ICMP</a:t>
              </a:r>
            </a:p>
          </p:txBody>
        </p:sp>
      </p:grpSp>
      <p:sp>
        <p:nvSpPr>
          <p:cNvPr id="188449" name="Oval 33"/>
          <p:cNvSpPr>
            <a:spLocks noChangeArrowheads="1"/>
          </p:cNvSpPr>
          <p:nvPr/>
        </p:nvSpPr>
        <p:spPr bwMode="gray">
          <a:xfrm>
            <a:off x="6324600" y="3505200"/>
            <a:ext cx="381000" cy="304800"/>
          </a:xfrm>
          <a:prstGeom prst="ellipse">
            <a:avLst/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tIns="91440" bIns="91440" anchor="ctr"/>
          <a:lstStyle/>
          <a:p>
            <a:pPr>
              <a:lnSpc>
                <a:spcPct val="100000"/>
              </a:lnSpc>
              <a:spcBef>
                <a:spcPct val="20000"/>
              </a:spcBef>
            </a:pPr>
            <a:r>
              <a:rPr lang="en-US" sz="160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17</a:t>
            </a:r>
          </a:p>
        </p:txBody>
      </p:sp>
      <p:sp>
        <p:nvSpPr>
          <p:cNvPr id="188450" name="Oval 34"/>
          <p:cNvSpPr>
            <a:spLocks noChangeArrowheads="1"/>
          </p:cNvSpPr>
          <p:nvPr/>
        </p:nvSpPr>
        <p:spPr bwMode="gray">
          <a:xfrm>
            <a:off x="4343400" y="3505200"/>
            <a:ext cx="381000" cy="304800"/>
          </a:xfrm>
          <a:prstGeom prst="ellipse">
            <a:avLst/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tIns="91440" bIns="91440" anchor="ctr"/>
          <a:lstStyle/>
          <a:p>
            <a:pPr>
              <a:lnSpc>
                <a:spcPct val="100000"/>
              </a:lnSpc>
              <a:spcBef>
                <a:spcPct val="20000"/>
              </a:spcBef>
            </a:pPr>
            <a:r>
              <a:rPr lang="en-US" sz="160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6</a:t>
            </a:r>
          </a:p>
        </p:txBody>
      </p:sp>
      <p:sp>
        <p:nvSpPr>
          <p:cNvPr id="188451" name="Oval 35"/>
          <p:cNvSpPr>
            <a:spLocks noChangeArrowheads="1"/>
          </p:cNvSpPr>
          <p:nvPr/>
        </p:nvSpPr>
        <p:spPr bwMode="gray">
          <a:xfrm>
            <a:off x="4953000" y="2492375"/>
            <a:ext cx="381000" cy="304800"/>
          </a:xfrm>
          <a:prstGeom prst="ellipse">
            <a:avLst/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tIns="91440" bIns="91440" anchor="ctr"/>
          <a:lstStyle/>
          <a:p>
            <a:pPr>
              <a:lnSpc>
                <a:spcPct val="100000"/>
              </a:lnSpc>
              <a:spcBef>
                <a:spcPct val="20000"/>
              </a:spcBef>
            </a:pPr>
            <a:r>
              <a:rPr lang="en-US" sz="160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23</a:t>
            </a:r>
          </a:p>
        </p:txBody>
      </p:sp>
      <p:sp>
        <p:nvSpPr>
          <p:cNvPr id="188452" name="Oval 36"/>
          <p:cNvSpPr>
            <a:spLocks noChangeArrowheads="1"/>
          </p:cNvSpPr>
          <p:nvPr/>
        </p:nvSpPr>
        <p:spPr bwMode="gray">
          <a:xfrm>
            <a:off x="3886200" y="2492375"/>
            <a:ext cx="609600" cy="304800"/>
          </a:xfrm>
          <a:prstGeom prst="ellipse">
            <a:avLst/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tIns="91440" bIns="91440" anchor="ctr"/>
          <a:lstStyle/>
          <a:p>
            <a:pPr>
              <a:lnSpc>
                <a:spcPct val="100000"/>
              </a:lnSpc>
              <a:spcBef>
                <a:spcPct val="20000"/>
              </a:spcBef>
            </a:pPr>
            <a:r>
              <a:rPr lang="en-US" sz="1200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20/21</a:t>
            </a:r>
          </a:p>
        </p:txBody>
      </p:sp>
      <p:sp>
        <p:nvSpPr>
          <p:cNvPr id="188453" name="Oval 37"/>
          <p:cNvSpPr>
            <a:spLocks noChangeArrowheads="1"/>
          </p:cNvSpPr>
          <p:nvPr/>
        </p:nvSpPr>
        <p:spPr bwMode="gray">
          <a:xfrm>
            <a:off x="3187700" y="2492375"/>
            <a:ext cx="381000" cy="304800"/>
          </a:xfrm>
          <a:prstGeom prst="ellipse">
            <a:avLst/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tIns="91440" bIns="91440" anchor="ctr"/>
          <a:lstStyle/>
          <a:p>
            <a:pPr>
              <a:lnSpc>
                <a:spcPct val="100000"/>
              </a:lnSpc>
              <a:spcBef>
                <a:spcPct val="20000"/>
              </a:spcBef>
            </a:pPr>
            <a:r>
              <a:rPr lang="en-US" sz="160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80</a:t>
            </a:r>
          </a:p>
        </p:txBody>
      </p:sp>
      <p:sp>
        <p:nvSpPr>
          <p:cNvPr id="188454" name="Oval 38"/>
          <p:cNvSpPr>
            <a:spLocks noChangeArrowheads="1"/>
          </p:cNvSpPr>
          <p:nvPr/>
        </p:nvSpPr>
        <p:spPr bwMode="gray">
          <a:xfrm>
            <a:off x="6629400" y="2492375"/>
            <a:ext cx="457200" cy="304800"/>
          </a:xfrm>
          <a:prstGeom prst="ellipse">
            <a:avLst/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tIns="91440" bIns="91440" anchor="ctr"/>
          <a:lstStyle/>
          <a:p>
            <a:pPr>
              <a:lnSpc>
                <a:spcPct val="100000"/>
              </a:lnSpc>
              <a:spcBef>
                <a:spcPct val="20000"/>
              </a:spcBef>
            </a:pPr>
            <a:r>
              <a:rPr lang="en-US" sz="1400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520</a:t>
            </a:r>
            <a:endParaRPr lang="en-US" sz="16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8455" name="Oval 39"/>
          <p:cNvSpPr>
            <a:spLocks noChangeArrowheads="1"/>
          </p:cNvSpPr>
          <p:nvPr/>
        </p:nvSpPr>
        <p:spPr bwMode="gray">
          <a:xfrm>
            <a:off x="5791200" y="2492375"/>
            <a:ext cx="381000" cy="304800"/>
          </a:xfrm>
          <a:prstGeom prst="ellipse">
            <a:avLst/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tIns="91440" bIns="91440" anchor="ctr"/>
          <a:lstStyle/>
          <a:p>
            <a:pPr>
              <a:lnSpc>
                <a:spcPct val="100000"/>
              </a:lnSpc>
              <a:spcBef>
                <a:spcPct val="20000"/>
              </a:spcBef>
            </a:pPr>
            <a:r>
              <a:rPr lang="en-US" sz="160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53</a:t>
            </a:r>
          </a:p>
        </p:txBody>
      </p:sp>
      <p:sp>
        <p:nvSpPr>
          <p:cNvPr id="188456" name="Oval 40"/>
          <p:cNvSpPr>
            <a:spLocks noChangeArrowheads="1"/>
          </p:cNvSpPr>
          <p:nvPr/>
        </p:nvSpPr>
        <p:spPr bwMode="gray">
          <a:xfrm>
            <a:off x="3327400" y="4479925"/>
            <a:ext cx="609600" cy="304800"/>
          </a:xfrm>
          <a:prstGeom prst="ellipse">
            <a:avLst/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tIns="91440" bIns="91440" anchor="ctr"/>
          <a:lstStyle/>
          <a:p>
            <a:pPr>
              <a:lnSpc>
                <a:spcPct val="100000"/>
              </a:lnSpc>
              <a:spcBef>
                <a:spcPct val="20000"/>
              </a:spcBef>
            </a:pPr>
            <a:r>
              <a:rPr lang="en-US" sz="1400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0806</a:t>
            </a:r>
          </a:p>
        </p:txBody>
      </p:sp>
      <p:sp>
        <p:nvSpPr>
          <p:cNvPr id="188457" name="Oval 41"/>
          <p:cNvSpPr>
            <a:spLocks noChangeArrowheads="1"/>
          </p:cNvSpPr>
          <p:nvPr/>
        </p:nvSpPr>
        <p:spPr bwMode="gray">
          <a:xfrm>
            <a:off x="5257800" y="4479925"/>
            <a:ext cx="533400" cy="304800"/>
          </a:xfrm>
          <a:prstGeom prst="ellipse">
            <a:avLst/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tIns="91440" bIns="91440" anchor="ctr"/>
          <a:lstStyle/>
          <a:p>
            <a:pPr>
              <a:lnSpc>
                <a:spcPct val="100000"/>
              </a:lnSpc>
              <a:spcBef>
                <a:spcPct val="20000"/>
              </a:spcBef>
            </a:pPr>
            <a:r>
              <a:rPr lang="en-US" sz="1200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0800</a:t>
            </a:r>
          </a:p>
        </p:txBody>
      </p:sp>
      <p:sp>
        <p:nvSpPr>
          <p:cNvPr id="188458" name="Oval 42"/>
          <p:cNvSpPr>
            <a:spLocks noChangeArrowheads="1"/>
          </p:cNvSpPr>
          <p:nvPr/>
        </p:nvSpPr>
        <p:spPr bwMode="gray">
          <a:xfrm>
            <a:off x="6477000" y="4479925"/>
            <a:ext cx="381000" cy="304800"/>
          </a:xfrm>
          <a:prstGeom prst="ellipse">
            <a:avLst/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tIns="91440" bIns="91440" anchor="ctr"/>
          <a:lstStyle/>
          <a:p>
            <a:pPr>
              <a:lnSpc>
                <a:spcPct val="100000"/>
              </a:lnSpc>
              <a:spcBef>
                <a:spcPct val="20000"/>
              </a:spcBef>
            </a:pPr>
            <a:r>
              <a:rPr lang="en-US" sz="160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88</a:t>
            </a:r>
          </a:p>
        </p:txBody>
      </p:sp>
      <p:sp>
        <p:nvSpPr>
          <p:cNvPr id="188459" name="Oval 43"/>
          <p:cNvSpPr>
            <a:spLocks noChangeArrowheads="1"/>
          </p:cNvSpPr>
          <p:nvPr/>
        </p:nvSpPr>
        <p:spPr bwMode="gray">
          <a:xfrm>
            <a:off x="7239000" y="4479925"/>
            <a:ext cx="381000" cy="304800"/>
          </a:xfrm>
          <a:prstGeom prst="ellipse">
            <a:avLst/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tIns="91440" bIns="91440" anchor="ctr"/>
          <a:lstStyle/>
          <a:p>
            <a:pPr>
              <a:lnSpc>
                <a:spcPct val="100000"/>
              </a:lnSpc>
              <a:spcBef>
                <a:spcPct val="20000"/>
              </a:spcBef>
            </a:pPr>
            <a:r>
              <a:rPr lang="en-US" sz="160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01</a:t>
            </a:r>
          </a:p>
        </p:txBody>
      </p:sp>
      <p:sp>
        <p:nvSpPr>
          <p:cNvPr id="188460" name="Line 44"/>
          <p:cNvSpPr>
            <a:spLocks noChangeShapeType="1"/>
          </p:cNvSpPr>
          <p:nvPr/>
        </p:nvSpPr>
        <p:spPr bwMode="auto">
          <a:xfrm>
            <a:off x="3581400" y="2743200"/>
            <a:ext cx="6858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tIns="91440" bIns="91440" anchor="ctr" anchorCtr="1"/>
          <a:lstStyle/>
          <a:p>
            <a:endParaRPr lang="en-US" sz="1600">
              <a:latin typeface="Arial" pitchFamily="34" charset="0"/>
              <a:cs typeface="Arial" pitchFamily="34" charset="0"/>
            </a:endParaRPr>
          </a:p>
        </p:txBody>
      </p:sp>
      <p:sp>
        <p:nvSpPr>
          <p:cNvPr id="188461" name="Line 45"/>
          <p:cNvSpPr>
            <a:spLocks noChangeShapeType="1"/>
          </p:cNvSpPr>
          <p:nvPr/>
        </p:nvSpPr>
        <p:spPr bwMode="auto">
          <a:xfrm>
            <a:off x="4267200" y="2819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tIns="91440" bIns="91440" anchor="ctr" anchorCtr="1"/>
          <a:lstStyle/>
          <a:p>
            <a:endParaRPr lang="en-US" sz="1600">
              <a:latin typeface="Arial" pitchFamily="34" charset="0"/>
              <a:cs typeface="Arial" pitchFamily="34" charset="0"/>
            </a:endParaRPr>
          </a:p>
        </p:txBody>
      </p:sp>
      <p:sp>
        <p:nvSpPr>
          <p:cNvPr id="188462" name="Line 46"/>
          <p:cNvSpPr>
            <a:spLocks noChangeShapeType="1"/>
          </p:cNvSpPr>
          <p:nvPr/>
        </p:nvSpPr>
        <p:spPr bwMode="auto">
          <a:xfrm flipV="1">
            <a:off x="4267200" y="2743200"/>
            <a:ext cx="7620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tIns="91440" bIns="91440" anchor="ctr" anchorCtr="1"/>
          <a:lstStyle/>
          <a:p>
            <a:endParaRPr lang="en-US" sz="1600">
              <a:latin typeface="Arial" pitchFamily="34" charset="0"/>
              <a:cs typeface="Arial" pitchFamily="34" charset="0"/>
            </a:endParaRPr>
          </a:p>
        </p:txBody>
      </p:sp>
      <p:sp>
        <p:nvSpPr>
          <p:cNvPr id="188463" name="Line 47"/>
          <p:cNvSpPr>
            <a:spLocks noChangeShapeType="1"/>
          </p:cNvSpPr>
          <p:nvPr/>
        </p:nvSpPr>
        <p:spPr bwMode="auto">
          <a:xfrm flipV="1">
            <a:off x="4343400" y="2743200"/>
            <a:ext cx="14478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tIns="91440" bIns="91440" anchor="ctr" anchorCtr="1"/>
          <a:lstStyle/>
          <a:p>
            <a:endParaRPr lang="en-US" sz="1600">
              <a:latin typeface="Arial" pitchFamily="34" charset="0"/>
              <a:cs typeface="Arial" pitchFamily="34" charset="0"/>
            </a:endParaRPr>
          </a:p>
        </p:txBody>
      </p:sp>
      <p:sp>
        <p:nvSpPr>
          <p:cNvPr id="188464" name="Line 48"/>
          <p:cNvSpPr>
            <a:spLocks noChangeShapeType="1"/>
          </p:cNvSpPr>
          <p:nvPr/>
        </p:nvSpPr>
        <p:spPr bwMode="auto">
          <a:xfrm>
            <a:off x="6096000" y="2743200"/>
            <a:ext cx="3048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tIns="91440" bIns="91440" anchor="ctr" anchorCtr="1"/>
          <a:lstStyle/>
          <a:p>
            <a:endParaRPr lang="en-US" sz="1600">
              <a:latin typeface="Arial" pitchFamily="34" charset="0"/>
              <a:cs typeface="Arial" pitchFamily="34" charset="0"/>
            </a:endParaRPr>
          </a:p>
        </p:txBody>
      </p:sp>
      <p:sp>
        <p:nvSpPr>
          <p:cNvPr id="188465" name="Line 49"/>
          <p:cNvSpPr>
            <a:spLocks noChangeShapeType="1"/>
          </p:cNvSpPr>
          <p:nvPr/>
        </p:nvSpPr>
        <p:spPr bwMode="auto">
          <a:xfrm flipV="1">
            <a:off x="6400800" y="2743200"/>
            <a:ext cx="11430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tIns="91440" bIns="91440" anchor="ctr" anchorCtr="1"/>
          <a:lstStyle/>
          <a:p>
            <a:endParaRPr lang="en-US" sz="1600">
              <a:latin typeface="Arial" pitchFamily="34" charset="0"/>
              <a:cs typeface="Arial" pitchFamily="34" charset="0"/>
            </a:endParaRPr>
          </a:p>
        </p:txBody>
      </p:sp>
      <p:sp>
        <p:nvSpPr>
          <p:cNvPr id="188466" name="Oval 50"/>
          <p:cNvSpPr>
            <a:spLocks noChangeArrowheads="1"/>
          </p:cNvSpPr>
          <p:nvPr/>
        </p:nvSpPr>
        <p:spPr bwMode="gray">
          <a:xfrm>
            <a:off x="7296150" y="2492375"/>
            <a:ext cx="742950" cy="304800"/>
          </a:xfrm>
          <a:prstGeom prst="ellipse">
            <a:avLst/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tIns="91440" bIns="91440" anchor="ctr"/>
          <a:lstStyle/>
          <a:p>
            <a:pPr>
              <a:lnSpc>
                <a:spcPct val="100000"/>
              </a:lnSpc>
              <a:spcBef>
                <a:spcPct val="20000"/>
              </a:spcBef>
            </a:pPr>
            <a:r>
              <a:rPr lang="en-US" sz="105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161/162</a:t>
            </a:r>
          </a:p>
        </p:txBody>
      </p:sp>
      <p:sp>
        <p:nvSpPr>
          <p:cNvPr id="188467" name="Rectangle 5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TCP/IP Protocols</a:t>
            </a:r>
          </a:p>
        </p:txBody>
      </p:sp>
      <p:sp>
        <p:nvSpPr>
          <p:cNvPr id="51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736725" y="6465888"/>
            <a:ext cx="4694238" cy="255587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Data Networks – ISOTDAQ </a:t>
            </a:r>
            <a:r>
              <a:rPr lang="en-US" dirty="0" smtClean="0"/>
              <a:t>2013 </a:t>
            </a:r>
            <a:r>
              <a:rPr lang="en-US" dirty="0" smtClean="0"/>
              <a:t>– </a:t>
            </a:r>
            <a:r>
              <a:rPr lang="en-US" dirty="0" smtClean="0">
                <a:hlinkClick r:id="rId2"/>
              </a:rPr>
              <a:t>Enrico.Bonaccorsi@</a:t>
            </a:r>
            <a:r>
              <a:rPr lang="en-US" dirty="0" smtClean="0">
                <a:hlinkClick r:id="rId2"/>
              </a:rPr>
              <a:t>cern.ch</a:t>
            </a:r>
            <a:endParaRPr lang="en-US" dirty="0" smtClean="0"/>
          </a:p>
          <a:p>
            <a:pPr>
              <a:defRPr/>
            </a:pPr>
            <a:endParaRPr lang="en-GB" sz="1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5B4A213-182E-4865-9052-6E7FBF0972B9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IP </a:t>
            </a:r>
            <a:r>
              <a:rPr lang="en-US" dirty="0" err="1" smtClean="0"/>
              <a:t>datagrams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73216"/>
            <a:ext cx="8229600" cy="664047"/>
          </a:xfrm>
        </p:spPr>
        <p:txBody>
          <a:bodyPr/>
          <a:lstStyle/>
          <a:p>
            <a:r>
              <a:rPr lang="en-US" sz="2800" dirty="0" smtClean="0"/>
              <a:t>Header must be at least 20 bytes</a:t>
            </a:r>
          </a:p>
          <a:p>
            <a:r>
              <a:rPr lang="en-US" sz="2800" dirty="0" smtClean="0"/>
              <a:t>Header can increase in multiples of 4 bytes</a:t>
            </a:r>
          </a:p>
          <a:p>
            <a:endParaRPr lang="en-US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5B4A213-182E-4865-9052-6E7FBF0972B9}" type="slidenum">
              <a:rPr lang="en-GB" smtClean="0"/>
              <a:pPr>
                <a:defRPr/>
              </a:pPr>
              <a:t>21</a:t>
            </a:fld>
            <a:endParaRPr lang="en-GB"/>
          </a:p>
        </p:txBody>
      </p:sp>
      <p:sp>
        <p:nvSpPr>
          <p:cNvPr id="30" name="Line 4"/>
          <p:cNvSpPr>
            <a:spLocks noChangeShapeType="1"/>
          </p:cNvSpPr>
          <p:nvPr/>
        </p:nvSpPr>
        <p:spPr bwMode="auto">
          <a:xfrm>
            <a:off x="8686800" y="1791816"/>
            <a:ext cx="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 tIns="91440" bIns="91440" anchor="ctr" anchorCtr="1"/>
          <a:lstStyle/>
          <a:p>
            <a:endParaRPr lang="en-US" sz="140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Rectangle 5"/>
          <p:cNvSpPr>
            <a:spLocks noChangeArrowheads="1"/>
          </p:cNvSpPr>
          <p:nvPr/>
        </p:nvSpPr>
        <p:spPr bwMode="auto">
          <a:xfrm>
            <a:off x="1143000" y="4230216"/>
            <a:ext cx="7086600" cy="381000"/>
          </a:xfrm>
          <a:prstGeom prst="rect">
            <a:avLst/>
          </a:prstGeom>
          <a:gradFill rotWithShape="0">
            <a:gsLst>
              <a:gs pos="0">
                <a:srgbClr val="D6ECD4"/>
              </a:gs>
              <a:gs pos="50000">
                <a:schemeClr val="bg1"/>
              </a:gs>
              <a:gs pos="100000">
                <a:srgbClr val="D6ECD4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tIns="91440" bIns="91440" anchor="ctr"/>
          <a:lstStyle/>
          <a:p>
            <a:r>
              <a:rPr lang="en-US" sz="1400">
                <a:latin typeface="Arial" pitchFamily="34" charset="0"/>
                <a:cs typeface="Arial" pitchFamily="34" charset="0"/>
              </a:rPr>
              <a:t>Options (0 or 32 if any)</a:t>
            </a:r>
            <a:endParaRPr lang="it-IT" sz="140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Rectangle 6"/>
          <p:cNvSpPr>
            <a:spLocks noChangeArrowheads="1"/>
          </p:cNvSpPr>
          <p:nvPr/>
        </p:nvSpPr>
        <p:spPr bwMode="auto">
          <a:xfrm>
            <a:off x="1143000" y="3315816"/>
            <a:ext cx="7086600" cy="381000"/>
          </a:xfrm>
          <a:prstGeom prst="rect">
            <a:avLst/>
          </a:prstGeom>
          <a:gradFill rotWithShape="0">
            <a:gsLst>
              <a:gs pos="0">
                <a:srgbClr val="D6ECD4"/>
              </a:gs>
              <a:gs pos="50000">
                <a:schemeClr val="bg1"/>
              </a:gs>
              <a:gs pos="100000">
                <a:srgbClr val="D6ECD4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tIns="91440" bIns="91440" anchor="ctr"/>
          <a:lstStyle/>
          <a:p>
            <a:r>
              <a:rPr lang="en-US" sz="1400">
                <a:latin typeface="Arial" pitchFamily="34" charset="0"/>
                <a:cs typeface="Arial" pitchFamily="34" charset="0"/>
              </a:rPr>
              <a:t>Source IP Address (32)</a:t>
            </a:r>
            <a:endParaRPr lang="it-IT" sz="1400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Rectangle 7"/>
          <p:cNvSpPr>
            <a:spLocks noChangeArrowheads="1"/>
          </p:cNvSpPr>
          <p:nvPr/>
        </p:nvSpPr>
        <p:spPr bwMode="auto">
          <a:xfrm>
            <a:off x="1143000" y="3773016"/>
            <a:ext cx="7086600" cy="381000"/>
          </a:xfrm>
          <a:prstGeom prst="rect">
            <a:avLst/>
          </a:prstGeom>
          <a:gradFill rotWithShape="0">
            <a:gsLst>
              <a:gs pos="0">
                <a:srgbClr val="D6ECD4"/>
              </a:gs>
              <a:gs pos="50000">
                <a:schemeClr val="bg1"/>
              </a:gs>
              <a:gs pos="100000">
                <a:srgbClr val="D6ECD4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tIns="91440" bIns="91440" anchor="ctr"/>
          <a:lstStyle/>
          <a:p>
            <a:r>
              <a:rPr lang="en-US" sz="1400">
                <a:latin typeface="Arial" pitchFamily="34" charset="0"/>
                <a:cs typeface="Arial" pitchFamily="34" charset="0"/>
              </a:rPr>
              <a:t>Destination IP Address (32)</a:t>
            </a:r>
            <a:endParaRPr lang="it-IT" sz="140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Rectangle 8"/>
          <p:cNvSpPr>
            <a:spLocks noChangeArrowheads="1"/>
          </p:cNvSpPr>
          <p:nvPr/>
        </p:nvSpPr>
        <p:spPr bwMode="auto">
          <a:xfrm>
            <a:off x="1143000" y="2782416"/>
            <a:ext cx="1752600" cy="381000"/>
          </a:xfrm>
          <a:prstGeom prst="rect">
            <a:avLst/>
          </a:prstGeom>
          <a:gradFill rotWithShape="0">
            <a:gsLst>
              <a:gs pos="0">
                <a:srgbClr val="D6ECD4"/>
              </a:gs>
              <a:gs pos="50000">
                <a:schemeClr val="bg1"/>
              </a:gs>
              <a:gs pos="100000">
                <a:srgbClr val="D6ECD4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tIns="91440" bIns="91440" anchor="ctr"/>
          <a:lstStyle/>
          <a:p>
            <a:r>
              <a:rPr lang="en-US" sz="1400">
                <a:latin typeface="Arial" pitchFamily="34" charset="0"/>
                <a:cs typeface="Arial" pitchFamily="34" charset="0"/>
              </a:rPr>
              <a:t>Time to Live (8)</a:t>
            </a:r>
            <a:endParaRPr lang="it-IT" sz="1400"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Rectangle 9"/>
          <p:cNvSpPr>
            <a:spLocks noChangeArrowheads="1"/>
          </p:cNvSpPr>
          <p:nvPr/>
        </p:nvSpPr>
        <p:spPr bwMode="auto">
          <a:xfrm>
            <a:off x="1143000" y="2325216"/>
            <a:ext cx="3505200" cy="381000"/>
          </a:xfrm>
          <a:prstGeom prst="rect">
            <a:avLst/>
          </a:prstGeom>
          <a:gradFill rotWithShape="0">
            <a:gsLst>
              <a:gs pos="0">
                <a:srgbClr val="D6ECD4"/>
              </a:gs>
              <a:gs pos="50000">
                <a:schemeClr val="bg1"/>
              </a:gs>
              <a:gs pos="100000">
                <a:srgbClr val="D6ECD4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tIns="91440" bIns="91440" anchor="ctr"/>
          <a:lstStyle/>
          <a:p>
            <a:r>
              <a:rPr lang="en-US" sz="1400">
                <a:latin typeface="Arial" pitchFamily="34" charset="0"/>
                <a:cs typeface="Arial" pitchFamily="34" charset="0"/>
              </a:rPr>
              <a:t>Identification (16)</a:t>
            </a:r>
            <a:endParaRPr lang="it-IT" sz="140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Rectangle 10"/>
          <p:cNvSpPr>
            <a:spLocks noChangeArrowheads="1"/>
          </p:cNvSpPr>
          <p:nvPr/>
        </p:nvSpPr>
        <p:spPr bwMode="auto">
          <a:xfrm>
            <a:off x="1143000" y="4763616"/>
            <a:ext cx="7086600" cy="609600"/>
          </a:xfrm>
          <a:prstGeom prst="rect">
            <a:avLst/>
          </a:prstGeom>
          <a:gradFill rotWithShape="0">
            <a:gsLst>
              <a:gs pos="0">
                <a:srgbClr val="D6ECD4"/>
              </a:gs>
              <a:gs pos="50000">
                <a:schemeClr val="bg1"/>
              </a:gs>
              <a:gs pos="100000">
                <a:srgbClr val="D6ECD4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tIns="91440" bIns="91440" anchor="ctr"/>
          <a:lstStyle/>
          <a:p>
            <a:r>
              <a:rPr lang="en-US" sz="1400">
                <a:latin typeface="Arial" pitchFamily="34" charset="0"/>
                <a:cs typeface="Arial" pitchFamily="34" charset="0"/>
              </a:rPr>
              <a:t>Data (varies if any)</a:t>
            </a:r>
            <a:endParaRPr lang="it-IT" sz="140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Rectangle 11"/>
          <p:cNvSpPr>
            <a:spLocks noChangeArrowheads="1"/>
          </p:cNvSpPr>
          <p:nvPr/>
        </p:nvSpPr>
        <p:spPr bwMode="auto">
          <a:xfrm>
            <a:off x="4724400" y="1791816"/>
            <a:ext cx="3505200" cy="381000"/>
          </a:xfrm>
          <a:prstGeom prst="rect">
            <a:avLst/>
          </a:prstGeom>
          <a:gradFill rotWithShape="0">
            <a:gsLst>
              <a:gs pos="0">
                <a:srgbClr val="D6ECD4"/>
              </a:gs>
              <a:gs pos="50000">
                <a:schemeClr val="bg1"/>
              </a:gs>
              <a:gs pos="100000">
                <a:srgbClr val="D6ECD4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tIns="91440" bIns="91440" anchor="ctr"/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Total length (16)</a:t>
            </a:r>
            <a:endParaRPr lang="it-IT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Rectangle 12"/>
          <p:cNvSpPr>
            <a:spLocks noChangeArrowheads="1"/>
          </p:cNvSpPr>
          <p:nvPr/>
        </p:nvSpPr>
        <p:spPr bwMode="auto">
          <a:xfrm>
            <a:off x="4724400" y="2782416"/>
            <a:ext cx="3505200" cy="381000"/>
          </a:xfrm>
          <a:prstGeom prst="rect">
            <a:avLst/>
          </a:prstGeom>
          <a:gradFill rotWithShape="0">
            <a:gsLst>
              <a:gs pos="0">
                <a:srgbClr val="D6ECD4"/>
              </a:gs>
              <a:gs pos="50000">
                <a:schemeClr val="bg1"/>
              </a:gs>
              <a:gs pos="100000">
                <a:srgbClr val="D6ECD4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tIns="91440" bIns="91440" anchor="ctr"/>
          <a:lstStyle/>
          <a:p>
            <a:r>
              <a:rPr lang="en-US" sz="1400">
                <a:latin typeface="Arial" pitchFamily="34" charset="0"/>
                <a:cs typeface="Arial" pitchFamily="34" charset="0"/>
              </a:rPr>
              <a:t>Header Checksum (16)</a:t>
            </a:r>
            <a:endParaRPr lang="it-IT" sz="1400"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Rectangle 13"/>
          <p:cNvSpPr>
            <a:spLocks noChangeArrowheads="1"/>
          </p:cNvSpPr>
          <p:nvPr/>
        </p:nvSpPr>
        <p:spPr bwMode="auto">
          <a:xfrm>
            <a:off x="2933700" y="2782416"/>
            <a:ext cx="1714500" cy="381000"/>
          </a:xfrm>
          <a:prstGeom prst="rect">
            <a:avLst/>
          </a:prstGeom>
          <a:gradFill rotWithShape="0">
            <a:gsLst>
              <a:gs pos="0">
                <a:srgbClr val="D6ECD4"/>
              </a:gs>
              <a:gs pos="50000">
                <a:schemeClr val="bg1"/>
              </a:gs>
              <a:gs pos="100000">
                <a:srgbClr val="D6ECD4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tIns="91440" bIns="91440" anchor="ctr"/>
          <a:lstStyle/>
          <a:p>
            <a:r>
              <a:rPr lang="en-US" sz="1400">
                <a:latin typeface="Arial" pitchFamily="34" charset="0"/>
                <a:cs typeface="Arial" pitchFamily="34" charset="0"/>
              </a:rPr>
              <a:t>Protocol (8)</a:t>
            </a:r>
            <a:endParaRPr lang="it-IT" sz="1400"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Rectangle 14"/>
          <p:cNvSpPr>
            <a:spLocks noChangeArrowheads="1"/>
          </p:cNvSpPr>
          <p:nvPr/>
        </p:nvSpPr>
        <p:spPr bwMode="auto">
          <a:xfrm>
            <a:off x="4724400" y="2325216"/>
            <a:ext cx="685800" cy="381000"/>
          </a:xfrm>
          <a:prstGeom prst="rect">
            <a:avLst/>
          </a:prstGeom>
          <a:gradFill rotWithShape="0">
            <a:gsLst>
              <a:gs pos="0">
                <a:srgbClr val="D6ECD4"/>
              </a:gs>
              <a:gs pos="50000">
                <a:schemeClr val="bg1"/>
              </a:gs>
              <a:gs pos="100000">
                <a:srgbClr val="D6ECD4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tIns="137160" bIns="91440" anchor="ctr"/>
          <a:lstStyle/>
          <a:p>
            <a:r>
              <a:rPr lang="en-US" sz="1200" dirty="0">
                <a:latin typeface="Arial" pitchFamily="34" charset="0"/>
                <a:cs typeface="Arial" pitchFamily="34" charset="0"/>
              </a:rPr>
              <a:t>Flags</a:t>
            </a:r>
          </a:p>
          <a:p>
            <a:r>
              <a:rPr lang="en-US" sz="1200" dirty="0">
                <a:latin typeface="Arial" pitchFamily="34" charset="0"/>
                <a:cs typeface="Arial" pitchFamily="34" charset="0"/>
              </a:rPr>
              <a:t>(3)</a:t>
            </a:r>
            <a:endParaRPr lang="it-IT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Rectangle 15"/>
          <p:cNvSpPr>
            <a:spLocks noChangeArrowheads="1"/>
          </p:cNvSpPr>
          <p:nvPr/>
        </p:nvSpPr>
        <p:spPr bwMode="auto">
          <a:xfrm>
            <a:off x="5486400" y="2325216"/>
            <a:ext cx="2743200" cy="381000"/>
          </a:xfrm>
          <a:prstGeom prst="rect">
            <a:avLst/>
          </a:prstGeom>
          <a:gradFill rotWithShape="0">
            <a:gsLst>
              <a:gs pos="0">
                <a:srgbClr val="D6ECD4"/>
              </a:gs>
              <a:gs pos="50000">
                <a:schemeClr val="bg1"/>
              </a:gs>
              <a:gs pos="100000">
                <a:srgbClr val="D6ECD4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tIns="91440" bIns="91440" anchor="ctr"/>
          <a:lstStyle/>
          <a:p>
            <a:r>
              <a:rPr lang="en-US" sz="1400">
                <a:latin typeface="Arial" pitchFamily="34" charset="0"/>
                <a:cs typeface="Arial" pitchFamily="34" charset="0"/>
              </a:rPr>
              <a:t>Fragment Offset (13)</a:t>
            </a:r>
            <a:endParaRPr lang="it-IT" sz="1400"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Rectangle 16"/>
          <p:cNvSpPr>
            <a:spLocks noChangeArrowheads="1"/>
          </p:cNvSpPr>
          <p:nvPr/>
        </p:nvSpPr>
        <p:spPr bwMode="auto">
          <a:xfrm>
            <a:off x="2971800" y="1791816"/>
            <a:ext cx="1676400" cy="381000"/>
          </a:xfrm>
          <a:prstGeom prst="rect">
            <a:avLst/>
          </a:prstGeom>
          <a:gradFill rotWithShape="0">
            <a:gsLst>
              <a:gs pos="0">
                <a:srgbClr val="D6ECD4"/>
              </a:gs>
              <a:gs pos="50000">
                <a:schemeClr val="bg1"/>
              </a:gs>
              <a:gs pos="100000">
                <a:srgbClr val="D6ECD4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tIns="137160" bIns="91440" anchor="ctr"/>
          <a:lstStyle/>
          <a:p>
            <a:r>
              <a:rPr lang="en-US" sz="1200" dirty="0">
                <a:latin typeface="Arial" pitchFamily="34" charset="0"/>
                <a:cs typeface="Arial" pitchFamily="34" charset="0"/>
              </a:rPr>
              <a:t>Type of Service</a:t>
            </a:r>
          </a:p>
          <a:p>
            <a:r>
              <a:rPr lang="en-US" sz="1200" dirty="0">
                <a:latin typeface="Arial" pitchFamily="34" charset="0"/>
                <a:cs typeface="Arial" pitchFamily="34" charset="0"/>
              </a:rPr>
              <a:t>(8)</a:t>
            </a:r>
            <a:endParaRPr lang="it-IT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Rectangle 17"/>
          <p:cNvSpPr>
            <a:spLocks noChangeArrowheads="1"/>
          </p:cNvSpPr>
          <p:nvPr/>
        </p:nvSpPr>
        <p:spPr bwMode="auto">
          <a:xfrm>
            <a:off x="1143000" y="1791816"/>
            <a:ext cx="838200" cy="381000"/>
          </a:xfrm>
          <a:prstGeom prst="rect">
            <a:avLst/>
          </a:prstGeom>
          <a:gradFill rotWithShape="0">
            <a:gsLst>
              <a:gs pos="0">
                <a:srgbClr val="D6ECD4"/>
              </a:gs>
              <a:gs pos="50000">
                <a:schemeClr val="bg1"/>
              </a:gs>
              <a:gs pos="100000">
                <a:srgbClr val="D6ECD4"/>
              </a:gs>
            </a:gsLst>
            <a:lin ang="540000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tIns="137160" bIns="91440" anchor="ctr"/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Version </a:t>
            </a:r>
          </a:p>
          <a:p>
            <a:r>
              <a:rPr lang="en-US" sz="1400" dirty="0">
                <a:latin typeface="Arial" pitchFamily="34" charset="0"/>
                <a:cs typeface="Arial" pitchFamily="34" charset="0"/>
              </a:rPr>
              <a:t>(4)</a:t>
            </a:r>
            <a:endParaRPr lang="it-IT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Rectangle 18"/>
          <p:cNvSpPr>
            <a:spLocks noChangeArrowheads="1"/>
          </p:cNvSpPr>
          <p:nvPr/>
        </p:nvSpPr>
        <p:spPr bwMode="auto">
          <a:xfrm>
            <a:off x="2057400" y="1791816"/>
            <a:ext cx="838200" cy="381000"/>
          </a:xfrm>
          <a:prstGeom prst="rect">
            <a:avLst/>
          </a:prstGeom>
          <a:gradFill rotWithShape="0">
            <a:gsLst>
              <a:gs pos="0">
                <a:srgbClr val="D6ECD4"/>
              </a:gs>
              <a:gs pos="50000">
                <a:schemeClr val="bg1"/>
              </a:gs>
              <a:gs pos="100000">
                <a:srgbClr val="D6ECD4"/>
              </a:gs>
            </a:gsLst>
            <a:lin ang="540000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tIns="137160" bIns="91440" anchor="ctr"/>
          <a:lstStyle/>
          <a:p>
            <a:r>
              <a:rPr lang="en-US" sz="1200" dirty="0">
                <a:latin typeface="Arial" pitchFamily="34" charset="0"/>
                <a:cs typeface="Arial" pitchFamily="34" charset="0"/>
              </a:rPr>
              <a:t>Header</a:t>
            </a:r>
          </a:p>
          <a:p>
            <a:r>
              <a:rPr lang="en-US" sz="1200" dirty="0">
                <a:latin typeface="Arial" pitchFamily="34" charset="0"/>
                <a:cs typeface="Arial" pitchFamily="34" charset="0"/>
              </a:rPr>
              <a:t>Length (4)</a:t>
            </a:r>
            <a:endParaRPr lang="it-IT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Line 19"/>
          <p:cNvSpPr>
            <a:spLocks noChangeShapeType="1"/>
          </p:cNvSpPr>
          <p:nvPr/>
        </p:nvSpPr>
        <p:spPr bwMode="auto">
          <a:xfrm flipV="1">
            <a:off x="1143000" y="1106016"/>
            <a:ext cx="0" cy="6858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 type="diamond" w="med" len="med"/>
          </a:ln>
          <a:effectLst/>
        </p:spPr>
        <p:txBody>
          <a:bodyPr tIns="91440" bIns="91440" anchor="ctr" anchorCtr="1"/>
          <a:lstStyle/>
          <a:p>
            <a:endParaRPr lang="en-US" sz="1400"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Line 20"/>
          <p:cNvSpPr>
            <a:spLocks noChangeShapeType="1"/>
          </p:cNvSpPr>
          <p:nvPr/>
        </p:nvSpPr>
        <p:spPr bwMode="auto">
          <a:xfrm flipV="1">
            <a:off x="8229600" y="1106016"/>
            <a:ext cx="0" cy="6858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 type="diamond" w="med" len="med"/>
          </a:ln>
          <a:effectLst/>
        </p:spPr>
        <p:txBody>
          <a:bodyPr tIns="91440" bIns="91440" anchor="ctr" anchorCtr="1"/>
          <a:lstStyle/>
          <a:p>
            <a:endParaRPr lang="en-US" sz="1400"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Rectangle 21"/>
          <p:cNvSpPr>
            <a:spLocks noChangeArrowheads="1"/>
          </p:cNvSpPr>
          <p:nvPr/>
        </p:nvSpPr>
        <p:spPr bwMode="auto">
          <a:xfrm>
            <a:off x="762000" y="877416"/>
            <a:ext cx="685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tIns="155448" bIns="91440" anchor="ctr"/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Bit 0</a:t>
            </a:r>
            <a:endParaRPr lang="it-IT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Rectangle 22"/>
          <p:cNvSpPr>
            <a:spLocks noChangeArrowheads="1"/>
          </p:cNvSpPr>
          <p:nvPr/>
        </p:nvSpPr>
        <p:spPr bwMode="auto">
          <a:xfrm>
            <a:off x="7772400" y="877416"/>
            <a:ext cx="685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tIns="155448" bIns="91440" anchor="ctr"/>
          <a:lstStyle/>
          <a:p>
            <a:r>
              <a:rPr lang="en-US" sz="1400">
                <a:latin typeface="Arial" pitchFamily="34" charset="0"/>
                <a:cs typeface="Arial" pitchFamily="34" charset="0"/>
              </a:rPr>
              <a:t>Bit 31</a:t>
            </a:r>
            <a:endParaRPr lang="it-IT" sz="1400"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Line 23"/>
          <p:cNvSpPr>
            <a:spLocks noChangeShapeType="1"/>
          </p:cNvSpPr>
          <p:nvPr/>
        </p:nvSpPr>
        <p:spPr bwMode="auto">
          <a:xfrm>
            <a:off x="8686800" y="3163416"/>
            <a:ext cx="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tIns="91440" bIns="91440" anchor="ctr" anchorCtr="1"/>
          <a:lstStyle/>
          <a:p>
            <a:endParaRPr lang="en-US" sz="1400">
              <a:latin typeface="Arial" pitchFamily="34" charset="0"/>
              <a:cs typeface="Arial" pitchFamily="34" charset="0"/>
            </a:endParaRPr>
          </a:p>
        </p:txBody>
      </p:sp>
      <p:sp>
        <p:nvSpPr>
          <p:cNvPr id="50" name="Line 24"/>
          <p:cNvSpPr>
            <a:spLocks noChangeShapeType="1"/>
          </p:cNvSpPr>
          <p:nvPr/>
        </p:nvSpPr>
        <p:spPr bwMode="auto">
          <a:xfrm flipV="1">
            <a:off x="4724400" y="1106016"/>
            <a:ext cx="0" cy="6858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 type="diamond" w="med" len="med"/>
          </a:ln>
          <a:effectLst/>
        </p:spPr>
        <p:txBody>
          <a:bodyPr tIns="91440" bIns="91440" anchor="ctr" anchorCtr="1"/>
          <a:lstStyle/>
          <a:p>
            <a:endParaRPr lang="en-US" sz="1400"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Line 25"/>
          <p:cNvSpPr>
            <a:spLocks noChangeShapeType="1"/>
          </p:cNvSpPr>
          <p:nvPr/>
        </p:nvSpPr>
        <p:spPr bwMode="auto">
          <a:xfrm flipV="1">
            <a:off x="4648200" y="1106016"/>
            <a:ext cx="0" cy="6858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 type="diamond" w="med" len="med"/>
          </a:ln>
          <a:effectLst/>
        </p:spPr>
        <p:txBody>
          <a:bodyPr tIns="91440" bIns="91440" anchor="ctr" anchorCtr="1"/>
          <a:lstStyle/>
          <a:p>
            <a:endParaRPr lang="en-US" sz="1400"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Rectangle 26"/>
          <p:cNvSpPr>
            <a:spLocks noChangeArrowheads="1"/>
          </p:cNvSpPr>
          <p:nvPr/>
        </p:nvSpPr>
        <p:spPr bwMode="auto">
          <a:xfrm>
            <a:off x="4800600" y="877416"/>
            <a:ext cx="685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tIns="155448" bIns="91440" anchor="ctr"/>
          <a:lstStyle/>
          <a:p>
            <a:r>
              <a:rPr lang="en-US" sz="1400">
                <a:latin typeface="Arial" pitchFamily="34" charset="0"/>
                <a:cs typeface="Arial" pitchFamily="34" charset="0"/>
              </a:rPr>
              <a:t>Bit 16</a:t>
            </a:r>
            <a:endParaRPr lang="it-IT" sz="1400"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Rectangle 27"/>
          <p:cNvSpPr>
            <a:spLocks noChangeArrowheads="1"/>
          </p:cNvSpPr>
          <p:nvPr/>
        </p:nvSpPr>
        <p:spPr bwMode="auto">
          <a:xfrm>
            <a:off x="3962400" y="877416"/>
            <a:ext cx="685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tIns="155448" bIns="91440" anchor="ctr"/>
          <a:lstStyle/>
          <a:p>
            <a:pPr algn="r"/>
            <a:r>
              <a:rPr lang="en-US" sz="1400">
                <a:latin typeface="Arial" pitchFamily="34" charset="0"/>
                <a:cs typeface="Arial" pitchFamily="34" charset="0"/>
              </a:rPr>
              <a:t>Bit 15</a:t>
            </a:r>
            <a:endParaRPr lang="it-IT" sz="1400"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Rectangle 30"/>
          <p:cNvSpPr>
            <a:spLocks noChangeArrowheads="1"/>
          </p:cNvSpPr>
          <p:nvPr/>
        </p:nvSpPr>
        <p:spPr bwMode="auto">
          <a:xfrm>
            <a:off x="8305800" y="2782416"/>
            <a:ext cx="685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tIns="155448" bIns="155448" anchor="ctr"/>
          <a:lstStyle/>
          <a:p>
            <a:r>
              <a:rPr lang="en-US"/>
              <a:t>20 </a:t>
            </a:r>
          </a:p>
          <a:p>
            <a:r>
              <a:rPr lang="en-US"/>
              <a:t>bytes</a:t>
            </a:r>
            <a:endParaRPr lang="it-IT"/>
          </a:p>
        </p:txBody>
      </p:sp>
      <p:sp>
        <p:nvSpPr>
          <p:cNvPr id="5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736725" y="6465888"/>
            <a:ext cx="4694238" cy="255587"/>
          </a:xfrm>
        </p:spPr>
        <p:txBody>
          <a:bodyPr/>
          <a:lstStyle/>
          <a:p>
            <a:pPr>
              <a:defRPr/>
            </a:pPr>
            <a:r>
              <a:rPr lang="en-US" smtClean="0"/>
              <a:t>Data Networks – ISOTDAQ 2013 – Enrico.Bonaccorsi@cern.ch </a:t>
            </a:r>
            <a:endParaRPr lang="en-GB" sz="12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Fragment Bytes Layout</a:t>
            </a:r>
          </a:p>
        </p:txBody>
      </p:sp>
      <p:sp>
        <p:nvSpPr>
          <p:cNvPr id="155651" name="Rectangle 3"/>
          <p:cNvSpPr>
            <a:spLocks noChangeArrowheads="1"/>
          </p:cNvSpPr>
          <p:nvPr/>
        </p:nvSpPr>
        <p:spPr bwMode="auto">
          <a:xfrm>
            <a:off x="1143000" y="3124200"/>
            <a:ext cx="7086600" cy="28194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tIns="91440" bIns="91440" anchor="ctr"/>
          <a:lstStyle/>
          <a:p>
            <a:endParaRPr lang="en-US"/>
          </a:p>
        </p:txBody>
      </p:sp>
      <p:graphicFrame>
        <p:nvGraphicFramePr>
          <p:cNvPr id="155652" name="Group 4"/>
          <p:cNvGraphicFramePr>
            <a:graphicFrameLocks noGrp="1"/>
          </p:cNvGraphicFramePr>
          <p:nvPr/>
        </p:nvGraphicFramePr>
        <p:xfrm>
          <a:off x="990600" y="2962275"/>
          <a:ext cx="7089775" cy="2843213"/>
        </p:xfrm>
        <a:graphic>
          <a:graphicData uri="http://schemas.openxmlformats.org/drawingml/2006/table">
            <a:tbl>
              <a:tblPr/>
              <a:tblGrid>
                <a:gridCol w="1911350"/>
                <a:gridCol w="2078038"/>
                <a:gridCol w="3100387"/>
              </a:tblGrid>
              <a:tr h="7397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If the “More” bit is</a:t>
                      </a:r>
                      <a:endParaRPr kumimoji="0" lang="it-IT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And the Offset is</a:t>
                      </a:r>
                      <a:endParaRPr kumimoji="0" lang="it-IT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Then the datagram is</a:t>
                      </a:r>
                      <a:endParaRPr kumimoji="0" lang="it-IT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it-IT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it-IT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Not fragmented</a:t>
                      </a:r>
                      <a:endParaRPr kumimoji="0" lang="it-IT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it-IT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it-IT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The first fragment</a:t>
                      </a:r>
                      <a:endParaRPr kumimoji="0" lang="it-IT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it-IT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&gt; 0</a:t>
                      </a:r>
                      <a:endParaRPr kumimoji="0" lang="it-IT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 middle fragment</a:t>
                      </a:r>
                      <a:endParaRPr kumimoji="0" lang="it-IT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it-IT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&gt; 0</a:t>
                      </a:r>
                      <a:endParaRPr kumimoji="0" lang="it-IT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The last fragment</a:t>
                      </a:r>
                      <a:endParaRPr kumimoji="0" lang="it-IT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</a:tbl>
          </a:graphicData>
        </a:graphic>
      </p:graphicFrame>
      <p:sp>
        <p:nvSpPr>
          <p:cNvPr id="155678" name="Text Box 30"/>
          <p:cNvSpPr txBox="1">
            <a:spLocks noChangeArrowheads="1"/>
          </p:cNvSpPr>
          <p:nvPr/>
        </p:nvSpPr>
        <p:spPr bwMode="auto">
          <a:xfrm>
            <a:off x="914400" y="1595438"/>
            <a:ext cx="7239000" cy="38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91440" anchor="ctr" anchorCtr="1"/>
          <a:lstStyle/>
          <a:p>
            <a:r>
              <a:rPr lang="en-US" sz="1800"/>
              <a:t>Fragmentation Field Layout (16 Bits)</a:t>
            </a:r>
            <a:endParaRPr lang="it-IT"/>
          </a:p>
        </p:txBody>
      </p:sp>
      <p:graphicFrame>
        <p:nvGraphicFramePr>
          <p:cNvPr id="155679" name="Group 31"/>
          <p:cNvGraphicFramePr>
            <a:graphicFrameLocks noGrp="1"/>
          </p:cNvGraphicFramePr>
          <p:nvPr/>
        </p:nvGraphicFramePr>
        <p:xfrm>
          <a:off x="647700" y="1981200"/>
          <a:ext cx="7848600" cy="533400"/>
        </p:xfrm>
        <a:graphic>
          <a:graphicData uri="http://schemas.openxmlformats.org/drawingml/2006/table">
            <a:tbl>
              <a:tblPr/>
              <a:tblGrid>
                <a:gridCol w="1295400"/>
                <a:gridCol w="1447800"/>
                <a:gridCol w="1524000"/>
                <a:gridCol w="3581400"/>
              </a:tblGrid>
              <a:tr h="533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Reserved</a:t>
                      </a:r>
                      <a:endParaRPr kumimoji="0" lang="it-IT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91440" marB="9144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Don’t Fragment</a:t>
                      </a:r>
                      <a:endParaRPr kumimoji="0" lang="it-IT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91440" marB="9144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More Fragments</a:t>
                      </a:r>
                      <a:endParaRPr kumimoji="0" lang="it-IT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91440" marB="9144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Fragment Offset (13 bits)</a:t>
                      </a:r>
                      <a:endParaRPr kumimoji="0" lang="it-IT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91440" marB="9144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7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736725" y="6465888"/>
            <a:ext cx="4694238" cy="255587"/>
          </a:xfrm>
        </p:spPr>
        <p:txBody>
          <a:bodyPr/>
          <a:lstStyle/>
          <a:p>
            <a:pPr>
              <a:defRPr/>
            </a:pPr>
            <a:r>
              <a:rPr lang="en-US" smtClean="0"/>
              <a:t>Data Networks – ISOTDAQ 2013 – Enrico.Bonaccorsi@cern.ch </a:t>
            </a:r>
            <a:endParaRPr lang="en-GB" sz="12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5B4A213-182E-4865-9052-6E7FBF0972B9}" type="slidenum">
              <a:rPr lang="en-GB" smtClean="0"/>
              <a:pPr>
                <a:defRPr/>
              </a:pPr>
              <a:t>22</a:t>
            </a:fld>
            <a:endParaRPr lang="en-GB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Line 2"/>
          <p:cNvSpPr>
            <a:spLocks noChangeShapeType="1"/>
          </p:cNvSpPr>
          <p:nvPr/>
        </p:nvSpPr>
        <p:spPr bwMode="auto">
          <a:xfrm>
            <a:off x="3336925" y="2224088"/>
            <a:ext cx="3276600" cy="2743200"/>
          </a:xfrm>
          <a:prstGeom prst="line">
            <a:avLst/>
          </a:prstGeom>
          <a:noFill/>
          <a:ln w="38100">
            <a:solidFill>
              <a:srgbClr val="339966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8723" name="Line 3"/>
          <p:cNvSpPr>
            <a:spLocks noChangeShapeType="1"/>
          </p:cNvSpPr>
          <p:nvPr/>
        </p:nvSpPr>
        <p:spPr bwMode="auto">
          <a:xfrm>
            <a:off x="3200400" y="1690688"/>
            <a:ext cx="0" cy="3962400"/>
          </a:xfrm>
          <a:prstGeom prst="line">
            <a:avLst/>
          </a:prstGeom>
          <a:noFill/>
          <a:ln w="38100">
            <a:solidFill>
              <a:srgbClr val="339966"/>
            </a:solidFill>
            <a:round/>
            <a:headEnd type="diamond" w="med" len="med"/>
            <a:tailEnd type="diamond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8724" name="Rectangle 4"/>
          <p:cNvSpPr>
            <a:spLocks noChangeArrowheads="1"/>
          </p:cNvSpPr>
          <p:nvPr/>
        </p:nvSpPr>
        <p:spPr bwMode="auto">
          <a:xfrm>
            <a:off x="6403975" y="5724525"/>
            <a:ext cx="6985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800"/>
              <a:t>Target</a:t>
            </a:r>
            <a:endParaRPr lang="it-IT"/>
          </a:p>
        </p:txBody>
      </p:sp>
      <p:sp>
        <p:nvSpPr>
          <p:cNvPr id="158725" name="Rectangle 5"/>
          <p:cNvSpPr>
            <a:spLocks noChangeArrowheads="1"/>
          </p:cNvSpPr>
          <p:nvPr/>
        </p:nvSpPr>
        <p:spPr bwMode="auto">
          <a:xfrm>
            <a:off x="1081088" y="3140075"/>
            <a:ext cx="7747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800"/>
              <a:t>Source</a:t>
            </a:r>
            <a:endParaRPr lang="it-IT"/>
          </a:p>
        </p:txBody>
      </p:sp>
      <p:sp>
        <p:nvSpPr>
          <p:cNvPr id="158726" name="Rectangle 6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b="0"/>
              <a:t>Fragmenting Fragments</a:t>
            </a:r>
            <a:endParaRPr lang="it-IT" b="0"/>
          </a:p>
        </p:txBody>
      </p:sp>
      <p:sp>
        <p:nvSpPr>
          <p:cNvPr id="158727" name="Oval 7"/>
          <p:cNvSpPr>
            <a:spLocks noChangeArrowheads="1"/>
          </p:cNvSpPr>
          <p:nvPr/>
        </p:nvSpPr>
        <p:spPr bwMode="auto">
          <a:xfrm>
            <a:off x="1355725" y="4686300"/>
            <a:ext cx="1600200" cy="914400"/>
          </a:xfrm>
          <a:prstGeom prst="ellipse">
            <a:avLst/>
          </a:prstGeom>
          <a:noFill/>
          <a:ln w="38100">
            <a:solidFill>
              <a:srgbClr val="339966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8728" name="Rectangle 8"/>
          <p:cNvSpPr>
            <a:spLocks noChangeArrowheads="1"/>
          </p:cNvSpPr>
          <p:nvPr/>
        </p:nvSpPr>
        <p:spPr bwMode="blackWhite">
          <a:xfrm>
            <a:off x="985838" y="4948238"/>
            <a:ext cx="812800" cy="285750"/>
          </a:xfrm>
          <a:prstGeom prst="rect">
            <a:avLst/>
          </a:prstGeom>
          <a:solidFill>
            <a:srgbClr val="339966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r>
              <a:rPr lang="en-US" sz="1800"/>
              <a:t>4,096</a:t>
            </a:r>
            <a:endParaRPr lang="it-IT"/>
          </a:p>
        </p:txBody>
      </p:sp>
      <p:sp>
        <p:nvSpPr>
          <p:cNvPr id="158729" name="Line 9"/>
          <p:cNvSpPr>
            <a:spLocks noChangeShapeType="1"/>
          </p:cNvSpPr>
          <p:nvPr/>
        </p:nvSpPr>
        <p:spPr bwMode="auto">
          <a:xfrm>
            <a:off x="7772400" y="2124075"/>
            <a:ext cx="0" cy="3532188"/>
          </a:xfrm>
          <a:prstGeom prst="line">
            <a:avLst/>
          </a:prstGeom>
          <a:noFill/>
          <a:ln w="38100">
            <a:solidFill>
              <a:srgbClr val="339966"/>
            </a:solidFill>
            <a:round/>
            <a:headEnd type="diamond" w="med" len="med"/>
            <a:tailEnd type="diamond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8730" name="Rectangle 10"/>
          <p:cNvSpPr>
            <a:spLocks noChangeArrowheads="1"/>
          </p:cNvSpPr>
          <p:nvPr/>
        </p:nvSpPr>
        <p:spPr bwMode="auto">
          <a:xfrm>
            <a:off x="3435350" y="5233988"/>
            <a:ext cx="7366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800"/>
              <a:t>Router</a:t>
            </a:r>
            <a:endParaRPr lang="it-IT"/>
          </a:p>
        </p:txBody>
      </p:sp>
      <p:grpSp>
        <p:nvGrpSpPr>
          <p:cNvPr id="2" name="Group 11"/>
          <p:cNvGrpSpPr>
            <a:grpSpLocks noChangeAspect="1"/>
          </p:cNvGrpSpPr>
          <p:nvPr/>
        </p:nvGrpSpPr>
        <p:grpSpPr bwMode="auto">
          <a:xfrm>
            <a:off x="884238" y="3448050"/>
            <a:ext cx="1157287" cy="1382713"/>
            <a:chOff x="3491" y="1994"/>
            <a:chExt cx="977" cy="1077"/>
          </a:xfrm>
        </p:grpSpPr>
        <p:grpSp>
          <p:nvGrpSpPr>
            <p:cNvPr id="3" name="Group 12"/>
            <p:cNvGrpSpPr>
              <a:grpSpLocks noChangeAspect="1"/>
            </p:cNvGrpSpPr>
            <p:nvPr/>
          </p:nvGrpSpPr>
          <p:grpSpPr bwMode="auto">
            <a:xfrm>
              <a:off x="3637" y="1994"/>
              <a:ext cx="720" cy="819"/>
              <a:chOff x="3637" y="1994"/>
              <a:chExt cx="720" cy="819"/>
            </a:xfrm>
          </p:grpSpPr>
          <p:grpSp>
            <p:nvGrpSpPr>
              <p:cNvPr id="4" name="Group 13"/>
              <p:cNvGrpSpPr>
                <a:grpSpLocks noChangeAspect="1"/>
              </p:cNvGrpSpPr>
              <p:nvPr/>
            </p:nvGrpSpPr>
            <p:grpSpPr bwMode="auto">
              <a:xfrm>
                <a:off x="3637" y="2525"/>
                <a:ext cx="720" cy="288"/>
                <a:chOff x="99" y="2962"/>
                <a:chExt cx="720" cy="288"/>
              </a:xfrm>
            </p:grpSpPr>
            <p:sp>
              <p:nvSpPr>
                <p:cNvPr id="158734" name="Rectangle 14"/>
                <p:cNvSpPr>
                  <a:spLocks noChangeAspect="1" noChangeArrowheads="1"/>
                </p:cNvSpPr>
                <p:nvPr/>
              </p:nvSpPr>
              <p:spPr bwMode="auto">
                <a:xfrm>
                  <a:off x="107" y="3233"/>
                  <a:ext cx="705" cy="17"/>
                </a:xfrm>
                <a:prstGeom prst="rect">
                  <a:avLst/>
                </a:prstGeom>
                <a:solidFill>
                  <a:srgbClr val="5F5F5F"/>
                </a:solidFill>
                <a:ln w="3175">
                  <a:solidFill>
                    <a:srgbClr val="777777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58735" name="Rectangle 15"/>
                <p:cNvSpPr>
                  <a:spLocks noChangeAspect="1" noChangeArrowheads="1"/>
                </p:cNvSpPr>
                <p:nvPr/>
              </p:nvSpPr>
              <p:spPr bwMode="auto">
                <a:xfrm>
                  <a:off x="99" y="3061"/>
                  <a:ext cx="720" cy="174"/>
                </a:xfrm>
                <a:prstGeom prst="rect">
                  <a:avLst/>
                </a:prstGeom>
                <a:gradFill rotWithShape="0">
                  <a:gsLst>
                    <a:gs pos="0">
                      <a:srgbClr val="DDDDDD"/>
                    </a:gs>
                    <a:gs pos="100000">
                      <a:srgbClr val="5F5F5F"/>
                    </a:gs>
                  </a:gsLst>
                  <a:lin ang="2700000" scaled="1"/>
                </a:gradFill>
                <a:ln w="3175">
                  <a:solidFill>
                    <a:srgbClr val="777777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58736" name="Rectangle 16"/>
                <p:cNvSpPr>
                  <a:spLocks noChangeAspect="1" noChangeArrowheads="1"/>
                </p:cNvSpPr>
                <p:nvPr/>
              </p:nvSpPr>
              <p:spPr bwMode="auto">
                <a:xfrm>
                  <a:off x="178" y="3174"/>
                  <a:ext cx="51" cy="23"/>
                </a:xfrm>
                <a:prstGeom prst="rect">
                  <a:avLst/>
                </a:prstGeom>
                <a:solidFill>
                  <a:srgbClr val="5F5F5F"/>
                </a:solidFill>
                <a:ln w="317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5" name="Group 17"/>
                <p:cNvGrpSpPr>
                  <a:grpSpLocks noChangeAspect="1"/>
                </p:cNvGrpSpPr>
                <p:nvPr/>
              </p:nvGrpSpPr>
              <p:grpSpPr bwMode="auto">
                <a:xfrm>
                  <a:off x="597" y="3116"/>
                  <a:ext cx="155" cy="30"/>
                  <a:chOff x="1343" y="3114"/>
                  <a:chExt cx="155" cy="30"/>
                </a:xfrm>
              </p:grpSpPr>
              <p:sp>
                <p:nvSpPr>
                  <p:cNvPr id="158738" name="Rectangle 1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343" y="3125"/>
                    <a:ext cx="155" cy="12"/>
                  </a:xfrm>
                  <a:prstGeom prst="rect">
                    <a:avLst/>
                  </a:prstGeom>
                  <a:solidFill>
                    <a:schemeClr val="tx1"/>
                  </a:solidFill>
                  <a:ln w="3175">
                    <a:solidFill>
                      <a:schemeClr val="tx2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58739" name="Freeform 19"/>
                  <p:cNvSpPr>
                    <a:spLocks noChangeAspect="1"/>
                  </p:cNvSpPr>
                  <p:nvPr/>
                </p:nvSpPr>
                <p:spPr bwMode="auto">
                  <a:xfrm>
                    <a:off x="1381" y="3114"/>
                    <a:ext cx="79" cy="30"/>
                  </a:xfrm>
                  <a:custGeom>
                    <a:avLst/>
                    <a:gdLst/>
                    <a:ahLst/>
                    <a:cxnLst>
                      <a:cxn ang="0">
                        <a:pos x="0" y="30"/>
                      </a:cxn>
                      <a:cxn ang="0">
                        <a:pos x="79" y="30"/>
                      </a:cxn>
                      <a:cxn ang="0">
                        <a:pos x="73" y="0"/>
                      </a:cxn>
                      <a:cxn ang="0">
                        <a:pos x="7" y="0"/>
                      </a:cxn>
                      <a:cxn ang="0">
                        <a:pos x="0" y="30"/>
                      </a:cxn>
                    </a:cxnLst>
                    <a:rect l="0" t="0" r="r" b="b"/>
                    <a:pathLst>
                      <a:path w="79" h="30">
                        <a:moveTo>
                          <a:pt x="0" y="30"/>
                        </a:moveTo>
                        <a:lnTo>
                          <a:pt x="79" y="30"/>
                        </a:lnTo>
                        <a:lnTo>
                          <a:pt x="73" y="0"/>
                        </a:lnTo>
                        <a:lnTo>
                          <a:pt x="7" y="0"/>
                        </a:lnTo>
                        <a:lnTo>
                          <a:pt x="0" y="30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 cmpd="sng">
                    <a:solidFill>
                      <a:schemeClr val="tx2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58740" name="Freeform 20"/>
                <p:cNvSpPr>
                  <a:spLocks noChangeAspect="1"/>
                </p:cNvSpPr>
                <p:nvPr/>
              </p:nvSpPr>
              <p:spPr bwMode="auto">
                <a:xfrm>
                  <a:off x="99" y="2966"/>
                  <a:ext cx="720" cy="97"/>
                </a:xfrm>
                <a:custGeom>
                  <a:avLst/>
                  <a:gdLst/>
                  <a:ahLst/>
                  <a:cxnLst>
                    <a:cxn ang="0">
                      <a:pos x="72" y="0"/>
                    </a:cxn>
                    <a:cxn ang="0">
                      <a:pos x="0" y="93"/>
                    </a:cxn>
                    <a:cxn ang="0">
                      <a:pos x="720" y="93"/>
                    </a:cxn>
                    <a:cxn ang="0">
                      <a:pos x="648" y="1"/>
                    </a:cxn>
                    <a:cxn ang="0">
                      <a:pos x="72" y="0"/>
                    </a:cxn>
                  </a:cxnLst>
                  <a:rect l="0" t="0" r="r" b="b"/>
                  <a:pathLst>
                    <a:path w="720" h="93">
                      <a:moveTo>
                        <a:pt x="72" y="0"/>
                      </a:moveTo>
                      <a:lnTo>
                        <a:pt x="0" y="93"/>
                      </a:lnTo>
                      <a:lnTo>
                        <a:pt x="720" y="93"/>
                      </a:lnTo>
                      <a:lnTo>
                        <a:pt x="648" y="1"/>
                      </a:lnTo>
                      <a:lnTo>
                        <a:pt x="72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C0C0C0"/>
                    </a:gs>
                    <a:gs pos="100000">
                      <a:srgbClr val="292929"/>
                    </a:gs>
                  </a:gsLst>
                  <a:lin ang="0" scaled="1"/>
                </a:gradFill>
                <a:ln w="3175" cap="flat" cmpd="sng">
                  <a:solidFill>
                    <a:srgbClr val="777777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58741" name="Freeform 21"/>
                <p:cNvSpPr>
                  <a:spLocks noChangeAspect="1"/>
                </p:cNvSpPr>
                <p:nvPr/>
              </p:nvSpPr>
              <p:spPr bwMode="auto">
                <a:xfrm>
                  <a:off x="228" y="2996"/>
                  <a:ext cx="462" cy="41"/>
                </a:xfrm>
                <a:custGeom>
                  <a:avLst/>
                  <a:gdLst/>
                  <a:ahLst/>
                  <a:cxnLst>
                    <a:cxn ang="0">
                      <a:pos x="13" y="41"/>
                    </a:cxn>
                    <a:cxn ang="0">
                      <a:pos x="447" y="41"/>
                    </a:cxn>
                    <a:cxn ang="0">
                      <a:pos x="462" y="32"/>
                    </a:cxn>
                    <a:cxn ang="0">
                      <a:pos x="462" y="0"/>
                    </a:cxn>
                    <a:cxn ang="0">
                      <a:pos x="452" y="8"/>
                    </a:cxn>
                    <a:cxn ang="0">
                      <a:pos x="11" y="8"/>
                    </a:cxn>
                    <a:cxn ang="0">
                      <a:pos x="0" y="0"/>
                    </a:cxn>
                    <a:cxn ang="0">
                      <a:pos x="0" y="32"/>
                    </a:cxn>
                    <a:cxn ang="0">
                      <a:pos x="13" y="41"/>
                    </a:cxn>
                  </a:cxnLst>
                  <a:rect l="0" t="0" r="r" b="b"/>
                  <a:pathLst>
                    <a:path w="462" h="41">
                      <a:moveTo>
                        <a:pt x="13" y="41"/>
                      </a:moveTo>
                      <a:lnTo>
                        <a:pt x="447" y="41"/>
                      </a:lnTo>
                      <a:cubicBezTo>
                        <a:pt x="447" y="41"/>
                        <a:pt x="459" y="39"/>
                        <a:pt x="462" y="32"/>
                      </a:cubicBezTo>
                      <a:cubicBezTo>
                        <a:pt x="462" y="16"/>
                        <a:pt x="462" y="0"/>
                        <a:pt x="462" y="0"/>
                      </a:cubicBezTo>
                      <a:lnTo>
                        <a:pt x="452" y="8"/>
                      </a:lnTo>
                      <a:lnTo>
                        <a:pt x="11" y="8"/>
                      </a:lnTo>
                      <a:lnTo>
                        <a:pt x="0" y="0"/>
                      </a:lnTo>
                      <a:cubicBezTo>
                        <a:pt x="0" y="0"/>
                        <a:pt x="0" y="16"/>
                        <a:pt x="0" y="32"/>
                      </a:cubicBezTo>
                      <a:cubicBezTo>
                        <a:pt x="2" y="38"/>
                        <a:pt x="13" y="41"/>
                        <a:pt x="13" y="41"/>
                      </a:cubicBezTo>
                      <a:close/>
                    </a:path>
                  </a:pathLst>
                </a:custGeom>
                <a:gradFill rotWithShape="0">
                  <a:gsLst>
                    <a:gs pos="0">
                      <a:srgbClr val="DDDDDD"/>
                    </a:gs>
                    <a:gs pos="100000">
                      <a:srgbClr val="292929"/>
                    </a:gs>
                  </a:gsLst>
                  <a:lin ang="0" scaled="1"/>
                </a:gradFill>
                <a:ln w="3175" cap="flat" cmpd="sng">
                  <a:noFill/>
                  <a:prstDash val="solid"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58742" name="Freeform 22"/>
                <p:cNvSpPr>
                  <a:spLocks noChangeAspect="1"/>
                </p:cNvSpPr>
                <p:nvPr/>
              </p:nvSpPr>
              <p:spPr bwMode="auto">
                <a:xfrm>
                  <a:off x="227" y="2962"/>
                  <a:ext cx="464" cy="41"/>
                </a:xfrm>
                <a:custGeom>
                  <a:avLst/>
                  <a:gdLst/>
                  <a:ahLst/>
                  <a:cxnLst>
                    <a:cxn ang="0">
                      <a:pos x="13" y="41"/>
                    </a:cxn>
                    <a:cxn ang="0">
                      <a:pos x="448" y="41"/>
                    </a:cxn>
                    <a:cxn ang="0">
                      <a:pos x="463" y="32"/>
                    </a:cxn>
                    <a:cxn ang="0">
                      <a:pos x="448" y="7"/>
                    </a:cxn>
                    <a:cxn ang="0">
                      <a:pos x="21" y="4"/>
                    </a:cxn>
                    <a:cxn ang="0">
                      <a:pos x="0" y="32"/>
                    </a:cxn>
                    <a:cxn ang="0">
                      <a:pos x="13" y="41"/>
                    </a:cxn>
                  </a:cxnLst>
                  <a:rect l="0" t="0" r="r" b="b"/>
                  <a:pathLst>
                    <a:path w="464" h="41">
                      <a:moveTo>
                        <a:pt x="13" y="41"/>
                      </a:moveTo>
                      <a:lnTo>
                        <a:pt x="448" y="41"/>
                      </a:lnTo>
                      <a:cubicBezTo>
                        <a:pt x="448" y="41"/>
                        <a:pt x="463" y="38"/>
                        <a:pt x="463" y="32"/>
                      </a:cubicBezTo>
                      <a:cubicBezTo>
                        <a:pt x="464" y="27"/>
                        <a:pt x="454" y="16"/>
                        <a:pt x="448" y="7"/>
                      </a:cubicBezTo>
                      <a:cubicBezTo>
                        <a:pt x="356" y="7"/>
                        <a:pt x="96" y="0"/>
                        <a:pt x="21" y="4"/>
                      </a:cubicBezTo>
                      <a:lnTo>
                        <a:pt x="0" y="32"/>
                      </a:lnTo>
                      <a:cubicBezTo>
                        <a:pt x="2" y="38"/>
                        <a:pt x="13" y="41"/>
                        <a:pt x="13" y="41"/>
                      </a:cubicBezTo>
                      <a:close/>
                    </a:path>
                  </a:pathLst>
                </a:custGeom>
                <a:solidFill>
                  <a:srgbClr val="5F5F5F"/>
                </a:solidFill>
                <a:ln w="3175" cmpd="sng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6" name="Group 23"/>
              <p:cNvGrpSpPr>
                <a:grpSpLocks noChangeAspect="1"/>
              </p:cNvGrpSpPr>
              <p:nvPr/>
            </p:nvGrpSpPr>
            <p:grpSpPr bwMode="auto">
              <a:xfrm>
                <a:off x="3668" y="1994"/>
                <a:ext cx="657" cy="536"/>
                <a:chOff x="3668" y="1994"/>
                <a:chExt cx="657" cy="536"/>
              </a:xfrm>
            </p:grpSpPr>
            <p:sp>
              <p:nvSpPr>
                <p:cNvPr id="158744" name="AutoShape 24"/>
                <p:cNvSpPr>
                  <a:spLocks noChangeAspect="1" noChangeArrowheads="1"/>
                </p:cNvSpPr>
                <p:nvPr/>
              </p:nvSpPr>
              <p:spPr bwMode="auto">
                <a:xfrm>
                  <a:off x="3668" y="1994"/>
                  <a:ext cx="657" cy="536"/>
                </a:xfrm>
                <a:prstGeom prst="roundRect">
                  <a:avLst>
                    <a:gd name="adj" fmla="val 1866"/>
                  </a:avLst>
                </a:prstGeom>
                <a:gradFill rotWithShape="0">
                  <a:gsLst>
                    <a:gs pos="0">
                      <a:srgbClr val="DDDDDD"/>
                    </a:gs>
                    <a:gs pos="100000">
                      <a:srgbClr val="777777"/>
                    </a:gs>
                  </a:gsLst>
                  <a:lin ang="2700000" scaled="1"/>
                </a:gradFill>
                <a:ln w="3175">
                  <a:solidFill>
                    <a:schemeClr val="bg2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58745" name="AutoShape 25"/>
                <p:cNvSpPr>
                  <a:spLocks noChangeAspect="1" noChangeArrowheads="1"/>
                </p:cNvSpPr>
                <p:nvPr/>
              </p:nvSpPr>
              <p:spPr bwMode="auto">
                <a:xfrm>
                  <a:off x="3708" y="2038"/>
                  <a:ext cx="577" cy="449"/>
                </a:xfrm>
                <a:prstGeom prst="roundRect">
                  <a:avLst>
                    <a:gd name="adj" fmla="val 1338"/>
                  </a:avLst>
                </a:prstGeom>
                <a:solidFill>
                  <a:srgbClr val="B2B2B2"/>
                </a:solidFill>
                <a:ln w="317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58746" name="AutoShape 26"/>
                <p:cNvSpPr>
                  <a:spLocks noChangeAspect="1" noChangeArrowheads="1"/>
                </p:cNvSpPr>
                <p:nvPr/>
              </p:nvSpPr>
              <p:spPr bwMode="auto">
                <a:xfrm>
                  <a:off x="3730" y="2064"/>
                  <a:ext cx="533" cy="396"/>
                </a:xfrm>
                <a:prstGeom prst="roundRect">
                  <a:avLst>
                    <a:gd name="adj" fmla="val 1514"/>
                  </a:avLst>
                </a:prstGeom>
                <a:gradFill rotWithShape="0">
                  <a:gsLst>
                    <a:gs pos="0">
                      <a:schemeClr val="tx1"/>
                    </a:gs>
                    <a:gs pos="100000">
                      <a:srgbClr val="C0C0C0"/>
                    </a:gs>
                  </a:gsLst>
                  <a:lin ang="2700000" scaled="1"/>
                </a:gradFill>
                <a:ln w="317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58747" name="AutoShape 27"/>
                <p:cNvSpPr>
                  <a:spLocks noChangeAspect="1" noChangeArrowheads="1"/>
                </p:cNvSpPr>
                <p:nvPr/>
              </p:nvSpPr>
              <p:spPr bwMode="auto">
                <a:xfrm>
                  <a:off x="3745" y="2078"/>
                  <a:ext cx="503" cy="368"/>
                </a:xfrm>
                <a:prstGeom prst="roundRect">
                  <a:avLst>
                    <a:gd name="adj" fmla="val 815"/>
                  </a:avLst>
                </a:prstGeom>
                <a:gradFill rotWithShape="0">
                  <a:gsLst>
                    <a:gs pos="0">
                      <a:srgbClr val="99CCCC"/>
                    </a:gs>
                    <a:gs pos="100000">
                      <a:srgbClr val="006699"/>
                    </a:gs>
                  </a:gsLst>
                  <a:lin ang="2700000" scaled="1"/>
                </a:gradFill>
                <a:ln w="317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58748" name="AutoShape 28"/>
                <p:cNvSpPr>
                  <a:spLocks noChangeAspect="1" noChangeArrowheads="1"/>
                </p:cNvSpPr>
                <p:nvPr/>
              </p:nvSpPr>
              <p:spPr bwMode="auto">
                <a:xfrm>
                  <a:off x="4121" y="2131"/>
                  <a:ext cx="40" cy="90"/>
                </a:xfrm>
                <a:prstGeom prst="roundRect">
                  <a:avLst>
                    <a:gd name="adj" fmla="val 27662"/>
                  </a:avLst>
                </a:prstGeom>
                <a:solidFill>
                  <a:srgbClr val="CCFFFF"/>
                </a:solidFill>
                <a:ln w="317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7" name="Group 29"/>
            <p:cNvGrpSpPr>
              <a:grpSpLocks noChangeAspect="1"/>
            </p:cNvGrpSpPr>
            <p:nvPr/>
          </p:nvGrpSpPr>
          <p:grpSpPr bwMode="auto">
            <a:xfrm>
              <a:off x="3491" y="2900"/>
              <a:ext cx="977" cy="171"/>
              <a:chOff x="-355" y="3345"/>
              <a:chExt cx="977" cy="171"/>
            </a:xfrm>
          </p:grpSpPr>
          <p:sp>
            <p:nvSpPr>
              <p:cNvPr id="158750" name="Freeform 30"/>
              <p:cNvSpPr>
                <a:spLocks noChangeAspect="1"/>
              </p:cNvSpPr>
              <p:nvPr/>
            </p:nvSpPr>
            <p:spPr bwMode="auto">
              <a:xfrm>
                <a:off x="-355" y="3345"/>
                <a:ext cx="977" cy="171"/>
              </a:xfrm>
              <a:custGeom>
                <a:avLst/>
                <a:gdLst/>
                <a:ahLst/>
                <a:cxnLst>
                  <a:cxn ang="0">
                    <a:pos x="1047" y="20"/>
                  </a:cxn>
                  <a:cxn ang="0">
                    <a:pos x="1042" y="1"/>
                  </a:cxn>
                  <a:cxn ang="0">
                    <a:pos x="968" y="0"/>
                  </a:cxn>
                  <a:cxn ang="0">
                    <a:pos x="965" y="6"/>
                  </a:cxn>
                  <a:cxn ang="0">
                    <a:pos x="897" y="20"/>
                  </a:cxn>
                  <a:cxn ang="0">
                    <a:pos x="892" y="1"/>
                  </a:cxn>
                  <a:cxn ang="0">
                    <a:pos x="816" y="3"/>
                  </a:cxn>
                  <a:cxn ang="0">
                    <a:pos x="802" y="20"/>
                  </a:cxn>
                  <a:cxn ang="0">
                    <a:pos x="778" y="13"/>
                  </a:cxn>
                  <a:cxn ang="0">
                    <a:pos x="773" y="1"/>
                  </a:cxn>
                  <a:cxn ang="0">
                    <a:pos x="730" y="0"/>
                  </a:cxn>
                  <a:cxn ang="0">
                    <a:pos x="702" y="1"/>
                  </a:cxn>
                  <a:cxn ang="0">
                    <a:pos x="701" y="3"/>
                  </a:cxn>
                  <a:cxn ang="0">
                    <a:pos x="670" y="20"/>
                  </a:cxn>
                  <a:cxn ang="0">
                    <a:pos x="588" y="3"/>
                  </a:cxn>
                  <a:cxn ang="0">
                    <a:pos x="555" y="20"/>
                  </a:cxn>
                  <a:cxn ang="0">
                    <a:pos x="510" y="3"/>
                  </a:cxn>
                  <a:cxn ang="0">
                    <a:pos x="473" y="3"/>
                  </a:cxn>
                  <a:cxn ang="0">
                    <a:pos x="461" y="20"/>
                  </a:cxn>
                  <a:cxn ang="0">
                    <a:pos x="277" y="6"/>
                  </a:cxn>
                  <a:cxn ang="0">
                    <a:pos x="203" y="1"/>
                  </a:cxn>
                  <a:cxn ang="0">
                    <a:pos x="202" y="3"/>
                  </a:cxn>
                  <a:cxn ang="0">
                    <a:pos x="107" y="20"/>
                  </a:cxn>
                  <a:cxn ang="0">
                    <a:pos x="19" y="513"/>
                  </a:cxn>
                  <a:cxn ang="0">
                    <a:pos x="2930" y="451"/>
                  </a:cxn>
                  <a:cxn ang="0">
                    <a:pos x="2245" y="20"/>
                  </a:cxn>
                  <a:cxn ang="0">
                    <a:pos x="2234" y="2"/>
                  </a:cxn>
                  <a:cxn ang="0">
                    <a:pos x="2169" y="7"/>
                  </a:cxn>
                  <a:cxn ang="0">
                    <a:pos x="2139" y="20"/>
                  </a:cxn>
                  <a:cxn ang="0">
                    <a:pos x="2126" y="2"/>
                  </a:cxn>
                  <a:cxn ang="0">
                    <a:pos x="2054" y="20"/>
                  </a:cxn>
                  <a:cxn ang="0">
                    <a:pos x="2027" y="9"/>
                  </a:cxn>
                  <a:cxn ang="0">
                    <a:pos x="1957" y="2"/>
                  </a:cxn>
                  <a:cxn ang="0">
                    <a:pos x="1954" y="3"/>
                  </a:cxn>
                  <a:cxn ang="0">
                    <a:pos x="1857" y="20"/>
                  </a:cxn>
                  <a:cxn ang="0">
                    <a:pos x="1846" y="2"/>
                  </a:cxn>
                  <a:cxn ang="0">
                    <a:pos x="1767" y="20"/>
                  </a:cxn>
                  <a:cxn ang="0">
                    <a:pos x="1740" y="13"/>
                  </a:cxn>
                  <a:cxn ang="0">
                    <a:pos x="1739" y="2"/>
                  </a:cxn>
                  <a:cxn ang="0">
                    <a:pos x="1667" y="7"/>
                  </a:cxn>
                  <a:cxn ang="0">
                    <a:pos x="1637" y="20"/>
                  </a:cxn>
                  <a:cxn ang="0">
                    <a:pos x="1562" y="6"/>
                  </a:cxn>
                  <a:cxn ang="0">
                    <a:pos x="1528" y="20"/>
                  </a:cxn>
                  <a:cxn ang="0">
                    <a:pos x="1521" y="1"/>
                  </a:cxn>
                  <a:cxn ang="0">
                    <a:pos x="1448" y="2"/>
                  </a:cxn>
                  <a:cxn ang="0">
                    <a:pos x="1446" y="6"/>
                  </a:cxn>
                  <a:cxn ang="0">
                    <a:pos x="1383" y="20"/>
                  </a:cxn>
                  <a:cxn ang="0">
                    <a:pos x="1374" y="3"/>
                  </a:cxn>
                  <a:cxn ang="0">
                    <a:pos x="1301" y="2"/>
                  </a:cxn>
                  <a:cxn ang="0">
                    <a:pos x="1300" y="6"/>
                  </a:cxn>
                  <a:cxn ang="0">
                    <a:pos x="1269" y="20"/>
                  </a:cxn>
                  <a:cxn ang="0">
                    <a:pos x="1265" y="1"/>
                  </a:cxn>
                  <a:cxn ang="0">
                    <a:pos x="1181" y="20"/>
                  </a:cxn>
                  <a:cxn ang="0">
                    <a:pos x="1152" y="9"/>
                  </a:cxn>
                  <a:cxn ang="0">
                    <a:pos x="1078" y="1"/>
                  </a:cxn>
                </a:cxnLst>
                <a:rect l="0" t="0" r="r" b="b"/>
                <a:pathLst>
                  <a:path w="2930" h="513">
                    <a:moveTo>
                      <a:pt x="1071" y="20"/>
                    </a:moveTo>
                    <a:lnTo>
                      <a:pt x="1047" y="20"/>
                    </a:lnTo>
                    <a:lnTo>
                      <a:pt x="1041" y="8"/>
                    </a:lnTo>
                    <a:lnTo>
                      <a:pt x="1042" y="1"/>
                    </a:lnTo>
                    <a:lnTo>
                      <a:pt x="1031" y="0"/>
                    </a:lnTo>
                    <a:lnTo>
                      <a:pt x="968" y="0"/>
                    </a:lnTo>
                    <a:lnTo>
                      <a:pt x="968" y="6"/>
                    </a:lnTo>
                    <a:lnTo>
                      <a:pt x="965" y="6"/>
                    </a:lnTo>
                    <a:lnTo>
                      <a:pt x="956" y="20"/>
                    </a:lnTo>
                    <a:lnTo>
                      <a:pt x="897" y="20"/>
                    </a:lnTo>
                    <a:lnTo>
                      <a:pt x="892" y="10"/>
                    </a:lnTo>
                    <a:lnTo>
                      <a:pt x="892" y="1"/>
                    </a:lnTo>
                    <a:lnTo>
                      <a:pt x="816" y="1"/>
                    </a:lnTo>
                    <a:lnTo>
                      <a:pt x="816" y="3"/>
                    </a:lnTo>
                    <a:lnTo>
                      <a:pt x="814" y="3"/>
                    </a:lnTo>
                    <a:lnTo>
                      <a:pt x="802" y="20"/>
                    </a:lnTo>
                    <a:lnTo>
                      <a:pt x="782" y="20"/>
                    </a:lnTo>
                    <a:lnTo>
                      <a:pt x="778" y="13"/>
                    </a:lnTo>
                    <a:lnTo>
                      <a:pt x="778" y="1"/>
                    </a:lnTo>
                    <a:lnTo>
                      <a:pt x="773" y="1"/>
                    </a:lnTo>
                    <a:lnTo>
                      <a:pt x="768" y="0"/>
                    </a:lnTo>
                    <a:lnTo>
                      <a:pt x="730" y="0"/>
                    </a:lnTo>
                    <a:lnTo>
                      <a:pt x="726" y="1"/>
                    </a:lnTo>
                    <a:lnTo>
                      <a:pt x="702" y="1"/>
                    </a:lnTo>
                    <a:lnTo>
                      <a:pt x="702" y="3"/>
                    </a:lnTo>
                    <a:lnTo>
                      <a:pt x="701" y="3"/>
                    </a:lnTo>
                    <a:lnTo>
                      <a:pt x="690" y="20"/>
                    </a:lnTo>
                    <a:lnTo>
                      <a:pt x="670" y="20"/>
                    </a:lnTo>
                    <a:lnTo>
                      <a:pt x="665" y="3"/>
                    </a:lnTo>
                    <a:lnTo>
                      <a:pt x="588" y="3"/>
                    </a:lnTo>
                    <a:lnTo>
                      <a:pt x="576" y="20"/>
                    </a:lnTo>
                    <a:lnTo>
                      <a:pt x="555" y="20"/>
                    </a:lnTo>
                    <a:lnTo>
                      <a:pt x="550" y="3"/>
                    </a:lnTo>
                    <a:lnTo>
                      <a:pt x="510" y="3"/>
                    </a:lnTo>
                    <a:lnTo>
                      <a:pt x="473" y="2"/>
                    </a:lnTo>
                    <a:lnTo>
                      <a:pt x="473" y="3"/>
                    </a:lnTo>
                    <a:lnTo>
                      <a:pt x="471" y="3"/>
                    </a:lnTo>
                    <a:lnTo>
                      <a:pt x="461" y="20"/>
                    </a:lnTo>
                    <a:lnTo>
                      <a:pt x="286" y="20"/>
                    </a:lnTo>
                    <a:lnTo>
                      <a:pt x="277" y="6"/>
                    </a:lnTo>
                    <a:lnTo>
                      <a:pt x="279" y="1"/>
                    </a:lnTo>
                    <a:lnTo>
                      <a:pt x="203" y="1"/>
                    </a:lnTo>
                    <a:lnTo>
                      <a:pt x="203" y="3"/>
                    </a:lnTo>
                    <a:lnTo>
                      <a:pt x="202" y="3"/>
                    </a:lnTo>
                    <a:lnTo>
                      <a:pt x="192" y="20"/>
                    </a:lnTo>
                    <a:lnTo>
                      <a:pt x="107" y="20"/>
                    </a:lnTo>
                    <a:lnTo>
                      <a:pt x="0" y="451"/>
                    </a:lnTo>
                    <a:lnTo>
                      <a:pt x="19" y="513"/>
                    </a:lnTo>
                    <a:lnTo>
                      <a:pt x="2907" y="513"/>
                    </a:lnTo>
                    <a:lnTo>
                      <a:pt x="2930" y="451"/>
                    </a:lnTo>
                    <a:lnTo>
                      <a:pt x="2801" y="20"/>
                    </a:lnTo>
                    <a:lnTo>
                      <a:pt x="2245" y="20"/>
                    </a:lnTo>
                    <a:lnTo>
                      <a:pt x="2240" y="10"/>
                    </a:lnTo>
                    <a:lnTo>
                      <a:pt x="2234" y="2"/>
                    </a:lnTo>
                    <a:lnTo>
                      <a:pt x="2173" y="2"/>
                    </a:lnTo>
                    <a:lnTo>
                      <a:pt x="2169" y="7"/>
                    </a:lnTo>
                    <a:lnTo>
                      <a:pt x="2161" y="20"/>
                    </a:lnTo>
                    <a:lnTo>
                      <a:pt x="2139" y="20"/>
                    </a:lnTo>
                    <a:lnTo>
                      <a:pt x="2133" y="10"/>
                    </a:lnTo>
                    <a:lnTo>
                      <a:pt x="2126" y="2"/>
                    </a:lnTo>
                    <a:lnTo>
                      <a:pt x="2065" y="2"/>
                    </a:lnTo>
                    <a:lnTo>
                      <a:pt x="2054" y="20"/>
                    </a:lnTo>
                    <a:lnTo>
                      <a:pt x="2032" y="20"/>
                    </a:lnTo>
                    <a:lnTo>
                      <a:pt x="2027" y="9"/>
                    </a:lnTo>
                    <a:lnTo>
                      <a:pt x="2023" y="1"/>
                    </a:lnTo>
                    <a:lnTo>
                      <a:pt x="1957" y="2"/>
                    </a:lnTo>
                    <a:lnTo>
                      <a:pt x="1957" y="3"/>
                    </a:lnTo>
                    <a:lnTo>
                      <a:pt x="1954" y="3"/>
                    </a:lnTo>
                    <a:lnTo>
                      <a:pt x="1945" y="20"/>
                    </a:lnTo>
                    <a:lnTo>
                      <a:pt x="1857" y="20"/>
                    </a:lnTo>
                    <a:lnTo>
                      <a:pt x="1850" y="6"/>
                    </a:lnTo>
                    <a:lnTo>
                      <a:pt x="1846" y="2"/>
                    </a:lnTo>
                    <a:lnTo>
                      <a:pt x="1778" y="2"/>
                    </a:lnTo>
                    <a:lnTo>
                      <a:pt x="1767" y="20"/>
                    </a:lnTo>
                    <a:lnTo>
                      <a:pt x="1745" y="20"/>
                    </a:lnTo>
                    <a:lnTo>
                      <a:pt x="1740" y="13"/>
                    </a:lnTo>
                    <a:lnTo>
                      <a:pt x="1740" y="12"/>
                    </a:lnTo>
                    <a:lnTo>
                      <a:pt x="1739" y="2"/>
                    </a:lnTo>
                    <a:lnTo>
                      <a:pt x="1667" y="2"/>
                    </a:lnTo>
                    <a:lnTo>
                      <a:pt x="1667" y="7"/>
                    </a:lnTo>
                    <a:lnTo>
                      <a:pt x="1660" y="20"/>
                    </a:lnTo>
                    <a:lnTo>
                      <a:pt x="1637" y="20"/>
                    </a:lnTo>
                    <a:lnTo>
                      <a:pt x="1629" y="7"/>
                    </a:lnTo>
                    <a:lnTo>
                      <a:pt x="1562" y="6"/>
                    </a:lnTo>
                    <a:lnTo>
                      <a:pt x="1551" y="20"/>
                    </a:lnTo>
                    <a:lnTo>
                      <a:pt x="1528" y="20"/>
                    </a:lnTo>
                    <a:lnTo>
                      <a:pt x="1521" y="6"/>
                    </a:lnTo>
                    <a:lnTo>
                      <a:pt x="1521" y="1"/>
                    </a:lnTo>
                    <a:lnTo>
                      <a:pt x="1511" y="2"/>
                    </a:lnTo>
                    <a:lnTo>
                      <a:pt x="1448" y="2"/>
                    </a:lnTo>
                    <a:lnTo>
                      <a:pt x="1448" y="6"/>
                    </a:lnTo>
                    <a:lnTo>
                      <a:pt x="1446" y="6"/>
                    </a:lnTo>
                    <a:lnTo>
                      <a:pt x="1438" y="20"/>
                    </a:lnTo>
                    <a:lnTo>
                      <a:pt x="1383" y="20"/>
                    </a:lnTo>
                    <a:lnTo>
                      <a:pt x="1376" y="6"/>
                    </a:lnTo>
                    <a:lnTo>
                      <a:pt x="1374" y="3"/>
                    </a:lnTo>
                    <a:lnTo>
                      <a:pt x="1329" y="2"/>
                    </a:lnTo>
                    <a:lnTo>
                      <a:pt x="1301" y="2"/>
                    </a:lnTo>
                    <a:lnTo>
                      <a:pt x="1301" y="6"/>
                    </a:lnTo>
                    <a:lnTo>
                      <a:pt x="1300" y="6"/>
                    </a:lnTo>
                    <a:lnTo>
                      <a:pt x="1290" y="20"/>
                    </a:lnTo>
                    <a:lnTo>
                      <a:pt x="1269" y="20"/>
                    </a:lnTo>
                    <a:lnTo>
                      <a:pt x="1265" y="14"/>
                    </a:lnTo>
                    <a:lnTo>
                      <a:pt x="1265" y="1"/>
                    </a:lnTo>
                    <a:lnTo>
                      <a:pt x="1192" y="1"/>
                    </a:lnTo>
                    <a:lnTo>
                      <a:pt x="1181" y="20"/>
                    </a:lnTo>
                    <a:lnTo>
                      <a:pt x="1158" y="20"/>
                    </a:lnTo>
                    <a:lnTo>
                      <a:pt x="1152" y="9"/>
                    </a:lnTo>
                    <a:lnTo>
                      <a:pt x="1152" y="1"/>
                    </a:lnTo>
                    <a:lnTo>
                      <a:pt x="1078" y="1"/>
                    </a:lnTo>
                    <a:lnTo>
                      <a:pt x="1078" y="8"/>
                    </a:lnTo>
                  </a:path>
                </a:pathLst>
              </a:custGeom>
              <a:gradFill rotWithShape="0">
                <a:gsLst>
                  <a:gs pos="0">
                    <a:srgbClr val="C0C0C0"/>
                  </a:gs>
                  <a:gs pos="100000">
                    <a:srgbClr val="292929"/>
                  </a:gs>
                </a:gsLst>
                <a:lin ang="0" scaled="1"/>
              </a:gradFill>
              <a:ln w="3175" cap="flat" cmpd="sng">
                <a:solidFill>
                  <a:srgbClr val="777777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8751" name="Freeform 31"/>
              <p:cNvSpPr>
                <a:spLocks noChangeAspect="1"/>
              </p:cNvSpPr>
              <p:nvPr/>
            </p:nvSpPr>
            <p:spPr bwMode="auto">
              <a:xfrm>
                <a:off x="388" y="3389"/>
                <a:ext cx="4" cy="3"/>
              </a:xfrm>
              <a:custGeom>
                <a:avLst/>
                <a:gdLst/>
                <a:ahLst/>
                <a:cxnLst>
                  <a:cxn ang="0">
                    <a:pos x="2" y="2"/>
                  </a:cxn>
                  <a:cxn ang="0">
                    <a:pos x="0" y="0"/>
                  </a:cxn>
                  <a:cxn ang="0">
                    <a:pos x="7" y="8"/>
                  </a:cxn>
                  <a:cxn ang="0">
                    <a:pos x="4" y="5"/>
                  </a:cxn>
                  <a:cxn ang="0">
                    <a:pos x="6" y="5"/>
                  </a:cxn>
                  <a:cxn ang="0">
                    <a:pos x="12" y="7"/>
                  </a:cxn>
                  <a:cxn ang="0">
                    <a:pos x="4" y="3"/>
                  </a:cxn>
                  <a:cxn ang="0">
                    <a:pos x="2" y="2"/>
                  </a:cxn>
                </a:cxnLst>
                <a:rect l="0" t="0" r="r" b="b"/>
                <a:pathLst>
                  <a:path w="12" h="8">
                    <a:moveTo>
                      <a:pt x="2" y="2"/>
                    </a:moveTo>
                    <a:lnTo>
                      <a:pt x="0" y="0"/>
                    </a:lnTo>
                    <a:lnTo>
                      <a:pt x="7" y="8"/>
                    </a:lnTo>
                    <a:lnTo>
                      <a:pt x="4" y="5"/>
                    </a:lnTo>
                    <a:lnTo>
                      <a:pt x="6" y="5"/>
                    </a:lnTo>
                    <a:lnTo>
                      <a:pt x="12" y="7"/>
                    </a:lnTo>
                    <a:lnTo>
                      <a:pt x="4" y="3"/>
                    </a:lnTo>
                    <a:lnTo>
                      <a:pt x="2" y="2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752" name="Freeform 32"/>
              <p:cNvSpPr>
                <a:spLocks noChangeAspect="1"/>
              </p:cNvSpPr>
              <p:nvPr/>
            </p:nvSpPr>
            <p:spPr bwMode="auto">
              <a:xfrm>
                <a:off x="377" y="3391"/>
                <a:ext cx="3" cy="2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3" y="4"/>
                  </a:cxn>
                  <a:cxn ang="0">
                    <a:pos x="10" y="0"/>
                  </a:cxn>
                  <a:cxn ang="0">
                    <a:pos x="5" y="0"/>
                  </a:cxn>
                  <a:cxn ang="0">
                    <a:pos x="3" y="1"/>
                  </a:cxn>
                  <a:cxn ang="0">
                    <a:pos x="0" y="4"/>
                  </a:cxn>
                </a:cxnLst>
                <a:rect l="0" t="0" r="r" b="b"/>
                <a:pathLst>
                  <a:path w="10" h="4">
                    <a:moveTo>
                      <a:pt x="0" y="4"/>
                    </a:moveTo>
                    <a:lnTo>
                      <a:pt x="3" y="4"/>
                    </a:lnTo>
                    <a:lnTo>
                      <a:pt x="10" y="0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753" name="Freeform 33"/>
              <p:cNvSpPr>
                <a:spLocks noChangeAspect="1"/>
              </p:cNvSpPr>
              <p:nvPr/>
            </p:nvSpPr>
            <p:spPr bwMode="auto">
              <a:xfrm>
                <a:off x="261" y="3385"/>
                <a:ext cx="5" cy="3"/>
              </a:xfrm>
              <a:custGeom>
                <a:avLst/>
                <a:gdLst/>
                <a:ahLst/>
                <a:cxnLst>
                  <a:cxn ang="0">
                    <a:pos x="14" y="9"/>
                  </a:cxn>
                  <a:cxn ang="0">
                    <a:pos x="11" y="7"/>
                  </a:cxn>
                  <a:cxn ang="0">
                    <a:pos x="10" y="1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3" y="2"/>
                  </a:cxn>
                  <a:cxn ang="0">
                    <a:pos x="5" y="6"/>
                  </a:cxn>
                  <a:cxn ang="0">
                    <a:pos x="14" y="9"/>
                  </a:cxn>
                </a:cxnLst>
                <a:rect l="0" t="0" r="r" b="b"/>
                <a:pathLst>
                  <a:path w="14" h="9">
                    <a:moveTo>
                      <a:pt x="14" y="9"/>
                    </a:moveTo>
                    <a:lnTo>
                      <a:pt x="11" y="7"/>
                    </a:lnTo>
                    <a:lnTo>
                      <a:pt x="10" y="1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3" y="2"/>
                    </a:lnTo>
                    <a:lnTo>
                      <a:pt x="5" y="6"/>
                    </a:lnTo>
                    <a:lnTo>
                      <a:pt x="14" y="9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754" name="Freeform 34"/>
              <p:cNvSpPr>
                <a:spLocks noChangeAspect="1"/>
              </p:cNvSpPr>
              <p:nvPr/>
            </p:nvSpPr>
            <p:spPr bwMode="auto">
              <a:xfrm>
                <a:off x="260" y="3383"/>
                <a:ext cx="8" cy="6"/>
              </a:xfrm>
              <a:custGeom>
                <a:avLst/>
                <a:gdLst/>
                <a:ahLst/>
                <a:cxnLst>
                  <a:cxn ang="0">
                    <a:pos x="8" y="13"/>
                  </a:cxn>
                  <a:cxn ang="0">
                    <a:pos x="6" y="9"/>
                  </a:cxn>
                  <a:cxn ang="0">
                    <a:pos x="3" y="7"/>
                  </a:cxn>
                  <a:cxn ang="0">
                    <a:pos x="1" y="3"/>
                  </a:cxn>
                  <a:cxn ang="0">
                    <a:pos x="0" y="0"/>
                  </a:cxn>
                  <a:cxn ang="0">
                    <a:pos x="0" y="7"/>
                  </a:cxn>
                  <a:cxn ang="0">
                    <a:pos x="1" y="9"/>
                  </a:cxn>
                  <a:cxn ang="0">
                    <a:pos x="3" y="19"/>
                  </a:cxn>
                  <a:cxn ang="0">
                    <a:pos x="18" y="19"/>
                  </a:cxn>
                  <a:cxn ang="0">
                    <a:pos x="22" y="19"/>
                  </a:cxn>
                  <a:cxn ang="0">
                    <a:pos x="18" y="16"/>
                  </a:cxn>
                  <a:cxn ang="0">
                    <a:pos x="17" y="16"/>
                  </a:cxn>
                  <a:cxn ang="0">
                    <a:pos x="8" y="13"/>
                  </a:cxn>
                  <a:cxn ang="0">
                    <a:pos x="7" y="14"/>
                  </a:cxn>
                  <a:cxn ang="0">
                    <a:pos x="6" y="12"/>
                  </a:cxn>
                  <a:cxn ang="0">
                    <a:pos x="8" y="13"/>
                  </a:cxn>
                </a:cxnLst>
                <a:rect l="0" t="0" r="r" b="b"/>
                <a:pathLst>
                  <a:path w="22" h="19">
                    <a:moveTo>
                      <a:pt x="8" y="13"/>
                    </a:moveTo>
                    <a:lnTo>
                      <a:pt x="6" y="9"/>
                    </a:lnTo>
                    <a:lnTo>
                      <a:pt x="3" y="7"/>
                    </a:lnTo>
                    <a:lnTo>
                      <a:pt x="1" y="3"/>
                    </a:lnTo>
                    <a:lnTo>
                      <a:pt x="0" y="0"/>
                    </a:lnTo>
                    <a:lnTo>
                      <a:pt x="0" y="7"/>
                    </a:lnTo>
                    <a:lnTo>
                      <a:pt x="1" y="9"/>
                    </a:lnTo>
                    <a:lnTo>
                      <a:pt x="3" y="19"/>
                    </a:lnTo>
                    <a:lnTo>
                      <a:pt x="18" y="19"/>
                    </a:lnTo>
                    <a:lnTo>
                      <a:pt x="22" y="19"/>
                    </a:lnTo>
                    <a:lnTo>
                      <a:pt x="18" y="16"/>
                    </a:lnTo>
                    <a:lnTo>
                      <a:pt x="17" y="16"/>
                    </a:lnTo>
                    <a:lnTo>
                      <a:pt x="8" y="13"/>
                    </a:lnTo>
                    <a:lnTo>
                      <a:pt x="7" y="14"/>
                    </a:lnTo>
                    <a:lnTo>
                      <a:pt x="6" y="12"/>
                    </a:lnTo>
                    <a:lnTo>
                      <a:pt x="8" y="13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755" name="Freeform 35"/>
              <p:cNvSpPr>
                <a:spLocks noChangeAspect="1"/>
              </p:cNvSpPr>
              <p:nvPr/>
            </p:nvSpPr>
            <p:spPr bwMode="auto">
              <a:xfrm>
                <a:off x="282" y="3387"/>
                <a:ext cx="3" cy="2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9" y="1"/>
                  </a:cxn>
                  <a:cxn ang="0">
                    <a:pos x="0" y="6"/>
                  </a:cxn>
                  <a:cxn ang="0">
                    <a:pos x="7" y="6"/>
                  </a:cxn>
                  <a:cxn ang="0">
                    <a:pos x="10" y="0"/>
                  </a:cxn>
                </a:cxnLst>
                <a:rect l="0" t="0" r="r" b="b"/>
                <a:pathLst>
                  <a:path w="10" h="6">
                    <a:moveTo>
                      <a:pt x="10" y="0"/>
                    </a:moveTo>
                    <a:lnTo>
                      <a:pt x="9" y="1"/>
                    </a:lnTo>
                    <a:lnTo>
                      <a:pt x="0" y="6"/>
                    </a:lnTo>
                    <a:lnTo>
                      <a:pt x="7" y="6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756" name="Freeform 36"/>
              <p:cNvSpPr>
                <a:spLocks noChangeAspect="1" noEditPoints="1"/>
              </p:cNvSpPr>
              <p:nvPr/>
            </p:nvSpPr>
            <p:spPr bwMode="auto">
              <a:xfrm>
                <a:off x="-316" y="3345"/>
                <a:ext cx="597" cy="135"/>
              </a:xfrm>
              <a:custGeom>
                <a:avLst/>
                <a:gdLst/>
                <a:ahLst/>
                <a:cxnLst>
                  <a:cxn ang="0">
                    <a:pos x="1436" y="18"/>
                  </a:cxn>
                  <a:cxn ang="0">
                    <a:pos x="1334" y="40"/>
                  </a:cxn>
                  <a:cxn ang="0">
                    <a:pos x="1324" y="95"/>
                  </a:cxn>
                  <a:cxn ang="0">
                    <a:pos x="1246" y="130"/>
                  </a:cxn>
                  <a:cxn ang="0">
                    <a:pos x="1262" y="232"/>
                  </a:cxn>
                  <a:cxn ang="0">
                    <a:pos x="563" y="282"/>
                  </a:cxn>
                  <a:cxn ang="0">
                    <a:pos x="649" y="179"/>
                  </a:cxn>
                  <a:cxn ang="0">
                    <a:pos x="599" y="179"/>
                  </a:cxn>
                  <a:cxn ang="0">
                    <a:pos x="565" y="232"/>
                  </a:cxn>
                  <a:cxn ang="0">
                    <a:pos x="365" y="282"/>
                  </a:cxn>
                  <a:cxn ang="0">
                    <a:pos x="286" y="179"/>
                  </a:cxn>
                  <a:cxn ang="0">
                    <a:pos x="381" y="130"/>
                  </a:cxn>
                  <a:cxn ang="0">
                    <a:pos x="370" y="217"/>
                  </a:cxn>
                  <a:cxn ang="0">
                    <a:pos x="422" y="130"/>
                  </a:cxn>
                  <a:cxn ang="0">
                    <a:pos x="475" y="130"/>
                  </a:cxn>
                  <a:cxn ang="0">
                    <a:pos x="494" y="230"/>
                  </a:cxn>
                  <a:cxn ang="0">
                    <a:pos x="519" y="130"/>
                  </a:cxn>
                  <a:cxn ang="0">
                    <a:pos x="617" y="104"/>
                  </a:cxn>
                  <a:cxn ang="0">
                    <a:pos x="655" y="79"/>
                  </a:cxn>
                  <a:cxn ang="0">
                    <a:pos x="693" y="130"/>
                  </a:cxn>
                  <a:cxn ang="0">
                    <a:pos x="685" y="230"/>
                  </a:cxn>
                  <a:cxn ang="0">
                    <a:pos x="730" y="179"/>
                  </a:cxn>
                  <a:cxn ang="0">
                    <a:pos x="795" y="80"/>
                  </a:cxn>
                  <a:cxn ang="0">
                    <a:pos x="700" y="28"/>
                  </a:cxn>
                  <a:cxn ang="0">
                    <a:pos x="667" y="18"/>
                  </a:cxn>
                  <a:cxn ang="0">
                    <a:pos x="586" y="1"/>
                  </a:cxn>
                  <a:cxn ang="0">
                    <a:pos x="471" y="37"/>
                  </a:cxn>
                  <a:cxn ang="0">
                    <a:pos x="440" y="18"/>
                  </a:cxn>
                  <a:cxn ang="0">
                    <a:pos x="346" y="18"/>
                  </a:cxn>
                  <a:cxn ang="0">
                    <a:pos x="194" y="79"/>
                  </a:cxn>
                  <a:cxn ang="0">
                    <a:pos x="239" y="130"/>
                  </a:cxn>
                  <a:cxn ang="0">
                    <a:pos x="184" y="232"/>
                  </a:cxn>
                  <a:cxn ang="0">
                    <a:pos x="200" y="323"/>
                  </a:cxn>
                  <a:cxn ang="0">
                    <a:pos x="42" y="283"/>
                  </a:cxn>
                  <a:cxn ang="0">
                    <a:pos x="62" y="179"/>
                  </a:cxn>
                  <a:cxn ang="0">
                    <a:pos x="182" y="36"/>
                  </a:cxn>
                  <a:cxn ang="0">
                    <a:pos x="83" y="36"/>
                  </a:cxn>
                  <a:cxn ang="0">
                    <a:pos x="64" y="95"/>
                  </a:cxn>
                  <a:cxn ang="0">
                    <a:pos x="333" y="403"/>
                  </a:cxn>
                  <a:cxn ang="0">
                    <a:pos x="1764" y="104"/>
                  </a:cxn>
                  <a:cxn ang="0">
                    <a:pos x="1735" y="37"/>
                  </a:cxn>
                  <a:cxn ang="0">
                    <a:pos x="1625" y="11"/>
                  </a:cxn>
                  <a:cxn ang="0">
                    <a:pos x="1545" y="18"/>
                  </a:cxn>
                  <a:cxn ang="0">
                    <a:pos x="1417" y="95"/>
                  </a:cxn>
                  <a:cxn ang="0">
                    <a:pos x="1489" y="179"/>
                  </a:cxn>
                  <a:cxn ang="0">
                    <a:pos x="1493" y="281"/>
                  </a:cxn>
                  <a:cxn ang="0">
                    <a:pos x="1337" y="180"/>
                  </a:cxn>
                  <a:cxn ang="0">
                    <a:pos x="1377" y="179"/>
                  </a:cxn>
                  <a:cxn ang="0">
                    <a:pos x="1415" y="230"/>
                  </a:cxn>
                  <a:cxn ang="0">
                    <a:pos x="1414" y="179"/>
                  </a:cxn>
                  <a:cxn ang="0">
                    <a:pos x="1529" y="95"/>
                  </a:cxn>
                  <a:cxn ang="0">
                    <a:pos x="1742" y="94"/>
                  </a:cxn>
                  <a:cxn ang="0">
                    <a:pos x="1750" y="230"/>
                  </a:cxn>
                  <a:cxn ang="0">
                    <a:pos x="1609" y="335"/>
                  </a:cxn>
                  <a:cxn ang="0">
                    <a:pos x="1558" y="180"/>
                  </a:cxn>
                  <a:cxn ang="0">
                    <a:pos x="1624" y="130"/>
                  </a:cxn>
                  <a:cxn ang="0">
                    <a:pos x="633" y="104"/>
                  </a:cxn>
                  <a:cxn ang="0">
                    <a:pos x="743" y="95"/>
                  </a:cxn>
                  <a:cxn ang="0">
                    <a:pos x="1407" y="130"/>
                  </a:cxn>
                  <a:cxn ang="0">
                    <a:pos x="150" y="94"/>
                  </a:cxn>
                  <a:cxn ang="0">
                    <a:pos x="180" y="95"/>
                  </a:cxn>
                </a:cxnLst>
                <a:rect l="0" t="0" r="r" b="b"/>
                <a:pathLst>
                  <a:path w="1791" h="403">
                    <a:moveTo>
                      <a:pt x="1522" y="18"/>
                    </a:moveTo>
                    <a:lnTo>
                      <a:pt x="1514" y="5"/>
                    </a:lnTo>
                    <a:lnTo>
                      <a:pt x="1519" y="43"/>
                    </a:lnTo>
                    <a:lnTo>
                      <a:pt x="1443" y="40"/>
                    </a:lnTo>
                    <a:lnTo>
                      <a:pt x="1447" y="4"/>
                    </a:lnTo>
                    <a:lnTo>
                      <a:pt x="1436" y="18"/>
                    </a:lnTo>
                    <a:lnTo>
                      <a:pt x="1424" y="38"/>
                    </a:lnTo>
                    <a:lnTo>
                      <a:pt x="1413" y="18"/>
                    </a:lnTo>
                    <a:lnTo>
                      <a:pt x="1406" y="4"/>
                    </a:lnTo>
                    <a:lnTo>
                      <a:pt x="1406" y="40"/>
                    </a:lnTo>
                    <a:lnTo>
                      <a:pt x="1397" y="38"/>
                    </a:lnTo>
                    <a:lnTo>
                      <a:pt x="1334" y="40"/>
                    </a:lnTo>
                    <a:lnTo>
                      <a:pt x="1333" y="4"/>
                    </a:lnTo>
                    <a:lnTo>
                      <a:pt x="1331" y="4"/>
                    </a:lnTo>
                    <a:lnTo>
                      <a:pt x="1323" y="18"/>
                    </a:lnTo>
                    <a:lnTo>
                      <a:pt x="1312" y="37"/>
                    </a:lnTo>
                    <a:lnTo>
                      <a:pt x="1307" y="95"/>
                    </a:lnTo>
                    <a:lnTo>
                      <a:pt x="1324" y="95"/>
                    </a:lnTo>
                    <a:lnTo>
                      <a:pt x="1316" y="104"/>
                    </a:lnTo>
                    <a:lnTo>
                      <a:pt x="1307" y="95"/>
                    </a:lnTo>
                    <a:lnTo>
                      <a:pt x="1295" y="82"/>
                    </a:lnTo>
                    <a:lnTo>
                      <a:pt x="1299" y="130"/>
                    </a:lnTo>
                    <a:lnTo>
                      <a:pt x="1250" y="130"/>
                    </a:lnTo>
                    <a:lnTo>
                      <a:pt x="1246" y="130"/>
                    </a:lnTo>
                    <a:lnTo>
                      <a:pt x="1262" y="130"/>
                    </a:lnTo>
                    <a:lnTo>
                      <a:pt x="1263" y="168"/>
                    </a:lnTo>
                    <a:lnTo>
                      <a:pt x="1264" y="179"/>
                    </a:lnTo>
                    <a:lnTo>
                      <a:pt x="1299" y="179"/>
                    </a:lnTo>
                    <a:lnTo>
                      <a:pt x="1299" y="232"/>
                    </a:lnTo>
                    <a:lnTo>
                      <a:pt x="1262" y="232"/>
                    </a:lnTo>
                    <a:lnTo>
                      <a:pt x="1263" y="270"/>
                    </a:lnTo>
                    <a:lnTo>
                      <a:pt x="1264" y="282"/>
                    </a:lnTo>
                    <a:lnTo>
                      <a:pt x="1265" y="282"/>
                    </a:lnTo>
                    <a:lnTo>
                      <a:pt x="1265" y="336"/>
                    </a:lnTo>
                    <a:lnTo>
                      <a:pt x="562" y="336"/>
                    </a:lnTo>
                    <a:lnTo>
                      <a:pt x="563" y="282"/>
                    </a:lnTo>
                    <a:lnTo>
                      <a:pt x="603" y="282"/>
                    </a:lnTo>
                    <a:lnTo>
                      <a:pt x="607" y="232"/>
                    </a:lnTo>
                    <a:lnTo>
                      <a:pt x="611" y="232"/>
                    </a:lnTo>
                    <a:lnTo>
                      <a:pt x="615" y="230"/>
                    </a:lnTo>
                    <a:lnTo>
                      <a:pt x="646" y="230"/>
                    </a:lnTo>
                    <a:lnTo>
                      <a:pt x="649" y="179"/>
                    </a:lnTo>
                    <a:lnTo>
                      <a:pt x="613" y="179"/>
                    </a:lnTo>
                    <a:lnTo>
                      <a:pt x="615" y="166"/>
                    </a:lnTo>
                    <a:lnTo>
                      <a:pt x="615" y="130"/>
                    </a:lnTo>
                    <a:lnTo>
                      <a:pt x="579" y="130"/>
                    </a:lnTo>
                    <a:lnTo>
                      <a:pt x="575" y="179"/>
                    </a:lnTo>
                    <a:lnTo>
                      <a:pt x="599" y="179"/>
                    </a:lnTo>
                    <a:lnTo>
                      <a:pt x="604" y="178"/>
                    </a:lnTo>
                    <a:lnTo>
                      <a:pt x="609" y="178"/>
                    </a:lnTo>
                    <a:lnTo>
                      <a:pt x="607" y="230"/>
                    </a:lnTo>
                    <a:lnTo>
                      <a:pt x="591" y="230"/>
                    </a:lnTo>
                    <a:lnTo>
                      <a:pt x="586" y="232"/>
                    </a:lnTo>
                    <a:lnTo>
                      <a:pt x="565" y="232"/>
                    </a:lnTo>
                    <a:lnTo>
                      <a:pt x="562" y="282"/>
                    </a:lnTo>
                    <a:lnTo>
                      <a:pt x="523" y="282"/>
                    </a:lnTo>
                    <a:lnTo>
                      <a:pt x="518" y="336"/>
                    </a:lnTo>
                    <a:lnTo>
                      <a:pt x="355" y="336"/>
                    </a:lnTo>
                    <a:lnTo>
                      <a:pt x="361" y="282"/>
                    </a:lnTo>
                    <a:lnTo>
                      <a:pt x="365" y="282"/>
                    </a:lnTo>
                    <a:lnTo>
                      <a:pt x="365" y="270"/>
                    </a:lnTo>
                    <a:lnTo>
                      <a:pt x="370" y="232"/>
                    </a:lnTo>
                    <a:lnTo>
                      <a:pt x="291" y="232"/>
                    </a:lnTo>
                    <a:lnTo>
                      <a:pt x="297" y="180"/>
                    </a:lnTo>
                    <a:lnTo>
                      <a:pt x="291" y="180"/>
                    </a:lnTo>
                    <a:lnTo>
                      <a:pt x="286" y="179"/>
                    </a:lnTo>
                    <a:lnTo>
                      <a:pt x="260" y="179"/>
                    </a:lnTo>
                    <a:lnTo>
                      <a:pt x="267" y="130"/>
                    </a:lnTo>
                    <a:lnTo>
                      <a:pt x="305" y="130"/>
                    </a:lnTo>
                    <a:lnTo>
                      <a:pt x="309" y="80"/>
                    </a:lnTo>
                    <a:lnTo>
                      <a:pt x="386" y="80"/>
                    </a:lnTo>
                    <a:lnTo>
                      <a:pt x="381" y="130"/>
                    </a:lnTo>
                    <a:lnTo>
                      <a:pt x="338" y="130"/>
                    </a:lnTo>
                    <a:lnTo>
                      <a:pt x="344" y="130"/>
                    </a:lnTo>
                    <a:lnTo>
                      <a:pt x="340" y="179"/>
                    </a:lnTo>
                    <a:lnTo>
                      <a:pt x="374" y="179"/>
                    </a:lnTo>
                    <a:lnTo>
                      <a:pt x="374" y="192"/>
                    </a:lnTo>
                    <a:lnTo>
                      <a:pt x="370" y="217"/>
                    </a:lnTo>
                    <a:lnTo>
                      <a:pt x="370" y="232"/>
                    </a:lnTo>
                    <a:lnTo>
                      <a:pt x="411" y="232"/>
                    </a:lnTo>
                    <a:lnTo>
                      <a:pt x="415" y="179"/>
                    </a:lnTo>
                    <a:lnTo>
                      <a:pt x="380" y="179"/>
                    </a:lnTo>
                    <a:lnTo>
                      <a:pt x="382" y="130"/>
                    </a:lnTo>
                    <a:lnTo>
                      <a:pt x="422" y="130"/>
                    </a:lnTo>
                    <a:lnTo>
                      <a:pt x="422" y="118"/>
                    </a:lnTo>
                    <a:lnTo>
                      <a:pt x="425" y="80"/>
                    </a:lnTo>
                    <a:lnTo>
                      <a:pt x="502" y="80"/>
                    </a:lnTo>
                    <a:lnTo>
                      <a:pt x="499" y="118"/>
                    </a:lnTo>
                    <a:lnTo>
                      <a:pt x="499" y="130"/>
                    </a:lnTo>
                    <a:lnTo>
                      <a:pt x="475" y="130"/>
                    </a:lnTo>
                    <a:lnTo>
                      <a:pt x="471" y="130"/>
                    </a:lnTo>
                    <a:lnTo>
                      <a:pt x="461" y="130"/>
                    </a:lnTo>
                    <a:lnTo>
                      <a:pt x="458" y="179"/>
                    </a:lnTo>
                    <a:lnTo>
                      <a:pt x="493" y="179"/>
                    </a:lnTo>
                    <a:lnTo>
                      <a:pt x="488" y="228"/>
                    </a:lnTo>
                    <a:lnTo>
                      <a:pt x="494" y="230"/>
                    </a:lnTo>
                    <a:lnTo>
                      <a:pt x="526" y="230"/>
                    </a:lnTo>
                    <a:lnTo>
                      <a:pt x="531" y="179"/>
                    </a:lnTo>
                    <a:lnTo>
                      <a:pt x="496" y="179"/>
                    </a:lnTo>
                    <a:lnTo>
                      <a:pt x="500" y="130"/>
                    </a:lnTo>
                    <a:lnTo>
                      <a:pt x="513" y="130"/>
                    </a:lnTo>
                    <a:lnTo>
                      <a:pt x="519" y="130"/>
                    </a:lnTo>
                    <a:lnTo>
                      <a:pt x="538" y="130"/>
                    </a:lnTo>
                    <a:lnTo>
                      <a:pt x="541" y="80"/>
                    </a:lnTo>
                    <a:lnTo>
                      <a:pt x="573" y="80"/>
                    </a:lnTo>
                    <a:lnTo>
                      <a:pt x="579" y="79"/>
                    </a:lnTo>
                    <a:lnTo>
                      <a:pt x="617" y="79"/>
                    </a:lnTo>
                    <a:lnTo>
                      <a:pt x="617" y="104"/>
                    </a:lnTo>
                    <a:lnTo>
                      <a:pt x="615" y="116"/>
                    </a:lnTo>
                    <a:lnTo>
                      <a:pt x="615" y="128"/>
                    </a:lnTo>
                    <a:lnTo>
                      <a:pt x="629" y="128"/>
                    </a:lnTo>
                    <a:lnTo>
                      <a:pt x="635" y="130"/>
                    </a:lnTo>
                    <a:lnTo>
                      <a:pt x="653" y="130"/>
                    </a:lnTo>
                    <a:lnTo>
                      <a:pt x="655" y="79"/>
                    </a:lnTo>
                    <a:lnTo>
                      <a:pt x="661" y="79"/>
                    </a:lnTo>
                    <a:lnTo>
                      <a:pt x="665" y="80"/>
                    </a:lnTo>
                    <a:lnTo>
                      <a:pt x="731" y="80"/>
                    </a:lnTo>
                    <a:lnTo>
                      <a:pt x="730" y="92"/>
                    </a:lnTo>
                    <a:lnTo>
                      <a:pt x="730" y="130"/>
                    </a:lnTo>
                    <a:lnTo>
                      <a:pt x="693" y="130"/>
                    </a:lnTo>
                    <a:lnTo>
                      <a:pt x="691" y="179"/>
                    </a:lnTo>
                    <a:lnTo>
                      <a:pt x="727" y="179"/>
                    </a:lnTo>
                    <a:lnTo>
                      <a:pt x="723" y="217"/>
                    </a:lnTo>
                    <a:lnTo>
                      <a:pt x="723" y="232"/>
                    </a:lnTo>
                    <a:lnTo>
                      <a:pt x="688" y="232"/>
                    </a:lnTo>
                    <a:lnTo>
                      <a:pt x="685" y="230"/>
                    </a:lnTo>
                    <a:lnTo>
                      <a:pt x="681" y="282"/>
                    </a:lnTo>
                    <a:lnTo>
                      <a:pt x="722" y="282"/>
                    </a:lnTo>
                    <a:lnTo>
                      <a:pt x="724" y="230"/>
                    </a:lnTo>
                    <a:lnTo>
                      <a:pt x="763" y="230"/>
                    </a:lnTo>
                    <a:lnTo>
                      <a:pt x="766" y="179"/>
                    </a:lnTo>
                    <a:lnTo>
                      <a:pt x="730" y="179"/>
                    </a:lnTo>
                    <a:lnTo>
                      <a:pt x="730" y="168"/>
                    </a:lnTo>
                    <a:lnTo>
                      <a:pt x="731" y="155"/>
                    </a:lnTo>
                    <a:lnTo>
                      <a:pt x="731" y="130"/>
                    </a:lnTo>
                    <a:lnTo>
                      <a:pt x="770" y="130"/>
                    </a:lnTo>
                    <a:lnTo>
                      <a:pt x="770" y="80"/>
                    </a:lnTo>
                    <a:lnTo>
                      <a:pt x="795" y="80"/>
                    </a:lnTo>
                    <a:lnTo>
                      <a:pt x="791" y="36"/>
                    </a:lnTo>
                    <a:lnTo>
                      <a:pt x="782" y="18"/>
                    </a:lnTo>
                    <a:lnTo>
                      <a:pt x="777" y="8"/>
                    </a:lnTo>
                    <a:lnTo>
                      <a:pt x="773" y="37"/>
                    </a:lnTo>
                    <a:lnTo>
                      <a:pt x="700" y="37"/>
                    </a:lnTo>
                    <a:lnTo>
                      <a:pt x="700" y="28"/>
                    </a:lnTo>
                    <a:lnTo>
                      <a:pt x="701" y="18"/>
                    </a:lnTo>
                    <a:lnTo>
                      <a:pt x="701" y="1"/>
                    </a:lnTo>
                    <a:lnTo>
                      <a:pt x="699" y="1"/>
                    </a:lnTo>
                    <a:lnTo>
                      <a:pt x="687" y="18"/>
                    </a:lnTo>
                    <a:lnTo>
                      <a:pt x="675" y="36"/>
                    </a:lnTo>
                    <a:lnTo>
                      <a:pt x="667" y="18"/>
                    </a:lnTo>
                    <a:lnTo>
                      <a:pt x="663" y="11"/>
                    </a:lnTo>
                    <a:lnTo>
                      <a:pt x="663" y="18"/>
                    </a:lnTo>
                    <a:lnTo>
                      <a:pt x="661" y="37"/>
                    </a:lnTo>
                    <a:lnTo>
                      <a:pt x="585" y="37"/>
                    </a:lnTo>
                    <a:lnTo>
                      <a:pt x="587" y="1"/>
                    </a:lnTo>
                    <a:lnTo>
                      <a:pt x="586" y="1"/>
                    </a:lnTo>
                    <a:lnTo>
                      <a:pt x="575" y="18"/>
                    </a:lnTo>
                    <a:lnTo>
                      <a:pt x="565" y="36"/>
                    </a:lnTo>
                    <a:lnTo>
                      <a:pt x="555" y="18"/>
                    </a:lnTo>
                    <a:lnTo>
                      <a:pt x="550" y="1"/>
                    </a:lnTo>
                    <a:lnTo>
                      <a:pt x="545" y="37"/>
                    </a:lnTo>
                    <a:lnTo>
                      <a:pt x="471" y="37"/>
                    </a:lnTo>
                    <a:lnTo>
                      <a:pt x="466" y="35"/>
                    </a:lnTo>
                    <a:lnTo>
                      <a:pt x="464" y="36"/>
                    </a:lnTo>
                    <a:lnTo>
                      <a:pt x="473" y="1"/>
                    </a:lnTo>
                    <a:lnTo>
                      <a:pt x="461" y="18"/>
                    </a:lnTo>
                    <a:lnTo>
                      <a:pt x="449" y="36"/>
                    </a:lnTo>
                    <a:lnTo>
                      <a:pt x="440" y="18"/>
                    </a:lnTo>
                    <a:lnTo>
                      <a:pt x="435" y="1"/>
                    </a:lnTo>
                    <a:lnTo>
                      <a:pt x="431" y="37"/>
                    </a:lnTo>
                    <a:lnTo>
                      <a:pt x="355" y="36"/>
                    </a:lnTo>
                    <a:lnTo>
                      <a:pt x="358" y="1"/>
                    </a:lnTo>
                    <a:lnTo>
                      <a:pt x="356" y="1"/>
                    </a:lnTo>
                    <a:lnTo>
                      <a:pt x="346" y="18"/>
                    </a:lnTo>
                    <a:lnTo>
                      <a:pt x="335" y="36"/>
                    </a:lnTo>
                    <a:lnTo>
                      <a:pt x="332" y="79"/>
                    </a:lnTo>
                    <a:lnTo>
                      <a:pt x="310" y="79"/>
                    </a:lnTo>
                    <a:lnTo>
                      <a:pt x="290" y="104"/>
                    </a:lnTo>
                    <a:lnTo>
                      <a:pt x="269" y="79"/>
                    </a:lnTo>
                    <a:lnTo>
                      <a:pt x="194" y="79"/>
                    </a:lnTo>
                    <a:lnTo>
                      <a:pt x="194" y="80"/>
                    </a:lnTo>
                    <a:lnTo>
                      <a:pt x="195" y="80"/>
                    </a:lnTo>
                    <a:lnTo>
                      <a:pt x="269" y="80"/>
                    </a:lnTo>
                    <a:lnTo>
                      <a:pt x="264" y="130"/>
                    </a:lnTo>
                    <a:lnTo>
                      <a:pt x="245" y="130"/>
                    </a:lnTo>
                    <a:lnTo>
                      <a:pt x="239" y="130"/>
                    </a:lnTo>
                    <a:lnTo>
                      <a:pt x="226" y="130"/>
                    </a:lnTo>
                    <a:lnTo>
                      <a:pt x="226" y="142"/>
                    </a:lnTo>
                    <a:lnTo>
                      <a:pt x="224" y="155"/>
                    </a:lnTo>
                    <a:lnTo>
                      <a:pt x="222" y="179"/>
                    </a:lnTo>
                    <a:lnTo>
                      <a:pt x="194" y="179"/>
                    </a:lnTo>
                    <a:lnTo>
                      <a:pt x="184" y="232"/>
                    </a:lnTo>
                    <a:lnTo>
                      <a:pt x="255" y="232"/>
                    </a:lnTo>
                    <a:lnTo>
                      <a:pt x="251" y="270"/>
                    </a:lnTo>
                    <a:lnTo>
                      <a:pt x="251" y="282"/>
                    </a:lnTo>
                    <a:lnTo>
                      <a:pt x="203" y="282"/>
                    </a:lnTo>
                    <a:lnTo>
                      <a:pt x="203" y="283"/>
                    </a:lnTo>
                    <a:lnTo>
                      <a:pt x="200" y="323"/>
                    </a:lnTo>
                    <a:lnTo>
                      <a:pt x="196" y="336"/>
                    </a:lnTo>
                    <a:lnTo>
                      <a:pt x="94" y="336"/>
                    </a:lnTo>
                    <a:lnTo>
                      <a:pt x="84" y="337"/>
                    </a:lnTo>
                    <a:lnTo>
                      <a:pt x="34" y="337"/>
                    </a:lnTo>
                    <a:lnTo>
                      <a:pt x="40" y="283"/>
                    </a:lnTo>
                    <a:lnTo>
                      <a:pt x="42" y="283"/>
                    </a:lnTo>
                    <a:lnTo>
                      <a:pt x="45" y="270"/>
                    </a:lnTo>
                    <a:lnTo>
                      <a:pt x="48" y="232"/>
                    </a:lnTo>
                    <a:lnTo>
                      <a:pt x="51" y="232"/>
                    </a:lnTo>
                    <a:lnTo>
                      <a:pt x="54" y="220"/>
                    </a:lnTo>
                    <a:lnTo>
                      <a:pt x="58" y="179"/>
                    </a:lnTo>
                    <a:lnTo>
                      <a:pt x="62" y="179"/>
                    </a:lnTo>
                    <a:lnTo>
                      <a:pt x="66" y="143"/>
                    </a:lnTo>
                    <a:lnTo>
                      <a:pt x="66" y="130"/>
                    </a:lnTo>
                    <a:lnTo>
                      <a:pt x="186" y="130"/>
                    </a:lnTo>
                    <a:lnTo>
                      <a:pt x="190" y="79"/>
                    </a:lnTo>
                    <a:lnTo>
                      <a:pt x="191" y="79"/>
                    </a:lnTo>
                    <a:lnTo>
                      <a:pt x="182" y="36"/>
                    </a:lnTo>
                    <a:lnTo>
                      <a:pt x="171" y="18"/>
                    </a:lnTo>
                    <a:lnTo>
                      <a:pt x="162" y="4"/>
                    </a:lnTo>
                    <a:lnTo>
                      <a:pt x="160" y="37"/>
                    </a:lnTo>
                    <a:lnTo>
                      <a:pt x="99" y="37"/>
                    </a:lnTo>
                    <a:lnTo>
                      <a:pt x="93" y="36"/>
                    </a:lnTo>
                    <a:lnTo>
                      <a:pt x="83" y="36"/>
                    </a:lnTo>
                    <a:lnTo>
                      <a:pt x="88" y="1"/>
                    </a:lnTo>
                    <a:lnTo>
                      <a:pt x="87" y="1"/>
                    </a:lnTo>
                    <a:lnTo>
                      <a:pt x="77" y="18"/>
                    </a:lnTo>
                    <a:lnTo>
                      <a:pt x="66" y="36"/>
                    </a:lnTo>
                    <a:lnTo>
                      <a:pt x="60" y="95"/>
                    </a:lnTo>
                    <a:lnTo>
                      <a:pt x="64" y="95"/>
                    </a:lnTo>
                    <a:lnTo>
                      <a:pt x="54" y="104"/>
                    </a:lnTo>
                    <a:lnTo>
                      <a:pt x="0" y="403"/>
                    </a:lnTo>
                    <a:lnTo>
                      <a:pt x="227" y="403"/>
                    </a:lnTo>
                    <a:lnTo>
                      <a:pt x="238" y="347"/>
                    </a:lnTo>
                    <a:lnTo>
                      <a:pt x="339" y="347"/>
                    </a:lnTo>
                    <a:lnTo>
                      <a:pt x="333" y="403"/>
                    </a:lnTo>
                    <a:lnTo>
                      <a:pt x="1490" y="403"/>
                    </a:lnTo>
                    <a:lnTo>
                      <a:pt x="1483" y="348"/>
                    </a:lnTo>
                    <a:lnTo>
                      <a:pt x="1573" y="348"/>
                    </a:lnTo>
                    <a:lnTo>
                      <a:pt x="1581" y="403"/>
                    </a:lnTo>
                    <a:lnTo>
                      <a:pt x="1791" y="403"/>
                    </a:lnTo>
                    <a:lnTo>
                      <a:pt x="1764" y="104"/>
                    </a:lnTo>
                    <a:lnTo>
                      <a:pt x="1753" y="94"/>
                    </a:lnTo>
                    <a:lnTo>
                      <a:pt x="1753" y="37"/>
                    </a:lnTo>
                    <a:lnTo>
                      <a:pt x="1742" y="18"/>
                    </a:lnTo>
                    <a:lnTo>
                      <a:pt x="1735" y="4"/>
                    </a:lnTo>
                    <a:lnTo>
                      <a:pt x="1731" y="0"/>
                    </a:lnTo>
                    <a:lnTo>
                      <a:pt x="1735" y="37"/>
                    </a:lnTo>
                    <a:lnTo>
                      <a:pt x="1663" y="37"/>
                    </a:lnTo>
                    <a:lnTo>
                      <a:pt x="1663" y="0"/>
                    </a:lnTo>
                    <a:lnTo>
                      <a:pt x="1652" y="18"/>
                    </a:lnTo>
                    <a:lnTo>
                      <a:pt x="1640" y="37"/>
                    </a:lnTo>
                    <a:lnTo>
                      <a:pt x="1630" y="18"/>
                    </a:lnTo>
                    <a:lnTo>
                      <a:pt x="1625" y="11"/>
                    </a:lnTo>
                    <a:lnTo>
                      <a:pt x="1625" y="29"/>
                    </a:lnTo>
                    <a:lnTo>
                      <a:pt x="1627" y="37"/>
                    </a:lnTo>
                    <a:lnTo>
                      <a:pt x="1555" y="37"/>
                    </a:lnTo>
                    <a:lnTo>
                      <a:pt x="1553" y="10"/>
                    </a:lnTo>
                    <a:lnTo>
                      <a:pt x="1552" y="5"/>
                    </a:lnTo>
                    <a:lnTo>
                      <a:pt x="1545" y="18"/>
                    </a:lnTo>
                    <a:lnTo>
                      <a:pt x="1534" y="37"/>
                    </a:lnTo>
                    <a:lnTo>
                      <a:pt x="1522" y="18"/>
                    </a:lnTo>
                    <a:close/>
                    <a:moveTo>
                      <a:pt x="1417" y="95"/>
                    </a:moveTo>
                    <a:lnTo>
                      <a:pt x="1433" y="95"/>
                    </a:lnTo>
                    <a:lnTo>
                      <a:pt x="1425" y="104"/>
                    </a:lnTo>
                    <a:lnTo>
                      <a:pt x="1417" y="95"/>
                    </a:lnTo>
                    <a:close/>
                    <a:moveTo>
                      <a:pt x="1445" y="92"/>
                    </a:moveTo>
                    <a:lnTo>
                      <a:pt x="1443" y="80"/>
                    </a:lnTo>
                    <a:lnTo>
                      <a:pt x="1517" y="80"/>
                    </a:lnTo>
                    <a:lnTo>
                      <a:pt x="1519" y="130"/>
                    </a:lnTo>
                    <a:lnTo>
                      <a:pt x="1487" y="130"/>
                    </a:lnTo>
                    <a:lnTo>
                      <a:pt x="1489" y="179"/>
                    </a:lnTo>
                    <a:lnTo>
                      <a:pt x="1523" y="179"/>
                    </a:lnTo>
                    <a:lnTo>
                      <a:pt x="1527" y="232"/>
                    </a:lnTo>
                    <a:lnTo>
                      <a:pt x="1513" y="232"/>
                    </a:lnTo>
                    <a:lnTo>
                      <a:pt x="1508" y="230"/>
                    </a:lnTo>
                    <a:lnTo>
                      <a:pt x="1491" y="230"/>
                    </a:lnTo>
                    <a:lnTo>
                      <a:pt x="1493" y="281"/>
                    </a:lnTo>
                    <a:lnTo>
                      <a:pt x="1459" y="281"/>
                    </a:lnTo>
                    <a:lnTo>
                      <a:pt x="1460" y="336"/>
                    </a:lnTo>
                    <a:lnTo>
                      <a:pt x="1304" y="336"/>
                    </a:lnTo>
                    <a:lnTo>
                      <a:pt x="1303" y="232"/>
                    </a:lnTo>
                    <a:lnTo>
                      <a:pt x="1339" y="232"/>
                    </a:lnTo>
                    <a:lnTo>
                      <a:pt x="1337" y="180"/>
                    </a:lnTo>
                    <a:lnTo>
                      <a:pt x="1311" y="180"/>
                    </a:lnTo>
                    <a:lnTo>
                      <a:pt x="1306" y="179"/>
                    </a:lnTo>
                    <a:lnTo>
                      <a:pt x="1303" y="179"/>
                    </a:lnTo>
                    <a:lnTo>
                      <a:pt x="1299" y="130"/>
                    </a:lnTo>
                    <a:lnTo>
                      <a:pt x="1373" y="130"/>
                    </a:lnTo>
                    <a:lnTo>
                      <a:pt x="1377" y="179"/>
                    </a:lnTo>
                    <a:lnTo>
                      <a:pt x="1412" y="179"/>
                    </a:lnTo>
                    <a:lnTo>
                      <a:pt x="1412" y="230"/>
                    </a:lnTo>
                    <a:lnTo>
                      <a:pt x="1373" y="230"/>
                    </a:lnTo>
                    <a:lnTo>
                      <a:pt x="1377" y="282"/>
                    </a:lnTo>
                    <a:lnTo>
                      <a:pt x="1417" y="281"/>
                    </a:lnTo>
                    <a:lnTo>
                      <a:pt x="1415" y="230"/>
                    </a:lnTo>
                    <a:lnTo>
                      <a:pt x="1451" y="230"/>
                    </a:lnTo>
                    <a:lnTo>
                      <a:pt x="1450" y="217"/>
                    </a:lnTo>
                    <a:lnTo>
                      <a:pt x="1450" y="180"/>
                    </a:lnTo>
                    <a:lnTo>
                      <a:pt x="1442" y="180"/>
                    </a:lnTo>
                    <a:lnTo>
                      <a:pt x="1437" y="179"/>
                    </a:lnTo>
                    <a:lnTo>
                      <a:pt x="1414" y="179"/>
                    </a:lnTo>
                    <a:lnTo>
                      <a:pt x="1412" y="130"/>
                    </a:lnTo>
                    <a:lnTo>
                      <a:pt x="1447" y="130"/>
                    </a:lnTo>
                    <a:lnTo>
                      <a:pt x="1445" y="92"/>
                    </a:lnTo>
                    <a:close/>
                    <a:moveTo>
                      <a:pt x="1545" y="95"/>
                    </a:moveTo>
                    <a:lnTo>
                      <a:pt x="1537" y="104"/>
                    </a:lnTo>
                    <a:lnTo>
                      <a:pt x="1529" y="95"/>
                    </a:lnTo>
                    <a:lnTo>
                      <a:pt x="1545" y="95"/>
                    </a:lnTo>
                    <a:close/>
                    <a:moveTo>
                      <a:pt x="1557" y="130"/>
                    </a:moveTo>
                    <a:lnTo>
                      <a:pt x="1556" y="118"/>
                    </a:lnTo>
                    <a:lnTo>
                      <a:pt x="1556" y="82"/>
                    </a:lnTo>
                    <a:lnTo>
                      <a:pt x="1742" y="80"/>
                    </a:lnTo>
                    <a:lnTo>
                      <a:pt x="1742" y="94"/>
                    </a:lnTo>
                    <a:lnTo>
                      <a:pt x="1743" y="104"/>
                    </a:lnTo>
                    <a:lnTo>
                      <a:pt x="1743" y="130"/>
                    </a:lnTo>
                    <a:lnTo>
                      <a:pt x="1741" y="130"/>
                    </a:lnTo>
                    <a:lnTo>
                      <a:pt x="1743" y="179"/>
                    </a:lnTo>
                    <a:lnTo>
                      <a:pt x="1744" y="179"/>
                    </a:lnTo>
                    <a:lnTo>
                      <a:pt x="1750" y="230"/>
                    </a:lnTo>
                    <a:lnTo>
                      <a:pt x="1755" y="230"/>
                    </a:lnTo>
                    <a:lnTo>
                      <a:pt x="1759" y="281"/>
                    </a:lnTo>
                    <a:lnTo>
                      <a:pt x="1760" y="281"/>
                    </a:lnTo>
                    <a:lnTo>
                      <a:pt x="1761" y="294"/>
                    </a:lnTo>
                    <a:lnTo>
                      <a:pt x="1764" y="335"/>
                    </a:lnTo>
                    <a:lnTo>
                      <a:pt x="1609" y="335"/>
                    </a:lnTo>
                    <a:lnTo>
                      <a:pt x="1607" y="281"/>
                    </a:lnTo>
                    <a:lnTo>
                      <a:pt x="1531" y="281"/>
                    </a:lnTo>
                    <a:lnTo>
                      <a:pt x="1529" y="228"/>
                    </a:lnTo>
                    <a:lnTo>
                      <a:pt x="1562" y="228"/>
                    </a:lnTo>
                    <a:lnTo>
                      <a:pt x="1559" y="192"/>
                    </a:lnTo>
                    <a:lnTo>
                      <a:pt x="1558" y="180"/>
                    </a:lnTo>
                    <a:lnTo>
                      <a:pt x="1525" y="180"/>
                    </a:lnTo>
                    <a:lnTo>
                      <a:pt x="1523" y="130"/>
                    </a:lnTo>
                    <a:lnTo>
                      <a:pt x="1598" y="130"/>
                    </a:lnTo>
                    <a:lnTo>
                      <a:pt x="1599" y="179"/>
                    </a:lnTo>
                    <a:lnTo>
                      <a:pt x="1623" y="179"/>
                    </a:lnTo>
                    <a:lnTo>
                      <a:pt x="1624" y="130"/>
                    </a:lnTo>
                    <a:lnTo>
                      <a:pt x="1557" y="130"/>
                    </a:lnTo>
                    <a:close/>
                    <a:moveTo>
                      <a:pt x="514" y="95"/>
                    </a:moveTo>
                    <a:lnTo>
                      <a:pt x="530" y="95"/>
                    </a:lnTo>
                    <a:lnTo>
                      <a:pt x="521" y="104"/>
                    </a:lnTo>
                    <a:lnTo>
                      <a:pt x="514" y="95"/>
                    </a:lnTo>
                    <a:close/>
                    <a:moveTo>
                      <a:pt x="633" y="104"/>
                    </a:moveTo>
                    <a:lnTo>
                      <a:pt x="626" y="95"/>
                    </a:lnTo>
                    <a:lnTo>
                      <a:pt x="641" y="95"/>
                    </a:lnTo>
                    <a:lnTo>
                      <a:pt x="633" y="104"/>
                    </a:lnTo>
                    <a:close/>
                    <a:moveTo>
                      <a:pt x="759" y="95"/>
                    </a:moveTo>
                    <a:lnTo>
                      <a:pt x="751" y="104"/>
                    </a:lnTo>
                    <a:lnTo>
                      <a:pt x="743" y="95"/>
                    </a:lnTo>
                    <a:lnTo>
                      <a:pt x="759" y="95"/>
                    </a:lnTo>
                    <a:close/>
                    <a:moveTo>
                      <a:pt x="1335" y="130"/>
                    </a:moveTo>
                    <a:lnTo>
                      <a:pt x="1334" y="118"/>
                    </a:lnTo>
                    <a:lnTo>
                      <a:pt x="1334" y="80"/>
                    </a:lnTo>
                    <a:lnTo>
                      <a:pt x="1406" y="82"/>
                    </a:lnTo>
                    <a:lnTo>
                      <a:pt x="1407" y="130"/>
                    </a:lnTo>
                    <a:lnTo>
                      <a:pt x="1335" y="130"/>
                    </a:lnTo>
                    <a:close/>
                    <a:moveTo>
                      <a:pt x="70" y="118"/>
                    </a:moveTo>
                    <a:lnTo>
                      <a:pt x="72" y="106"/>
                    </a:lnTo>
                    <a:lnTo>
                      <a:pt x="74" y="80"/>
                    </a:lnTo>
                    <a:lnTo>
                      <a:pt x="150" y="80"/>
                    </a:lnTo>
                    <a:lnTo>
                      <a:pt x="150" y="94"/>
                    </a:lnTo>
                    <a:lnTo>
                      <a:pt x="147" y="130"/>
                    </a:lnTo>
                    <a:lnTo>
                      <a:pt x="70" y="130"/>
                    </a:lnTo>
                    <a:lnTo>
                      <a:pt x="70" y="118"/>
                    </a:lnTo>
                    <a:close/>
                    <a:moveTo>
                      <a:pt x="172" y="104"/>
                    </a:moveTo>
                    <a:lnTo>
                      <a:pt x="165" y="95"/>
                    </a:lnTo>
                    <a:lnTo>
                      <a:pt x="180" y="95"/>
                    </a:lnTo>
                    <a:lnTo>
                      <a:pt x="172" y="104"/>
                    </a:lnTo>
                    <a:close/>
                    <a:moveTo>
                      <a:pt x="398" y="95"/>
                    </a:moveTo>
                    <a:lnTo>
                      <a:pt x="415" y="95"/>
                    </a:lnTo>
                    <a:lnTo>
                      <a:pt x="405" y="104"/>
                    </a:lnTo>
                    <a:lnTo>
                      <a:pt x="398" y="95"/>
                    </a:lnTo>
                    <a:close/>
                  </a:path>
                </a:pathLst>
              </a:custGeom>
              <a:solidFill>
                <a:srgbClr val="6666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757" name="Freeform 37"/>
              <p:cNvSpPr>
                <a:spLocks noChangeAspect="1"/>
              </p:cNvSpPr>
              <p:nvPr/>
            </p:nvSpPr>
            <p:spPr bwMode="auto">
              <a:xfrm>
                <a:off x="156" y="3377"/>
                <a:ext cx="5" cy="3"/>
              </a:xfrm>
              <a:custGeom>
                <a:avLst/>
                <a:gdLst/>
                <a:ahLst/>
                <a:cxnLst>
                  <a:cxn ang="0">
                    <a:pos x="8" y="9"/>
                  </a:cxn>
                  <a:cxn ang="0">
                    <a:pos x="16" y="0"/>
                  </a:cxn>
                  <a:cxn ang="0">
                    <a:pos x="0" y="0"/>
                  </a:cxn>
                  <a:cxn ang="0">
                    <a:pos x="8" y="9"/>
                  </a:cxn>
                </a:cxnLst>
                <a:rect l="0" t="0" r="r" b="b"/>
                <a:pathLst>
                  <a:path w="16" h="9">
                    <a:moveTo>
                      <a:pt x="8" y="9"/>
                    </a:moveTo>
                    <a:lnTo>
                      <a:pt x="16" y="0"/>
                    </a:lnTo>
                    <a:lnTo>
                      <a:pt x="0" y="0"/>
                    </a:lnTo>
                    <a:lnTo>
                      <a:pt x="8" y="9"/>
                    </a:lnTo>
                    <a:close/>
                  </a:path>
                </a:pathLst>
              </a:custGeom>
              <a:solidFill>
                <a:srgbClr val="7C7C7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758" name="Freeform 38"/>
              <p:cNvSpPr>
                <a:spLocks noChangeAspect="1"/>
              </p:cNvSpPr>
              <p:nvPr/>
            </p:nvSpPr>
            <p:spPr bwMode="auto">
              <a:xfrm>
                <a:off x="117" y="3372"/>
                <a:ext cx="76" cy="85"/>
              </a:xfrm>
              <a:custGeom>
                <a:avLst/>
                <a:gdLst/>
                <a:ahLst/>
                <a:cxnLst>
                  <a:cxn ang="0">
                    <a:pos x="144" y="0"/>
                  </a:cxn>
                  <a:cxn ang="0">
                    <a:pos x="146" y="12"/>
                  </a:cxn>
                  <a:cxn ang="0">
                    <a:pos x="148" y="50"/>
                  </a:cxn>
                  <a:cxn ang="0">
                    <a:pos x="113" y="50"/>
                  </a:cxn>
                  <a:cxn ang="0">
                    <a:pos x="115" y="99"/>
                  </a:cxn>
                  <a:cxn ang="0">
                    <a:pos x="138" y="99"/>
                  </a:cxn>
                  <a:cxn ang="0">
                    <a:pos x="143" y="100"/>
                  </a:cxn>
                  <a:cxn ang="0">
                    <a:pos x="151" y="100"/>
                  </a:cxn>
                  <a:cxn ang="0">
                    <a:pos x="151" y="137"/>
                  </a:cxn>
                  <a:cxn ang="0">
                    <a:pos x="152" y="150"/>
                  </a:cxn>
                  <a:cxn ang="0">
                    <a:pos x="116" y="150"/>
                  </a:cxn>
                  <a:cxn ang="0">
                    <a:pos x="118" y="201"/>
                  </a:cxn>
                  <a:cxn ang="0">
                    <a:pos x="78" y="202"/>
                  </a:cxn>
                  <a:cxn ang="0">
                    <a:pos x="74" y="150"/>
                  </a:cxn>
                  <a:cxn ang="0">
                    <a:pos x="113" y="150"/>
                  </a:cxn>
                  <a:cxn ang="0">
                    <a:pos x="113" y="99"/>
                  </a:cxn>
                  <a:cxn ang="0">
                    <a:pos x="78" y="99"/>
                  </a:cxn>
                  <a:cxn ang="0">
                    <a:pos x="74" y="50"/>
                  </a:cxn>
                  <a:cxn ang="0">
                    <a:pos x="0" y="50"/>
                  </a:cxn>
                  <a:cxn ang="0">
                    <a:pos x="4" y="99"/>
                  </a:cxn>
                  <a:cxn ang="0">
                    <a:pos x="7" y="99"/>
                  </a:cxn>
                  <a:cxn ang="0">
                    <a:pos x="12" y="100"/>
                  </a:cxn>
                  <a:cxn ang="0">
                    <a:pos x="38" y="100"/>
                  </a:cxn>
                  <a:cxn ang="0">
                    <a:pos x="40" y="152"/>
                  </a:cxn>
                  <a:cxn ang="0">
                    <a:pos x="4" y="152"/>
                  </a:cxn>
                  <a:cxn ang="0">
                    <a:pos x="5" y="256"/>
                  </a:cxn>
                  <a:cxn ang="0">
                    <a:pos x="161" y="256"/>
                  </a:cxn>
                  <a:cxn ang="0">
                    <a:pos x="160" y="201"/>
                  </a:cxn>
                  <a:cxn ang="0">
                    <a:pos x="194" y="201"/>
                  </a:cxn>
                  <a:cxn ang="0">
                    <a:pos x="192" y="150"/>
                  </a:cxn>
                  <a:cxn ang="0">
                    <a:pos x="209" y="150"/>
                  </a:cxn>
                  <a:cxn ang="0">
                    <a:pos x="214" y="152"/>
                  </a:cxn>
                  <a:cxn ang="0">
                    <a:pos x="228" y="152"/>
                  </a:cxn>
                  <a:cxn ang="0">
                    <a:pos x="224" y="99"/>
                  </a:cxn>
                  <a:cxn ang="0">
                    <a:pos x="190" y="99"/>
                  </a:cxn>
                  <a:cxn ang="0">
                    <a:pos x="188" y="50"/>
                  </a:cxn>
                  <a:cxn ang="0">
                    <a:pos x="220" y="50"/>
                  </a:cxn>
                  <a:cxn ang="0">
                    <a:pos x="218" y="0"/>
                  </a:cxn>
                  <a:cxn ang="0">
                    <a:pos x="144" y="0"/>
                  </a:cxn>
                </a:cxnLst>
                <a:rect l="0" t="0" r="r" b="b"/>
                <a:pathLst>
                  <a:path w="228" h="256">
                    <a:moveTo>
                      <a:pt x="144" y="0"/>
                    </a:moveTo>
                    <a:lnTo>
                      <a:pt x="146" y="12"/>
                    </a:lnTo>
                    <a:lnTo>
                      <a:pt x="148" y="50"/>
                    </a:lnTo>
                    <a:lnTo>
                      <a:pt x="113" y="50"/>
                    </a:lnTo>
                    <a:lnTo>
                      <a:pt x="115" y="99"/>
                    </a:lnTo>
                    <a:lnTo>
                      <a:pt x="138" y="99"/>
                    </a:lnTo>
                    <a:lnTo>
                      <a:pt x="143" y="100"/>
                    </a:lnTo>
                    <a:lnTo>
                      <a:pt x="151" y="100"/>
                    </a:lnTo>
                    <a:lnTo>
                      <a:pt x="151" y="137"/>
                    </a:lnTo>
                    <a:lnTo>
                      <a:pt x="152" y="150"/>
                    </a:lnTo>
                    <a:lnTo>
                      <a:pt x="116" y="150"/>
                    </a:lnTo>
                    <a:lnTo>
                      <a:pt x="118" y="201"/>
                    </a:lnTo>
                    <a:lnTo>
                      <a:pt x="78" y="202"/>
                    </a:lnTo>
                    <a:lnTo>
                      <a:pt x="74" y="150"/>
                    </a:lnTo>
                    <a:lnTo>
                      <a:pt x="113" y="150"/>
                    </a:lnTo>
                    <a:lnTo>
                      <a:pt x="113" y="99"/>
                    </a:lnTo>
                    <a:lnTo>
                      <a:pt x="78" y="99"/>
                    </a:lnTo>
                    <a:lnTo>
                      <a:pt x="74" y="50"/>
                    </a:lnTo>
                    <a:lnTo>
                      <a:pt x="0" y="50"/>
                    </a:lnTo>
                    <a:lnTo>
                      <a:pt x="4" y="99"/>
                    </a:lnTo>
                    <a:lnTo>
                      <a:pt x="7" y="99"/>
                    </a:lnTo>
                    <a:lnTo>
                      <a:pt x="12" y="100"/>
                    </a:lnTo>
                    <a:lnTo>
                      <a:pt x="38" y="100"/>
                    </a:lnTo>
                    <a:lnTo>
                      <a:pt x="40" y="152"/>
                    </a:lnTo>
                    <a:lnTo>
                      <a:pt x="4" y="152"/>
                    </a:lnTo>
                    <a:lnTo>
                      <a:pt x="5" y="256"/>
                    </a:lnTo>
                    <a:lnTo>
                      <a:pt x="161" y="256"/>
                    </a:lnTo>
                    <a:lnTo>
                      <a:pt x="160" y="201"/>
                    </a:lnTo>
                    <a:lnTo>
                      <a:pt x="194" y="201"/>
                    </a:lnTo>
                    <a:lnTo>
                      <a:pt x="192" y="150"/>
                    </a:lnTo>
                    <a:lnTo>
                      <a:pt x="209" y="150"/>
                    </a:lnTo>
                    <a:lnTo>
                      <a:pt x="214" y="152"/>
                    </a:lnTo>
                    <a:lnTo>
                      <a:pt x="228" y="152"/>
                    </a:lnTo>
                    <a:lnTo>
                      <a:pt x="224" y="99"/>
                    </a:lnTo>
                    <a:lnTo>
                      <a:pt x="190" y="99"/>
                    </a:lnTo>
                    <a:lnTo>
                      <a:pt x="188" y="50"/>
                    </a:lnTo>
                    <a:lnTo>
                      <a:pt x="220" y="50"/>
                    </a:lnTo>
                    <a:lnTo>
                      <a:pt x="218" y="0"/>
                    </a:lnTo>
                    <a:lnTo>
                      <a:pt x="144" y="0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759" name="Freeform 39"/>
              <p:cNvSpPr>
                <a:spLocks noChangeAspect="1"/>
              </p:cNvSpPr>
              <p:nvPr/>
            </p:nvSpPr>
            <p:spPr bwMode="auto">
              <a:xfrm>
                <a:off x="193" y="3377"/>
                <a:ext cx="6" cy="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" y="9"/>
                  </a:cxn>
                  <a:cxn ang="0">
                    <a:pos x="16" y="0"/>
                  </a:cxn>
                  <a:cxn ang="0">
                    <a:pos x="0" y="0"/>
                  </a:cxn>
                </a:cxnLst>
                <a:rect l="0" t="0" r="r" b="b"/>
                <a:pathLst>
                  <a:path w="16" h="9">
                    <a:moveTo>
                      <a:pt x="0" y="0"/>
                    </a:moveTo>
                    <a:lnTo>
                      <a:pt x="8" y="9"/>
                    </a:lnTo>
                    <a:lnTo>
                      <a:pt x="1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5757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760" name="Freeform 40"/>
              <p:cNvSpPr>
                <a:spLocks noChangeAspect="1"/>
              </p:cNvSpPr>
              <p:nvPr/>
            </p:nvSpPr>
            <p:spPr bwMode="auto">
              <a:xfrm>
                <a:off x="191" y="3372"/>
                <a:ext cx="81" cy="85"/>
              </a:xfrm>
              <a:custGeom>
                <a:avLst/>
                <a:gdLst/>
                <a:ahLst/>
                <a:cxnLst>
                  <a:cxn ang="0">
                    <a:pos x="33" y="38"/>
                  </a:cxn>
                  <a:cxn ang="0">
                    <a:pos x="34" y="50"/>
                  </a:cxn>
                  <a:cxn ang="0">
                    <a:pos x="101" y="50"/>
                  </a:cxn>
                  <a:cxn ang="0">
                    <a:pos x="100" y="99"/>
                  </a:cxn>
                  <a:cxn ang="0">
                    <a:pos x="76" y="99"/>
                  </a:cxn>
                  <a:cxn ang="0">
                    <a:pos x="75" y="50"/>
                  </a:cxn>
                  <a:cxn ang="0">
                    <a:pos x="0" y="50"/>
                  </a:cxn>
                  <a:cxn ang="0">
                    <a:pos x="2" y="100"/>
                  </a:cxn>
                  <a:cxn ang="0">
                    <a:pos x="35" y="100"/>
                  </a:cxn>
                  <a:cxn ang="0">
                    <a:pos x="36" y="112"/>
                  </a:cxn>
                  <a:cxn ang="0">
                    <a:pos x="39" y="148"/>
                  </a:cxn>
                  <a:cxn ang="0">
                    <a:pos x="6" y="148"/>
                  </a:cxn>
                  <a:cxn ang="0">
                    <a:pos x="8" y="201"/>
                  </a:cxn>
                  <a:cxn ang="0">
                    <a:pos x="84" y="201"/>
                  </a:cxn>
                  <a:cxn ang="0">
                    <a:pos x="86" y="255"/>
                  </a:cxn>
                  <a:cxn ang="0">
                    <a:pos x="241" y="255"/>
                  </a:cxn>
                  <a:cxn ang="0">
                    <a:pos x="238" y="214"/>
                  </a:cxn>
                  <a:cxn ang="0">
                    <a:pos x="237" y="201"/>
                  </a:cxn>
                  <a:cxn ang="0">
                    <a:pos x="236" y="201"/>
                  </a:cxn>
                  <a:cxn ang="0">
                    <a:pos x="232" y="150"/>
                  </a:cxn>
                  <a:cxn ang="0">
                    <a:pos x="227" y="150"/>
                  </a:cxn>
                  <a:cxn ang="0">
                    <a:pos x="221" y="99"/>
                  </a:cxn>
                  <a:cxn ang="0">
                    <a:pos x="220" y="99"/>
                  </a:cxn>
                  <a:cxn ang="0">
                    <a:pos x="218" y="50"/>
                  </a:cxn>
                  <a:cxn ang="0">
                    <a:pos x="220" y="50"/>
                  </a:cxn>
                  <a:cxn ang="0">
                    <a:pos x="220" y="24"/>
                  </a:cxn>
                  <a:cxn ang="0">
                    <a:pos x="219" y="14"/>
                  </a:cxn>
                  <a:cxn ang="0">
                    <a:pos x="219" y="0"/>
                  </a:cxn>
                  <a:cxn ang="0">
                    <a:pos x="33" y="2"/>
                  </a:cxn>
                  <a:cxn ang="0">
                    <a:pos x="33" y="38"/>
                  </a:cxn>
                </a:cxnLst>
                <a:rect l="0" t="0" r="r" b="b"/>
                <a:pathLst>
                  <a:path w="241" h="255">
                    <a:moveTo>
                      <a:pt x="33" y="38"/>
                    </a:moveTo>
                    <a:lnTo>
                      <a:pt x="34" y="50"/>
                    </a:lnTo>
                    <a:lnTo>
                      <a:pt x="101" y="50"/>
                    </a:lnTo>
                    <a:lnTo>
                      <a:pt x="100" y="99"/>
                    </a:lnTo>
                    <a:lnTo>
                      <a:pt x="76" y="99"/>
                    </a:lnTo>
                    <a:lnTo>
                      <a:pt x="75" y="50"/>
                    </a:lnTo>
                    <a:lnTo>
                      <a:pt x="0" y="50"/>
                    </a:lnTo>
                    <a:lnTo>
                      <a:pt x="2" y="100"/>
                    </a:lnTo>
                    <a:lnTo>
                      <a:pt x="35" y="100"/>
                    </a:lnTo>
                    <a:lnTo>
                      <a:pt x="36" y="112"/>
                    </a:lnTo>
                    <a:lnTo>
                      <a:pt x="39" y="148"/>
                    </a:lnTo>
                    <a:lnTo>
                      <a:pt x="6" y="148"/>
                    </a:lnTo>
                    <a:lnTo>
                      <a:pt x="8" y="201"/>
                    </a:lnTo>
                    <a:lnTo>
                      <a:pt x="84" y="201"/>
                    </a:lnTo>
                    <a:lnTo>
                      <a:pt x="86" y="255"/>
                    </a:lnTo>
                    <a:lnTo>
                      <a:pt x="241" y="255"/>
                    </a:lnTo>
                    <a:lnTo>
                      <a:pt x="238" y="214"/>
                    </a:lnTo>
                    <a:lnTo>
                      <a:pt x="237" y="201"/>
                    </a:lnTo>
                    <a:lnTo>
                      <a:pt x="236" y="201"/>
                    </a:lnTo>
                    <a:lnTo>
                      <a:pt x="232" y="150"/>
                    </a:lnTo>
                    <a:lnTo>
                      <a:pt x="227" y="150"/>
                    </a:lnTo>
                    <a:lnTo>
                      <a:pt x="221" y="99"/>
                    </a:lnTo>
                    <a:lnTo>
                      <a:pt x="220" y="99"/>
                    </a:lnTo>
                    <a:lnTo>
                      <a:pt x="218" y="50"/>
                    </a:lnTo>
                    <a:lnTo>
                      <a:pt x="220" y="50"/>
                    </a:lnTo>
                    <a:lnTo>
                      <a:pt x="220" y="24"/>
                    </a:lnTo>
                    <a:lnTo>
                      <a:pt x="219" y="14"/>
                    </a:lnTo>
                    <a:lnTo>
                      <a:pt x="219" y="0"/>
                    </a:lnTo>
                    <a:lnTo>
                      <a:pt x="33" y="2"/>
                    </a:lnTo>
                    <a:lnTo>
                      <a:pt x="33" y="38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761" name="Freeform 41"/>
              <p:cNvSpPr>
                <a:spLocks noChangeAspect="1"/>
              </p:cNvSpPr>
              <p:nvPr/>
            </p:nvSpPr>
            <p:spPr bwMode="auto">
              <a:xfrm>
                <a:off x="-145" y="3377"/>
                <a:ext cx="5" cy="3"/>
              </a:xfrm>
              <a:custGeom>
                <a:avLst/>
                <a:gdLst/>
                <a:ahLst/>
                <a:cxnLst>
                  <a:cxn ang="0">
                    <a:pos x="7" y="9"/>
                  </a:cxn>
                  <a:cxn ang="0">
                    <a:pos x="16" y="0"/>
                  </a:cxn>
                  <a:cxn ang="0">
                    <a:pos x="0" y="0"/>
                  </a:cxn>
                  <a:cxn ang="0">
                    <a:pos x="7" y="9"/>
                  </a:cxn>
                </a:cxnLst>
                <a:rect l="0" t="0" r="r" b="b"/>
                <a:pathLst>
                  <a:path w="16" h="9">
                    <a:moveTo>
                      <a:pt x="7" y="9"/>
                    </a:moveTo>
                    <a:lnTo>
                      <a:pt x="16" y="0"/>
                    </a:lnTo>
                    <a:lnTo>
                      <a:pt x="0" y="0"/>
                    </a:lnTo>
                    <a:lnTo>
                      <a:pt x="7" y="9"/>
                    </a:lnTo>
                    <a:close/>
                  </a:path>
                </a:pathLst>
              </a:custGeom>
              <a:solidFill>
                <a:srgbClr val="B7B7B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762" name="Freeform 42"/>
              <p:cNvSpPr>
                <a:spLocks noChangeAspect="1"/>
              </p:cNvSpPr>
              <p:nvPr/>
            </p:nvSpPr>
            <p:spPr bwMode="auto">
              <a:xfrm>
                <a:off x="-108" y="3377"/>
                <a:ext cx="5" cy="3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0" y="0"/>
                  </a:cxn>
                  <a:cxn ang="0">
                    <a:pos x="7" y="9"/>
                  </a:cxn>
                  <a:cxn ang="0">
                    <a:pos x="15" y="0"/>
                  </a:cxn>
                </a:cxnLst>
                <a:rect l="0" t="0" r="r" b="b"/>
                <a:pathLst>
                  <a:path w="15" h="9">
                    <a:moveTo>
                      <a:pt x="15" y="0"/>
                    </a:moveTo>
                    <a:lnTo>
                      <a:pt x="0" y="0"/>
                    </a:lnTo>
                    <a:lnTo>
                      <a:pt x="7" y="9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B0B0B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763" name="Freeform 43"/>
              <p:cNvSpPr>
                <a:spLocks noChangeAspect="1"/>
              </p:cNvSpPr>
              <p:nvPr/>
            </p:nvSpPr>
            <p:spPr bwMode="auto">
              <a:xfrm>
                <a:off x="-69" y="3377"/>
                <a:ext cx="6" cy="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" y="9"/>
                  </a:cxn>
                  <a:cxn ang="0">
                    <a:pos x="16" y="0"/>
                  </a:cxn>
                  <a:cxn ang="0">
                    <a:pos x="0" y="0"/>
                  </a:cxn>
                </a:cxnLst>
                <a:rect l="0" t="0" r="r" b="b"/>
                <a:pathLst>
                  <a:path w="16" h="9">
                    <a:moveTo>
                      <a:pt x="0" y="0"/>
                    </a:moveTo>
                    <a:lnTo>
                      <a:pt x="8" y="9"/>
                    </a:lnTo>
                    <a:lnTo>
                      <a:pt x="1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8A8A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764" name="Freeform 44"/>
              <p:cNvSpPr>
                <a:spLocks noChangeAspect="1"/>
              </p:cNvSpPr>
              <p:nvPr/>
            </p:nvSpPr>
            <p:spPr bwMode="auto">
              <a:xfrm>
                <a:off x="128" y="3372"/>
                <a:ext cx="25" cy="17"/>
              </a:xfrm>
              <a:custGeom>
                <a:avLst/>
                <a:gdLst/>
                <a:ahLst/>
                <a:cxnLst>
                  <a:cxn ang="0">
                    <a:pos x="0" y="38"/>
                  </a:cxn>
                  <a:cxn ang="0">
                    <a:pos x="1" y="50"/>
                  </a:cxn>
                  <a:cxn ang="0">
                    <a:pos x="73" y="50"/>
                  </a:cxn>
                  <a:cxn ang="0">
                    <a:pos x="72" y="2"/>
                  </a:cxn>
                  <a:cxn ang="0">
                    <a:pos x="0" y="0"/>
                  </a:cxn>
                  <a:cxn ang="0">
                    <a:pos x="0" y="38"/>
                  </a:cxn>
                </a:cxnLst>
                <a:rect l="0" t="0" r="r" b="b"/>
                <a:pathLst>
                  <a:path w="73" h="50">
                    <a:moveTo>
                      <a:pt x="0" y="38"/>
                    </a:moveTo>
                    <a:lnTo>
                      <a:pt x="1" y="50"/>
                    </a:lnTo>
                    <a:lnTo>
                      <a:pt x="73" y="50"/>
                    </a:lnTo>
                    <a:lnTo>
                      <a:pt x="72" y="2"/>
                    </a:lnTo>
                    <a:lnTo>
                      <a:pt x="0" y="0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765" name="Freeform 45"/>
              <p:cNvSpPr>
                <a:spLocks noChangeAspect="1"/>
              </p:cNvSpPr>
              <p:nvPr/>
            </p:nvSpPr>
            <p:spPr bwMode="auto">
              <a:xfrm>
                <a:off x="-293" y="3372"/>
                <a:ext cx="27" cy="17"/>
              </a:xfrm>
              <a:custGeom>
                <a:avLst/>
                <a:gdLst/>
                <a:ahLst/>
                <a:cxnLst>
                  <a:cxn ang="0">
                    <a:pos x="2" y="26"/>
                  </a:cxn>
                  <a:cxn ang="0">
                    <a:pos x="0" y="38"/>
                  </a:cxn>
                  <a:cxn ang="0">
                    <a:pos x="0" y="50"/>
                  </a:cxn>
                  <a:cxn ang="0">
                    <a:pos x="77" y="50"/>
                  </a:cxn>
                  <a:cxn ang="0">
                    <a:pos x="80" y="14"/>
                  </a:cxn>
                  <a:cxn ang="0">
                    <a:pos x="80" y="0"/>
                  </a:cxn>
                  <a:cxn ang="0">
                    <a:pos x="4" y="0"/>
                  </a:cxn>
                  <a:cxn ang="0">
                    <a:pos x="2" y="26"/>
                  </a:cxn>
                </a:cxnLst>
                <a:rect l="0" t="0" r="r" b="b"/>
                <a:pathLst>
                  <a:path w="80" h="50">
                    <a:moveTo>
                      <a:pt x="2" y="26"/>
                    </a:moveTo>
                    <a:lnTo>
                      <a:pt x="0" y="38"/>
                    </a:lnTo>
                    <a:lnTo>
                      <a:pt x="0" y="50"/>
                    </a:lnTo>
                    <a:lnTo>
                      <a:pt x="77" y="50"/>
                    </a:lnTo>
                    <a:lnTo>
                      <a:pt x="80" y="14"/>
                    </a:lnTo>
                    <a:lnTo>
                      <a:pt x="80" y="0"/>
                    </a:lnTo>
                    <a:lnTo>
                      <a:pt x="4" y="0"/>
                    </a:lnTo>
                    <a:lnTo>
                      <a:pt x="2" y="26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766" name="Freeform 46"/>
              <p:cNvSpPr>
                <a:spLocks noChangeAspect="1"/>
              </p:cNvSpPr>
              <p:nvPr/>
            </p:nvSpPr>
            <p:spPr bwMode="auto">
              <a:xfrm>
                <a:off x="-261" y="3377"/>
                <a:ext cx="5" cy="3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0" y="0"/>
                  </a:cxn>
                  <a:cxn ang="0">
                    <a:pos x="7" y="9"/>
                  </a:cxn>
                  <a:cxn ang="0">
                    <a:pos x="15" y="0"/>
                  </a:cxn>
                </a:cxnLst>
                <a:rect l="0" t="0" r="r" b="b"/>
                <a:pathLst>
                  <a:path w="15" h="9">
                    <a:moveTo>
                      <a:pt x="15" y="0"/>
                    </a:moveTo>
                    <a:lnTo>
                      <a:pt x="0" y="0"/>
                    </a:lnTo>
                    <a:lnTo>
                      <a:pt x="7" y="9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CFCFC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767" name="Freeform 47"/>
              <p:cNvSpPr>
                <a:spLocks noChangeAspect="1"/>
              </p:cNvSpPr>
              <p:nvPr/>
            </p:nvSpPr>
            <p:spPr bwMode="auto">
              <a:xfrm>
                <a:off x="-184" y="3377"/>
                <a:ext cx="6" cy="3"/>
              </a:xfrm>
              <a:custGeom>
                <a:avLst/>
                <a:gdLst/>
                <a:ahLst/>
                <a:cxnLst>
                  <a:cxn ang="0">
                    <a:pos x="7" y="9"/>
                  </a:cxn>
                  <a:cxn ang="0">
                    <a:pos x="17" y="0"/>
                  </a:cxn>
                  <a:cxn ang="0">
                    <a:pos x="0" y="0"/>
                  </a:cxn>
                  <a:cxn ang="0">
                    <a:pos x="7" y="9"/>
                  </a:cxn>
                </a:cxnLst>
                <a:rect l="0" t="0" r="r" b="b"/>
                <a:pathLst>
                  <a:path w="17" h="9">
                    <a:moveTo>
                      <a:pt x="7" y="9"/>
                    </a:moveTo>
                    <a:lnTo>
                      <a:pt x="17" y="0"/>
                    </a:lnTo>
                    <a:lnTo>
                      <a:pt x="0" y="0"/>
                    </a:lnTo>
                    <a:lnTo>
                      <a:pt x="7" y="9"/>
                    </a:lnTo>
                    <a:close/>
                  </a:path>
                </a:pathLst>
              </a:custGeom>
              <a:solidFill>
                <a:srgbClr val="BFBFB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768" name="Freeform 48"/>
              <p:cNvSpPr>
                <a:spLocks noChangeAspect="1"/>
              </p:cNvSpPr>
              <p:nvPr/>
            </p:nvSpPr>
            <p:spPr bwMode="auto">
              <a:xfrm>
                <a:off x="165" y="3347"/>
                <a:ext cx="25" cy="13"/>
              </a:xfrm>
              <a:custGeom>
                <a:avLst/>
                <a:gdLst/>
                <a:ahLst/>
                <a:cxnLst>
                  <a:cxn ang="0">
                    <a:pos x="76" y="39"/>
                  </a:cxn>
                  <a:cxn ang="0">
                    <a:pos x="71" y="1"/>
                  </a:cxn>
                  <a:cxn ang="0">
                    <a:pos x="4" y="0"/>
                  </a:cxn>
                  <a:cxn ang="0">
                    <a:pos x="0" y="36"/>
                  </a:cxn>
                  <a:cxn ang="0">
                    <a:pos x="76" y="39"/>
                  </a:cxn>
                </a:cxnLst>
                <a:rect l="0" t="0" r="r" b="b"/>
                <a:pathLst>
                  <a:path w="76" h="39">
                    <a:moveTo>
                      <a:pt x="76" y="39"/>
                    </a:moveTo>
                    <a:lnTo>
                      <a:pt x="71" y="1"/>
                    </a:lnTo>
                    <a:lnTo>
                      <a:pt x="4" y="0"/>
                    </a:lnTo>
                    <a:lnTo>
                      <a:pt x="0" y="36"/>
                    </a:lnTo>
                    <a:lnTo>
                      <a:pt x="76" y="39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769" name="Freeform 49"/>
              <p:cNvSpPr>
                <a:spLocks noChangeAspect="1"/>
              </p:cNvSpPr>
              <p:nvPr/>
            </p:nvSpPr>
            <p:spPr bwMode="auto">
              <a:xfrm>
                <a:off x="191" y="3351"/>
                <a:ext cx="6" cy="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" y="19"/>
                  </a:cxn>
                  <a:cxn ang="0">
                    <a:pos x="17" y="11"/>
                  </a:cxn>
                  <a:cxn ang="0">
                    <a:pos x="18" y="0"/>
                  </a:cxn>
                  <a:cxn ang="0">
                    <a:pos x="0" y="0"/>
                  </a:cxn>
                </a:cxnLst>
                <a:rect l="0" t="0" r="r" b="b"/>
                <a:pathLst>
                  <a:path w="18" h="19">
                    <a:moveTo>
                      <a:pt x="0" y="0"/>
                    </a:moveTo>
                    <a:lnTo>
                      <a:pt x="12" y="19"/>
                    </a:lnTo>
                    <a:lnTo>
                      <a:pt x="17" y="11"/>
                    </a:lnTo>
                    <a:lnTo>
                      <a:pt x="18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6767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770" name="Freeform 50"/>
              <p:cNvSpPr>
                <a:spLocks noChangeAspect="1"/>
              </p:cNvSpPr>
              <p:nvPr/>
            </p:nvSpPr>
            <p:spPr bwMode="auto">
              <a:xfrm>
                <a:off x="197" y="3351"/>
                <a:ext cx="2" cy="4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1" y="0"/>
                  </a:cxn>
                  <a:cxn ang="0">
                    <a:pos x="0" y="11"/>
                  </a:cxn>
                  <a:cxn ang="0">
                    <a:pos x="6" y="0"/>
                  </a:cxn>
                </a:cxnLst>
                <a:rect l="0" t="0" r="r" b="b"/>
                <a:pathLst>
                  <a:path w="6" h="11">
                    <a:moveTo>
                      <a:pt x="6" y="0"/>
                    </a:moveTo>
                    <a:lnTo>
                      <a:pt x="1" y="0"/>
                    </a:lnTo>
                    <a:lnTo>
                      <a:pt x="0" y="11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75757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771" name="Freeform 51"/>
              <p:cNvSpPr>
                <a:spLocks noChangeAspect="1"/>
              </p:cNvSpPr>
              <p:nvPr/>
            </p:nvSpPr>
            <p:spPr bwMode="auto">
              <a:xfrm>
                <a:off x="156" y="3351"/>
                <a:ext cx="6" cy="7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0" y="10"/>
                  </a:cxn>
                  <a:cxn ang="0">
                    <a:pos x="6" y="20"/>
                  </a:cxn>
                  <a:cxn ang="0">
                    <a:pos x="18" y="0"/>
                  </a:cxn>
                  <a:cxn ang="0">
                    <a:pos x="2" y="0"/>
                  </a:cxn>
                </a:cxnLst>
                <a:rect l="0" t="0" r="r" b="b"/>
                <a:pathLst>
                  <a:path w="18" h="20">
                    <a:moveTo>
                      <a:pt x="2" y="0"/>
                    </a:moveTo>
                    <a:lnTo>
                      <a:pt x="0" y="10"/>
                    </a:lnTo>
                    <a:lnTo>
                      <a:pt x="6" y="20"/>
                    </a:lnTo>
                    <a:lnTo>
                      <a:pt x="18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7D7D7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772" name="Freeform 52"/>
              <p:cNvSpPr>
                <a:spLocks noChangeAspect="1"/>
              </p:cNvSpPr>
              <p:nvPr/>
            </p:nvSpPr>
            <p:spPr bwMode="auto">
              <a:xfrm>
                <a:off x="227" y="3351"/>
                <a:ext cx="7" cy="7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0"/>
                  </a:cxn>
                  <a:cxn ang="0">
                    <a:pos x="10" y="19"/>
                  </a:cxn>
                  <a:cxn ang="0">
                    <a:pos x="22" y="0"/>
                  </a:cxn>
                </a:cxnLst>
                <a:rect l="0" t="0" r="r" b="b"/>
                <a:pathLst>
                  <a:path w="22" h="19">
                    <a:moveTo>
                      <a:pt x="22" y="0"/>
                    </a:moveTo>
                    <a:lnTo>
                      <a:pt x="0" y="0"/>
                    </a:lnTo>
                    <a:lnTo>
                      <a:pt x="10" y="19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6F6F6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773" name="Freeform 53"/>
              <p:cNvSpPr>
                <a:spLocks noChangeAspect="1"/>
              </p:cNvSpPr>
              <p:nvPr/>
            </p:nvSpPr>
            <p:spPr bwMode="auto">
              <a:xfrm>
                <a:off x="201" y="3345"/>
                <a:ext cx="25" cy="13"/>
              </a:xfrm>
              <a:custGeom>
                <a:avLst/>
                <a:gdLst/>
                <a:ahLst/>
                <a:cxnLst>
                  <a:cxn ang="0">
                    <a:pos x="73" y="10"/>
                  </a:cxn>
                  <a:cxn ang="0">
                    <a:pos x="72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1" y="10"/>
                  </a:cxn>
                  <a:cxn ang="0">
                    <a:pos x="3" y="37"/>
                  </a:cxn>
                  <a:cxn ang="0">
                    <a:pos x="75" y="37"/>
                  </a:cxn>
                  <a:cxn ang="0">
                    <a:pos x="73" y="29"/>
                  </a:cxn>
                  <a:cxn ang="0">
                    <a:pos x="73" y="11"/>
                  </a:cxn>
                  <a:cxn ang="0">
                    <a:pos x="73" y="10"/>
                  </a:cxn>
                </a:cxnLst>
                <a:rect l="0" t="0" r="r" b="b"/>
                <a:pathLst>
                  <a:path w="75" h="37">
                    <a:moveTo>
                      <a:pt x="73" y="10"/>
                    </a:moveTo>
                    <a:lnTo>
                      <a:pt x="72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1" y="10"/>
                    </a:lnTo>
                    <a:lnTo>
                      <a:pt x="3" y="37"/>
                    </a:lnTo>
                    <a:lnTo>
                      <a:pt x="75" y="37"/>
                    </a:lnTo>
                    <a:lnTo>
                      <a:pt x="73" y="29"/>
                    </a:lnTo>
                    <a:lnTo>
                      <a:pt x="73" y="11"/>
                    </a:lnTo>
                    <a:lnTo>
                      <a:pt x="73" y="10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774" name="Freeform 54"/>
              <p:cNvSpPr>
                <a:spLocks noChangeAspect="1"/>
              </p:cNvSpPr>
              <p:nvPr/>
            </p:nvSpPr>
            <p:spPr bwMode="auto">
              <a:xfrm>
                <a:off x="238" y="3345"/>
                <a:ext cx="24" cy="13"/>
              </a:xfrm>
              <a:custGeom>
                <a:avLst/>
                <a:gdLst/>
                <a:ahLst/>
                <a:cxnLst>
                  <a:cxn ang="0">
                    <a:pos x="72" y="37"/>
                  </a:cxn>
                  <a:cxn ang="0">
                    <a:pos x="68" y="0"/>
                  </a:cxn>
                  <a:cxn ang="0">
                    <a:pos x="0" y="0"/>
                  </a:cxn>
                  <a:cxn ang="0">
                    <a:pos x="0" y="37"/>
                  </a:cxn>
                  <a:cxn ang="0">
                    <a:pos x="72" y="37"/>
                  </a:cxn>
                </a:cxnLst>
                <a:rect l="0" t="0" r="r" b="b"/>
                <a:pathLst>
                  <a:path w="72" h="37">
                    <a:moveTo>
                      <a:pt x="72" y="37"/>
                    </a:moveTo>
                    <a:lnTo>
                      <a:pt x="68" y="0"/>
                    </a:lnTo>
                    <a:lnTo>
                      <a:pt x="0" y="0"/>
                    </a:lnTo>
                    <a:lnTo>
                      <a:pt x="0" y="37"/>
                    </a:lnTo>
                    <a:lnTo>
                      <a:pt x="72" y="37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775" name="Freeform 55"/>
              <p:cNvSpPr>
                <a:spLocks noChangeAspect="1"/>
              </p:cNvSpPr>
              <p:nvPr/>
            </p:nvSpPr>
            <p:spPr bwMode="auto">
              <a:xfrm>
                <a:off x="264" y="3351"/>
                <a:ext cx="13" cy="32"/>
              </a:xfrm>
              <a:custGeom>
                <a:avLst/>
                <a:gdLst/>
                <a:ahLst/>
                <a:cxnLst>
                  <a:cxn ang="0">
                    <a:pos x="22" y="86"/>
                  </a:cxn>
                  <a:cxn ang="0">
                    <a:pos x="23" y="96"/>
                  </a:cxn>
                  <a:cxn ang="0">
                    <a:pos x="38" y="0"/>
                  </a:cxn>
                  <a:cxn ang="0">
                    <a:pos x="0" y="0"/>
                  </a:cxn>
                  <a:cxn ang="0">
                    <a:pos x="11" y="19"/>
                  </a:cxn>
                  <a:cxn ang="0">
                    <a:pos x="11" y="76"/>
                  </a:cxn>
                  <a:cxn ang="0">
                    <a:pos x="22" y="86"/>
                  </a:cxn>
                </a:cxnLst>
                <a:rect l="0" t="0" r="r" b="b"/>
                <a:pathLst>
                  <a:path w="38" h="96">
                    <a:moveTo>
                      <a:pt x="22" y="86"/>
                    </a:moveTo>
                    <a:lnTo>
                      <a:pt x="23" y="96"/>
                    </a:lnTo>
                    <a:lnTo>
                      <a:pt x="38" y="0"/>
                    </a:lnTo>
                    <a:lnTo>
                      <a:pt x="0" y="0"/>
                    </a:lnTo>
                    <a:lnTo>
                      <a:pt x="11" y="19"/>
                    </a:lnTo>
                    <a:lnTo>
                      <a:pt x="11" y="76"/>
                    </a:lnTo>
                    <a:lnTo>
                      <a:pt x="22" y="86"/>
                    </a:lnTo>
                    <a:close/>
                  </a:path>
                </a:pathLst>
              </a:custGeom>
              <a:solidFill>
                <a:srgbClr val="6666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776" name="Freeform 56"/>
              <p:cNvSpPr>
                <a:spLocks noChangeAspect="1"/>
              </p:cNvSpPr>
              <p:nvPr/>
            </p:nvSpPr>
            <p:spPr bwMode="auto">
              <a:xfrm>
                <a:off x="394" y="3351"/>
                <a:ext cx="4" cy="7"/>
              </a:xfrm>
              <a:custGeom>
                <a:avLst/>
                <a:gdLst/>
                <a:ahLst/>
                <a:cxnLst>
                  <a:cxn ang="0">
                    <a:pos x="9" y="19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9" y="19"/>
                  </a:cxn>
                </a:cxnLst>
                <a:rect l="0" t="0" r="r" b="b"/>
                <a:pathLst>
                  <a:path w="12" h="19">
                    <a:moveTo>
                      <a:pt x="9" y="19"/>
                    </a:moveTo>
                    <a:lnTo>
                      <a:pt x="12" y="0"/>
                    </a:lnTo>
                    <a:lnTo>
                      <a:pt x="0" y="0"/>
                    </a:lnTo>
                    <a:lnTo>
                      <a:pt x="9" y="19"/>
                    </a:lnTo>
                    <a:close/>
                  </a:path>
                </a:pathLst>
              </a:custGeom>
              <a:solidFill>
                <a:srgbClr val="51515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777" name="Freeform 57"/>
              <p:cNvSpPr>
                <a:spLocks noChangeAspect="1"/>
              </p:cNvSpPr>
              <p:nvPr/>
            </p:nvSpPr>
            <p:spPr bwMode="auto">
              <a:xfrm>
                <a:off x="346" y="3420"/>
                <a:ext cx="20" cy="2"/>
              </a:xfrm>
              <a:custGeom>
                <a:avLst/>
                <a:gdLst/>
                <a:ahLst/>
                <a:cxnLst>
                  <a:cxn ang="0">
                    <a:pos x="60" y="7"/>
                  </a:cxn>
                  <a:cxn ang="0">
                    <a:pos x="61" y="0"/>
                  </a:cxn>
                  <a:cxn ang="0">
                    <a:pos x="1" y="0"/>
                  </a:cxn>
                  <a:cxn ang="0">
                    <a:pos x="0" y="7"/>
                  </a:cxn>
                  <a:cxn ang="0">
                    <a:pos x="60" y="7"/>
                  </a:cxn>
                </a:cxnLst>
                <a:rect l="0" t="0" r="r" b="b"/>
                <a:pathLst>
                  <a:path w="61" h="7">
                    <a:moveTo>
                      <a:pt x="60" y="7"/>
                    </a:moveTo>
                    <a:lnTo>
                      <a:pt x="61" y="0"/>
                    </a:lnTo>
                    <a:lnTo>
                      <a:pt x="1" y="0"/>
                    </a:lnTo>
                    <a:lnTo>
                      <a:pt x="0" y="7"/>
                    </a:lnTo>
                    <a:lnTo>
                      <a:pt x="60" y="7"/>
                    </a:lnTo>
                    <a:close/>
                  </a:path>
                </a:pathLst>
              </a:custGeom>
              <a:solidFill>
                <a:srgbClr val="55555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778" name="Freeform 58"/>
              <p:cNvSpPr>
                <a:spLocks noChangeAspect="1"/>
              </p:cNvSpPr>
              <p:nvPr/>
            </p:nvSpPr>
            <p:spPr bwMode="auto">
              <a:xfrm>
                <a:off x="178" y="3461"/>
                <a:ext cx="1" cy="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11"/>
                  </a:cxn>
                  <a:cxn ang="0">
                    <a:pos x="3" y="0"/>
                  </a:cxn>
                  <a:cxn ang="0">
                    <a:pos x="0" y="0"/>
                  </a:cxn>
                </a:cxnLst>
                <a:rect l="0" t="0" r="r" b="b"/>
                <a:pathLst>
                  <a:path w="3" h="11">
                    <a:moveTo>
                      <a:pt x="0" y="0"/>
                    </a:moveTo>
                    <a:lnTo>
                      <a:pt x="1" y="11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6767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779" name="Freeform 59"/>
              <p:cNvSpPr>
                <a:spLocks noChangeAspect="1" noEditPoints="1"/>
              </p:cNvSpPr>
              <p:nvPr/>
            </p:nvSpPr>
            <p:spPr bwMode="auto">
              <a:xfrm>
                <a:off x="428" y="3372"/>
                <a:ext cx="164" cy="107"/>
              </a:xfrm>
              <a:custGeom>
                <a:avLst/>
                <a:gdLst/>
                <a:ahLst/>
                <a:cxnLst>
                  <a:cxn ang="0">
                    <a:pos x="192" y="4"/>
                  </a:cxn>
                  <a:cxn ang="0">
                    <a:pos x="197" y="50"/>
                  </a:cxn>
                  <a:cxn ang="0">
                    <a:pos x="204" y="74"/>
                  </a:cxn>
                  <a:cxn ang="0">
                    <a:pos x="207" y="99"/>
                  </a:cxn>
                  <a:cxn ang="0">
                    <a:pos x="217" y="148"/>
                  </a:cxn>
                  <a:cxn ang="0">
                    <a:pos x="227" y="201"/>
                  </a:cxn>
                  <a:cxn ang="0">
                    <a:pos x="234" y="254"/>
                  </a:cxn>
                  <a:cxn ang="0">
                    <a:pos x="153" y="201"/>
                  </a:cxn>
                  <a:cxn ang="0">
                    <a:pos x="150" y="148"/>
                  </a:cxn>
                  <a:cxn ang="0">
                    <a:pos x="138" y="99"/>
                  </a:cxn>
                  <a:cxn ang="0">
                    <a:pos x="128" y="50"/>
                  </a:cxn>
                  <a:cxn ang="0">
                    <a:pos x="122" y="38"/>
                  </a:cxn>
                  <a:cxn ang="0">
                    <a:pos x="120" y="0"/>
                  </a:cxn>
                  <a:cxn ang="0">
                    <a:pos x="84" y="4"/>
                  </a:cxn>
                  <a:cxn ang="0">
                    <a:pos x="92" y="50"/>
                  </a:cxn>
                  <a:cxn ang="0">
                    <a:pos x="98" y="99"/>
                  </a:cxn>
                  <a:cxn ang="0">
                    <a:pos x="108" y="150"/>
                  </a:cxn>
                  <a:cxn ang="0">
                    <a:pos x="115" y="184"/>
                  </a:cxn>
                  <a:cxn ang="0">
                    <a:pos x="116" y="194"/>
                  </a:cxn>
                  <a:cxn ang="0">
                    <a:pos x="117" y="201"/>
                  </a:cxn>
                  <a:cxn ang="0">
                    <a:pos x="53" y="254"/>
                  </a:cxn>
                  <a:cxn ang="0">
                    <a:pos x="44" y="201"/>
                  </a:cxn>
                  <a:cxn ang="0">
                    <a:pos x="29" y="99"/>
                  </a:cxn>
                  <a:cxn ang="0">
                    <a:pos x="20" y="62"/>
                  </a:cxn>
                  <a:cxn ang="0">
                    <a:pos x="19" y="50"/>
                  </a:cxn>
                  <a:cxn ang="0">
                    <a:pos x="30" y="2"/>
                  </a:cxn>
                  <a:cxn ang="0">
                    <a:pos x="9" y="0"/>
                  </a:cxn>
                  <a:cxn ang="0">
                    <a:pos x="44" y="321"/>
                  </a:cxn>
                  <a:cxn ang="0">
                    <a:pos x="493" y="321"/>
                  </a:cxn>
                  <a:cxn ang="0">
                    <a:pos x="402" y="2"/>
                  </a:cxn>
                  <a:cxn ang="0">
                    <a:pos x="411" y="50"/>
                  </a:cxn>
                  <a:cxn ang="0">
                    <a:pos x="432" y="132"/>
                  </a:cxn>
                  <a:cxn ang="0">
                    <a:pos x="360" y="124"/>
                  </a:cxn>
                  <a:cxn ang="0">
                    <a:pos x="341" y="50"/>
                  </a:cxn>
                  <a:cxn ang="0">
                    <a:pos x="332" y="2"/>
                  </a:cxn>
                  <a:cxn ang="0">
                    <a:pos x="296" y="0"/>
                  </a:cxn>
                  <a:cxn ang="0">
                    <a:pos x="306" y="50"/>
                  </a:cxn>
                  <a:cxn ang="0">
                    <a:pos x="317" y="99"/>
                  </a:cxn>
                  <a:cxn ang="0">
                    <a:pos x="327" y="150"/>
                  </a:cxn>
                  <a:cxn ang="0">
                    <a:pos x="338" y="200"/>
                  </a:cxn>
                  <a:cxn ang="0">
                    <a:pos x="342" y="225"/>
                  </a:cxn>
                  <a:cxn ang="0">
                    <a:pos x="273" y="252"/>
                  </a:cxn>
                  <a:cxn ang="0">
                    <a:pos x="263" y="201"/>
                  </a:cxn>
                  <a:cxn ang="0">
                    <a:pos x="260" y="174"/>
                  </a:cxn>
                  <a:cxn ang="0">
                    <a:pos x="257" y="148"/>
                  </a:cxn>
                  <a:cxn ang="0">
                    <a:pos x="246" y="100"/>
                  </a:cxn>
                  <a:cxn ang="0">
                    <a:pos x="235" y="50"/>
                  </a:cxn>
                  <a:cxn ang="0">
                    <a:pos x="225" y="3"/>
                  </a:cxn>
                  <a:cxn ang="0">
                    <a:pos x="435" y="150"/>
                  </a:cxn>
                  <a:cxn ang="0">
                    <a:pos x="383" y="234"/>
                  </a:cxn>
                  <a:cxn ang="0">
                    <a:pos x="380" y="218"/>
                  </a:cxn>
                  <a:cxn ang="0">
                    <a:pos x="365" y="155"/>
                  </a:cxn>
                  <a:cxn ang="0">
                    <a:pos x="381" y="148"/>
                  </a:cxn>
                  <a:cxn ang="0">
                    <a:pos x="435" y="150"/>
                  </a:cxn>
                </a:cxnLst>
                <a:rect l="0" t="0" r="r" b="b"/>
                <a:pathLst>
                  <a:path w="493" h="322">
                    <a:moveTo>
                      <a:pt x="207" y="28"/>
                    </a:moveTo>
                    <a:lnTo>
                      <a:pt x="192" y="4"/>
                    </a:lnTo>
                    <a:lnTo>
                      <a:pt x="192" y="12"/>
                    </a:lnTo>
                    <a:lnTo>
                      <a:pt x="197" y="50"/>
                    </a:lnTo>
                    <a:lnTo>
                      <a:pt x="200" y="50"/>
                    </a:lnTo>
                    <a:lnTo>
                      <a:pt x="204" y="74"/>
                    </a:lnTo>
                    <a:lnTo>
                      <a:pt x="204" y="86"/>
                    </a:lnTo>
                    <a:lnTo>
                      <a:pt x="207" y="99"/>
                    </a:lnTo>
                    <a:lnTo>
                      <a:pt x="210" y="99"/>
                    </a:lnTo>
                    <a:lnTo>
                      <a:pt x="217" y="148"/>
                    </a:lnTo>
                    <a:lnTo>
                      <a:pt x="221" y="148"/>
                    </a:lnTo>
                    <a:lnTo>
                      <a:pt x="227" y="201"/>
                    </a:lnTo>
                    <a:lnTo>
                      <a:pt x="229" y="201"/>
                    </a:lnTo>
                    <a:lnTo>
                      <a:pt x="234" y="254"/>
                    </a:lnTo>
                    <a:lnTo>
                      <a:pt x="163" y="254"/>
                    </a:lnTo>
                    <a:lnTo>
                      <a:pt x="153" y="201"/>
                    </a:lnTo>
                    <a:lnTo>
                      <a:pt x="155" y="201"/>
                    </a:lnTo>
                    <a:lnTo>
                      <a:pt x="150" y="148"/>
                    </a:lnTo>
                    <a:lnTo>
                      <a:pt x="145" y="148"/>
                    </a:lnTo>
                    <a:lnTo>
                      <a:pt x="138" y="99"/>
                    </a:lnTo>
                    <a:lnTo>
                      <a:pt x="135" y="99"/>
                    </a:lnTo>
                    <a:lnTo>
                      <a:pt x="128" y="50"/>
                    </a:lnTo>
                    <a:lnTo>
                      <a:pt x="126" y="50"/>
                    </a:lnTo>
                    <a:lnTo>
                      <a:pt x="122" y="38"/>
                    </a:lnTo>
                    <a:lnTo>
                      <a:pt x="120" y="14"/>
                    </a:lnTo>
                    <a:lnTo>
                      <a:pt x="120" y="0"/>
                    </a:lnTo>
                    <a:lnTo>
                      <a:pt x="101" y="28"/>
                    </a:lnTo>
                    <a:lnTo>
                      <a:pt x="84" y="4"/>
                    </a:lnTo>
                    <a:lnTo>
                      <a:pt x="89" y="50"/>
                    </a:lnTo>
                    <a:lnTo>
                      <a:pt x="92" y="50"/>
                    </a:lnTo>
                    <a:lnTo>
                      <a:pt x="92" y="60"/>
                    </a:lnTo>
                    <a:lnTo>
                      <a:pt x="98" y="99"/>
                    </a:lnTo>
                    <a:lnTo>
                      <a:pt x="101" y="99"/>
                    </a:lnTo>
                    <a:lnTo>
                      <a:pt x="108" y="150"/>
                    </a:lnTo>
                    <a:lnTo>
                      <a:pt x="111" y="150"/>
                    </a:lnTo>
                    <a:lnTo>
                      <a:pt x="115" y="184"/>
                    </a:lnTo>
                    <a:lnTo>
                      <a:pt x="114" y="184"/>
                    </a:lnTo>
                    <a:lnTo>
                      <a:pt x="116" y="194"/>
                    </a:lnTo>
                    <a:lnTo>
                      <a:pt x="116" y="201"/>
                    </a:lnTo>
                    <a:lnTo>
                      <a:pt x="117" y="201"/>
                    </a:lnTo>
                    <a:lnTo>
                      <a:pt x="127" y="254"/>
                    </a:lnTo>
                    <a:lnTo>
                      <a:pt x="53" y="254"/>
                    </a:lnTo>
                    <a:lnTo>
                      <a:pt x="47" y="201"/>
                    </a:lnTo>
                    <a:lnTo>
                      <a:pt x="44" y="201"/>
                    </a:lnTo>
                    <a:lnTo>
                      <a:pt x="30" y="113"/>
                    </a:lnTo>
                    <a:lnTo>
                      <a:pt x="29" y="99"/>
                    </a:lnTo>
                    <a:lnTo>
                      <a:pt x="26" y="99"/>
                    </a:lnTo>
                    <a:lnTo>
                      <a:pt x="20" y="62"/>
                    </a:lnTo>
                    <a:lnTo>
                      <a:pt x="20" y="50"/>
                    </a:lnTo>
                    <a:lnTo>
                      <a:pt x="19" y="50"/>
                    </a:lnTo>
                    <a:lnTo>
                      <a:pt x="13" y="2"/>
                    </a:lnTo>
                    <a:lnTo>
                      <a:pt x="30" y="2"/>
                    </a:lnTo>
                    <a:lnTo>
                      <a:pt x="36" y="2"/>
                    </a:lnTo>
                    <a:lnTo>
                      <a:pt x="9" y="0"/>
                    </a:lnTo>
                    <a:lnTo>
                      <a:pt x="0" y="50"/>
                    </a:lnTo>
                    <a:lnTo>
                      <a:pt x="44" y="321"/>
                    </a:lnTo>
                    <a:lnTo>
                      <a:pt x="493" y="322"/>
                    </a:lnTo>
                    <a:lnTo>
                      <a:pt x="493" y="321"/>
                    </a:lnTo>
                    <a:lnTo>
                      <a:pt x="419" y="26"/>
                    </a:lnTo>
                    <a:lnTo>
                      <a:pt x="402" y="2"/>
                    </a:lnTo>
                    <a:lnTo>
                      <a:pt x="408" y="50"/>
                    </a:lnTo>
                    <a:lnTo>
                      <a:pt x="411" y="50"/>
                    </a:lnTo>
                    <a:lnTo>
                      <a:pt x="411" y="56"/>
                    </a:lnTo>
                    <a:lnTo>
                      <a:pt x="432" y="132"/>
                    </a:lnTo>
                    <a:lnTo>
                      <a:pt x="361" y="132"/>
                    </a:lnTo>
                    <a:lnTo>
                      <a:pt x="360" y="124"/>
                    </a:lnTo>
                    <a:lnTo>
                      <a:pt x="343" y="54"/>
                    </a:lnTo>
                    <a:lnTo>
                      <a:pt x="341" y="50"/>
                    </a:lnTo>
                    <a:lnTo>
                      <a:pt x="339" y="50"/>
                    </a:lnTo>
                    <a:lnTo>
                      <a:pt x="332" y="2"/>
                    </a:lnTo>
                    <a:lnTo>
                      <a:pt x="312" y="28"/>
                    </a:lnTo>
                    <a:lnTo>
                      <a:pt x="296" y="0"/>
                    </a:lnTo>
                    <a:lnTo>
                      <a:pt x="302" y="50"/>
                    </a:lnTo>
                    <a:lnTo>
                      <a:pt x="306" y="50"/>
                    </a:lnTo>
                    <a:lnTo>
                      <a:pt x="313" y="99"/>
                    </a:lnTo>
                    <a:lnTo>
                      <a:pt x="317" y="99"/>
                    </a:lnTo>
                    <a:lnTo>
                      <a:pt x="324" y="149"/>
                    </a:lnTo>
                    <a:lnTo>
                      <a:pt x="327" y="150"/>
                    </a:lnTo>
                    <a:lnTo>
                      <a:pt x="335" y="200"/>
                    </a:lnTo>
                    <a:lnTo>
                      <a:pt x="338" y="200"/>
                    </a:lnTo>
                    <a:lnTo>
                      <a:pt x="339" y="213"/>
                    </a:lnTo>
                    <a:lnTo>
                      <a:pt x="342" y="225"/>
                    </a:lnTo>
                    <a:lnTo>
                      <a:pt x="344" y="252"/>
                    </a:lnTo>
                    <a:lnTo>
                      <a:pt x="273" y="252"/>
                    </a:lnTo>
                    <a:lnTo>
                      <a:pt x="266" y="201"/>
                    </a:lnTo>
                    <a:lnTo>
                      <a:pt x="263" y="201"/>
                    </a:lnTo>
                    <a:lnTo>
                      <a:pt x="260" y="188"/>
                    </a:lnTo>
                    <a:lnTo>
                      <a:pt x="260" y="174"/>
                    </a:lnTo>
                    <a:lnTo>
                      <a:pt x="258" y="162"/>
                    </a:lnTo>
                    <a:lnTo>
                      <a:pt x="257" y="148"/>
                    </a:lnTo>
                    <a:lnTo>
                      <a:pt x="253" y="148"/>
                    </a:lnTo>
                    <a:lnTo>
                      <a:pt x="246" y="100"/>
                    </a:lnTo>
                    <a:lnTo>
                      <a:pt x="242" y="100"/>
                    </a:lnTo>
                    <a:lnTo>
                      <a:pt x="235" y="50"/>
                    </a:lnTo>
                    <a:lnTo>
                      <a:pt x="233" y="50"/>
                    </a:lnTo>
                    <a:lnTo>
                      <a:pt x="225" y="3"/>
                    </a:lnTo>
                    <a:lnTo>
                      <a:pt x="207" y="28"/>
                    </a:lnTo>
                    <a:close/>
                    <a:moveTo>
                      <a:pt x="435" y="150"/>
                    </a:moveTo>
                    <a:lnTo>
                      <a:pt x="456" y="234"/>
                    </a:lnTo>
                    <a:lnTo>
                      <a:pt x="383" y="234"/>
                    </a:lnTo>
                    <a:lnTo>
                      <a:pt x="381" y="228"/>
                    </a:lnTo>
                    <a:lnTo>
                      <a:pt x="380" y="218"/>
                    </a:lnTo>
                    <a:lnTo>
                      <a:pt x="368" y="165"/>
                    </a:lnTo>
                    <a:lnTo>
                      <a:pt x="365" y="155"/>
                    </a:lnTo>
                    <a:lnTo>
                      <a:pt x="365" y="148"/>
                    </a:lnTo>
                    <a:lnTo>
                      <a:pt x="381" y="148"/>
                    </a:lnTo>
                    <a:lnTo>
                      <a:pt x="390" y="150"/>
                    </a:lnTo>
                    <a:lnTo>
                      <a:pt x="435" y="150"/>
                    </a:lnTo>
                    <a:close/>
                  </a:path>
                </a:pathLst>
              </a:custGeom>
              <a:solidFill>
                <a:srgbClr val="6666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780" name="Freeform 60"/>
              <p:cNvSpPr>
                <a:spLocks noChangeAspect="1"/>
              </p:cNvSpPr>
              <p:nvPr/>
            </p:nvSpPr>
            <p:spPr bwMode="auto">
              <a:xfrm>
                <a:off x="550" y="3421"/>
                <a:ext cx="30" cy="29"/>
              </a:xfrm>
              <a:custGeom>
                <a:avLst/>
                <a:gdLst/>
                <a:ahLst/>
                <a:cxnLst>
                  <a:cxn ang="0">
                    <a:pos x="91" y="86"/>
                  </a:cxn>
                  <a:cxn ang="0">
                    <a:pos x="70" y="2"/>
                  </a:cxn>
                  <a:cxn ang="0">
                    <a:pos x="25" y="2"/>
                  </a:cxn>
                  <a:cxn ang="0">
                    <a:pos x="16" y="0"/>
                  </a:cxn>
                  <a:cxn ang="0">
                    <a:pos x="0" y="0"/>
                  </a:cxn>
                  <a:cxn ang="0">
                    <a:pos x="0" y="7"/>
                  </a:cxn>
                  <a:cxn ang="0">
                    <a:pos x="3" y="17"/>
                  </a:cxn>
                  <a:cxn ang="0">
                    <a:pos x="15" y="70"/>
                  </a:cxn>
                  <a:cxn ang="0">
                    <a:pos x="16" y="80"/>
                  </a:cxn>
                  <a:cxn ang="0">
                    <a:pos x="18" y="86"/>
                  </a:cxn>
                  <a:cxn ang="0">
                    <a:pos x="91" y="86"/>
                  </a:cxn>
                </a:cxnLst>
                <a:rect l="0" t="0" r="r" b="b"/>
                <a:pathLst>
                  <a:path w="91" h="86">
                    <a:moveTo>
                      <a:pt x="91" y="86"/>
                    </a:moveTo>
                    <a:lnTo>
                      <a:pt x="70" y="2"/>
                    </a:lnTo>
                    <a:lnTo>
                      <a:pt x="25" y="2"/>
                    </a:lnTo>
                    <a:lnTo>
                      <a:pt x="16" y="0"/>
                    </a:lnTo>
                    <a:lnTo>
                      <a:pt x="0" y="0"/>
                    </a:lnTo>
                    <a:lnTo>
                      <a:pt x="0" y="7"/>
                    </a:lnTo>
                    <a:lnTo>
                      <a:pt x="3" y="17"/>
                    </a:lnTo>
                    <a:lnTo>
                      <a:pt x="15" y="70"/>
                    </a:lnTo>
                    <a:lnTo>
                      <a:pt x="16" y="80"/>
                    </a:lnTo>
                    <a:lnTo>
                      <a:pt x="18" y="86"/>
                    </a:lnTo>
                    <a:lnTo>
                      <a:pt x="91" y="86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781" name="Freeform 61"/>
              <p:cNvSpPr>
                <a:spLocks noChangeAspect="1"/>
              </p:cNvSpPr>
              <p:nvPr/>
            </p:nvSpPr>
            <p:spPr bwMode="auto">
              <a:xfrm>
                <a:off x="468" y="3372"/>
                <a:ext cx="38" cy="85"/>
              </a:xfrm>
              <a:custGeom>
                <a:avLst/>
                <a:gdLst/>
                <a:ahLst/>
                <a:cxnLst>
                  <a:cxn ang="0">
                    <a:pos x="72" y="5"/>
                  </a:cxn>
                  <a:cxn ang="0">
                    <a:pos x="72" y="0"/>
                  </a:cxn>
                  <a:cxn ang="0">
                    <a:pos x="62" y="1"/>
                  </a:cxn>
                  <a:cxn ang="0">
                    <a:pos x="0" y="1"/>
                  </a:cxn>
                  <a:cxn ang="0">
                    <a:pos x="0" y="15"/>
                  </a:cxn>
                  <a:cxn ang="0">
                    <a:pos x="2" y="39"/>
                  </a:cxn>
                  <a:cxn ang="0">
                    <a:pos x="6" y="51"/>
                  </a:cxn>
                  <a:cxn ang="0">
                    <a:pos x="8" y="51"/>
                  </a:cxn>
                  <a:cxn ang="0">
                    <a:pos x="15" y="100"/>
                  </a:cxn>
                  <a:cxn ang="0">
                    <a:pos x="18" y="100"/>
                  </a:cxn>
                  <a:cxn ang="0">
                    <a:pos x="25" y="149"/>
                  </a:cxn>
                  <a:cxn ang="0">
                    <a:pos x="30" y="149"/>
                  </a:cxn>
                  <a:cxn ang="0">
                    <a:pos x="35" y="202"/>
                  </a:cxn>
                  <a:cxn ang="0">
                    <a:pos x="33" y="202"/>
                  </a:cxn>
                  <a:cxn ang="0">
                    <a:pos x="43" y="255"/>
                  </a:cxn>
                  <a:cxn ang="0">
                    <a:pos x="114" y="255"/>
                  </a:cxn>
                  <a:cxn ang="0">
                    <a:pos x="109" y="202"/>
                  </a:cxn>
                  <a:cxn ang="0">
                    <a:pos x="107" y="202"/>
                  </a:cxn>
                  <a:cxn ang="0">
                    <a:pos x="101" y="149"/>
                  </a:cxn>
                  <a:cxn ang="0">
                    <a:pos x="97" y="149"/>
                  </a:cxn>
                  <a:cxn ang="0">
                    <a:pos x="90" y="100"/>
                  </a:cxn>
                  <a:cxn ang="0">
                    <a:pos x="87" y="100"/>
                  </a:cxn>
                  <a:cxn ang="0">
                    <a:pos x="84" y="87"/>
                  </a:cxn>
                  <a:cxn ang="0">
                    <a:pos x="84" y="75"/>
                  </a:cxn>
                  <a:cxn ang="0">
                    <a:pos x="80" y="51"/>
                  </a:cxn>
                  <a:cxn ang="0">
                    <a:pos x="77" y="51"/>
                  </a:cxn>
                  <a:cxn ang="0">
                    <a:pos x="72" y="13"/>
                  </a:cxn>
                  <a:cxn ang="0">
                    <a:pos x="72" y="5"/>
                  </a:cxn>
                </a:cxnLst>
                <a:rect l="0" t="0" r="r" b="b"/>
                <a:pathLst>
                  <a:path w="114" h="255">
                    <a:moveTo>
                      <a:pt x="72" y="5"/>
                    </a:moveTo>
                    <a:lnTo>
                      <a:pt x="72" y="0"/>
                    </a:lnTo>
                    <a:lnTo>
                      <a:pt x="62" y="1"/>
                    </a:lnTo>
                    <a:lnTo>
                      <a:pt x="0" y="1"/>
                    </a:lnTo>
                    <a:lnTo>
                      <a:pt x="0" y="15"/>
                    </a:lnTo>
                    <a:lnTo>
                      <a:pt x="2" y="39"/>
                    </a:lnTo>
                    <a:lnTo>
                      <a:pt x="6" y="51"/>
                    </a:lnTo>
                    <a:lnTo>
                      <a:pt x="8" y="51"/>
                    </a:lnTo>
                    <a:lnTo>
                      <a:pt x="15" y="100"/>
                    </a:lnTo>
                    <a:lnTo>
                      <a:pt x="18" y="100"/>
                    </a:lnTo>
                    <a:lnTo>
                      <a:pt x="25" y="149"/>
                    </a:lnTo>
                    <a:lnTo>
                      <a:pt x="30" y="149"/>
                    </a:lnTo>
                    <a:lnTo>
                      <a:pt x="35" y="202"/>
                    </a:lnTo>
                    <a:lnTo>
                      <a:pt x="33" y="202"/>
                    </a:lnTo>
                    <a:lnTo>
                      <a:pt x="43" y="255"/>
                    </a:lnTo>
                    <a:lnTo>
                      <a:pt x="114" y="255"/>
                    </a:lnTo>
                    <a:lnTo>
                      <a:pt x="109" y="202"/>
                    </a:lnTo>
                    <a:lnTo>
                      <a:pt x="107" y="202"/>
                    </a:lnTo>
                    <a:lnTo>
                      <a:pt x="101" y="149"/>
                    </a:lnTo>
                    <a:lnTo>
                      <a:pt x="97" y="149"/>
                    </a:lnTo>
                    <a:lnTo>
                      <a:pt x="90" y="100"/>
                    </a:lnTo>
                    <a:lnTo>
                      <a:pt x="87" y="100"/>
                    </a:lnTo>
                    <a:lnTo>
                      <a:pt x="84" y="87"/>
                    </a:lnTo>
                    <a:lnTo>
                      <a:pt x="84" y="75"/>
                    </a:lnTo>
                    <a:lnTo>
                      <a:pt x="80" y="51"/>
                    </a:lnTo>
                    <a:lnTo>
                      <a:pt x="77" y="51"/>
                    </a:lnTo>
                    <a:lnTo>
                      <a:pt x="72" y="13"/>
                    </a:lnTo>
                    <a:lnTo>
                      <a:pt x="72" y="5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782" name="Freeform 62"/>
              <p:cNvSpPr>
                <a:spLocks noChangeAspect="1"/>
              </p:cNvSpPr>
              <p:nvPr/>
            </p:nvSpPr>
            <p:spPr bwMode="auto">
              <a:xfrm>
                <a:off x="503" y="3372"/>
                <a:ext cx="40" cy="84"/>
              </a:xfrm>
              <a:custGeom>
                <a:avLst/>
                <a:gdLst/>
                <a:ahLst/>
                <a:cxnLst>
                  <a:cxn ang="0">
                    <a:pos x="1" y="4"/>
                  </a:cxn>
                  <a:cxn ang="0">
                    <a:pos x="9" y="51"/>
                  </a:cxn>
                  <a:cxn ang="0">
                    <a:pos x="11" y="51"/>
                  </a:cxn>
                  <a:cxn ang="0">
                    <a:pos x="18" y="101"/>
                  </a:cxn>
                  <a:cxn ang="0">
                    <a:pos x="22" y="101"/>
                  </a:cxn>
                  <a:cxn ang="0">
                    <a:pos x="29" y="149"/>
                  </a:cxn>
                  <a:cxn ang="0">
                    <a:pos x="33" y="149"/>
                  </a:cxn>
                  <a:cxn ang="0">
                    <a:pos x="34" y="163"/>
                  </a:cxn>
                  <a:cxn ang="0">
                    <a:pos x="36" y="175"/>
                  </a:cxn>
                  <a:cxn ang="0">
                    <a:pos x="36" y="189"/>
                  </a:cxn>
                  <a:cxn ang="0">
                    <a:pos x="39" y="202"/>
                  </a:cxn>
                  <a:cxn ang="0">
                    <a:pos x="42" y="202"/>
                  </a:cxn>
                  <a:cxn ang="0">
                    <a:pos x="49" y="253"/>
                  </a:cxn>
                  <a:cxn ang="0">
                    <a:pos x="120" y="253"/>
                  </a:cxn>
                  <a:cxn ang="0">
                    <a:pos x="118" y="226"/>
                  </a:cxn>
                  <a:cxn ang="0">
                    <a:pos x="115" y="214"/>
                  </a:cxn>
                  <a:cxn ang="0">
                    <a:pos x="114" y="201"/>
                  </a:cxn>
                  <a:cxn ang="0">
                    <a:pos x="111" y="201"/>
                  </a:cxn>
                  <a:cxn ang="0">
                    <a:pos x="103" y="151"/>
                  </a:cxn>
                  <a:cxn ang="0">
                    <a:pos x="100" y="150"/>
                  </a:cxn>
                  <a:cxn ang="0">
                    <a:pos x="93" y="100"/>
                  </a:cxn>
                  <a:cxn ang="0">
                    <a:pos x="89" y="100"/>
                  </a:cxn>
                  <a:cxn ang="0">
                    <a:pos x="82" y="51"/>
                  </a:cxn>
                  <a:cxn ang="0">
                    <a:pos x="78" y="51"/>
                  </a:cxn>
                  <a:cxn ang="0">
                    <a:pos x="72" y="1"/>
                  </a:cxn>
                  <a:cxn ang="0">
                    <a:pos x="10" y="1"/>
                  </a:cxn>
                  <a:cxn ang="0">
                    <a:pos x="0" y="0"/>
                  </a:cxn>
                  <a:cxn ang="0">
                    <a:pos x="1" y="4"/>
                  </a:cxn>
                </a:cxnLst>
                <a:rect l="0" t="0" r="r" b="b"/>
                <a:pathLst>
                  <a:path w="120" h="253">
                    <a:moveTo>
                      <a:pt x="1" y="4"/>
                    </a:moveTo>
                    <a:lnTo>
                      <a:pt x="9" y="51"/>
                    </a:lnTo>
                    <a:lnTo>
                      <a:pt x="11" y="51"/>
                    </a:lnTo>
                    <a:lnTo>
                      <a:pt x="18" y="101"/>
                    </a:lnTo>
                    <a:lnTo>
                      <a:pt x="22" y="101"/>
                    </a:lnTo>
                    <a:lnTo>
                      <a:pt x="29" y="149"/>
                    </a:lnTo>
                    <a:lnTo>
                      <a:pt x="33" y="149"/>
                    </a:lnTo>
                    <a:lnTo>
                      <a:pt x="34" y="163"/>
                    </a:lnTo>
                    <a:lnTo>
                      <a:pt x="36" y="175"/>
                    </a:lnTo>
                    <a:lnTo>
                      <a:pt x="36" y="189"/>
                    </a:lnTo>
                    <a:lnTo>
                      <a:pt x="39" y="202"/>
                    </a:lnTo>
                    <a:lnTo>
                      <a:pt x="42" y="202"/>
                    </a:lnTo>
                    <a:lnTo>
                      <a:pt x="49" y="253"/>
                    </a:lnTo>
                    <a:lnTo>
                      <a:pt x="120" y="253"/>
                    </a:lnTo>
                    <a:lnTo>
                      <a:pt x="118" y="226"/>
                    </a:lnTo>
                    <a:lnTo>
                      <a:pt x="115" y="214"/>
                    </a:lnTo>
                    <a:lnTo>
                      <a:pt x="114" y="201"/>
                    </a:lnTo>
                    <a:lnTo>
                      <a:pt x="111" y="201"/>
                    </a:lnTo>
                    <a:lnTo>
                      <a:pt x="103" y="151"/>
                    </a:lnTo>
                    <a:lnTo>
                      <a:pt x="100" y="150"/>
                    </a:lnTo>
                    <a:lnTo>
                      <a:pt x="93" y="100"/>
                    </a:lnTo>
                    <a:lnTo>
                      <a:pt x="89" y="100"/>
                    </a:lnTo>
                    <a:lnTo>
                      <a:pt x="82" y="51"/>
                    </a:lnTo>
                    <a:lnTo>
                      <a:pt x="78" y="51"/>
                    </a:lnTo>
                    <a:lnTo>
                      <a:pt x="72" y="1"/>
                    </a:lnTo>
                    <a:lnTo>
                      <a:pt x="10" y="1"/>
                    </a:lnTo>
                    <a:lnTo>
                      <a:pt x="0" y="0"/>
                    </a:lnTo>
                    <a:lnTo>
                      <a:pt x="1" y="4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783" name="Freeform 63"/>
              <p:cNvSpPr>
                <a:spLocks noChangeAspect="1"/>
              </p:cNvSpPr>
              <p:nvPr/>
            </p:nvSpPr>
            <p:spPr bwMode="auto">
              <a:xfrm>
                <a:off x="539" y="3372"/>
                <a:ext cx="33" cy="4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"/>
                  </a:cxn>
                  <a:cxn ang="0">
                    <a:pos x="7" y="51"/>
                  </a:cxn>
                  <a:cxn ang="0">
                    <a:pos x="9" y="51"/>
                  </a:cxn>
                  <a:cxn ang="0">
                    <a:pos x="11" y="55"/>
                  </a:cxn>
                  <a:cxn ang="0">
                    <a:pos x="28" y="125"/>
                  </a:cxn>
                  <a:cxn ang="0">
                    <a:pos x="29" y="133"/>
                  </a:cxn>
                  <a:cxn ang="0">
                    <a:pos x="100" y="133"/>
                  </a:cxn>
                  <a:cxn ang="0">
                    <a:pos x="79" y="57"/>
                  </a:cxn>
                  <a:cxn ang="0">
                    <a:pos x="79" y="51"/>
                  </a:cxn>
                  <a:cxn ang="0">
                    <a:pos x="76" y="51"/>
                  </a:cxn>
                  <a:cxn ang="0">
                    <a:pos x="70" y="3"/>
                  </a:cxn>
                  <a:cxn ang="0">
                    <a:pos x="70" y="1"/>
                  </a:cxn>
                  <a:cxn ang="0">
                    <a:pos x="9" y="1"/>
                  </a:cxn>
                  <a:cxn ang="0">
                    <a:pos x="0" y="0"/>
                  </a:cxn>
                </a:cxnLst>
                <a:rect l="0" t="0" r="r" b="b"/>
                <a:pathLst>
                  <a:path w="100" h="133">
                    <a:moveTo>
                      <a:pt x="0" y="0"/>
                    </a:moveTo>
                    <a:lnTo>
                      <a:pt x="0" y="3"/>
                    </a:lnTo>
                    <a:lnTo>
                      <a:pt x="7" y="51"/>
                    </a:lnTo>
                    <a:lnTo>
                      <a:pt x="9" y="51"/>
                    </a:lnTo>
                    <a:lnTo>
                      <a:pt x="11" y="55"/>
                    </a:lnTo>
                    <a:lnTo>
                      <a:pt x="28" y="125"/>
                    </a:lnTo>
                    <a:lnTo>
                      <a:pt x="29" y="133"/>
                    </a:lnTo>
                    <a:lnTo>
                      <a:pt x="100" y="133"/>
                    </a:lnTo>
                    <a:lnTo>
                      <a:pt x="79" y="57"/>
                    </a:lnTo>
                    <a:lnTo>
                      <a:pt x="79" y="51"/>
                    </a:lnTo>
                    <a:lnTo>
                      <a:pt x="76" y="51"/>
                    </a:lnTo>
                    <a:lnTo>
                      <a:pt x="70" y="3"/>
                    </a:lnTo>
                    <a:lnTo>
                      <a:pt x="70" y="1"/>
                    </a:lnTo>
                    <a:lnTo>
                      <a:pt x="9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784" name="Freeform 64"/>
              <p:cNvSpPr>
                <a:spLocks noChangeAspect="1"/>
              </p:cNvSpPr>
              <p:nvPr/>
            </p:nvSpPr>
            <p:spPr bwMode="auto">
              <a:xfrm>
                <a:off x="432" y="3372"/>
                <a:ext cx="38" cy="85"/>
              </a:xfrm>
              <a:custGeom>
                <a:avLst/>
                <a:gdLst/>
                <a:ahLst/>
                <a:cxnLst>
                  <a:cxn ang="0">
                    <a:pos x="17" y="2"/>
                  </a:cxn>
                  <a:cxn ang="0">
                    <a:pos x="0" y="2"/>
                  </a:cxn>
                  <a:cxn ang="0">
                    <a:pos x="6" y="50"/>
                  </a:cxn>
                  <a:cxn ang="0">
                    <a:pos x="7" y="50"/>
                  </a:cxn>
                  <a:cxn ang="0">
                    <a:pos x="7" y="62"/>
                  </a:cxn>
                  <a:cxn ang="0">
                    <a:pos x="13" y="99"/>
                  </a:cxn>
                  <a:cxn ang="0">
                    <a:pos x="16" y="99"/>
                  </a:cxn>
                  <a:cxn ang="0">
                    <a:pos x="17" y="113"/>
                  </a:cxn>
                  <a:cxn ang="0">
                    <a:pos x="31" y="201"/>
                  </a:cxn>
                  <a:cxn ang="0">
                    <a:pos x="34" y="201"/>
                  </a:cxn>
                  <a:cxn ang="0">
                    <a:pos x="40" y="254"/>
                  </a:cxn>
                  <a:cxn ang="0">
                    <a:pos x="114" y="254"/>
                  </a:cxn>
                  <a:cxn ang="0">
                    <a:pos x="104" y="201"/>
                  </a:cxn>
                  <a:cxn ang="0">
                    <a:pos x="103" y="201"/>
                  </a:cxn>
                  <a:cxn ang="0">
                    <a:pos x="103" y="194"/>
                  </a:cxn>
                  <a:cxn ang="0">
                    <a:pos x="101" y="184"/>
                  </a:cxn>
                  <a:cxn ang="0">
                    <a:pos x="102" y="184"/>
                  </a:cxn>
                  <a:cxn ang="0">
                    <a:pos x="98" y="150"/>
                  </a:cxn>
                  <a:cxn ang="0">
                    <a:pos x="95" y="150"/>
                  </a:cxn>
                  <a:cxn ang="0">
                    <a:pos x="88" y="99"/>
                  </a:cxn>
                  <a:cxn ang="0">
                    <a:pos x="85" y="99"/>
                  </a:cxn>
                  <a:cxn ang="0">
                    <a:pos x="79" y="60"/>
                  </a:cxn>
                  <a:cxn ang="0">
                    <a:pos x="79" y="50"/>
                  </a:cxn>
                  <a:cxn ang="0">
                    <a:pos x="76" y="50"/>
                  </a:cxn>
                  <a:cxn ang="0">
                    <a:pos x="71" y="4"/>
                  </a:cxn>
                  <a:cxn ang="0">
                    <a:pos x="71" y="0"/>
                  </a:cxn>
                  <a:cxn ang="0">
                    <a:pos x="25" y="0"/>
                  </a:cxn>
                  <a:cxn ang="0">
                    <a:pos x="23" y="2"/>
                  </a:cxn>
                  <a:cxn ang="0">
                    <a:pos x="17" y="2"/>
                  </a:cxn>
                </a:cxnLst>
                <a:rect l="0" t="0" r="r" b="b"/>
                <a:pathLst>
                  <a:path w="114" h="254">
                    <a:moveTo>
                      <a:pt x="17" y="2"/>
                    </a:moveTo>
                    <a:lnTo>
                      <a:pt x="0" y="2"/>
                    </a:lnTo>
                    <a:lnTo>
                      <a:pt x="6" y="50"/>
                    </a:lnTo>
                    <a:lnTo>
                      <a:pt x="7" y="50"/>
                    </a:lnTo>
                    <a:lnTo>
                      <a:pt x="7" y="62"/>
                    </a:lnTo>
                    <a:lnTo>
                      <a:pt x="13" y="99"/>
                    </a:lnTo>
                    <a:lnTo>
                      <a:pt x="16" y="99"/>
                    </a:lnTo>
                    <a:lnTo>
                      <a:pt x="17" y="113"/>
                    </a:lnTo>
                    <a:lnTo>
                      <a:pt x="31" y="201"/>
                    </a:lnTo>
                    <a:lnTo>
                      <a:pt x="34" y="201"/>
                    </a:lnTo>
                    <a:lnTo>
                      <a:pt x="40" y="254"/>
                    </a:lnTo>
                    <a:lnTo>
                      <a:pt x="114" y="254"/>
                    </a:lnTo>
                    <a:lnTo>
                      <a:pt x="104" y="201"/>
                    </a:lnTo>
                    <a:lnTo>
                      <a:pt x="103" y="201"/>
                    </a:lnTo>
                    <a:lnTo>
                      <a:pt x="103" y="194"/>
                    </a:lnTo>
                    <a:lnTo>
                      <a:pt x="101" y="184"/>
                    </a:lnTo>
                    <a:lnTo>
                      <a:pt x="102" y="184"/>
                    </a:lnTo>
                    <a:lnTo>
                      <a:pt x="98" y="150"/>
                    </a:lnTo>
                    <a:lnTo>
                      <a:pt x="95" y="150"/>
                    </a:lnTo>
                    <a:lnTo>
                      <a:pt x="88" y="99"/>
                    </a:lnTo>
                    <a:lnTo>
                      <a:pt x="85" y="99"/>
                    </a:lnTo>
                    <a:lnTo>
                      <a:pt x="79" y="60"/>
                    </a:lnTo>
                    <a:lnTo>
                      <a:pt x="79" y="50"/>
                    </a:lnTo>
                    <a:lnTo>
                      <a:pt x="76" y="50"/>
                    </a:lnTo>
                    <a:lnTo>
                      <a:pt x="71" y="4"/>
                    </a:lnTo>
                    <a:lnTo>
                      <a:pt x="71" y="0"/>
                    </a:lnTo>
                    <a:lnTo>
                      <a:pt x="25" y="0"/>
                    </a:lnTo>
                    <a:lnTo>
                      <a:pt x="23" y="2"/>
                    </a:lnTo>
                    <a:lnTo>
                      <a:pt x="17" y="2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785" name="Freeform 65"/>
              <p:cNvSpPr>
                <a:spLocks noChangeAspect="1"/>
              </p:cNvSpPr>
              <p:nvPr/>
            </p:nvSpPr>
            <p:spPr bwMode="auto">
              <a:xfrm>
                <a:off x="382" y="3439"/>
                <a:ext cx="26" cy="18"/>
              </a:xfrm>
              <a:custGeom>
                <a:avLst/>
                <a:gdLst/>
                <a:ahLst/>
                <a:cxnLst>
                  <a:cxn ang="0">
                    <a:pos x="74" y="5"/>
                  </a:cxn>
                  <a:cxn ang="0">
                    <a:pos x="74" y="0"/>
                  </a:cxn>
                  <a:cxn ang="0">
                    <a:pos x="0" y="0"/>
                  </a:cxn>
                  <a:cxn ang="0">
                    <a:pos x="3" y="53"/>
                  </a:cxn>
                  <a:cxn ang="0">
                    <a:pos x="7" y="53"/>
                  </a:cxn>
                  <a:cxn ang="0">
                    <a:pos x="13" y="51"/>
                  </a:cxn>
                  <a:cxn ang="0">
                    <a:pos x="78" y="51"/>
                  </a:cxn>
                  <a:cxn ang="0">
                    <a:pos x="74" y="5"/>
                  </a:cxn>
                </a:cxnLst>
                <a:rect l="0" t="0" r="r" b="b"/>
                <a:pathLst>
                  <a:path w="78" h="53">
                    <a:moveTo>
                      <a:pt x="74" y="5"/>
                    </a:moveTo>
                    <a:lnTo>
                      <a:pt x="74" y="0"/>
                    </a:lnTo>
                    <a:lnTo>
                      <a:pt x="0" y="0"/>
                    </a:lnTo>
                    <a:lnTo>
                      <a:pt x="3" y="53"/>
                    </a:lnTo>
                    <a:lnTo>
                      <a:pt x="7" y="53"/>
                    </a:lnTo>
                    <a:lnTo>
                      <a:pt x="13" y="51"/>
                    </a:lnTo>
                    <a:lnTo>
                      <a:pt x="78" y="51"/>
                    </a:lnTo>
                    <a:lnTo>
                      <a:pt x="74" y="5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786" name="Freeform 66"/>
              <p:cNvSpPr>
                <a:spLocks noChangeAspect="1"/>
              </p:cNvSpPr>
              <p:nvPr/>
            </p:nvSpPr>
            <p:spPr bwMode="auto">
              <a:xfrm>
                <a:off x="302" y="3422"/>
                <a:ext cx="115" cy="57"/>
              </a:xfrm>
              <a:custGeom>
                <a:avLst/>
                <a:gdLst/>
                <a:ahLst/>
                <a:cxnLst>
                  <a:cxn ang="0">
                    <a:pos x="344" y="171"/>
                  </a:cxn>
                  <a:cxn ang="0">
                    <a:pos x="344" y="170"/>
                  </a:cxn>
                  <a:cxn ang="0">
                    <a:pos x="327" y="76"/>
                  </a:cxn>
                  <a:cxn ang="0">
                    <a:pos x="314" y="56"/>
                  </a:cxn>
                  <a:cxn ang="0">
                    <a:pos x="318" y="102"/>
                  </a:cxn>
                  <a:cxn ang="0">
                    <a:pos x="253" y="102"/>
                  </a:cxn>
                  <a:cxn ang="0">
                    <a:pos x="247" y="104"/>
                  </a:cxn>
                  <a:cxn ang="0">
                    <a:pos x="243" y="104"/>
                  </a:cxn>
                  <a:cxn ang="0">
                    <a:pos x="240" y="51"/>
                  </a:cxn>
                  <a:cxn ang="0">
                    <a:pos x="223" y="51"/>
                  </a:cxn>
                  <a:cxn ang="0">
                    <a:pos x="212" y="26"/>
                  </a:cxn>
                  <a:cxn ang="0">
                    <a:pos x="197" y="0"/>
                  </a:cxn>
                  <a:cxn ang="0">
                    <a:pos x="207" y="104"/>
                  </a:cxn>
                  <a:cxn ang="0">
                    <a:pos x="133" y="102"/>
                  </a:cxn>
                  <a:cxn ang="0">
                    <a:pos x="133" y="89"/>
                  </a:cxn>
                  <a:cxn ang="0">
                    <a:pos x="123" y="0"/>
                  </a:cxn>
                  <a:cxn ang="0">
                    <a:pos x="105" y="26"/>
                  </a:cxn>
                  <a:cxn ang="0">
                    <a:pos x="102" y="51"/>
                  </a:cxn>
                  <a:cxn ang="0">
                    <a:pos x="92" y="51"/>
                  </a:cxn>
                  <a:cxn ang="0">
                    <a:pos x="95" y="102"/>
                  </a:cxn>
                  <a:cxn ang="0">
                    <a:pos x="48" y="102"/>
                  </a:cxn>
                  <a:cxn ang="0">
                    <a:pos x="43" y="104"/>
                  </a:cxn>
                  <a:cxn ang="0">
                    <a:pos x="19" y="104"/>
                  </a:cxn>
                  <a:cxn ang="0">
                    <a:pos x="17" y="53"/>
                  </a:cxn>
                  <a:cxn ang="0">
                    <a:pos x="0" y="76"/>
                  </a:cxn>
                  <a:cxn ang="0">
                    <a:pos x="11" y="171"/>
                  </a:cxn>
                  <a:cxn ang="0">
                    <a:pos x="344" y="171"/>
                  </a:cxn>
                </a:cxnLst>
                <a:rect l="0" t="0" r="r" b="b"/>
                <a:pathLst>
                  <a:path w="344" h="171">
                    <a:moveTo>
                      <a:pt x="344" y="171"/>
                    </a:moveTo>
                    <a:lnTo>
                      <a:pt x="344" y="170"/>
                    </a:lnTo>
                    <a:lnTo>
                      <a:pt x="327" y="76"/>
                    </a:lnTo>
                    <a:lnTo>
                      <a:pt x="314" y="56"/>
                    </a:lnTo>
                    <a:lnTo>
                      <a:pt x="318" y="102"/>
                    </a:lnTo>
                    <a:lnTo>
                      <a:pt x="253" y="102"/>
                    </a:lnTo>
                    <a:lnTo>
                      <a:pt x="247" y="104"/>
                    </a:lnTo>
                    <a:lnTo>
                      <a:pt x="243" y="104"/>
                    </a:lnTo>
                    <a:lnTo>
                      <a:pt x="240" y="51"/>
                    </a:lnTo>
                    <a:lnTo>
                      <a:pt x="223" y="51"/>
                    </a:lnTo>
                    <a:lnTo>
                      <a:pt x="212" y="26"/>
                    </a:lnTo>
                    <a:lnTo>
                      <a:pt x="197" y="0"/>
                    </a:lnTo>
                    <a:lnTo>
                      <a:pt x="207" y="104"/>
                    </a:lnTo>
                    <a:lnTo>
                      <a:pt x="133" y="102"/>
                    </a:lnTo>
                    <a:lnTo>
                      <a:pt x="133" y="89"/>
                    </a:lnTo>
                    <a:lnTo>
                      <a:pt x="123" y="0"/>
                    </a:lnTo>
                    <a:lnTo>
                      <a:pt x="105" y="26"/>
                    </a:lnTo>
                    <a:lnTo>
                      <a:pt x="102" y="51"/>
                    </a:lnTo>
                    <a:lnTo>
                      <a:pt x="92" y="51"/>
                    </a:lnTo>
                    <a:lnTo>
                      <a:pt x="95" y="102"/>
                    </a:lnTo>
                    <a:lnTo>
                      <a:pt x="48" y="102"/>
                    </a:lnTo>
                    <a:lnTo>
                      <a:pt x="43" y="104"/>
                    </a:lnTo>
                    <a:lnTo>
                      <a:pt x="19" y="104"/>
                    </a:lnTo>
                    <a:lnTo>
                      <a:pt x="17" y="53"/>
                    </a:lnTo>
                    <a:lnTo>
                      <a:pt x="0" y="76"/>
                    </a:lnTo>
                    <a:lnTo>
                      <a:pt x="11" y="171"/>
                    </a:lnTo>
                    <a:lnTo>
                      <a:pt x="344" y="171"/>
                    </a:lnTo>
                    <a:close/>
                  </a:path>
                </a:pathLst>
              </a:custGeom>
              <a:solidFill>
                <a:srgbClr val="6666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787" name="Freeform 67"/>
              <p:cNvSpPr>
                <a:spLocks noChangeAspect="1"/>
              </p:cNvSpPr>
              <p:nvPr/>
            </p:nvSpPr>
            <p:spPr bwMode="auto">
              <a:xfrm>
                <a:off x="308" y="3439"/>
                <a:ext cx="26" cy="18"/>
              </a:xfrm>
              <a:custGeom>
                <a:avLst/>
                <a:gdLst/>
                <a:ahLst/>
                <a:cxnLst>
                  <a:cxn ang="0">
                    <a:pos x="31" y="51"/>
                  </a:cxn>
                  <a:cxn ang="0">
                    <a:pos x="78" y="51"/>
                  </a:cxn>
                  <a:cxn ang="0">
                    <a:pos x="75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2" y="53"/>
                  </a:cxn>
                  <a:cxn ang="0">
                    <a:pos x="26" y="53"/>
                  </a:cxn>
                  <a:cxn ang="0">
                    <a:pos x="31" y="51"/>
                  </a:cxn>
                </a:cxnLst>
                <a:rect l="0" t="0" r="r" b="b"/>
                <a:pathLst>
                  <a:path w="78" h="53">
                    <a:moveTo>
                      <a:pt x="31" y="51"/>
                    </a:moveTo>
                    <a:lnTo>
                      <a:pt x="78" y="51"/>
                    </a:lnTo>
                    <a:lnTo>
                      <a:pt x="75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53"/>
                    </a:lnTo>
                    <a:lnTo>
                      <a:pt x="26" y="53"/>
                    </a:lnTo>
                    <a:lnTo>
                      <a:pt x="31" y="51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788" name="Freeform 68"/>
              <p:cNvSpPr>
                <a:spLocks noChangeAspect="1"/>
              </p:cNvSpPr>
              <p:nvPr/>
            </p:nvSpPr>
            <p:spPr bwMode="auto">
              <a:xfrm>
                <a:off x="343" y="3422"/>
                <a:ext cx="28" cy="35"/>
              </a:xfrm>
              <a:custGeom>
                <a:avLst/>
                <a:gdLst/>
                <a:ahLst/>
                <a:cxnLst>
                  <a:cxn ang="0">
                    <a:pos x="10" y="89"/>
                  </a:cxn>
                  <a:cxn ang="0">
                    <a:pos x="10" y="102"/>
                  </a:cxn>
                  <a:cxn ang="0">
                    <a:pos x="84" y="104"/>
                  </a:cxn>
                  <a:cxn ang="0">
                    <a:pos x="74" y="0"/>
                  </a:cxn>
                  <a:cxn ang="0">
                    <a:pos x="0" y="0"/>
                  </a:cxn>
                  <a:cxn ang="0">
                    <a:pos x="10" y="89"/>
                  </a:cxn>
                </a:cxnLst>
                <a:rect l="0" t="0" r="r" b="b"/>
                <a:pathLst>
                  <a:path w="84" h="104">
                    <a:moveTo>
                      <a:pt x="10" y="89"/>
                    </a:moveTo>
                    <a:lnTo>
                      <a:pt x="10" y="102"/>
                    </a:lnTo>
                    <a:lnTo>
                      <a:pt x="84" y="104"/>
                    </a:lnTo>
                    <a:lnTo>
                      <a:pt x="74" y="0"/>
                    </a:lnTo>
                    <a:lnTo>
                      <a:pt x="0" y="0"/>
                    </a:lnTo>
                    <a:lnTo>
                      <a:pt x="10" y="89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789" name="Freeform 69"/>
              <p:cNvSpPr>
                <a:spLocks noChangeAspect="1"/>
              </p:cNvSpPr>
              <p:nvPr/>
            </p:nvSpPr>
            <p:spPr bwMode="auto">
              <a:xfrm>
                <a:off x="298" y="3345"/>
                <a:ext cx="24" cy="13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0" y="2"/>
                  </a:cxn>
                  <a:cxn ang="0">
                    <a:pos x="0" y="30"/>
                  </a:cxn>
                  <a:cxn ang="0">
                    <a:pos x="1" y="38"/>
                  </a:cxn>
                  <a:cxn ang="0">
                    <a:pos x="73" y="38"/>
                  </a:cxn>
                  <a:cxn ang="0">
                    <a:pos x="70" y="8"/>
                  </a:cxn>
                  <a:cxn ang="0">
                    <a:pos x="66" y="0"/>
                  </a:cxn>
                  <a:cxn ang="0">
                    <a:pos x="0" y="1"/>
                  </a:cxn>
                </a:cxnLst>
                <a:rect l="0" t="0" r="r" b="b"/>
                <a:pathLst>
                  <a:path w="73" h="38">
                    <a:moveTo>
                      <a:pt x="0" y="1"/>
                    </a:moveTo>
                    <a:lnTo>
                      <a:pt x="0" y="2"/>
                    </a:lnTo>
                    <a:lnTo>
                      <a:pt x="0" y="30"/>
                    </a:lnTo>
                    <a:lnTo>
                      <a:pt x="1" y="38"/>
                    </a:lnTo>
                    <a:lnTo>
                      <a:pt x="73" y="38"/>
                    </a:lnTo>
                    <a:lnTo>
                      <a:pt x="70" y="8"/>
                    </a:lnTo>
                    <a:lnTo>
                      <a:pt x="66" y="0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790" name="Freeform 70"/>
              <p:cNvSpPr>
                <a:spLocks noChangeAspect="1" noEditPoints="1"/>
              </p:cNvSpPr>
              <p:nvPr/>
            </p:nvSpPr>
            <p:spPr bwMode="auto">
              <a:xfrm>
                <a:off x="290" y="3345"/>
                <a:ext cx="118" cy="75"/>
              </a:xfrm>
              <a:custGeom>
                <a:avLst/>
                <a:gdLst/>
                <a:ahLst/>
                <a:cxnLst>
                  <a:cxn ang="0">
                    <a:pos x="23" y="29"/>
                  </a:cxn>
                  <a:cxn ang="0">
                    <a:pos x="20" y="1"/>
                  </a:cxn>
                  <a:cxn ang="0">
                    <a:pos x="0" y="37"/>
                  </a:cxn>
                  <a:cxn ang="0">
                    <a:pos x="19" y="95"/>
                  </a:cxn>
                  <a:cxn ang="0">
                    <a:pos x="25" y="223"/>
                  </a:cxn>
                  <a:cxn ang="0">
                    <a:pos x="332" y="106"/>
                  </a:cxn>
                  <a:cxn ang="0">
                    <a:pos x="329" y="95"/>
                  </a:cxn>
                  <a:cxn ang="0">
                    <a:pos x="311" y="18"/>
                  </a:cxn>
                  <a:cxn ang="0">
                    <a:pos x="311" y="37"/>
                  </a:cxn>
                  <a:cxn ang="0">
                    <a:pos x="283" y="38"/>
                  </a:cxn>
                  <a:cxn ang="0">
                    <a:pos x="239" y="40"/>
                  </a:cxn>
                  <a:cxn ang="0">
                    <a:pos x="227" y="18"/>
                  </a:cxn>
                  <a:cxn ang="0">
                    <a:pos x="205" y="18"/>
                  </a:cxn>
                  <a:cxn ang="0">
                    <a:pos x="203" y="37"/>
                  </a:cxn>
                  <a:cxn ang="0">
                    <a:pos x="131" y="0"/>
                  </a:cxn>
                  <a:cxn ang="0">
                    <a:pos x="107" y="38"/>
                  </a:cxn>
                  <a:cxn ang="0">
                    <a:pos x="93" y="7"/>
                  </a:cxn>
                  <a:cxn ang="0">
                    <a:pos x="24" y="37"/>
                  </a:cxn>
                  <a:cxn ang="0">
                    <a:pos x="141" y="79"/>
                  </a:cxn>
                  <a:cxn ang="0">
                    <a:pos x="211" y="80"/>
                  </a:cxn>
                  <a:cxn ang="0">
                    <a:pos x="215" y="130"/>
                  </a:cxn>
                  <a:cxn ang="0">
                    <a:pos x="221" y="179"/>
                  </a:cxn>
                  <a:cxn ang="0">
                    <a:pos x="146" y="130"/>
                  </a:cxn>
                  <a:cxn ang="0">
                    <a:pos x="144" y="116"/>
                  </a:cxn>
                  <a:cxn ang="0">
                    <a:pos x="120" y="108"/>
                  </a:cxn>
                  <a:cxn ang="0">
                    <a:pos x="131" y="95"/>
                  </a:cxn>
                  <a:cxn ang="0">
                    <a:pos x="253" y="130"/>
                  </a:cxn>
                  <a:cxn ang="0">
                    <a:pos x="245" y="80"/>
                  </a:cxn>
                  <a:cxn ang="0">
                    <a:pos x="320" y="106"/>
                  </a:cxn>
                  <a:cxn ang="0">
                    <a:pos x="323" y="130"/>
                  </a:cxn>
                  <a:cxn ang="0">
                    <a:pos x="331" y="179"/>
                  </a:cxn>
                  <a:cxn ang="0">
                    <a:pos x="253" y="130"/>
                  </a:cxn>
                  <a:cxn ang="0">
                    <a:pos x="218" y="95"/>
                  </a:cxn>
                  <a:cxn ang="0">
                    <a:pos x="227" y="106"/>
                  </a:cxn>
                  <a:cxn ang="0">
                    <a:pos x="107" y="79"/>
                  </a:cxn>
                  <a:cxn ang="0">
                    <a:pos x="32" y="179"/>
                  </a:cxn>
                </a:cxnLst>
                <a:rect l="0" t="0" r="r" b="b"/>
                <a:pathLst>
                  <a:path w="355" h="223">
                    <a:moveTo>
                      <a:pt x="24" y="37"/>
                    </a:moveTo>
                    <a:lnTo>
                      <a:pt x="23" y="29"/>
                    </a:lnTo>
                    <a:lnTo>
                      <a:pt x="23" y="1"/>
                    </a:lnTo>
                    <a:lnTo>
                      <a:pt x="20" y="1"/>
                    </a:lnTo>
                    <a:lnTo>
                      <a:pt x="11" y="18"/>
                    </a:lnTo>
                    <a:lnTo>
                      <a:pt x="0" y="37"/>
                    </a:lnTo>
                    <a:lnTo>
                      <a:pt x="7" y="95"/>
                    </a:lnTo>
                    <a:lnTo>
                      <a:pt x="19" y="95"/>
                    </a:lnTo>
                    <a:lnTo>
                      <a:pt x="11" y="106"/>
                    </a:lnTo>
                    <a:lnTo>
                      <a:pt x="25" y="223"/>
                    </a:lnTo>
                    <a:lnTo>
                      <a:pt x="355" y="223"/>
                    </a:lnTo>
                    <a:lnTo>
                      <a:pt x="332" y="106"/>
                    </a:lnTo>
                    <a:lnTo>
                      <a:pt x="325" y="95"/>
                    </a:lnTo>
                    <a:lnTo>
                      <a:pt x="329" y="95"/>
                    </a:lnTo>
                    <a:lnTo>
                      <a:pt x="320" y="37"/>
                    </a:lnTo>
                    <a:lnTo>
                      <a:pt x="311" y="18"/>
                    </a:lnTo>
                    <a:lnTo>
                      <a:pt x="306" y="8"/>
                    </a:lnTo>
                    <a:lnTo>
                      <a:pt x="311" y="37"/>
                    </a:lnTo>
                    <a:lnTo>
                      <a:pt x="301" y="38"/>
                    </a:lnTo>
                    <a:lnTo>
                      <a:pt x="283" y="38"/>
                    </a:lnTo>
                    <a:lnTo>
                      <a:pt x="275" y="40"/>
                    </a:lnTo>
                    <a:lnTo>
                      <a:pt x="239" y="40"/>
                    </a:lnTo>
                    <a:lnTo>
                      <a:pt x="235" y="5"/>
                    </a:lnTo>
                    <a:lnTo>
                      <a:pt x="227" y="18"/>
                    </a:lnTo>
                    <a:lnTo>
                      <a:pt x="216" y="37"/>
                    </a:lnTo>
                    <a:lnTo>
                      <a:pt x="205" y="18"/>
                    </a:lnTo>
                    <a:lnTo>
                      <a:pt x="199" y="8"/>
                    </a:lnTo>
                    <a:lnTo>
                      <a:pt x="203" y="37"/>
                    </a:lnTo>
                    <a:lnTo>
                      <a:pt x="131" y="38"/>
                    </a:lnTo>
                    <a:lnTo>
                      <a:pt x="131" y="0"/>
                    </a:lnTo>
                    <a:lnTo>
                      <a:pt x="120" y="18"/>
                    </a:lnTo>
                    <a:lnTo>
                      <a:pt x="107" y="38"/>
                    </a:lnTo>
                    <a:lnTo>
                      <a:pt x="98" y="18"/>
                    </a:lnTo>
                    <a:lnTo>
                      <a:pt x="93" y="7"/>
                    </a:lnTo>
                    <a:lnTo>
                      <a:pt x="96" y="37"/>
                    </a:lnTo>
                    <a:lnTo>
                      <a:pt x="24" y="37"/>
                    </a:lnTo>
                    <a:close/>
                    <a:moveTo>
                      <a:pt x="141" y="104"/>
                    </a:moveTo>
                    <a:lnTo>
                      <a:pt x="141" y="79"/>
                    </a:lnTo>
                    <a:lnTo>
                      <a:pt x="149" y="80"/>
                    </a:lnTo>
                    <a:lnTo>
                      <a:pt x="211" y="80"/>
                    </a:lnTo>
                    <a:lnTo>
                      <a:pt x="211" y="94"/>
                    </a:lnTo>
                    <a:lnTo>
                      <a:pt x="215" y="130"/>
                    </a:lnTo>
                    <a:lnTo>
                      <a:pt x="216" y="130"/>
                    </a:lnTo>
                    <a:lnTo>
                      <a:pt x="221" y="179"/>
                    </a:lnTo>
                    <a:lnTo>
                      <a:pt x="150" y="179"/>
                    </a:lnTo>
                    <a:lnTo>
                      <a:pt x="146" y="130"/>
                    </a:lnTo>
                    <a:lnTo>
                      <a:pt x="144" y="130"/>
                    </a:lnTo>
                    <a:lnTo>
                      <a:pt x="144" y="116"/>
                    </a:lnTo>
                    <a:lnTo>
                      <a:pt x="141" y="104"/>
                    </a:lnTo>
                    <a:close/>
                    <a:moveTo>
                      <a:pt x="120" y="108"/>
                    </a:moveTo>
                    <a:lnTo>
                      <a:pt x="110" y="95"/>
                    </a:lnTo>
                    <a:lnTo>
                      <a:pt x="131" y="95"/>
                    </a:lnTo>
                    <a:lnTo>
                      <a:pt x="120" y="108"/>
                    </a:lnTo>
                    <a:close/>
                    <a:moveTo>
                      <a:pt x="253" y="130"/>
                    </a:moveTo>
                    <a:lnTo>
                      <a:pt x="252" y="130"/>
                    </a:lnTo>
                    <a:lnTo>
                      <a:pt x="245" y="80"/>
                    </a:lnTo>
                    <a:lnTo>
                      <a:pt x="319" y="80"/>
                    </a:lnTo>
                    <a:lnTo>
                      <a:pt x="320" y="106"/>
                    </a:lnTo>
                    <a:lnTo>
                      <a:pt x="323" y="118"/>
                    </a:lnTo>
                    <a:lnTo>
                      <a:pt x="323" y="130"/>
                    </a:lnTo>
                    <a:lnTo>
                      <a:pt x="325" y="130"/>
                    </a:lnTo>
                    <a:lnTo>
                      <a:pt x="331" y="179"/>
                    </a:lnTo>
                    <a:lnTo>
                      <a:pt x="258" y="179"/>
                    </a:lnTo>
                    <a:lnTo>
                      <a:pt x="253" y="130"/>
                    </a:lnTo>
                    <a:close/>
                    <a:moveTo>
                      <a:pt x="227" y="106"/>
                    </a:moveTo>
                    <a:lnTo>
                      <a:pt x="218" y="95"/>
                    </a:lnTo>
                    <a:lnTo>
                      <a:pt x="236" y="95"/>
                    </a:lnTo>
                    <a:lnTo>
                      <a:pt x="227" y="106"/>
                    </a:lnTo>
                    <a:close/>
                    <a:moveTo>
                      <a:pt x="32" y="79"/>
                    </a:moveTo>
                    <a:lnTo>
                      <a:pt x="107" y="79"/>
                    </a:lnTo>
                    <a:lnTo>
                      <a:pt x="117" y="179"/>
                    </a:lnTo>
                    <a:lnTo>
                      <a:pt x="32" y="179"/>
                    </a:lnTo>
                    <a:lnTo>
                      <a:pt x="32" y="79"/>
                    </a:lnTo>
                    <a:close/>
                  </a:path>
                </a:pathLst>
              </a:custGeom>
              <a:solidFill>
                <a:srgbClr val="6666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791" name="Freeform 71"/>
              <p:cNvSpPr>
                <a:spLocks noChangeAspect="1"/>
              </p:cNvSpPr>
              <p:nvPr/>
            </p:nvSpPr>
            <p:spPr bwMode="auto">
              <a:xfrm>
                <a:off x="337" y="3372"/>
                <a:ext cx="27" cy="3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5"/>
                  </a:cxn>
                  <a:cxn ang="0">
                    <a:pos x="3" y="37"/>
                  </a:cxn>
                  <a:cxn ang="0">
                    <a:pos x="3" y="51"/>
                  </a:cxn>
                  <a:cxn ang="0">
                    <a:pos x="5" y="51"/>
                  </a:cxn>
                  <a:cxn ang="0">
                    <a:pos x="9" y="100"/>
                  </a:cxn>
                  <a:cxn ang="0">
                    <a:pos x="80" y="100"/>
                  </a:cxn>
                  <a:cxn ang="0">
                    <a:pos x="75" y="51"/>
                  </a:cxn>
                  <a:cxn ang="0">
                    <a:pos x="74" y="51"/>
                  </a:cxn>
                  <a:cxn ang="0">
                    <a:pos x="70" y="15"/>
                  </a:cxn>
                  <a:cxn ang="0">
                    <a:pos x="70" y="1"/>
                  </a:cxn>
                  <a:cxn ang="0">
                    <a:pos x="8" y="1"/>
                  </a:cxn>
                  <a:cxn ang="0">
                    <a:pos x="0" y="0"/>
                  </a:cxn>
                </a:cxnLst>
                <a:rect l="0" t="0" r="r" b="b"/>
                <a:pathLst>
                  <a:path w="80" h="100">
                    <a:moveTo>
                      <a:pt x="0" y="0"/>
                    </a:moveTo>
                    <a:lnTo>
                      <a:pt x="0" y="25"/>
                    </a:lnTo>
                    <a:lnTo>
                      <a:pt x="3" y="37"/>
                    </a:lnTo>
                    <a:lnTo>
                      <a:pt x="3" y="51"/>
                    </a:lnTo>
                    <a:lnTo>
                      <a:pt x="5" y="51"/>
                    </a:lnTo>
                    <a:lnTo>
                      <a:pt x="9" y="100"/>
                    </a:lnTo>
                    <a:lnTo>
                      <a:pt x="80" y="100"/>
                    </a:lnTo>
                    <a:lnTo>
                      <a:pt x="75" y="51"/>
                    </a:lnTo>
                    <a:lnTo>
                      <a:pt x="74" y="51"/>
                    </a:lnTo>
                    <a:lnTo>
                      <a:pt x="70" y="15"/>
                    </a:lnTo>
                    <a:lnTo>
                      <a:pt x="70" y="1"/>
                    </a:lnTo>
                    <a:lnTo>
                      <a:pt x="8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792" name="Freeform 72"/>
              <p:cNvSpPr>
                <a:spLocks noChangeAspect="1"/>
              </p:cNvSpPr>
              <p:nvPr/>
            </p:nvSpPr>
            <p:spPr bwMode="auto">
              <a:xfrm>
                <a:off x="327" y="3377"/>
                <a:ext cx="7" cy="4"/>
              </a:xfrm>
              <a:custGeom>
                <a:avLst/>
                <a:gdLst/>
                <a:ahLst/>
                <a:cxnLst>
                  <a:cxn ang="0">
                    <a:pos x="10" y="13"/>
                  </a:cxn>
                  <a:cxn ang="0">
                    <a:pos x="19" y="0"/>
                  </a:cxn>
                  <a:cxn ang="0">
                    <a:pos x="21" y="0"/>
                  </a:cxn>
                  <a:cxn ang="0">
                    <a:pos x="0" y="0"/>
                  </a:cxn>
                  <a:cxn ang="0">
                    <a:pos x="10" y="13"/>
                  </a:cxn>
                </a:cxnLst>
                <a:rect l="0" t="0" r="r" b="b"/>
                <a:pathLst>
                  <a:path w="21" h="13">
                    <a:moveTo>
                      <a:pt x="10" y="13"/>
                    </a:moveTo>
                    <a:lnTo>
                      <a:pt x="19" y="0"/>
                    </a:lnTo>
                    <a:lnTo>
                      <a:pt x="21" y="0"/>
                    </a:lnTo>
                    <a:lnTo>
                      <a:pt x="0" y="0"/>
                    </a:lnTo>
                    <a:lnTo>
                      <a:pt x="10" y="13"/>
                    </a:lnTo>
                    <a:close/>
                  </a:path>
                </a:pathLst>
              </a:custGeom>
              <a:solidFill>
                <a:srgbClr val="5A5A5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793" name="Freeform 73"/>
              <p:cNvSpPr>
                <a:spLocks noChangeAspect="1"/>
              </p:cNvSpPr>
              <p:nvPr/>
            </p:nvSpPr>
            <p:spPr bwMode="auto">
              <a:xfrm>
                <a:off x="372" y="3372"/>
                <a:ext cx="28" cy="33"/>
              </a:xfrm>
              <a:custGeom>
                <a:avLst/>
                <a:gdLst/>
                <a:ahLst/>
                <a:cxnLst>
                  <a:cxn ang="0">
                    <a:pos x="7" y="50"/>
                  </a:cxn>
                  <a:cxn ang="0">
                    <a:pos x="8" y="50"/>
                  </a:cxn>
                  <a:cxn ang="0">
                    <a:pos x="13" y="99"/>
                  </a:cxn>
                  <a:cxn ang="0">
                    <a:pos x="86" y="99"/>
                  </a:cxn>
                  <a:cxn ang="0">
                    <a:pos x="80" y="50"/>
                  </a:cxn>
                  <a:cxn ang="0">
                    <a:pos x="78" y="50"/>
                  </a:cxn>
                  <a:cxn ang="0">
                    <a:pos x="78" y="38"/>
                  </a:cxn>
                  <a:cxn ang="0">
                    <a:pos x="75" y="26"/>
                  </a:cxn>
                  <a:cxn ang="0">
                    <a:pos x="74" y="0"/>
                  </a:cxn>
                  <a:cxn ang="0">
                    <a:pos x="0" y="0"/>
                  </a:cxn>
                  <a:cxn ang="0">
                    <a:pos x="7" y="50"/>
                  </a:cxn>
                </a:cxnLst>
                <a:rect l="0" t="0" r="r" b="b"/>
                <a:pathLst>
                  <a:path w="86" h="99">
                    <a:moveTo>
                      <a:pt x="7" y="50"/>
                    </a:moveTo>
                    <a:lnTo>
                      <a:pt x="8" y="50"/>
                    </a:lnTo>
                    <a:lnTo>
                      <a:pt x="13" y="99"/>
                    </a:lnTo>
                    <a:lnTo>
                      <a:pt x="86" y="99"/>
                    </a:lnTo>
                    <a:lnTo>
                      <a:pt x="80" y="50"/>
                    </a:lnTo>
                    <a:lnTo>
                      <a:pt x="78" y="50"/>
                    </a:lnTo>
                    <a:lnTo>
                      <a:pt x="78" y="38"/>
                    </a:lnTo>
                    <a:lnTo>
                      <a:pt x="75" y="26"/>
                    </a:lnTo>
                    <a:lnTo>
                      <a:pt x="74" y="0"/>
                    </a:lnTo>
                    <a:lnTo>
                      <a:pt x="0" y="0"/>
                    </a:lnTo>
                    <a:lnTo>
                      <a:pt x="7" y="50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794" name="Freeform 74"/>
              <p:cNvSpPr>
                <a:spLocks noChangeAspect="1"/>
              </p:cNvSpPr>
              <p:nvPr/>
            </p:nvSpPr>
            <p:spPr bwMode="auto">
              <a:xfrm>
                <a:off x="363" y="3377"/>
                <a:ext cx="6" cy="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" y="11"/>
                  </a:cxn>
                  <a:cxn ang="0">
                    <a:pos x="18" y="0"/>
                  </a:cxn>
                  <a:cxn ang="0">
                    <a:pos x="0" y="0"/>
                  </a:cxn>
                </a:cxnLst>
                <a:rect l="0" t="0" r="r" b="b"/>
                <a:pathLst>
                  <a:path w="18" h="11">
                    <a:moveTo>
                      <a:pt x="0" y="0"/>
                    </a:moveTo>
                    <a:lnTo>
                      <a:pt x="9" y="11"/>
                    </a:lnTo>
                    <a:lnTo>
                      <a:pt x="18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3535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795" name="Freeform 75"/>
              <p:cNvSpPr>
                <a:spLocks noChangeAspect="1"/>
              </p:cNvSpPr>
              <p:nvPr/>
            </p:nvSpPr>
            <p:spPr bwMode="auto">
              <a:xfrm>
                <a:off x="301" y="3372"/>
                <a:ext cx="28" cy="33"/>
              </a:xfrm>
              <a:custGeom>
                <a:avLst/>
                <a:gdLst/>
                <a:ahLst/>
                <a:cxnLst>
                  <a:cxn ang="0">
                    <a:pos x="75" y="0"/>
                  </a:cxn>
                  <a:cxn ang="0">
                    <a:pos x="0" y="0"/>
                  </a:cxn>
                  <a:cxn ang="0">
                    <a:pos x="0" y="100"/>
                  </a:cxn>
                  <a:cxn ang="0">
                    <a:pos x="85" y="100"/>
                  </a:cxn>
                  <a:cxn ang="0">
                    <a:pos x="75" y="0"/>
                  </a:cxn>
                </a:cxnLst>
                <a:rect l="0" t="0" r="r" b="b"/>
                <a:pathLst>
                  <a:path w="85" h="100">
                    <a:moveTo>
                      <a:pt x="75" y="0"/>
                    </a:moveTo>
                    <a:lnTo>
                      <a:pt x="0" y="0"/>
                    </a:lnTo>
                    <a:lnTo>
                      <a:pt x="0" y="100"/>
                    </a:lnTo>
                    <a:lnTo>
                      <a:pt x="85" y="100"/>
                    </a:lnTo>
                    <a:lnTo>
                      <a:pt x="75" y="0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796" name="Freeform 76"/>
              <p:cNvSpPr>
                <a:spLocks noChangeAspect="1"/>
              </p:cNvSpPr>
              <p:nvPr/>
            </p:nvSpPr>
            <p:spPr bwMode="auto">
              <a:xfrm>
                <a:off x="334" y="3345"/>
                <a:ext cx="24" cy="13"/>
              </a:xfrm>
              <a:custGeom>
                <a:avLst/>
                <a:gdLst/>
                <a:ahLst/>
                <a:cxnLst>
                  <a:cxn ang="0">
                    <a:pos x="72" y="37"/>
                  </a:cxn>
                  <a:cxn ang="0">
                    <a:pos x="68" y="8"/>
                  </a:cxn>
                  <a:cxn ang="0">
                    <a:pos x="61" y="0"/>
                  </a:cxn>
                  <a:cxn ang="0">
                    <a:pos x="0" y="0"/>
                  </a:cxn>
                  <a:cxn ang="0">
                    <a:pos x="0" y="38"/>
                  </a:cxn>
                  <a:cxn ang="0">
                    <a:pos x="72" y="37"/>
                  </a:cxn>
                </a:cxnLst>
                <a:rect l="0" t="0" r="r" b="b"/>
                <a:pathLst>
                  <a:path w="72" h="38">
                    <a:moveTo>
                      <a:pt x="72" y="37"/>
                    </a:moveTo>
                    <a:lnTo>
                      <a:pt x="68" y="8"/>
                    </a:lnTo>
                    <a:lnTo>
                      <a:pt x="61" y="0"/>
                    </a:lnTo>
                    <a:lnTo>
                      <a:pt x="0" y="0"/>
                    </a:lnTo>
                    <a:lnTo>
                      <a:pt x="0" y="38"/>
                    </a:lnTo>
                    <a:lnTo>
                      <a:pt x="72" y="37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797" name="Freeform 77"/>
              <p:cNvSpPr>
                <a:spLocks noChangeAspect="1"/>
              </p:cNvSpPr>
              <p:nvPr/>
            </p:nvSpPr>
            <p:spPr bwMode="auto">
              <a:xfrm>
                <a:off x="323" y="3351"/>
                <a:ext cx="7" cy="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" y="20"/>
                  </a:cxn>
                  <a:cxn ang="0">
                    <a:pos x="22" y="0"/>
                  </a:cxn>
                  <a:cxn ang="0">
                    <a:pos x="0" y="0"/>
                  </a:cxn>
                </a:cxnLst>
                <a:rect l="0" t="0" r="r" b="b"/>
                <a:pathLst>
                  <a:path w="22" h="20">
                    <a:moveTo>
                      <a:pt x="0" y="0"/>
                    </a:moveTo>
                    <a:lnTo>
                      <a:pt x="9" y="20"/>
                    </a:lnTo>
                    <a:lnTo>
                      <a:pt x="2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C5C5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798" name="Freeform 78"/>
              <p:cNvSpPr>
                <a:spLocks noChangeAspect="1"/>
              </p:cNvSpPr>
              <p:nvPr/>
            </p:nvSpPr>
            <p:spPr bwMode="auto">
              <a:xfrm>
                <a:off x="368" y="3345"/>
                <a:ext cx="26" cy="14"/>
              </a:xfrm>
              <a:custGeom>
                <a:avLst/>
                <a:gdLst/>
                <a:ahLst/>
                <a:cxnLst>
                  <a:cxn ang="0">
                    <a:pos x="40" y="40"/>
                  </a:cxn>
                  <a:cxn ang="0">
                    <a:pos x="48" y="38"/>
                  </a:cxn>
                  <a:cxn ang="0">
                    <a:pos x="66" y="38"/>
                  </a:cxn>
                  <a:cxn ang="0">
                    <a:pos x="76" y="37"/>
                  </a:cxn>
                  <a:cxn ang="0">
                    <a:pos x="71" y="8"/>
                  </a:cxn>
                  <a:cxn ang="0">
                    <a:pos x="65" y="0"/>
                  </a:cxn>
                  <a:cxn ang="0">
                    <a:pos x="4" y="0"/>
                  </a:cxn>
                  <a:cxn ang="0">
                    <a:pos x="0" y="5"/>
                  </a:cxn>
                  <a:cxn ang="0">
                    <a:pos x="4" y="40"/>
                  </a:cxn>
                  <a:cxn ang="0">
                    <a:pos x="40" y="40"/>
                  </a:cxn>
                </a:cxnLst>
                <a:rect l="0" t="0" r="r" b="b"/>
                <a:pathLst>
                  <a:path w="76" h="40">
                    <a:moveTo>
                      <a:pt x="40" y="40"/>
                    </a:moveTo>
                    <a:lnTo>
                      <a:pt x="48" y="38"/>
                    </a:lnTo>
                    <a:lnTo>
                      <a:pt x="66" y="38"/>
                    </a:lnTo>
                    <a:lnTo>
                      <a:pt x="76" y="37"/>
                    </a:lnTo>
                    <a:lnTo>
                      <a:pt x="71" y="8"/>
                    </a:lnTo>
                    <a:lnTo>
                      <a:pt x="65" y="0"/>
                    </a:lnTo>
                    <a:lnTo>
                      <a:pt x="4" y="0"/>
                    </a:lnTo>
                    <a:lnTo>
                      <a:pt x="0" y="5"/>
                    </a:lnTo>
                    <a:lnTo>
                      <a:pt x="4" y="40"/>
                    </a:lnTo>
                    <a:lnTo>
                      <a:pt x="40" y="40"/>
                    </a:lnTo>
                    <a:close/>
                  </a:path>
                </a:pathLst>
              </a:custGeom>
              <a:solidFill>
                <a:srgbClr val="CCCCCC"/>
              </a:solidFill>
              <a:ln w="3175" cmpd="sng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799" name="Freeform 79"/>
              <p:cNvSpPr>
                <a:spLocks noChangeAspect="1"/>
              </p:cNvSpPr>
              <p:nvPr/>
            </p:nvSpPr>
            <p:spPr bwMode="auto">
              <a:xfrm>
                <a:off x="358" y="3351"/>
                <a:ext cx="8" cy="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1" y="19"/>
                  </a:cxn>
                  <a:cxn ang="0">
                    <a:pos x="22" y="0"/>
                  </a:cxn>
                  <a:cxn ang="0">
                    <a:pos x="0" y="0"/>
                  </a:cxn>
                </a:cxnLst>
                <a:rect l="0" t="0" r="r" b="b"/>
                <a:pathLst>
                  <a:path w="22" h="19">
                    <a:moveTo>
                      <a:pt x="0" y="0"/>
                    </a:moveTo>
                    <a:lnTo>
                      <a:pt x="11" y="19"/>
                    </a:lnTo>
                    <a:lnTo>
                      <a:pt x="2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5555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00" name="Freeform 80"/>
              <p:cNvSpPr>
                <a:spLocks noChangeAspect="1"/>
              </p:cNvSpPr>
              <p:nvPr/>
            </p:nvSpPr>
            <p:spPr bwMode="auto">
              <a:xfrm>
                <a:off x="-355" y="3495"/>
                <a:ext cx="977" cy="21"/>
              </a:xfrm>
              <a:custGeom>
                <a:avLst/>
                <a:gdLst/>
                <a:ahLst/>
                <a:cxnLst>
                  <a:cxn ang="0">
                    <a:pos x="2907" y="62"/>
                  </a:cxn>
                  <a:cxn ang="0">
                    <a:pos x="2930" y="0"/>
                  </a:cxn>
                  <a:cxn ang="0">
                    <a:pos x="0" y="0"/>
                  </a:cxn>
                  <a:cxn ang="0">
                    <a:pos x="19" y="62"/>
                  </a:cxn>
                  <a:cxn ang="0">
                    <a:pos x="2907" y="62"/>
                  </a:cxn>
                </a:cxnLst>
                <a:rect l="0" t="0" r="r" b="b"/>
                <a:pathLst>
                  <a:path w="2930" h="62">
                    <a:moveTo>
                      <a:pt x="2907" y="62"/>
                    </a:moveTo>
                    <a:lnTo>
                      <a:pt x="2930" y="0"/>
                    </a:lnTo>
                    <a:lnTo>
                      <a:pt x="0" y="0"/>
                    </a:lnTo>
                    <a:lnTo>
                      <a:pt x="19" y="62"/>
                    </a:lnTo>
                    <a:lnTo>
                      <a:pt x="2907" y="62"/>
                    </a:lnTo>
                    <a:close/>
                  </a:path>
                </a:pathLst>
              </a:custGeom>
              <a:solidFill>
                <a:srgbClr val="92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01" name="Freeform 81"/>
              <p:cNvSpPr>
                <a:spLocks noChangeAspect="1"/>
              </p:cNvSpPr>
              <p:nvPr/>
            </p:nvSpPr>
            <p:spPr bwMode="auto">
              <a:xfrm>
                <a:off x="-162" y="3346"/>
                <a:ext cx="29" cy="12"/>
              </a:xfrm>
              <a:custGeom>
                <a:avLst/>
                <a:gdLst/>
                <a:ahLst/>
                <a:cxnLst>
                  <a:cxn ang="0">
                    <a:pos x="81" y="36"/>
                  </a:cxn>
                  <a:cxn ang="0">
                    <a:pos x="86" y="0"/>
                  </a:cxn>
                  <a:cxn ang="0">
                    <a:pos x="9" y="0"/>
                  </a:cxn>
                  <a:cxn ang="0">
                    <a:pos x="0" y="35"/>
                  </a:cxn>
                  <a:cxn ang="0">
                    <a:pos x="2" y="34"/>
                  </a:cxn>
                  <a:cxn ang="0">
                    <a:pos x="7" y="36"/>
                  </a:cxn>
                  <a:cxn ang="0">
                    <a:pos x="81" y="36"/>
                  </a:cxn>
                </a:cxnLst>
                <a:rect l="0" t="0" r="r" b="b"/>
                <a:pathLst>
                  <a:path w="86" h="36">
                    <a:moveTo>
                      <a:pt x="81" y="36"/>
                    </a:moveTo>
                    <a:lnTo>
                      <a:pt x="86" y="0"/>
                    </a:lnTo>
                    <a:lnTo>
                      <a:pt x="9" y="0"/>
                    </a:lnTo>
                    <a:lnTo>
                      <a:pt x="0" y="35"/>
                    </a:lnTo>
                    <a:lnTo>
                      <a:pt x="2" y="34"/>
                    </a:lnTo>
                    <a:lnTo>
                      <a:pt x="7" y="36"/>
                    </a:lnTo>
                    <a:lnTo>
                      <a:pt x="81" y="36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02" name="Freeform 82"/>
              <p:cNvSpPr>
                <a:spLocks noChangeAspect="1"/>
              </p:cNvSpPr>
              <p:nvPr/>
            </p:nvSpPr>
            <p:spPr bwMode="auto">
              <a:xfrm>
                <a:off x="-170" y="3351"/>
                <a:ext cx="7" cy="6"/>
              </a:xfrm>
              <a:custGeom>
                <a:avLst/>
                <a:gdLst/>
                <a:ahLst/>
                <a:cxnLst>
                  <a:cxn ang="0">
                    <a:pos x="9" y="18"/>
                  </a:cxn>
                  <a:cxn ang="0">
                    <a:pos x="21" y="0"/>
                  </a:cxn>
                  <a:cxn ang="0">
                    <a:pos x="0" y="0"/>
                  </a:cxn>
                  <a:cxn ang="0">
                    <a:pos x="9" y="18"/>
                  </a:cxn>
                </a:cxnLst>
                <a:rect l="0" t="0" r="r" b="b"/>
                <a:pathLst>
                  <a:path w="21" h="18">
                    <a:moveTo>
                      <a:pt x="9" y="18"/>
                    </a:moveTo>
                    <a:lnTo>
                      <a:pt x="21" y="0"/>
                    </a:lnTo>
                    <a:lnTo>
                      <a:pt x="0" y="0"/>
                    </a:lnTo>
                    <a:lnTo>
                      <a:pt x="9" y="18"/>
                    </a:lnTo>
                    <a:close/>
                  </a:path>
                </a:pathLst>
              </a:custGeom>
              <a:solidFill>
                <a:srgbClr val="BDBDB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03" name="Freeform 83"/>
              <p:cNvSpPr>
                <a:spLocks noChangeAspect="1" noEditPoints="1"/>
              </p:cNvSpPr>
              <p:nvPr/>
            </p:nvSpPr>
            <p:spPr bwMode="auto">
              <a:xfrm>
                <a:off x="-198" y="3372"/>
                <a:ext cx="315" cy="85"/>
              </a:xfrm>
              <a:custGeom>
                <a:avLst/>
                <a:gdLst/>
                <a:ahLst/>
                <a:cxnLst>
                  <a:cxn ang="0">
                    <a:pos x="70" y="1"/>
                  </a:cxn>
                  <a:cxn ang="0">
                    <a:pos x="27" y="51"/>
                  </a:cxn>
                  <a:cxn ang="0">
                    <a:pos x="56" y="153"/>
                  </a:cxn>
                  <a:cxn ang="0">
                    <a:pos x="10" y="203"/>
                  </a:cxn>
                  <a:cxn ang="0">
                    <a:pos x="163" y="257"/>
                  </a:cxn>
                  <a:cxn ang="0">
                    <a:pos x="210" y="153"/>
                  </a:cxn>
                  <a:cxn ang="0">
                    <a:pos x="252" y="151"/>
                  </a:cxn>
                  <a:cxn ang="0">
                    <a:pos x="244" y="100"/>
                  </a:cxn>
                  <a:cxn ang="0">
                    <a:pos x="260" y="51"/>
                  </a:cxn>
                  <a:cxn ang="0">
                    <a:pos x="294" y="100"/>
                  </a:cxn>
                  <a:cxn ang="0">
                    <a:pos x="256" y="153"/>
                  </a:cxn>
                  <a:cxn ang="0">
                    <a:pos x="208" y="203"/>
                  </a:cxn>
                  <a:cxn ang="0">
                    <a:pos x="910" y="203"/>
                  </a:cxn>
                  <a:cxn ang="0">
                    <a:pos x="907" y="153"/>
                  </a:cxn>
                  <a:cxn ang="0">
                    <a:pos x="909" y="100"/>
                  </a:cxn>
                  <a:cxn ang="0">
                    <a:pos x="891" y="51"/>
                  </a:cxn>
                  <a:cxn ang="0">
                    <a:pos x="940" y="3"/>
                  </a:cxn>
                  <a:cxn ang="0">
                    <a:pos x="894" y="1"/>
                  </a:cxn>
                  <a:cxn ang="0">
                    <a:pos x="867" y="51"/>
                  </a:cxn>
                  <a:cxn ang="0">
                    <a:pos x="832" y="51"/>
                  </a:cxn>
                  <a:cxn ang="0">
                    <a:pos x="868" y="153"/>
                  </a:cxn>
                  <a:cxn ang="0">
                    <a:pos x="793" y="203"/>
                  </a:cxn>
                  <a:cxn ang="0">
                    <a:pos x="830" y="100"/>
                  </a:cxn>
                  <a:cxn ang="0">
                    <a:pos x="828" y="51"/>
                  </a:cxn>
                  <a:cxn ang="0">
                    <a:pos x="754" y="0"/>
                  </a:cxn>
                  <a:cxn ang="0">
                    <a:pos x="720" y="49"/>
                  </a:cxn>
                  <a:cxn ang="0">
                    <a:pos x="728" y="101"/>
                  </a:cxn>
                  <a:cxn ang="0">
                    <a:pos x="717" y="153"/>
                  </a:cxn>
                  <a:cxn ang="0">
                    <a:pos x="678" y="153"/>
                  </a:cxn>
                  <a:cxn ang="0">
                    <a:pos x="601" y="203"/>
                  </a:cxn>
                  <a:cxn ang="0">
                    <a:pos x="558" y="153"/>
                  </a:cxn>
                  <a:cxn ang="0">
                    <a:pos x="601" y="113"/>
                  </a:cxn>
                  <a:cxn ang="0">
                    <a:pos x="591" y="100"/>
                  </a:cxn>
                  <a:cxn ang="0">
                    <a:pos x="570" y="51"/>
                  </a:cxn>
                  <a:cxn ang="0">
                    <a:pos x="528" y="0"/>
                  </a:cxn>
                  <a:cxn ang="0">
                    <a:pos x="492" y="100"/>
                  </a:cxn>
                  <a:cxn ang="0">
                    <a:pos x="492" y="151"/>
                  </a:cxn>
                  <a:cxn ang="0">
                    <a:pos x="483" y="203"/>
                  </a:cxn>
                  <a:cxn ang="0">
                    <a:pos x="483" y="153"/>
                  </a:cxn>
                  <a:cxn ang="0">
                    <a:pos x="453" y="63"/>
                  </a:cxn>
                  <a:cxn ang="0">
                    <a:pos x="489" y="24"/>
                  </a:cxn>
                  <a:cxn ang="0">
                    <a:pos x="470" y="0"/>
                  </a:cxn>
                  <a:cxn ang="0">
                    <a:pos x="440" y="1"/>
                  </a:cxn>
                  <a:cxn ang="0">
                    <a:pos x="376" y="51"/>
                  </a:cxn>
                  <a:cxn ang="0">
                    <a:pos x="375" y="100"/>
                  </a:cxn>
                  <a:cxn ang="0">
                    <a:pos x="369" y="151"/>
                  </a:cxn>
                  <a:cxn ang="0">
                    <a:pos x="330" y="151"/>
                  </a:cxn>
                  <a:cxn ang="0">
                    <a:pos x="368" y="138"/>
                  </a:cxn>
                  <a:cxn ang="0">
                    <a:pos x="338" y="51"/>
                  </a:cxn>
                  <a:cxn ang="0">
                    <a:pos x="376" y="1"/>
                  </a:cxn>
                  <a:cxn ang="0">
                    <a:pos x="300" y="0"/>
                  </a:cxn>
                  <a:cxn ang="0">
                    <a:pos x="274" y="49"/>
                  </a:cxn>
                  <a:cxn ang="0">
                    <a:pos x="262" y="25"/>
                  </a:cxn>
                  <a:cxn ang="0">
                    <a:pos x="218" y="1"/>
                  </a:cxn>
                  <a:cxn ang="0">
                    <a:pos x="164" y="51"/>
                  </a:cxn>
                  <a:cxn ang="0">
                    <a:pos x="141" y="100"/>
                  </a:cxn>
                  <a:cxn ang="0">
                    <a:pos x="139" y="151"/>
                  </a:cxn>
                  <a:cxn ang="0">
                    <a:pos x="103" y="100"/>
                  </a:cxn>
                  <a:cxn ang="0">
                    <a:pos x="120" y="51"/>
                  </a:cxn>
                  <a:cxn ang="0">
                    <a:pos x="267" y="203"/>
                  </a:cxn>
                  <a:cxn ang="0">
                    <a:pos x="267" y="203"/>
                  </a:cxn>
                  <a:cxn ang="0">
                    <a:pos x="94" y="153"/>
                  </a:cxn>
                </a:cxnLst>
                <a:rect l="0" t="0" r="r" b="b"/>
                <a:pathLst>
                  <a:path w="944" h="257">
                    <a:moveTo>
                      <a:pt x="144" y="39"/>
                    </a:moveTo>
                    <a:lnTo>
                      <a:pt x="147" y="1"/>
                    </a:lnTo>
                    <a:lnTo>
                      <a:pt x="70" y="1"/>
                    </a:lnTo>
                    <a:lnTo>
                      <a:pt x="67" y="39"/>
                    </a:lnTo>
                    <a:lnTo>
                      <a:pt x="67" y="51"/>
                    </a:lnTo>
                    <a:lnTo>
                      <a:pt x="27" y="51"/>
                    </a:lnTo>
                    <a:lnTo>
                      <a:pt x="25" y="100"/>
                    </a:lnTo>
                    <a:lnTo>
                      <a:pt x="60" y="100"/>
                    </a:lnTo>
                    <a:lnTo>
                      <a:pt x="56" y="153"/>
                    </a:lnTo>
                    <a:lnTo>
                      <a:pt x="15" y="153"/>
                    </a:lnTo>
                    <a:lnTo>
                      <a:pt x="10" y="191"/>
                    </a:lnTo>
                    <a:lnTo>
                      <a:pt x="10" y="203"/>
                    </a:lnTo>
                    <a:lnTo>
                      <a:pt x="6" y="203"/>
                    </a:lnTo>
                    <a:lnTo>
                      <a:pt x="0" y="257"/>
                    </a:lnTo>
                    <a:lnTo>
                      <a:pt x="163" y="257"/>
                    </a:lnTo>
                    <a:lnTo>
                      <a:pt x="168" y="203"/>
                    </a:lnTo>
                    <a:lnTo>
                      <a:pt x="207" y="203"/>
                    </a:lnTo>
                    <a:lnTo>
                      <a:pt x="210" y="153"/>
                    </a:lnTo>
                    <a:lnTo>
                      <a:pt x="231" y="153"/>
                    </a:lnTo>
                    <a:lnTo>
                      <a:pt x="236" y="151"/>
                    </a:lnTo>
                    <a:lnTo>
                      <a:pt x="252" y="151"/>
                    </a:lnTo>
                    <a:lnTo>
                      <a:pt x="254" y="99"/>
                    </a:lnTo>
                    <a:lnTo>
                      <a:pt x="249" y="99"/>
                    </a:lnTo>
                    <a:lnTo>
                      <a:pt x="244" y="100"/>
                    </a:lnTo>
                    <a:lnTo>
                      <a:pt x="220" y="100"/>
                    </a:lnTo>
                    <a:lnTo>
                      <a:pt x="224" y="51"/>
                    </a:lnTo>
                    <a:lnTo>
                      <a:pt x="260" y="51"/>
                    </a:lnTo>
                    <a:lnTo>
                      <a:pt x="260" y="87"/>
                    </a:lnTo>
                    <a:lnTo>
                      <a:pt x="258" y="100"/>
                    </a:lnTo>
                    <a:lnTo>
                      <a:pt x="294" y="100"/>
                    </a:lnTo>
                    <a:lnTo>
                      <a:pt x="291" y="151"/>
                    </a:lnTo>
                    <a:lnTo>
                      <a:pt x="260" y="151"/>
                    </a:lnTo>
                    <a:lnTo>
                      <a:pt x="256" y="153"/>
                    </a:lnTo>
                    <a:lnTo>
                      <a:pt x="252" y="153"/>
                    </a:lnTo>
                    <a:lnTo>
                      <a:pt x="248" y="203"/>
                    </a:lnTo>
                    <a:lnTo>
                      <a:pt x="208" y="203"/>
                    </a:lnTo>
                    <a:lnTo>
                      <a:pt x="207" y="257"/>
                    </a:lnTo>
                    <a:lnTo>
                      <a:pt x="910" y="257"/>
                    </a:lnTo>
                    <a:lnTo>
                      <a:pt x="910" y="203"/>
                    </a:lnTo>
                    <a:lnTo>
                      <a:pt x="909" y="203"/>
                    </a:lnTo>
                    <a:lnTo>
                      <a:pt x="908" y="191"/>
                    </a:lnTo>
                    <a:lnTo>
                      <a:pt x="907" y="153"/>
                    </a:lnTo>
                    <a:lnTo>
                      <a:pt x="944" y="153"/>
                    </a:lnTo>
                    <a:lnTo>
                      <a:pt x="944" y="100"/>
                    </a:lnTo>
                    <a:lnTo>
                      <a:pt x="909" y="100"/>
                    </a:lnTo>
                    <a:lnTo>
                      <a:pt x="908" y="89"/>
                    </a:lnTo>
                    <a:lnTo>
                      <a:pt x="907" y="51"/>
                    </a:lnTo>
                    <a:lnTo>
                      <a:pt x="891" y="51"/>
                    </a:lnTo>
                    <a:lnTo>
                      <a:pt x="895" y="51"/>
                    </a:lnTo>
                    <a:lnTo>
                      <a:pt x="944" y="51"/>
                    </a:lnTo>
                    <a:lnTo>
                      <a:pt x="940" y="3"/>
                    </a:lnTo>
                    <a:lnTo>
                      <a:pt x="940" y="1"/>
                    </a:lnTo>
                    <a:lnTo>
                      <a:pt x="925" y="1"/>
                    </a:lnTo>
                    <a:lnTo>
                      <a:pt x="894" y="1"/>
                    </a:lnTo>
                    <a:lnTo>
                      <a:pt x="890" y="3"/>
                    </a:lnTo>
                    <a:lnTo>
                      <a:pt x="867" y="3"/>
                    </a:lnTo>
                    <a:lnTo>
                      <a:pt x="867" y="51"/>
                    </a:lnTo>
                    <a:lnTo>
                      <a:pt x="850" y="51"/>
                    </a:lnTo>
                    <a:lnTo>
                      <a:pt x="847" y="51"/>
                    </a:lnTo>
                    <a:lnTo>
                      <a:pt x="832" y="51"/>
                    </a:lnTo>
                    <a:lnTo>
                      <a:pt x="832" y="101"/>
                    </a:lnTo>
                    <a:lnTo>
                      <a:pt x="868" y="101"/>
                    </a:lnTo>
                    <a:lnTo>
                      <a:pt x="868" y="153"/>
                    </a:lnTo>
                    <a:lnTo>
                      <a:pt x="832" y="153"/>
                    </a:lnTo>
                    <a:lnTo>
                      <a:pt x="832" y="203"/>
                    </a:lnTo>
                    <a:lnTo>
                      <a:pt x="793" y="203"/>
                    </a:lnTo>
                    <a:lnTo>
                      <a:pt x="793" y="153"/>
                    </a:lnTo>
                    <a:lnTo>
                      <a:pt x="829" y="153"/>
                    </a:lnTo>
                    <a:lnTo>
                      <a:pt x="830" y="100"/>
                    </a:lnTo>
                    <a:lnTo>
                      <a:pt x="795" y="100"/>
                    </a:lnTo>
                    <a:lnTo>
                      <a:pt x="795" y="51"/>
                    </a:lnTo>
                    <a:lnTo>
                      <a:pt x="828" y="51"/>
                    </a:lnTo>
                    <a:lnTo>
                      <a:pt x="828" y="1"/>
                    </a:lnTo>
                    <a:lnTo>
                      <a:pt x="764" y="1"/>
                    </a:lnTo>
                    <a:lnTo>
                      <a:pt x="754" y="0"/>
                    </a:lnTo>
                    <a:lnTo>
                      <a:pt x="754" y="51"/>
                    </a:lnTo>
                    <a:lnTo>
                      <a:pt x="724" y="51"/>
                    </a:lnTo>
                    <a:lnTo>
                      <a:pt x="720" y="49"/>
                    </a:lnTo>
                    <a:lnTo>
                      <a:pt x="720" y="100"/>
                    </a:lnTo>
                    <a:lnTo>
                      <a:pt x="724" y="100"/>
                    </a:lnTo>
                    <a:lnTo>
                      <a:pt x="728" y="101"/>
                    </a:lnTo>
                    <a:lnTo>
                      <a:pt x="753" y="101"/>
                    </a:lnTo>
                    <a:lnTo>
                      <a:pt x="753" y="153"/>
                    </a:lnTo>
                    <a:lnTo>
                      <a:pt x="717" y="153"/>
                    </a:lnTo>
                    <a:lnTo>
                      <a:pt x="717" y="203"/>
                    </a:lnTo>
                    <a:lnTo>
                      <a:pt x="676" y="203"/>
                    </a:lnTo>
                    <a:lnTo>
                      <a:pt x="678" y="153"/>
                    </a:lnTo>
                    <a:lnTo>
                      <a:pt x="602" y="153"/>
                    </a:lnTo>
                    <a:lnTo>
                      <a:pt x="601" y="163"/>
                    </a:lnTo>
                    <a:lnTo>
                      <a:pt x="601" y="203"/>
                    </a:lnTo>
                    <a:lnTo>
                      <a:pt x="562" y="203"/>
                    </a:lnTo>
                    <a:lnTo>
                      <a:pt x="562" y="153"/>
                    </a:lnTo>
                    <a:lnTo>
                      <a:pt x="558" y="153"/>
                    </a:lnTo>
                    <a:lnTo>
                      <a:pt x="562" y="151"/>
                    </a:lnTo>
                    <a:lnTo>
                      <a:pt x="601" y="151"/>
                    </a:lnTo>
                    <a:lnTo>
                      <a:pt x="601" y="113"/>
                    </a:lnTo>
                    <a:lnTo>
                      <a:pt x="602" y="99"/>
                    </a:lnTo>
                    <a:lnTo>
                      <a:pt x="598" y="99"/>
                    </a:lnTo>
                    <a:lnTo>
                      <a:pt x="591" y="100"/>
                    </a:lnTo>
                    <a:lnTo>
                      <a:pt x="567" y="100"/>
                    </a:lnTo>
                    <a:lnTo>
                      <a:pt x="567" y="61"/>
                    </a:lnTo>
                    <a:lnTo>
                      <a:pt x="570" y="51"/>
                    </a:lnTo>
                    <a:lnTo>
                      <a:pt x="603" y="51"/>
                    </a:lnTo>
                    <a:lnTo>
                      <a:pt x="606" y="0"/>
                    </a:lnTo>
                    <a:lnTo>
                      <a:pt x="528" y="0"/>
                    </a:lnTo>
                    <a:lnTo>
                      <a:pt x="528" y="49"/>
                    </a:lnTo>
                    <a:lnTo>
                      <a:pt x="492" y="49"/>
                    </a:lnTo>
                    <a:lnTo>
                      <a:pt x="492" y="100"/>
                    </a:lnTo>
                    <a:lnTo>
                      <a:pt x="525" y="100"/>
                    </a:lnTo>
                    <a:lnTo>
                      <a:pt x="524" y="151"/>
                    </a:lnTo>
                    <a:lnTo>
                      <a:pt x="492" y="151"/>
                    </a:lnTo>
                    <a:lnTo>
                      <a:pt x="486" y="149"/>
                    </a:lnTo>
                    <a:lnTo>
                      <a:pt x="486" y="191"/>
                    </a:lnTo>
                    <a:lnTo>
                      <a:pt x="483" y="203"/>
                    </a:lnTo>
                    <a:lnTo>
                      <a:pt x="446" y="203"/>
                    </a:lnTo>
                    <a:lnTo>
                      <a:pt x="447" y="153"/>
                    </a:lnTo>
                    <a:lnTo>
                      <a:pt x="483" y="153"/>
                    </a:lnTo>
                    <a:lnTo>
                      <a:pt x="488" y="100"/>
                    </a:lnTo>
                    <a:lnTo>
                      <a:pt x="453" y="100"/>
                    </a:lnTo>
                    <a:lnTo>
                      <a:pt x="453" y="63"/>
                    </a:lnTo>
                    <a:lnTo>
                      <a:pt x="454" y="51"/>
                    </a:lnTo>
                    <a:lnTo>
                      <a:pt x="489" y="51"/>
                    </a:lnTo>
                    <a:lnTo>
                      <a:pt x="489" y="24"/>
                    </a:lnTo>
                    <a:lnTo>
                      <a:pt x="492" y="13"/>
                    </a:lnTo>
                    <a:lnTo>
                      <a:pt x="492" y="0"/>
                    </a:lnTo>
                    <a:lnTo>
                      <a:pt x="470" y="0"/>
                    </a:lnTo>
                    <a:lnTo>
                      <a:pt x="453" y="0"/>
                    </a:lnTo>
                    <a:lnTo>
                      <a:pt x="448" y="1"/>
                    </a:lnTo>
                    <a:lnTo>
                      <a:pt x="440" y="1"/>
                    </a:lnTo>
                    <a:lnTo>
                      <a:pt x="415" y="1"/>
                    </a:lnTo>
                    <a:lnTo>
                      <a:pt x="415" y="51"/>
                    </a:lnTo>
                    <a:lnTo>
                      <a:pt x="376" y="51"/>
                    </a:lnTo>
                    <a:lnTo>
                      <a:pt x="376" y="76"/>
                    </a:lnTo>
                    <a:lnTo>
                      <a:pt x="375" y="89"/>
                    </a:lnTo>
                    <a:lnTo>
                      <a:pt x="375" y="100"/>
                    </a:lnTo>
                    <a:lnTo>
                      <a:pt x="411" y="100"/>
                    </a:lnTo>
                    <a:lnTo>
                      <a:pt x="408" y="151"/>
                    </a:lnTo>
                    <a:lnTo>
                      <a:pt x="369" y="151"/>
                    </a:lnTo>
                    <a:lnTo>
                      <a:pt x="367" y="203"/>
                    </a:lnTo>
                    <a:lnTo>
                      <a:pt x="326" y="203"/>
                    </a:lnTo>
                    <a:lnTo>
                      <a:pt x="330" y="151"/>
                    </a:lnTo>
                    <a:lnTo>
                      <a:pt x="333" y="153"/>
                    </a:lnTo>
                    <a:lnTo>
                      <a:pt x="368" y="153"/>
                    </a:lnTo>
                    <a:lnTo>
                      <a:pt x="368" y="138"/>
                    </a:lnTo>
                    <a:lnTo>
                      <a:pt x="372" y="100"/>
                    </a:lnTo>
                    <a:lnTo>
                      <a:pt x="336" y="100"/>
                    </a:lnTo>
                    <a:lnTo>
                      <a:pt x="338" y="51"/>
                    </a:lnTo>
                    <a:lnTo>
                      <a:pt x="375" y="51"/>
                    </a:lnTo>
                    <a:lnTo>
                      <a:pt x="375" y="13"/>
                    </a:lnTo>
                    <a:lnTo>
                      <a:pt x="376" y="1"/>
                    </a:lnTo>
                    <a:lnTo>
                      <a:pt x="310" y="1"/>
                    </a:lnTo>
                    <a:lnTo>
                      <a:pt x="306" y="0"/>
                    </a:lnTo>
                    <a:lnTo>
                      <a:pt x="300" y="0"/>
                    </a:lnTo>
                    <a:lnTo>
                      <a:pt x="298" y="51"/>
                    </a:lnTo>
                    <a:lnTo>
                      <a:pt x="280" y="51"/>
                    </a:lnTo>
                    <a:lnTo>
                      <a:pt x="274" y="49"/>
                    </a:lnTo>
                    <a:lnTo>
                      <a:pt x="260" y="49"/>
                    </a:lnTo>
                    <a:lnTo>
                      <a:pt x="260" y="37"/>
                    </a:lnTo>
                    <a:lnTo>
                      <a:pt x="262" y="25"/>
                    </a:lnTo>
                    <a:lnTo>
                      <a:pt x="262" y="0"/>
                    </a:lnTo>
                    <a:lnTo>
                      <a:pt x="224" y="0"/>
                    </a:lnTo>
                    <a:lnTo>
                      <a:pt x="218" y="1"/>
                    </a:lnTo>
                    <a:lnTo>
                      <a:pt x="186" y="1"/>
                    </a:lnTo>
                    <a:lnTo>
                      <a:pt x="183" y="51"/>
                    </a:lnTo>
                    <a:lnTo>
                      <a:pt x="164" y="51"/>
                    </a:lnTo>
                    <a:lnTo>
                      <a:pt x="158" y="51"/>
                    </a:lnTo>
                    <a:lnTo>
                      <a:pt x="145" y="51"/>
                    </a:lnTo>
                    <a:lnTo>
                      <a:pt x="141" y="100"/>
                    </a:lnTo>
                    <a:lnTo>
                      <a:pt x="176" y="100"/>
                    </a:lnTo>
                    <a:lnTo>
                      <a:pt x="171" y="151"/>
                    </a:lnTo>
                    <a:lnTo>
                      <a:pt x="139" y="151"/>
                    </a:lnTo>
                    <a:lnTo>
                      <a:pt x="133" y="149"/>
                    </a:lnTo>
                    <a:lnTo>
                      <a:pt x="138" y="100"/>
                    </a:lnTo>
                    <a:lnTo>
                      <a:pt x="103" y="100"/>
                    </a:lnTo>
                    <a:lnTo>
                      <a:pt x="106" y="51"/>
                    </a:lnTo>
                    <a:lnTo>
                      <a:pt x="116" y="51"/>
                    </a:lnTo>
                    <a:lnTo>
                      <a:pt x="120" y="51"/>
                    </a:lnTo>
                    <a:lnTo>
                      <a:pt x="144" y="51"/>
                    </a:lnTo>
                    <a:lnTo>
                      <a:pt x="144" y="39"/>
                    </a:lnTo>
                    <a:close/>
                    <a:moveTo>
                      <a:pt x="267" y="203"/>
                    </a:moveTo>
                    <a:lnTo>
                      <a:pt x="254" y="203"/>
                    </a:lnTo>
                    <a:lnTo>
                      <a:pt x="258" y="202"/>
                    </a:lnTo>
                    <a:lnTo>
                      <a:pt x="267" y="203"/>
                    </a:lnTo>
                    <a:close/>
                    <a:moveTo>
                      <a:pt x="130" y="203"/>
                    </a:moveTo>
                    <a:lnTo>
                      <a:pt x="91" y="203"/>
                    </a:lnTo>
                    <a:lnTo>
                      <a:pt x="94" y="153"/>
                    </a:lnTo>
                    <a:lnTo>
                      <a:pt x="133" y="153"/>
                    </a:lnTo>
                    <a:lnTo>
                      <a:pt x="130" y="203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04" name="Freeform 84"/>
              <p:cNvSpPr>
                <a:spLocks noChangeAspect="1"/>
              </p:cNvSpPr>
              <p:nvPr/>
            </p:nvSpPr>
            <p:spPr bwMode="auto">
              <a:xfrm>
                <a:off x="-113" y="3439"/>
                <a:ext cx="4" cy="1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13" y="1"/>
                  </a:cxn>
                  <a:cxn ang="0">
                    <a:pos x="4" y="0"/>
                  </a:cxn>
                  <a:cxn ang="0">
                    <a:pos x="0" y="1"/>
                  </a:cxn>
                </a:cxnLst>
                <a:rect l="0" t="0" r="r" b="b"/>
                <a:pathLst>
                  <a:path w="13" h="1">
                    <a:moveTo>
                      <a:pt x="0" y="1"/>
                    </a:moveTo>
                    <a:lnTo>
                      <a:pt x="13" y="1"/>
                    </a:lnTo>
                    <a:lnTo>
                      <a:pt x="4" y="0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6666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05" name="Freeform 85"/>
              <p:cNvSpPr>
                <a:spLocks noChangeAspect="1"/>
              </p:cNvSpPr>
              <p:nvPr/>
            </p:nvSpPr>
            <p:spPr bwMode="auto">
              <a:xfrm>
                <a:off x="-168" y="3423"/>
                <a:ext cx="14" cy="16"/>
              </a:xfrm>
              <a:custGeom>
                <a:avLst/>
                <a:gdLst/>
                <a:ahLst/>
                <a:cxnLst>
                  <a:cxn ang="0">
                    <a:pos x="0" y="50"/>
                  </a:cxn>
                  <a:cxn ang="0">
                    <a:pos x="39" y="50"/>
                  </a:cxn>
                  <a:cxn ang="0">
                    <a:pos x="42" y="0"/>
                  </a:cxn>
                  <a:cxn ang="0">
                    <a:pos x="3" y="0"/>
                  </a:cxn>
                  <a:cxn ang="0">
                    <a:pos x="0" y="50"/>
                  </a:cxn>
                </a:cxnLst>
                <a:rect l="0" t="0" r="r" b="b"/>
                <a:pathLst>
                  <a:path w="42" h="50">
                    <a:moveTo>
                      <a:pt x="0" y="50"/>
                    </a:moveTo>
                    <a:lnTo>
                      <a:pt x="39" y="50"/>
                    </a:lnTo>
                    <a:lnTo>
                      <a:pt x="42" y="0"/>
                    </a:lnTo>
                    <a:lnTo>
                      <a:pt x="3" y="0"/>
                    </a:lnTo>
                    <a:lnTo>
                      <a:pt x="0" y="50"/>
                    </a:lnTo>
                    <a:close/>
                  </a:path>
                </a:pathLst>
              </a:custGeom>
              <a:solidFill>
                <a:srgbClr val="6666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06" name="Freeform 86"/>
              <p:cNvSpPr>
                <a:spLocks noChangeAspect="1"/>
              </p:cNvSpPr>
              <p:nvPr/>
            </p:nvSpPr>
            <p:spPr bwMode="auto">
              <a:xfrm>
                <a:off x="-94" y="3351"/>
                <a:ext cx="7" cy="6"/>
              </a:xfrm>
              <a:custGeom>
                <a:avLst/>
                <a:gdLst/>
                <a:ahLst/>
                <a:cxnLst>
                  <a:cxn ang="0">
                    <a:pos x="20" y="0"/>
                  </a:cxn>
                  <a:cxn ang="0">
                    <a:pos x="0" y="0"/>
                  </a:cxn>
                  <a:cxn ang="0">
                    <a:pos x="8" y="18"/>
                  </a:cxn>
                  <a:cxn ang="0">
                    <a:pos x="20" y="0"/>
                  </a:cxn>
                </a:cxnLst>
                <a:rect l="0" t="0" r="r" b="b"/>
                <a:pathLst>
                  <a:path w="20" h="18">
                    <a:moveTo>
                      <a:pt x="20" y="0"/>
                    </a:moveTo>
                    <a:lnTo>
                      <a:pt x="0" y="0"/>
                    </a:lnTo>
                    <a:lnTo>
                      <a:pt x="8" y="18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AEAEA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07" name="Freeform 87"/>
              <p:cNvSpPr>
                <a:spLocks noChangeAspect="1"/>
              </p:cNvSpPr>
              <p:nvPr/>
            </p:nvSpPr>
            <p:spPr bwMode="auto">
              <a:xfrm>
                <a:off x="-121" y="3345"/>
                <a:ext cx="26" cy="13"/>
              </a:xfrm>
              <a:custGeom>
                <a:avLst/>
                <a:gdLst/>
                <a:ahLst/>
                <a:cxnLst>
                  <a:cxn ang="0">
                    <a:pos x="76" y="39"/>
                  </a:cxn>
                  <a:cxn ang="0">
                    <a:pos x="78" y="20"/>
                  </a:cxn>
                  <a:cxn ang="0">
                    <a:pos x="78" y="13"/>
                  </a:cxn>
                  <a:cxn ang="0">
                    <a:pos x="78" y="1"/>
                  </a:cxn>
                  <a:cxn ang="0">
                    <a:pos x="73" y="1"/>
                  </a:cxn>
                  <a:cxn ang="0">
                    <a:pos x="68" y="0"/>
                  </a:cxn>
                  <a:cxn ang="0">
                    <a:pos x="30" y="0"/>
                  </a:cxn>
                  <a:cxn ang="0">
                    <a:pos x="26" y="1"/>
                  </a:cxn>
                  <a:cxn ang="0">
                    <a:pos x="2" y="1"/>
                  </a:cxn>
                  <a:cxn ang="0">
                    <a:pos x="2" y="3"/>
                  </a:cxn>
                  <a:cxn ang="0">
                    <a:pos x="0" y="39"/>
                  </a:cxn>
                  <a:cxn ang="0">
                    <a:pos x="76" y="39"/>
                  </a:cxn>
                </a:cxnLst>
                <a:rect l="0" t="0" r="r" b="b"/>
                <a:pathLst>
                  <a:path w="78" h="39">
                    <a:moveTo>
                      <a:pt x="76" y="39"/>
                    </a:moveTo>
                    <a:lnTo>
                      <a:pt x="78" y="20"/>
                    </a:lnTo>
                    <a:lnTo>
                      <a:pt x="78" y="13"/>
                    </a:lnTo>
                    <a:lnTo>
                      <a:pt x="78" y="1"/>
                    </a:lnTo>
                    <a:lnTo>
                      <a:pt x="73" y="1"/>
                    </a:lnTo>
                    <a:lnTo>
                      <a:pt x="68" y="0"/>
                    </a:lnTo>
                    <a:lnTo>
                      <a:pt x="30" y="0"/>
                    </a:lnTo>
                    <a:lnTo>
                      <a:pt x="26" y="1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0" y="39"/>
                    </a:lnTo>
                    <a:lnTo>
                      <a:pt x="76" y="39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08" name="Freeform 88"/>
              <p:cNvSpPr>
                <a:spLocks noChangeAspect="1"/>
              </p:cNvSpPr>
              <p:nvPr/>
            </p:nvSpPr>
            <p:spPr bwMode="auto">
              <a:xfrm>
                <a:off x="-131" y="3351"/>
                <a:ext cx="6" cy="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" y="18"/>
                  </a:cxn>
                  <a:cxn ang="0">
                    <a:pos x="20" y="0"/>
                  </a:cxn>
                  <a:cxn ang="0">
                    <a:pos x="0" y="0"/>
                  </a:cxn>
                </a:cxnLst>
                <a:rect l="0" t="0" r="r" b="b"/>
                <a:pathLst>
                  <a:path w="20" h="18">
                    <a:moveTo>
                      <a:pt x="0" y="0"/>
                    </a:moveTo>
                    <a:lnTo>
                      <a:pt x="10" y="18"/>
                    </a:lnTo>
                    <a:lnTo>
                      <a:pt x="2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6B6B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09" name="Freeform 89"/>
              <p:cNvSpPr>
                <a:spLocks noChangeAspect="1"/>
              </p:cNvSpPr>
              <p:nvPr/>
            </p:nvSpPr>
            <p:spPr bwMode="auto">
              <a:xfrm>
                <a:off x="-83" y="3345"/>
                <a:ext cx="26" cy="13"/>
              </a:xfrm>
              <a:custGeom>
                <a:avLst/>
                <a:gdLst/>
                <a:ahLst/>
                <a:cxnLst>
                  <a:cxn ang="0">
                    <a:pos x="73" y="38"/>
                  </a:cxn>
                  <a:cxn ang="0">
                    <a:pos x="77" y="9"/>
                  </a:cxn>
                  <a:cxn ang="0">
                    <a:pos x="77" y="0"/>
                  </a:cxn>
                  <a:cxn ang="0">
                    <a:pos x="1" y="0"/>
                  </a:cxn>
                  <a:cxn ang="0">
                    <a:pos x="1" y="2"/>
                  </a:cxn>
                  <a:cxn ang="0">
                    <a:pos x="1" y="19"/>
                  </a:cxn>
                  <a:cxn ang="0">
                    <a:pos x="0" y="29"/>
                  </a:cxn>
                  <a:cxn ang="0">
                    <a:pos x="0" y="38"/>
                  </a:cxn>
                  <a:cxn ang="0">
                    <a:pos x="73" y="38"/>
                  </a:cxn>
                </a:cxnLst>
                <a:rect l="0" t="0" r="r" b="b"/>
                <a:pathLst>
                  <a:path w="77" h="38">
                    <a:moveTo>
                      <a:pt x="73" y="38"/>
                    </a:moveTo>
                    <a:lnTo>
                      <a:pt x="77" y="9"/>
                    </a:lnTo>
                    <a:lnTo>
                      <a:pt x="77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1" y="19"/>
                    </a:lnTo>
                    <a:lnTo>
                      <a:pt x="0" y="29"/>
                    </a:lnTo>
                    <a:lnTo>
                      <a:pt x="0" y="38"/>
                    </a:lnTo>
                    <a:lnTo>
                      <a:pt x="73" y="38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10" name="Freeform 90"/>
              <p:cNvSpPr>
                <a:spLocks noChangeAspect="1" noEditPoints="1"/>
              </p:cNvSpPr>
              <p:nvPr/>
            </p:nvSpPr>
            <p:spPr bwMode="auto">
              <a:xfrm>
                <a:off x="-49" y="3345"/>
                <a:ext cx="159" cy="94"/>
              </a:xfrm>
              <a:custGeom>
                <a:avLst/>
                <a:gdLst/>
                <a:ahLst/>
                <a:cxnLst>
                  <a:cxn ang="0">
                    <a:pos x="50" y="37"/>
                  </a:cxn>
                  <a:cxn ang="0">
                    <a:pos x="49" y="5"/>
                  </a:cxn>
                  <a:cxn ang="0">
                    <a:pos x="24" y="80"/>
                  </a:cxn>
                  <a:cxn ang="0">
                    <a:pos x="43" y="104"/>
                  </a:cxn>
                  <a:cxn ang="0">
                    <a:pos x="7" y="143"/>
                  </a:cxn>
                  <a:cxn ang="0">
                    <a:pos x="37" y="233"/>
                  </a:cxn>
                  <a:cxn ang="0">
                    <a:pos x="37" y="283"/>
                  </a:cxn>
                  <a:cxn ang="0">
                    <a:pos x="46" y="231"/>
                  </a:cxn>
                  <a:cxn ang="0">
                    <a:pos x="46" y="180"/>
                  </a:cxn>
                  <a:cxn ang="0">
                    <a:pos x="82" y="80"/>
                  </a:cxn>
                  <a:cxn ang="0">
                    <a:pos x="124" y="131"/>
                  </a:cxn>
                  <a:cxn ang="0">
                    <a:pos x="145" y="180"/>
                  </a:cxn>
                  <a:cxn ang="0">
                    <a:pos x="155" y="193"/>
                  </a:cxn>
                  <a:cxn ang="0">
                    <a:pos x="112" y="233"/>
                  </a:cxn>
                  <a:cxn ang="0">
                    <a:pos x="155" y="283"/>
                  </a:cxn>
                  <a:cxn ang="0">
                    <a:pos x="232" y="233"/>
                  </a:cxn>
                  <a:cxn ang="0">
                    <a:pos x="271" y="233"/>
                  </a:cxn>
                  <a:cxn ang="0">
                    <a:pos x="282" y="181"/>
                  </a:cxn>
                  <a:cxn ang="0">
                    <a:pos x="274" y="129"/>
                  </a:cxn>
                  <a:cxn ang="0">
                    <a:pos x="308" y="80"/>
                  </a:cxn>
                  <a:cxn ang="0">
                    <a:pos x="382" y="131"/>
                  </a:cxn>
                  <a:cxn ang="0">
                    <a:pos x="384" y="180"/>
                  </a:cxn>
                  <a:cxn ang="0">
                    <a:pos x="347" y="283"/>
                  </a:cxn>
                  <a:cxn ang="0">
                    <a:pos x="422" y="233"/>
                  </a:cxn>
                  <a:cxn ang="0">
                    <a:pos x="386" y="131"/>
                  </a:cxn>
                  <a:cxn ang="0">
                    <a:pos x="421" y="131"/>
                  </a:cxn>
                  <a:cxn ang="0">
                    <a:pos x="448" y="81"/>
                  </a:cxn>
                  <a:cxn ang="0">
                    <a:pos x="467" y="19"/>
                  </a:cxn>
                  <a:cxn ang="0">
                    <a:pos x="457" y="38"/>
                  </a:cxn>
                  <a:cxn ang="0">
                    <a:pos x="384" y="5"/>
                  </a:cxn>
                  <a:cxn ang="0">
                    <a:pos x="353" y="19"/>
                  </a:cxn>
                  <a:cxn ang="0">
                    <a:pos x="274" y="37"/>
                  </a:cxn>
                  <a:cxn ang="0">
                    <a:pos x="254" y="38"/>
                  </a:cxn>
                  <a:cxn ang="0">
                    <a:pos x="236" y="38"/>
                  </a:cxn>
                  <a:cxn ang="0">
                    <a:pos x="180" y="38"/>
                  </a:cxn>
                  <a:cxn ang="0">
                    <a:pos x="155" y="19"/>
                  </a:cxn>
                  <a:cxn ang="0">
                    <a:pos x="125" y="7"/>
                  </a:cxn>
                  <a:cxn ang="0">
                    <a:pos x="110" y="38"/>
                  </a:cxn>
                  <a:cxn ang="0">
                    <a:pos x="73" y="96"/>
                  </a:cxn>
                  <a:cxn ang="0">
                    <a:pos x="179" y="131"/>
                  </a:cxn>
                  <a:cxn ang="0">
                    <a:pos x="216" y="80"/>
                  </a:cxn>
                  <a:cxn ang="0">
                    <a:pos x="271" y="131"/>
                  </a:cxn>
                  <a:cxn ang="0">
                    <a:pos x="241" y="180"/>
                  </a:cxn>
                  <a:cxn ang="0">
                    <a:pos x="268" y="233"/>
                  </a:cxn>
                  <a:cxn ang="0">
                    <a:pos x="193" y="231"/>
                  </a:cxn>
                  <a:cxn ang="0">
                    <a:pos x="184" y="179"/>
                  </a:cxn>
                  <a:cxn ang="0">
                    <a:pos x="174" y="129"/>
                  </a:cxn>
                  <a:cxn ang="0">
                    <a:pos x="169" y="96"/>
                  </a:cxn>
                  <a:cxn ang="0">
                    <a:pos x="289" y="105"/>
                  </a:cxn>
                  <a:cxn ang="0">
                    <a:pos x="397" y="105"/>
                  </a:cxn>
                  <a:cxn ang="0">
                    <a:pos x="397" y="105"/>
                  </a:cxn>
                </a:cxnLst>
                <a:rect l="0" t="0" r="r" b="b"/>
                <a:pathLst>
                  <a:path w="479" h="283">
                    <a:moveTo>
                      <a:pt x="110" y="38"/>
                    </a:moveTo>
                    <a:lnTo>
                      <a:pt x="107" y="37"/>
                    </a:lnTo>
                    <a:lnTo>
                      <a:pt x="50" y="37"/>
                    </a:lnTo>
                    <a:lnTo>
                      <a:pt x="52" y="29"/>
                    </a:lnTo>
                    <a:lnTo>
                      <a:pt x="52" y="5"/>
                    </a:lnTo>
                    <a:lnTo>
                      <a:pt x="49" y="5"/>
                    </a:lnTo>
                    <a:lnTo>
                      <a:pt x="40" y="19"/>
                    </a:lnTo>
                    <a:lnTo>
                      <a:pt x="29" y="38"/>
                    </a:lnTo>
                    <a:lnTo>
                      <a:pt x="24" y="80"/>
                    </a:lnTo>
                    <a:lnTo>
                      <a:pt x="46" y="80"/>
                    </a:lnTo>
                    <a:lnTo>
                      <a:pt x="46" y="93"/>
                    </a:lnTo>
                    <a:lnTo>
                      <a:pt x="43" y="104"/>
                    </a:lnTo>
                    <a:lnTo>
                      <a:pt x="43" y="131"/>
                    </a:lnTo>
                    <a:lnTo>
                      <a:pt x="8" y="131"/>
                    </a:lnTo>
                    <a:lnTo>
                      <a:pt x="7" y="143"/>
                    </a:lnTo>
                    <a:lnTo>
                      <a:pt x="7" y="180"/>
                    </a:lnTo>
                    <a:lnTo>
                      <a:pt x="42" y="180"/>
                    </a:lnTo>
                    <a:lnTo>
                      <a:pt x="37" y="233"/>
                    </a:lnTo>
                    <a:lnTo>
                      <a:pt x="1" y="233"/>
                    </a:lnTo>
                    <a:lnTo>
                      <a:pt x="0" y="283"/>
                    </a:lnTo>
                    <a:lnTo>
                      <a:pt x="37" y="283"/>
                    </a:lnTo>
                    <a:lnTo>
                      <a:pt x="40" y="271"/>
                    </a:lnTo>
                    <a:lnTo>
                      <a:pt x="40" y="229"/>
                    </a:lnTo>
                    <a:lnTo>
                      <a:pt x="46" y="231"/>
                    </a:lnTo>
                    <a:lnTo>
                      <a:pt x="78" y="231"/>
                    </a:lnTo>
                    <a:lnTo>
                      <a:pt x="79" y="180"/>
                    </a:lnTo>
                    <a:lnTo>
                      <a:pt x="46" y="180"/>
                    </a:lnTo>
                    <a:lnTo>
                      <a:pt x="46" y="129"/>
                    </a:lnTo>
                    <a:lnTo>
                      <a:pt x="82" y="129"/>
                    </a:lnTo>
                    <a:lnTo>
                      <a:pt x="82" y="80"/>
                    </a:lnTo>
                    <a:lnTo>
                      <a:pt x="160" y="80"/>
                    </a:lnTo>
                    <a:lnTo>
                      <a:pt x="157" y="131"/>
                    </a:lnTo>
                    <a:lnTo>
                      <a:pt x="124" y="131"/>
                    </a:lnTo>
                    <a:lnTo>
                      <a:pt x="121" y="141"/>
                    </a:lnTo>
                    <a:lnTo>
                      <a:pt x="121" y="180"/>
                    </a:lnTo>
                    <a:lnTo>
                      <a:pt x="145" y="180"/>
                    </a:lnTo>
                    <a:lnTo>
                      <a:pt x="152" y="179"/>
                    </a:lnTo>
                    <a:lnTo>
                      <a:pt x="156" y="179"/>
                    </a:lnTo>
                    <a:lnTo>
                      <a:pt x="155" y="193"/>
                    </a:lnTo>
                    <a:lnTo>
                      <a:pt x="155" y="231"/>
                    </a:lnTo>
                    <a:lnTo>
                      <a:pt x="116" y="231"/>
                    </a:lnTo>
                    <a:lnTo>
                      <a:pt x="112" y="233"/>
                    </a:lnTo>
                    <a:lnTo>
                      <a:pt x="116" y="233"/>
                    </a:lnTo>
                    <a:lnTo>
                      <a:pt x="116" y="283"/>
                    </a:lnTo>
                    <a:lnTo>
                      <a:pt x="155" y="283"/>
                    </a:lnTo>
                    <a:lnTo>
                      <a:pt x="155" y="243"/>
                    </a:lnTo>
                    <a:lnTo>
                      <a:pt x="156" y="233"/>
                    </a:lnTo>
                    <a:lnTo>
                      <a:pt x="232" y="233"/>
                    </a:lnTo>
                    <a:lnTo>
                      <a:pt x="230" y="283"/>
                    </a:lnTo>
                    <a:lnTo>
                      <a:pt x="271" y="283"/>
                    </a:lnTo>
                    <a:lnTo>
                      <a:pt x="271" y="233"/>
                    </a:lnTo>
                    <a:lnTo>
                      <a:pt x="307" y="233"/>
                    </a:lnTo>
                    <a:lnTo>
                      <a:pt x="307" y="181"/>
                    </a:lnTo>
                    <a:lnTo>
                      <a:pt x="282" y="181"/>
                    </a:lnTo>
                    <a:lnTo>
                      <a:pt x="278" y="180"/>
                    </a:lnTo>
                    <a:lnTo>
                      <a:pt x="274" y="180"/>
                    </a:lnTo>
                    <a:lnTo>
                      <a:pt x="274" y="129"/>
                    </a:lnTo>
                    <a:lnTo>
                      <a:pt x="278" y="131"/>
                    </a:lnTo>
                    <a:lnTo>
                      <a:pt x="308" y="131"/>
                    </a:lnTo>
                    <a:lnTo>
                      <a:pt x="308" y="80"/>
                    </a:lnTo>
                    <a:lnTo>
                      <a:pt x="318" y="81"/>
                    </a:lnTo>
                    <a:lnTo>
                      <a:pt x="382" y="81"/>
                    </a:lnTo>
                    <a:lnTo>
                      <a:pt x="382" y="131"/>
                    </a:lnTo>
                    <a:lnTo>
                      <a:pt x="349" y="131"/>
                    </a:lnTo>
                    <a:lnTo>
                      <a:pt x="349" y="180"/>
                    </a:lnTo>
                    <a:lnTo>
                      <a:pt x="384" y="180"/>
                    </a:lnTo>
                    <a:lnTo>
                      <a:pt x="383" y="233"/>
                    </a:lnTo>
                    <a:lnTo>
                      <a:pt x="347" y="233"/>
                    </a:lnTo>
                    <a:lnTo>
                      <a:pt x="347" y="283"/>
                    </a:lnTo>
                    <a:lnTo>
                      <a:pt x="386" y="283"/>
                    </a:lnTo>
                    <a:lnTo>
                      <a:pt x="386" y="233"/>
                    </a:lnTo>
                    <a:lnTo>
                      <a:pt x="422" y="233"/>
                    </a:lnTo>
                    <a:lnTo>
                      <a:pt x="422" y="181"/>
                    </a:lnTo>
                    <a:lnTo>
                      <a:pt x="386" y="181"/>
                    </a:lnTo>
                    <a:lnTo>
                      <a:pt x="386" y="131"/>
                    </a:lnTo>
                    <a:lnTo>
                      <a:pt x="401" y="131"/>
                    </a:lnTo>
                    <a:lnTo>
                      <a:pt x="404" y="131"/>
                    </a:lnTo>
                    <a:lnTo>
                      <a:pt x="421" y="131"/>
                    </a:lnTo>
                    <a:lnTo>
                      <a:pt x="421" y="83"/>
                    </a:lnTo>
                    <a:lnTo>
                      <a:pt x="444" y="83"/>
                    </a:lnTo>
                    <a:lnTo>
                      <a:pt x="448" y="81"/>
                    </a:lnTo>
                    <a:lnTo>
                      <a:pt x="479" y="81"/>
                    </a:lnTo>
                    <a:lnTo>
                      <a:pt x="476" y="38"/>
                    </a:lnTo>
                    <a:lnTo>
                      <a:pt x="467" y="19"/>
                    </a:lnTo>
                    <a:lnTo>
                      <a:pt x="460" y="5"/>
                    </a:lnTo>
                    <a:lnTo>
                      <a:pt x="458" y="2"/>
                    </a:lnTo>
                    <a:lnTo>
                      <a:pt x="457" y="38"/>
                    </a:lnTo>
                    <a:lnTo>
                      <a:pt x="385" y="38"/>
                    </a:lnTo>
                    <a:lnTo>
                      <a:pt x="385" y="5"/>
                    </a:lnTo>
                    <a:lnTo>
                      <a:pt x="384" y="5"/>
                    </a:lnTo>
                    <a:lnTo>
                      <a:pt x="374" y="19"/>
                    </a:lnTo>
                    <a:lnTo>
                      <a:pt x="362" y="38"/>
                    </a:lnTo>
                    <a:lnTo>
                      <a:pt x="353" y="19"/>
                    </a:lnTo>
                    <a:lnTo>
                      <a:pt x="349" y="13"/>
                    </a:lnTo>
                    <a:lnTo>
                      <a:pt x="349" y="38"/>
                    </a:lnTo>
                    <a:lnTo>
                      <a:pt x="274" y="37"/>
                    </a:lnTo>
                    <a:lnTo>
                      <a:pt x="276" y="0"/>
                    </a:lnTo>
                    <a:lnTo>
                      <a:pt x="265" y="19"/>
                    </a:lnTo>
                    <a:lnTo>
                      <a:pt x="254" y="38"/>
                    </a:lnTo>
                    <a:lnTo>
                      <a:pt x="242" y="19"/>
                    </a:lnTo>
                    <a:lnTo>
                      <a:pt x="236" y="8"/>
                    </a:lnTo>
                    <a:lnTo>
                      <a:pt x="236" y="38"/>
                    </a:lnTo>
                    <a:lnTo>
                      <a:pt x="226" y="39"/>
                    </a:lnTo>
                    <a:lnTo>
                      <a:pt x="190" y="39"/>
                    </a:lnTo>
                    <a:lnTo>
                      <a:pt x="180" y="38"/>
                    </a:lnTo>
                    <a:lnTo>
                      <a:pt x="162" y="38"/>
                    </a:lnTo>
                    <a:lnTo>
                      <a:pt x="162" y="7"/>
                    </a:lnTo>
                    <a:lnTo>
                      <a:pt x="155" y="19"/>
                    </a:lnTo>
                    <a:lnTo>
                      <a:pt x="142" y="39"/>
                    </a:lnTo>
                    <a:lnTo>
                      <a:pt x="131" y="19"/>
                    </a:lnTo>
                    <a:lnTo>
                      <a:pt x="125" y="7"/>
                    </a:lnTo>
                    <a:lnTo>
                      <a:pt x="124" y="8"/>
                    </a:lnTo>
                    <a:lnTo>
                      <a:pt x="124" y="38"/>
                    </a:lnTo>
                    <a:lnTo>
                      <a:pt x="110" y="38"/>
                    </a:lnTo>
                    <a:close/>
                    <a:moveTo>
                      <a:pt x="66" y="105"/>
                    </a:moveTo>
                    <a:lnTo>
                      <a:pt x="59" y="96"/>
                    </a:lnTo>
                    <a:lnTo>
                      <a:pt x="73" y="96"/>
                    </a:lnTo>
                    <a:lnTo>
                      <a:pt x="66" y="105"/>
                    </a:lnTo>
                    <a:close/>
                    <a:moveTo>
                      <a:pt x="174" y="129"/>
                    </a:moveTo>
                    <a:lnTo>
                      <a:pt x="179" y="131"/>
                    </a:lnTo>
                    <a:lnTo>
                      <a:pt x="196" y="131"/>
                    </a:lnTo>
                    <a:lnTo>
                      <a:pt x="197" y="80"/>
                    </a:lnTo>
                    <a:lnTo>
                      <a:pt x="216" y="80"/>
                    </a:lnTo>
                    <a:lnTo>
                      <a:pt x="220" y="81"/>
                    </a:lnTo>
                    <a:lnTo>
                      <a:pt x="271" y="81"/>
                    </a:lnTo>
                    <a:lnTo>
                      <a:pt x="271" y="131"/>
                    </a:lnTo>
                    <a:lnTo>
                      <a:pt x="236" y="131"/>
                    </a:lnTo>
                    <a:lnTo>
                      <a:pt x="236" y="180"/>
                    </a:lnTo>
                    <a:lnTo>
                      <a:pt x="241" y="180"/>
                    </a:lnTo>
                    <a:lnTo>
                      <a:pt x="247" y="179"/>
                    </a:lnTo>
                    <a:lnTo>
                      <a:pt x="271" y="179"/>
                    </a:lnTo>
                    <a:lnTo>
                      <a:pt x="268" y="233"/>
                    </a:lnTo>
                    <a:lnTo>
                      <a:pt x="254" y="233"/>
                    </a:lnTo>
                    <a:lnTo>
                      <a:pt x="250" y="231"/>
                    </a:lnTo>
                    <a:lnTo>
                      <a:pt x="193" y="231"/>
                    </a:lnTo>
                    <a:lnTo>
                      <a:pt x="194" y="180"/>
                    </a:lnTo>
                    <a:lnTo>
                      <a:pt x="190" y="180"/>
                    </a:lnTo>
                    <a:lnTo>
                      <a:pt x="184" y="179"/>
                    </a:lnTo>
                    <a:lnTo>
                      <a:pt x="160" y="179"/>
                    </a:lnTo>
                    <a:lnTo>
                      <a:pt x="160" y="129"/>
                    </a:lnTo>
                    <a:lnTo>
                      <a:pt x="174" y="129"/>
                    </a:lnTo>
                    <a:close/>
                    <a:moveTo>
                      <a:pt x="184" y="96"/>
                    </a:moveTo>
                    <a:lnTo>
                      <a:pt x="176" y="105"/>
                    </a:lnTo>
                    <a:lnTo>
                      <a:pt x="169" y="96"/>
                    </a:lnTo>
                    <a:lnTo>
                      <a:pt x="184" y="96"/>
                    </a:lnTo>
                    <a:close/>
                    <a:moveTo>
                      <a:pt x="298" y="96"/>
                    </a:moveTo>
                    <a:lnTo>
                      <a:pt x="289" y="105"/>
                    </a:lnTo>
                    <a:lnTo>
                      <a:pt x="282" y="96"/>
                    </a:lnTo>
                    <a:lnTo>
                      <a:pt x="298" y="96"/>
                    </a:lnTo>
                    <a:close/>
                    <a:moveTo>
                      <a:pt x="397" y="105"/>
                    </a:moveTo>
                    <a:lnTo>
                      <a:pt x="390" y="96"/>
                    </a:lnTo>
                    <a:lnTo>
                      <a:pt x="407" y="96"/>
                    </a:lnTo>
                    <a:lnTo>
                      <a:pt x="397" y="105"/>
                    </a:lnTo>
                    <a:close/>
                  </a:path>
                </a:pathLst>
              </a:custGeom>
              <a:solidFill>
                <a:srgbClr val="6666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11" name="Freeform 91"/>
              <p:cNvSpPr>
                <a:spLocks noChangeAspect="1"/>
              </p:cNvSpPr>
              <p:nvPr/>
            </p:nvSpPr>
            <p:spPr bwMode="auto">
              <a:xfrm>
                <a:off x="-30" y="3377"/>
                <a:ext cx="5" cy="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0" y="0"/>
                  </a:cxn>
                  <a:cxn ang="0">
                    <a:pos x="7" y="9"/>
                  </a:cxn>
                  <a:cxn ang="0">
                    <a:pos x="14" y="0"/>
                  </a:cxn>
                </a:cxnLst>
                <a:rect l="0" t="0" r="r" b="b"/>
                <a:pathLst>
                  <a:path w="14" h="9">
                    <a:moveTo>
                      <a:pt x="14" y="0"/>
                    </a:moveTo>
                    <a:lnTo>
                      <a:pt x="0" y="0"/>
                    </a:lnTo>
                    <a:lnTo>
                      <a:pt x="7" y="9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12" name="Freeform 92"/>
              <p:cNvSpPr>
                <a:spLocks noChangeAspect="1"/>
              </p:cNvSpPr>
              <p:nvPr/>
            </p:nvSpPr>
            <p:spPr bwMode="auto">
              <a:xfrm>
                <a:off x="4" y="3372"/>
                <a:ext cx="37" cy="51"/>
              </a:xfrm>
              <a:custGeom>
                <a:avLst/>
                <a:gdLst/>
                <a:ahLst/>
                <a:cxnLst>
                  <a:cxn ang="0">
                    <a:pos x="19" y="51"/>
                  </a:cxn>
                  <a:cxn ang="0">
                    <a:pos x="14" y="49"/>
                  </a:cxn>
                  <a:cxn ang="0">
                    <a:pos x="0" y="49"/>
                  </a:cxn>
                  <a:cxn ang="0">
                    <a:pos x="0" y="99"/>
                  </a:cxn>
                  <a:cxn ang="0">
                    <a:pos x="24" y="99"/>
                  </a:cxn>
                  <a:cxn ang="0">
                    <a:pos x="30" y="100"/>
                  </a:cxn>
                  <a:cxn ang="0">
                    <a:pos x="34" y="100"/>
                  </a:cxn>
                  <a:cxn ang="0">
                    <a:pos x="33" y="151"/>
                  </a:cxn>
                  <a:cxn ang="0">
                    <a:pos x="90" y="151"/>
                  </a:cxn>
                  <a:cxn ang="0">
                    <a:pos x="94" y="153"/>
                  </a:cxn>
                  <a:cxn ang="0">
                    <a:pos x="108" y="153"/>
                  </a:cxn>
                  <a:cxn ang="0">
                    <a:pos x="111" y="99"/>
                  </a:cxn>
                  <a:cxn ang="0">
                    <a:pos x="87" y="99"/>
                  </a:cxn>
                  <a:cxn ang="0">
                    <a:pos x="81" y="100"/>
                  </a:cxn>
                  <a:cxn ang="0">
                    <a:pos x="76" y="100"/>
                  </a:cxn>
                  <a:cxn ang="0">
                    <a:pos x="76" y="51"/>
                  </a:cxn>
                  <a:cxn ang="0">
                    <a:pos x="111" y="51"/>
                  </a:cxn>
                  <a:cxn ang="0">
                    <a:pos x="111" y="1"/>
                  </a:cxn>
                  <a:cxn ang="0">
                    <a:pos x="60" y="1"/>
                  </a:cxn>
                  <a:cxn ang="0">
                    <a:pos x="56" y="0"/>
                  </a:cxn>
                  <a:cxn ang="0">
                    <a:pos x="37" y="0"/>
                  </a:cxn>
                  <a:cxn ang="0">
                    <a:pos x="36" y="51"/>
                  </a:cxn>
                  <a:cxn ang="0">
                    <a:pos x="19" y="51"/>
                  </a:cxn>
                </a:cxnLst>
                <a:rect l="0" t="0" r="r" b="b"/>
                <a:pathLst>
                  <a:path w="111" h="153">
                    <a:moveTo>
                      <a:pt x="19" y="51"/>
                    </a:moveTo>
                    <a:lnTo>
                      <a:pt x="14" y="49"/>
                    </a:lnTo>
                    <a:lnTo>
                      <a:pt x="0" y="49"/>
                    </a:lnTo>
                    <a:lnTo>
                      <a:pt x="0" y="99"/>
                    </a:lnTo>
                    <a:lnTo>
                      <a:pt x="24" y="99"/>
                    </a:lnTo>
                    <a:lnTo>
                      <a:pt x="30" y="100"/>
                    </a:lnTo>
                    <a:lnTo>
                      <a:pt x="34" y="100"/>
                    </a:lnTo>
                    <a:lnTo>
                      <a:pt x="33" y="151"/>
                    </a:lnTo>
                    <a:lnTo>
                      <a:pt x="90" y="151"/>
                    </a:lnTo>
                    <a:lnTo>
                      <a:pt x="94" y="153"/>
                    </a:lnTo>
                    <a:lnTo>
                      <a:pt x="108" y="153"/>
                    </a:lnTo>
                    <a:lnTo>
                      <a:pt x="111" y="99"/>
                    </a:lnTo>
                    <a:lnTo>
                      <a:pt x="87" y="99"/>
                    </a:lnTo>
                    <a:lnTo>
                      <a:pt x="81" y="100"/>
                    </a:lnTo>
                    <a:lnTo>
                      <a:pt x="76" y="100"/>
                    </a:lnTo>
                    <a:lnTo>
                      <a:pt x="76" y="51"/>
                    </a:lnTo>
                    <a:lnTo>
                      <a:pt x="111" y="51"/>
                    </a:lnTo>
                    <a:lnTo>
                      <a:pt x="111" y="1"/>
                    </a:lnTo>
                    <a:lnTo>
                      <a:pt x="60" y="1"/>
                    </a:lnTo>
                    <a:lnTo>
                      <a:pt x="56" y="0"/>
                    </a:lnTo>
                    <a:lnTo>
                      <a:pt x="37" y="0"/>
                    </a:lnTo>
                    <a:lnTo>
                      <a:pt x="36" y="51"/>
                    </a:lnTo>
                    <a:lnTo>
                      <a:pt x="19" y="51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13" name="Freeform 93"/>
              <p:cNvSpPr>
                <a:spLocks noChangeAspect="1"/>
              </p:cNvSpPr>
              <p:nvPr/>
            </p:nvSpPr>
            <p:spPr bwMode="auto">
              <a:xfrm>
                <a:off x="7" y="3377"/>
                <a:ext cx="5" cy="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7" y="9"/>
                  </a:cxn>
                  <a:cxn ang="0">
                    <a:pos x="15" y="0"/>
                  </a:cxn>
                  <a:cxn ang="0">
                    <a:pos x="0" y="0"/>
                  </a:cxn>
                </a:cxnLst>
                <a:rect l="0" t="0" r="r" b="b"/>
                <a:pathLst>
                  <a:path w="15" h="9">
                    <a:moveTo>
                      <a:pt x="0" y="0"/>
                    </a:moveTo>
                    <a:lnTo>
                      <a:pt x="7" y="9"/>
                    </a:lnTo>
                    <a:lnTo>
                      <a:pt x="15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14" name="Freeform 94"/>
              <p:cNvSpPr>
                <a:spLocks noChangeAspect="1"/>
              </p:cNvSpPr>
              <p:nvPr/>
            </p:nvSpPr>
            <p:spPr bwMode="auto">
              <a:xfrm>
                <a:off x="45" y="3377"/>
                <a:ext cx="5" cy="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7" y="9"/>
                  </a:cxn>
                  <a:cxn ang="0">
                    <a:pos x="16" y="0"/>
                  </a:cxn>
                  <a:cxn ang="0">
                    <a:pos x="0" y="0"/>
                  </a:cxn>
                </a:cxnLst>
                <a:rect l="0" t="0" r="r" b="b"/>
                <a:pathLst>
                  <a:path w="16" h="9">
                    <a:moveTo>
                      <a:pt x="0" y="0"/>
                    </a:moveTo>
                    <a:lnTo>
                      <a:pt x="7" y="9"/>
                    </a:lnTo>
                    <a:lnTo>
                      <a:pt x="1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2929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15" name="Freeform 95"/>
              <p:cNvSpPr>
                <a:spLocks noChangeAspect="1"/>
              </p:cNvSpPr>
              <p:nvPr/>
            </p:nvSpPr>
            <p:spPr bwMode="auto">
              <a:xfrm>
                <a:off x="81" y="3377"/>
                <a:ext cx="5" cy="3"/>
              </a:xfrm>
              <a:custGeom>
                <a:avLst/>
                <a:gdLst/>
                <a:ahLst/>
                <a:cxnLst>
                  <a:cxn ang="0">
                    <a:pos x="17" y="0"/>
                  </a:cxn>
                  <a:cxn ang="0">
                    <a:pos x="0" y="0"/>
                  </a:cxn>
                  <a:cxn ang="0">
                    <a:pos x="7" y="9"/>
                  </a:cxn>
                  <a:cxn ang="0">
                    <a:pos x="17" y="0"/>
                  </a:cxn>
                </a:cxnLst>
                <a:rect l="0" t="0" r="r" b="b"/>
                <a:pathLst>
                  <a:path w="17" h="9">
                    <a:moveTo>
                      <a:pt x="17" y="0"/>
                    </a:moveTo>
                    <a:lnTo>
                      <a:pt x="0" y="0"/>
                    </a:lnTo>
                    <a:lnTo>
                      <a:pt x="7" y="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A8A8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16" name="Freeform 96"/>
              <p:cNvSpPr>
                <a:spLocks noChangeAspect="1"/>
              </p:cNvSpPr>
              <p:nvPr/>
            </p:nvSpPr>
            <p:spPr bwMode="auto">
              <a:xfrm>
                <a:off x="-33" y="3345"/>
                <a:ext cx="26" cy="13"/>
              </a:xfrm>
              <a:custGeom>
                <a:avLst/>
                <a:gdLst/>
                <a:ahLst/>
                <a:cxnLst>
                  <a:cxn ang="0">
                    <a:pos x="57" y="38"/>
                  </a:cxn>
                  <a:cxn ang="0">
                    <a:pos x="60" y="39"/>
                  </a:cxn>
                  <a:cxn ang="0">
                    <a:pos x="74" y="39"/>
                  </a:cxn>
                  <a:cxn ang="0">
                    <a:pos x="74" y="9"/>
                  </a:cxn>
                  <a:cxn ang="0">
                    <a:pos x="75" y="8"/>
                  </a:cxn>
                  <a:cxn ang="0">
                    <a:pos x="76" y="1"/>
                  </a:cxn>
                  <a:cxn ang="0">
                    <a:pos x="65" y="0"/>
                  </a:cxn>
                  <a:cxn ang="0">
                    <a:pos x="2" y="0"/>
                  </a:cxn>
                  <a:cxn ang="0">
                    <a:pos x="2" y="6"/>
                  </a:cxn>
                  <a:cxn ang="0">
                    <a:pos x="2" y="30"/>
                  </a:cxn>
                  <a:cxn ang="0">
                    <a:pos x="0" y="38"/>
                  </a:cxn>
                  <a:cxn ang="0">
                    <a:pos x="57" y="38"/>
                  </a:cxn>
                </a:cxnLst>
                <a:rect l="0" t="0" r="r" b="b"/>
                <a:pathLst>
                  <a:path w="76" h="39">
                    <a:moveTo>
                      <a:pt x="57" y="38"/>
                    </a:moveTo>
                    <a:lnTo>
                      <a:pt x="60" y="39"/>
                    </a:lnTo>
                    <a:lnTo>
                      <a:pt x="74" y="39"/>
                    </a:lnTo>
                    <a:lnTo>
                      <a:pt x="74" y="9"/>
                    </a:lnTo>
                    <a:lnTo>
                      <a:pt x="75" y="8"/>
                    </a:lnTo>
                    <a:lnTo>
                      <a:pt x="76" y="1"/>
                    </a:lnTo>
                    <a:lnTo>
                      <a:pt x="65" y="0"/>
                    </a:lnTo>
                    <a:lnTo>
                      <a:pt x="2" y="0"/>
                    </a:lnTo>
                    <a:lnTo>
                      <a:pt x="2" y="6"/>
                    </a:lnTo>
                    <a:lnTo>
                      <a:pt x="2" y="30"/>
                    </a:lnTo>
                    <a:lnTo>
                      <a:pt x="0" y="38"/>
                    </a:lnTo>
                    <a:lnTo>
                      <a:pt x="57" y="38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17" name="Freeform 97"/>
              <p:cNvSpPr>
                <a:spLocks noChangeAspect="1"/>
              </p:cNvSpPr>
              <p:nvPr/>
            </p:nvSpPr>
            <p:spPr bwMode="auto">
              <a:xfrm>
                <a:off x="5" y="3345"/>
                <a:ext cx="24" cy="13"/>
              </a:xfrm>
              <a:custGeom>
                <a:avLst/>
                <a:gdLst/>
                <a:ahLst/>
                <a:cxnLst>
                  <a:cxn ang="0">
                    <a:pos x="28" y="39"/>
                  </a:cxn>
                  <a:cxn ang="0">
                    <a:pos x="64" y="39"/>
                  </a:cxn>
                  <a:cxn ang="0">
                    <a:pos x="74" y="38"/>
                  </a:cxn>
                  <a:cxn ang="0">
                    <a:pos x="74" y="8"/>
                  </a:cxn>
                  <a:cxn ang="0">
                    <a:pos x="74" y="0"/>
                  </a:cxn>
                  <a:cxn ang="0">
                    <a:pos x="0" y="0"/>
                  </a:cxn>
                  <a:cxn ang="0">
                    <a:pos x="0" y="7"/>
                  </a:cxn>
                  <a:cxn ang="0">
                    <a:pos x="0" y="38"/>
                  </a:cxn>
                  <a:cxn ang="0">
                    <a:pos x="18" y="38"/>
                  </a:cxn>
                  <a:cxn ang="0">
                    <a:pos x="28" y="39"/>
                  </a:cxn>
                </a:cxnLst>
                <a:rect l="0" t="0" r="r" b="b"/>
                <a:pathLst>
                  <a:path w="74" h="39">
                    <a:moveTo>
                      <a:pt x="28" y="39"/>
                    </a:moveTo>
                    <a:lnTo>
                      <a:pt x="64" y="39"/>
                    </a:lnTo>
                    <a:lnTo>
                      <a:pt x="74" y="38"/>
                    </a:lnTo>
                    <a:lnTo>
                      <a:pt x="74" y="8"/>
                    </a:lnTo>
                    <a:lnTo>
                      <a:pt x="74" y="0"/>
                    </a:lnTo>
                    <a:lnTo>
                      <a:pt x="0" y="0"/>
                    </a:lnTo>
                    <a:lnTo>
                      <a:pt x="0" y="7"/>
                    </a:lnTo>
                    <a:lnTo>
                      <a:pt x="0" y="38"/>
                    </a:lnTo>
                    <a:lnTo>
                      <a:pt x="18" y="38"/>
                    </a:lnTo>
                    <a:lnTo>
                      <a:pt x="28" y="39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18" name="Freeform 98"/>
              <p:cNvSpPr>
                <a:spLocks noChangeAspect="1"/>
              </p:cNvSpPr>
              <p:nvPr/>
            </p:nvSpPr>
            <p:spPr bwMode="auto">
              <a:xfrm>
                <a:off x="-4" y="3351"/>
                <a:ext cx="6" cy="7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0" y="11"/>
                  </a:cxn>
                  <a:cxn ang="0">
                    <a:pos x="6" y="20"/>
                  </a:cxn>
                  <a:cxn ang="0">
                    <a:pos x="19" y="0"/>
                  </a:cxn>
                  <a:cxn ang="0">
                    <a:pos x="2" y="0"/>
                  </a:cxn>
                </a:cxnLst>
                <a:rect l="0" t="0" r="r" b="b"/>
                <a:pathLst>
                  <a:path w="19" h="20">
                    <a:moveTo>
                      <a:pt x="2" y="0"/>
                    </a:moveTo>
                    <a:lnTo>
                      <a:pt x="0" y="11"/>
                    </a:lnTo>
                    <a:lnTo>
                      <a:pt x="6" y="20"/>
                    </a:lnTo>
                    <a:lnTo>
                      <a:pt x="19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9D9D9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19" name="Freeform 99"/>
              <p:cNvSpPr>
                <a:spLocks noChangeAspect="1"/>
              </p:cNvSpPr>
              <p:nvPr/>
            </p:nvSpPr>
            <p:spPr bwMode="auto">
              <a:xfrm>
                <a:off x="-6" y="3351"/>
                <a:ext cx="3" cy="4"/>
              </a:xfrm>
              <a:custGeom>
                <a:avLst/>
                <a:gdLst/>
                <a:ahLst/>
                <a:cxnLst>
                  <a:cxn ang="0">
                    <a:pos x="5" y="11"/>
                  </a:cxn>
                  <a:cxn ang="0">
                    <a:pos x="7" y="0"/>
                  </a:cxn>
                  <a:cxn ang="0">
                    <a:pos x="0" y="0"/>
                  </a:cxn>
                  <a:cxn ang="0">
                    <a:pos x="5" y="11"/>
                  </a:cxn>
                </a:cxnLst>
                <a:rect l="0" t="0" r="r" b="b"/>
                <a:pathLst>
                  <a:path w="7" h="11">
                    <a:moveTo>
                      <a:pt x="5" y="11"/>
                    </a:moveTo>
                    <a:lnTo>
                      <a:pt x="7" y="0"/>
                    </a:lnTo>
                    <a:lnTo>
                      <a:pt x="0" y="0"/>
                    </a:lnTo>
                    <a:lnTo>
                      <a:pt x="5" y="11"/>
                    </a:lnTo>
                    <a:close/>
                  </a:path>
                </a:pathLst>
              </a:custGeom>
              <a:solidFill>
                <a:srgbClr val="A1A1A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20" name="Freeform 100"/>
              <p:cNvSpPr>
                <a:spLocks noChangeAspect="1"/>
              </p:cNvSpPr>
              <p:nvPr/>
            </p:nvSpPr>
            <p:spPr bwMode="auto">
              <a:xfrm>
                <a:off x="42" y="3345"/>
                <a:ext cx="25" cy="13"/>
              </a:xfrm>
              <a:custGeom>
                <a:avLst/>
                <a:gdLst/>
                <a:ahLst/>
                <a:cxnLst>
                  <a:cxn ang="0">
                    <a:pos x="75" y="38"/>
                  </a:cxn>
                  <a:cxn ang="0">
                    <a:pos x="75" y="13"/>
                  </a:cxn>
                  <a:cxn ang="0">
                    <a:pos x="75" y="0"/>
                  </a:cxn>
                  <a:cxn ang="0">
                    <a:pos x="2" y="0"/>
                  </a:cxn>
                  <a:cxn ang="0">
                    <a:pos x="0" y="37"/>
                  </a:cxn>
                  <a:cxn ang="0">
                    <a:pos x="75" y="38"/>
                  </a:cxn>
                </a:cxnLst>
                <a:rect l="0" t="0" r="r" b="b"/>
                <a:pathLst>
                  <a:path w="75" h="38">
                    <a:moveTo>
                      <a:pt x="75" y="38"/>
                    </a:moveTo>
                    <a:lnTo>
                      <a:pt x="75" y="13"/>
                    </a:lnTo>
                    <a:lnTo>
                      <a:pt x="75" y="0"/>
                    </a:lnTo>
                    <a:lnTo>
                      <a:pt x="2" y="0"/>
                    </a:lnTo>
                    <a:lnTo>
                      <a:pt x="0" y="37"/>
                    </a:lnTo>
                    <a:lnTo>
                      <a:pt x="75" y="38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21" name="Freeform 101"/>
              <p:cNvSpPr>
                <a:spLocks noChangeAspect="1"/>
              </p:cNvSpPr>
              <p:nvPr/>
            </p:nvSpPr>
            <p:spPr bwMode="auto">
              <a:xfrm>
                <a:off x="68" y="3351"/>
                <a:ext cx="7" cy="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" y="19"/>
                  </a:cxn>
                  <a:cxn ang="0">
                    <a:pos x="21" y="0"/>
                  </a:cxn>
                  <a:cxn ang="0">
                    <a:pos x="0" y="0"/>
                  </a:cxn>
                </a:cxnLst>
                <a:rect l="0" t="0" r="r" b="b"/>
                <a:pathLst>
                  <a:path w="21" h="19">
                    <a:moveTo>
                      <a:pt x="0" y="0"/>
                    </a:moveTo>
                    <a:lnTo>
                      <a:pt x="9" y="19"/>
                    </a:lnTo>
                    <a:lnTo>
                      <a:pt x="21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E8E8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22" name="Freeform 102"/>
              <p:cNvSpPr>
                <a:spLocks noChangeAspect="1"/>
              </p:cNvSpPr>
              <p:nvPr/>
            </p:nvSpPr>
            <p:spPr bwMode="auto">
              <a:xfrm>
                <a:off x="36" y="3351"/>
                <a:ext cx="3" cy="6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0" y="17"/>
                  </a:cxn>
                  <a:cxn ang="0">
                    <a:pos x="9" y="0"/>
                  </a:cxn>
                  <a:cxn ang="0">
                    <a:pos x="2" y="0"/>
                  </a:cxn>
                </a:cxnLst>
                <a:rect l="0" t="0" r="r" b="b"/>
                <a:pathLst>
                  <a:path w="9" h="17">
                    <a:moveTo>
                      <a:pt x="2" y="0"/>
                    </a:moveTo>
                    <a:lnTo>
                      <a:pt x="0" y="17"/>
                    </a:lnTo>
                    <a:lnTo>
                      <a:pt x="9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95959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23" name="Freeform 103"/>
              <p:cNvSpPr>
                <a:spLocks noChangeAspect="1"/>
              </p:cNvSpPr>
              <p:nvPr/>
            </p:nvSpPr>
            <p:spPr bwMode="auto">
              <a:xfrm>
                <a:off x="31" y="3351"/>
                <a:ext cx="6" cy="7"/>
              </a:xfrm>
              <a:custGeom>
                <a:avLst/>
                <a:gdLst/>
                <a:ahLst/>
                <a:cxnLst>
                  <a:cxn ang="0">
                    <a:pos x="14" y="17"/>
                  </a:cxn>
                  <a:cxn ang="0">
                    <a:pos x="16" y="0"/>
                  </a:cxn>
                  <a:cxn ang="0">
                    <a:pos x="0" y="0"/>
                  </a:cxn>
                  <a:cxn ang="0">
                    <a:pos x="12" y="19"/>
                  </a:cxn>
                  <a:cxn ang="0">
                    <a:pos x="14" y="17"/>
                  </a:cxn>
                </a:cxnLst>
                <a:rect l="0" t="0" r="r" b="b"/>
                <a:pathLst>
                  <a:path w="16" h="19">
                    <a:moveTo>
                      <a:pt x="14" y="17"/>
                    </a:moveTo>
                    <a:lnTo>
                      <a:pt x="16" y="0"/>
                    </a:lnTo>
                    <a:lnTo>
                      <a:pt x="0" y="0"/>
                    </a:lnTo>
                    <a:lnTo>
                      <a:pt x="12" y="19"/>
                    </a:lnTo>
                    <a:lnTo>
                      <a:pt x="14" y="17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24" name="Freeform 104"/>
              <p:cNvSpPr>
                <a:spLocks noChangeAspect="1"/>
              </p:cNvSpPr>
              <p:nvPr/>
            </p:nvSpPr>
            <p:spPr bwMode="auto">
              <a:xfrm>
                <a:off x="79" y="3345"/>
                <a:ext cx="24" cy="13"/>
              </a:xfrm>
              <a:custGeom>
                <a:avLst/>
                <a:gdLst/>
                <a:ahLst/>
                <a:cxnLst>
                  <a:cxn ang="0">
                    <a:pos x="72" y="37"/>
                  </a:cxn>
                  <a:cxn ang="0">
                    <a:pos x="73" y="1"/>
                  </a:cxn>
                  <a:cxn ang="0">
                    <a:pos x="28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37"/>
                  </a:cxn>
                  <a:cxn ang="0">
                    <a:pos x="72" y="37"/>
                  </a:cxn>
                </a:cxnLst>
                <a:rect l="0" t="0" r="r" b="b"/>
                <a:pathLst>
                  <a:path w="73" h="37">
                    <a:moveTo>
                      <a:pt x="72" y="37"/>
                    </a:moveTo>
                    <a:lnTo>
                      <a:pt x="73" y="1"/>
                    </a:lnTo>
                    <a:lnTo>
                      <a:pt x="28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37"/>
                    </a:lnTo>
                    <a:lnTo>
                      <a:pt x="72" y="37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25" name="Freeform 105"/>
              <p:cNvSpPr>
                <a:spLocks noChangeAspect="1"/>
              </p:cNvSpPr>
              <p:nvPr/>
            </p:nvSpPr>
            <p:spPr bwMode="auto">
              <a:xfrm>
                <a:off x="128" y="3345"/>
                <a:ext cx="24" cy="14"/>
              </a:xfrm>
              <a:custGeom>
                <a:avLst/>
                <a:gdLst/>
                <a:ahLst/>
                <a:cxnLst>
                  <a:cxn ang="0">
                    <a:pos x="64" y="39"/>
                  </a:cxn>
                  <a:cxn ang="0">
                    <a:pos x="73" y="41"/>
                  </a:cxn>
                  <a:cxn ang="0">
                    <a:pos x="73" y="5"/>
                  </a:cxn>
                  <a:cxn ang="0">
                    <a:pos x="73" y="0"/>
                  </a:cxn>
                  <a:cxn ang="0">
                    <a:pos x="63" y="1"/>
                  </a:cxn>
                  <a:cxn ang="0">
                    <a:pos x="0" y="1"/>
                  </a:cxn>
                  <a:cxn ang="0">
                    <a:pos x="0" y="5"/>
                  </a:cxn>
                  <a:cxn ang="0">
                    <a:pos x="1" y="41"/>
                  </a:cxn>
                  <a:cxn ang="0">
                    <a:pos x="64" y="39"/>
                  </a:cxn>
                </a:cxnLst>
                <a:rect l="0" t="0" r="r" b="b"/>
                <a:pathLst>
                  <a:path w="73" h="41">
                    <a:moveTo>
                      <a:pt x="64" y="39"/>
                    </a:moveTo>
                    <a:lnTo>
                      <a:pt x="73" y="41"/>
                    </a:lnTo>
                    <a:lnTo>
                      <a:pt x="73" y="5"/>
                    </a:lnTo>
                    <a:lnTo>
                      <a:pt x="73" y="0"/>
                    </a:lnTo>
                    <a:lnTo>
                      <a:pt x="63" y="1"/>
                    </a:lnTo>
                    <a:lnTo>
                      <a:pt x="0" y="1"/>
                    </a:lnTo>
                    <a:lnTo>
                      <a:pt x="0" y="5"/>
                    </a:lnTo>
                    <a:lnTo>
                      <a:pt x="1" y="41"/>
                    </a:lnTo>
                    <a:lnTo>
                      <a:pt x="64" y="39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26" name="Freeform 106"/>
              <p:cNvSpPr>
                <a:spLocks noChangeAspect="1"/>
              </p:cNvSpPr>
              <p:nvPr/>
            </p:nvSpPr>
            <p:spPr bwMode="auto">
              <a:xfrm>
                <a:off x="119" y="3377"/>
                <a:ext cx="6" cy="3"/>
              </a:xfrm>
              <a:custGeom>
                <a:avLst/>
                <a:gdLst/>
                <a:ahLst/>
                <a:cxnLst>
                  <a:cxn ang="0">
                    <a:pos x="17" y="0"/>
                  </a:cxn>
                  <a:cxn ang="0">
                    <a:pos x="0" y="0"/>
                  </a:cxn>
                  <a:cxn ang="0">
                    <a:pos x="9" y="9"/>
                  </a:cxn>
                  <a:cxn ang="0">
                    <a:pos x="17" y="0"/>
                  </a:cxn>
                </a:cxnLst>
                <a:rect l="0" t="0" r="r" b="b"/>
                <a:pathLst>
                  <a:path w="17" h="9">
                    <a:moveTo>
                      <a:pt x="17" y="0"/>
                    </a:moveTo>
                    <a:lnTo>
                      <a:pt x="0" y="0"/>
                    </a:lnTo>
                    <a:lnTo>
                      <a:pt x="9" y="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3838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27" name="Freeform 107"/>
              <p:cNvSpPr>
                <a:spLocks noChangeAspect="1"/>
              </p:cNvSpPr>
              <p:nvPr/>
            </p:nvSpPr>
            <p:spPr bwMode="auto">
              <a:xfrm>
                <a:off x="-289" y="3345"/>
                <a:ext cx="27" cy="13"/>
              </a:xfrm>
              <a:custGeom>
                <a:avLst/>
                <a:gdLst/>
                <a:ahLst/>
                <a:cxnLst>
                  <a:cxn ang="0">
                    <a:pos x="77" y="38"/>
                  </a:cxn>
                  <a:cxn ang="0">
                    <a:pos x="79" y="5"/>
                  </a:cxn>
                  <a:cxn ang="0">
                    <a:pos x="81" y="0"/>
                  </a:cxn>
                  <a:cxn ang="0">
                    <a:pos x="5" y="0"/>
                  </a:cxn>
                  <a:cxn ang="0">
                    <a:pos x="5" y="2"/>
                  </a:cxn>
                  <a:cxn ang="0">
                    <a:pos x="0" y="37"/>
                  </a:cxn>
                  <a:cxn ang="0">
                    <a:pos x="10" y="37"/>
                  </a:cxn>
                  <a:cxn ang="0">
                    <a:pos x="16" y="38"/>
                  </a:cxn>
                  <a:cxn ang="0">
                    <a:pos x="77" y="38"/>
                  </a:cxn>
                </a:cxnLst>
                <a:rect l="0" t="0" r="r" b="b"/>
                <a:pathLst>
                  <a:path w="81" h="38">
                    <a:moveTo>
                      <a:pt x="77" y="38"/>
                    </a:moveTo>
                    <a:lnTo>
                      <a:pt x="79" y="5"/>
                    </a:lnTo>
                    <a:lnTo>
                      <a:pt x="81" y="0"/>
                    </a:lnTo>
                    <a:lnTo>
                      <a:pt x="5" y="0"/>
                    </a:lnTo>
                    <a:lnTo>
                      <a:pt x="5" y="2"/>
                    </a:lnTo>
                    <a:lnTo>
                      <a:pt x="0" y="37"/>
                    </a:lnTo>
                    <a:lnTo>
                      <a:pt x="10" y="37"/>
                    </a:lnTo>
                    <a:lnTo>
                      <a:pt x="16" y="38"/>
                    </a:lnTo>
                    <a:lnTo>
                      <a:pt x="77" y="38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28" name="Freeform 108"/>
              <p:cNvSpPr>
                <a:spLocks noChangeAspect="1"/>
              </p:cNvSpPr>
              <p:nvPr/>
            </p:nvSpPr>
            <p:spPr bwMode="auto">
              <a:xfrm>
                <a:off x="-205" y="3351"/>
                <a:ext cx="4" cy="6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0" y="18"/>
                  </a:cxn>
                  <a:cxn ang="0">
                    <a:pos x="11" y="0"/>
                  </a:cxn>
                  <a:cxn ang="0">
                    <a:pos x="3" y="0"/>
                  </a:cxn>
                </a:cxnLst>
                <a:rect l="0" t="0" r="r" b="b"/>
                <a:pathLst>
                  <a:path w="11" h="18">
                    <a:moveTo>
                      <a:pt x="3" y="0"/>
                    </a:moveTo>
                    <a:lnTo>
                      <a:pt x="0" y="18"/>
                    </a:lnTo>
                    <a:lnTo>
                      <a:pt x="11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C5C5C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29" name="Freeform 109"/>
              <p:cNvSpPr>
                <a:spLocks noChangeAspect="1"/>
              </p:cNvSpPr>
              <p:nvPr/>
            </p:nvSpPr>
            <p:spPr bwMode="auto">
              <a:xfrm>
                <a:off x="-305" y="3372"/>
                <a:ext cx="78" cy="86"/>
              </a:xfrm>
              <a:custGeom>
                <a:avLst/>
                <a:gdLst/>
                <a:ahLst/>
                <a:cxnLst>
                  <a:cxn ang="0">
                    <a:pos x="157" y="0"/>
                  </a:cxn>
                  <a:cxn ang="0">
                    <a:pos x="156" y="0"/>
                  </a:cxn>
                  <a:cxn ang="0">
                    <a:pos x="152" y="51"/>
                  </a:cxn>
                  <a:cxn ang="0">
                    <a:pos x="32" y="51"/>
                  </a:cxn>
                  <a:cxn ang="0">
                    <a:pos x="32" y="64"/>
                  </a:cxn>
                  <a:cxn ang="0">
                    <a:pos x="28" y="100"/>
                  </a:cxn>
                  <a:cxn ang="0">
                    <a:pos x="24" y="100"/>
                  </a:cxn>
                  <a:cxn ang="0">
                    <a:pos x="20" y="141"/>
                  </a:cxn>
                  <a:cxn ang="0">
                    <a:pos x="17" y="153"/>
                  </a:cxn>
                  <a:cxn ang="0">
                    <a:pos x="14" y="153"/>
                  </a:cxn>
                  <a:cxn ang="0">
                    <a:pos x="11" y="191"/>
                  </a:cxn>
                  <a:cxn ang="0">
                    <a:pos x="8" y="204"/>
                  </a:cxn>
                  <a:cxn ang="0">
                    <a:pos x="6" y="204"/>
                  </a:cxn>
                  <a:cxn ang="0">
                    <a:pos x="0" y="258"/>
                  </a:cxn>
                  <a:cxn ang="0">
                    <a:pos x="50" y="258"/>
                  </a:cxn>
                  <a:cxn ang="0">
                    <a:pos x="60" y="257"/>
                  </a:cxn>
                  <a:cxn ang="0">
                    <a:pos x="162" y="257"/>
                  </a:cxn>
                  <a:cxn ang="0">
                    <a:pos x="166" y="244"/>
                  </a:cxn>
                  <a:cxn ang="0">
                    <a:pos x="169" y="204"/>
                  </a:cxn>
                  <a:cxn ang="0">
                    <a:pos x="169" y="203"/>
                  </a:cxn>
                  <a:cxn ang="0">
                    <a:pos x="217" y="203"/>
                  </a:cxn>
                  <a:cxn ang="0">
                    <a:pos x="217" y="191"/>
                  </a:cxn>
                  <a:cxn ang="0">
                    <a:pos x="221" y="153"/>
                  </a:cxn>
                  <a:cxn ang="0">
                    <a:pos x="150" y="153"/>
                  </a:cxn>
                  <a:cxn ang="0">
                    <a:pos x="160" y="100"/>
                  </a:cxn>
                  <a:cxn ang="0">
                    <a:pos x="188" y="100"/>
                  </a:cxn>
                  <a:cxn ang="0">
                    <a:pos x="190" y="76"/>
                  </a:cxn>
                  <a:cxn ang="0">
                    <a:pos x="192" y="63"/>
                  </a:cxn>
                  <a:cxn ang="0">
                    <a:pos x="192" y="51"/>
                  </a:cxn>
                  <a:cxn ang="0">
                    <a:pos x="205" y="51"/>
                  </a:cxn>
                  <a:cxn ang="0">
                    <a:pos x="211" y="51"/>
                  </a:cxn>
                  <a:cxn ang="0">
                    <a:pos x="230" y="51"/>
                  </a:cxn>
                  <a:cxn ang="0">
                    <a:pos x="235" y="1"/>
                  </a:cxn>
                  <a:cxn ang="0">
                    <a:pos x="161" y="1"/>
                  </a:cxn>
                  <a:cxn ang="0">
                    <a:pos x="160" y="1"/>
                  </a:cxn>
                  <a:cxn ang="0">
                    <a:pos x="157" y="0"/>
                  </a:cxn>
                </a:cxnLst>
                <a:rect l="0" t="0" r="r" b="b"/>
                <a:pathLst>
                  <a:path w="235" h="258">
                    <a:moveTo>
                      <a:pt x="157" y="0"/>
                    </a:moveTo>
                    <a:lnTo>
                      <a:pt x="156" y="0"/>
                    </a:lnTo>
                    <a:lnTo>
                      <a:pt x="152" y="51"/>
                    </a:lnTo>
                    <a:lnTo>
                      <a:pt x="32" y="51"/>
                    </a:lnTo>
                    <a:lnTo>
                      <a:pt x="32" y="64"/>
                    </a:lnTo>
                    <a:lnTo>
                      <a:pt x="28" y="100"/>
                    </a:lnTo>
                    <a:lnTo>
                      <a:pt x="24" y="100"/>
                    </a:lnTo>
                    <a:lnTo>
                      <a:pt x="20" y="141"/>
                    </a:lnTo>
                    <a:lnTo>
                      <a:pt x="17" y="153"/>
                    </a:lnTo>
                    <a:lnTo>
                      <a:pt x="14" y="153"/>
                    </a:lnTo>
                    <a:lnTo>
                      <a:pt x="11" y="191"/>
                    </a:lnTo>
                    <a:lnTo>
                      <a:pt x="8" y="204"/>
                    </a:lnTo>
                    <a:lnTo>
                      <a:pt x="6" y="204"/>
                    </a:lnTo>
                    <a:lnTo>
                      <a:pt x="0" y="258"/>
                    </a:lnTo>
                    <a:lnTo>
                      <a:pt x="50" y="258"/>
                    </a:lnTo>
                    <a:lnTo>
                      <a:pt x="60" y="257"/>
                    </a:lnTo>
                    <a:lnTo>
                      <a:pt x="162" y="257"/>
                    </a:lnTo>
                    <a:lnTo>
                      <a:pt x="166" y="244"/>
                    </a:lnTo>
                    <a:lnTo>
                      <a:pt x="169" y="204"/>
                    </a:lnTo>
                    <a:lnTo>
                      <a:pt x="169" y="203"/>
                    </a:lnTo>
                    <a:lnTo>
                      <a:pt x="217" y="203"/>
                    </a:lnTo>
                    <a:lnTo>
                      <a:pt x="217" y="191"/>
                    </a:lnTo>
                    <a:lnTo>
                      <a:pt x="221" y="153"/>
                    </a:lnTo>
                    <a:lnTo>
                      <a:pt x="150" y="153"/>
                    </a:lnTo>
                    <a:lnTo>
                      <a:pt x="160" y="100"/>
                    </a:lnTo>
                    <a:lnTo>
                      <a:pt x="188" y="100"/>
                    </a:lnTo>
                    <a:lnTo>
                      <a:pt x="190" y="76"/>
                    </a:lnTo>
                    <a:lnTo>
                      <a:pt x="192" y="63"/>
                    </a:lnTo>
                    <a:lnTo>
                      <a:pt x="192" y="51"/>
                    </a:lnTo>
                    <a:lnTo>
                      <a:pt x="205" y="51"/>
                    </a:lnTo>
                    <a:lnTo>
                      <a:pt x="211" y="51"/>
                    </a:lnTo>
                    <a:lnTo>
                      <a:pt x="230" y="51"/>
                    </a:lnTo>
                    <a:lnTo>
                      <a:pt x="235" y="1"/>
                    </a:lnTo>
                    <a:lnTo>
                      <a:pt x="161" y="1"/>
                    </a:lnTo>
                    <a:lnTo>
                      <a:pt x="160" y="1"/>
                    </a:lnTo>
                    <a:lnTo>
                      <a:pt x="157" y="0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30" name="Freeform 110"/>
              <p:cNvSpPr>
                <a:spLocks noChangeAspect="1"/>
              </p:cNvSpPr>
              <p:nvPr/>
            </p:nvSpPr>
            <p:spPr bwMode="auto">
              <a:xfrm>
                <a:off x="-230" y="3372"/>
                <a:ext cx="42" cy="51"/>
              </a:xfrm>
              <a:custGeom>
                <a:avLst/>
                <a:gdLst/>
                <a:ahLst/>
                <a:cxnLst>
                  <a:cxn ang="0">
                    <a:pos x="49" y="0"/>
                  </a:cxn>
                  <a:cxn ang="0">
                    <a:pos x="45" y="50"/>
                  </a:cxn>
                  <a:cxn ang="0">
                    <a:pos x="7" y="50"/>
                  </a:cxn>
                  <a:cxn ang="0">
                    <a:pos x="0" y="99"/>
                  </a:cxn>
                  <a:cxn ang="0">
                    <a:pos x="26" y="99"/>
                  </a:cxn>
                  <a:cxn ang="0">
                    <a:pos x="31" y="100"/>
                  </a:cxn>
                  <a:cxn ang="0">
                    <a:pos x="37" y="100"/>
                  </a:cxn>
                  <a:cxn ang="0">
                    <a:pos x="31" y="152"/>
                  </a:cxn>
                  <a:cxn ang="0">
                    <a:pos x="110" y="152"/>
                  </a:cxn>
                  <a:cxn ang="0">
                    <a:pos x="110" y="137"/>
                  </a:cxn>
                  <a:cxn ang="0">
                    <a:pos x="114" y="112"/>
                  </a:cxn>
                  <a:cxn ang="0">
                    <a:pos x="114" y="99"/>
                  </a:cxn>
                  <a:cxn ang="0">
                    <a:pos x="80" y="99"/>
                  </a:cxn>
                  <a:cxn ang="0">
                    <a:pos x="84" y="50"/>
                  </a:cxn>
                  <a:cxn ang="0">
                    <a:pos x="78" y="50"/>
                  </a:cxn>
                  <a:cxn ang="0">
                    <a:pos x="121" y="50"/>
                  </a:cxn>
                  <a:cxn ang="0">
                    <a:pos x="126" y="0"/>
                  </a:cxn>
                  <a:cxn ang="0">
                    <a:pos x="49" y="0"/>
                  </a:cxn>
                </a:cxnLst>
                <a:rect l="0" t="0" r="r" b="b"/>
                <a:pathLst>
                  <a:path w="126" h="152">
                    <a:moveTo>
                      <a:pt x="49" y="0"/>
                    </a:moveTo>
                    <a:lnTo>
                      <a:pt x="45" y="50"/>
                    </a:lnTo>
                    <a:lnTo>
                      <a:pt x="7" y="50"/>
                    </a:lnTo>
                    <a:lnTo>
                      <a:pt x="0" y="99"/>
                    </a:lnTo>
                    <a:lnTo>
                      <a:pt x="26" y="99"/>
                    </a:lnTo>
                    <a:lnTo>
                      <a:pt x="31" y="100"/>
                    </a:lnTo>
                    <a:lnTo>
                      <a:pt x="37" y="100"/>
                    </a:lnTo>
                    <a:lnTo>
                      <a:pt x="31" y="152"/>
                    </a:lnTo>
                    <a:lnTo>
                      <a:pt x="110" y="152"/>
                    </a:lnTo>
                    <a:lnTo>
                      <a:pt x="110" y="137"/>
                    </a:lnTo>
                    <a:lnTo>
                      <a:pt x="114" y="112"/>
                    </a:lnTo>
                    <a:lnTo>
                      <a:pt x="114" y="99"/>
                    </a:lnTo>
                    <a:lnTo>
                      <a:pt x="80" y="99"/>
                    </a:lnTo>
                    <a:lnTo>
                      <a:pt x="84" y="50"/>
                    </a:lnTo>
                    <a:lnTo>
                      <a:pt x="78" y="50"/>
                    </a:lnTo>
                    <a:lnTo>
                      <a:pt x="121" y="50"/>
                    </a:lnTo>
                    <a:lnTo>
                      <a:pt x="126" y="0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31" name="Freeform 111"/>
              <p:cNvSpPr>
                <a:spLocks noChangeAspect="1"/>
              </p:cNvSpPr>
              <p:nvPr/>
            </p:nvSpPr>
            <p:spPr bwMode="auto">
              <a:xfrm>
                <a:off x="-198" y="3345"/>
                <a:ext cx="27" cy="13"/>
              </a:xfrm>
              <a:custGeom>
                <a:avLst/>
                <a:gdLst/>
                <a:ahLst/>
                <a:cxnLst>
                  <a:cxn ang="0">
                    <a:pos x="76" y="37"/>
                  </a:cxn>
                  <a:cxn ang="0">
                    <a:pos x="80" y="1"/>
                  </a:cxn>
                  <a:cxn ang="0">
                    <a:pos x="40" y="1"/>
                  </a:cxn>
                  <a:cxn ang="0">
                    <a:pos x="3" y="0"/>
                  </a:cxn>
                  <a:cxn ang="0">
                    <a:pos x="3" y="1"/>
                  </a:cxn>
                  <a:cxn ang="0">
                    <a:pos x="0" y="36"/>
                  </a:cxn>
                  <a:cxn ang="0">
                    <a:pos x="76" y="37"/>
                  </a:cxn>
                </a:cxnLst>
                <a:rect l="0" t="0" r="r" b="b"/>
                <a:pathLst>
                  <a:path w="80" h="37">
                    <a:moveTo>
                      <a:pt x="76" y="37"/>
                    </a:moveTo>
                    <a:lnTo>
                      <a:pt x="80" y="1"/>
                    </a:lnTo>
                    <a:lnTo>
                      <a:pt x="40" y="1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0" y="36"/>
                    </a:lnTo>
                    <a:lnTo>
                      <a:pt x="76" y="37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8" name="Group 112"/>
          <p:cNvGrpSpPr>
            <a:grpSpLocks noChangeAspect="1"/>
          </p:cNvGrpSpPr>
          <p:nvPr/>
        </p:nvGrpSpPr>
        <p:grpSpPr bwMode="auto">
          <a:xfrm>
            <a:off x="6156325" y="4297363"/>
            <a:ext cx="1157288" cy="1382712"/>
            <a:chOff x="3491" y="1994"/>
            <a:chExt cx="977" cy="1077"/>
          </a:xfrm>
        </p:grpSpPr>
        <p:grpSp>
          <p:nvGrpSpPr>
            <p:cNvPr id="9" name="Group 113"/>
            <p:cNvGrpSpPr>
              <a:grpSpLocks noChangeAspect="1"/>
            </p:cNvGrpSpPr>
            <p:nvPr/>
          </p:nvGrpSpPr>
          <p:grpSpPr bwMode="auto">
            <a:xfrm>
              <a:off x="3637" y="1994"/>
              <a:ext cx="720" cy="819"/>
              <a:chOff x="3637" y="1994"/>
              <a:chExt cx="720" cy="819"/>
            </a:xfrm>
          </p:grpSpPr>
          <p:grpSp>
            <p:nvGrpSpPr>
              <p:cNvPr id="10" name="Group 114"/>
              <p:cNvGrpSpPr>
                <a:grpSpLocks noChangeAspect="1"/>
              </p:cNvGrpSpPr>
              <p:nvPr/>
            </p:nvGrpSpPr>
            <p:grpSpPr bwMode="auto">
              <a:xfrm>
                <a:off x="3637" y="2525"/>
                <a:ext cx="720" cy="288"/>
                <a:chOff x="99" y="2962"/>
                <a:chExt cx="720" cy="288"/>
              </a:xfrm>
            </p:grpSpPr>
            <p:sp>
              <p:nvSpPr>
                <p:cNvPr id="158835" name="Rectangle 115"/>
                <p:cNvSpPr>
                  <a:spLocks noChangeAspect="1" noChangeArrowheads="1"/>
                </p:cNvSpPr>
                <p:nvPr/>
              </p:nvSpPr>
              <p:spPr bwMode="auto">
                <a:xfrm>
                  <a:off x="107" y="3233"/>
                  <a:ext cx="705" cy="17"/>
                </a:xfrm>
                <a:prstGeom prst="rect">
                  <a:avLst/>
                </a:prstGeom>
                <a:solidFill>
                  <a:srgbClr val="5F5F5F"/>
                </a:solidFill>
                <a:ln w="3175">
                  <a:solidFill>
                    <a:srgbClr val="777777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58836" name="Rectangle 116"/>
                <p:cNvSpPr>
                  <a:spLocks noChangeAspect="1" noChangeArrowheads="1"/>
                </p:cNvSpPr>
                <p:nvPr/>
              </p:nvSpPr>
              <p:spPr bwMode="auto">
                <a:xfrm>
                  <a:off x="99" y="3061"/>
                  <a:ext cx="720" cy="174"/>
                </a:xfrm>
                <a:prstGeom prst="rect">
                  <a:avLst/>
                </a:prstGeom>
                <a:gradFill rotWithShape="0">
                  <a:gsLst>
                    <a:gs pos="0">
                      <a:srgbClr val="DDDDDD"/>
                    </a:gs>
                    <a:gs pos="100000">
                      <a:srgbClr val="5F5F5F"/>
                    </a:gs>
                  </a:gsLst>
                  <a:lin ang="2700000" scaled="1"/>
                </a:gradFill>
                <a:ln w="3175">
                  <a:solidFill>
                    <a:srgbClr val="777777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58837" name="Rectangle 117"/>
                <p:cNvSpPr>
                  <a:spLocks noChangeAspect="1" noChangeArrowheads="1"/>
                </p:cNvSpPr>
                <p:nvPr/>
              </p:nvSpPr>
              <p:spPr bwMode="auto">
                <a:xfrm>
                  <a:off x="178" y="3174"/>
                  <a:ext cx="51" cy="23"/>
                </a:xfrm>
                <a:prstGeom prst="rect">
                  <a:avLst/>
                </a:prstGeom>
                <a:solidFill>
                  <a:srgbClr val="5F5F5F"/>
                </a:solidFill>
                <a:ln w="317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11" name="Group 118"/>
                <p:cNvGrpSpPr>
                  <a:grpSpLocks noChangeAspect="1"/>
                </p:cNvGrpSpPr>
                <p:nvPr/>
              </p:nvGrpSpPr>
              <p:grpSpPr bwMode="auto">
                <a:xfrm>
                  <a:off x="597" y="3116"/>
                  <a:ext cx="155" cy="30"/>
                  <a:chOff x="1343" y="3114"/>
                  <a:chExt cx="155" cy="30"/>
                </a:xfrm>
              </p:grpSpPr>
              <p:sp>
                <p:nvSpPr>
                  <p:cNvPr id="158839" name="Rectangle 11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343" y="3125"/>
                    <a:ext cx="155" cy="12"/>
                  </a:xfrm>
                  <a:prstGeom prst="rect">
                    <a:avLst/>
                  </a:prstGeom>
                  <a:solidFill>
                    <a:schemeClr val="tx1"/>
                  </a:solidFill>
                  <a:ln w="3175">
                    <a:solidFill>
                      <a:schemeClr val="tx2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58840" name="Freeform 120"/>
                  <p:cNvSpPr>
                    <a:spLocks noChangeAspect="1"/>
                  </p:cNvSpPr>
                  <p:nvPr/>
                </p:nvSpPr>
                <p:spPr bwMode="auto">
                  <a:xfrm>
                    <a:off x="1381" y="3114"/>
                    <a:ext cx="79" cy="30"/>
                  </a:xfrm>
                  <a:custGeom>
                    <a:avLst/>
                    <a:gdLst/>
                    <a:ahLst/>
                    <a:cxnLst>
                      <a:cxn ang="0">
                        <a:pos x="0" y="30"/>
                      </a:cxn>
                      <a:cxn ang="0">
                        <a:pos x="79" y="30"/>
                      </a:cxn>
                      <a:cxn ang="0">
                        <a:pos x="73" y="0"/>
                      </a:cxn>
                      <a:cxn ang="0">
                        <a:pos x="7" y="0"/>
                      </a:cxn>
                      <a:cxn ang="0">
                        <a:pos x="0" y="30"/>
                      </a:cxn>
                    </a:cxnLst>
                    <a:rect l="0" t="0" r="r" b="b"/>
                    <a:pathLst>
                      <a:path w="79" h="30">
                        <a:moveTo>
                          <a:pt x="0" y="30"/>
                        </a:moveTo>
                        <a:lnTo>
                          <a:pt x="79" y="30"/>
                        </a:lnTo>
                        <a:lnTo>
                          <a:pt x="73" y="0"/>
                        </a:lnTo>
                        <a:lnTo>
                          <a:pt x="7" y="0"/>
                        </a:lnTo>
                        <a:lnTo>
                          <a:pt x="0" y="30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 cmpd="sng">
                    <a:solidFill>
                      <a:schemeClr val="tx2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58841" name="Freeform 121"/>
                <p:cNvSpPr>
                  <a:spLocks noChangeAspect="1"/>
                </p:cNvSpPr>
                <p:nvPr/>
              </p:nvSpPr>
              <p:spPr bwMode="auto">
                <a:xfrm>
                  <a:off x="99" y="2966"/>
                  <a:ext cx="720" cy="97"/>
                </a:xfrm>
                <a:custGeom>
                  <a:avLst/>
                  <a:gdLst/>
                  <a:ahLst/>
                  <a:cxnLst>
                    <a:cxn ang="0">
                      <a:pos x="72" y="0"/>
                    </a:cxn>
                    <a:cxn ang="0">
                      <a:pos x="0" y="93"/>
                    </a:cxn>
                    <a:cxn ang="0">
                      <a:pos x="720" y="93"/>
                    </a:cxn>
                    <a:cxn ang="0">
                      <a:pos x="648" y="1"/>
                    </a:cxn>
                    <a:cxn ang="0">
                      <a:pos x="72" y="0"/>
                    </a:cxn>
                  </a:cxnLst>
                  <a:rect l="0" t="0" r="r" b="b"/>
                  <a:pathLst>
                    <a:path w="720" h="93">
                      <a:moveTo>
                        <a:pt x="72" y="0"/>
                      </a:moveTo>
                      <a:lnTo>
                        <a:pt x="0" y="93"/>
                      </a:lnTo>
                      <a:lnTo>
                        <a:pt x="720" y="93"/>
                      </a:lnTo>
                      <a:lnTo>
                        <a:pt x="648" y="1"/>
                      </a:lnTo>
                      <a:lnTo>
                        <a:pt x="72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C0C0C0"/>
                    </a:gs>
                    <a:gs pos="100000">
                      <a:srgbClr val="292929"/>
                    </a:gs>
                  </a:gsLst>
                  <a:lin ang="0" scaled="1"/>
                </a:gradFill>
                <a:ln w="3175" cap="flat" cmpd="sng">
                  <a:solidFill>
                    <a:srgbClr val="777777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58842" name="Freeform 122"/>
                <p:cNvSpPr>
                  <a:spLocks noChangeAspect="1"/>
                </p:cNvSpPr>
                <p:nvPr/>
              </p:nvSpPr>
              <p:spPr bwMode="auto">
                <a:xfrm>
                  <a:off x="228" y="2996"/>
                  <a:ext cx="462" cy="41"/>
                </a:xfrm>
                <a:custGeom>
                  <a:avLst/>
                  <a:gdLst/>
                  <a:ahLst/>
                  <a:cxnLst>
                    <a:cxn ang="0">
                      <a:pos x="13" y="41"/>
                    </a:cxn>
                    <a:cxn ang="0">
                      <a:pos x="447" y="41"/>
                    </a:cxn>
                    <a:cxn ang="0">
                      <a:pos x="462" y="32"/>
                    </a:cxn>
                    <a:cxn ang="0">
                      <a:pos x="462" y="0"/>
                    </a:cxn>
                    <a:cxn ang="0">
                      <a:pos x="452" y="8"/>
                    </a:cxn>
                    <a:cxn ang="0">
                      <a:pos x="11" y="8"/>
                    </a:cxn>
                    <a:cxn ang="0">
                      <a:pos x="0" y="0"/>
                    </a:cxn>
                    <a:cxn ang="0">
                      <a:pos x="0" y="32"/>
                    </a:cxn>
                    <a:cxn ang="0">
                      <a:pos x="13" y="41"/>
                    </a:cxn>
                  </a:cxnLst>
                  <a:rect l="0" t="0" r="r" b="b"/>
                  <a:pathLst>
                    <a:path w="462" h="41">
                      <a:moveTo>
                        <a:pt x="13" y="41"/>
                      </a:moveTo>
                      <a:lnTo>
                        <a:pt x="447" y="41"/>
                      </a:lnTo>
                      <a:cubicBezTo>
                        <a:pt x="447" y="41"/>
                        <a:pt x="459" y="39"/>
                        <a:pt x="462" y="32"/>
                      </a:cubicBezTo>
                      <a:cubicBezTo>
                        <a:pt x="462" y="16"/>
                        <a:pt x="462" y="0"/>
                        <a:pt x="462" y="0"/>
                      </a:cubicBezTo>
                      <a:lnTo>
                        <a:pt x="452" y="8"/>
                      </a:lnTo>
                      <a:lnTo>
                        <a:pt x="11" y="8"/>
                      </a:lnTo>
                      <a:lnTo>
                        <a:pt x="0" y="0"/>
                      </a:lnTo>
                      <a:cubicBezTo>
                        <a:pt x="0" y="0"/>
                        <a:pt x="0" y="16"/>
                        <a:pt x="0" y="32"/>
                      </a:cubicBezTo>
                      <a:cubicBezTo>
                        <a:pt x="2" y="38"/>
                        <a:pt x="13" y="41"/>
                        <a:pt x="13" y="41"/>
                      </a:cubicBezTo>
                      <a:close/>
                    </a:path>
                  </a:pathLst>
                </a:custGeom>
                <a:gradFill rotWithShape="0">
                  <a:gsLst>
                    <a:gs pos="0">
                      <a:srgbClr val="DDDDDD"/>
                    </a:gs>
                    <a:gs pos="100000">
                      <a:srgbClr val="292929"/>
                    </a:gs>
                  </a:gsLst>
                  <a:lin ang="0" scaled="1"/>
                </a:gradFill>
                <a:ln w="3175" cap="flat" cmpd="sng">
                  <a:noFill/>
                  <a:prstDash val="solid"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58843" name="Freeform 123"/>
                <p:cNvSpPr>
                  <a:spLocks noChangeAspect="1"/>
                </p:cNvSpPr>
                <p:nvPr/>
              </p:nvSpPr>
              <p:spPr bwMode="auto">
                <a:xfrm>
                  <a:off x="227" y="2962"/>
                  <a:ext cx="464" cy="41"/>
                </a:xfrm>
                <a:custGeom>
                  <a:avLst/>
                  <a:gdLst/>
                  <a:ahLst/>
                  <a:cxnLst>
                    <a:cxn ang="0">
                      <a:pos x="13" y="41"/>
                    </a:cxn>
                    <a:cxn ang="0">
                      <a:pos x="448" y="41"/>
                    </a:cxn>
                    <a:cxn ang="0">
                      <a:pos x="463" y="32"/>
                    </a:cxn>
                    <a:cxn ang="0">
                      <a:pos x="448" y="7"/>
                    </a:cxn>
                    <a:cxn ang="0">
                      <a:pos x="21" y="4"/>
                    </a:cxn>
                    <a:cxn ang="0">
                      <a:pos x="0" y="32"/>
                    </a:cxn>
                    <a:cxn ang="0">
                      <a:pos x="13" y="41"/>
                    </a:cxn>
                  </a:cxnLst>
                  <a:rect l="0" t="0" r="r" b="b"/>
                  <a:pathLst>
                    <a:path w="464" h="41">
                      <a:moveTo>
                        <a:pt x="13" y="41"/>
                      </a:moveTo>
                      <a:lnTo>
                        <a:pt x="448" y="41"/>
                      </a:lnTo>
                      <a:cubicBezTo>
                        <a:pt x="448" y="41"/>
                        <a:pt x="463" y="38"/>
                        <a:pt x="463" y="32"/>
                      </a:cubicBezTo>
                      <a:cubicBezTo>
                        <a:pt x="464" y="27"/>
                        <a:pt x="454" y="16"/>
                        <a:pt x="448" y="7"/>
                      </a:cubicBezTo>
                      <a:cubicBezTo>
                        <a:pt x="356" y="7"/>
                        <a:pt x="96" y="0"/>
                        <a:pt x="21" y="4"/>
                      </a:cubicBezTo>
                      <a:lnTo>
                        <a:pt x="0" y="32"/>
                      </a:lnTo>
                      <a:cubicBezTo>
                        <a:pt x="2" y="38"/>
                        <a:pt x="13" y="41"/>
                        <a:pt x="13" y="41"/>
                      </a:cubicBezTo>
                      <a:close/>
                    </a:path>
                  </a:pathLst>
                </a:custGeom>
                <a:solidFill>
                  <a:srgbClr val="5F5F5F"/>
                </a:solidFill>
                <a:ln w="3175" cmpd="sng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2" name="Group 124"/>
              <p:cNvGrpSpPr>
                <a:grpSpLocks noChangeAspect="1"/>
              </p:cNvGrpSpPr>
              <p:nvPr/>
            </p:nvGrpSpPr>
            <p:grpSpPr bwMode="auto">
              <a:xfrm>
                <a:off x="3668" y="1994"/>
                <a:ext cx="657" cy="536"/>
                <a:chOff x="3668" y="1994"/>
                <a:chExt cx="657" cy="536"/>
              </a:xfrm>
            </p:grpSpPr>
            <p:sp>
              <p:nvSpPr>
                <p:cNvPr id="158845" name="AutoShape 125"/>
                <p:cNvSpPr>
                  <a:spLocks noChangeAspect="1" noChangeArrowheads="1"/>
                </p:cNvSpPr>
                <p:nvPr/>
              </p:nvSpPr>
              <p:spPr bwMode="auto">
                <a:xfrm>
                  <a:off x="3668" y="1994"/>
                  <a:ext cx="657" cy="536"/>
                </a:xfrm>
                <a:prstGeom prst="roundRect">
                  <a:avLst>
                    <a:gd name="adj" fmla="val 1866"/>
                  </a:avLst>
                </a:prstGeom>
                <a:gradFill rotWithShape="0">
                  <a:gsLst>
                    <a:gs pos="0">
                      <a:srgbClr val="DDDDDD"/>
                    </a:gs>
                    <a:gs pos="100000">
                      <a:srgbClr val="777777"/>
                    </a:gs>
                  </a:gsLst>
                  <a:lin ang="2700000" scaled="1"/>
                </a:gradFill>
                <a:ln w="3175">
                  <a:solidFill>
                    <a:schemeClr val="bg2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58846" name="AutoShape 126"/>
                <p:cNvSpPr>
                  <a:spLocks noChangeAspect="1" noChangeArrowheads="1"/>
                </p:cNvSpPr>
                <p:nvPr/>
              </p:nvSpPr>
              <p:spPr bwMode="auto">
                <a:xfrm>
                  <a:off x="3708" y="2038"/>
                  <a:ext cx="577" cy="449"/>
                </a:xfrm>
                <a:prstGeom prst="roundRect">
                  <a:avLst>
                    <a:gd name="adj" fmla="val 1338"/>
                  </a:avLst>
                </a:prstGeom>
                <a:solidFill>
                  <a:srgbClr val="B2B2B2"/>
                </a:solidFill>
                <a:ln w="317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58847" name="AutoShape 127"/>
                <p:cNvSpPr>
                  <a:spLocks noChangeAspect="1" noChangeArrowheads="1"/>
                </p:cNvSpPr>
                <p:nvPr/>
              </p:nvSpPr>
              <p:spPr bwMode="auto">
                <a:xfrm>
                  <a:off x="3730" y="2064"/>
                  <a:ext cx="533" cy="396"/>
                </a:xfrm>
                <a:prstGeom prst="roundRect">
                  <a:avLst>
                    <a:gd name="adj" fmla="val 1514"/>
                  </a:avLst>
                </a:prstGeom>
                <a:gradFill rotWithShape="0">
                  <a:gsLst>
                    <a:gs pos="0">
                      <a:schemeClr val="tx1"/>
                    </a:gs>
                    <a:gs pos="100000">
                      <a:srgbClr val="C0C0C0"/>
                    </a:gs>
                  </a:gsLst>
                  <a:lin ang="2700000" scaled="1"/>
                </a:gradFill>
                <a:ln w="317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58848" name="AutoShape 128"/>
                <p:cNvSpPr>
                  <a:spLocks noChangeAspect="1" noChangeArrowheads="1"/>
                </p:cNvSpPr>
                <p:nvPr/>
              </p:nvSpPr>
              <p:spPr bwMode="auto">
                <a:xfrm>
                  <a:off x="3745" y="2078"/>
                  <a:ext cx="503" cy="368"/>
                </a:xfrm>
                <a:prstGeom prst="roundRect">
                  <a:avLst>
                    <a:gd name="adj" fmla="val 815"/>
                  </a:avLst>
                </a:prstGeom>
                <a:gradFill rotWithShape="0">
                  <a:gsLst>
                    <a:gs pos="0">
                      <a:srgbClr val="99CCCC"/>
                    </a:gs>
                    <a:gs pos="100000">
                      <a:srgbClr val="006699"/>
                    </a:gs>
                  </a:gsLst>
                  <a:lin ang="2700000" scaled="1"/>
                </a:gradFill>
                <a:ln w="317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58849" name="AutoShape 129"/>
                <p:cNvSpPr>
                  <a:spLocks noChangeAspect="1" noChangeArrowheads="1"/>
                </p:cNvSpPr>
                <p:nvPr/>
              </p:nvSpPr>
              <p:spPr bwMode="auto">
                <a:xfrm>
                  <a:off x="4121" y="2131"/>
                  <a:ext cx="40" cy="90"/>
                </a:xfrm>
                <a:prstGeom prst="roundRect">
                  <a:avLst>
                    <a:gd name="adj" fmla="val 27662"/>
                  </a:avLst>
                </a:prstGeom>
                <a:solidFill>
                  <a:srgbClr val="CCFFFF"/>
                </a:solidFill>
                <a:ln w="317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13" name="Group 130"/>
            <p:cNvGrpSpPr>
              <a:grpSpLocks noChangeAspect="1"/>
            </p:cNvGrpSpPr>
            <p:nvPr/>
          </p:nvGrpSpPr>
          <p:grpSpPr bwMode="auto">
            <a:xfrm>
              <a:off x="3491" y="2900"/>
              <a:ext cx="977" cy="171"/>
              <a:chOff x="-355" y="3345"/>
              <a:chExt cx="977" cy="171"/>
            </a:xfrm>
          </p:grpSpPr>
          <p:sp>
            <p:nvSpPr>
              <p:cNvPr id="158851" name="Freeform 131"/>
              <p:cNvSpPr>
                <a:spLocks noChangeAspect="1"/>
              </p:cNvSpPr>
              <p:nvPr/>
            </p:nvSpPr>
            <p:spPr bwMode="auto">
              <a:xfrm>
                <a:off x="-355" y="3345"/>
                <a:ext cx="977" cy="171"/>
              </a:xfrm>
              <a:custGeom>
                <a:avLst/>
                <a:gdLst/>
                <a:ahLst/>
                <a:cxnLst>
                  <a:cxn ang="0">
                    <a:pos x="1047" y="20"/>
                  </a:cxn>
                  <a:cxn ang="0">
                    <a:pos x="1042" y="1"/>
                  </a:cxn>
                  <a:cxn ang="0">
                    <a:pos x="968" y="0"/>
                  </a:cxn>
                  <a:cxn ang="0">
                    <a:pos x="965" y="6"/>
                  </a:cxn>
                  <a:cxn ang="0">
                    <a:pos x="897" y="20"/>
                  </a:cxn>
                  <a:cxn ang="0">
                    <a:pos x="892" y="1"/>
                  </a:cxn>
                  <a:cxn ang="0">
                    <a:pos x="816" y="3"/>
                  </a:cxn>
                  <a:cxn ang="0">
                    <a:pos x="802" y="20"/>
                  </a:cxn>
                  <a:cxn ang="0">
                    <a:pos x="778" y="13"/>
                  </a:cxn>
                  <a:cxn ang="0">
                    <a:pos x="773" y="1"/>
                  </a:cxn>
                  <a:cxn ang="0">
                    <a:pos x="730" y="0"/>
                  </a:cxn>
                  <a:cxn ang="0">
                    <a:pos x="702" y="1"/>
                  </a:cxn>
                  <a:cxn ang="0">
                    <a:pos x="701" y="3"/>
                  </a:cxn>
                  <a:cxn ang="0">
                    <a:pos x="670" y="20"/>
                  </a:cxn>
                  <a:cxn ang="0">
                    <a:pos x="588" y="3"/>
                  </a:cxn>
                  <a:cxn ang="0">
                    <a:pos x="555" y="20"/>
                  </a:cxn>
                  <a:cxn ang="0">
                    <a:pos x="510" y="3"/>
                  </a:cxn>
                  <a:cxn ang="0">
                    <a:pos x="473" y="3"/>
                  </a:cxn>
                  <a:cxn ang="0">
                    <a:pos x="461" y="20"/>
                  </a:cxn>
                  <a:cxn ang="0">
                    <a:pos x="277" y="6"/>
                  </a:cxn>
                  <a:cxn ang="0">
                    <a:pos x="203" y="1"/>
                  </a:cxn>
                  <a:cxn ang="0">
                    <a:pos x="202" y="3"/>
                  </a:cxn>
                  <a:cxn ang="0">
                    <a:pos x="107" y="20"/>
                  </a:cxn>
                  <a:cxn ang="0">
                    <a:pos x="19" y="513"/>
                  </a:cxn>
                  <a:cxn ang="0">
                    <a:pos x="2930" y="451"/>
                  </a:cxn>
                  <a:cxn ang="0">
                    <a:pos x="2245" y="20"/>
                  </a:cxn>
                  <a:cxn ang="0">
                    <a:pos x="2234" y="2"/>
                  </a:cxn>
                  <a:cxn ang="0">
                    <a:pos x="2169" y="7"/>
                  </a:cxn>
                  <a:cxn ang="0">
                    <a:pos x="2139" y="20"/>
                  </a:cxn>
                  <a:cxn ang="0">
                    <a:pos x="2126" y="2"/>
                  </a:cxn>
                  <a:cxn ang="0">
                    <a:pos x="2054" y="20"/>
                  </a:cxn>
                  <a:cxn ang="0">
                    <a:pos x="2027" y="9"/>
                  </a:cxn>
                  <a:cxn ang="0">
                    <a:pos x="1957" y="2"/>
                  </a:cxn>
                  <a:cxn ang="0">
                    <a:pos x="1954" y="3"/>
                  </a:cxn>
                  <a:cxn ang="0">
                    <a:pos x="1857" y="20"/>
                  </a:cxn>
                  <a:cxn ang="0">
                    <a:pos x="1846" y="2"/>
                  </a:cxn>
                  <a:cxn ang="0">
                    <a:pos x="1767" y="20"/>
                  </a:cxn>
                  <a:cxn ang="0">
                    <a:pos x="1740" y="13"/>
                  </a:cxn>
                  <a:cxn ang="0">
                    <a:pos x="1739" y="2"/>
                  </a:cxn>
                  <a:cxn ang="0">
                    <a:pos x="1667" y="7"/>
                  </a:cxn>
                  <a:cxn ang="0">
                    <a:pos x="1637" y="20"/>
                  </a:cxn>
                  <a:cxn ang="0">
                    <a:pos x="1562" y="6"/>
                  </a:cxn>
                  <a:cxn ang="0">
                    <a:pos x="1528" y="20"/>
                  </a:cxn>
                  <a:cxn ang="0">
                    <a:pos x="1521" y="1"/>
                  </a:cxn>
                  <a:cxn ang="0">
                    <a:pos x="1448" y="2"/>
                  </a:cxn>
                  <a:cxn ang="0">
                    <a:pos x="1446" y="6"/>
                  </a:cxn>
                  <a:cxn ang="0">
                    <a:pos x="1383" y="20"/>
                  </a:cxn>
                  <a:cxn ang="0">
                    <a:pos x="1374" y="3"/>
                  </a:cxn>
                  <a:cxn ang="0">
                    <a:pos x="1301" y="2"/>
                  </a:cxn>
                  <a:cxn ang="0">
                    <a:pos x="1300" y="6"/>
                  </a:cxn>
                  <a:cxn ang="0">
                    <a:pos x="1269" y="20"/>
                  </a:cxn>
                  <a:cxn ang="0">
                    <a:pos x="1265" y="1"/>
                  </a:cxn>
                  <a:cxn ang="0">
                    <a:pos x="1181" y="20"/>
                  </a:cxn>
                  <a:cxn ang="0">
                    <a:pos x="1152" y="9"/>
                  </a:cxn>
                  <a:cxn ang="0">
                    <a:pos x="1078" y="1"/>
                  </a:cxn>
                </a:cxnLst>
                <a:rect l="0" t="0" r="r" b="b"/>
                <a:pathLst>
                  <a:path w="2930" h="513">
                    <a:moveTo>
                      <a:pt x="1071" y="20"/>
                    </a:moveTo>
                    <a:lnTo>
                      <a:pt x="1047" y="20"/>
                    </a:lnTo>
                    <a:lnTo>
                      <a:pt x="1041" y="8"/>
                    </a:lnTo>
                    <a:lnTo>
                      <a:pt x="1042" y="1"/>
                    </a:lnTo>
                    <a:lnTo>
                      <a:pt x="1031" y="0"/>
                    </a:lnTo>
                    <a:lnTo>
                      <a:pt x="968" y="0"/>
                    </a:lnTo>
                    <a:lnTo>
                      <a:pt x="968" y="6"/>
                    </a:lnTo>
                    <a:lnTo>
                      <a:pt x="965" y="6"/>
                    </a:lnTo>
                    <a:lnTo>
                      <a:pt x="956" y="20"/>
                    </a:lnTo>
                    <a:lnTo>
                      <a:pt x="897" y="20"/>
                    </a:lnTo>
                    <a:lnTo>
                      <a:pt x="892" y="10"/>
                    </a:lnTo>
                    <a:lnTo>
                      <a:pt x="892" y="1"/>
                    </a:lnTo>
                    <a:lnTo>
                      <a:pt x="816" y="1"/>
                    </a:lnTo>
                    <a:lnTo>
                      <a:pt x="816" y="3"/>
                    </a:lnTo>
                    <a:lnTo>
                      <a:pt x="814" y="3"/>
                    </a:lnTo>
                    <a:lnTo>
                      <a:pt x="802" y="20"/>
                    </a:lnTo>
                    <a:lnTo>
                      <a:pt x="782" y="20"/>
                    </a:lnTo>
                    <a:lnTo>
                      <a:pt x="778" y="13"/>
                    </a:lnTo>
                    <a:lnTo>
                      <a:pt x="778" y="1"/>
                    </a:lnTo>
                    <a:lnTo>
                      <a:pt x="773" y="1"/>
                    </a:lnTo>
                    <a:lnTo>
                      <a:pt x="768" y="0"/>
                    </a:lnTo>
                    <a:lnTo>
                      <a:pt x="730" y="0"/>
                    </a:lnTo>
                    <a:lnTo>
                      <a:pt x="726" y="1"/>
                    </a:lnTo>
                    <a:lnTo>
                      <a:pt x="702" y="1"/>
                    </a:lnTo>
                    <a:lnTo>
                      <a:pt x="702" y="3"/>
                    </a:lnTo>
                    <a:lnTo>
                      <a:pt x="701" y="3"/>
                    </a:lnTo>
                    <a:lnTo>
                      <a:pt x="690" y="20"/>
                    </a:lnTo>
                    <a:lnTo>
                      <a:pt x="670" y="20"/>
                    </a:lnTo>
                    <a:lnTo>
                      <a:pt x="665" y="3"/>
                    </a:lnTo>
                    <a:lnTo>
                      <a:pt x="588" y="3"/>
                    </a:lnTo>
                    <a:lnTo>
                      <a:pt x="576" y="20"/>
                    </a:lnTo>
                    <a:lnTo>
                      <a:pt x="555" y="20"/>
                    </a:lnTo>
                    <a:lnTo>
                      <a:pt x="550" y="3"/>
                    </a:lnTo>
                    <a:lnTo>
                      <a:pt x="510" y="3"/>
                    </a:lnTo>
                    <a:lnTo>
                      <a:pt x="473" y="2"/>
                    </a:lnTo>
                    <a:lnTo>
                      <a:pt x="473" y="3"/>
                    </a:lnTo>
                    <a:lnTo>
                      <a:pt x="471" y="3"/>
                    </a:lnTo>
                    <a:lnTo>
                      <a:pt x="461" y="20"/>
                    </a:lnTo>
                    <a:lnTo>
                      <a:pt x="286" y="20"/>
                    </a:lnTo>
                    <a:lnTo>
                      <a:pt x="277" y="6"/>
                    </a:lnTo>
                    <a:lnTo>
                      <a:pt x="279" y="1"/>
                    </a:lnTo>
                    <a:lnTo>
                      <a:pt x="203" y="1"/>
                    </a:lnTo>
                    <a:lnTo>
                      <a:pt x="203" y="3"/>
                    </a:lnTo>
                    <a:lnTo>
                      <a:pt x="202" y="3"/>
                    </a:lnTo>
                    <a:lnTo>
                      <a:pt x="192" y="20"/>
                    </a:lnTo>
                    <a:lnTo>
                      <a:pt x="107" y="20"/>
                    </a:lnTo>
                    <a:lnTo>
                      <a:pt x="0" y="451"/>
                    </a:lnTo>
                    <a:lnTo>
                      <a:pt x="19" y="513"/>
                    </a:lnTo>
                    <a:lnTo>
                      <a:pt x="2907" y="513"/>
                    </a:lnTo>
                    <a:lnTo>
                      <a:pt x="2930" y="451"/>
                    </a:lnTo>
                    <a:lnTo>
                      <a:pt x="2801" y="20"/>
                    </a:lnTo>
                    <a:lnTo>
                      <a:pt x="2245" y="20"/>
                    </a:lnTo>
                    <a:lnTo>
                      <a:pt x="2240" y="10"/>
                    </a:lnTo>
                    <a:lnTo>
                      <a:pt x="2234" y="2"/>
                    </a:lnTo>
                    <a:lnTo>
                      <a:pt x="2173" y="2"/>
                    </a:lnTo>
                    <a:lnTo>
                      <a:pt x="2169" y="7"/>
                    </a:lnTo>
                    <a:lnTo>
                      <a:pt x="2161" y="20"/>
                    </a:lnTo>
                    <a:lnTo>
                      <a:pt x="2139" y="20"/>
                    </a:lnTo>
                    <a:lnTo>
                      <a:pt x="2133" y="10"/>
                    </a:lnTo>
                    <a:lnTo>
                      <a:pt x="2126" y="2"/>
                    </a:lnTo>
                    <a:lnTo>
                      <a:pt x="2065" y="2"/>
                    </a:lnTo>
                    <a:lnTo>
                      <a:pt x="2054" y="20"/>
                    </a:lnTo>
                    <a:lnTo>
                      <a:pt x="2032" y="20"/>
                    </a:lnTo>
                    <a:lnTo>
                      <a:pt x="2027" y="9"/>
                    </a:lnTo>
                    <a:lnTo>
                      <a:pt x="2023" y="1"/>
                    </a:lnTo>
                    <a:lnTo>
                      <a:pt x="1957" y="2"/>
                    </a:lnTo>
                    <a:lnTo>
                      <a:pt x="1957" y="3"/>
                    </a:lnTo>
                    <a:lnTo>
                      <a:pt x="1954" y="3"/>
                    </a:lnTo>
                    <a:lnTo>
                      <a:pt x="1945" y="20"/>
                    </a:lnTo>
                    <a:lnTo>
                      <a:pt x="1857" y="20"/>
                    </a:lnTo>
                    <a:lnTo>
                      <a:pt x="1850" y="6"/>
                    </a:lnTo>
                    <a:lnTo>
                      <a:pt x="1846" y="2"/>
                    </a:lnTo>
                    <a:lnTo>
                      <a:pt x="1778" y="2"/>
                    </a:lnTo>
                    <a:lnTo>
                      <a:pt x="1767" y="20"/>
                    </a:lnTo>
                    <a:lnTo>
                      <a:pt x="1745" y="20"/>
                    </a:lnTo>
                    <a:lnTo>
                      <a:pt x="1740" y="13"/>
                    </a:lnTo>
                    <a:lnTo>
                      <a:pt x="1740" y="12"/>
                    </a:lnTo>
                    <a:lnTo>
                      <a:pt x="1739" y="2"/>
                    </a:lnTo>
                    <a:lnTo>
                      <a:pt x="1667" y="2"/>
                    </a:lnTo>
                    <a:lnTo>
                      <a:pt x="1667" y="7"/>
                    </a:lnTo>
                    <a:lnTo>
                      <a:pt x="1660" y="20"/>
                    </a:lnTo>
                    <a:lnTo>
                      <a:pt x="1637" y="20"/>
                    </a:lnTo>
                    <a:lnTo>
                      <a:pt x="1629" y="7"/>
                    </a:lnTo>
                    <a:lnTo>
                      <a:pt x="1562" y="6"/>
                    </a:lnTo>
                    <a:lnTo>
                      <a:pt x="1551" y="20"/>
                    </a:lnTo>
                    <a:lnTo>
                      <a:pt x="1528" y="20"/>
                    </a:lnTo>
                    <a:lnTo>
                      <a:pt x="1521" y="6"/>
                    </a:lnTo>
                    <a:lnTo>
                      <a:pt x="1521" y="1"/>
                    </a:lnTo>
                    <a:lnTo>
                      <a:pt x="1511" y="2"/>
                    </a:lnTo>
                    <a:lnTo>
                      <a:pt x="1448" y="2"/>
                    </a:lnTo>
                    <a:lnTo>
                      <a:pt x="1448" y="6"/>
                    </a:lnTo>
                    <a:lnTo>
                      <a:pt x="1446" y="6"/>
                    </a:lnTo>
                    <a:lnTo>
                      <a:pt x="1438" y="20"/>
                    </a:lnTo>
                    <a:lnTo>
                      <a:pt x="1383" y="20"/>
                    </a:lnTo>
                    <a:lnTo>
                      <a:pt x="1376" y="6"/>
                    </a:lnTo>
                    <a:lnTo>
                      <a:pt x="1374" y="3"/>
                    </a:lnTo>
                    <a:lnTo>
                      <a:pt x="1329" y="2"/>
                    </a:lnTo>
                    <a:lnTo>
                      <a:pt x="1301" y="2"/>
                    </a:lnTo>
                    <a:lnTo>
                      <a:pt x="1301" y="6"/>
                    </a:lnTo>
                    <a:lnTo>
                      <a:pt x="1300" y="6"/>
                    </a:lnTo>
                    <a:lnTo>
                      <a:pt x="1290" y="20"/>
                    </a:lnTo>
                    <a:lnTo>
                      <a:pt x="1269" y="20"/>
                    </a:lnTo>
                    <a:lnTo>
                      <a:pt x="1265" y="14"/>
                    </a:lnTo>
                    <a:lnTo>
                      <a:pt x="1265" y="1"/>
                    </a:lnTo>
                    <a:lnTo>
                      <a:pt x="1192" y="1"/>
                    </a:lnTo>
                    <a:lnTo>
                      <a:pt x="1181" y="20"/>
                    </a:lnTo>
                    <a:lnTo>
                      <a:pt x="1158" y="20"/>
                    </a:lnTo>
                    <a:lnTo>
                      <a:pt x="1152" y="9"/>
                    </a:lnTo>
                    <a:lnTo>
                      <a:pt x="1152" y="1"/>
                    </a:lnTo>
                    <a:lnTo>
                      <a:pt x="1078" y="1"/>
                    </a:lnTo>
                    <a:lnTo>
                      <a:pt x="1078" y="8"/>
                    </a:lnTo>
                  </a:path>
                </a:pathLst>
              </a:custGeom>
              <a:gradFill rotWithShape="0">
                <a:gsLst>
                  <a:gs pos="0">
                    <a:srgbClr val="C0C0C0"/>
                  </a:gs>
                  <a:gs pos="100000">
                    <a:srgbClr val="292929"/>
                  </a:gs>
                </a:gsLst>
                <a:lin ang="0" scaled="1"/>
              </a:gradFill>
              <a:ln w="3175" cap="flat" cmpd="sng">
                <a:solidFill>
                  <a:srgbClr val="777777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8852" name="Freeform 132"/>
              <p:cNvSpPr>
                <a:spLocks noChangeAspect="1"/>
              </p:cNvSpPr>
              <p:nvPr/>
            </p:nvSpPr>
            <p:spPr bwMode="auto">
              <a:xfrm>
                <a:off x="388" y="3389"/>
                <a:ext cx="4" cy="3"/>
              </a:xfrm>
              <a:custGeom>
                <a:avLst/>
                <a:gdLst/>
                <a:ahLst/>
                <a:cxnLst>
                  <a:cxn ang="0">
                    <a:pos x="2" y="2"/>
                  </a:cxn>
                  <a:cxn ang="0">
                    <a:pos x="0" y="0"/>
                  </a:cxn>
                  <a:cxn ang="0">
                    <a:pos x="7" y="8"/>
                  </a:cxn>
                  <a:cxn ang="0">
                    <a:pos x="4" y="5"/>
                  </a:cxn>
                  <a:cxn ang="0">
                    <a:pos x="6" y="5"/>
                  </a:cxn>
                  <a:cxn ang="0">
                    <a:pos x="12" y="7"/>
                  </a:cxn>
                  <a:cxn ang="0">
                    <a:pos x="4" y="3"/>
                  </a:cxn>
                  <a:cxn ang="0">
                    <a:pos x="2" y="2"/>
                  </a:cxn>
                </a:cxnLst>
                <a:rect l="0" t="0" r="r" b="b"/>
                <a:pathLst>
                  <a:path w="12" h="8">
                    <a:moveTo>
                      <a:pt x="2" y="2"/>
                    </a:moveTo>
                    <a:lnTo>
                      <a:pt x="0" y="0"/>
                    </a:lnTo>
                    <a:lnTo>
                      <a:pt x="7" y="8"/>
                    </a:lnTo>
                    <a:lnTo>
                      <a:pt x="4" y="5"/>
                    </a:lnTo>
                    <a:lnTo>
                      <a:pt x="6" y="5"/>
                    </a:lnTo>
                    <a:lnTo>
                      <a:pt x="12" y="7"/>
                    </a:lnTo>
                    <a:lnTo>
                      <a:pt x="4" y="3"/>
                    </a:lnTo>
                    <a:lnTo>
                      <a:pt x="2" y="2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53" name="Freeform 133"/>
              <p:cNvSpPr>
                <a:spLocks noChangeAspect="1"/>
              </p:cNvSpPr>
              <p:nvPr/>
            </p:nvSpPr>
            <p:spPr bwMode="auto">
              <a:xfrm>
                <a:off x="377" y="3391"/>
                <a:ext cx="3" cy="2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3" y="4"/>
                  </a:cxn>
                  <a:cxn ang="0">
                    <a:pos x="10" y="0"/>
                  </a:cxn>
                  <a:cxn ang="0">
                    <a:pos x="5" y="0"/>
                  </a:cxn>
                  <a:cxn ang="0">
                    <a:pos x="3" y="1"/>
                  </a:cxn>
                  <a:cxn ang="0">
                    <a:pos x="0" y="4"/>
                  </a:cxn>
                </a:cxnLst>
                <a:rect l="0" t="0" r="r" b="b"/>
                <a:pathLst>
                  <a:path w="10" h="4">
                    <a:moveTo>
                      <a:pt x="0" y="4"/>
                    </a:moveTo>
                    <a:lnTo>
                      <a:pt x="3" y="4"/>
                    </a:lnTo>
                    <a:lnTo>
                      <a:pt x="10" y="0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54" name="Freeform 134"/>
              <p:cNvSpPr>
                <a:spLocks noChangeAspect="1"/>
              </p:cNvSpPr>
              <p:nvPr/>
            </p:nvSpPr>
            <p:spPr bwMode="auto">
              <a:xfrm>
                <a:off x="261" y="3385"/>
                <a:ext cx="5" cy="3"/>
              </a:xfrm>
              <a:custGeom>
                <a:avLst/>
                <a:gdLst/>
                <a:ahLst/>
                <a:cxnLst>
                  <a:cxn ang="0">
                    <a:pos x="14" y="9"/>
                  </a:cxn>
                  <a:cxn ang="0">
                    <a:pos x="11" y="7"/>
                  </a:cxn>
                  <a:cxn ang="0">
                    <a:pos x="10" y="1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3" y="2"/>
                  </a:cxn>
                  <a:cxn ang="0">
                    <a:pos x="5" y="6"/>
                  </a:cxn>
                  <a:cxn ang="0">
                    <a:pos x="14" y="9"/>
                  </a:cxn>
                </a:cxnLst>
                <a:rect l="0" t="0" r="r" b="b"/>
                <a:pathLst>
                  <a:path w="14" h="9">
                    <a:moveTo>
                      <a:pt x="14" y="9"/>
                    </a:moveTo>
                    <a:lnTo>
                      <a:pt x="11" y="7"/>
                    </a:lnTo>
                    <a:lnTo>
                      <a:pt x="10" y="1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3" y="2"/>
                    </a:lnTo>
                    <a:lnTo>
                      <a:pt x="5" y="6"/>
                    </a:lnTo>
                    <a:lnTo>
                      <a:pt x="14" y="9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55" name="Freeform 135"/>
              <p:cNvSpPr>
                <a:spLocks noChangeAspect="1"/>
              </p:cNvSpPr>
              <p:nvPr/>
            </p:nvSpPr>
            <p:spPr bwMode="auto">
              <a:xfrm>
                <a:off x="260" y="3383"/>
                <a:ext cx="8" cy="6"/>
              </a:xfrm>
              <a:custGeom>
                <a:avLst/>
                <a:gdLst/>
                <a:ahLst/>
                <a:cxnLst>
                  <a:cxn ang="0">
                    <a:pos x="8" y="13"/>
                  </a:cxn>
                  <a:cxn ang="0">
                    <a:pos x="6" y="9"/>
                  </a:cxn>
                  <a:cxn ang="0">
                    <a:pos x="3" y="7"/>
                  </a:cxn>
                  <a:cxn ang="0">
                    <a:pos x="1" y="3"/>
                  </a:cxn>
                  <a:cxn ang="0">
                    <a:pos x="0" y="0"/>
                  </a:cxn>
                  <a:cxn ang="0">
                    <a:pos x="0" y="7"/>
                  </a:cxn>
                  <a:cxn ang="0">
                    <a:pos x="1" y="9"/>
                  </a:cxn>
                  <a:cxn ang="0">
                    <a:pos x="3" y="19"/>
                  </a:cxn>
                  <a:cxn ang="0">
                    <a:pos x="18" y="19"/>
                  </a:cxn>
                  <a:cxn ang="0">
                    <a:pos x="22" y="19"/>
                  </a:cxn>
                  <a:cxn ang="0">
                    <a:pos x="18" y="16"/>
                  </a:cxn>
                  <a:cxn ang="0">
                    <a:pos x="17" y="16"/>
                  </a:cxn>
                  <a:cxn ang="0">
                    <a:pos x="8" y="13"/>
                  </a:cxn>
                  <a:cxn ang="0">
                    <a:pos x="7" y="14"/>
                  </a:cxn>
                  <a:cxn ang="0">
                    <a:pos x="6" y="12"/>
                  </a:cxn>
                  <a:cxn ang="0">
                    <a:pos x="8" y="13"/>
                  </a:cxn>
                </a:cxnLst>
                <a:rect l="0" t="0" r="r" b="b"/>
                <a:pathLst>
                  <a:path w="22" h="19">
                    <a:moveTo>
                      <a:pt x="8" y="13"/>
                    </a:moveTo>
                    <a:lnTo>
                      <a:pt x="6" y="9"/>
                    </a:lnTo>
                    <a:lnTo>
                      <a:pt x="3" y="7"/>
                    </a:lnTo>
                    <a:lnTo>
                      <a:pt x="1" y="3"/>
                    </a:lnTo>
                    <a:lnTo>
                      <a:pt x="0" y="0"/>
                    </a:lnTo>
                    <a:lnTo>
                      <a:pt x="0" y="7"/>
                    </a:lnTo>
                    <a:lnTo>
                      <a:pt x="1" y="9"/>
                    </a:lnTo>
                    <a:lnTo>
                      <a:pt x="3" y="19"/>
                    </a:lnTo>
                    <a:lnTo>
                      <a:pt x="18" y="19"/>
                    </a:lnTo>
                    <a:lnTo>
                      <a:pt x="22" y="19"/>
                    </a:lnTo>
                    <a:lnTo>
                      <a:pt x="18" y="16"/>
                    </a:lnTo>
                    <a:lnTo>
                      <a:pt x="17" y="16"/>
                    </a:lnTo>
                    <a:lnTo>
                      <a:pt x="8" y="13"/>
                    </a:lnTo>
                    <a:lnTo>
                      <a:pt x="7" y="14"/>
                    </a:lnTo>
                    <a:lnTo>
                      <a:pt x="6" y="12"/>
                    </a:lnTo>
                    <a:lnTo>
                      <a:pt x="8" y="13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56" name="Freeform 136"/>
              <p:cNvSpPr>
                <a:spLocks noChangeAspect="1"/>
              </p:cNvSpPr>
              <p:nvPr/>
            </p:nvSpPr>
            <p:spPr bwMode="auto">
              <a:xfrm>
                <a:off x="282" y="3387"/>
                <a:ext cx="3" cy="2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9" y="1"/>
                  </a:cxn>
                  <a:cxn ang="0">
                    <a:pos x="0" y="6"/>
                  </a:cxn>
                  <a:cxn ang="0">
                    <a:pos x="7" y="6"/>
                  </a:cxn>
                  <a:cxn ang="0">
                    <a:pos x="10" y="0"/>
                  </a:cxn>
                </a:cxnLst>
                <a:rect l="0" t="0" r="r" b="b"/>
                <a:pathLst>
                  <a:path w="10" h="6">
                    <a:moveTo>
                      <a:pt x="10" y="0"/>
                    </a:moveTo>
                    <a:lnTo>
                      <a:pt x="9" y="1"/>
                    </a:lnTo>
                    <a:lnTo>
                      <a:pt x="0" y="6"/>
                    </a:lnTo>
                    <a:lnTo>
                      <a:pt x="7" y="6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57" name="Freeform 137"/>
              <p:cNvSpPr>
                <a:spLocks noChangeAspect="1" noEditPoints="1"/>
              </p:cNvSpPr>
              <p:nvPr/>
            </p:nvSpPr>
            <p:spPr bwMode="auto">
              <a:xfrm>
                <a:off x="-316" y="3345"/>
                <a:ext cx="597" cy="135"/>
              </a:xfrm>
              <a:custGeom>
                <a:avLst/>
                <a:gdLst/>
                <a:ahLst/>
                <a:cxnLst>
                  <a:cxn ang="0">
                    <a:pos x="1436" y="18"/>
                  </a:cxn>
                  <a:cxn ang="0">
                    <a:pos x="1334" y="40"/>
                  </a:cxn>
                  <a:cxn ang="0">
                    <a:pos x="1324" y="95"/>
                  </a:cxn>
                  <a:cxn ang="0">
                    <a:pos x="1246" y="130"/>
                  </a:cxn>
                  <a:cxn ang="0">
                    <a:pos x="1262" y="232"/>
                  </a:cxn>
                  <a:cxn ang="0">
                    <a:pos x="563" y="282"/>
                  </a:cxn>
                  <a:cxn ang="0">
                    <a:pos x="649" y="179"/>
                  </a:cxn>
                  <a:cxn ang="0">
                    <a:pos x="599" y="179"/>
                  </a:cxn>
                  <a:cxn ang="0">
                    <a:pos x="565" y="232"/>
                  </a:cxn>
                  <a:cxn ang="0">
                    <a:pos x="365" y="282"/>
                  </a:cxn>
                  <a:cxn ang="0">
                    <a:pos x="286" y="179"/>
                  </a:cxn>
                  <a:cxn ang="0">
                    <a:pos x="381" y="130"/>
                  </a:cxn>
                  <a:cxn ang="0">
                    <a:pos x="370" y="217"/>
                  </a:cxn>
                  <a:cxn ang="0">
                    <a:pos x="422" y="130"/>
                  </a:cxn>
                  <a:cxn ang="0">
                    <a:pos x="475" y="130"/>
                  </a:cxn>
                  <a:cxn ang="0">
                    <a:pos x="494" y="230"/>
                  </a:cxn>
                  <a:cxn ang="0">
                    <a:pos x="519" y="130"/>
                  </a:cxn>
                  <a:cxn ang="0">
                    <a:pos x="617" y="104"/>
                  </a:cxn>
                  <a:cxn ang="0">
                    <a:pos x="655" y="79"/>
                  </a:cxn>
                  <a:cxn ang="0">
                    <a:pos x="693" y="130"/>
                  </a:cxn>
                  <a:cxn ang="0">
                    <a:pos x="685" y="230"/>
                  </a:cxn>
                  <a:cxn ang="0">
                    <a:pos x="730" y="179"/>
                  </a:cxn>
                  <a:cxn ang="0">
                    <a:pos x="795" y="80"/>
                  </a:cxn>
                  <a:cxn ang="0">
                    <a:pos x="700" y="28"/>
                  </a:cxn>
                  <a:cxn ang="0">
                    <a:pos x="667" y="18"/>
                  </a:cxn>
                  <a:cxn ang="0">
                    <a:pos x="586" y="1"/>
                  </a:cxn>
                  <a:cxn ang="0">
                    <a:pos x="471" y="37"/>
                  </a:cxn>
                  <a:cxn ang="0">
                    <a:pos x="440" y="18"/>
                  </a:cxn>
                  <a:cxn ang="0">
                    <a:pos x="346" y="18"/>
                  </a:cxn>
                  <a:cxn ang="0">
                    <a:pos x="194" y="79"/>
                  </a:cxn>
                  <a:cxn ang="0">
                    <a:pos x="239" y="130"/>
                  </a:cxn>
                  <a:cxn ang="0">
                    <a:pos x="184" y="232"/>
                  </a:cxn>
                  <a:cxn ang="0">
                    <a:pos x="200" y="323"/>
                  </a:cxn>
                  <a:cxn ang="0">
                    <a:pos x="42" y="283"/>
                  </a:cxn>
                  <a:cxn ang="0">
                    <a:pos x="62" y="179"/>
                  </a:cxn>
                  <a:cxn ang="0">
                    <a:pos x="182" y="36"/>
                  </a:cxn>
                  <a:cxn ang="0">
                    <a:pos x="83" y="36"/>
                  </a:cxn>
                  <a:cxn ang="0">
                    <a:pos x="64" y="95"/>
                  </a:cxn>
                  <a:cxn ang="0">
                    <a:pos x="333" y="403"/>
                  </a:cxn>
                  <a:cxn ang="0">
                    <a:pos x="1764" y="104"/>
                  </a:cxn>
                  <a:cxn ang="0">
                    <a:pos x="1735" y="37"/>
                  </a:cxn>
                  <a:cxn ang="0">
                    <a:pos x="1625" y="11"/>
                  </a:cxn>
                  <a:cxn ang="0">
                    <a:pos x="1545" y="18"/>
                  </a:cxn>
                  <a:cxn ang="0">
                    <a:pos x="1417" y="95"/>
                  </a:cxn>
                  <a:cxn ang="0">
                    <a:pos x="1489" y="179"/>
                  </a:cxn>
                  <a:cxn ang="0">
                    <a:pos x="1493" y="281"/>
                  </a:cxn>
                  <a:cxn ang="0">
                    <a:pos x="1337" y="180"/>
                  </a:cxn>
                  <a:cxn ang="0">
                    <a:pos x="1377" y="179"/>
                  </a:cxn>
                  <a:cxn ang="0">
                    <a:pos x="1415" y="230"/>
                  </a:cxn>
                  <a:cxn ang="0">
                    <a:pos x="1414" y="179"/>
                  </a:cxn>
                  <a:cxn ang="0">
                    <a:pos x="1529" y="95"/>
                  </a:cxn>
                  <a:cxn ang="0">
                    <a:pos x="1742" y="94"/>
                  </a:cxn>
                  <a:cxn ang="0">
                    <a:pos x="1750" y="230"/>
                  </a:cxn>
                  <a:cxn ang="0">
                    <a:pos x="1609" y="335"/>
                  </a:cxn>
                  <a:cxn ang="0">
                    <a:pos x="1558" y="180"/>
                  </a:cxn>
                  <a:cxn ang="0">
                    <a:pos x="1624" y="130"/>
                  </a:cxn>
                  <a:cxn ang="0">
                    <a:pos x="633" y="104"/>
                  </a:cxn>
                  <a:cxn ang="0">
                    <a:pos x="743" y="95"/>
                  </a:cxn>
                  <a:cxn ang="0">
                    <a:pos x="1407" y="130"/>
                  </a:cxn>
                  <a:cxn ang="0">
                    <a:pos x="150" y="94"/>
                  </a:cxn>
                  <a:cxn ang="0">
                    <a:pos x="180" y="95"/>
                  </a:cxn>
                </a:cxnLst>
                <a:rect l="0" t="0" r="r" b="b"/>
                <a:pathLst>
                  <a:path w="1791" h="403">
                    <a:moveTo>
                      <a:pt x="1522" y="18"/>
                    </a:moveTo>
                    <a:lnTo>
                      <a:pt x="1514" y="5"/>
                    </a:lnTo>
                    <a:lnTo>
                      <a:pt x="1519" y="43"/>
                    </a:lnTo>
                    <a:lnTo>
                      <a:pt x="1443" y="40"/>
                    </a:lnTo>
                    <a:lnTo>
                      <a:pt x="1447" y="4"/>
                    </a:lnTo>
                    <a:lnTo>
                      <a:pt x="1436" y="18"/>
                    </a:lnTo>
                    <a:lnTo>
                      <a:pt x="1424" y="38"/>
                    </a:lnTo>
                    <a:lnTo>
                      <a:pt x="1413" y="18"/>
                    </a:lnTo>
                    <a:lnTo>
                      <a:pt x="1406" y="4"/>
                    </a:lnTo>
                    <a:lnTo>
                      <a:pt x="1406" y="40"/>
                    </a:lnTo>
                    <a:lnTo>
                      <a:pt x="1397" y="38"/>
                    </a:lnTo>
                    <a:lnTo>
                      <a:pt x="1334" y="40"/>
                    </a:lnTo>
                    <a:lnTo>
                      <a:pt x="1333" y="4"/>
                    </a:lnTo>
                    <a:lnTo>
                      <a:pt x="1331" y="4"/>
                    </a:lnTo>
                    <a:lnTo>
                      <a:pt x="1323" y="18"/>
                    </a:lnTo>
                    <a:lnTo>
                      <a:pt x="1312" y="37"/>
                    </a:lnTo>
                    <a:lnTo>
                      <a:pt x="1307" y="95"/>
                    </a:lnTo>
                    <a:lnTo>
                      <a:pt x="1324" y="95"/>
                    </a:lnTo>
                    <a:lnTo>
                      <a:pt x="1316" y="104"/>
                    </a:lnTo>
                    <a:lnTo>
                      <a:pt x="1307" y="95"/>
                    </a:lnTo>
                    <a:lnTo>
                      <a:pt x="1295" y="82"/>
                    </a:lnTo>
                    <a:lnTo>
                      <a:pt x="1299" y="130"/>
                    </a:lnTo>
                    <a:lnTo>
                      <a:pt x="1250" y="130"/>
                    </a:lnTo>
                    <a:lnTo>
                      <a:pt x="1246" y="130"/>
                    </a:lnTo>
                    <a:lnTo>
                      <a:pt x="1262" y="130"/>
                    </a:lnTo>
                    <a:lnTo>
                      <a:pt x="1263" y="168"/>
                    </a:lnTo>
                    <a:lnTo>
                      <a:pt x="1264" y="179"/>
                    </a:lnTo>
                    <a:lnTo>
                      <a:pt x="1299" y="179"/>
                    </a:lnTo>
                    <a:lnTo>
                      <a:pt x="1299" y="232"/>
                    </a:lnTo>
                    <a:lnTo>
                      <a:pt x="1262" y="232"/>
                    </a:lnTo>
                    <a:lnTo>
                      <a:pt x="1263" y="270"/>
                    </a:lnTo>
                    <a:lnTo>
                      <a:pt x="1264" y="282"/>
                    </a:lnTo>
                    <a:lnTo>
                      <a:pt x="1265" y="282"/>
                    </a:lnTo>
                    <a:lnTo>
                      <a:pt x="1265" y="336"/>
                    </a:lnTo>
                    <a:lnTo>
                      <a:pt x="562" y="336"/>
                    </a:lnTo>
                    <a:lnTo>
                      <a:pt x="563" y="282"/>
                    </a:lnTo>
                    <a:lnTo>
                      <a:pt x="603" y="282"/>
                    </a:lnTo>
                    <a:lnTo>
                      <a:pt x="607" y="232"/>
                    </a:lnTo>
                    <a:lnTo>
                      <a:pt x="611" y="232"/>
                    </a:lnTo>
                    <a:lnTo>
                      <a:pt x="615" y="230"/>
                    </a:lnTo>
                    <a:lnTo>
                      <a:pt x="646" y="230"/>
                    </a:lnTo>
                    <a:lnTo>
                      <a:pt x="649" y="179"/>
                    </a:lnTo>
                    <a:lnTo>
                      <a:pt x="613" y="179"/>
                    </a:lnTo>
                    <a:lnTo>
                      <a:pt x="615" y="166"/>
                    </a:lnTo>
                    <a:lnTo>
                      <a:pt x="615" y="130"/>
                    </a:lnTo>
                    <a:lnTo>
                      <a:pt x="579" y="130"/>
                    </a:lnTo>
                    <a:lnTo>
                      <a:pt x="575" y="179"/>
                    </a:lnTo>
                    <a:lnTo>
                      <a:pt x="599" y="179"/>
                    </a:lnTo>
                    <a:lnTo>
                      <a:pt x="604" y="178"/>
                    </a:lnTo>
                    <a:lnTo>
                      <a:pt x="609" y="178"/>
                    </a:lnTo>
                    <a:lnTo>
                      <a:pt x="607" y="230"/>
                    </a:lnTo>
                    <a:lnTo>
                      <a:pt x="591" y="230"/>
                    </a:lnTo>
                    <a:lnTo>
                      <a:pt x="586" y="232"/>
                    </a:lnTo>
                    <a:lnTo>
                      <a:pt x="565" y="232"/>
                    </a:lnTo>
                    <a:lnTo>
                      <a:pt x="562" y="282"/>
                    </a:lnTo>
                    <a:lnTo>
                      <a:pt x="523" y="282"/>
                    </a:lnTo>
                    <a:lnTo>
                      <a:pt x="518" y="336"/>
                    </a:lnTo>
                    <a:lnTo>
                      <a:pt x="355" y="336"/>
                    </a:lnTo>
                    <a:lnTo>
                      <a:pt x="361" y="282"/>
                    </a:lnTo>
                    <a:lnTo>
                      <a:pt x="365" y="282"/>
                    </a:lnTo>
                    <a:lnTo>
                      <a:pt x="365" y="270"/>
                    </a:lnTo>
                    <a:lnTo>
                      <a:pt x="370" y="232"/>
                    </a:lnTo>
                    <a:lnTo>
                      <a:pt x="291" y="232"/>
                    </a:lnTo>
                    <a:lnTo>
                      <a:pt x="297" y="180"/>
                    </a:lnTo>
                    <a:lnTo>
                      <a:pt x="291" y="180"/>
                    </a:lnTo>
                    <a:lnTo>
                      <a:pt x="286" y="179"/>
                    </a:lnTo>
                    <a:lnTo>
                      <a:pt x="260" y="179"/>
                    </a:lnTo>
                    <a:lnTo>
                      <a:pt x="267" y="130"/>
                    </a:lnTo>
                    <a:lnTo>
                      <a:pt x="305" y="130"/>
                    </a:lnTo>
                    <a:lnTo>
                      <a:pt x="309" y="80"/>
                    </a:lnTo>
                    <a:lnTo>
                      <a:pt x="386" y="80"/>
                    </a:lnTo>
                    <a:lnTo>
                      <a:pt x="381" y="130"/>
                    </a:lnTo>
                    <a:lnTo>
                      <a:pt x="338" y="130"/>
                    </a:lnTo>
                    <a:lnTo>
                      <a:pt x="344" y="130"/>
                    </a:lnTo>
                    <a:lnTo>
                      <a:pt x="340" y="179"/>
                    </a:lnTo>
                    <a:lnTo>
                      <a:pt x="374" y="179"/>
                    </a:lnTo>
                    <a:lnTo>
                      <a:pt x="374" y="192"/>
                    </a:lnTo>
                    <a:lnTo>
                      <a:pt x="370" y="217"/>
                    </a:lnTo>
                    <a:lnTo>
                      <a:pt x="370" y="232"/>
                    </a:lnTo>
                    <a:lnTo>
                      <a:pt x="411" y="232"/>
                    </a:lnTo>
                    <a:lnTo>
                      <a:pt x="415" y="179"/>
                    </a:lnTo>
                    <a:lnTo>
                      <a:pt x="380" y="179"/>
                    </a:lnTo>
                    <a:lnTo>
                      <a:pt x="382" y="130"/>
                    </a:lnTo>
                    <a:lnTo>
                      <a:pt x="422" y="130"/>
                    </a:lnTo>
                    <a:lnTo>
                      <a:pt x="422" y="118"/>
                    </a:lnTo>
                    <a:lnTo>
                      <a:pt x="425" y="80"/>
                    </a:lnTo>
                    <a:lnTo>
                      <a:pt x="502" y="80"/>
                    </a:lnTo>
                    <a:lnTo>
                      <a:pt x="499" y="118"/>
                    </a:lnTo>
                    <a:lnTo>
                      <a:pt x="499" y="130"/>
                    </a:lnTo>
                    <a:lnTo>
                      <a:pt x="475" y="130"/>
                    </a:lnTo>
                    <a:lnTo>
                      <a:pt x="471" y="130"/>
                    </a:lnTo>
                    <a:lnTo>
                      <a:pt x="461" y="130"/>
                    </a:lnTo>
                    <a:lnTo>
                      <a:pt x="458" y="179"/>
                    </a:lnTo>
                    <a:lnTo>
                      <a:pt x="493" y="179"/>
                    </a:lnTo>
                    <a:lnTo>
                      <a:pt x="488" y="228"/>
                    </a:lnTo>
                    <a:lnTo>
                      <a:pt x="494" y="230"/>
                    </a:lnTo>
                    <a:lnTo>
                      <a:pt x="526" y="230"/>
                    </a:lnTo>
                    <a:lnTo>
                      <a:pt x="531" y="179"/>
                    </a:lnTo>
                    <a:lnTo>
                      <a:pt x="496" y="179"/>
                    </a:lnTo>
                    <a:lnTo>
                      <a:pt x="500" y="130"/>
                    </a:lnTo>
                    <a:lnTo>
                      <a:pt x="513" y="130"/>
                    </a:lnTo>
                    <a:lnTo>
                      <a:pt x="519" y="130"/>
                    </a:lnTo>
                    <a:lnTo>
                      <a:pt x="538" y="130"/>
                    </a:lnTo>
                    <a:lnTo>
                      <a:pt x="541" y="80"/>
                    </a:lnTo>
                    <a:lnTo>
                      <a:pt x="573" y="80"/>
                    </a:lnTo>
                    <a:lnTo>
                      <a:pt x="579" y="79"/>
                    </a:lnTo>
                    <a:lnTo>
                      <a:pt x="617" y="79"/>
                    </a:lnTo>
                    <a:lnTo>
                      <a:pt x="617" y="104"/>
                    </a:lnTo>
                    <a:lnTo>
                      <a:pt x="615" y="116"/>
                    </a:lnTo>
                    <a:lnTo>
                      <a:pt x="615" y="128"/>
                    </a:lnTo>
                    <a:lnTo>
                      <a:pt x="629" y="128"/>
                    </a:lnTo>
                    <a:lnTo>
                      <a:pt x="635" y="130"/>
                    </a:lnTo>
                    <a:lnTo>
                      <a:pt x="653" y="130"/>
                    </a:lnTo>
                    <a:lnTo>
                      <a:pt x="655" y="79"/>
                    </a:lnTo>
                    <a:lnTo>
                      <a:pt x="661" y="79"/>
                    </a:lnTo>
                    <a:lnTo>
                      <a:pt x="665" y="80"/>
                    </a:lnTo>
                    <a:lnTo>
                      <a:pt x="731" y="80"/>
                    </a:lnTo>
                    <a:lnTo>
                      <a:pt x="730" y="92"/>
                    </a:lnTo>
                    <a:lnTo>
                      <a:pt x="730" y="130"/>
                    </a:lnTo>
                    <a:lnTo>
                      <a:pt x="693" y="130"/>
                    </a:lnTo>
                    <a:lnTo>
                      <a:pt x="691" y="179"/>
                    </a:lnTo>
                    <a:lnTo>
                      <a:pt x="727" y="179"/>
                    </a:lnTo>
                    <a:lnTo>
                      <a:pt x="723" y="217"/>
                    </a:lnTo>
                    <a:lnTo>
                      <a:pt x="723" y="232"/>
                    </a:lnTo>
                    <a:lnTo>
                      <a:pt x="688" y="232"/>
                    </a:lnTo>
                    <a:lnTo>
                      <a:pt x="685" y="230"/>
                    </a:lnTo>
                    <a:lnTo>
                      <a:pt x="681" y="282"/>
                    </a:lnTo>
                    <a:lnTo>
                      <a:pt x="722" y="282"/>
                    </a:lnTo>
                    <a:lnTo>
                      <a:pt x="724" y="230"/>
                    </a:lnTo>
                    <a:lnTo>
                      <a:pt x="763" y="230"/>
                    </a:lnTo>
                    <a:lnTo>
                      <a:pt x="766" y="179"/>
                    </a:lnTo>
                    <a:lnTo>
                      <a:pt x="730" y="179"/>
                    </a:lnTo>
                    <a:lnTo>
                      <a:pt x="730" y="168"/>
                    </a:lnTo>
                    <a:lnTo>
                      <a:pt x="731" y="155"/>
                    </a:lnTo>
                    <a:lnTo>
                      <a:pt x="731" y="130"/>
                    </a:lnTo>
                    <a:lnTo>
                      <a:pt x="770" y="130"/>
                    </a:lnTo>
                    <a:lnTo>
                      <a:pt x="770" y="80"/>
                    </a:lnTo>
                    <a:lnTo>
                      <a:pt x="795" y="80"/>
                    </a:lnTo>
                    <a:lnTo>
                      <a:pt x="791" y="36"/>
                    </a:lnTo>
                    <a:lnTo>
                      <a:pt x="782" y="18"/>
                    </a:lnTo>
                    <a:lnTo>
                      <a:pt x="777" y="8"/>
                    </a:lnTo>
                    <a:lnTo>
                      <a:pt x="773" y="37"/>
                    </a:lnTo>
                    <a:lnTo>
                      <a:pt x="700" y="37"/>
                    </a:lnTo>
                    <a:lnTo>
                      <a:pt x="700" y="28"/>
                    </a:lnTo>
                    <a:lnTo>
                      <a:pt x="701" y="18"/>
                    </a:lnTo>
                    <a:lnTo>
                      <a:pt x="701" y="1"/>
                    </a:lnTo>
                    <a:lnTo>
                      <a:pt x="699" y="1"/>
                    </a:lnTo>
                    <a:lnTo>
                      <a:pt x="687" y="18"/>
                    </a:lnTo>
                    <a:lnTo>
                      <a:pt x="675" y="36"/>
                    </a:lnTo>
                    <a:lnTo>
                      <a:pt x="667" y="18"/>
                    </a:lnTo>
                    <a:lnTo>
                      <a:pt x="663" y="11"/>
                    </a:lnTo>
                    <a:lnTo>
                      <a:pt x="663" y="18"/>
                    </a:lnTo>
                    <a:lnTo>
                      <a:pt x="661" y="37"/>
                    </a:lnTo>
                    <a:lnTo>
                      <a:pt x="585" y="37"/>
                    </a:lnTo>
                    <a:lnTo>
                      <a:pt x="587" y="1"/>
                    </a:lnTo>
                    <a:lnTo>
                      <a:pt x="586" y="1"/>
                    </a:lnTo>
                    <a:lnTo>
                      <a:pt x="575" y="18"/>
                    </a:lnTo>
                    <a:lnTo>
                      <a:pt x="565" y="36"/>
                    </a:lnTo>
                    <a:lnTo>
                      <a:pt x="555" y="18"/>
                    </a:lnTo>
                    <a:lnTo>
                      <a:pt x="550" y="1"/>
                    </a:lnTo>
                    <a:lnTo>
                      <a:pt x="545" y="37"/>
                    </a:lnTo>
                    <a:lnTo>
                      <a:pt x="471" y="37"/>
                    </a:lnTo>
                    <a:lnTo>
                      <a:pt x="466" y="35"/>
                    </a:lnTo>
                    <a:lnTo>
                      <a:pt x="464" y="36"/>
                    </a:lnTo>
                    <a:lnTo>
                      <a:pt x="473" y="1"/>
                    </a:lnTo>
                    <a:lnTo>
                      <a:pt x="461" y="18"/>
                    </a:lnTo>
                    <a:lnTo>
                      <a:pt x="449" y="36"/>
                    </a:lnTo>
                    <a:lnTo>
                      <a:pt x="440" y="18"/>
                    </a:lnTo>
                    <a:lnTo>
                      <a:pt x="435" y="1"/>
                    </a:lnTo>
                    <a:lnTo>
                      <a:pt x="431" y="37"/>
                    </a:lnTo>
                    <a:lnTo>
                      <a:pt x="355" y="36"/>
                    </a:lnTo>
                    <a:lnTo>
                      <a:pt x="358" y="1"/>
                    </a:lnTo>
                    <a:lnTo>
                      <a:pt x="356" y="1"/>
                    </a:lnTo>
                    <a:lnTo>
                      <a:pt x="346" y="18"/>
                    </a:lnTo>
                    <a:lnTo>
                      <a:pt x="335" y="36"/>
                    </a:lnTo>
                    <a:lnTo>
                      <a:pt x="332" y="79"/>
                    </a:lnTo>
                    <a:lnTo>
                      <a:pt x="310" y="79"/>
                    </a:lnTo>
                    <a:lnTo>
                      <a:pt x="290" y="104"/>
                    </a:lnTo>
                    <a:lnTo>
                      <a:pt x="269" y="79"/>
                    </a:lnTo>
                    <a:lnTo>
                      <a:pt x="194" y="79"/>
                    </a:lnTo>
                    <a:lnTo>
                      <a:pt x="194" y="80"/>
                    </a:lnTo>
                    <a:lnTo>
                      <a:pt x="195" y="80"/>
                    </a:lnTo>
                    <a:lnTo>
                      <a:pt x="269" y="80"/>
                    </a:lnTo>
                    <a:lnTo>
                      <a:pt x="264" y="130"/>
                    </a:lnTo>
                    <a:lnTo>
                      <a:pt x="245" y="130"/>
                    </a:lnTo>
                    <a:lnTo>
                      <a:pt x="239" y="130"/>
                    </a:lnTo>
                    <a:lnTo>
                      <a:pt x="226" y="130"/>
                    </a:lnTo>
                    <a:lnTo>
                      <a:pt x="226" y="142"/>
                    </a:lnTo>
                    <a:lnTo>
                      <a:pt x="224" y="155"/>
                    </a:lnTo>
                    <a:lnTo>
                      <a:pt x="222" y="179"/>
                    </a:lnTo>
                    <a:lnTo>
                      <a:pt x="194" y="179"/>
                    </a:lnTo>
                    <a:lnTo>
                      <a:pt x="184" y="232"/>
                    </a:lnTo>
                    <a:lnTo>
                      <a:pt x="255" y="232"/>
                    </a:lnTo>
                    <a:lnTo>
                      <a:pt x="251" y="270"/>
                    </a:lnTo>
                    <a:lnTo>
                      <a:pt x="251" y="282"/>
                    </a:lnTo>
                    <a:lnTo>
                      <a:pt x="203" y="282"/>
                    </a:lnTo>
                    <a:lnTo>
                      <a:pt x="203" y="283"/>
                    </a:lnTo>
                    <a:lnTo>
                      <a:pt x="200" y="323"/>
                    </a:lnTo>
                    <a:lnTo>
                      <a:pt x="196" y="336"/>
                    </a:lnTo>
                    <a:lnTo>
                      <a:pt x="94" y="336"/>
                    </a:lnTo>
                    <a:lnTo>
                      <a:pt x="84" y="337"/>
                    </a:lnTo>
                    <a:lnTo>
                      <a:pt x="34" y="337"/>
                    </a:lnTo>
                    <a:lnTo>
                      <a:pt x="40" y="283"/>
                    </a:lnTo>
                    <a:lnTo>
                      <a:pt x="42" y="283"/>
                    </a:lnTo>
                    <a:lnTo>
                      <a:pt x="45" y="270"/>
                    </a:lnTo>
                    <a:lnTo>
                      <a:pt x="48" y="232"/>
                    </a:lnTo>
                    <a:lnTo>
                      <a:pt x="51" y="232"/>
                    </a:lnTo>
                    <a:lnTo>
                      <a:pt x="54" y="220"/>
                    </a:lnTo>
                    <a:lnTo>
                      <a:pt x="58" y="179"/>
                    </a:lnTo>
                    <a:lnTo>
                      <a:pt x="62" y="179"/>
                    </a:lnTo>
                    <a:lnTo>
                      <a:pt x="66" y="143"/>
                    </a:lnTo>
                    <a:lnTo>
                      <a:pt x="66" y="130"/>
                    </a:lnTo>
                    <a:lnTo>
                      <a:pt x="186" y="130"/>
                    </a:lnTo>
                    <a:lnTo>
                      <a:pt x="190" y="79"/>
                    </a:lnTo>
                    <a:lnTo>
                      <a:pt x="191" y="79"/>
                    </a:lnTo>
                    <a:lnTo>
                      <a:pt x="182" y="36"/>
                    </a:lnTo>
                    <a:lnTo>
                      <a:pt x="171" y="18"/>
                    </a:lnTo>
                    <a:lnTo>
                      <a:pt x="162" y="4"/>
                    </a:lnTo>
                    <a:lnTo>
                      <a:pt x="160" y="37"/>
                    </a:lnTo>
                    <a:lnTo>
                      <a:pt x="99" y="37"/>
                    </a:lnTo>
                    <a:lnTo>
                      <a:pt x="93" y="36"/>
                    </a:lnTo>
                    <a:lnTo>
                      <a:pt x="83" y="36"/>
                    </a:lnTo>
                    <a:lnTo>
                      <a:pt x="88" y="1"/>
                    </a:lnTo>
                    <a:lnTo>
                      <a:pt x="87" y="1"/>
                    </a:lnTo>
                    <a:lnTo>
                      <a:pt x="77" y="18"/>
                    </a:lnTo>
                    <a:lnTo>
                      <a:pt x="66" y="36"/>
                    </a:lnTo>
                    <a:lnTo>
                      <a:pt x="60" y="95"/>
                    </a:lnTo>
                    <a:lnTo>
                      <a:pt x="64" y="95"/>
                    </a:lnTo>
                    <a:lnTo>
                      <a:pt x="54" y="104"/>
                    </a:lnTo>
                    <a:lnTo>
                      <a:pt x="0" y="403"/>
                    </a:lnTo>
                    <a:lnTo>
                      <a:pt x="227" y="403"/>
                    </a:lnTo>
                    <a:lnTo>
                      <a:pt x="238" y="347"/>
                    </a:lnTo>
                    <a:lnTo>
                      <a:pt x="339" y="347"/>
                    </a:lnTo>
                    <a:lnTo>
                      <a:pt x="333" y="403"/>
                    </a:lnTo>
                    <a:lnTo>
                      <a:pt x="1490" y="403"/>
                    </a:lnTo>
                    <a:lnTo>
                      <a:pt x="1483" y="348"/>
                    </a:lnTo>
                    <a:lnTo>
                      <a:pt x="1573" y="348"/>
                    </a:lnTo>
                    <a:lnTo>
                      <a:pt x="1581" y="403"/>
                    </a:lnTo>
                    <a:lnTo>
                      <a:pt x="1791" y="403"/>
                    </a:lnTo>
                    <a:lnTo>
                      <a:pt x="1764" y="104"/>
                    </a:lnTo>
                    <a:lnTo>
                      <a:pt x="1753" y="94"/>
                    </a:lnTo>
                    <a:lnTo>
                      <a:pt x="1753" y="37"/>
                    </a:lnTo>
                    <a:lnTo>
                      <a:pt x="1742" y="18"/>
                    </a:lnTo>
                    <a:lnTo>
                      <a:pt x="1735" y="4"/>
                    </a:lnTo>
                    <a:lnTo>
                      <a:pt x="1731" y="0"/>
                    </a:lnTo>
                    <a:lnTo>
                      <a:pt x="1735" y="37"/>
                    </a:lnTo>
                    <a:lnTo>
                      <a:pt x="1663" y="37"/>
                    </a:lnTo>
                    <a:lnTo>
                      <a:pt x="1663" y="0"/>
                    </a:lnTo>
                    <a:lnTo>
                      <a:pt x="1652" y="18"/>
                    </a:lnTo>
                    <a:lnTo>
                      <a:pt x="1640" y="37"/>
                    </a:lnTo>
                    <a:lnTo>
                      <a:pt x="1630" y="18"/>
                    </a:lnTo>
                    <a:lnTo>
                      <a:pt x="1625" y="11"/>
                    </a:lnTo>
                    <a:lnTo>
                      <a:pt x="1625" y="29"/>
                    </a:lnTo>
                    <a:lnTo>
                      <a:pt x="1627" y="37"/>
                    </a:lnTo>
                    <a:lnTo>
                      <a:pt x="1555" y="37"/>
                    </a:lnTo>
                    <a:lnTo>
                      <a:pt x="1553" y="10"/>
                    </a:lnTo>
                    <a:lnTo>
                      <a:pt x="1552" y="5"/>
                    </a:lnTo>
                    <a:lnTo>
                      <a:pt x="1545" y="18"/>
                    </a:lnTo>
                    <a:lnTo>
                      <a:pt x="1534" y="37"/>
                    </a:lnTo>
                    <a:lnTo>
                      <a:pt x="1522" y="18"/>
                    </a:lnTo>
                    <a:close/>
                    <a:moveTo>
                      <a:pt x="1417" y="95"/>
                    </a:moveTo>
                    <a:lnTo>
                      <a:pt x="1433" y="95"/>
                    </a:lnTo>
                    <a:lnTo>
                      <a:pt x="1425" y="104"/>
                    </a:lnTo>
                    <a:lnTo>
                      <a:pt x="1417" y="95"/>
                    </a:lnTo>
                    <a:close/>
                    <a:moveTo>
                      <a:pt x="1445" y="92"/>
                    </a:moveTo>
                    <a:lnTo>
                      <a:pt x="1443" y="80"/>
                    </a:lnTo>
                    <a:lnTo>
                      <a:pt x="1517" y="80"/>
                    </a:lnTo>
                    <a:lnTo>
                      <a:pt x="1519" y="130"/>
                    </a:lnTo>
                    <a:lnTo>
                      <a:pt x="1487" y="130"/>
                    </a:lnTo>
                    <a:lnTo>
                      <a:pt x="1489" y="179"/>
                    </a:lnTo>
                    <a:lnTo>
                      <a:pt x="1523" y="179"/>
                    </a:lnTo>
                    <a:lnTo>
                      <a:pt x="1527" y="232"/>
                    </a:lnTo>
                    <a:lnTo>
                      <a:pt x="1513" y="232"/>
                    </a:lnTo>
                    <a:lnTo>
                      <a:pt x="1508" y="230"/>
                    </a:lnTo>
                    <a:lnTo>
                      <a:pt x="1491" y="230"/>
                    </a:lnTo>
                    <a:lnTo>
                      <a:pt x="1493" y="281"/>
                    </a:lnTo>
                    <a:lnTo>
                      <a:pt x="1459" y="281"/>
                    </a:lnTo>
                    <a:lnTo>
                      <a:pt x="1460" y="336"/>
                    </a:lnTo>
                    <a:lnTo>
                      <a:pt x="1304" y="336"/>
                    </a:lnTo>
                    <a:lnTo>
                      <a:pt x="1303" y="232"/>
                    </a:lnTo>
                    <a:lnTo>
                      <a:pt x="1339" y="232"/>
                    </a:lnTo>
                    <a:lnTo>
                      <a:pt x="1337" y="180"/>
                    </a:lnTo>
                    <a:lnTo>
                      <a:pt x="1311" y="180"/>
                    </a:lnTo>
                    <a:lnTo>
                      <a:pt x="1306" y="179"/>
                    </a:lnTo>
                    <a:lnTo>
                      <a:pt x="1303" y="179"/>
                    </a:lnTo>
                    <a:lnTo>
                      <a:pt x="1299" y="130"/>
                    </a:lnTo>
                    <a:lnTo>
                      <a:pt x="1373" y="130"/>
                    </a:lnTo>
                    <a:lnTo>
                      <a:pt x="1377" y="179"/>
                    </a:lnTo>
                    <a:lnTo>
                      <a:pt x="1412" y="179"/>
                    </a:lnTo>
                    <a:lnTo>
                      <a:pt x="1412" y="230"/>
                    </a:lnTo>
                    <a:lnTo>
                      <a:pt x="1373" y="230"/>
                    </a:lnTo>
                    <a:lnTo>
                      <a:pt x="1377" y="282"/>
                    </a:lnTo>
                    <a:lnTo>
                      <a:pt x="1417" y="281"/>
                    </a:lnTo>
                    <a:lnTo>
                      <a:pt x="1415" y="230"/>
                    </a:lnTo>
                    <a:lnTo>
                      <a:pt x="1451" y="230"/>
                    </a:lnTo>
                    <a:lnTo>
                      <a:pt x="1450" y="217"/>
                    </a:lnTo>
                    <a:lnTo>
                      <a:pt x="1450" y="180"/>
                    </a:lnTo>
                    <a:lnTo>
                      <a:pt x="1442" y="180"/>
                    </a:lnTo>
                    <a:lnTo>
                      <a:pt x="1437" y="179"/>
                    </a:lnTo>
                    <a:lnTo>
                      <a:pt x="1414" y="179"/>
                    </a:lnTo>
                    <a:lnTo>
                      <a:pt x="1412" y="130"/>
                    </a:lnTo>
                    <a:lnTo>
                      <a:pt x="1447" y="130"/>
                    </a:lnTo>
                    <a:lnTo>
                      <a:pt x="1445" y="92"/>
                    </a:lnTo>
                    <a:close/>
                    <a:moveTo>
                      <a:pt x="1545" y="95"/>
                    </a:moveTo>
                    <a:lnTo>
                      <a:pt x="1537" y="104"/>
                    </a:lnTo>
                    <a:lnTo>
                      <a:pt x="1529" y="95"/>
                    </a:lnTo>
                    <a:lnTo>
                      <a:pt x="1545" y="95"/>
                    </a:lnTo>
                    <a:close/>
                    <a:moveTo>
                      <a:pt x="1557" y="130"/>
                    </a:moveTo>
                    <a:lnTo>
                      <a:pt x="1556" y="118"/>
                    </a:lnTo>
                    <a:lnTo>
                      <a:pt x="1556" y="82"/>
                    </a:lnTo>
                    <a:lnTo>
                      <a:pt x="1742" y="80"/>
                    </a:lnTo>
                    <a:lnTo>
                      <a:pt x="1742" y="94"/>
                    </a:lnTo>
                    <a:lnTo>
                      <a:pt x="1743" y="104"/>
                    </a:lnTo>
                    <a:lnTo>
                      <a:pt x="1743" y="130"/>
                    </a:lnTo>
                    <a:lnTo>
                      <a:pt x="1741" y="130"/>
                    </a:lnTo>
                    <a:lnTo>
                      <a:pt x="1743" y="179"/>
                    </a:lnTo>
                    <a:lnTo>
                      <a:pt x="1744" y="179"/>
                    </a:lnTo>
                    <a:lnTo>
                      <a:pt x="1750" y="230"/>
                    </a:lnTo>
                    <a:lnTo>
                      <a:pt x="1755" y="230"/>
                    </a:lnTo>
                    <a:lnTo>
                      <a:pt x="1759" y="281"/>
                    </a:lnTo>
                    <a:lnTo>
                      <a:pt x="1760" y="281"/>
                    </a:lnTo>
                    <a:lnTo>
                      <a:pt x="1761" y="294"/>
                    </a:lnTo>
                    <a:lnTo>
                      <a:pt x="1764" y="335"/>
                    </a:lnTo>
                    <a:lnTo>
                      <a:pt x="1609" y="335"/>
                    </a:lnTo>
                    <a:lnTo>
                      <a:pt x="1607" y="281"/>
                    </a:lnTo>
                    <a:lnTo>
                      <a:pt x="1531" y="281"/>
                    </a:lnTo>
                    <a:lnTo>
                      <a:pt x="1529" y="228"/>
                    </a:lnTo>
                    <a:lnTo>
                      <a:pt x="1562" y="228"/>
                    </a:lnTo>
                    <a:lnTo>
                      <a:pt x="1559" y="192"/>
                    </a:lnTo>
                    <a:lnTo>
                      <a:pt x="1558" y="180"/>
                    </a:lnTo>
                    <a:lnTo>
                      <a:pt x="1525" y="180"/>
                    </a:lnTo>
                    <a:lnTo>
                      <a:pt x="1523" y="130"/>
                    </a:lnTo>
                    <a:lnTo>
                      <a:pt x="1598" y="130"/>
                    </a:lnTo>
                    <a:lnTo>
                      <a:pt x="1599" y="179"/>
                    </a:lnTo>
                    <a:lnTo>
                      <a:pt x="1623" y="179"/>
                    </a:lnTo>
                    <a:lnTo>
                      <a:pt x="1624" y="130"/>
                    </a:lnTo>
                    <a:lnTo>
                      <a:pt x="1557" y="130"/>
                    </a:lnTo>
                    <a:close/>
                    <a:moveTo>
                      <a:pt x="514" y="95"/>
                    </a:moveTo>
                    <a:lnTo>
                      <a:pt x="530" y="95"/>
                    </a:lnTo>
                    <a:lnTo>
                      <a:pt x="521" y="104"/>
                    </a:lnTo>
                    <a:lnTo>
                      <a:pt x="514" y="95"/>
                    </a:lnTo>
                    <a:close/>
                    <a:moveTo>
                      <a:pt x="633" y="104"/>
                    </a:moveTo>
                    <a:lnTo>
                      <a:pt x="626" y="95"/>
                    </a:lnTo>
                    <a:lnTo>
                      <a:pt x="641" y="95"/>
                    </a:lnTo>
                    <a:lnTo>
                      <a:pt x="633" y="104"/>
                    </a:lnTo>
                    <a:close/>
                    <a:moveTo>
                      <a:pt x="759" y="95"/>
                    </a:moveTo>
                    <a:lnTo>
                      <a:pt x="751" y="104"/>
                    </a:lnTo>
                    <a:lnTo>
                      <a:pt x="743" y="95"/>
                    </a:lnTo>
                    <a:lnTo>
                      <a:pt x="759" y="95"/>
                    </a:lnTo>
                    <a:close/>
                    <a:moveTo>
                      <a:pt x="1335" y="130"/>
                    </a:moveTo>
                    <a:lnTo>
                      <a:pt x="1334" y="118"/>
                    </a:lnTo>
                    <a:lnTo>
                      <a:pt x="1334" y="80"/>
                    </a:lnTo>
                    <a:lnTo>
                      <a:pt x="1406" y="82"/>
                    </a:lnTo>
                    <a:lnTo>
                      <a:pt x="1407" y="130"/>
                    </a:lnTo>
                    <a:lnTo>
                      <a:pt x="1335" y="130"/>
                    </a:lnTo>
                    <a:close/>
                    <a:moveTo>
                      <a:pt x="70" y="118"/>
                    </a:moveTo>
                    <a:lnTo>
                      <a:pt x="72" y="106"/>
                    </a:lnTo>
                    <a:lnTo>
                      <a:pt x="74" y="80"/>
                    </a:lnTo>
                    <a:lnTo>
                      <a:pt x="150" y="80"/>
                    </a:lnTo>
                    <a:lnTo>
                      <a:pt x="150" y="94"/>
                    </a:lnTo>
                    <a:lnTo>
                      <a:pt x="147" y="130"/>
                    </a:lnTo>
                    <a:lnTo>
                      <a:pt x="70" y="130"/>
                    </a:lnTo>
                    <a:lnTo>
                      <a:pt x="70" y="118"/>
                    </a:lnTo>
                    <a:close/>
                    <a:moveTo>
                      <a:pt x="172" y="104"/>
                    </a:moveTo>
                    <a:lnTo>
                      <a:pt x="165" y="95"/>
                    </a:lnTo>
                    <a:lnTo>
                      <a:pt x="180" y="95"/>
                    </a:lnTo>
                    <a:lnTo>
                      <a:pt x="172" y="104"/>
                    </a:lnTo>
                    <a:close/>
                    <a:moveTo>
                      <a:pt x="398" y="95"/>
                    </a:moveTo>
                    <a:lnTo>
                      <a:pt x="415" y="95"/>
                    </a:lnTo>
                    <a:lnTo>
                      <a:pt x="405" y="104"/>
                    </a:lnTo>
                    <a:lnTo>
                      <a:pt x="398" y="95"/>
                    </a:lnTo>
                    <a:close/>
                  </a:path>
                </a:pathLst>
              </a:custGeom>
              <a:solidFill>
                <a:srgbClr val="6666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58" name="Freeform 138"/>
              <p:cNvSpPr>
                <a:spLocks noChangeAspect="1"/>
              </p:cNvSpPr>
              <p:nvPr/>
            </p:nvSpPr>
            <p:spPr bwMode="auto">
              <a:xfrm>
                <a:off x="156" y="3377"/>
                <a:ext cx="5" cy="3"/>
              </a:xfrm>
              <a:custGeom>
                <a:avLst/>
                <a:gdLst/>
                <a:ahLst/>
                <a:cxnLst>
                  <a:cxn ang="0">
                    <a:pos x="8" y="9"/>
                  </a:cxn>
                  <a:cxn ang="0">
                    <a:pos x="16" y="0"/>
                  </a:cxn>
                  <a:cxn ang="0">
                    <a:pos x="0" y="0"/>
                  </a:cxn>
                  <a:cxn ang="0">
                    <a:pos x="8" y="9"/>
                  </a:cxn>
                </a:cxnLst>
                <a:rect l="0" t="0" r="r" b="b"/>
                <a:pathLst>
                  <a:path w="16" h="9">
                    <a:moveTo>
                      <a:pt x="8" y="9"/>
                    </a:moveTo>
                    <a:lnTo>
                      <a:pt x="16" y="0"/>
                    </a:lnTo>
                    <a:lnTo>
                      <a:pt x="0" y="0"/>
                    </a:lnTo>
                    <a:lnTo>
                      <a:pt x="8" y="9"/>
                    </a:lnTo>
                    <a:close/>
                  </a:path>
                </a:pathLst>
              </a:custGeom>
              <a:solidFill>
                <a:srgbClr val="7C7C7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59" name="Freeform 139"/>
              <p:cNvSpPr>
                <a:spLocks noChangeAspect="1"/>
              </p:cNvSpPr>
              <p:nvPr/>
            </p:nvSpPr>
            <p:spPr bwMode="auto">
              <a:xfrm>
                <a:off x="117" y="3372"/>
                <a:ext cx="76" cy="85"/>
              </a:xfrm>
              <a:custGeom>
                <a:avLst/>
                <a:gdLst/>
                <a:ahLst/>
                <a:cxnLst>
                  <a:cxn ang="0">
                    <a:pos x="144" y="0"/>
                  </a:cxn>
                  <a:cxn ang="0">
                    <a:pos x="146" y="12"/>
                  </a:cxn>
                  <a:cxn ang="0">
                    <a:pos x="148" y="50"/>
                  </a:cxn>
                  <a:cxn ang="0">
                    <a:pos x="113" y="50"/>
                  </a:cxn>
                  <a:cxn ang="0">
                    <a:pos x="115" y="99"/>
                  </a:cxn>
                  <a:cxn ang="0">
                    <a:pos x="138" y="99"/>
                  </a:cxn>
                  <a:cxn ang="0">
                    <a:pos x="143" y="100"/>
                  </a:cxn>
                  <a:cxn ang="0">
                    <a:pos x="151" y="100"/>
                  </a:cxn>
                  <a:cxn ang="0">
                    <a:pos x="151" y="137"/>
                  </a:cxn>
                  <a:cxn ang="0">
                    <a:pos x="152" y="150"/>
                  </a:cxn>
                  <a:cxn ang="0">
                    <a:pos x="116" y="150"/>
                  </a:cxn>
                  <a:cxn ang="0">
                    <a:pos x="118" y="201"/>
                  </a:cxn>
                  <a:cxn ang="0">
                    <a:pos x="78" y="202"/>
                  </a:cxn>
                  <a:cxn ang="0">
                    <a:pos x="74" y="150"/>
                  </a:cxn>
                  <a:cxn ang="0">
                    <a:pos x="113" y="150"/>
                  </a:cxn>
                  <a:cxn ang="0">
                    <a:pos x="113" y="99"/>
                  </a:cxn>
                  <a:cxn ang="0">
                    <a:pos x="78" y="99"/>
                  </a:cxn>
                  <a:cxn ang="0">
                    <a:pos x="74" y="50"/>
                  </a:cxn>
                  <a:cxn ang="0">
                    <a:pos x="0" y="50"/>
                  </a:cxn>
                  <a:cxn ang="0">
                    <a:pos x="4" y="99"/>
                  </a:cxn>
                  <a:cxn ang="0">
                    <a:pos x="7" y="99"/>
                  </a:cxn>
                  <a:cxn ang="0">
                    <a:pos x="12" y="100"/>
                  </a:cxn>
                  <a:cxn ang="0">
                    <a:pos x="38" y="100"/>
                  </a:cxn>
                  <a:cxn ang="0">
                    <a:pos x="40" y="152"/>
                  </a:cxn>
                  <a:cxn ang="0">
                    <a:pos x="4" y="152"/>
                  </a:cxn>
                  <a:cxn ang="0">
                    <a:pos x="5" y="256"/>
                  </a:cxn>
                  <a:cxn ang="0">
                    <a:pos x="161" y="256"/>
                  </a:cxn>
                  <a:cxn ang="0">
                    <a:pos x="160" y="201"/>
                  </a:cxn>
                  <a:cxn ang="0">
                    <a:pos x="194" y="201"/>
                  </a:cxn>
                  <a:cxn ang="0">
                    <a:pos x="192" y="150"/>
                  </a:cxn>
                  <a:cxn ang="0">
                    <a:pos x="209" y="150"/>
                  </a:cxn>
                  <a:cxn ang="0">
                    <a:pos x="214" y="152"/>
                  </a:cxn>
                  <a:cxn ang="0">
                    <a:pos x="228" y="152"/>
                  </a:cxn>
                  <a:cxn ang="0">
                    <a:pos x="224" y="99"/>
                  </a:cxn>
                  <a:cxn ang="0">
                    <a:pos x="190" y="99"/>
                  </a:cxn>
                  <a:cxn ang="0">
                    <a:pos x="188" y="50"/>
                  </a:cxn>
                  <a:cxn ang="0">
                    <a:pos x="220" y="50"/>
                  </a:cxn>
                  <a:cxn ang="0">
                    <a:pos x="218" y="0"/>
                  </a:cxn>
                  <a:cxn ang="0">
                    <a:pos x="144" y="0"/>
                  </a:cxn>
                </a:cxnLst>
                <a:rect l="0" t="0" r="r" b="b"/>
                <a:pathLst>
                  <a:path w="228" h="256">
                    <a:moveTo>
                      <a:pt x="144" y="0"/>
                    </a:moveTo>
                    <a:lnTo>
                      <a:pt x="146" y="12"/>
                    </a:lnTo>
                    <a:lnTo>
                      <a:pt x="148" y="50"/>
                    </a:lnTo>
                    <a:lnTo>
                      <a:pt x="113" y="50"/>
                    </a:lnTo>
                    <a:lnTo>
                      <a:pt x="115" y="99"/>
                    </a:lnTo>
                    <a:lnTo>
                      <a:pt x="138" y="99"/>
                    </a:lnTo>
                    <a:lnTo>
                      <a:pt x="143" y="100"/>
                    </a:lnTo>
                    <a:lnTo>
                      <a:pt x="151" y="100"/>
                    </a:lnTo>
                    <a:lnTo>
                      <a:pt x="151" y="137"/>
                    </a:lnTo>
                    <a:lnTo>
                      <a:pt x="152" y="150"/>
                    </a:lnTo>
                    <a:lnTo>
                      <a:pt x="116" y="150"/>
                    </a:lnTo>
                    <a:lnTo>
                      <a:pt x="118" y="201"/>
                    </a:lnTo>
                    <a:lnTo>
                      <a:pt x="78" y="202"/>
                    </a:lnTo>
                    <a:lnTo>
                      <a:pt x="74" y="150"/>
                    </a:lnTo>
                    <a:lnTo>
                      <a:pt x="113" y="150"/>
                    </a:lnTo>
                    <a:lnTo>
                      <a:pt x="113" y="99"/>
                    </a:lnTo>
                    <a:lnTo>
                      <a:pt x="78" y="99"/>
                    </a:lnTo>
                    <a:lnTo>
                      <a:pt x="74" y="50"/>
                    </a:lnTo>
                    <a:lnTo>
                      <a:pt x="0" y="50"/>
                    </a:lnTo>
                    <a:lnTo>
                      <a:pt x="4" y="99"/>
                    </a:lnTo>
                    <a:lnTo>
                      <a:pt x="7" y="99"/>
                    </a:lnTo>
                    <a:lnTo>
                      <a:pt x="12" y="100"/>
                    </a:lnTo>
                    <a:lnTo>
                      <a:pt x="38" y="100"/>
                    </a:lnTo>
                    <a:lnTo>
                      <a:pt x="40" y="152"/>
                    </a:lnTo>
                    <a:lnTo>
                      <a:pt x="4" y="152"/>
                    </a:lnTo>
                    <a:lnTo>
                      <a:pt x="5" y="256"/>
                    </a:lnTo>
                    <a:lnTo>
                      <a:pt x="161" y="256"/>
                    </a:lnTo>
                    <a:lnTo>
                      <a:pt x="160" y="201"/>
                    </a:lnTo>
                    <a:lnTo>
                      <a:pt x="194" y="201"/>
                    </a:lnTo>
                    <a:lnTo>
                      <a:pt x="192" y="150"/>
                    </a:lnTo>
                    <a:lnTo>
                      <a:pt x="209" y="150"/>
                    </a:lnTo>
                    <a:lnTo>
                      <a:pt x="214" y="152"/>
                    </a:lnTo>
                    <a:lnTo>
                      <a:pt x="228" y="152"/>
                    </a:lnTo>
                    <a:lnTo>
                      <a:pt x="224" y="99"/>
                    </a:lnTo>
                    <a:lnTo>
                      <a:pt x="190" y="99"/>
                    </a:lnTo>
                    <a:lnTo>
                      <a:pt x="188" y="50"/>
                    </a:lnTo>
                    <a:lnTo>
                      <a:pt x="220" y="50"/>
                    </a:lnTo>
                    <a:lnTo>
                      <a:pt x="218" y="0"/>
                    </a:lnTo>
                    <a:lnTo>
                      <a:pt x="144" y="0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60" name="Freeform 140"/>
              <p:cNvSpPr>
                <a:spLocks noChangeAspect="1"/>
              </p:cNvSpPr>
              <p:nvPr/>
            </p:nvSpPr>
            <p:spPr bwMode="auto">
              <a:xfrm>
                <a:off x="193" y="3377"/>
                <a:ext cx="6" cy="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" y="9"/>
                  </a:cxn>
                  <a:cxn ang="0">
                    <a:pos x="16" y="0"/>
                  </a:cxn>
                  <a:cxn ang="0">
                    <a:pos x="0" y="0"/>
                  </a:cxn>
                </a:cxnLst>
                <a:rect l="0" t="0" r="r" b="b"/>
                <a:pathLst>
                  <a:path w="16" h="9">
                    <a:moveTo>
                      <a:pt x="0" y="0"/>
                    </a:moveTo>
                    <a:lnTo>
                      <a:pt x="8" y="9"/>
                    </a:lnTo>
                    <a:lnTo>
                      <a:pt x="1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5757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61" name="Freeform 141"/>
              <p:cNvSpPr>
                <a:spLocks noChangeAspect="1"/>
              </p:cNvSpPr>
              <p:nvPr/>
            </p:nvSpPr>
            <p:spPr bwMode="auto">
              <a:xfrm>
                <a:off x="191" y="3372"/>
                <a:ext cx="81" cy="85"/>
              </a:xfrm>
              <a:custGeom>
                <a:avLst/>
                <a:gdLst/>
                <a:ahLst/>
                <a:cxnLst>
                  <a:cxn ang="0">
                    <a:pos x="33" y="38"/>
                  </a:cxn>
                  <a:cxn ang="0">
                    <a:pos x="34" y="50"/>
                  </a:cxn>
                  <a:cxn ang="0">
                    <a:pos x="101" y="50"/>
                  </a:cxn>
                  <a:cxn ang="0">
                    <a:pos x="100" y="99"/>
                  </a:cxn>
                  <a:cxn ang="0">
                    <a:pos x="76" y="99"/>
                  </a:cxn>
                  <a:cxn ang="0">
                    <a:pos x="75" y="50"/>
                  </a:cxn>
                  <a:cxn ang="0">
                    <a:pos x="0" y="50"/>
                  </a:cxn>
                  <a:cxn ang="0">
                    <a:pos x="2" y="100"/>
                  </a:cxn>
                  <a:cxn ang="0">
                    <a:pos x="35" y="100"/>
                  </a:cxn>
                  <a:cxn ang="0">
                    <a:pos x="36" y="112"/>
                  </a:cxn>
                  <a:cxn ang="0">
                    <a:pos x="39" y="148"/>
                  </a:cxn>
                  <a:cxn ang="0">
                    <a:pos x="6" y="148"/>
                  </a:cxn>
                  <a:cxn ang="0">
                    <a:pos x="8" y="201"/>
                  </a:cxn>
                  <a:cxn ang="0">
                    <a:pos x="84" y="201"/>
                  </a:cxn>
                  <a:cxn ang="0">
                    <a:pos x="86" y="255"/>
                  </a:cxn>
                  <a:cxn ang="0">
                    <a:pos x="241" y="255"/>
                  </a:cxn>
                  <a:cxn ang="0">
                    <a:pos x="238" y="214"/>
                  </a:cxn>
                  <a:cxn ang="0">
                    <a:pos x="237" y="201"/>
                  </a:cxn>
                  <a:cxn ang="0">
                    <a:pos x="236" y="201"/>
                  </a:cxn>
                  <a:cxn ang="0">
                    <a:pos x="232" y="150"/>
                  </a:cxn>
                  <a:cxn ang="0">
                    <a:pos x="227" y="150"/>
                  </a:cxn>
                  <a:cxn ang="0">
                    <a:pos x="221" y="99"/>
                  </a:cxn>
                  <a:cxn ang="0">
                    <a:pos x="220" y="99"/>
                  </a:cxn>
                  <a:cxn ang="0">
                    <a:pos x="218" y="50"/>
                  </a:cxn>
                  <a:cxn ang="0">
                    <a:pos x="220" y="50"/>
                  </a:cxn>
                  <a:cxn ang="0">
                    <a:pos x="220" y="24"/>
                  </a:cxn>
                  <a:cxn ang="0">
                    <a:pos x="219" y="14"/>
                  </a:cxn>
                  <a:cxn ang="0">
                    <a:pos x="219" y="0"/>
                  </a:cxn>
                  <a:cxn ang="0">
                    <a:pos x="33" y="2"/>
                  </a:cxn>
                  <a:cxn ang="0">
                    <a:pos x="33" y="38"/>
                  </a:cxn>
                </a:cxnLst>
                <a:rect l="0" t="0" r="r" b="b"/>
                <a:pathLst>
                  <a:path w="241" h="255">
                    <a:moveTo>
                      <a:pt x="33" y="38"/>
                    </a:moveTo>
                    <a:lnTo>
                      <a:pt x="34" y="50"/>
                    </a:lnTo>
                    <a:lnTo>
                      <a:pt x="101" y="50"/>
                    </a:lnTo>
                    <a:lnTo>
                      <a:pt x="100" y="99"/>
                    </a:lnTo>
                    <a:lnTo>
                      <a:pt x="76" y="99"/>
                    </a:lnTo>
                    <a:lnTo>
                      <a:pt x="75" y="50"/>
                    </a:lnTo>
                    <a:lnTo>
                      <a:pt x="0" y="50"/>
                    </a:lnTo>
                    <a:lnTo>
                      <a:pt x="2" y="100"/>
                    </a:lnTo>
                    <a:lnTo>
                      <a:pt x="35" y="100"/>
                    </a:lnTo>
                    <a:lnTo>
                      <a:pt x="36" y="112"/>
                    </a:lnTo>
                    <a:lnTo>
                      <a:pt x="39" y="148"/>
                    </a:lnTo>
                    <a:lnTo>
                      <a:pt x="6" y="148"/>
                    </a:lnTo>
                    <a:lnTo>
                      <a:pt x="8" y="201"/>
                    </a:lnTo>
                    <a:lnTo>
                      <a:pt x="84" y="201"/>
                    </a:lnTo>
                    <a:lnTo>
                      <a:pt x="86" y="255"/>
                    </a:lnTo>
                    <a:lnTo>
                      <a:pt x="241" y="255"/>
                    </a:lnTo>
                    <a:lnTo>
                      <a:pt x="238" y="214"/>
                    </a:lnTo>
                    <a:lnTo>
                      <a:pt x="237" y="201"/>
                    </a:lnTo>
                    <a:lnTo>
                      <a:pt x="236" y="201"/>
                    </a:lnTo>
                    <a:lnTo>
                      <a:pt x="232" y="150"/>
                    </a:lnTo>
                    <a:lnTo>
                      <a:pt x="227" y="150"/>
                    </a:lnTo>
                    <a:lnTo>
                      <a:pt x="221" y="99"/>
                    </a:lnTo>
                    <a:lnTo>
                      <a:pt x="220" y="99"/>
                    </a:lnTo>
                    <a:lnTo>
                      <a:pt x="218" y="50"/>
                    </a:lnTo>
                    <a:lnTo>
                      <a:pt x="220" y="50"/>
                    </a:lnTo>
                    <a:lnTo>
                      <a:pt x="220" y="24"/>
                    </a:lnTo>
                    <a:lnTo>
                      <a:pt x="219" y="14"/>
                    </a:lnTo>
                    <a:lnTo>
                      <a:pt x="219" y="0"/>
                    </a:lnTo>
                    <a:lnTo>
                      <a:pt x="33" y="2"/>
                    </a:lnTo>
                    <a:lnTo>
                      <a:pt x="33" y="38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62" name="Freeform 142"/>
              <p:cNvSpPr>
                <a:spLocks noChangeAspect="1"/>
              </p:cNvSpPr>
              <p:nvPr/>
            </p:nvSpPr>
            <p:spPr bwMode="auto">
              <a:xfrm>
                <a:off x="-145" y="3377"/>
                <a:ext cx="5" cy="3"/>
              </a:xfrm>
              <a:custGeom>
                <a:avLst/>
                <a:gdLst/>
                <a:ahLst/>
                <a:cxnLst>
                  <a:cxn ang="0">
                    <a:pos x="7" y="9"/>
                  </a:cxn>
                  <a:cxn ang="0">
                    <a:pos x="16" y="0"/>
                  </a:cxn>
                  <a:cxn ang="0">
                    <a:pos x="0" y="0"/>
                  </a:cxn>
                  <a:cxn ang="0">
                    <a:pos x="7" y="9"/>
                  </a:cxn>
                </a:cxnLst>
                <a:rect l="0" t="0" r="r" b="b"/>
                <a:pathLst>
                  <a:path w="16" h="9">
                    <a:moveTo>
                      <a:pt x="7" y="9"/>
                    </a:moveTo>
                    <a:lnTo>
                      <a:pt x="16" y="0"/>
                    </a:lnTo>
                    <a:lnTo>
                      <a:pt x="0" y="0"/>
                    </a:lnTo>
                    <a:lnTo>
                      <a:pt x="7" y="9"/>
                    </a:lnTo>
                    <a:close/>
                  </a:path>
                </a:pathLst>
              </a:custGeom>
              <a:solidFill>
                <a:srgbClr val="B7B7B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63" name="Freeform 143"/>
              <p:cNvSpPr>
                <a:spLocks noChangeAspect="1"/>
              </p:cNvSpPr>
              <p:nvPr/>
            </p:nvSpPr>
            <p:spPr bwMode="auto">
              <a:xfrm>
                <a:off x="-108" y="3377"/>
                <a:ext cx="5" cy="3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0" y="0"/>
                  </a:cxn>
                  <a:cxn ang="0">
                    <a:pos x="7" y="9"/>
                  </a:cxn>
                  <a:cxn ang="0">
                    <a:pos x="15" y="0"/>
                  </a:cxn>
                </a:cxnLst>
                <a:rect l="0" t="0" r="r" b="b"/>
                <a:pathLst>
                  <a:path w="15" h="9">
                    <a:moveTo>
                      <a:pt x="15" y="0"/>
                    </a:moveTo>
                    <a:lnTo>
                      <a:pt x="0" y="0"/>
                    </a:lnTo>
                    <a:lnTo>
                      <a:pt x="7" y="9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B0B0B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64" name="Freeform 144"/>
              <p:cNvSpPr>
                <a:spLocks noChangeAspect="1"/>
              </p:cNvSpPr>
              <p:nvPr/>
            </p:nvSpPr>
            <p:spPr bwMode="auto">
              <a:xfrm>
                <a:off x="-69" y="3377"/>
                <a:ext cx="6" cy="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" y="9"/>
                  </a:cxn>
                  <a:cxn ang="0">
                    <a:pos x="16" y="0"/>
                  </a:cxn>
                  <a:cxn ang="0">
                    <a:pos x="0" y="0"/>
                  </a:cxn>
                </a:cxnLst>
                <a:rect l="0" t="0" r="r" b="b"/>
                <a:pathLst>
                  <a:path w="16" h="9">
                    <a:moveTo>
                      <a:pt x="0" y="0"/>
                    </a:moveTo>
                    <a:lnTo>
                      <a:pt x="8" y="9"/>
                    </a:lnTo>
                    <a:lnTo>
                      <a:pt x="1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8A8A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65" name="Freeform 145"/>
              <p:cNvSpPr>
                <a:spLocks noChangeAspect="1"/>
              </p:cNvSpPr>
              <p:nvPr/>
            </p:nvSpPr>
            <p:spPr bwMode="auto">
              <a:xfrm>
                <a:off x="128" y="3372"/>
                <a:ext cx="25" cy="17"/>
              </a:xfrm>
              <a:custGeom>
                <a:avLst/>
                <a:gdLst/>
                <a:ahLst/>
                <a:cxnLst>
                  <a:cxn ang="0">
                    <a:pos x="0" y="38"/>
                  </a:cxn>
                  <a:cxn ang="0">
                    <a:pos x="1" y="50"/>
                  </a:cxn>
                  <a:cxn ang="0">
                    <a:pos x="73" y="50"/>
                  </a:cxn>
                  <a:cxn ang="0">
                    <a:pos x="72" y="2"/>
                  </a:cxn>
                  <a:cxn ang="0">
                    <a:pos x="0" y="0"/>
                  </a:cxn>
                  <a:cxn ang="0">
                    <a:pos x="0" y="38"/>
                  </a:cxn>
                </a:cxnLst>
                <a:rect l="0" t="0" r="r" b="b"/>
                <a:pathLst>
                  <a:path w="73" h="50">
                    <a:moveTo>
                      <a:pt x="0" y="38"/>
                    </a:moveTo>
                    <a:lnTo>
                      <a:pt x="1" y="50"/>
                    </a:lnTo>
                    <a:lnTo>
                      <a:pt x="73" y="50"/>
                    </a:lnTo>
                    <a:lnTo>
                      <a:pt x="72" y="2"/>
                    </a:lnTo>
                    <a:lnTo>
                      <a:pt x="0" y="0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66" name="Freeform 146"/>
              <p:cNvSpPr>
                <a:spLocks noChangeAspect="1"/>
              </p:cNvSpPr>
              <p:nvPr/>
            </p:nvSpPr>
            <p:spPr bwMode="auto">
              <a:xfrm>
                <a:off x="-293" y="3372"/>
                <a:ext cx="27" cy="17"/>
              </a:xfrm>
              <a:custGeom>
                <a:avLst/>
                <a:gdLst/>
                <a:ahLst/>
                <a:cxnLst>
                  <a:cxn ang="0">
                    <a:pos x="2" y="26"/>
                  </a:cxn>
                  <a:cxn ang="0">
                    <a:pos x="0" y="38"/>
                  </a:cxn>
                  <a:cxn ang="0">
                    <a:pos x="0" y="50"/>
                  </a:cxn>
                  <a:cxn ang="0">
                    <a:pos x="77" y="50"/>
                  </a:cxn>
                  <a:cxn ang="0">
                    <a:pos x="80" y="14"/>
                  </a:cxn>
                  <a:cxn ang="0">
                    <a:pos x="80" y="0"/>
                  </a:cxn>
                  <a:cxn ang="0">
                    <a:pos x="4" y="0"/>
                  </a:cxn>
                  <a:cxn ang="0">
                    <a:pos x="2" y="26"/>
                  </a:cxn>
                </a:cxnLst>
                <a:rect l="0" t="0" r="r" b="b"/>
                <a:pathLst>
                  <a:path w="80" h="50">
                    <a:moveTo>
                      <a:pt x="2" y="26"/>
                    </a:moveTo>
                    <a:lnTo>
                      <a:pt x="0" y="38"/>
                    </a:lnTo>
                    <a:lnTo>
                      <a:pt x="0" y="50"/>
                    </a:lnTo>
                    <a:lnTo>
                      <a:pt x="77" y="50"/>
                    </a:lnTo>
                    <a:lnTo>
                      <a:pt x="80" y="14"/>
                    </a:lnTo>
                    <a:lnTo>
                      <a:pt x="80" y="0"/>
                    </a:lnTo>
                    <a:lnTo>
                      <a:pt x="4" y="0"/>
                    </a:lnTo>
                    <a:lnTo>
                      <a:pt x="2" y="26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67" name="Freeform 147"/>
              <p:cNvSpPr>
                <a:spLocks noChangeAspect="1"/>
              </p:cNvSpPr>
              <p:nvPr/>
            </p:nvSpPr>
            <p:spPr bwMode="auto">
              <a:xfrm>
                <a:off x="-261" y="3377"/>
                <a:ext cx="5" cy="3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0" y="0"/>
                  </a:cxn>
                  <a:cxn ang="0">
                    <a:pos x="7" y="9"/>
                  </a:cxn>
                  <a:cxn ang="0">
                    <a:pos x="15" y="0"/>
                  </a:cxn>
                </a:cxnLst>
                <a:rect l="0" t="0" r="r" b="b"/>
                <a:pathLst>
                  <a:path w="15" h="9">
                    <a:moveTo>
                      <a:pt x="15" y="0"/>
                    </a:moveTo>
                    <a:lnTo>
                      <a:pt x="0" y="0"/>
                    </a:lnTo>
                    <a:lnTo>
                      <a:pt x="7" y="9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CFCFC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68" name="Freeform 148"/>
              <p:cNvSpPr>
                <a:spLocks noChangeAspect="1"/>
              </p:cNvSpPr>
              <p:nvPr/>
            </p:nvSpPr>
            <p:spPr bwMode="auto">
              <a:xfrm>
                <a:off x="-184" y="3377"/>
                <a:ext cx="6" cy="3"/>
              </a:xfrm>
              <a:custGeom>
                <a:avLst/>
                <a:gdLst/>
                <a:ahLst/>
                <a:cxnLst>
                  <a:cxn ang="0">
                    <a:pos x="7" y="9"/>
                  </a:cxn>
                  <a:cxn ang="0">
                    <a:pos x="17" y="0"/>
                  </a:cxn>
                  <a:cxn ang="0">
                    <a:pos x="0" y="0"/>
                  </a:cxn>
                  <a:cxn ang="0">
                    <a:pos x="7" y="9"/>
                  </a:cxn>
                </a:cxnLst>
                <a:rect l="0" t="0" r="r" b="b"/>
                <a:pathLst>
                  <a:path w="17" h="9">
                    <a:moveTo>
                      <a:pt x="7" y="9"/>
                    </a:moveTo>
                    <a:lnTo>
                      <a:pt x="17" y="0"/>
                    </a:lnTo>
                    <a:lnTo>
                      <a:pt x="0" y="0"/>
                    </a:lnTo>
                    <a:lnTo>
                      <a:pt x="7" y="9"/>
                    </a:lnTo>
                    <a:close/>
                  </a:path>
                </a:pathLst>
              </a:custGeom>
              <a:solidFill>
                <a:srgbClr val="BFBFB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69" name="Freeform 149"/>
              <p:cNvSpPr>
                <a:spLocks noChangeAspect="1"/>
              </p:cNvSpPr>
              <p:nvPr/>
            </p:nvSpPr>
            <p:spPr bwMode="auto">
              <a:xfrm>
                <a:off x="165" y="3347"/>
                <a:ext cx="25" cy="13"/>
              </a:xfrm>
              <a:custGeom>
                <a:avLst/>
                <a:gdLst/>
                <a:ahLst/>
                <a:cxnLst>
                  <a:cxn ang="0">
                    <a:pos x="76" y="39"/>
                  </a:cxn>
                  <a:cxn ang="0">
                    <a:pos x="71" y="1"/>
                  </a:cxn>
                  <a:cxn ang="0">
                    <a:pos x="4" y="0"/>
                  </a:cxn>
                  <a:cxn ang="0">
                    <a:pos x="0" y="36"/>
                  </a:cxn>
                  <a:cxn ang="0">
                    <a:pos x="76" y="39"/>
                  </a:cxn>
                </a:cxnLst>
                <a:rect l="0" t="0" r="r" b="b"/>
                <a:pathLst>
                  <a:path w="76" h="39">
                    <a:moveTo>
                      <a:pt x="76" y="39"/>
                    </a:moveTo>
                    <a:lnTo>
                      <a:pt x="71" y="1"/>
                    </a:lnTo>
                    <a:lnTo>
                      <a:pt x="4" y="0"/>
                    </a:lnTo>
                    <a:lnTo>
                      <a:pt x="0" y="36"/>
                    </a:lnTo>
                    <a:lnTo>
                      <a:pt x="76" y="39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70" name="Freeform 150"/>
              <p:cNvSpPr>
                <a:spLocks noChangeAspect="1"/>
              </p:cNvSpPr>
              <p:nvPr/>
            </p:nvSpPr>
            <p:spPr bwMode="auto">
              <a:xfrm>
                <a:off x="191" y="3351"/>
                <a:ext cx="6" cy="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" y="19"/>
                  </a:cxn>
                  <a:cxn ang="0">
                    <a:pos x="17" y="11"/>
                  </a:cxn>
                  <a:cxn ang="0">
                    <a:pos x="18" y="0"/>
                  </a:cxn>
                  <a:cxn ang="0">
                    <a:pos x="0" y="0"/>
                  </a:cxn>
                </a:cxnLst>
                <a:rect l="0" t="0" r="r" b="b"/>
                <a:pathLst>
                  <a:path w="18" h="19">
                    <a:moveTo>
                      <a:pt x="0" y="0"/>
                    </a:moveTo>
                    <a:lnTo>
                      <a:pt x="12" y="19"/>
                    </a:lnTo>
                    <a:lnTo>
                      <a:pt x="17" y="11"/>
                    </a:lnTo>
                    <a:lnTo>
                      <a:pt x="18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6767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71" name="Freeform 151"/>
              <p:cNvSpPr>
                <a:spLocks noChangeAspect="1"/>
              </p:cNvSpPr>
              <p:nvPr/>
            </p:nvSpPr>
            <p:spPr bwMode="auto">
              <a:xfrm>
                <a:off x="197" y="3351"/>
                <a:ext cx="2" cy="4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1" y="0"/>
                  </a:cxn>
                  <a:cxn ang="0">
                    <a:pos x="0" y="11"/>
                  </a:cxn>
                  <a:cxn ang="0">
                    <a:pos x="6" y="0"/>
                  </a:cxn>
                </a:cxnLst>
                <a:rect l="0" t="0" r="r" b="b"/>
                <a:pathLst>
                  <a:path w="6" h="11">
                    <a:moveTo>
                      <a:pt x="6" y="0"/>
                    </a:moveTo>
                    <a:lnTo>
                      <a:pt x="1" y="0"/>
                    </a:lnTo>
                    <a:lnTo>
                      <a:pt x="0" y="11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75757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72" name="Freeform 152"/>
              <p:cNvSpPr>
                <a:spLocks noChangeAspect="1"/>
              </p:cNvSpPr>
              <p:nvPr/>
            </p:nvSpPr>
            <p:spPr bwMode="auto">
              <a:xfrm>
                <a:off x="156" y="3351"/>
                <a:ext cx="6" cy="7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0" y="10"/>
                  </a:cxn>
                  <a:cxn ang="0">
                    <a:pos x="6" y="20"/>
                  </a:cxn>
                  <a:cxn ang="0">
                    <a:pos x="18" y="0"/>
                  </a:cxn>
                  <a:cxn ang="0">
                    <a:pos x="2" y="0"/>
                  </a:cxn>
                </a:cxnLst>
                <a:rect l="0" t="0" r="r" b="b"/>
                <a:pathLst>
                  <a:path w="18" h="20">
                    <a:moveTo>
                      <a:pt x="2" y="0"/>
                    </a:moveTo>
                    <a:lnTo>
                      <a:pt x="0" y="10"/>
                    </a:lnTo>
                    <a:lnTo>
                      <a:pt x="6" y="20"/>
                    </a:lnTo>
                    <a:lnTo>
                      <a:pt x="18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7D7D7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73" name="Freeform 153"/>
              <p:cNvSpPr>
                <a:spLocks noChangeAspect="1"/>
              </p:cNvSpPr>
              <p:nvPr/>
            </p:nvSpPr>
            <p:spPr bwMode="auto">
              <a:xfrm>
                <a:off x="227" y="3351"/>
                <a:ext cx="7" cy="7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0"/>
                  </a:cxn>
                  <a:cxn ang="0">
                    <a:pos x="10" y="19"/>
                  </a:cxn>
                  <a:cxn ang="0">
                    <a:pos x="22" y="0"/>
                  </a:cxn>
                </a:cxnLst>
                <a:rect l="0" t="0" r="r" b="b"/>
                <a:pathLst>
                  <a:path w="22" h="19">
                    <a:moveTo>
                      <a:pt x="22" y="0"/>
                    </a:moveTo>
                    <a:lnTo>
                      <a:pt x="0" y="0"/>
                    </a:lnTo>
                    <a:lnTo>
                      <a:pt x="10" y="19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6F6F6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74" name="Freeform 154"/>
              <p:cNvSpPr>
                <a:spLocks noChangeAspect="1"/>
              </p:cNvSpPr>
              <p:nvPr/>
            </p:nvSpPr>
            <p:spPr bwMode="auto">
              <a:xfrm>
                <a:off x="201" y="3345"/>
                <a:ext cx="25" cy="13"/>
              </a:xfrm>
              <a:custGeom>
                <a:avLst/>
                <a:gdLst/>
                <a:ahLst/>
                <a:cxnLst>
                  <a:cxn ang="0">
                    <a:pos x="73" y="10"/>
                  </a:cxn>
                  <a:cxn ang="0">
                    <a:pos x="72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1" y="10"/>
                  </a:cxn>
                  <a:cxn ang="0">
                    <a:pos x="3" y="37"/>
                  </a:cxn>
                  <a:cxn ang="0">
                    <a:pos x="75" y="37"/>
                  </a:cxn>
                  <a:cxn ang="0">
                    <a:pos x="73" y="29"/>
                  </a:cxn>
                  <a:cxn ang="0">
                    <a:pos x="73" y="11"/>
                  </a:cxn>
                  <a:cxn ang="0">
                    <a:pos x="73" y="10"/>
                  </a:cxn>
                </a:cxnLst>
                <a:rect l="0" t="0" r="r" b="b"/>
                <a:pathLst>
                  <a:path w="75" h="37">
                    <a:moveTo>
                      <a:pt x="73" y="10"/>
                    </a:moveTo>
                    <a:lnTo>
                      <a:pt x="72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1" y="10"/>
                    </a:lnTo>
                    <a:lnTo>
                      <a:pt x="3" y="37"/>
                    </a:lnTo>
                    <a:lnTo>
                      <a:pt x="75" y="37"/>
                    </a:lnTo>
                    <a:lnTo>
                      <a:pt x="73" y="29"/>
                    </a:lnTo>
                    <a:lnTo>
                      <a:pt x="73" y="11"/>
                    </a:lnTo>
                    <a:lnTo>
                      <a:pt x="73" y="10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75" name="Freeform 155"/>
              <p:cNvSpPr>
                <a:spLocks noChangeAspect="1"/>
              </p:cNvSpPr>
              <p:nvPr/>
            </p:nvSpPr>
            <p:spPr bwMode="auto">
              <a:xfrm>
                <a:off x="238" y="3345"/>
                <a:ext cx="24" cy="13"/>
              </a:xfrm>
              <a:custGeom>
                <a:avLst/>
                <a:gdLst/>
                <a:ahLst/>
                <a:cxnLst>
                  <a:cxn ang="0">
                    <a:pos x="72" y="37"/>
                  </a:cxn>
                  <a:cxn ang="0">
                    <a:pos x="68" y="0"/>
                  </a:cxn>
                  <a:cxn ang="0">
                    <a:pos x="0" y="0"/>
                  </a:cxn>
                  <a:cxn ang="0">
                    <a:pos x="0" y="37"/>
                  </a:cxn>
                  <a:cxn ang="0">
                    <a:pos x="72" y="37"/>
                  </a:cxn>
                </a:cxnLst>
                <a:rect l="0" t="0" r="r" b="b"/>
                <a:pathLst>
                  <a:path w="72" h="37">
                    <a:moveTo>
                      <a:pt x="72" y="37"/>
                    </a:moveTo>
                    <a:lnTo>
                      <a:pt x="68" y="0"/>
                    </a:lnTo>
                    <a:lnTo>
                      <a:pt x="0" y="0"/>
                    </a:lnTo>
                    <a:lnTo>
                      <a:pt x="0" y="37"/>
                    </a:lnTo>
                    <a:lnTo>
                      <a:pt x="72" y="37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76" name="Freeform 156"/>
              <p:cNvSpPr>
                <a:spLocks noChangeAspect="1"/>
              </p:cNvSpPr>
              <p:nvPr/>
            </p:nvSpPr>
            <p:spPr bwMode="auto">
              <a:xfrm>
                <a:off x="264" y="3351"/>
                <a:ext cx="13" cy="32"/>
              </a:xfrm>
              <a:custGeom>
                <a:avLst/>
                <a:gdLst/>
                <a:ahLst/>
                <a:cxnLst>
                  <a:cxn ang="0">
                    <a:pos x="22" y="86"/>
                  </a:cxn>
                  <a:cxn ang="0">
                    <a:pos x="23" y="96"/>
                  </a:cxn>
                  <a:cxn ang="0">
                    <a:pos x="38" y="0"/>
                  </a:cxn>
                  <a:cxn ang="0">
                    <a:pos x="0" y="0"/>
                  </a:cxn>
                  <a:cxn ang="0">
                    <a:pos x="11" y="19"/>
                  </a:cxn>
                  <a:cxn ang="0">
                    <a:pos x="11" y="76"/>
                  </a:cxn>
                  <a:cxn ang="0">
                    <a:pos x="22" y="86"/>
                  </a:cxn>
                </a:cxnLst>
                <a:rect l="0" t="0" r="r" b="b"/>
                <a:pathLst>
                  <a:path w="38" h="96">
                    <a:moveTo>
                      <a:pt x="22" y="86"/>
                    </a:moveTo>
                    <a:lnTo>
                      <a:pt x="23" y="96"/>
                    </a:lnTo>
                    <a:lnTo>
                      <a:pt x="38" y="0"/>
                    </a:lnTo>
                    <a:lnTo>
                      <a:pt x="0" y="0"/>
                    </a:lnTo>
                    <a:lnTo>
                      <a:pt x="11" y="19"/>
                    </a:lnTo>
                    <a:lnTo>
                      <a:pt x="11" y="76"/>
                    </a:lnTo>
                    <a:lnTo>
                      <a:pt x="22" y="86"/>
                    </a:lnTo>
                    <a:close/>
                  </a:path>
                </a:pathLst>
              </a:custGeom>
              <a:solidFill>
                <a:srgbClr val="6666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77" name="Freeform 157"/>
              <p:cNvSpPr>
                <a:spLocks noChangeAspect="1"/>
              </p:cNvSpPr>
              <p:nvPr/>
            </p:nvSpPr>
            <p:spPr bwMode="auto">
              <a:xfrm>
                <a:off x="394" y="3351"/>
                <a:ext cx="4" cy="7"/>
              </a:xfrm>
              <a:custGeom>
                <a:avLst/>
                <a:gdLst/>
                <a:ahLst/>
                <a:cxnLst>
                  <a:cxn ang="0">
                    <a:pos x="9" y="19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9" y="19"/>
                  </a:cxn>
                </a:cxnLst>
                <a:rect l="0" t="0" r="r" b="b"/>
                <a:pathLst>
                  <a:path w="12" h="19">
                    <a:moveTo>
                      <a:pt x="9" y="19"/>
                    </a:moveTo>
                    <a:lnTo>
                      <a:pt x="12" y="0"/>
                    </a:lnTo>
                    <a:lnTo>
                      <a:pt x="0" y="0"/>
                    </a:lnTo>
                    <a:lnTo>
                      <a:pt x="9" y="19"/>
                    </a:lnTo>
                    <a:close/>
                  </a:path>
                </a:pathLst>
              </a:custGeom>
              <a:solidFill>
                <a:srgbClr val="51515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78" name="Freeform 158"/>
              <p:cNvSpPr>
                <a:spLocks noChangeAspect="1"/>
              </p:cNvSpPr>
              <p:nvPr/>
            </p:nvSpPr>
            <p:spPr bwMode="auto">
              <a:xfrm>
                <a:off x="346" y="3420"/>
                <a:ext cx="20" cy="2"/>
              </a:xfrm>
              <a:custGeom>
                <a:avLst/>
                <a:gdLst/>
                <a:ahLst/>
                <a:cxnLst>
                  <a:cxn ang="0">
                    <a:pos x="60" y="7"/>
                  </a:cxn>
                  <a:cxn ang="0">
                    <a:pos x="61" y="0"/>
                  </a:cxn>
                  <a:cxn ang="0">
                    <a:pos x="1" y="0"/>
                  </a:cxn>
                  <a:cxn ang="0">
                    <a:pos x="0" y="7"/>
                  </a:cxn>
                  <a:cxn ang="0">
                    <a:pos x="60" y="7"/>
                  </a:cxn>
                </a:cxnLst>
                <a:rect l="0" t="0" r="r" b="b"/>
                <a:pathLst>
                  <a:path w="61" h="7">
                    <a:moveTo>
                      <a:pt x="60" y="7"/>
                    </a:moveTo>
                    <a:lnTo>
                      <a:pt x="61" y="0"/>
                    </a:lnTo>
                    <a:lnTo>
                      <a:pt x="1" y="0"/>
                    </a:lnTo>
                    <a:lnTo>
                      <a:pt x="0" y="7"/>
                    </a:lnTo>
                    <a:lnTo>
                      <a:pt x="60" y="7"/>
                    </a:lnTo>
                    <a:close/>
                  </a:path>
                </a:pathLst>
              </a:custGeom>
              <a:solidFill>
                <a:srgbClr val="55555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79" name="Freeform 159"/>
              <p:cNvSpPr>
                <a:spLocks noChangeAspect="1"/>
              </p:cNvSpPr>
              <p:nvPr/>
            </p:nvSpPr>
            <p:spPr bwMode="auto">
              <a:xfrm>
                <a:off x="178" y="3461"/>
                <a:ext cx="1" cy="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11"/>
                  </a:cxn>
                  <a:cxn ang="0">
                    <a:pos x="3" y="0"/>
                  </a:cxn>
                  <a:cxn ang="0">
                    <a:pos x="0" y="0"/>
                  </a:cxn>
                </a:cxnLst>
                <a:rect l="0" t="0" r="r" b="b"/>
                <a:pathLst>
                  <a:path w="3" h="11">
                    <a:moveTo>
                      <a:pt x="0" y="0"/>
                    </a:moveTo>
                    <a:lnTo>
                      <a:pt x="1" y="11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6767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80" name="Freeform 160"/>
              <p:cNvSpPr>
                <a:spLocks noChangeAspect="1" noEditPoints="1"/>
              </p:cNvSpPr>
              <p:nvPr/>
            </p:nvSpPr>
            <p:spPr bwMode="auto">
              <a:xfrm>
                <a:off x="428" y="3372"/>
                <a:ext cx="164" cy="107"/>
              </a:xfrm>
              <a:custGeom>
                <a:avLst/>
                <a:gdLst/>
                <a:ahLst/>
                <a:cxnLst>
                  <a:cxn ang="0">
                    <a:pos x="192" y="4"/>
                  </a:cxn>
                  <a:cxn ang="0">
                    <a:pos x="197" y="50"/>
                  </a:cxn>
                  <a:cxn ang="0">
                    <a:pos x="204" y="74"/>
                  </a:cxn>
                  <a:cxn ang="0">
                    <a:pos x="207" y="99"/>
                  </a:cxn>
                  <a:cxn ang="0">
                    <a:pos x="217" y="148"/>
                  </a:cxn>
                  <a:cxn ang="0">
                    <a:pos x="227" y="201"/>
                  </a:cxn>
                  <a:cxn ang="0">
                    <a:pos x="234" y="254"/>
                  </a:cxn>
                  <a:cxn ang="0">
                    <a:pos x="153" y="201"/>
                  </a:cxn>
                  <a:cxn ang="0">
                    <a:pos x="150" y="148"/>
                  </a:cxn>
                  <a:cxn ang="0">
                    <a:pos x="138" y="99"/>
                  </a:cxn>
                  <a:cxn ang="0">
                    <a:pos x="128" y="50"/>
                  </a:cxn>
                  <a:cxn ang="0">
                    <a:pos x="122" y="38"/>
                  </a:cxn>
                  <a:cxn ang="0">
                    <a:pos x="120" y="0"/>
                  </a:cxn>
                  <a:cxn ang="0">
                    <a:pos x="84" y="4"/>
                  </a:cxn>
                  <a:cxn ang="0">
                    <a:pos x="92" y="50"/>
                  </a:cxn>
                  <a:cxn ang="0">
                    <a:pos x="98" y="99"/>
                  </a:cxn>
                  <a:cxn ang="0">
                    <a:pos x="108" y="150"/>
                  </a:cxn>
                  <a:cxn ang="0">
                    <a:pos x="115" y="184"/>
                  </a:cxn>
                  <a:cxn ang="0">
                    <a:pos x="116" y="194"/>
                  </a:cxn>
                  <a:cxn ang="0">
                    <a:pos x="117" y="201"/>
                  </a:cxn>
                  <a:cxn ang="0">
                    <a:pos x="53" y="254"/>
                  </a:cxn>
                  <a:cxn ang="0">
                    <a:pos x="44" y="201"/>
                  </a:cxn>
                  <a:cxn ang="0">
                    <a:pos x="29" y="99"/>
                  </a:cxn>
                  <a:cxn ang="0">
                    <a:pos x="20" y="62"/>
                  </a:cxn>
                  <a:cxn ang="0">
                    <a:pos x="19" y="50"/>
                  </a:cxn>
                  <a:cxn ang="0">
                    <a:pos x="30" y="2"/>
                  </a:cxn>
                  <a:cxn ang="0">
                    <a:pos x="9" y="0"/>
                  </a:cxn>
                  <a:cxn ang="0">
                    <a:pos x="44" y="321"/>
                  </a:cxn>
                  <a:cxn ang="0">
                    <a:pos x="493" y="321"/>
                  </a:cxn>
                  <a:cxn ang="0">
                    <a:pos x="402" y="2"/>
                  </a:cxn>
                  <a:cxn ang="0">
                    <a:pos x="411" y="50"/>
                  </a:cxn>
                  <a:cxn ang="0">
                    <a:pos x="432" y="132"/>
                  </a:cxn>
                  <a:cxn ang="0">
                    <a:pos x="360" y="124"/>
                  </a:cxn>
                  <a:cxn ang="0">
                    <a:pos x="341" y="50"/>
                  </a:cxn>
                  <a:cxn ang="0">
                    <a:pos x="332" y="2"/>
                  </a:cxn>
                  <a:cxn ang="0">
                    <a:pos x="296" y="0"/>
                  </a:cxn>
                  <a:cxn ang="0">
                    <a:pos x="306" y="50"/>
                  </a:cxn>
                  <a:cxn ang="0">
                    <a:pos x="317" y="99"/>
                  </a:cxn>
                  <a:cxn ang="0">
                    <a:pos x="327" y="150"/>
                  </a:cxn>
                  <a:cxn ang="0">
                    <a:pos x="338" y="200"/>
                  </a:cxn>
                  <a:cxn ang="0">
                    <a:pos x="342" y="225"/>
                  </a:cxn>
                  <a:cxn ang="0">
                    <a:pos x="273" y="252"/>
                  </a:cxn>
                  <a:cxn ang="0">
                    <a:pos x="263" y="201"/>
                  </a:cxn>
                  <a:cxn ang="0">
                    <a:pos x="260" y="174"/>
                  </a:cxn>
                  <a:cxn ang="0">
                    <a:pos x="257" y="148"/>
                  </a:cxn>
                  <a:cxn ang="0">
                    <a:pos x="246" y="100"/>
                  </a:cxn>
                  <a:cxn ang="0">
                    <a:pos x="235" y="50"/>
                  </a:cxn>
                  <a:cxn ang="0">
                    <a:pos x="225" y="3"/>
                  </a:cxn>
                  <a:cxn ang="0">
                    <a:pos x="435" y="150"/>
                  </a:cxn>
                  <a:cxn ang="0">
                    <a:pos x="383" y="234"/>
                  </a:cxn>
                  <a:cxn ang="0">
                    <a:pos x="380" y="218"/>
                  </a:cxn>
                  <a:cxn ang="0">
                    <a:pos x="365" y="155"/>
                  </a:cxn>
                  <a:cxn ang="0">
                    <a:pos x="381" y="148"/>
                  </a:cxn>
                  <a:cxn ang="0">
                    <a:pos x="435" y="150"/>
                  </a:cxn>
                </a:cxnLst>
                <a:rect l="0" t="0" r="r" b="b"/>
                <a:pathLst>
                  <a:path w="493" h="322">
                    <a:moveTo>
                      <a:pt x="207" y="28"/>
                    </a:moveTo>
                    <a:lnTo>
                      <a:pt x="192" y="4"/>
                    </a:lnTo>
                    <a:lnTo>
                      <a:pt x="192" y="12"/>
                    </a:lnTo>
                    <a:lnTo>
                      <a:pt x="197" y="50"/>
                    </a:lnTo>
                    <a:lnTo>
                      <a:pt x="200" y="50"/>
                    </a:lnTo>
                    <a:lnTo>
                      <a:pt x="204" y="74"/>
                    </a:lnTo>
                    <a:lnTo>
                      <a:pt x="204" y="86"/>
                    </a:lnTo>
                    <a:lnTo>
                      <a:pt x="207" y="99"/>
                    </a:lnTo>
                    <a:lnTo>
                      <a:pt x="210" y="99"/>
                    </a:lnTo>
                    <a:lnTo>
                      <a:pt x="217" y="148"/>
                    </a:lnTo>
                    <a:lnTo>
                      <a:pt x="221" y="148"/>
                    </a:lnTo>
                    <a:lnTo>
                      <a:pt x="227" y="201"/>
                    </a:lnTo>
                    <a:lnTo>
                      <a:pt x="229" y="201"/>
                    </a:lnTo>
                    <a:lnTo>
                      <a:pt x="234" y="254"/>
                    </a:lnTo>
                    <a:lnTo>
                      <a:pt x="163" y="254"/>
                    </a:lnTo>
                    <a:lnTo>
                      <a:pt x="153" y="201"/>
                    </a:lnTo>
                    <a:lnTo>
                      <a:pt x="155" y="201"/>
                    </a:lnTo>
                    <a:lnTo>
                      <a:pt x="150" y="148"/>
                    </a:lnTo>
                    <a:lnTo>
                      <a:pt x="145" y="148"/>
                    </a:lnTo>
                    <a:lnTo>
                      <a:pt x="138" y="99"/>
                    </a:lnTo>
                    <a:lnTo>
                      <a:pt x="135" y="99"/>
                    </a:lnTo>
                    <a:lnTo>
                      <a:pt x="128" y="50"/>
                    </a:lnTo>
                    <a:lnTo>
                      <a:pt x="126" y="50"/>
                    </a:lnTo>
                    <a:lnTo>
                      <a:pt x="122" y="38"/>
                    </a:lnTo>
                    <a:lnTo>
                      <a:pt x="120" y="14"/>
                    </a:lnTo>
                    <a:lnTo>
                      <a:pt x="120" y="0"/>
                    </a:lnTo>
                    <a:lnTo>
                      <a:pt x="101" y="28"/>
                    </a:lnTo>
                    <a:lnTo>
                      <a:pt x="84" y="4"/>
                    </a:lnTo>
                    <a:lnTo>
                      <a:pt x="89" y="50"/>
                    </a:lnTo>
                    <a:lnTo>
                      <a:pt x="92" y="50"/>
                    </a:lnTo>
                    <a:lnTo>
                      <a:pt x="92" y="60"/>
                    </a:lnTo>
                    <a:lnTo>
                      <a:pt x="98" y="99"/>
                    </a:lnTo>
                    <a:lnTo>
                      <a:pt x="101" y="99"/>
                    </a:lnTo>
                    <a:lnTo>
                      <a:pt x="108" y="150"/>
                    </a:lnTo>
                    <a:lnTo>
                      <a:pt x="111" y="150"/>
                    </a:lnTo>
                    <a:lnTo>
                      <a:pt x="115" y="184"/>
                    </a:lnTo>
                    <a:lnTo>
                      <a:pt x="114" y="184"/>
                    </a:lnTo>
                    <a:lnTo>
                      <a:pt x="116" y="194"/>
                    </a:lnTo>
                    <a:lnTo>
                      <a:pt x="116" y="201"/>
                    </a:lnTo>
                    <a:lnTo>
                      <a:pt x="117" y="201"/>
                    </a:lnTo>
                    <a:lnTo>
                      <a:pt x="127" y="254"/>
                    </a:lnTo>
                    <a:lnTo>
                      <a:pt x="53" y="254"/>
                    </a:lnTo>
                    <a:lnTo>
                      <a:pt x="47" y="201"/>
                    </a:lnTo>
                    <a:lnTo>
                      <a:pt x="44" y="201"/>
                    </a:lnTo>
                    <a:lnTo>
                      <a:pt x="30" y="113"/>
                    </a:lnTo>
                    <a:lnTo>
                      <a:pt x="29" y="99"/>
                    </a:lnTo>
                    <a:lnTo>
                      <a:pt x="26" y="99"/>
                    </a:lnTo>
                    <a:lnTo>
                      <a:pt x="20" y="62"/>
                    </a:lnTo>
                    <a:lnTo>
                      <a:pt x="20" y="50"/>
                    </a:lnTo>
                    <a:lnTo>
                      <a:pt x="19" y="50"/>
                    </a:lnTo>
                    <a:lnTo>
                      <a:pt x="13" y="2"/>
                    </a:lnTo>
                    <a:lnTo>
                      <a:pt x="30" y="2"/>
                    </a:lnTo>
                    <a:lnTo>
                      <a:pt x="36" y="2"/>
                    </a:lnTo>
                    <a:lnTo>
                      <a:pt x="9" y="0"/>
                    </a:lnTo>
                    <a:lnTo>
                      <a:pt x="0" y="50"/>
                    </a:lnTo>
                    <a:lnTo>
                      <a:pt x="44" y="321"/>
                    </a:lnTo>
                    <a:lnTo>
                      <a:pt x="493" y="322"/>
                    </a:lnTo>
                    <a:lnTo>
                      <a:pt x="493" y="321"/>
                    </a:lnTo>
                    <a:lnTo>
                      <a:pt x="419" y="26"/>
                    </a:lnTo>
                    <a:lnTo>
                      <a:pt x="402" y="2"/>
                    </a:lnTo>
                    <a:lnTo>
                      <a:pt x="408" y="50"/>
                    </a:lnTo>
                    <a:lnTo>
                      <a:pt x="411" y="50"/>
                    </a:lnTo>
                    <a:lnTo>
                      <a:pt x="411" y="56"/>
                    </a:lnTo>
                    <a:lnTo>
                      <a:pt x="432" y="132"/>
                    </a:lnTo>
                    <a:lnTo>
                      <a:pt x="361" y="132"/>
                    </a:lnTo>
                    <a:lnTo>
                      <a:pt x="360" y="124"/>
                    </a:lnTo>
                    <a:lnTo>
                      <a:pt x="343" y="54"/>
                    </a:lnTo>
                    <a:lnTo>
                      <a:pt x="341" y="50"/>
                    </a:lnTo>
                    <a:lnTo>
                      <a:pt x="339" y="50"/>
                    </a:lnTo>
                    <a:lnTo>
                      <a:pt x="332" y="2"/>
                    </a:lnTo>
                    <a:lnTo>
                      <a:pt x="312" y="28"/>
                    </a:lnTo>
                    <a:lnTo>
                      <a:pt x="296" y="0"/>
                    </a:lnTo>
                    <a:lnTo>
                      <a:pt x="302" y="50"/>
                    </a:lnTo>
                    <a:lnTo>
                      <a:pt x="306" y="50"/>
                    </a:lnTo>
                    <a:lnTo>
                      <a:pt x="313" y="99"/>
                    </a:lnTo>
                    <a:lnTo>
                      <a:pt x="317" y="99"/>
                    </a:lnTo>
                    <a:lnTo>
                      <a:pt x="324" y="149"/>
                    </a:lnTo>
                    <a:lnTo>
                      <a:pt x="327" y="150"/>
                    </a:lnTo>
                    <a:lnTo>
                      <a:pt x="335" y="200"/>
                    </a:lnTo>
                    <a:lnTo>
                      <a:pt x="338" y="200"/>
                    </a:lnTo>
                    <a:lnTo>
                      <a:pt x="339" y="213"/>
                    </a:lnTo>
                    <a:lnTo>
                      <a:pt x="342" y="225"/>
                    </a:lnTo>
                    <a:lnTo>
                      <a:pt x="344" y="252"/>
                    </a:lnTo>
                    <a:lnTo>
                      <a:pt x="273" y="252"/>
                    </a:lnTo>
                    <a:lnTo>
                      <a:pt x="266" y="201"/>
                    </a:lnTo>
                    <a:lnTo>
                      <a:pt x="263" y="201"/>
                    </a:lnTo>
                    <a:lnTo>
                      <a:pt x="260" y="188"/>
                    </a:lnTo>
                    <a:lnTo>
                      <a:pt x="260" y="174"/>
                    </a:lnTo>
                    <a:lnTo>
                      <a:pt x="258" y="162"/>
                    </a:lnTo>
                    <a:lnTo>
                      <a:pt x="257" y="148"/>
                    </a:lnTo>
                    <a:lnTo>
                      <a:pt x="253" y="148"/>
                    </a:lnTo>
                    <a:lnTo>
                      <a:pt x="246" y="100"/>
                    </a:lnTo>
                    <a:lnTo>
                      <a:pt x="242" y="100"/>
                    </a:lnTo>
                    <a:lnTo>
                      <a:pt x="235" y="50"/>
                    </a:lnTo>
                    <a:lnTo>
                      <a:pt x="233" y="50"/>
                    </a:lnTo>
                    <a:lnTo>
                      <a:pt x="225" y="3"/>
                    </a:lnTo>
                    <a:lnTo>
                      <a:pt x="207" y="28"/>
                    </a:lnTo>
                    <a:close/>
                    <a:moveTo>
                      <a:pt x="435" y="150"/>
                    </a:moveTo>
                    <a:lnTo>
                      <a:pt x="456" y="234"/>
                    </a:lnTo>
                    <a:lnTo>
                      <a:pt x="383" y="234"/>
                    </a:lnTo>
                    <a:lnTo>
                      <a:pt x="381" y="228"/>
                    </a:lnTo>
                    <a:lnTo>
                      <a:pt x="380" y="218"/>
                    </a:lnTo>
                    <a:lnTo>
                      <a:pt x="368" y="165"/>
                    </a:lnTo>
                    <a:lnTo>
                      <a:pt x="365" y="155"/>
                    </a:lnTo>
                    <a:lnTo>
                      <a:pt x="365" y="148"/>
                    </a:lnTo>
                    <a:lnTo>
                      <a:pt x="381" y="148"/>
                    </a:lnTo>
                    <a:lnTo>
                      <a:pt x="390" y="150"/>
                    </a:lnTo>
                    <a:lnTo>
                      <a:pt x="435" y="150"/>
                    </a:lnTo>
                    <a:close/>
                  </a:path>
                </a:pathLst>
              </a:custGeom>
              <a:solidFill>
                <a:srgbClr val="6666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81" name="Freeform 161"/>
              <p:cNvSpPr>
                <a:spLocks noChangeAspect="1"/>
              </p:cNvSpPr>
              <p:nvPr/>
            </p:nvSpPr>
            <p:spPr bwMode="auto">
              <a:xfrm>
                <a:off x="550" y="3421"/>
                <a:ext cx="30" cy="29"/>
              </a:xfrm>
              <a:custGeom>
                <a:avLst/>
                <a:gdLst/>
                <a:ahLst/>
                <a:cxnLst>
                  <a:cxn ang="0">
                    <a:pos x="91" y="86"/>
                  </a:cxn>
                  <a:cxn ang="0">
                    <a:pos x="70" y="2"/>
                  </a:cxn>
                  <a:cxn ang="0">
                    <a:pos x="25" y="2"/>
                  </a:cxn>
                  <a:cxn ang="0">
                    <a:pos x="16" y="0"/>
                  </a:cxn>
                  <a:cxn ang="0">
                    <a:pos x="0" y="0"/>
                  </a:cxn>
                  <a:cxn ang="0">
                    <a:pos x="0" y="7"/>
                  </a:cxn>
                  <a:cxn ang="0">
                    <a:pos x="3" y="17"/>
                  </a:cxn>
                  <a:cxn ang="0">
                    <a:pos x="15" y="70"/>
                  </a:cxn>
                  <a:cxn ang="0">
                    <a:pos x="16" y="80"/>
                  </a:cxn>
                  <a:cxn ang="0">
                    <a:pos x="18" y="86"/>
                  </a:cxn>
                  <a:cxn ang="0">
                    <a:pos x="91" y="86"/>
                  </a:cxn>
                </a:cxnLst>
                <a:rect l="0" t="0" r="r" b="b"/>
                <a:pathLst>
                  <a:path w="91" h="86">
                    <a:moveTo>
                      <a:pt x="91" y="86"/>
                    </a:moveTo>
                    <a:lnTo>
                      <a:pt x="70" y="2"/>
                    </a:lnTo>
                    <a:lnTo>
                      <a:pt x="25" y="2"/>
                    </a:lnTo>
                    <a:lnTo>
                      <a:pt x="16" y="0"/>
                    </a:lnTo>
                    <a:lnTo>
                      <a:pt x="0" y="0"/>
                    </a:lnTo>
                    <a:lnTo>
                      <a:pt x="0" y="7"/>
                    </a:lnTo>
                    <a:lnTo>
                      <a:pt x="3" y="17"/>
                    </a:lnTo>
                    <a:lnTo>
                      <a:pt x="15" y="70"/>
                    </a:lnTo>
                    <a:lnTo>
                      <a:pt x="16" y="80"/>
                    </a:lnTo>
                    <a:lnTo>
                      <a:pt x="18" y="86"/>
                    </a:lnTo>
                    <a:lnTo>
                      <a:pt x="91" y="86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82" name="Freeform 162"/>
              <p:cNvSpPr>
                <a:spLocks noChangeAspect="1"/>
              </p:cNvSpPr>
              <p:nvPr/>
            </p:nvSpPr>
            <p:spPr bwMode="auto">
              <a:xfrm>
                <a:off x="468" y="3372"/>
                <a:ext cx="38" cy="85"/>
              </a:xfrm>
              <a:custGeom>
                <a:avLst/>
                <a:gdLst/>
                <a:ahLst/>
                <a:cxnLst>
                  <a:cxn ang="0">
                    <a:pos x="72" y="5"/>
                  </a:cxn>
                  <a:cxn ang="0">
                    <a:pos x="72" y="0"/>
                  </a:cxn>
                  <a:cxn ang="0">
                    <a:pos x="62" y="1"/>
                  </a:cxn>
                  <a:cxn ang="0">
                    <a:pos x="0" y="1"/>
                  </a:cxn>
                  <a:cxn ang="0">
                    <a:pos x="0" y="15"/>
                  </a:cxn>
                  <a:cxn ang="0">
                    <a:pos x="2" y="39"/>
                  </a:cxn>
                  <a:cxn ang="0">
                    <a:pos x="6" y="51"/>
                  </a:cxn>
                  <a:cxn ang="0">
                    <a:pos x="8" y="51"/>
                  </a:cxn>
                  <a:cxn ang="0">
                    <a:pos x="15" y="100"/>
                  </a:cxn>
                  <a:cxn ang="0">
                    <a:pos x="18" y="100"/>
                  </a:cxn>
                  <a:cxn ang="0">
                    <a:pos x="25" y="149"/>
                  </a:cxn>
                  <a:cxn ang="0">
                    <a:pos x="30" y="149"/>
                  </a:cxn>
                  <a:cxn ang="0">
                    <a:pos x="35" y="202"/>
                  </a:cxn>
                  <a:cxn ang="0">
                    <a:pos x="33" y="202"/>
                  </a:cxn>
                  <a:cxn ang="0">
                    <a:pos x="43" y="255"/>
                  </a:cxn>
                  <a:cxn ang="0">
                    <a:pos x="114" y="255"/>
                  </a:cxn>
                  <a:cxn ang="0">
                    <a:pos x="109" y="202"/>
                  </a:cxn>
                  <a:cxn ang="0">
                    <a:pos x="107" y="202"/>
                  </a:cxn>
                  <a:cxn ang="0">
                    <a:pos x="101" y="149"/>
                  </a:cxn>
                  <a:cxn ang="0">
                    <a:pos x="97" y="149"/>
                  </a:cxn>
                  <a:cxn ang="0">
                    <a:pos x="90" y="100"/>
                  </a:cxn>
                  <a:cxn ang="0">
                    <a:pos x="87" y="100"/>
                  </a:cxn>
                  <a:cxn ang="0">
                    <a:pos x="84" y="87"/>
                  </a:cxn>
                  <a:cxn ang="0">
                    <a:pos x="84" y="75"/>
                  </a:cxn>
                  <a:cxn ang="0">
                    <a:pos x="80" y="51"/>
                  </a:cxn>
                  <a:cxn ang="0">
                    <a:pos x="77" y="51"/>
                  </a:cxn>
                  <a:cxn ang="0">
                    <a:pos x="72" y="13"/>
                  </a:cxn>
                  <a:cxn ang="0">
                    <a:pos x="72" y="5"/>
                  </a:cxn>
                </a:cxnLst>
                <a:rect l="0" t="0" r="r" b="b"/>
                <a:pathLst>
                  <a:path w="114" h="255">
                    <a:moveTo>
                      <a:pt x="72" y="5"/>
                    </a:moveTo>
                    <a:lnTo>
                      <a:pt x="72" y="0"/>
                    </a:lnTo>
                    <a:lnTo>
                      <a:pt x="62" y="1"/>
                    </a:lnTo>
                    <a:lnTo>
                      <a:pt x="0" y="1"/>
                    </a:lnTo>
                    <a:lnTo>
                      <a:pt x="0" y="15"/>
                    </a:lnTo>
                    <a:lnTo>
                      <a:pt x="2" y="39"/>
                    </a:lnTo>
                    <a:lnTo>
                      <a:pt x="6" y="51"/>
                    </a:lnTo>
                    <a:lnTo>
                      <a:pt x="8" y="51"/>
                    </a:lnTo>
                    <a:lnTo>
                      <a:pt x="15" y="100"/>
                    </a:lnTo>
                    <a:lnTo>
                      <a:pt x="18" y="100"/>
                    </a:lnTo>
                    <a:lnTo>
                      <a:pt x="25" y="149"/>
                    </a:lnTo>
                    <a:lnTo>
                      <a:pt x="30" y="149"/>
                    </a:lnTo>
                    <a:lnTo>
                      <a:pt x="35" y="202"/>
                    </a:lnTo>
                    <a:lnTo>
                      <a:pt x="33" y="202"/>
                    </a:lnTo>
                    <a:lnTo>
                      <a:pt x="43" y="255"/>
                    </a:lnTo>
                    <a:lnTo>
                      <a:pt x="114" y="255"/>
                    </a:lnTo>
                    <a:lnTo>
                      <a:pt x="109" y="202"/>
                    </a:lnTo>
                    <a:lnTo>
                      <a:pt x="107" y="202"/>
                    </a:lnTo>
                    <a:lnTo>
                      <a:pt x="101" y="149"/>
                    </a:lnTo>
                    <a:lnTo>
                      <a:pt x="97" y="149"/>
                    </a:lnTo>
                    <a:lnTo>
                      <a:pt x="90" y="100"/>
                    </a:lnTo>
                    <a:lnTo>
                      <a:pt x="87" y="100"/>
                    </a:lnTo>
                    <a:lnTo>
                      <a:pt x="84" y="87"/>
                    </a:lnTo>
                    <a:lnTo>
                      <a:pt x="84" y="75"/>
                    </a:lnTo>
                    <a:lnTo>
                      <a:pt x="80" y="51"/>
                    </a:lnTo>
                    <a:lnTo>
                      <a:pt x="77" y="51"/>
                    </a:lnTo>
                    <a:lnTo>
                      <a:pt x="72" y="13"/>
                    </a:lnTo>
                    <a:lnTo>
                      <a:pt x="72" y="5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83" name="Freeform 163"/>
              <p:cNvSpPr>
                <a:spLocks noChangeAspect="1"/>
              </p:cNvSpPr>
              <p:nvPr/>
            </p:nvSpPr>
            <p:spPr bwMode="auto">
              <a:xfrm>
                <a:off x="503" y="3372"/>
                <a:ext cx="40" cy="84"/>
              </a:xfrm>
              <a:custGeom>
                <a:avLst/>
                <a:gdLst/>
                <a:ahLst/>
                <a:cxnLst>
                  <a:cxn ang="0">
                    <a:pos x="1" y="4"/>
                  </a:cxn>
                  <a:cxn ang="0">
                    <a:pos x="9" y="51"/>
                  </a:cxn>
                  <a:cxn ang="0">
                    <a:pos x="11" y="51"/>
                  </a:cxn>
                  <a:cxn ang="0">
                    <a:pos x="18" y="101"/>
                  </a:cxn>
                  <a:cxn ang="0">
                    <a:pos x="22" y="101"/>
                  </a:cxn>
                  <a:cxn ang="0">
                    <a:pos x="29" y="149"/>
                  </a:cxn>
                  <a:cxn ang="0">
                    <a:pos x="33" y="149"/>
                  </a:cxn>
                  <a:cxn ang="0">
                    <a:pos x="34" y="163"/>
                  </a:cxn>
                  <a:cxn ang="0">
                    <a:pos x="36" y="175"/>
                  </a:cxn>
                  <a:cxn ang="0">
                    <a:pos x="36" y="189"/>
                  </a:cxn>
                  <a:cxn ang="0">
                    <a:pos x="39" y="202"/>
                  </a:cxn>
                  <a:cxn ang="0">
                    <a:pos x="42" y="202"/>
                  </a:cxn>
                  <a:cxn ang="0">
                    <a:pos x="49" y="253"/>
                  </a:cxn>
                  <a:cxn ang="0">
                    <a:pos x="120" y="253"/>
                  </a:cxn>
                  <a:cxn ang="0">
                    <a:pos x="118" y="226"/>
                  </a:cxn>
                  <a:cxn ang="0">
                    <a:pos x="115" y="214"/>
                  </a:cxn>
                  <a:cxn ang="0">
                    <a:pos x="114" y="201"/>
                  </a:cxn>
                  <a:cxn ang="0">
                    <a:pos x="111" y="201"/>
                  </a:cxn>
                  <a:cxn ang="0">
                    <a:pos x="103" y="151"/>
                  </a:cxn>
                  <a:cxn ang="0">
                    <a:pos x="100" y="150"/>
                  </a:cxn>
                  <a:cxn ang="0">
                    <a:pos x="93" y="100"/>
                  </a:cxn>
                  <a:cxn ang="0">
                    <a:pos x="89" y="100"/>
                  </a:cxn>
                  <a:cxn ang="0">
                    <a:pos x="82" y="51"/>
                  </a:cxn>
                  <a:cxn ang="0">
                    <a:pos x="78" y="51"/>
                  </a:cxn>
                  <a:cxn ang="0">
                    <a:pos x="72" y="1"/>
                  </a:cxn>
                  <a:cxn ang="0">
                    <a:pos x="10" y="1"/>
                  </a:cxn>
                  <a:cxn ang="0">
                    <a:pos x="0" y="0"/>
                  </a:cxn>
                  <a:cxn ang="0">
                    <a:pos x="1" y="4"/>
                  </a:cxn>
                </a:cxnLst>
                <a:rect l="0" t="0" r="r" b="b"/>
                <a:pathLst>
                  <a:path w="120" h="253">
                    <a:moveTo>
                      <a:pt x="1" y="4"/>
                    </a:moveTo>
                    <a:lnTo>
                      <a:pt x="9" y="51"/>
                    </a:lnTo>
                    <a:lnTo>
                      <a:pt x="11" y="51"/>
                    </a:lnTo>
                    <a:lnTo>
                      <a:pt x="18" y="101"/>
                    </a:lnTo>
                    <a:lnTo>
                      <a:pt x="22" y="101"/>
                    </a:lnTo>
                    <a:lnTo>
                      <a:pt x="29" y="149"/>
                    </a:lnTo>
                    <a:lnTo>
                      <a:pt x="33" y="149"/>
                    </a:lnTo>
                    <a:lnTo>
                      <a:pt x="34" y="163"/>
                    </a:lnTo>
                    <a:lnTo>
                      <a:pt x="36" y="175"/>
                    </a:lnTo>
                    <a:lnTo>
                      <a:pt x="36" y="189"/>
                    </a:lnTo>
                    <a:lnTo>
                      <a:pt x="39" y="202"/>
                    </a:lnTo>
                    <a:lnTo>
                      <a:pt x="42" y="202"/>
                    </a:lnTo>
                    <a:lnTo>
                      <a:pt x="49" y="253"/>
                    </a:lnTo>
                    <a:lnTo>
                      <a:pt x="120" y="253"/>
                    </a:lnTo>
                    <a:lnTo>
                      <a:pt x="118" y="226"/>
                    </a:lnTo>
                    <a:lnTo>
                      <a:pt x="115" y="214"/>
                    </a:lnTo>
                    <a:lnTo>
                      <a:pt x="114" y="201"/>
                    </a:lnTo>
                    <a:lnTo>
                      <a:pt x="111" y="201"/>
                    </a:lnTo>
                    <a:lnTo>
                      <a:pt x="103" y="151"/>
                    </a:lnTo>
                    <a:lnTo>
                      <a:pt x="100" y="150"/>
                    </a:lnTo>
                    <a:lnTo>
                      <a:pt x="93" y="100"/>
                    </a:lnTo>
                    <a:lnTo>
                      <a:pt x="89" y="100"/>
                    </a:lnTo>
                    <a:lnTo>
                      <a:pt x="82" y="51"/>
                    </a:lnTo>
                    <a:lnTo>
                      <a:pt x="78" y="51"/>
                    </a:lnTo>
                    <a:lnTo>
                      <a:pt x="72" y="1"/>
                    </a:lnTo>
                    <a:lnTo>
                      <a:pt x="10" y="1"/>
                    </a:lnTo>
                    <a:lnTo>
                      <a:pt x="0" y="0"/>
                    </a:lnTo>
                    <a:lnTo>
                      <a:pt x="1" y="4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84" name="Freeform 164"/>
              <p:cNvSpPr>
                <a:spLocks noChangeAspect="1"/>
              </p:cNvSpPr>
              <p:nvPr/>
            </p:nvSpPr>
            <p:spPr bwMode="auto">
              <a:xfrm>
                <a:off x="539" y="3372"/>
                <a:ext cx="33" cy="4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"/>
                  </a:cxn>
                  <a:cxn ang="0">
                    <a:pos x="7" y="51"/>
                  </a:cxn>
                  <a:cxn ang="0">
                    <a:pos x="9" y="51"/>
                  </a:cxn>
                  <a:cxn ang="0">
                    <a:pos x="11" y="55"/>
                  </a:cxn>
                  <a:cxn ang="0">
                    <a:pos x="28" y="125"/>
                  </a:cxn>
                  <a:cxn ang="0">
                    <a:pos x="29" y="133"/>
                  </a:cxn>
                  <a:cxn ang="0">
                    <a:pos x="100" y="133"/>
                  </a:cxn>
                  <a:cxn ang="0">
                    <a:pos x="79" y="57"/>
                  </a:cxn>
                  <a:cxn ang="0">
                    <a:pos x="79" y="51"/>
                  </a:cxn>
                  <a:cxn ang="0">
                    <a:pos x="76" y="51"/>
                  </a:cxn>
                  <a:cxn ang="0">
                    <a:pos x="70" y="3"/>
                  </a:cxn>
                  <a:cxn ang="0">
                    <a:pos x="70" y="1"/>
                  </a:cxn>
                  <a:cxn ang="0">
                    <a:pos x="9" y="1"/>
                  </a:cxn>
                  <a:cxn ang="0">
                    <a:pos x="0" y="0"/>
                  </a:cxn>
                </a:cxnLst>
                <a:rect l="0" t="0" r="r" b="b"/>
                <a:pathLst>
                  <a:path w="100" h="133">
                    <a:moveTo>
                      <a:pt x="0" y="0"/>
                    </a:moveTo>
                    <a:lnTo>
                      <a:pt x="0" y="3"/>
                    </a:lnTo>
                    <a:lnTo>
                      <a:pt x="7" y="51"/>
                    </a:lnTo>
                    <a:lnTo>
                      <a:pt x="9" y="51"/>
                    </a:lnTo>
                    <a:lnTo>
                      <a:pt x="11" y="55"/>
                    </a:lnTo>
                    <a:lnTo>
                      <a:pt x="28" y="125"/>
                    </a:lnTo>
                    <a:lnTo>
                      <a:pt x="29" y="133"/>
                    </a:lnTo>
                    <a:lnTo>
                      <a:pt x="100" y="133"/>
                    </a:lnTo>
                    <a:lnTo>
                      <a:pt x="79" y="57"/>
                    </a:lnTo>
                    <a:lnTo>
                      <a:pt x="79" y="51"/>
                    </a:lnTo>
                    <a:lnTo>
                      <a:pt x="76" y="51"/>
                    </a:lnTo>
                    <a:lnTo>
                      <a:pt x="70" y="3"/>
                    </a:lnTo>
                    <a:lnTo>
                      <a:pt x="70" y="1"/>
                    </a:lnTo>
                    <a:lnTo>
                      <a:pt x="9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85" name="Freeform 165"/>
              <p:cNvSpPr>
                <a:spLocks noChangeAspect="1"/>
              </p:cNvSpPr>
              <p:nvPr/>
            </p:nvSpPr>
            <p:spPr bwMode="auto">
              <a:xfrm>
                <a:off x="432" y="3372"/>
                <a:ext cx="38" cy="85"/>
              </a:xfrm>
              <a:custGeom>
                <a:avLst/>
                <a:gdLst/>
                <a:ahLst/>
                <a:cxnLst>
                  <a:cxn ang="0">
                    <a:pos x="17" y="2"/>
                  </a:cxn>
                  <a:cxn ang="0">
                    <a:pos x="0" y="2"/>
                  </a:cxn>
                  <a:cxn ang="0">
                    <a:pos x="6" y="50"/>
                  </a:cxn>
                  <a:cxn ang="0">
                    <a:pos x="7" y="50"/>
                  </a:cxn>
                  <a:cxn ang="0">
                    <a:pos x="7" y="62"/>
                  </a:cxn>
                  <a:cxn ang="0">
                    <a:pos x="13" y="99"/>
                  </a:cxn>
                  <a:cxn ang="0">
                    <a:pos x="16" y="99"/>
                  </a:cxn>
                  <a:cxn ang="0">
                    <a:pos x="17" y="113"/>
                  </a:cxn>
                  <a:cxn ang="0">
                    <a:pos x="31" y="201"/>
                  </a:cxn>
                  <a:cxn ang="0">
                    <a:pos x="34" y="201"/>
                  </a:cxn>
                  <a:cxn ang="0">
                    <a:pos x="40" y="254"/>
                  </a:cxn>
                  <a:cxn ang="0">
                    <a:pos x="114" y="254"/>
                  </a:cxn>
                  <a:cxn ang="0">
                    <a:pos x="104" y="201"/>
                  </a:cxn>
                  <a:cxn ang="0">
                    <a:pos x="103" y="201"/>
                  </a:cxn>
                  <a:cxn ang="0">
                    <a:pos x="103" y="194"/>
                  </a:cxn>
                  <a:cxn ang="0">
                    <a:pos x="101" y="184"/>
                  </a:cxn>
                  <a:cxn ang="0">
                    <a:pos x="102" y="184"/>
                  </a:cxn>
                  <a:cxn ang="0">
                    <a:pos x="98" y="150"/>
                  </a:cxn>
                  <a:cxn ang="0">
                    <a:pos x="95" y="150"/>
                  </a:cxn>
                  <a:cxn ang="0">
                    <a:pos x="88" y="99"/>
                  </a:cxn>
                  <a:cxn ang="0">
                    <a:pos x="85" y="99"/>
                  </a:cxn>
                  <a:cxn ang="0">
                    <a:pos x="79" y="60"/>
                  </a:cxn>
                  <a:cxn ang="0">
                    <a:pos x="79" y="50"/>
                  </a:cxn>
                  <a:cxn ang="0">
                    <a:pos x="76" y="50"/>
                  </a:cxn>
                  <a:cxn ang="0">
                    <a:pos x="71" y="4"/>
                  </a:cxn>
                  <a:cxn ang="0">
                    <a:pos x="71" y="0"/>
                  </a:cxn>
                  <a:cxn ang="0">
                    <a:pos x="25" y="0"/>
                  </a:cxn>
                  <a:cxn ang="0">
                    <a:pos x="23" y="2"/>
                  </a:cxn>
                  <a:cxn ang="0">
                    <a:pos x="17" y="2"/>
                  </a:cxn>
                </a:cxnLst>
                <a:rect l="0" t="0" r="r" b="b"/>
                <a:pathLst>
                  <a:path w="114" h="254">
                    <a:moveTo>
                      <a:pt x="17" y="2"/>
                    </a:moveTo>
                    <a:lnTo>
                      <a:pt x="0" y="2"/>
                    </a:lnTo>
                    <a:lnTo>
                      <a:pt x="6" y="50"/>
                    </a:lnTo>
                    <a:lnTo>
                      <a:pt x="7" y="50"/>
                    </a:lnTo>
                    <a:lnTo>
                      <a:pt x="7" y="62"/>
                    </a:lnTo>
                    <a:lnTo>
                      <a:pt x="13" y="99"/>
                    </a:lnTo>
                    <a:lnTo>
                      <a:pt x="16" y="99"/>
                    </a:lnTo>
                    <a:lnTo>
                      <a:pt x="17" y="113"/>
                    </a:lnTo>
                    <a:lnTo>
                      <a:pt x="31" y="201"/>
                    </a:lnTo>
                    <a:lnTo>
                      <a:pt x="34" y="201"/>
                    </a:lnTo>
                    <a:lnTo>
                      <a:pt x="40" y="254"/>
                    </a:lnTo>
                    <a:lnTo>
                      <a:pt x="114" y="254"/>
                    </a:lnTo>
                    <a:lnTo>
                      <a:pt x="104" y="201"/>
                    </a:lnTo>
                    <a:lnTo>
                      <a:pt x="103" y="201"/>
                    </a:lnTo>
                    <a:lnTo>
                      <a:pt x="103" y="194"/>
                    </a:lnTo>
                    <a:lnTo>
                      <a:pt x="101" y="184"/>
                    </a:lnTo>
                    <a:lnTo>
                      <a:pt x="102" y="184"/>
                    </a:lnTo>
                    <a:lnTo>
                      <a:pt x="98" y="150"/>
                    </a:lnTo>
                    <a:lnTo>
                      <a:pt x="95" y="150"/>
                    </a:lnTo>
                    <a:lnTo>
                      <a:pt x="88" y="99"/>
                    </a:lnTo>
                    <a:lnTo>
                      <a:pt x="85" y="99"/>
                    </a:lnTo>
                    <a:lnTo>
                      <a:pt x="79" y="60"/>
                    </a:lnTo>
                    <a:lnTo>
                      <a:pt x="79" y="50"/>
                    </a:lnTo>
                    <a:lnTo>
                      <a:pt x="76" y="50"/>
                    </a:lnTo>
                    <a:lnTo>
                      <a:pt x="71" y="4"/>
                    </a:lnTo>
                    <a:lnTo>
                      <a:pt x="71" y="0"/>
                    </a:lnTo>
                    <a:lnTo>
                      <a:pt x="25" y="0"/>
                    </a:lnTo>
                    <a:lnTo>
                      <a:pt x="23" y="2"/>
                    </a:lnTo>
                    <a:lnTo>
                      <a:pt x="17" y="2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86" name="Freeform 166"/>
              <p:cNvSpPr>
                <a:spLocks noChangeAspect="1"/>
              </p:cNvSpPr>
              <p:nvPr/>
            </p:nvSpPr>
            <p:spPr bwMode="auto">
              <a:xfrm>
                <a:off x="382" y="3439"/>
                <a:ext cx="26" cy="18"/>
              </a:xfrm>
              <a:custGeom>
                <a:avLst/>
                <a:gdLst/>
                <a:ahLst/>
                <a:cxnLst>
                  <a:cxn ang="0">
                    <a:pos x="74" y="5"/>
                  </a:cxn>
                  <a:cxn ang="0">
                    <a:pos x="74" y="0"/>
                  </a:cxn>
                  <a:cxn ang="0">
                    <a:pos x="0" y="0"/>
                  </a:cxn>
                  <a:cxn ang="0">
                    <a:pos x="3" y="53"/>
                  </a:cxn>
                  <a:cxn ang="0">
                    <a:pos x="7" y="53"/>
                  </a:cxn>
                  <a:cxn ang="0">
                    <a:pos x="13" y="51"/>
                  </a:cxn>
                  <a:cxn ang="0">
                    <a:pos x="78" y="51"/>
                  </a:cxn>
                  <a:cxn ang="0">
                    <a:pos x="74" y="5"/>
                  </a:cxn>
                </a:cxnLst>
                <a:rect l="0" t="0" r="r" b="b"/>
                <a:pathLst>
                  <a:path w="78" h="53">
                    <a:moveTo>
                      <a:pt x="74" y="5"/>
                    </a:moveTo>
                    <a:lnTo>
                      <a:pt x="74" y="0"/>
                    </a:lnTo>
                    <a:lnTo>
                      <a:pt x="0" y="0"/>
                    </a:lnTo>
                    <a:lnTo>
                      <a:pt x="3" y="53"/>
                    </a:lnTo>
                    <a:lnTo>
                      <a:pt x="7" y="53"/>
                    </a:lnTo>
                    <a:lnTo>
                      <a:pt x="13" y="51"/>
                    </a:lnTo>
                    <a:lnTo>
                      <a:pt x="78" y="51"/>
                    </a:lnTo>
                    <a:lnTo>
                      <a:pt x="74" y="5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87" name="Freeform 167"/>
              <p:cNvSpPr>
                <a:spLocks noChangeAspect="1"/>
              </p:cNvSpPr>
              <p:nvPr/>
            </p:nvSpPr>
            <p:spPr bwMode="auto">
              <a:xfrm>
                <a:off x="302" y="3422"/>
                <a:ext cx="115" cy="57"/>
              </a:xfrm>
              <a:custGeom>
                <a:avLst/>
                <a:gdLst/>
                <a:ahLst/>
                <a:cxnLst>
                  <a:cxn ang="0">
                    <a:pos x="344" y="171"/>
                  </a:cxn>
                  <a:cxn ang="0">
                    <a:pos x="344" y="170"/>
                  </a:cxn>
                  <a:cxn ang="0">
                    <a:pos x="327" y="76"/>
                  </a:cxn>
                  <a:cxn ang="0">
                    <a:pos x="314" y="56"/>
                  </a:cxn>
                  <a:cxn ang="0">
                    <a:pos x="318" y="102"/>
                  </a:cxn>
                  <a:cxn ang="0">
                    <a:pos x="253" y="102"/>
                  </a:cxn>
                  <a:cxn ang="0">
                    <a:pos x="247" y="104"/>
                  </a:cxn>
                  <a:cxn ang="0">
                    <a:pos x="243" y="104"/>
                  </a:cxn>
                  <a:cxn ang="0">
                    <a:pos x="240" y="51"/>
                  </a:cxn>
                  <a:cxn ang="0">
                    <a:pos x="223" y="51"/>
                  </a:cxn>
                  <a:cxn ang="0">
                    <a:pos x="212" y="26"/>
                  </a:cxn>
                  <a:cxn ang="0">
                    <a:pos x="197" y="0"/>
                  </a:cxn>
                  <a:cxn ang="0">
                    <a:pos x="207" y="104"/>
                  </a:cxn>
                  <a:cxn ang="0">
                    <a:pos x="133" y="102"/>
                  </a:cxn>
                  <a:cxn ang="0">
                    <a:pos x="133" y="89"/>
                  </a:cxn>
                  <a:cxn ang="0">
                    <a:pos x="123" y="0"/>
                  </a:cxn>
                  <a:cxn ang="0">
                    <a:pos x="105" y="26"/>
                  </a:cxn>
                  <a:cxn ang="0">
                    <a:pos x="102" y="51"/>
                  </a:cxn>
                  <a:cxn ang="0">
                    <a:pos x="92" y="51"/>
                  </a:cxn>
                  <a:cxn ang="0">
                    <a:pos x="95" y="102"/>
                  </a:cxn>
                  <a:cxn ang="0">
                    <a:pos x="48" y="102"/>
                  </a:cxn>
                  <a:cxn ang="0">
                    <a:pos x="43" y="104"/>
                  </a:cxn>
                  <a:cxn ang="0">
                    <a:pos x="19" y="104"/>
                  </a:cxn>
                  <a:cxn ang="0">
                    <a:pos x="17" y="53"/>
                  </a:cxn>
                  <a:cxn ang="0">
                    <a:pos x="0" y="76"/>
                  </a:cxn>
                  <a:cxn ang="0">
                    <a:pos x="11" y="171"/>
                  </a:cxn>
                  <a:cxn ang="0">
                    <a:pos x="344" y="171"/>
                  </a:cxn>
                </a:cxnLst>
                <a:rect l="0" t="0" r="r" b="b"/>
                <a:pathLst>
                  <a:path w="344" h="171">
                    <a:moveTo>
                      <a:pt x="344" y="171"/>
                    </a:moveTo>
                    <a:lnTo>
                      <a:pt x="344" y="170"/>
                    </a:lnTo>
                    <a:lnTo>
                      <a:pt x="327" y="76"/>
                    </a:lnTo>
                    <a:lnTo>
                      <a:pt x="314" y="56"/>
                    </a:lnTo>
                    <a:lnTo>
                      <a:pt x="318" y="102"/>
                    </a:lnTo>
                    <a:lnTo>
                      <a:pt x="253" y="102"/>
                    </a:lnTo>
                    <a:lnTo>
                      <a:pt x="247" y="104"/>
                    </a:lnTo>
                    <a:lnTo>
                      <a:pt x="243" y="104"/>
                    </a:lnTo>
                    <a:lnTo>
                      <a:pt x="240" y="51"/>
                    </a:lnTo>
                    <a:lnTo>
                      <a:pt x="223" y="51"/>
                    </a:lnTo>
                    <a:lnTo>
                      <a:pt x="212" y="26"/>
                    </a:lnTo>
                    <a:lnTo>
                      <a:pt x="197" y="0"/>
                    </a:lnTo>
                    <a:lnTo>
                      <a:pt x="207" y="104"/>
                    </a:lnTo>
                    <a:lnTo>
                      <a:pt x="133" y="102"/>
                    </a:lnTo>
                    <a:lnTo>
                      <a:pt x="133" y="89"/>
                    </a:lnTo>
                    <a:lnTo>
                      <a:pt x="123" y="0"/>
                    </a:lnTo>
                    <a:lnTo>
                      <a:pt x="105" y="26"/>
                    </a:lnTo>
                    <a:lnTo>
                      <a:pt x="102" y="51"/>
                    </a:lnTo>
                    <a:lnTo>
                      <a:pt x="92" y="51"/>
                    </a:lnTo>
                    <a:lnTo>
                      <a:pt x="95" y="102"/>
                    </a:lnTo>
                    <a:lnTo>
                      <a:pt x="48" y="102"/>
                    </a:lnTo>
                    <a:lnTo>
                      <a:pt x="43" y="104"/>
                    </a:lnTo>
                    <a:lnTo>
                      <a:pt x="19" y="104"/>
                    </a:lnTo>
                    <a:lnTo>
                      <a:pt x="17" y="53"/>
                    </a:lnTo>
                    <a:lnTo>
                      <a:pt x="0" y="76"/>
                    </a:lnTo>
                    <a:lnTo>
                      <a:pt x="11" y="171"/>
                    </a:lnTo>
                    <a:lnTo>
                      <a:pt x="344" y="171"/>
                    </a:lnTo>
                    <a:close/>
                  </a:path>
                </a:pathLst>
              </a:custGeom>
              <a:solidFill>
                <a:srgbClr val="6666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88" name="Freeform 168"/>
              <p:cNvSpPr>
                <a:spLocks noChangeAspect="1"/>
              </p:cNvSpPr>
              <p:nvPr/>
            </p:nvSpPr>
            <p:spPr bwMode="auto">
              <a:xfrm>
                <a:off x="308" y="3439"/>
                <a:ext cx="26" cy="18"/>
              </a:xfrm>
              <a:custGeom>
                <a:avLst/>
                <a:gdLst/>
                <a:ahLst/>
                <a:cxnLst>
                  <a:cxn ang="0">
                    <a:pos x="31" y="51"/>
                  </a:cxn>
                  <a:cxn ang="0">
                    <a:pos x="78" y="51"/>
                  </a:cxn>
                  <a:cxn ang="0">
                    <a:pos x="75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2" y="53"/>
                  </a:cxn>
                  <a:cxn ang="0">
                    <a:pos x="26" y="53"/>
                  </a:cxn>
                  <a:cxn ang="0">
                    <a:pos x="31" y="51"/>
                  </a:cxn>
                </a:cxnLst>
                <a:rect l="0" t="0" r="r" b="b"/>
                <a:pathLst>
                  <a:path w="78" h="53">
                    <a:moveTo>
                      <a:pt x="31" y="51"/>
                    </a:moveTo>
                    <a:lnTo>
                      <a:pt x="78" y="51"/>
                    </a:lnTo>
                    <a:lnTo>
                      <a:pt x="75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53"/>
                    </a:lnTo>
                    <a:lnTo>
                      <a:pt x="26" y="53"/>
                    </a:lnTo>
                    <a:lnTo>
                      <a:pt x="31" y="51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89" name="Freeform 169"/>
              <p:cNvSpPr>
                <a:spLocks noChangeAspect="1"/>
              </p:cNvSpPr>
              <p:nvPr/>
            </p:nvSpPr>
            <p:spPr bwMode="auto">
              <a:xfrm>
                <a:off x="343" y="3422"/>
                <a:ext cx="28" cy="35"/>
              </a:xfrm>
              <a:custGeom>
                <a:avLst/>
                <a:gdLst/>
                <a:ahLst/>
                <a:cxnLst>
                  <a:cxn ang="0">
                    <a:pos x="10" y="89"/>
                  </a:cxn>
                  <a:cxn ang="0">
                    <a:pos x="10" y="102"/>
                  </a:cxn>
                  <a:cxn ang="0">
                    <a:pos x="84" y="104"/>
                  </a:cxn>
                  <a:cxn ang="0">
                    <a:pos x="74" y="0"/>
                  </a:cxn>
                  <a:cxn ang="0">
                    <a:pos x="0" y="0"/>
                  </a:cxn>
                  <a:cxn ang="0">
                    <a:pos x="10" y="89"/>
                  </a:cxn>
                </a:cxnLst>
                <a:rect l="0" t="0" r="r" b="b"/>
                <a:pathLst>
                  <a:path w="84" h="104">
                    <a:moveTo>
                      <a:pt x="10" y="89"/>
                    </a:moveTo>
                    <a:lnTo>
                      <a:pt x="10" y="102"/>
                    </a:lnTo>
                    <a:lnTo>
                      <a:pt x="84" y="104"/>
                    </a:lnTo>
                    <a:lnTo>
                      <a:pt x="74" y="0"/>
                    </a:lnTo>
                    <a:lnTo>
                      <a:pt x="0" y="0"/>
                    </a:lnTo>
                    <a:lnTo>
                      <a:pt x="10" y="89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90" name="Freeform 170"/>
              <p:cNvSpPr>
                <a:spLocks noChangeAspect="1"/>
              </p:cNvSpPr>
              <p:nvPr/>
            </p:nvSpPr>
            <p:spPr bwMode="auto">
              <a:xfrm>
                <a:off x="298" y="3345"/>
                <a:ext cx="24" cy="13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0" y="2"/>
                  </a:cxn>
                  <a:cxn ang="0">
                    <a:pos x="0" y="30"/>
                  </a:cxn>
                  <a:cxn ang="0">
                    <a:pos x="1" y="38"/>
                  </a:cxn>
                  <a:cxn ang="0">
                    <a:pos x="73" y="38"/>
                  </a:cxn>
                  <a:cxn ang="0">
                    <a:pos x="70" y="8"/>
                  </a:cxn>
                  <a:cxn ang="0">
                    <a:pos x="66" y="0"/>
                  </a:cxn>
                  <a:cxn ang="0">
                    <a:pos x="0" y="1"/>
                  </a:cxn>
                </a:cxnLst>
                <a:rect l="0" t="0" r="r" b="b"/>
                <a:pathLst>
                  <a:path w="73" h="38">
                    <a:moveTo>
                      <a:pt x="0" y="1"/>
                    </a:moveTo>
                    <a:lnTo>
                      <a:pt x="0" y="2"/>
                    </a:lnTo>
                    <a:lnTo>
                      <a:pt x="0" y="30"/>
                    </a:lnTo>
                    <a:lnTo>
                      <a:pt x="1" y="38"/>
                    </a:lnTo>
                    <a:lnTo>
                      <a:pt x="73" y="38"/>
                    </a:lnTo>
                    <a:lnTo>
                      <a:pt x="70" y="8"/>
                    </a:lnTo>
                    <a:lnTo>
                      <a:pt x="66" y="0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91" name="Freeform 171"/>
              <p:cNvSpPr>
                <a:spLocks noChangeAspect="1" noEditPoints="1"/>
              </p:cNvSpPr>
              <p:nvPr/>
            </p:nvSpPr>
            <p:spPr bwMode="auto">
              <a:xfrm>
                <a:off x="290" y="3345"/>
                <a:ext cx="118" cy="75"/>
              </a:xfrm>
              <a:custGeom>
                <a:avLst/>
                <a:gdLst/>
                <a:ahLst/>
                <a:cxnLst>
                  <a:cxn ang="0">
                    <a:pos x="23" y="29"/>
                  </a:cxn>
                  <a:cxn ang="0">
                    <a:pos x="20" y="1"/>
                  </a:cxn>
                  <a:cxn ang="0">
                    <a:pos x="0" y="37"/>
                  </a:cxn>
                  <a:cxn ang="0">
                    <a:pos x="19" y="95"/>
                  </a:cxn>
                  <a:cxn ang="0">
                    <a:pos x="25" y="223"/>
                  </a:cxn>
                  <a:cxn ang="0">
                    <a:pos x="332" y="106"/>
                  </a:cxn>
                  <a:cxn ang="0">
                    <a:pos x="329" y="95"/>
                  </a:cxn>
                  <a:cxn ang="0">
                    <a:pos x="311" y="18"/>
                  </a:cxn>
                  <a:cxn ang="0">
                    <a:pos x="311" y="37"/>
                  </a:cxn>
                  <a:cxn ang="0">
                    <a:pos x="283" y="38"/>
                  </a:cxn>
                  <a:cxn ang="0">
                    <a:pos x="239" y="40"/>
                  </a:cxn>
                  <a:cxn ang="0">
                    <a:pos x="227" y="18"/>
                  </a:cxn>
                  <a:cxn ang="0">
                    <a:pos x="205" y="18"/>
                  </a:cxn>
                  <a:cxn ang="0">
                    <a:pos x="203" y="37"/>
                  </a:cxn>
                  <a:cxn ang="0">
                    <a:pos x="131" y="0"/>
                  </a:cxn>
                  <a:cxn ang="0">
                    <a:pos x="107" y="38"/>
                  </a:cxn>
                  <a:cxn ang="0">
                    <a:pos x="93" y="7"/>
                  </a:cxn>
                  <a:cxn ang="0">
                    <a:pos x="24" y="37"/>
                  </a:cxn>
                  <a:cxn ang="0">
                    <a:pos x="141" y="79"/>
                  </a:cxn>
                  <a:cxn ang="0">
                    <a:pos x="211" y="80"/>
                  </a:cxn>
                  <a:cxn ang="0">
                    <a:pos x="215" y="130"/>
                  </a:cxn>
                  <a:cxn ang="0">
                    <a:pos x="221" y="179"/>
                  </a:cxn>
                  <a:cxn ang="0">
                    <a:pos x="146" y="130"/>
                  </a:cxn>
                  <a:cxn ang="0">
                    <a:pos x="144" y="116"/>
                  </a:cxn>
                  <a:cxn ang="0">
                    <a:pos x="120" y="108"/>
                  </a:cxn>
                  <a:cxn ang="0">
                    <a:pos x="131" y="95"/>
                  </a:cxn>
                  <a:cxn ang="0">
                    <a:pos x="253" y="130"/>
                  </a:cxn>
                  <a:cxn ang="0">
                    <a:pos x="245" y="80"/>
                  </a:cxn>
                  <a:cxn ang="0">
                    <a:pos x="320" y="106"/>
                  </a:cxn>
                  <a:cxn ang="0">
                    <a:pos x="323" y="130"/>
                  </a:cxn>
                  <a:cxn ang="0">
                    <a:pos x="331" y="179"/>
                  </a:cxn>
                  <a:cxn ang="0">
                    <a:pos x="253" y="130"/>
                  </a:cxn>
                  <a:cxn ang="0">
                    <a:pos x="218" y="95"/>
                  </a:cxn>
                  <a:cxn ang="0">
                    <a:pos x="227" y="106"/>
                  </a:cxn>
                  <a:cxn ang="0">
                    <a:pos x="107" y="79"/>
                  </a:cxn>
                  <a:cxn ang="0">
                    <a:pos x="32" y="179"/>
                  </a:cxn>
                </a:cxnLst>
                <a:rect l="0" t="0" r="r" b="b"/>
                <a:pathLst>
                  <a:path w="355" h="223">
                    <a:moveTo>
                      <a:pt x="24" y="37"/>
                    </a:moveTo>
                    <a:lnTo>
                      <a:pt x="23" y="29"/>
                    </a:lnTo>
                    <a:lnTo>
                      <a:pt x="23" y="1"/>
                    </a:lnTo>
                    <a:lnTo>
                      <a:pt x="20" y="1"/>
                    </a:lnTo>
                    <a:lnTo>
                      <a:pt x="11" y="18"/>
                    </a:lnTo>
                    <a:lnTo>
                      <a:pt x="0" y="37"/>
                    </a:lnTo>
                    <a:lnTo>
                      <a:pt x="7" y="95"/>
                    </a:lnTo>
                    <a:lnTo>
                      <a:pt x="19" y="95"/>
                    </a:lnTo>
                    <a:lnTo>
                      <a:pt x="11" y="106"/>
                    </a:lnTo>
                    <a:lnTo>
                      <a:pt x="25" y="223"/>
                    </a:lnTo>
                    <a:lnTo>
                      <a:pt x="355" y="223"/>
                    </a:lnTo>
                    <a:lnTo>
                      <a:pt x="332" y="106"/>
                    </a:lnTo>
                    <a:lnTo>
                      <a:pt x="325" y="95"/>
                    </a:lnTo>
                    <a:lnTo>
                      <a:pt x="329" y="95"/>
                    </a:lnTo>
                    <a:lnTo>
                      <a:pt x="320" y="37"/>
                    </a:lnTo>
                    <a:lnTo>
                      <a:pt x="311" y="18"/>
                    </a:lnTo>
                    <a:lnTo>
                      <a:pt x="306" y="8"/>
                    </a:lnTo>
                    <a:lnTo>
                      <a:pt x="311" y="37"/>
                    </a:lnTo>
                    <a:lnTo>
                      <a:pt x="301" y="38"/>
                    </a:lnTo>
                    <a:lnTo>
                      <a:pt x="283" y="38"/>
                    </a:lnTo>
                    <a:lnTo>
                      <a:pt x="275" y="40"/>
                    </a:lnTo>
                    <a:lnTo>
                      <a:pt x="239" y="40"/>
                    </a:lnTo>
                    <a:lnTo>
                      <a:pt x="235" y="5"/>
                    </a:lnTo>
                    <a:lnTo>
                      <a:pt x="227" y="18"/>
                    </a:lnTo>
                    <a:lnTo>
                      <a:pt x="216" y="37"/>
                    </a:lnTo>
                    <a:lnTo>
                      <a:pt x="205" y="18"/>
                    </a:lnTo>
                    <a:lnTo>
                      <a:pt x="199" y="8"/>
                    </a:lnTo>
                    <a:lnTo>
                      <a:pt x="203" y="37"/>
                    </a:lnTo>
                    <a:lnTo>
                      <a:pt x="131" y="38"/>
                    </a:lnTo>
                    <a:lnTo>
                      <a:pt x="131" y="0"/>
                    </a:lnTo>
                    <a:lnTo>
                      <a:pt x="120" y="18"/>
                    </a:lnTo>
                    <a:lnTo>
                      <a:pt x="107" y="38"/>
                    </a:lnTo>
                    <a:lnTo>
                      <a:pt x="98" y="18"/>
                    </a:lnTo>
                    <a:lnTo>
                      <a:pt x="93" y="7"/>
                    </a:lnTo>
                    <a:lnTo>
                      <a:pt x="96" y="37"/>
                    </a:lnTo>
                    <a:lnTo>
                      <a:pt x="24" y="37"/>
                    </a:lnTo>
                    <a:close/>
                    <a:moveTo>
                      <a:pt x="141" y="104"/>
                    </a:moveTo>
                    <a:lnTo>
                      <a:pt x="141" y="79"/>
                    </a:lnTo>
                    <a:lnTo>
                      <a:pt x="149" y="80"/>
                    </a:lnTo>
                    <a:lnTo>
                      <a:pt x="211" y="80"/>
                    </a:lnTo>
                    <a:lnTo>
                      <a:pt x="211" y="94"/>
                    </a:lnTo>
                    <a:lnTo>
                      <a:pt x="215" y="130"/>
                    </a:lnTo>
                    <a:lnTo>
                      <a:pt x="216" y="130"/>
                    </a:lnTo>
                    <a:lnTo>
                      <a:pt x="221" y="179"/>
                    </a:lnTo>
                    <a:lnTo>
                      <a:pt x="150" y="179"/>
                    </a:lnTo>
                    <a:lnTo>
                      <a:pt x="146" y="130"/>
                    </a:lnTo>
                    <a:lnTo>
                      <a:pt x="144" y="130"/>
                    </a:lnTo>
                    <a:lnTo>
                      <a:pt x="144" y="116"/>
                    </a:lnTo>
                    <a:lnTo>
                      <a:pt x="141" y="104"/>
                    </a:lnTo>
                    <a:close/>
                    <a:moveTo>
                      <a:pt x="120" y="108"/>
                    </a:moveTo>
                    <a:lnTo>
                      <a:pt x="110" y="95"/>
                    </a:lnTo>
                    <a:lnTo>
                      <a:pt x="131" y="95"/>
                    </a:lnTo>
                    <a:lnTo>
                      <a:pt x="120" y="108"/>
                    </a:lnTo>
                    <a:close/>
                    <a:moveTo>
                      <a:pt x="253" y="130"/>
                    </a:moveTo>
                    <a:lnTo>
                      <a:pt x="252" y="130"/>
                    </a:lnTo>
                    <a:lnTo>
                      <a:pt x="245" y="80"/>
                    </a:lnTo>
                    <a:lnTo>
                      <a:pt x="319" y="80"/>
                    </a:lnTo>
                    <a:lnTo>
                      <a:pt x="320" y="106"/>
                    </a:lnTo>
                    <a:lnTo>
                      <a:pt x="323" y="118"/>
                    </a:lnTo>
                    <a:lnTo>
                      <a:pt x="323" y="130"/>
                    </a:lnTo>
                    <a:lnTo>
                      <a:pt x="325" y="130"/>
                    </a:lnTo>
                    <a:lnTo>
                      <a:pt x="331" y="179"/>
                    </a:lnTo>
                    <a:lnTo>
                      <a:pt x="258" y="179"/>
                    </a:lnTo>
                    <a:lnTo>
                      <a:pt x="253" y="130"/>
                    </a:lnTo>
                    <a:close/>
                    <a:moveTo>
                      <a:pt x="227" y="106"/>
                    </a:moveTo>
                    <a:lnTo>
                      <a:pt x="218" y="95"/>
                    </a:lnTo>
                    <a:lnTo>
                      <a:pt x="236" y="95"/>
                    </a:lnTo>
                    <a:lnTo>
                      <a:pt x="227" y="106"/>
                    </a:lnTo>
                    <a:close/>
                    <a:moveTo>
                      <a:pt x="32" y="79"/>
                    </a:moveTo>
                    <a:lnTo>
                      <a:pt x="107" y="79"/>
                    </a:lnTo>
                    <a:lnTo>
                      <a:pt x="117" y="179"/>
                    </a:lnTo>
                    <a:lnTo>
                      <a:pt x="32" y="179"/>
                    </a:lnTo>
                    <a:lnTo>
                      <a:pt x="32" y="79"/>
                    </a:lnTo>
                    <a:close/>
                  </a:path>
                </a:pathLst>
              </a:custGeom>
              <a:solidFill>
                <a:srgbClr val="6666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92" name="Freeform 172"/>
              <p:cNvSpPr>
                <a:spLocks noChangeAspect="1"/>
              </p:cNvSpPr>
              <p:nvPr/>
            </p:nvSpPr>
            <p:spPr bwMode="auto">
              <a:xfrm>
                <a:off x="337" y="3372"/>
                <a:ext cx="27" cy="3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5"/>
                  </a:cxn>
                  <a:cxn ang="0">
                    <a:pos x="3" y="37"/>
                  </a:cxn>
                  <a:cxn ang="0">
                    <a:pos x="3" y="51"/>
                  </a:cxn>
                  <a:cxn ang="0">
                    <a:pos x="5" y="51"/>
                  </a:cxn>
                  <a:cxn ang="0">
                    <a:pos x="9" y="100"/>
                  </a:cxn>
                  <a:cxn ang="0">
                    <a:pos x="80" y="100"/>
                  </a:cxn>
                  <a:cxn ang="0">
                    <a:pos x="75" y="51"/>
                  </a:cxn>
                  <a:cxn ang="0">
                    <a:pos x="74" y="51"/>
                  </a:cxn>
                  <a:cxn ang="0">
                    <a:pos x="70" y="15"/>
                  </a:cxn>
                  <a:cxn ang="0">
                    <a:pos x="70" y="1"/>
                  </a:cxn>
                  <a:cxn ang="0">
                    <a:pos x="8" y="1"/>
                  </a:cxn>
                  <a:cxn ang="0">
                    <a:pos x="0" y="0"/>
                  </a:cxn>
                </a:cxnLst>
                <a:rect l="0" t="0" r="r" b="b"/>
                <a:pathLst>
                  <a:path w="80" h="100">
                    <a:moveTo>
                      <a:pt x="0" y="0"/>
                    </a:moveTo>
                    <a:lnTo>
                      <a:pt x="0" y="25"/>
                    </a:lnTo>
                    <a:lnTo>
                      <a:pt x="3" y="37"/>
                    </a:lnTo>
                    <a:lnTo>
                      <a:pt x="3" y="51"/>
                    </a:lnTo>
                    <a:lnTo>
                      <a:pt x="5" y="51"/>
                    </a:lnTo>
                    <a:lnTo>
                      <a:pt x="9" y="100"/>
                    </a:lnTo>
                    <a:lnTo>
                      <a:pt x="80" y="100"/>
                    </a:lnTo>
                    <a:lnTo>
                      <a:pt x="75" y="51"/>
                    </a:lnTo>
                    <a:lnTo>
                      <a:pt x="74" y="51"/>
                    </a:lnTo>
                    <a:lnTo>
                      <a:pt x="70" y="15"/>
                    </a:lnTo>
                    <a:lnTo>
                      <a:pt x="70" y="1"/>
                    </a:lnTo>
                    <a:lnTo>
                      <a:pt x="8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93" name="Freeform 173"/>
              <p:cNvSpPr>
                <a:spLocks noChangeAspect="1"/>
              </p:cNvSpPr>
              <p:nvPr/>
            </p:nvSpPr>
            <p:spPr bwMode="auto">
              <a:xfrm>
                <a:off x="327" y="3377"/>
                <a:ext cx="7" cy="4"/>
              </a:xfrm>
              <a:custGeom>
                <a:avLst/>
                <a:gdLst/>
                <a:ahLst/>
                <a:cxnLst>
                  <a:cxn ang="0">
                    <a:pos x="10" y="13"/>
                  </a:cxn>
                  <a:cxn ang="0">
                    <a:pos x="19" y="0"/>
                  </a:cxn>
                  <a:cxn ang="0">
                    <a:pos x="21" y="0"/>
                  </a:cxn>
                  <a:cxn ang="0">
                    <a:pos x="0" y="0"/>
                  </a:cxn>
                  <a:cxn ang="0">
                    <a:pos x="10" y="13"/>
                  </a:cxn>
                </a:cxnLst>
                <a:rect l="0" t="0" r="r" b="b"/>
                <a:pathLst>
                  <a:path w="21" h="13">
                    <a:moveTo>
                      <a:pt x="10" y="13"/>
                    </a:moveTo>
                    <a:lnTo>
                      <a:pt x="19" y="0"/>
                    </a:lnTo>
                    <a:lnTo>
                      <a:pt x="21" y="0"/>
                    </a:lnTo>
                    <a:lnTo>
                      <a:pt x="0" y="0"/>
                    </a:lnTo>
                    <a:lnTo>
                      <a:pt x="10" y="13"/>
                    </a:lnTo>
                    <a:close/>
                  </a:path>
                </a:pathLst>
              </a:custGeom>
              <a:solidFill>
                <a:srgbClr val="5A5A5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94" name="Freeform 174"/>
              <p:cNvSpPr>
                <a:spLocks noChangeAspect="1"/>
              </p:cNvSpPr>
              <p:nvPr/>
            </p:nvSpPr>
            <p:spPr bwMode="auto">
              <a:xfrm>
                <a:off x="372" y="3372"/>
                <a:ext cx="28" cy="33"/>
              </a:xfrm>
              <a:custGeom>
                <a:avLst/>
                <a:gdLst/>
                <a:ahLst/>
                <a:cxnLst>
                  <a:cxn ang="0">
                    <a:pos x="7" y="50"/>
                  </a:cxn>
                  <a:cxn ang="0">
                    <a:pos x="8" y="50"/>
                  </a:cxn>
                  <a:cxn ang="0">
                    <a:pos x="13" y="99"/>
                  </a:cxn>
                  <a:cxn ang="0">
                    <a:pos x="86" y="99"/>
                  </a:cxn>
                  <a:cxn ang="0">
                    <a:pos x="80" y="50"/>
                  </a:cxn>
                  <a:cxn ang="0">
                    <a:pos x="78" y="50"/>
                  </a:cxn>
                  <a:cxn ang="0">
                    <a:pos x="78" y="38"/>
                  </a:cxn>
                  <a:cxn ang="0">
                    <a:pos x="75" y="26"/>
                  </a:cxn>
                  <a:cxn ang="0">
                    <a:pos x="74" y="0"/>
                  </a:cxn>
                  <a:cxn ang="0">
                    <a:pos x="0" y="0"/>
                  </a:cxn>
                  <a:cxn ang="0">
                    <a:pos x="7" y="50"/>
                  </a:cxn>
                </a:cxnLst>
                <a:rect l="0" t="0" r="r" b="b"/>
                <a:pathLst>
                  <a:path w="86" h="99">
                    <a:moveTo>
                      <a:pt x="7" y="50"/>
                    </a:moveTo>
                    <a:lnTo>
                      <a:pt x="8" y="50"/>
                    </a:lnTo>
                    <a:lnTo>
                      <a:pt x="13" y="99"/>
                    </a:lnTo>
                    <a:lnTo>
                      <a:pt x="86" y="99"/>
                    </a:lnTo>
                    <a:lnTo>
                      <a:pt x="80" y="50"/>
                    </a:lnTo>
                    <a:lnTo>
                      <a:pt x="78" y="50"/>
                    </a:lnTo>
                    <a:lnTo>
                      <a:pt x="78" y="38"/>
                    </a:lnTo>
                    <a:lnTo>
                      <a:pt x="75" y="26"/>
                    </a:lnTo>
                    <a:lnTo>
                      <a:pt x="74" y="0"/>
                    </a:lnTo>
                    <a:lnTo>
                      <a:pt x="0" y="0"/>
                    </a:lnTo>
                    <a:lnTo>
                      <a:pt x="7" y="50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95" name="Freeform 175"/>
              <p:cNvSpPr>
                <a:spLocks noChangeAspect="1"/>
              </p:cNvSpPr>
              <p:nvPr/>
            </p:nvSpPr>
            <p:spPr bwMode="auto">
              <a:xfrm>
                <a:off x="363" y="3377"/>
                <a:ext cx="6" cy="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" y="11"/>
                  </a:cxn>
                  <a:cxn ang="0">
                    <a:pos x="18" y="0"/>
                  </a:cxn>
                  <a:cxn ang="0">
                    <a:pos x="0" y="0"/>
                  </a:cxn>
                </a:cxnLst>
                <a:rect l="0" t="0" r="r" b="b"/>
                <a:pathLst>
                  <a:path w="18" h="11">
                    <a:moveTo>
                      <a:pt x="0" y="0"/>
                    </a:moveTo>
                    <a:lnTo>
                      <a:pt x="9" y="11"/>
                    </a:lnTo>
                    <a:lnTo>
                      <a:pt x="18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3535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96" name="Freeform 176"/>
              <p:cNvSpPr>
                <a:spLocks noChangeAspect="1"/>
              </p:cNvSpPr>
              <p:nvPr/>
            </p:nvSpPr>
            <p:spPr bwMode="auto">
              <a:xfrm>
                <a:off x="301" y="3372"/>
                <a:ext cx="28" cy="33"/>
              </a:xfrm>
              <a:custGeom>
                <a:avLst/>
                <a:gdLst/>
                <a:ahLst/>
                <a:cxnLst>
                  <a:cxn ang="0">
                    <a:pos x="75" y="0"/>
                  </a:cxn>
                  <a:cxn ang="0">
                    <a:pos x="0" y="0"/>
                  </a:cxn>
                  <a:cxn ang="0">
                    <a:pos x="0" y="100"/>
                  </a:cxn>
                  <a:cxn ang="0">
                    <a:pos x="85" y="100"/>
                  </a:cxn>
                  <a:cxn ang="0">
                    <a:pos x="75" y="0"/>
                  </a:cxn>
                </a:cxnLst>
                <a:rect l="0" t="0" r="r" b="b"/>
                <a:pathLst>
                  <a:path w="85" h="100">
                    <a:moveTo>
                      <a:pt x="75" y="0"/>
                    </a:moveTo>
                    <a:lnTo>
                      <a:pt x="0" y="0"/>
                    </a:lnTo>
                    <a:lnTo>
                      <a:pt x="0" y="100"/>
                    </a:lnTo>
                    <a:lnTo>
                      <a:pt x="85" y="100"/>
                    </a:lnTo>
                    <a:lnTo>
                      <a:pt x="75" y="0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97" name="Freeform 177"/>
              <p:cNvSpPr>
                <a:spLocks noChangeAspect="1"/>
              </p:cNvSpPr>
              <p:nvPr/>
            </p:nvSpPr>
            <p:spPr bwMode="auto">
              <a:xfrm>
                <a:off x="334" y="3345"/>
                <a:ext cx="24" cy="13"/>
              </a:xfrm>
              <a:custGeom>
                <a:avLst/>
                <a:gdLst/>
                <a:ahLst/>
                <a:cxnLst>
                  <a:cxn ang="0">
                    <a:pos x="72" y="37"/>
                  </a:cxn>
                  <a:cxn ang="0">
                    <a:pos x="68" y="8"/>
                  </a:cxn>
                  <a:cxn ang="0">
                    <a:pos x="61" y="0"/>
                  </a:cxn>
                  <a:cxn ang="0">
                    <a:pos x="0" y="0"/>
                  </a:cxn>
                  <a:cxn ang="0">
                    <a:pos x="0" y="38"/>
                  </a:cxn>
                  <a:cxn ang="0">
                    <a:pos x="72" y="37"/>
                  </a:cxn>
                </a:cxnLst>
                <a:rect l="0" t="0" r="r" b="b"/>
                <a:pathLst>
                  <a:path w="72" h="38">
                    <a:moveTo>
                      <a:pt x="72" y="37"/>
                    </a:moveTo>
                    <a:lnTo>
                      <a:pt x="68" y="8"/>
                    </a:lnTo>
                    <a:lnTo>
                      <a:pt x="61" y="0"/>
                    </a:lnTo>
                    <a:lnTo>
                      <a:pt x="0" y="0"/>
                    </a:lnTo>
                    <a:lnTo>
                      <a:pt x="0" y="38"/>
                    </a:lnTo>
                    <a:lnTo>
                      <a:pt x="72" y="37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98" name="Freeform 178"/>
              <p:cNvSpPr>
                <a:spLocks noChangeAspect="1"/>
              </p:cNvSpPr>
              <p:nvPr/>
            </p:nvSpPr>
            <p:spPr bwMode="auto">
              <a:xfrm>
                <a:off x="323" y="3351"/>
                <a:ext cx="7" cy="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" y="20"/>
                  </a:cxn>
                  <a:cxn ang="0">
                    <a:pos x="22" y="0"/>
                  </a:cxn>
                  <a:cxn ang="0">
                    <a:pos x="0" y="0"/>
                  </a:cxn>
                </a:cxnLst>
                <a:rect l="0" t="0" r="r" b="b"/>
                <a:pathLst>
                  <a:path w="22" h="20">
                    <a:moveTo>
                      <a:pt x="0" y="0"/>
                    </a:moveTo>
                    <a:lnTo>
                      <a:pt x="9" y="20"/>
                    </a:lnTo>
                    <a:lnTo>
                      <a:pt x="2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C5C5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99" name="Freeform 179"/>
              <p:cNvSpPr>
                <a:spLocks noChangeAspect="1"/>
              </p:cNvSpPr>
              <p:nvPr/>
            </p:nvSpPr>
            <p:spPr bwMode="auto">
              <a:xfrm>
                <a:off x="368" y="3345"/>
                <a:ext cx="26" cy="14"/>
              </a:xfrm>
              <a:custGeom>
                <a:avLst/>
                <a:gdLst/>
                <a:ahLst/>
                <a:cxnLst>
                  <a:cxn ang="0">
                    <a:pos x="40" y="40"/>
                  </a:cxn>
                  <a:cxn ang="0">
                    <a:pos x="48" y="38"/>
                  </a:cxn>
                  <a:cxn ang="0">
                    <a:pos x="66" y="38"/>
                  </a:cxn>
                  <a:cxn ang="0">
                    <a:pos x="76" y="37"/>
                  </a:cxn>
                  <a:cxn ang="0">
                    <a:pos x="71" y="8"/>
                  </a:cxn>
                  <a:cxn ang="0">
                    <a:pos x="65" y="0"/>
                  </a:cxn>
                  <a:cxn ang="0">
                    <a:pos x="4" y="0"/>
                  </a:cxn>
                  <a:cxn ang="0">
                    <a:pos x="0" y="5"/>
                  </a:cxn>
                  <a:cxn ang="0">
                    <a:pos x="4" y="40"/>
                  </a:cxn>
                  <a:cxn ang="0">
                    <a:pos x="40" y="40"/>
                  </a:cxn>
                </a:cxnLst>
                <a:rect l="0" t="0" r="r" b="b"/>
                <a:pathLst>
                  <a:path w="76" h="40">
                    <a:moveTo>
                      <a:pt x="40" y="40"/>
                    </a:moveTo>
                    <a:lnTo>
                      <a:pt x="48" y="38"/>
                    </a:lnTo>
                    <a:lnTo>
                      <a:pt x="66" y="38"/>
                    </a:lnTo>
                    <a:lnTo>
                      <a:pt x="76" y="37"/>
                    </a:lnTo>
                    <a:lnTo>
                      <a:pt x="71" y="8"/>
                    </a:lnTo>
                    <a:lnTo>
                      <a:pt x="65" y="0"/>
                    </a:lnTo>
                    <a:lnTo>
                      <a:pt x="4" y="0"/>
                    </a:lnTo>
                    <a:lnTo>
                      <a:pt x="0" y="5"/>
                    </a:lnTo>
                    <a:lnTo>
                      <a:pt x="4" y="40"/>
                    </a:lnTo>
                    <a:lnTo>
                      <a:pt x="40" y="40"/>
                    </a:lnTo>
                    <a:close/>
                  </a:path>
                </a:pathLst>
              </a:custGeom>
              <a:solidFill>
                <a:srgbClr val="CCCCCC"/>
              </a:solidFill>
              <a:ln w="3175" cmpd="sng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900" name="Freeform 180"/>
              <p:cNvSpPr>
                <a:spLocks noChangeAspect="1"/>
              </p:cNvSpPr>
              <p:nvPr/>
            </p:nvSpPr>
            <p:spPr bwMode="auto">
              <a:xfrm>
                <a:off x="358" y="3351"/>
                <a:ext cx="8" cy="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1" y="19"/>
                  </a:cxn>
                  <a:cxn ang="0">
                    <a:pos x="22" y="0"/>
                  </a:cxn>
                  <a:cxn ang="0">
                    <a:pos x="0" y="0"/>
                  </a:cxn>
                </a:cxnLst>
                <a:rect l="0" t="0" r="r" b="b"/>
                <a:pathLst>
                  <a:path w="22" h="19">
                    <a:moveTo>
                      <a:pt x="0" y="0"/>
                    </a:moveTo>
                    <a:lnTo>
                      <a:pt x="11" y="19"/>
                    </a:lnTo>
                    <a:lnTo>
                      <a:pt x="2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5555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901" name="Freeform 181"/>
              <p:cNvSpPr>
                <a:spLocks noChangeAspect="1"/>
              </p:cNvSpPr>
              <p:nvPr/>
            </p:nvSpPr>
            <p:spPr bwMode="auto">
              <a:xfrm>
                <a:off x="-355" y="3495"/>
                <a:ext cx="977" cy="21"/>
              </a:xfrm>
              <a:custGeom>
                <a:avLst/>
                <a:gdLst/>
                <a:ahLst/>
                <a:cxnLst>
                  <a:cxn ang="0">
                    <a:pos x="2907" y="62"/>
                  </a:cxn>
                  <a:cxn ang="0">
                    <a:pos x="2930" y="0"/>
                  </a:cxn>
                  <a:cxn ang="0">
                    <a:pos x="0" y="0"/>
                  </a:cxn>
                  <a:cxn ang="0">
                    <a:pos x="19" y="62"/>
                  </a:cxn>
                  <a:cxn ang="0">
                    <a:pos x="2907" y="62"/>
                  </a:cxn>
                </a:cxnLst>
                <a:rect l="0" t="0" r="r" b="b"/>
                <a:pathLst>
                  <a:path w="2930" h="62">
                    <a:moveTo>
                      <a:pt x="2907" y="62"/>
                    </a:moveTo>
                    <a:lnTo>
                      <a:pt x="2930" y="0"/>
                    </a:lnTo>
                    <a:lnTo>
                      <a:pt x="0" y="0"/>
                    </a:lnTo>
                    <a:lnTo>
                      <a:pt x="19" y="62"/>
                    </a:lnTo>
                    <a:lnTo>
                      <a:pt x="2907" y="62"/>
                    </a:lnTo>
                    <a:close/>
                  </a:path>
                </a:pathLst>
              </a:custGeom>
              <a:solidFill>
                <a:srgbClr val="92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902" name="Freeform 182"/>
              <p:cNvSpPr>
                <a:spLocks noChangeAspect="1"/>
              </p:cNvSpPr>
              <p:nvPr/>
            </p:nvSpPr>
            <p:spPr bwMode="auto">
              <a:xfrm>
                <a:off x="-162" y="3346"/>
                <a:ext cx="29" cy="12"/>
              </a:xfrm>
              <a:custGeom>
                <a:avLst/>
                <a:gdLst/>
                <a:ahLst/>
                <a:cxnLst>
                  <a:cxn ang="0">
                    <a:pos x="81" y="36"/>
                  </a:cxn>
                  <a:cxn ang="0">
                    <a:pos x="86" y="0"/>
                  </a:cxn>
                  <a:cxn ang="0">
                    <a:pos x="9" y="0"/>
                  </a:cxn>
                  <a:cxn ang="0">
                    <a:pos x="0" y="35"/>
                  </a:cxn>
                  <a:cxn ang="0">
                    <a:pos x="2" y="34"/>
                  </a:cxn>
                  <a:cxn ang="0">
                    <a:pos x="7" y="36"/>
                  </a:cxn>
                  <a:cxn ang="0">
                    <a:pos x="81" y="36"/>
                  </a:cxn>
                </a:cxnLst>
                <a:rect l="0" t="0" r="r" b="b"/>
                <a:pathLst>
                  <a:path w="86" h="36">
                    <a:moveTo>
                      <a:pt x="81" y="36"/>
                    </a:moveTo>
                    <a:lnTo>
                      <a:pt x="86" y="0"/>
                    </a:lnTo>
                    <a:lnTo>
                      <a:pt x="9" y="0"/>
                    </a:lnTo>
                    <a:lnTo>
                      <a:pt x="0" y="35"/>
                    </a:lnTo>
                    <a:lnTo>
                      <a:pt x="2" y="34"/>
                    </a:lnTo>
                    <a:lnTo>
                      <a:pt x="7" y="36"/>
                    </a:lnTo>
                    <a:lnTo>
                      <a:pt x="81" y="36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903" name="Freeform 183"/>
              <p:cNvSpPr>
                <a:spLocks noChangeAspect="1"/>
              </p:cNvSpPr>
              <p:nvPr/>
            </p:nvSpPr>
            <p:spPr bwMode="auto">
              <a:xfrm>
                <a:off x="-170" y="3351"/>
                <a:ext cx="7" cy="6"/>
              </a:xfrm>
              <a:custGeom>
                <a:avLst/>
                <a:gdLst/>
                <a:ahLst/>
                <a:cxnLst>
                  <a:cxn ang="0">
                    <a:pos x="9" y="18"/>
                  </a:cxn>
                  <a:cxn ang="0">
                    <a:pos x="21" y="0"/>
                  </a:cxn>
                  <a:cxn ang="0">
                    <a:pos x="0" y="0"/>
                  </a:cxn>
                  <a:cxn ang="0">
                    <a:pos x="9" y="18"/>
                  </a:cxn>
                </a:cxnLst>
                <a:rect l="0" t="0" r="r" b="b"/>
                <a:pathLst>
                  <a:path w="21" h="18">
                    <a:moveTo>
                      <a:pt x="9" y="18"/>
                    </a:moveTo>
                    <a:lnTo>
                      <a:pt x="21" y="0"/>
                    </a:lnTo>
                    <a:lnTo>
                      <a:pt x="0" y="0"/>
                    </a:lnTo>
                    <a:lnTo>
                      <a:pt x="9" y="18"/>
                    </a:lnTo>
                    <a:close/>
                  </a:path>
                </a:pathLst>
              </a:custGeom>
              <a:solidFill>
                <a:srgbClr val="BDBDB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904" name="Freeform 184"/>
              <p:cNvSpPr>
                <a:spLocks noChangeAspect="1" noEditPoints="1"/>
              </p:cNvSpPr>
              <p:nvPr/>
            </p:nvSpPr>
            <p:spPr bwMode="auto">
              <a:xfrm>
                <a:off x="-198" y="3372"/>
                <a:ext cx="315" cy="85"/>
              </a:xfrm>
              <a:custGeom>
                <a:avLst/>
                <a:gdLst/>
                <a:ahLst/>
                <a:cxnLst>
                  <a:cxn ang="0">
                    <a:pos x="70" y="1"/>
                  </a:cxn>
                  <a:cxn ang="0">
                    <a:pos x="27" y="51"/>
                  </a:cxn>
                  <a:cxn ang="0">
                    <a:pos x="56" y="153"/>
                  </a:cxn>
                  <a:cxn ang="0">
                    <a:pos x="10" y="203"/>
                  </a:cxn>
                  <a:cxn ang="0">
                    <a:pos x="163" y="257"/>
                  </a:cxn>
                  <a:cxn ang="0">
                    <a:pos x="210" y="153"/>
                  </a:cxn>
                  <a:cxn ang="0">
                    <a:pos x="252" y="151"/>
                  </a:cxn>
                  <a:cxn ang="0">
                    <a:pos x="244" y="100"/>
                  </a:cxn>
                  <a:cxn ang="0">
                    <a:pos x="260" y="51"/>
                  </a:cxn>
                  <a:cxn ang="0">
                    <a:pos x="294" y="100"/>
                  </a:cxn>
                  <a:cxn ang="0">
                    <a:pos x="256" y="153"/>
                  </a:cxn>
                  <a:cxn ang="0">
                    <a:pos x="208" y="203"/>
                  </a:cxn>
                  <a:cxn ang="0">
                    <a:pos x="910" y="203"/>
                  </a:cxn>
                  <a:cxn ang="0">
                    <a:pos x="907" y="153"/>
                  </a:cxn>
                  <a:cxn ang="0">
                    <a:pos x="909" y="100"/>
                  </a:cxn>
                  <a:cxn ang="0">
                    <a:pos x="891" y="51"/>
                  </a:cxn>
                  <a:cxn ang="0">
                    <a:pos x="940" y="3"/>
                  </a:cxn>
                  <a:cxn ang="0">
                    <a:pos x="894" y="1"/>
                  </a:cxn>
                  <a:cxn ang="0">
                    <a:pos x="867" y="51"/>
                  </a:cxn>
                  <a:cxn ang="0">
                    <a:pos x="832" y="51"/>
                  </a:cxn>
                  <a:cxn ang="0">
                    <a:pos x="868" y="153"/>
                  </a:cxn>
                  <a:cxn ang="0">
                    <a:pos x="793" y="203"/>
                  </a:cxn>
                  <a:cxn ang="0">
                    <a:pos x="830" y="100"/>
                  </a:cxn>
                  <a:cxn ang="0">
                    <a:pos x="828" y="51"/>
                  </a:cxn>
                  <a:cxn ang="0">
                    <a:pos x="754" y="0"/>
                  </a:cxn>
                  <a:cxn ang="0">
                    <a:pos x="720" y="49"/>
                  </a:cxn>
                  <a:cxn ang="0">
                    <a:pos x="728" y="101"/>
                  </a:cxn>
                  <a:cxn ang="0">
                    <a:pos x="717" y="153"/>
                  </a:cxn>
                  <a:cxn ang="0">
                    <a:pos x="678" y="153"/>
                  </a:cxn>
                  <a:cxn ang="0">
                    <a:pos x="601" y="203"/>
                  </a:cxn>
                  <a:cxn ang="0">
                    <a:pos x="558" y="153"/>
                  </a:cxn>
                  <a:cxn ang="0">
                    <a:pos x="601" y="113"/>
                  </a:cxn>
                  <a:cxn ang="0">
                    <a:pos x="591" y="100"/>
                  </a:cxn>
                  <a:cxn ang="0">
                    <a:pos x="570" y="51"/>
                  </a:cxn>
                  <a:cxn ang="0">
                    <a:pos x="528" y="0"/>
                  </a:cxn>
                  <a:cxn ang="0">
                    <a:pos x="492" y="100"/>
                  </a:cxn>
                  <a:cxn ang="0">
                    <a:pos x="492" y="151"/>
                  </a:cxn>
                  <a:cxn ang="0">
                    <a:pos x="483" y="203"/>
                  </a:cxn>
                  <a:cxn ang="0">
                    <a:pos x="483" y="153"/>
                  </a:cxn>
                  <a:cxn ang="0">
                    <a:pos x="453" y="63"/>
                  </a:cxn>
                  <a:cxn ang="0">
                    <a:pos x="489" y="24"/>
                  </a:cxn>
                  <a:cxn ang="0">
                    <a:pos x="470" y="0"/>
                  </a:cxn>
                  <a:cxn ang="0">
                    <a:pos x="440" y="1"/>
                  </a:cxn>
                  <a:cxn ang="0">
                    <a:pos x="376" y="51"/>
                  </a:cxn>
                  <a:cxn ang="0">
                    <a:pos x="375" y="100"/>
                  </a:cxn>
                  <a:cxn ang="0">
                    <a:pos x="369" y="151"/>
                  </a:cxn>
                  <a:cxn ang="0">
                    <a:pos x="330" y="151"/>
                  </a:cxn>
                  <a:cxn ang="0">
                    <a:pos x="368" y="138"/>
                  </a:cxn>
                  <a:cxn ang="0">
                    <a:pos x="338" y="51"/>
                  </a:cxn>
                  <a:cxn ang="0">
                    <a:pos x="376" y="1"/>
                  </a:cxn>
                  <a:cxn ang="0">
                    <a:pos x="300" y="0"/>
                  </a:cxn>
                  <a:cxn ang="0">
                    <a:pos x="274" y="49"/>
                  </a:cxn>
                  <a:cxn ang="0">
                    <a:pos x="262" y="25"/>
                  </a:cxn>
                  <a:cxn ang="0">
                    <a:pos x="218" y="1"/>
                  </a:cxn>
                  <a:cxn ang="0">
                    <a:pos x="164" y="51"/>
                  </a:cxn>
                  <a:cxn ang="0">
                    <a:pos x="141" y="100"/>
                  </a:cxn>
                  <a:cxn ang="0">
                    <a:pos x="139" y="151"/>
                  </a:cxn>
                  <a:cxn ang="0">
                    <a:pos x="103" y="100"/>
                  </a:cxn>
                  <a:cxn ang="0">
                    <a:pos x="120" y="51"/>
                  </a:cxn>
                  <a:cxn ang="0">
                    <a:pos x="267" y="203"/>
                  </a:cxn>
                  <a:cxn ang="0">
                    <a:pos x="267" y="203"/>
                  </a:cxn>
                  <a:cxn ang="0">
                    <a:pos x="94" y="153"/>
                  </a:cxn>
                </a:cxnLst>
                <a:rect l="0" t="0" r="r" b="b"/>
                <a:pathLst>
                  <a:path w="944" h="257">
                    <a:moveTo>
                      <a:pt x="144" y="39"/>
                    </a:moveTo>
                    <a:lnTo>
                      <a:pt x="147" y="1"/>
                    </a:lnTo>
                    <a:lnTo>
                      <a:pt x="70" y="1"/>
                    </a:lnTo>
                    <a:lnTo>
                      <a:pt x="67" y="39"/>
                    </a:lnTo>
                    <a:lnTo>
                      <a:pt x="67" y="51"/>
                    </a:lnTo>
                    <a:lnTo>
                      <a:pt x="27" y="51"/>
                    </a:lnTo>
                    <a:lnTo>
                      <a:pt x="25" y="100"/>
                    </a:lnTo>
                    <a:lnTo>
                      <a:pt x="60" y="100"/>
                    </a:lnTo>
                    <a:lnTo>
                      <a:pt x="56" y="153"/>
                    </a:lnTo>
                    <a:lnTo>
                      <a:pt x="15" y="153"/>
                    </a:lnTo>
                    <a:lnTo>
                      <a:pt x="10" y="191"/>
                    </a:lnTo>
                    <a:lnTo>
                      <a:pt x="10" y="203"/>
                    </a:lnTo>
                    <a:lnTo>
                      <a:pt x="6" y="203"/>
                    </a:lnTo>
                    <a:lnTo>
                      <a:pt x="0" y="257"/>
                    </a:lnTo>
                    <a:lnTo>
                      <a:pt x="163" y="257"/>
                    </a:lnTo>
                    <a:lnTo>
                      <a:pt x="168" y="203"/>
                    </a:lnTo>
                    <a:lnTo>
                      <a:pt x="207" y="203"/>
                    </a:lnTo>
                    <a:lnTo>
                      <a:pt x="210" y="153"/>
                    </a:lnTo>
                    <a:lnTo>
                      <a:pt x="231" y="153"/>
                    </a:lnTo>
                    <a:lnTo>
                      <a:pt x="236" y="151"/>
                    </a:lnTo>
                    <a:lnTo>
                      <a:pt x="252" y="151"/>
                    </a:lnTo>
                    <a:lnTo>
                      <a:pt x="254" y="99"/>
                    </a:lnTo>
                    <a:lnTo>
                      <a:pt x="249" y="99"/>
                    </a:lnTo>
                    <a:lnTo>
                      <a:pt x="244" y="100"/>
                    </a:lnTo>
                    <a:lnTo>
                      <a:pt x="220" y="100"/>
                    </a:lnTo>
                    <a:lnTo>
                      <a:pt x="224" y="51"/>
                    </a:lnTo>
                    <a:lnTo>
                      <a:pt x="260" y="51"/>
                    </a:lnTo>
                    <a:lnTo>
                      <a:pt x="260" y="87"/>
                    </a:lnTo>
                    <a:lnTo>
                      <a:pt x="258" y="100"/>
                    </a:lnTo>
                    <a:lnTo>
                      <a:pt x="294" y="100"/>
                    </a:lnTo>
                    <a:lnTo>
                      <a:pt x="291" y="151"/>
                    </a:lnTo>
                    <a:lnTo>
                      <a:pt x="260" y="151"/>
                    </a:lnTo>
                    <a:lnTo>
                      <a:pt x="256" y="153"/>
                    </a:lnTo>
                    <a:lnTo>
                      <a:pt x="252" y="153"/>
                    </a:lnTo>
                    <a:lnTo>
                      <a:pt x="248" y="203"/>
                    </a:lnTo>
                    <a:lnTo>
                      <a:pt x="208" y="203"/>
                    </a:lnTo>
                    <a:lnTo>
                      <a:pt x="207" y="257"/>
                    </a:lnTo>
                    <a:lnTo>
                      <a:pt x="910" y="257"/>
                    </a:lnTo>
                    <a:lnTo>
                      <a:pt x="910" y="203"/>
                    </a:lnTo>
                    <a:lnTo>
                      <a:pt x="909" y="203"/>
                    </a:lnTo>
                    <a:lnTo>
                      <a:pt x="908" y="191"/>
                    </a:lnTo>
                    <a:lnTo>
                      <a:pt x="907" y="153"/>
                    </a:lnTo>
                    <a:lnTo>
                      <a:pt x="944" y="153"/>
                    </a:lnTo>
                    <a:lnTo>
                      <a:pt x="944" y="100"/>
                    </a:lnTo>
                    <a:lnTo>
                      <a:pt x="909" y="100"/>
                    </a:lnTo>
                    <a:lnTo>
                      <a:pt x="908" y="89"/>
                    </a:lnTo>
                    <a:lnTo>
                      <a:pt x="907" y="51"/>
                    </a:lnTo>
                    <a:lnTo>
                      <a:pt x="891" y="51"/>
                    </a:lnTo>
                    <a:lnTo>
                      <a:pt x="895" y="51"/>
                    </a:lnTo>
                    <a:lnTo>
                      <a:pt x="944" y="51"/>
                    </a:lnTo>
                    <a:lnTo>
                      <a:pt x="940" y="3"/>
                    </a:lnTo>
                    <a:lnTo>
                      <a:pt x="940" y="1"/>
                    </a:lnTo>
                    <a:lnTo>
                      <a:pt x="925" y="1"/>
                    </a:lnTo>
                    <a:lnTo>
                      <a:pt x="894" y="1"/>
                    </a:lnTo>
                    <a:lnTo>
                      <a:pt x="890" y="3"/>
                    </a:lnTo>
                    <a:lnTo>
                      <a:pt x="867" y="3"/>
                    </a:lnTo>
                    <a:lnTo>
                      <a:pt x="867" y="51"/>
                    </a:lnTo>
                    <a:lnTo>
                      <a:pt x="850" y="51"/>
                    </a:lnTo>
                    <a:lnTo>
                      <a:pt x="847" y="51"/>
                    </a:lnTo>
                    <a:lnTo>
                      <a:pt x="832" y="51"/>
                    </a:lnTo>
                    <a:lnTo>
                      <a:pt x="832" y="101"/>
                    </a:lnTo>
                    <a:lnTo>
                      <a:pt x="868" y="101"/>
                    </a:lnTo>
                    <a:lnTo>
                      <a:pt x="868" y="153"/>
                    </a:lnTo>
                    <a:lnTo>
                      <a:pt x="832" y="153"/>
                    </a:lnTo>
                    <a:lnTo>
                      <a:pt x="832" y="203"/>
                    </a:lnTo>
                    <a:lnTo>
                      <a:pt x="793" y="203"/>
                    </a:lnTo>
                    <a:lnTo>
                      <a:pt x="793" y="153"/>
                    </a:lnTo>
                    <a:lnTo>
                      <a:pt x="829" y="153"/>
                    </a:lnTo>
                    <a:lnTo>
                      <a:pt x="830" y="100"/>
                    </a:lnTo>
                    <a:lnTo>
                      <a:pt x="795" y="100"/>
                    </a:lnTo>
                    <a:lnTo>
                      <a:pt x="795" y="51"/>
                    </a:lnTo>
                    <a:lnTo>
                      <a:pt x="828" y="51"/>
                    </a:lnTo>
                    <a:lnTo>
                      <a:pt x="828" y="1"/>
                    </a:lnTo>
                    <a:lnTo>
                      <a:pt x="764" y="1"/>
                    </a:lnTo>
                    <a:lnTo>
                      <a:pt x="754" y="0"/>
                    </a:lnTo>
                    <a:lnTo>
                      <a:pt x="754" y="51"/>
                    </a:lnTo>
                    <a:lnTo>
                      <a:pt x="724" y="51"/>
                    </a:lnTo>
                    <a:lnTo>
                      <a:pt x="720" y="49"/>
                    </a:lnTo>
                    <a:lnTo>
                      <a:pt x="720" y="100"/>
                    </a:lnTo>
                    <a:lnTo>
                      <a:pt x="724" y="100"/>
                    </a:lnTo>
                    <a:lnTo>
                      <a:pt x="728" y="101"/>
                    </a:lnTo>
                    <a:lnTo>
                      <a:pt x="753" y="101"/>
                    </a:lnTo>
                    <a:lnTo>
                      <a:pt x="753" y="153"/>
                    </a:lnTo>
                    <a:lnTo>
                      <a:pt x="717" y="153"/>
                    </a:lnTo>
                    <a:lnTo>
                      <a:pt x="717" y="203"/>
                    </a:lnTo>
                    <a:lnTo>
                      <a:pt x="676" y="203"/>
                    </a:lnTo>
                    <a:lnTo>
                      <a:pt x="678" y="153"/>
                    </a:lnTo>
                    <a:lnTo>
                      <a:pt x="602" y="153"/>
                    </a:lnTo>
                    <a:lnTo>
                      <a:pt x="601" y="163"/>
                    </a:lnTo>
                    <a:lnTo>
                      <a:pt x="601" y="203"/>
                    </a:lnTo>
                    <a:lnTo>
                      <a:pt x="562" y="203"/>
                    </a:lnTo>
                    <a:lnTo>
                      <a:pt x="562" y="153"/>
                    </a:lnTo>
                    <a:lnTo>
                      <a:pt x="558" y="153"/>
                    </a:lnTo>
                    <a:lnTo>
                      <a:pt x="562" y="151"/>
                    </a:lnTo>
                    <a:lnTo>
                      <a:pt x="601" y="151"/>
                    </a:lnTo>
                    <a:lnTo>
                      <a:pt x="601" y="113"/>
                    </a:lnTo>
                    <a:lnTo>
                      <a:pt x="602" y="99"/>
                    </a:lnTo>
                    <a:lnTo>
                      <a:pt x="598" y="99"/>
                    </a:lnTo>
                    <a:lnTo>
                      <a:pt x="591" y="100"/>
                    </a:lnTo>
                    <a:lnTo>
                      <a:pt x="567" y="100"/>
                    </a:lnTo>
                    <a:lnTo>
                      <a:pt x="567" y="61"/>
                    </a:lnTo>
                    <a:lnTo>
                      <a:pt x="570" y="51"/>
                    </a:lnTo>
                    <a:lnTo>
                      <a:pt x="603" y="51"/>
                    </a:lnTo>
                    <a:lnTo>
                      <a:pt x="606" y="0"/>
                    </a:lnTo>
                    <a:lnTo>
                      <a:pt x="528" y="0"/>
                    </a:lnTo>
                    <a:lnTo>
                      <a:pt x="528" y="49"/>
                    </a:lnTo>
                    <a:lnTo>
                      <a:pt x="492" y="49"/>
                    </a:lnTo>
                    <a:lnTo>
                      <a:pt x="492" y="100"/>
                    </a:lnTo>
                    <a:lnTo>
                      <a:pt x="525" y="100"/>
                    </a:lnTo>
                    <a:lnTo>
                      <a:pt x="524" y="151"/>
                    </a:lnTo>
                    <a:lnTo>
                      <a:pt x="492" y="151"/>
                    </a:lnTo>
                    <a:lnTo>
                      <a:pt x="486" y="149"/>
                    </a:lnTo>
                    <a:lnTo>
                      <a:pt x="486" y="191"/>
                    </a:lnTo>
                    <a:lnTo>
                      <a:pt x="483" y="203"/>
                    </a:lnTo>
                    <a:lnTo>
                      <a:pt x="446" y="203"/>
                    </a:lnTo>
                    <a:lnTo>
                      <a:pt x="447" y="153"/>
                    </a:lnTo>
                    <a:lnTo>
                      <a:pt x="483" y="153"/>
                    </a:lnTo>
                    <a:lnTo>
                      <a:pt x="488" y="100"/>
                    </a:lnTo>
                    <a:lnTo>
                      <a:pt x="453" y="100"/>
                    </a:lnTo>
                    <a:lnTo>
                      <a:pt x="453" y="63"/>
                    </a:lnTo>
                    <a:lnTo>
                      <a:pt x="454" y="51"/>
                    </a:lnTo>
                    <a:lnTo>
                      <a:pt x="489" y="51"/>
                    </a:lnTo>
                    <a:lnTo>
                      <a:pt x="489" y="24"/>
                    </a:lnTo>
                    <a:lnTo>
                      <a:pt x="492" y="13"/>
                    </a:lnTo>
                    <a:lnTo>
                      <a:pt x="492" y="0"/>
                    </a:lnTo>
                    <a:lnTo>
                      <a:pt x="470" y="0"/>
                    </a:lnTo>
                    <a:lnTo>
                      <a:pt x="453" y="0"/>
                    </a:lnTo>
                    <a:lnTo>
                      <a:pt x="448" y="1"/>
                    </a:lnTo>
                    <a:lnTo>
                      <a:pt x="440" y="1"/>
                    </a:lnTo>
                    <a:lnTo>
                      <a:pt x="415" y="1"/>
                    </a:lnTo>
                    <a:lnTo>
                      <a:pt x="415" y="51"/>
                    </a:lnTo>
                    <a:lnTo>
                      <a:pt x="376" y="51"/>
                    </a:lnTo>
                    <a:lnTo>
                      <a:pt x="376" y="76"/>
                    </a:lnTo>
                    <a:lnTo>
                      <a:pt x="375" y="89"/>
                    </a:lnTo>
                    <a:lnTo>
                      <a:pt x="375" y="100"/>
                    </a:lnTo>
                    <a:lnTo>
                      <a:pt x="411" y="100"/>
                    </a:lnTo>
                    <a:lnTo>
                      <a:pt x="408" y="151"/>
                    </a:lnTo>
                    <a:lnTo>
                      <a:pt x="369" y="151"/>
                    </a:lnTo>
                    <a:lnTo>
                      <a:pt x="367" y="203"/>
                    </a:lnTo>
                    <a:lnTo>
                      <a:pt x="326" y="203"/>
                    </a:lnTo>
                    <a:lnTo>
                      <a:pt x="330" y="151"/>
                    </a:lnTo>
                    <a:lnTo>
                      <a:pt x="333" y="153"/>
                    </a:lnTo>
                    <a:lnTo>
                      <a:pt x="368" y="153"/>
                    </a:lnTo>
                    <a:lnTo>
                      <a:pt x="368" y="138"/>
                    </a:lnTo>
                    <a:lnTo>
                      <a:pt x="372" y="100"/>
                    </a:lnTo>
                    <a:lnTo>
                      <a:pt x="336" y="100"/>
                    </a:lnTo>
                    <a:lnTo>
                      <a:pt x="338" y="51"/>
                    </a:lnTo>
                    <a:lnTo>
                      <a:pt x="375" y="51"/>
                    </a:lnTo>
                    <a:lnTo>
                      <a:pt x="375" y="13"/>
                    </a:lnTo>
                    <a:lnTo>
                      <a:pt x="376" y="1"/>
                    </a:lnTo>
                    <a:lnTo>
                      <a:pt x="310" y="1"/>
                    </a:lnTo>
                    <a:lnTo>
                      <a:pt x="306" y="0"/>
                    </a:lnTo>
                    <a:lnTo>
                      <a:pt x="300" y="0"/>
                    </a:lnTo>
                    <a:lnTo>
                      <a:pt x="298" y="51"/>
                    </a:lnTo>
                    <a:lnTo>
                      <a:pt x="280" y="51"/>
                    </a:lnTo>
                    <a:lnTo>
                      <a:pt x="274" y="49"/>
                    </a:lnTo>
                    <a:lnTo>
                      <a:pt x="260" y="49"/>
                    </a:lnTo>
                    <a:lnTo>
                      <a:pt x="260" y="37"/>
                    </a:lnTo>
                    <a:lnTo>
                      <a:pt x="262" y="25"/>
                    </a:lnTo>
                    <a:lnTo>
                      <a:pt x="262" y="0"/>
                    </a:lnTo>
                    <a:lnTo>
                      <a:pt x="224" y="0"/>
                    </a:lnTo>
                    <a:lnTo>
                      <a:pt x="218" y="1"/>
                    </a:lnTo>
                    <a:lnTo>
                      <a:pt x="186" y="1"/>
                    </a:lnTo>
                    <a:lnTo>
                      <a:pt x="183" y="51"/>
                    </a:lnTo>
                    <a:lnTo>
                      <a:pt x="164" y="51"/>
                    </a:lnTo>
                    <a:lnTo>
                      <a:pt x="158" y="51"/>
                    </a:lnTo>
                    <a:lnTo>
                      <a:pt x="145" y="51"/>
                    </a:lnTo>
                    <a:lnTo>
                      <a:pt x="141" y="100"/>
                    </a:lnTo>
                    <a:lnTo>
                      <a:pt x="176" y="100"/>
                    </a:lnTo>
                    <a:lnTo>
                      <a:pt x="171" y="151"/>
                    </a:lnTo>
                    <a:lnTo>
                      <a:pt x="139" y="151"/>
                    </a:lnTo>
                    <a:lnTo>
                      <a:pt x="133" y="149"/>
                    </a:lnTo>
                    <a:lnTo>
                      <a:pt x="138" y="100"/>
                    </a:lnTo>
                    <a:lnTo>
                      <a:pt x="103" y="100"/>
                    </a:lnTo>
                    <a:lnTo>
                      <a:pt x="106" y="51"/>
                    </a:lnTo>
                    <a:lnTo>
                      <a:pt x="116" y="51"/>
                    </a:lnTo>
                    <a:lnTo>
                      <a:pt x="120" y="51"/>
                    </a:lnTo>
                    <a:lnTo>
                      <a:pt x="144" y="51"/>
                    </a:lnTo>
                    <a:lnTo>
                      <a:pt x="144" y="39"/>
                    </a:lnTo>
                    <a:close/>
                    <a:moveTo>
                      <a:pt x="267" y="203"/>
                    </a:moveTo>
                    <a:lnTo>
                      <a:pt x="254" y="203"/>
                    </a:lnTo>
                    <a:lnTo>
                      <a:pt x="258" y="202"/>
                    </a:lnTo>
                    <a:lnTo>
                      <a:pt x="267" y="203"/>
                    </a:lnTo>
                    <a:close/>
                    <a:moveTo>
                      <a:pt x="130" y="203"/>
                    </a:moveTo>
                    <a:lnTo>
                      <a:pt x="91" y="203"/>
                    </a:lnTo>
                    <a:lnTo>
                      <a:pt x="94" y="153"/>
                    </a:lnTo>
                    <a:lnTo>
                      <a:pt x="133" y="153"/>
                    </a:lnTo>
                    <a:lnTo>
                      <a:pt x="130" y="203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905" name="Freeform 185"/>
              <p:cNvSpPr>
                <a:spLocks noChangeAspect="1"/>
              </p:cNvSpPr>
              <p:nvPr/>
            </p:nvSpPr>
            <p:spPr bwMode="auto">
              <a:xfrm>
                <a:off x="-113" y="3439"/>
                <a:ext cx="4" cy="1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13" y="1"/>
                  </a:cxn>
                  <a:cxn ang="0">
                    <a:pos x="4" y="0"/>
                  </a:cxn>
                  <a:cxn ang="0">
                    <a:pos x="0" y="1"/>
                  </a:cxn>
                </a:cxnLst>
                <a:rect l="0" t="0" r="r" b="b"/>
                <a:pathLst>
                  <a:path w="13" h="1">
                    <a:moveTo>
                      <a:pt x="0" y="1"/>
                    </a:moveTo>
                    <a:lnTo>
                      <a:pt x="13" y="1"/>
                    </a:lnTo>
                    <a:lnTo>
                      <a:pt x="4" y="0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6666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906" name="Freeform 186"/>
              <p:cNvSpPr>
                <a:spLocks noChangeAspect="1"/>
              </p:cNvSpPr>
              <p:nvPr/>
            </p:nvSpPr>
            <p:spPr bwMode="auto">
              <a:xfrm>
                <a:off x="-168" y="3423"/>
                <a:ext cx="14" cy="16"/>
              </a:xfrm>
              <a:custGeom>
                <a:avLst/>
                <a:gdLst/>
                <a:ahLst/>
                <a:cxnLst>
                  <a:cxn ang="0">
                    <a:pos x="0" y="50"/>
                  </a:cxn>
                  <a:cxn ang="0">
                    <a:pos x="39" y="50"/>
                  </a:cxn>
                  <a:cxn ang="0">
                    <a:pos x="42" y="0"/>
                  </a:cxn>
                  <a:cxn ang="0">
                    <a:pos x="3" y="0"/>
                  </a:cxn>
                  <a:cxn ang="0">
                    <a:pos x="0" y="50"/>
                  </a:cxn>
                </a:cxnLst>
                <a:rect l="0" t="0" r="r" b="b"/>
                <a:pathLst>
                  <a:path w="42" h="50">
                    <a:moveTo>
                      <a:pt x="0" y="50"/>
                    </a:moveTo>
                    <a:lnTo>
                      <a:pt x="39" y="50"/>
                    </a:lnTo>
                    <a:lnTo>
                      <a:pt x="42" y="0"/>
                    </a:lnTo>
                    <a:lnTo>
                      <a:pt x="3" y="0"/>
                    </a:lnTo>
                    <a:lnTo>
                      <a:pt x="0" y="50"/>
                    </a:lnTo>
                    <a:close/>
                  </a:path>
                </a:pathLst>
              </a:custGeom>
              <a:solidFill>
                <a:srgbClr val="6666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907" name="Freeform 187"/>
              <p:cNvSpPr>
                <a:spLocks noChangeAspect="1"/>
              </p:cNvSpPr>
              <p:nvPr/>
            </p:nvSpPr>
            <p:spPr bwMode="auto">
              <a:xfrm>
                <a:off x="-94" y="3351"/>
                <a:ext cx="7" cy="6"/>
              </a:xfrm>
              <a:custGeom>
                <a:avLst/>
                <a:gdLst/>
                <a:ahLst/>
                <a:cxnLst>
                  <a:cxn ang="0">
                    <a:pos x="20" y="0"/>
                  </a:cxn>
                  <a:cxn ang="0">
                    <a:pos x="0" y="0"/>
                  </a:cxn>
                  <a:cxn ang="0">
                    <a:pos x="8" y="18"/>
                  </a:cxn>
                  <a:cxn ang="0">
                    <a:pos x="20" y="0"/>
                  </a:cxn>
                </a:cxnLst>
                <a:rect l="0" t="0" r="r" b="b"/>
                <a:pathLst>
                  <a:path w="20" h="18">
                    <a:moveTo>
                      <a:pt x="20" y="0"/>
                    </a:moveTo>
                    <a:lnTo>
                      <a:pt x="0" y="0"/>
                    </a:lnTo>
                    <a:lnTo>
                      <a:pt x="8" y="18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AEAEA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908" name="Freeform 188"/>
              <p:cNvSpPr>
                <a:spLocks noChangeAspect="1"/>
              </p:cNvSpPr>
              <p:nvPr/>
            </p:nvSpPr>
            <p:spPr bwMode="auto">
              <a:xfrm>
                <a:off x="-121" y="3345"/>
                <a:ext cx="26" cy="13"/>
              </a:xfrm>
              <a:custGeom>
                <a:avLst/>
                <a:gdLst/>
                <a:ahLst/>
                <a:cxnLst>
                  <a:cxn ang="0">
                    <a:pos x="76" y="39"/>
                  </a:cxn>
                  <a:cxn ang="0">
                    <a:pos x="78" y="20"/>
                  </a:cxn>
                  <a:cxn ang="0">
                    <a:pos x="78" y="13"/>
                  </a:cxn>
                  <a:cxn ang="0">
                    <a:pos x="78" y="1"/>
                  </a:cxn>
                  <a:cxn ang="0">
                    <a:pos x="73" y="1"/>
                  </a:cxn>
                  <a:cxn ang="0">
                    <a:pos x="68" y="0"/>
                  </a:cxn>
                  <a:cxn ang="0">
                    <a:pos x="30" y="0"/>
                  </a:cxn>
                  <a:cxn ang="0">
                    <a:pos x="26" y="1"/>
                  </a:cxn>
                  <a:cxn ang="0">
                    <a:pos x="2" y="1"/>
                  </a:cxn>
                  <a:cxn ang="0">
                    <a:pos x="2" y="3"/>
                  </a:cxn>
                  <a:cxn ang="0">
                    <a:pos x="0" y="39"/>
                  </a:cxn>
                  <a:cxn ang="0">
                    <a:pos x="76" y="39"/>
                  </a:cxn>
                </a:cxnLst>
                <a:rect l="0" t="0" r="r" b="b"/>
                <a:pathLst>
                  <a:path w="78" h="39">
                    <a:moveTo>
                      <a:pt x="76" y="39"/>
                    </a:moveTo>
                    <a:lnTo>
                      <a:pt x="78" y="20"/>
                    </a:lnTo>
                    <a:lnTo>
                      <a:pt x="78" y="13"/>
                    </a:lnTo>
                    <a:lnTo>
                      <a:pt x="78" y="1"/>
                    </a:lnTo>
                    <a:lnTo>
                      <a:pt x="73" y="1"/>
                    </a:lnTo>
                    <a:lnTo>
                      <a:pt x="68" y="0"/>
                    </a:lnTo>
                    <a:lnTo>
                      <a:pt x="30" y="0"/>
                    </a:lnTo>
                    <a:lnTo>
                      <a:pt x="26" y="1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0" y="39"/>
                    </a:lnTo>
                    <a:lnTo>
                      <a:pt x="76" y="39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909" name="Freeform 189"/>
              <p:cNvSpPr>
                <a:spLocks noChangeAspect="1"/>
              </p:cNvSpPr>
              <p:nvPr/>
            </p:nvSpPr>
            <p:spPr bwMode="auto">
              <a:xfrm>
                <a:off x="-131" y="3351"/>
                <a:ext cx="6" cy="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" y="18"/>
                  </a:cxn>
                  <a:cxn ang="0">
                    <a:pos x="20" y="0"/>
                  </a:cxn>
                  <a:cxn ang="0">
                    <a:pos x="0" y="0"/>
                  </a:cxn>
                </a:cxnLst>
                <a:rect l="0" t="0" r="r" b="b"/>
                <a:pathLst>
                  <a:path w="20" h="18">
                    <a:moveTo>
                      <a:pt x="0" y="0"/>
                    </a:moveTo>
                    <a:lnTo>
                      <a:pt x="10" y="18"/>
                    </a:lnTo>
                    <a:lnTo>
                      <a:pt x="2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6B6B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910" name="Freeform 190"/>
              <p:cNvSpPr>
                <a:spLocks noChangeAspect="1"/>
              </p:cNvSpPr>
              <p:nvPr/>
            </p:nvSpPr>
            <p:spPr bwMode="auto">
              <a:xfrm>
                <a:off x="-83" y="3345"/>
                <a:ext cx="26" cy="13"/>
              </a:xfrm>
              <a:custGeom>
                <a:avLst/>
                <a:gdLst/>
                <a:ahLst/>
                <a:cxnLst>
                  <a:cxn ang="0">
                    <a:pos x="73" y="38"/>
                  </a:cxn>
                  <a:cxn ang="0">
                    <a:pos x="77" y="9"/>
                  </a:cxn>
                  <a:cxn ang="0">
                    <a:pos x="77" y="0"/>
                  </a:cxn>
                  <a:cxn ang="0">
                    <a:pos x="1" y="0"/>
                  </a:cxn>
                  <a:cxn ang="0">
                    <a:pos x="1" y="2"/>
                  </a:cxn>
                  <a:cxn ang="0">
                    <a:pos x="1" y="19"/>
                  </a:cxn>
                  <a:cxn ang="0">
                    <a:pos x="0" y="29"/>
                  </a:cxn>
                  <a:cxn ang="0">
                    <a:pos x="0" y="38"/>
                  </a:cxn>
                  <a:cxn ang="0">
                    <a:pos x="73" y="38"/>
                  </a:cxn>
                </a:cxnLst>
                <a:rect l="0" t="0" r="r" b="b"/>
                <a:pathLst>
                  <a:path w="77" h="38">
                    <a:moveTo>
                      <a:pt x="73" y="38"/>
                    </a:moveTo>
                    <a:lnTo>
                      <a:pt x="77" y="9"/>
                    </a:lnTo>
                    <a:lnTo>
                      <a:pt x="77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1" y="19"/>
                    </a:lnTo>
                    <a:lnTo>
                      <a:pt x="0" y="29"/>
                    </a:lnTo>
                    <a:lnTo>
                      <a:pt x="0" y="38"/>
                    </a:lnTo>
                    <a:lnTo>
                      <a:pt x="73" y="38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911" name="Freeform 191"/>
              <p:cNvSpPr>
                <a:spLocks noChangeAspect="1" noEditPoints="1"/>
              </p:cNvSpPr>
              <p:nvPr/>
            </p:nvSpPr>
            <p:spPr bwMode="auto">
              <a:xfrm>
                <a:off x="-49" y="3345"/>
                <a:ext cx="159" cy="94"/>
              </a:xfrm>
              <a:custGeom>
                <a:avLst/>
                <a:gdLst/>
                <a:ahLst/>
                <a:cxnLst>
                  <a:cxn ang="0">
                    <a:pos x="50" y="37"/>
                  </a:cxn>
                  <a:cxn ang="0">
                    <a:pos x="49" y="5"/>
                  </a:cxn>
                  <a:cxn ang="0">
                    <a:pos x="24" y="80"/>
                  </a:cxn>
                  <a:cxn ang="0">
                    <a:pos x="43" y="104"/>
                  </a:cxn>
                  <a:cxn ang="0">
                    <a:pos x="7" y="143"/>
                  </a:cxn>
                  <a:cxn ang="0">
                    <a:pos x="37" y="233"/>
                  </a:cxn>
                  <a:cxn ang="0">
                    <a:pos x="37" y="283"/>
                  </a:cxn>
                  <a:cxn ang="0">
                    <a:pos x="46" y="231"/>
                  </a:cxn>
                  <a:cxn ang="0">
                    <a:pos x="46" y="180"/>
                  </a:cxn>
                  <a:cxn ang="0">
                    <a:pos x="82" y="80"/>
                  </a:cxn>
                  <a:cxn ang="0">
                    <a:pos x="124" y="131"/>
                  </a:cxn>
                  <a:cxn ang="0">
                    <a:pos x="145" y="180"/>
                  </a:cxn>
                  <a:cxn ang="0">
                    <a:pos x="155" y="193"/>
                  </a:cxn>
                  <a:cxn ang="0">
                    <a:pos x="112" y="233"/>
                  </a:cxn>
                  <a:cxn ang="0">
                    <a:pos x="155" y="283"/>
                  </a:cxn>
                  <a:cxn ang="0">
                    <a:pos x="232" y="233"/>
                  </a:cxn>
                  <a:cxn ang="0">
                    <a:pos x="271" y="233"/>
                  </a:cxn>
                  <a:cxn ang="0">
                    <a:pos x="282" y="181"/>
                  </a:cxn>
                  <a:cxn ang="0">
                    <a:pos x="274" y="129"/>
                  </a:cxn>
                  <a:cxn ang="0">
                    <a:pos x="308" y="80"/>
                  </a:cxn>
                  <a:cxn ang="0">
                    <a:pos x="382" y="131"/>
                  </a:cxn>
                  <a:cxn ang="0">
                    <a:pos x="384" y="180"/>
                  </a:cxn>
                  <a:cxn ang="0">
                    <a:pos x="347" y="283"/>
                  </a:cxn>
                  <a:cxn ang="0">
                    <a:pos x="422" y="233"/>
                  </a:cxn>
                  <a:cxn ang="0">
                    <a:pos x="386" y="131"/>
                  </a:cxn>
                  <a:cxn ang="0">
                    <a:pos x="421" y="131"/>
                  </a:cxn>
                  <a:cxn ang="0">
                    <a:pos x="448" y="81"/>
                  </a:cxn>
                  <a:cxn ang="0">
                    <a:pos x="467" y="19"/>
                  </a:cxn>
                  <a:cxn ang="0">
                    <a:pos x="457" y="38"/>
                  </a:cxn>
                  <a:cxn ang="0">
                    <a:pos x="384" y="5"/>
                  </a:cxn>
                  <a:cxn ang="0">
                    <a:pos x="353" y="19"/>
                  </a:cxn>
                  <a:cxn ang="0">
                    <a:pos x="274" y="37"/>
                  </a:cxn>
                  <a:cxn ang="0">
                    <a:pos x="254" y="38"/>
                  </a:cxn>
                  <a:cxn ang="0">
                    <a:pos x="236" y="38"/>
                  </a:cxn>
                  <a:cxn ang="0">
                    <a:pos x="180" y="38"/>
                  </a:cxn>
                  <a:cxn ang="0">
                    <a:pos x="155" y="19"/>
                  </a:cxn>
                  <a:cxn ang="0">
                    <a:pos x="125" y="7"/>
                  </a:cxn>
                  <a:cxn ang="0">
                    <a:pos x="110" y="38"/>
                  </a:cxn>
                  <a:cxn ang="0">
                    <a:pos x="73" y="96"/>
                  </a:cxn>
                  <a:cxn ang="0">
                    <a:pos x="179" y="131"/>
                  </a:cxn>
                  <a:cxn ang="0">
                    <a:pos x="216" y="80"/>
                  </a:cxn>
                  <a:cxn ang="0">
                    <a:pos x="271" y="131"/>
                  </a:cxn>
                  <a:cxn ang="0">
                    <a:pos x="241" y="180"/>
                  </a:cxn>
                  <a:cxn ang="0">
                    <a:pos x="268" y="233"/>
                  </a:cxn>
                  <a:cxn ang="0">
                    <a:pos x="193" y="231"/>
                  </a:cxn>
                  <a:cxn ang="0">
                    <a:pos x="184" y="179"/>
                  </a:cxn>
                  <a:cxn ang="0">
                    <a:pos x="174" y="129"/>
                  </a:cxn>
                  <a:cxn ang="0">
                    <a:pos x="169" y="96"/>
                  </a:cxn>
                  <a:cxn ang="0">
                    <a:pos x="289" y="105"/>
                  </a:cxn>
                  <a:cxn ang="0">
                    <a:pos x="397" y="105"/>
                  </a:cxn>
                  <a:cxn ang="0">
                    <a:pos x="397" y="105"/>
                  </a:cxn>
                </a:cxnLst>
                <a:rect l="0" t="0" r="r" b="b"/>
                <a:pathLst>
                  <a:path w="479" h="283">
                    <a:moveTo>
                      <a:pt x="110" y="38"/>
                    </a:moveTo>
                    <a:lnTo>
                      <a:pt x="107" y="37"/>
                    </a:lnTo>
                    <a:lnTo>
                      <a:pt x="50" y="37"/>
                    </a:lnTo>
                    <a:lnTo>
                      <a:pt x="52" y="29"/>
                    </a:lnTo>
                    <a:lnTo>
                      <a:pt x="52" y="5"/>
                    </a:lnTo>
                    <a:lnTo>
                      <a:pt x="49" y="5"/>
                    </a:lnTo>
                    <a:lnTo>
                      <a:pt x="40" y="19"/>
                    </a:lnTo>
                    <a:lnTo>
                      <a:pt x="29" y="38"/>
                    </a:lnTo>
                    <a:lnTo>
                      <a:pt x="24" y="80"/>
                    </a:lnTo>
                    <a:lnTo>
                      <a:pt x="46" y="80"/>
                    </a:lnTo>
                    <a:lnTo>
                      <a:pt x="46" y="93"/>
                    </a:lnTo>
                    <a:lnTo>
                      <a:pt x="43" y="104"/>
                    </a:lnTo>
                    <a:lnTo>
                      <a:pt x="43" y="131"/>
                    </a:lnTo>
                    <a:lnTo>
                      <a:pt x="8" y="131"/>
                    </a:lnTo>
                    <a:lnTo>
                      <a:pt x="7" y="143"/>
                    </a:lnTo>
                    <a:lnTo>
                      <a:pt x="7" y="180"/>
                    </a:lnTo>
                    <a:lnTo>
                      <a:pt x="42" y="180"/>
                    </a:lnTo>
                    <a:lnTo>
                      <a:pt x="37" y="233"/>
                    </a:lnTo>
                    <a:lnTo>
                      <a:pt x="1" y="233"/>
                    </a:lnTo>
                    <a:lnTo>
                      <a:pt x="0" y="283"/>
                    </a:lnTo>
                    <a:lnTo>
                      <a:pt x="37" y="283"/>
                    </a:lnTo>
                    <a:lnTo>
                      <a:pt x="40" y="271"/>
                    </a:lnTo>
                    <a:lnTo>
                      <a:pt x="40" y="229"/>
                    </a:lnTo>
                    <a:lnTo>
                      <a:pt x="46" y="231"/>
                    </a:lnTo>
                    <a:lnTo>
                      <a:pt x="78" y="231"/>
                    </a:lnTo>
                    <a:lnTo>
                      <a:pt x="79" y="180"/>
                    </a:lnTo>
                    <a:lnTo>
                      <a:pt x="46" y="180"/>
                    </a:lnTo>
                    <a:lnTo>
                      <a:pt x="46" y="129"/>
                    </a:lnTo>
                    <a:lnTo>
                      <a:pt x="82" y="129"/>
                    </a:lnTo>
                    <a:lnTo>
                      <a:pt x="82" y="80"/>
                    </a:lnTo>
                    <a:lnTo>
                      <a:pt x="160" y="80"/>
                    </a:lnTo>
                    <a:lnTo>
                      <a:pt x="157" y="131"/>
                    </a:lnTo>
                    <a:lnTo>
                      <a:pt x="124" y="131"/>
                    </a:lnTo>
                    <a:lnTo>
                      <a:pt x="121" y="141"/>
                    </a:lnTo>
                    <a:lnTo>
                      <a:pt x="121" y="180"/>
                    </a:lnTo>
                    <a:lnTo>
                      <a:pt x="145" y="180"/>
                    </a:lnTo>
                    <a:lnTo>
                      <a:pt x="152" y="179"/>
                    </a:lnTo>
                    <a:lnTo>
                      <a:pt x="156" y="179"/>
                    </a:lnTo>
                    <a:lnTo>
                      <a:pt x="155" y="193"/>
                    </a:lnTo>
                    <a:lnTo>
                      <a:pt x="155" y="231"/>
                    </a:lnTo>
                    <a:lnTo>
                      <a:pt x="116" y="231"/>
                    </a:lnTo>
                    <a:lnTo>
                      <a:pt x="112" y="233"/>
                    </a:lnTo>
                    <a:lnTo>
                      <a:pt x="116" y="233"/>
                    </a:lnTo>
                    <a:lnTo>
                      <a:pt x="116" y="283"/>
                    </a:lnTo>
                    <a:lnTo>
                      <a:pt x="155" y="283"/>
                    </a:lnTo>
                    <a:lnTo>
                      <a:pt x="155" y="243"/>
                    </a:lnTo>
                    <a:lnTo>
                      <a:pt x="156" y="233"/>
                    </a:lnTo>
                    <a:lnTo>
                      <a:pt x="232" y="233"/>
                    </a:lnTo>
                    <a:lnTo>
                      <a:pt x="230" y="283"/>
                    </a:lnTo>
                    <a:lnTo>
                      <a:pt x="271" y="283"/>
                    </a:lnTo>
                    <a:lnTo>
                      <a:pt x="271" y="233"/>
                    </a:lnTo>
                    <a:lnTo>
                      <a:pt x="307" y="233"/>
                    </a:lnTo>
                    <a:lnTo>
                      <a:pt x="307" y="181"/>
                    </a:lnTo>
                    <a:lnTo>
                      <a:pt x="282" y="181"/>
                    </a:lnTo>
                    <a:lnTo>
                      <a:pt x="278" y="180"/>
                    </a:lnTo>
                    <a:lnTo>
                      <a:pt x="274" y="180"/>
                    </a:lnTo>
                    <a:lnTo>
                      <a:pt x="274" y="129"/>
                    </a:lnTo>
                    <a:lnTo>
                      <a:pt x="278" y="131"/>
                    </a:lnTo>
                    <a:lnTo>
                      <a:pt x="308" y="131"/>
                    </a:lnTo>
                    <a:lnTo>
                      <a:pt x="308" y="80"/>
                    </a:lnTo>
                    <a:lnTo>
                      <a:pt x="318" y="81"/>
                    </a:lnTo>
                    <a:lnTo>
                      <a:pt x="382" y="81"/>
                    </a:lnTo>
                    <a:lnTo>
                      <a:pt x="382" y="131"/>
                    </a:lnTo>
                    <a:lnTo>
                      <a:pt x="349" y="131"/>
                    </a:lnTo>
                    <a:lnTo>
                      <a:pt x="349" y="180"/>
                    </a:lnTo>
                    <a:lnTo>
                      <a:pt x="384" y="180"/>
                    </a:lnTo>
                    <a:lnTo>
                      <a:pt x="383" y="233"/>
                    </a:lnTo>
                    <a:lnTo>
                      <a:pt x="347" y="233"/>
                    </a:lnTo>
                    <a:lnTo>
                      <a:pt x="347" y="283"/>
                    </a:lnTo>
                    <a:lnTo>
                      <a:pt x="386" y="283"/>
                    </a:lnTo>
                    <a:lnTo>
                      <a:pt x="386" y="233"/>
                    </a:lnTo>
                    <a:lnTo>
                      <a:pt x="422" y="233"/>
                    </a:lnTo>
                    <a:lnTo>
                      <a:pt x="422" y="181"/>
                    </a:lnTo>
                    <a:lnTo>
                      <a:pt x="386" y="181"/>
                    </a:lnTo>
                    <a:lnTo>
                      <a:pt x="386" y="131"/>
                    </a:lnTo>
                    <a:lnTo>
                      <a:pt x="401" y="131"/>
                    </a:lnTo>
                    <a:lnTo>
                      <a:pt x="404" y="131"/>
                    </a:lnTo>
                    <a:lnTo>
                      <a:pt x="421" y="131"/>
                    </a:lnTo>
                    <a:lnTo>
                      <a:pt x="421" y="83"/>
                    </a:lnTo>
                    <a:lnTo>
                      <a:pt x="444" y="83"/>
                    </a:lnTo>
                    <a:lnTo>
                      <a:pt x="448" y="81"/>
                    </a:lnTo>
                    <a:lnTo>
                      <a:pt x="479" y="81"/>
                    </a:lnTo>
                    <a:lnTo>
                      <a:pt x="476" y="38"/>
                    </a:lnTo>
                    <a:lnTo>
                      <a:pt x="467" y="19"/>
                    </a:lnTo>
                    <a:lnTo>
                      <a:pt x="460" y="5"/>
                    </a:lnTo>
                    <a:lnTo>
                      <a:pt x="458" y="2"/>
                    </a:lnTo>
                    <a:lnTo>
                      <a:pt x="457" y="38"/>
                    </a:lnTo>
                    <a:lnTo>
                      <a:pt x="385" y="38"/>
                    </a:lnTo>
                    <a:lnTo>
                      <a:pt x="385" y="5"/>
                    </a:lnTo>
                    <a:lnTo>
                      <a:pt x="384" y="5"/>
                    </a:lnTo>
                    <a:lnTo>
                      <a:pt x="374" y="19"/>
                    </a:lnTo>
                    <a:lnTo>
                      <a:pt x="362" y="38"/>
                    </a:lnTo>
                    <a:lnTo>
                      <a:pt x="353" y="19"/>
                    </a:lnTo>
                    <a:lnTo>
                      <a:pt x="349" y="13"/>
                    </a:lnTo>
                    <a:lnTo>
                      <a:pt x="349" y="38"/>
                    </a:lnTo>
                    <a:lnTo>
                      <a:pt x="274" y="37"/>
                    </a:lnTo>
                    <a:lnTo>
                      <a:pt x="276" y="0"/>
                    </a:lnTo>
                    <a:lnTo>
                      <a:pt x="265" y="19"/>
                    </a:lnTo>
                    <a:lnTo>
                      <a:pt x="254" y="38"/>
                    </a:lnTo>
                    <a:lnTo>
                      <a:pt x="242" y="19"/>
                    </a:lnTo>
                    <a:lnTo>
                      <a:pt x="236" y="8"/>
                    </a:lnTo>
                    <a:lnTo>
                      <a:pt x="236" y="38"/>
                    </a:lnTo>
                    <a:lnTo>
                      <a:pt x="226" y="39"/>
                    </a:lnTo>
                    <a:lnTo>
                      <a:pt x="190" y="39"/>
                    </a:lnTo>
                    <a:lnTo>
                      <a:pt x="180" y="38"/>
                    </a:lnTo>
                    <a:lnTo>
                      <a:pt x="162" y="38"/>
                    </a:lnTo>
                    <a:lnTo>
                      <a:pt x="162" y="7"/>
                    </a:lnTo>
                    <a:lnTo>
                      <a:pt x="155" y="19"/>
                    </a:lnTo>
                    <a:lnTo>
                      <a:pt x="142" y="39"/>
                    </a:lnTo>
                    <a:lnTo>
                      <a:pt x="131" y="19"/>
                    </a:lnTo>
                    <a:lnTo>
                      <a:pt x="125" y="7"/>
                    </a:lnTo>
                    <a:lnTo>
                      <a:pt x="124" y="8"/>
                    </a:lnTo>
                    <a:lnTo>
                      <a:pt x="124" y="38"/>
                    </a:lnTo>
                    <a:lnTo>
                      <a:pt x="110" y="38"/>
                    </a:lnTo>
                    <a:close/>
                    <a:moveTo>
                      <a:pt x="66" y="105"/>
                    </a:moveTo>
                    <a:lnTo>
                      <a:pt x="59" y="96"/>
                    </a:lnTo>
                    <a:lnTo>
                      <a:pt x="73" y="96"/>
                    </a:lnTo>
                    <a:lnTo>
                      <a:pt x="66" y="105"/>
                    </a:lnTo>
                    <a:close/>
                    <a:moveTo>
                      <a:pt x="174" y="129"/>
                    </a:moveTo>
                    <a:lnTo>
                      <a:pt x="179" y="131"/>
                    </a:lnTo>
                    <a:lnTo>
                      <a:pt x="196" y="131"/>
                    </a:lnTo>
                    <a:lnTo>
                      <a:pt x="197" y="80"/>
                    </a:lnTo>
                    <a:lnTo>
                      <a:pt x="216" y="80"/>
                    </a:lnTo>
                    <a:lnTo>
                      <a:pt x="220" y="81"/>
                    </a:lnTo>
                    <a:lnTo>
                      <a:pt x="271" y="81"/>
                    </a:lnTo>
                    <a:lnTo>
                      <a:pt x="271" y="131"/>
                    </a:lnTo>
                    <a:lnTo>
                      <a:pt x="236" y="131"/>
                    </a:lnTo>
                    <a:lnTo>
                      <a:pt x="236" y="180"/>
                    </a:lnTo>
                    <a:lnTo>
                      <a:pt x="241" y="180"/>
                    </a:lnTo>
                    <a:lnTo>
                      <a:pt x="247" y="179"/>
                    </a:lnTo>
                    <a:lnTo>
                      <a:pt x="271" y="179"/>
                    </a:lnTo>
                    <a:lnTo>
                      <a:pt x="268" y="233"/>
                    </a:lnTo>
                    <a:lnTo>
                      <a:pt x="254" y="233"/>
                    </a:lnTo>
                    <a:lnTo>
                      <a:pt x="250" y="231"/>
                    </a:lnTo>
                    <a:lnTo>
                      <a:pt x="193" y="231"/>
                    </a:lnTo>
                    <a:lnTo>
                      <a:pt x="194" y="180"/>
                    </a:lnTo>
                    <a:lnTo>
                      <a:pt x="190" y="180"/>
                    </a:lnTo>
                    <a:lnTo>
                      <a:pt x="184" y="179"/>
                    </a:lnTo>
                    <a:lnTo>
                      <a:pt x="160" y="179"/>
                    </a:lnTo>
                    <a:lnTo>
                      <a:pt x="160" y="129"/>
                    </a:lnTo>
                    <a:lnTo>
                      <a:pt x="174" y="129"/>
                    </a:lnTo>
                    <a:close/>
                    <a:moveTo>
                      <a:pt x="184" y="96"/>
                    </a:moveTo>
                    <a:lnTo>
                      <a:pt x="176" y="105"/>
                    </a:lnTo>
                    <a:lnTo>
                      <a:pt x="169" y="96"/>
                    </a:lnTo>
                    <a:lnTo>
                      <a:pt x="184" y="96"/>
                    </a:lnTo>
                    <a:close/>
                    <a:moveTo>
                      <a:pt x="298" y="96"/>
                    </a:moveTo>
                    <a:lnTo>
                      <a:pt x="289" y="105"/>
                    </a:lnTo>
                    <a:lnTo>
                      <a:pt x="282" y="96"/>
                    </a:lnTo>
                    <a:lnTo>
                      <a:pt x="298" y="96"/>
                    </a:lnTo>
                    <a:close/>
                    <a:moveTo>
                      <a:pt x="397" y="105"/>
                    </a:moveTo>
                    <a:lnTo>
                      <a:pt x="390" y="96"/>
                    </a:lnTo>
                    <a:lnTo>
                      <a:pt x="407" y="96"/>
                    </a:lnTo>
                    <a:lnTo>
                      <a:pt x="397" y="105"/>
                    </a:lnTo>
                    <a:close/>
                  </a:path>
                </a:pathLst>
              </a:custGeom>
              <a:solidFill>
                <a:srgbClr val="6666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912" name="Freeform 192"/>
              <p:cNvSpPr>
                <a:spLocks noChangeAspect="1"/>
              </p:cNvSpPr>
              <p:nvPr/>
            </p:nvSpPr>
            <p:spPr bwMode="auto">
              <a:xfrm>
                <a:off x="-30" y="3377"/>
                <a:ext cx="5" cy="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0" y="0"/>
                  </a:cxn>
                  <a:cxn ang="0">
                    <a:pos x="7" y="9"/>
                  </a:cxn>
                  <a:cxn ang="0">
                    <a:pos x="14" y="0"/>
                  </a:cxn>
                </a:cxnLst>
                <a:rect l="0" t="0" r="r" b="b"/>
                <a:pathLst>
                  <a:path w="14" h="9">
                    <a:moveTo>
                      <a:pt x="14" y="0"/>
                    </a:moveTo>
                    <a:lnTo>
                      <a:pt x="0" y="0"/>
                    </a:lnTo>
                    <a:lnTo>
                      <a:pt x="7" y="9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913" name="Freeform 193"/>
              <p:cNvSpPr>
                <a:spLocks noChangeAspect="1"/>
              </p:cNvSpPr>
              <p:nvPr/>
            </p:nvSpPr>
            <p:spPr bwMode="auto">
              <a:xfrm>
                <a:off x="4" y="3372"/>
                <a:ext cx="37" cy="51"/>
              </a:xfrm>
              <a:custGeom>
                <a:avLst/>
                <a:gdLst/>
                <a:ahLst/>
                <a:cxnLst>
                  <a:cxn ang="0">
                    <a:pos x="19" y="51"/>
                  </a:cxn>
                  <a:cxn ang="0">
                    <a:pos x="14" y="49"/>
                  </a:cxn>
                  <a:cxn ang="0">
                    <a:pos x="0" y="49"/>
                  </a:cxn>
                  <a:cxn ang="0">
                    <a:pos x="0" y="99"/>
                  </a:cxn>
                  <a:cxn ang="0">
                    <a:pos x="24" y="99"/>
                  </a:cxn>
                  <a:cxn ang="0">
                    <a:pos x="30" y="100"/>
                  </a:cxn>
                  <a:cxn ang="0">
                    <a:pos x="34" y="100"/>
                  </a:cxn>
                  <a:cxn ang="0">
                    <a:pos x="33" y="151"/>
                  </a:cxn>
                  <a:cxn ang="0">
                    <a:pos x="90" y="151"/>
                  </a:cxn>
                  <a:cxn ang="0">
                    <a:pos x="94" y="153"/>
                  </a:cxn>
                  <a:cxn ang="0">
                    <a:pos x="108" y="153"/>
                  </a:cxn>
                  <a:cxn ang="0">
                    <a:pos x="111" y="99"/>
                  </a:cxn>
                  <a:cxn ang="0">
                    <a:pos x="87" y="99"/>
                  </a:cxn>
                  <a:cxn ang="0">
                    <a:pos x="81" y="100"/>
                  </a:cxn>
                  <a:cxn ang="0">
                    <a:pos x="76" y="100"/>
                  </a:cxn>
                  <a:cxn ang="0">
                    <a:pos x="76" y="51"/>
                  </a:cxn>
                  <a:cxn ang="0">
                    <a:pos x="111" y="51"/>
                  </a:cxn>
                  <a:cxn ang="0">
                    <a:pos x="111" y="1"/>
                  </a:cxn>
                  <a:cxn ang="0">
                    <a:pos x="60" y="1"/>
                  </a:cxn>
                  <a:cxn ang="0">
                    <a:pos x="56" y="0"/>
                  </a:cxn>
                  <a:cxn ang="0">
                    <a:pos x="37" y="0"/>
                  </a:cxn>
                  <a:cxn ang="0">
                    <a:pos x="36" y="51"/>
                  </a:cxn>
                  <a:cxn ang="0">
                    <a:pos x="19" y="51"/>
                  </a:cxn>
                </a:cxnLst>
                <a:rect l="0" t="0" r="r" b="b"/>
                <a:pathLst>
                  <a:path w="111" h="153">
                    <a:moveTo>
                      <a:pt x="19" y="51"/>
                    </a:moveTo>
                    <a:lnTo>
                      <a:pt x="14" y="49"/>
                    </a:lnTo>
                    <a:lnTo>
                      <a:pt x="0" y="49"/>
                    </a:lnTo>
                    <a:lnTo>
                      <a:pt x="0" y="99"/>
                    </a:lnTo>
                    <a:lnTo>
                      <a:pt x="24" y="99"/>
                    </a:lnTo>
                    <a:lnTo>
                      <a:pt x="30" y="100"/>
                    </a:lnTo>
                    <a:lnTo>
                      <a:pt x="34" y="100"/>
                    </a:lnTo>
                    <a:lnTo>
                      <a:pt x="33" y="151"/>
                    </a:lnTo>
                    <a:lnTo>
                      <a:pt x="90" y="151"/>
                    </a:lnTo>
                    <a:lnTo>
                      <a:pt x="94" y="153"/>
                    </a:lnTo>
                    <a:lnTo>
                      <a:pt x="108" y="153"/>
                    </a:lnTo>
                    <a:lnTo>
                      <a:pt x="111" y="99"/>
                    </a:lnTo>
                    <a:lnTo>
                      <a:pt x="87" y="99"/>
                    </a:lnTo>
                    <a:lnTo>
                      <a:pt x="81" y="100"/>
                    </a:lnTo>
                    <a:lnTo>
                      <a:pt x="76" y="100"/>
                    </a:lnTo>
                    <a:lnTo>
                      <a:pt x="76" y="51"/>
                    </a:lnTo>
                    <a:lnTo>
                      <a:pt x="111" y="51"/>
                    </a:lnTo>
                    <a:lnTo>
                      <a:pt x="111" y="1"/>
                    </a:lnTo>
                    <a:lnTo>
                      <a:pt x="60" y="1"/>
                    </a:lnTo>
                    <a:lnTo>
                      <a:pt x="56" y="0"/>
                    </a:lnTo>
                    <a:lnTo>
                      <a:pt x="37" y="0"/>
                    </a:lnTo>
                    <a:lnTo>
                      <a:pt x="36" y="51"/>
                    </a:lnTo>
                    <a:lnTo>
                      <a:pt x="19" y="51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914" name="Freeform 194"/>
              <p:cNvSpPr>
                <a:spLocks noChangeAspect="1"/>
              </p:cNvSpPr>
              <p:nvPr/>
            </p:nvSpPr>
            <p:spPr bwMode="auto">
              <a:xfrm>
                <a:off x="7" y="3377"/>
                <a:ext cx="5" cy="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7" y="9"/>
                  </a:cxn>
                  <a:cxn ang="0">
                    <a:pos x="15" y="0"/>
                  </a:cxn>
                  <a:cxn ang="0">
                    <a:pos x="0" y="0"/>
                  </a:cxn>
                </a:cxnLst>
                <a:rect l="0" t="0" r="r" b="b"/>
                <a:pathLst>
                  <a:path w="15" h="9">
                    <a:moveTo>
                      <a:pt x="0" y="0"/>
                    </a:moveTo>
                    <a:lnTo>
                      <a:pt x="7" y="9"/>
                    </a:lnTo>
                    <a:lnTo>
                      <a:pt x="15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915" name="Freeform 195"/>
              <p:cNvSpPr>
                <a:spLocks noChangeAspect="1"/>
              </p:cNvSpPr>
              <p:nvPr/>
            </p:nvSpPr>
            <p:spPr bwMode="auto">
              <a:xfrm>
                <a:off x="45" y="3377"/>
                <a:ext cx="5" cy="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7" y="9"/>
                  </a:cxn>
                  <a:cxn ang="0">
                    <a:pos x="16" y="0"/>
                  </a:cxn>
                  <a:cxn ang="0">
                    <a:pos x="0" y="0"/>
                  </a:cxn>
                </a:cxnLst>
                <a:rect l="0" t="0" r="r" b="b"/>
                <a:pathLst>
                  <a:path w="16" h="9">
                    <a:moveTo>
                      <a:pt x="0" y="0"/>
                    </a:moveTo>
                    <a:lnTo>
                      <a:pt x="7" y="9"/>
                    </a:lnTo>
                    <a:lnTo>
                      <a:pt x="1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2929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916" name="Freeform 196"/>
              <p:cNvSpPr>
                <a:spLocks noChangeAspect="1"/>
              </p:cNvSpPr>
              <p:nvPr/>
            </p:nvSpPr>
            <p:spPr bwMode="auto">
              <a:xfrm>
                <a:off x="81" y="3377"/>
                <a:ext cx="5" cy="3"/>
              </a:xfrm>
              <a:custGeom>
                <a:avLst/>
                <a:gdLst/>
                <a:ahLst/>
                <a:cxnLst>
                  <a:cxn ang="0">
                    <a:pos x="17" y="0"/>
                  </a:cxn>
                  <a:cxn ang="0">
                    <a:pos x="0" y="0"/>
                  </a:cxn>
                  <a:cxn ang="0">
                    <a:pos x="7" y="9"/>
                  </a:cxn>
                  <a:cxn ang="0">
                    <a:pos x="17" y="0"/>
                  </a:cxn>
                </a:cxnLst>
                <a:rect l="0" t="0" r="r" b="b"/>
                <a:pathLst>
                  <a:path w="17" h="9">
                    <a:moveTo>
                      <a:pt x="17" y="0"/>
                    </a:moveTo>
                    <a:lnTo>
                      <a:pt x="0" y="0"/>
                    </a:lnTo>
                    <a:lnTo>
                      <a:pt x="7" y="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A8A8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917" name="Freeform 197"/>
              <p:cNvSpPr>
                <a:spLocks noChangeAspect="1"/>
              </p:cNvSpPr>
              <p:nvPr/>
            </p:nvSpPr>
            <p:spPr bwMode="auto">
              <a:xfrm>
                <a:off x="-33" y="3345"/>
                <a:ext cx="26" cy="13"/>
              </a:xfrm>
              <a:custGeom>
                <a:avLst/>
                <a:gdLst/>
                <a:ahLst/>
                <a:cxnLst>
                  <a:cxn ang="0">
                    <a:pos x="57" y="38"/>
                  </a:cxn>
                  <a:cxn ang="0">
                    <a:pos x="60" y="39"/>
                  </a:cxn>
                  <a:cxn ang="0">
                    <a:pos x="74" y="39"/>
                  </a:cxn>
                  <a:cxn ang="0">
                    <a:pos x="74" y="9"/>
                  </a:cxn>
                  <a:cxn ang="0">
                    <a:pos x="75" y="8"/>
                  </a:cxn>
                  <a:cxn ang="0">
                    <a:pos x="76" y="1"/>
                  </a:cxn>
                  <a:cxn ang="0">
                    <a:pos x="65" y="0"/>
                  </a:cxn>
                  <a:cxn ang="0">
                    <a:pos x="2" y="0"/>
                  </a:cxn>
                  <a:cxn ang="0">
                    <a:pos x="2" y="6"/>
                  </a:cxn>
                  <a:cxn ang="0">
                    <a:pos x="2" y="30"/>
                  </a:cxn>
                  <a:cxn ang="0">
                    <a:pos x="0" y="38"/>
                  </a:cxn>
                  <a:cxn ang="0">
                    <a:pos x="57" y="38"/>
                  </a:cxn>
                </a:cxnLst>
                <a:rect l="0" t="0" r="r" b="b"/>
                <a:pathLst>
                  <a:path w="76" h="39">
                    <a:moveTo>
                      <a:pt x="57" y="38"/>
                    </a:moveTo>
                    <a:lnTo>
                      <a:pt x="60" y="39"/>
                    </a:lnTo>
                    <a:lnTo>
                      <a:pt x="74" y="39"/>
                    </a:lnTo>
                    <a:lnTo>
                      <a:pt x="74" y="9"/>
                    </a:lnTo>
                    <a:lnTo>
                      <a:pt x="75" y="8"/>
                    </a:lnTo>
                    <a:lnTo>
                      <a:pt x="76" y="1"/>
                    </a:lnTo>
                    <a:lnTo>
                      <a:pt x="65" y="0"/>
                    </a:lnTo>
                    <a:lnTo>
                      <a:pt x="2" y="0"/>
                    </a:lnTo>
                    <a:lnTo>
                      <a:pt x="2" y="6"/>
                    </a:lnTo>
                    <a:lnTo>
                      <a:pt x="2" y="30"/>
                    </a:lnTo>
                    <a:lnTo>
                      <a:pt x="0" y="38"/>
                    </a:lnTo>
                    <a:lnTo>
                      <a:pt x="57" y="38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918" name="Freeform 198"/>
              <p:cNvSpPr>
                <a:spLocks noChangeAspect="1"/>
              </p:cNvSpPr>
              <p:nvPr/>
            </p:nvSpPr>
            <p:spPr bwMode="auto">
              <a:xfrm>
                <a:off x="5" y="3345"/>
                <a:ext cx="24" cy="13"/>
              </a:xfrm>
              <a:custGeom>
                <a:avLst/>
                <a:gdLst/>
                <a:ahLst/>
                <a:cxnLst>
                  <a:cxn ang="0">
                    <a:pos x="28" y="39"/>
                  </a:cxn>
                  <a:cxn ang="0">
                    <a:pos x="64" y="39"/>
                  </a:cxn>
                  <a:cxn ang="0">
                    <a:pos x="74" y="38"/>
                  </a:cxn>
                  <a:cxn ang="0">
                    <a:pos x="74" y="8"/>
                  </a:cxn>
                  <a:cxn ang="0">
                    <a:pos x="74" y="0"/>
                  </a:cxn>
                  <a:cxn ang="0">
                    <a:pos x="0" y="0"/>
                  </a:cxn>
                  <a:cxn ang="0">
                    <a:pos x="0" y="7"/>
                  </a:cxn>
                  <a:cxn ang="0">
                    <a:pos x="0" y="38"/>
                  </a:cxn>
                  <a:cxn ang="0">
                    <a:pos x="18" y="38"/>
                  </a:cxn>
                  <a:cxn ang="0">
                    <a:pos x="28" y="39"/>
                  </a:cxn>
                </a:cxnLst>
                <a:rect l="0" t="0" r="r" b="b"/>
                <a:pathLst>
                  <a:path w="74" h="39">
                    <a:moveTo>
                      <a:pt x="28" y="39"/>
                    </a:moveTo>
                    <a:lnTo>
                      <a:pt x="64" y="39"/>
                    </a:lnTo>
                    <a:lnTo>
                      <a:pt x="74" y="38"/>
                    </a:lnTo>
                    <a:lnTo>
                      <a:pt x="74" y="8"/>
                    </a:lnTo>
                    <a:lnTo>
                      <a:pt x="74" y="0"/>
                    </a:lnTo>
                    <a:lnTo>
                      <a:pt x="0" y="0"/>
                    </a:lnTo>
                    <a:lnTo>
                      <a:pt x="0" y="7"/>
                    </a:lnTo>
                    <a:lnTo>
                      <a:pt x="0" y="38"/>
                    </a:lnTo>
                    <a:lnTo>
                      <a:pt x="18" y="38"/>
                    </a:lnTo>
                    <a:lnTo>
                      <a:pt x="28" y="39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919" name="Freeform 199"/>
              <p:cNvSpPr>
                <a:spLocks noChangeAspect="1"/>
              </p:cNvSpPr>
              <p:nvPr/>
            </p:nvSpPr>
            <p:spPr bwMode="auto">
              <a:xfrm>
                <a:off x="-4" y="3351"/>
                <a:ext cx="6" cy="7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0" y="11"/>
                  </a:cxn>
                  <a:cxn ang="0">
                    <a:pos x="6" y="20"/>
                  </a:cxn>
                  <a:cxn ang="0">
                    <a:pos x="19" y="0"/>
                  </a:cxn>
                  <a:cxn ang="0">
                    <a:pos x="2" y="0"/>
                  </a:cxn>
                </a:cxnLst>
                <a:rect l="0" t="0" r="r" b="b"/>
                <a:pathLst>
                  <a:path w="19" h="20">
                    <a:moveTo>
                      <a:pt x="2" y="0"/>
                    </a:moveTo>
                    <a:lnTo>
                      <a:pt x="0" y="11"/>
                    </a:lnTo>
                    <a:lnTo>
                      <a:pt x="6" y="20"/>
                    </a:lnTo>
                    <a:lnTo>
                      <a:pt x="19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9D9D9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920" name="Freeform 200"/>
              <p:cNvSpPr>
                <a:spLocks noChangeAspect="1"/>
              </p:cNvSpPr>
              <p:nvPr/>
            </p:nvSpPr>
            <p:spPr bwMode="auto">
              <a:xfrm>
                <a:off x="-6" y="3351"/>
                <a:ext cx="3" cy="4"/>
              </a:xfrm>
              <a:custGeom>
                <a:avLst/>
                <a:gdLst/>
                <a:ahLst/>
                <a:cxnLst>
                  <a:cxn ang="0">
                    <a:pos x="5" y="11"/>
                  </a:cxn>
                  <a:cxn ang="0">
                    <a:pos x="7" y="0"/>
                  </a:cxn>
                  <a:cxn ang="0">
                    <a:pos x="0" y="0"/>
                  </a:cxn>
                  <a:cxn ang="0">
                    <a:pos x="5" y="11"/>
                  </a:cxn>
                </a:cxnLst>
                <a:rect l="0" t="0" r="r" b="b"/>
                <a:pathLst>
                  <a:path w="7" h="11">
                    <a:moveTo>
                      <a:pt x="5" y="11"/>
                    </a:moveTo>
                    <a:lnTo>
                      <a:pt x="7" y="0"/>
                    </a:lnTo>
                    <a:lnTo>
                      <a:pt x="0" y="0"/>
                    </a:lnTo>
                    <a:lnTo>
                      <a:pt x="5" y="11"/>
                    </a:lnTo>
                    <a:close/>
                  </a:path>
                </a:pathLst>
              </a:custGeom>
              <a:solidFill>
                <a:srgbClr val="A1A1A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921" name="Freeform 201"/>
              <p:cNvSpPr>
                <a:spLocks noChangeAspect="1"/>
              </p:cNvSpPr>
              <p:nvPr/>
            </p:nvSpPr>
            <p:spPr bwMode="auto">
              <a:xfrm>
                <a:off x="42" y="3345"/>
                <a:ext cx="25" cy="13"/>
              </a:xfrm>
              <a:custGeom>
                <a:avLst/>
                <a:gdLst/>
                <a:ahLst/>
                <a:cxnLst>
                  <a:cxn ang="0">
                    <a:pos x="75" y="38"/>
                  </a:cxn>
                  <a:cxn ang="0">
                    <a:pos x="75" y="13"/>
                  </a:cxn>
                  <a:cxn ang="0">
                    <a:pos x="75" y="0"/>
                  </a:cxn>
                  <a:cxn ang="0">
                    <a:pos x="2" y="0"/>
                  </a:cxn>
                  <a:cxn ang="0">
                    <a:pos x="0" y="37"/>
                  </a:cxn>
                  <a:cxn ang="0">
                    <a:pos x="75" y="38"/>
                  </a:cxn>
                </a:cxnLst>
                <a:rect l="0" t="0" r="r" b="b"/>
                <a:pathLst>
                  <a:path w="75" h="38">
                    <a:moveTo>
                      <a:pt x="75" y="38"/>
                    </a:moveTo>
                    <a:lnTo>
                      <a:pt x="75" y="13"/>
                    </a:lnTo>
                    <a:lnTo>
                      <a:pt x="75" y="0"/>
                    </a:lnTo>
                    <a:lnTo>
                      <a:pt x="2" y="0"/>
                    </a:lnTo>
                    <a:lnTo>
                      <a:pt x="0" y="37"/>
                    </a:lnTo>
                    <a:lnTo>
                      <a:pt x="75" y="38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922" name="Freeform 202"/>
              <p:cNvSpPr>
                <a:spLocks noChangeAspect="1"/>
              </p:cNvSpPr>
              <p:nvPr/>
            </p:nvSpPr>
            <p:spPr bwMode="auto">
              <a:xfrm>
                <a:off x="68" y="3351"/>
                <a:ext cx="7" cy="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" y="19"/>
                  </a:cxn>
                  <a:cxn ang="0">
                    <a:pos x="21" y="0"/>
                  </a:cxn>
                  <a:cxn ang="0">
                    <a:pos x="0" y="0"/>
                  </a:cxn>
                </a:cxnLst>
                <a:rect l="0" t="0" r="r" b="b"/>
                <a:pathLst>
                  <a:path w="21" h="19">
                    <a:moveTo>
                      <a:pt x="0" y="0"/>
                    </a:moveTo>
                    <a:lnTo>
                      <a:pt x="9" y="19"/>
                    </a:lnTo>
                    <a:lnTo>
                      <a:pt x="21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E8E8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923" name="Freeform 203"/>
              <p:cNvSpPr>
                <a:spLocks noChangeAspect="1"/>
              </p:cNvSpPr>
              <p:nvPr/>
            </p:nvSpPr>
            <p:spPr bwMode="auto">
              <a:xfrm>
                <a:off x="36" y="3351"/>
                <a:ext cx="3" cy="6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0" y="17"/>
                  </a:cxn>
                  <a:cxn ang="0">
                    <a:pos x="9" y="0"/>
                  </a:cxn>
                  <a:cxn ang="0">
                    <a:pos x="2" y="0"/>
                  </a:cxn>
                </a:cxnLst>
                <a:rect l="0" t="0" r="r" b="b"/>
                <a:pathLst>
                  <a:path w="9" h="17">
                    <a:moveTo>
                      <a:pt x="2" y="0"/>
                    </a:moveTo>
                    <a:lnTo>
                      <a:pt x="0" y="17"/>
                    </a:lnTo>
                    <a:lnTo>
                      <a:pt x="9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95959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924" name="Freeform 204"/>
              <p:cNvSpPr>
                <a:spLocks noChangeAspect="1"/>
              </p:cNvSpPr>
              <p:nvPr/>
            </p:nvSpPr>
            <p:spPr bwMode="auto">
              <a:xfrm>
                <a:off x="31" y="3351"/>
                <a:ext cx="6" cy="7"/>
              </a:xfrm>
              <a:custGeom>
                <a:avLst/>
                <a:gdLst/>
                <a:ahLst/>
                <a:cxnLst>
                  <a:cxn ang="0">
                    <a:pos x="14" y="17"/>
                  </a:cxn>
                  <a:cxn ang="0">
                    <a:pos x="16" y="0"/>
                  </a:cxn>
                  <a:cxn ang="0">
                    <a:pos x="0" y="0"/>
                  </a:cxn>
                  <a:cxn ang="0">
                    <a:pos x="12" y="19"/>
                  </a:cxn>
                  <a:cxn ang="0">
                    <a:pos x="14" y="17"/>
                  </a:cxn>
                </a:cxnLst>
                <a:rect l="0" t="0" r="r" b="b"/>
                <a:pathLst>
                  <a:path w="16" h="19">
                    <a:moveTo>
                      <a:pt x="14" y="17"/>
                    </a:moveTo>
                    <a:lnTo>
                      <a:pt x="16" y="0"/>
                    </a:lnTo>
                    <a:lnTo>
                      <a:pt x="0" y="0"/>
                    </a:lnTo>
                    <a:lnTo>
                      <a:pt x="12" y="19"/>
                    </a:lnTo>
                    <a:lnTo>
                      <a:pt x="14" y="17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925" name="Freeform 205"/>
              <p:cNvSpPr>
                <a:spLocks noChangeAspect="1"/>
              </p:cNvSpPr>
              <p:nvPr/>
            </p:nvSpPr>
            <p:spPr bwMode="auto">
              <a:xfrm>
                <a:off x="79" y="3345"/>
                <a:ext cx="24" cy="13"/>
              </a:xfrm>
              <a:custGeom>
                <a:avLst/>
                <a:gdLst/>
                <a:ahLst/>
                <a:cxnLst>
                  <a:cxn ang="0">
                    <a:pos x="72" y="37"/>
                  </a:cxn>
                  <a:cxn ang="0">
                    <a:pos x="73" y="1"/>
                  </a:cxn>
                  <a:cxn ang="0">
                    <a:pos x="28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37"/>
                  </a:cxn>
                  <a:cxn ang="0">
                    <a:pos x="72" y="37"/>
                  </a:cxn>
                </a:cxnLst>
                <a:rect l="0" t="0" r="r" b="b"/>
                <a:pathLst>
                  <a:path w="73" h="37">
                    <a:moveTo>
                      <a:pt x="72" y="37"/>
                    </a:moveTo>
                    <a:lnTo>
                      <a:pt x="73" y="1"/>
                    </a:lnTo>
                    <a:lnTo>
                      <a:pt x="28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37"/>
                    </a:lnTo>
                    <a:lnTo>
                      <a:pt x="72" y="37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926" name="Freeform 206"/>
              <p:cNvSpPr>
                <a:spLocks noChangeAspect="1"/>
              </p:cNvSpPr>
              <p:nvPr/>
            </p:nvSpPr>
            <p:spPr bwMode="auto">
              <a:xfrm>
                <a:off x="128" y="3345"/>
                <a:ext cx="24" cy="14"/>
              </a:xfrm>
              <a:custGeom>
                <a:avLst/>
                <a:gdLst/>
                <a:ahLst/>
                <a:cxnLst>
                  <a:cxn ang="0">
                    <a:pos x="64" y="39"/>
                  </a:cxn>
                  <a:cxn ang="0">
                    <a:pos x="73" y="41"/>
                  </a:cxn>
                  <a:cxn ang="0">
                    <a:pos x="73" y="5"/>
                  </a:cxn>
                  <a:cxn ang="0">
                    <a:pos x="73" y="0"/>
                  </a:cxn>
                  <a:cxn ang="0">
                    <a:pos x="63" y="1"/>
                  </a:cxn>
                  <a:cxn ang="0">
                    <a:pos x="0" y="1"/>
                  </a:cxn>
                  <a:cxn ang="0">
                    <a:pos x="0" y="5"/>
                  </a:cxn>
                  <a:cxn ang="0">
                    <a:pos x="1" y="41"/>
                  </a:cxn>
                  <a:cxn ang="0">
                    <a:pos x="64" y="39"/>
                  </a:cxn>
                </a:cxnLst>
                <a:rect l="0" t="0" r="r" b="b"/>
                <a:pathLst>
                  <a:path w="73" h="41">
                    <a:moveTo>
                      <a:pt x="64" y="39"/>
                    </a:moveTo>
                    <a:lnTo>
                      <a:pt x="73" y="41"/>
                    </a:lnTo>
                    <a:lnTo>
                      <a:pt x="73" y="5"/>
                    </a:lnTo>
                    <a:lnTo>
                      <a:pt x="73" y="0"/>
                    </a:lnTo>
                    <a:lnTo>
                      <a:pt x="63" y="1"/>
                    </a:lnTo>
                    <a:lnTo>
                      <a:pt x="0" y="1"/>
                    </a:lnTo>
                    <a:lnTo>
                      <a:pt x="0" y="5"/>
                    </a:lnTo>
                    <a:lnTo>
                      <a:pt x="1" y="41"/>
                    </a:lnTo>
                    <a:lnTo>
                      <a:pt x="64" y="39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927" name="Freeform 207"/>
              <p:cNvSpPr>
                <a:spLocks noChangeAspect="1"/>
              </p:cNvSpPr>
              <p:nvPr/>
            </p:nvSpPr>
            <p:spPr bwMode="auto">
              <a:xfrm>
                <a:off x="119" y="3377"/>
                <a:ext cx="6" cy="3"/>
              </a:xfrm>
              <a:custGeom>
                <a:avLst/>
                <a:gdLst/>
                <a:ahLst/>
                <a:cxnLst>
                  <a:cxn ang="0">
                    <a:pos x="17" y="0"/>
                  </a:cxn>
                  <a:cxn ang="0">
                    <a:pos x="0" y="0"/>
                  </a:cxn>
                  <a:cxn ang="0">
                    <a:pos x="9" y="9"/>
                  </a:cxn>
                  <a:cxn ang="0">
                    <a:pos x="17" y="0"/>
                  </a:cxn>
                </a:cxnLst>
                <a:rect l="0" t="0" r="r" b="b"/>
                <a:pathLst>
                  <a:path w="17" h="9">
                    <a:moveTo>
                      <a:pt x="17" y="0"/>
                    </a:moveTo>
                    <a:lnTo>
                      <a:pt x="0" y="0"/>
                    </a:lnTo>
                    <a:lnTo>
                      <a:pt x="9" y="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3838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928" name="Freeform 208"/>
              <p:cNvSpPr>
                <a:spLocks noChangeAspect="1"/>
              </p:cNvSpPr>
              <p:nvPr/>
            </p:nvSpPr>
            <p:spPr bwMode="auto">
              <a:xfrm>
                <a:off x="-289" y="3345"/>
                <a:ext cx="27" cy="13"/>
              </a:xfrm>
              <a:custGeom>
                <a:avLst/>
                <a:gdLst/>
                <a:ahLst/>
                <a:cxnLst>
                  <a:cxn ang="0">
                    <a:pos x="77" y="38"/>
                  </a:cxn>
                  <a:cxn ang="0">
                    <a:pos x="79" y="5"/>
                  </a:cxn>
                  <a:cxn ang="0">
                    <a:pos x="81" y="0"/>
                  </a:cxn>
                  <a:cxn ang="0">
                    <a:pos x="5" y="0"/>
                  </a:cxn>
                  <a:cxn ang="0">
                    <a:pos x="5" y="2"/>
                  </a:cxn>
                  <a:cxn ang="0">
                    <a:pos x="0" y="37"/>
                  </a:cxn>
                  <a:cxn ang="0">
                    <a:pos x="10" y="37"/>
                  </a:cxn>
                  <a:cxn ang="0">
                    <a:pos x="16" y="38"/>
                  </a:cxn>
                  <a:cxn ang="0">
                    <a:pos x="77" y="38"/>
                  </a:cxn>
                </a:cxnLst>
                <a:rect l="0" t="0" r="r" b="b"/>
                <a:pathLst>
                  <a:path w="81" h="38">
                    <a:moveTo>
                      <a:pt x="77" y="38"/>
                    </a:moveTo>
                    <a:lnTo>
                      <a:pt x="79" y="5"/>
                    </a:lnTo>
                    <a:lnTo>
                      <a:pt x="81" y="0"/>
                    </a:lnTo>
                    <a:lnTo>
                      <a:pt x="5" y="0"/>
                    </a:lnTo>
                    <a:lnTo>
                      <a:pt x="5" y="2"/>
                    </a:lnTo>
                    <a:lnTo>
                      <a:pt x="0" y="37"/>
                    </a:lnTo>
                    <a:lnTo>
                      <a:pt x="10" y="37"/>
                    </a:lnTo>
                    <a:lnTo>
                      <a:pt x="16" y="38"/>
                    </a:lnTo>
                    <a:lnTo>
                      <a:pt x="77" y="38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929" name="Freeform 209"/>
              <p:cNvSpPr>
                <a:spLocks noChangeAspect="1"/>
              </p:cNvSpPr>
              <p:nvPr/>
            </p:nvSpPr>
            <p:spPr bwMode="auto">
              <a:xfrm>
                <a:off x="-205" y="3351"/>
                <a:ext cx="4" cy="6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0" y="18"/>
                  </a:cxn>
                  <a:cxn ang="0">
                    <a:pos x="11" y="0"/>
                  </a:cxn>
                  <a:cxn ang="0">
                    <a:pos x="3" y="0"/>
                  </a:cxn>
                </a:cxnLst>
                <a:rect l="0" t="0" r="r" b="b"/>
                <a:pathLst>
                  <a:path w="11" h="18">
                    <a:moveTo>
                      <a:pt x="3" y="0"/>
                    </a:moveTo>
                    <a:lnTo>
                      <a:pt x="0" y="18"/>
                    </a:lnTo>
                    <a:lnTo>
                      <a:pt x="11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C5C5C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930" name="Freeform 210"/>
              <p:cNvSpPr>
                <a:spLocks noChangeAspect="1"/>
              </p:cNvSpPr>
              <p:nvPr/>
            </p:nvSpPr>
            <p:spPr bwMode="auto">
              <a:xfrm>
                <a:off x="-305" y="3372"/>
                <a:ext cx="78" cy="86"/>
              </a:xfrm>
              <a:custGeom>
                <a:avLst/>
                <a:gdLst/>
                <a:ahLst/>
                <a:cxnLst>
                  <a:cxn ang="0">
                    <a:pos x="157" y="0"/>
                  </a:cxn>
                  <a:cxn ang="0">
                    <a:pos x="156" y="0"/>
                  </a:cxn>
                  <a:cxn ang="0">
                    <a:pos x="152" y="51"/>
                  </a:cxn>
                  <a:cxn ang="0">
                    <a:pos x="32" y="51"/>
                  </a:cxn>
                  <a:cxn ang="0">
                    <a:pos x="32" y="64"/>
                  </a:cxn>
                  <a:cxn ang="0">
                    <a:pos x="28" y="100"/>
                  </a:cxn>
                  <a:cxn ang="0">
                    <a:pos x="24" y="100"/>
                  </a:cxn>
                  <a:cxn ang="0">
                    <a:pos x="20" y="141"/>
                  </a:cxn>
                  <a:cxn ang="0">
                    <a:pos x="17" y="153"/>
                  </a:cxn>
                  <a:cxn ang="0">
                    <a:pos x="14" y="153"/>
                  </a:cxn>
                  <a:cxn ang="0">
                    <a:pos x="11" y="191"/>
                  </a:cxn>
                  <a:cxn ang="0">
                    <a:pos x="8" y="204"/>
                  </a:cxn>
                  <a:cxn ang="0">
                    <a:pos x="6" y="204"/>
                  </a:cxn>
                  <a:cxn ang="0">
                    <a:pos x="0" y="258"/>
                  </a:cxn>
                  <a:cxn ang="0">
                    <a:pos x="50" y="258"/>
                  </a:cxn>
                  <a:cxn ang="0">
                    <a:pos x="60" y="257"/>
                  </a:cxn>
                  <a:cxn ang="0">
                    <a:pos x="162" y="257"/>
                  </a:cxn>
                  <a:cxn ang="0">
                    <a:pos x="166" y="244"/>
                  </a:cxn>
                  <a:cxn ang="0">
                    <a:pos x="169" y="204"/>
                  </a:cxn>
                  <a:cxn ang="0">
                    <a:pos x="169" y="203"/>
                  </a:cxn>
                  <a:cxn ang="0">
                    <a:pos x="217" y="203"/>
                  </a:cxn>
                  <a:cxn ang="0">
                    <a:pos x="217" y="191"/>
                  </a:cxn>
                  <a:cxn ang="0">
                    <a:pos x="221" y="153"/>
                  </a:cxn>
                  <a:cxn ang="0">
                    <a:pos x="150" y="153"/>
                  </a:cxn>
                  <a:cxn ang="0">
                    <a:pos x="160" y="100"/>
                  </a:cxn>
                  <a:cxn ang="0">
                    <a:pos x="188" y="100"/>
                  </a:cxn>
                  <a:cxn ang="0">
                    <a:pos x="190" y="76"/>
                  </a:cxn>
                  <a:cxn ang="0">
                    <a:pos x="192" y="63"/>
                  </a:cxn>
                  <a:cxn ang="0">
                    <a:pos x="192" y="51"/>
                  </a:cxn>
                  <a:cxn ang="0">
                    <a:pos x="205" y="51"/>
                  </a:cxn>
                  <a:cxn ang="0">
                    <a:pos x="211" y="51"/>
                  </a:cxn>
                  <a:cxn ang="0">
                    <a:pos x="230" y="51"/>
                  </a:cxn>
                  <a:cxn ang="0">
                    <a:pos x="235" y="1"/>
                  </a:cxn>
                  <a:cxn ang="0">
                    <a:pos x="161" y="1"/>
                  </a:cxn>
                  <a:cxn ang="0">
                    <a:pos x="160" y="1"/>
                  </a:cxn>
                  <a:cxn ang="0">
                    <a:pos x="157" y="0"/>
                  </a:cxn>
                </a:cxnLst>
                <a:rect l="0" t="0" r="r" b="b"/>
                <a:pathLst>
                  <a:path w="235" h="258">
                    <a:moveTo>
                      <a:pt x="157" y="0"/>
                    </a:moveTo>
                    <a:lnTo>
                      <a:pt x="156" y="0"/>
                    </a:lnTo>
                    <a:lnTo>
                      <a:pt x="152" y="51"/>
                    </a:lnTo>
                    <a:lnTo>
                      <a:pt x="32" y="51"/>
                    </a:lnTo>
                    <a:lnTo>
                      <a:pt x="32" y="64"/>
                    </a:lnTo>
                    <a:lnTo>
                      <a:pt x="28" y="100"/>
                    </a:lnTo>
                    <a:lnTo>
                      <a:pt x="24" y="100"/>
                    </a:lnTo>
                    <a:lnTo>
                      <a:pt x="20" y="141"/>
                    </a:lnTo>
                    <a:lnTo>
                      <a:pt x="17" y="153"/>
                    </a:lnTo>
                    <a:lnTo>
                      <a:pt x="14" y="153"/>
                    </a:lnTo>
                    <a:lnTo>
                      <a:pt x="11" y="191"/>
                    </a:lnTo>
                    <a:lnTo>
                      <a:pt x="8" y="204"/>
                    </a:lnTo>
                    <a:lnTo>
                      <a:pt x="6" y="204"/>
                    </a:lnTo>
                    <a:lnTo>
                      <a:pt x="0" y="258"/>
                    </a:lnTo>
                    <a:lnTo>
                      <a:pt x="50" y="258"/>
                    </a:lnTo>
                    <a:lnTo>
                      <a:pt x="60" y="257"/>
                    </a:lnTo>
                    <a:lnTo>
                      <a:pt x="162" y="257"/>
                    </a:lnTo>
                    <a:lnTo>
                      <a:pt x="166" y="244"/>
                    </a:lnTo>
                    <a:lnTo>
                      <a:pt x="169" y="204"/>
                    </a:lnTo>
                    <a:lnTo>
                      <a:pt x="169" y="203"/>
                    </a:lnTo>
                    <a:lnTo>
                      <a:pt x="217" y="203"/>
                    </a:lnTo>
                    <a:lnTo>
                      <a:pt x="217" y="191"/>
                    </a:lnTo>
                    <a:lnTo>
                      <a:pt x="221" y="153"/>
                    </a:lnTo>
                    <a:lnTo>
                      <a:pt x="150" y="153"/>
                    </a:lnTo>
                    <a:lnTo>
                      <a:pt x="160" y="100"/>
                    </a:lnTo>
                    <a:lnTo>
                      <a:pt x="188" y="100"/>
                    </a:lnTo>
                    <a:lnTo>
                      <a:pt x="190" y="76"/>
                    </a:lnTo>
                    <a:lnTo>
                      <a:pt x="192" y="63"/>
                    </a:lnTo>
                    <a:lnTo>
                      <a:pt x="192" y="51"/>
                    </a:lnTo>
                    <a:lnTo>
                      <a:pt x="205" y="51"/>
                    </a:lnTo>
                    <a:lnTo>
                      <a:pt x="211" y="51"/>
                    </a:lnTo>
                    <a:lnTo>
                      <a:pt x="230" y="51"/>
                    </a:lnTo>
                    <a:lnTo>
                      <a:pt x="235" y="1"/>
                    </a:lnTo>
                    <a:lnTo>
                      <a:pt x="161" y="1"/>
                    </a:lnTo>
                    <a:lnTo>
                      <a:pt x="160" y="1"/>
                    </a:lnTo>
                    <a:lnTo>
                      <a:pt x="157" y="0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931" name="Freeform 211"/>
              <p:cNvSpPr>
                <a:spLocks noChangeAspect="1"/>
              </p:cNvSpPr>
              <p:nvPr/>
            </p:nvSpPr>
            <p:spPr bwMode="auto">
              <a:xfrm>
                <a:off x="-230" y="3372"/>
                <a:ext cx="42" cy="51"/>
              </a:xfrm>
              <a:custGeom>
                <a:avLst/>
                <a:gdLst/>
                <a:ahLst/>
                <a:cxnLst>
                  <a:cxn ang="0">
                    <a:pos x="49" y="0"/>
                  </a:cxn>
                  <a:cxn ang="0">
                    <a:pos x="45" y="50"/>
                  </a:cxn>
                  <a:cxn ang="0">
                    <a:pos x="7" y="50"/>
                  </a:cxn>
                  <a:cxn ang="0">
                    <a:pos x="0" y="99"/>
                  </a:cxn>
                  <a:cxn ang="0">
                    <a:pos x="26" y="99"/>
                  </a:cxn>
                  <a:cxn ang="0">
                    <a:pos x="31" y="100"/>
                  </a:cxn>
                  <a:cxn ang="0">
                    <a:pos x="37" y="100"/>
                  </a:cxn>
                  <a:cxn ang="0">
                    <a:pos x="31" y="152"/>
                  </a:cxn>
                  <a:cxn ang="0">
                    <a:pos x="110" y="152"/>
                  </a:cxn>
                  <a:cxn ang="0">
                    <a:pos x="110" y="137"/>
                  </a:cxn>
                  <a:cxn ang="0">
                    <a:pos x="114" y="112"/>
                  </a:cxn>
                  <a:cxn ang="0">
                    <a:pos x="114" y="99"/>
                  </a:cxn>
                  <a:cxn ang="0">
                    <a:pos x="80" y="99"/>
                  </a:cxn>
                  <a:cxn ang="0">
                    <a:pos x="84" y="50"/>
                  </a:cxn>
                  <a:cxn ang="0">
                    <a:pos x="78" y="50"/>
                  </a:cxn>
                  <a:cxn ang="0">
                    <a:pos x="121" y="50"/>
                  </a:cxn>
                  <a:cxn ang="0">
                    <a:pos x="126" y="0"/>
                  </a:cxn>
                  <a:cxn ang="0">
                    <a:pos x="49" y="0"/>
                  </a:cxn>
                </a:cxnLst>
                <a:rect l="0" t="0" r="r" b="b"/>
                <a:pathLst>
                  <a:path w="126" h="152">
                    <a:moveTo>
                      <a:pt x="49" y="0"/>
                    </a:moveTo>
                    <a:lnTo>
                      <a:pt x="45" y="50"/>
                    </a:lnTo>
                    <a:lnTo>
                      <a:pt x="7" y="50"/>
                    </a:lnTo>
                    <a:lnTo>
                      <a:pt x="0" y="99"/>
                    </a:lnTo>
                    <a:lnTo>
                      <a:pt x="26" y="99"/>
                    </a:lnTo>
                    <a:lnTo>
                      <a:pt x="31" y="100"/>
                    </a:lnTo>
                    <a:lnTo>
                      <a:pt x="37" y="100"/>
                    </a:lnTo>
                    <a:lnTo>
                      <a:pt x="31" y="152"/>
                    </a:lnTo>
                    <a:lnTo>
                      <a:pt x="110" y="152"/>
                    </a:lnTo>
                    <a:lnTo>
                      <a:pt x="110" y="137"/>
                    </a:lnTo>
                    <a:lnTo>
                      <a:pt x="114" y="112"/>
                    </a:lnTo>
                    <a:lnTo>
                      <a:pt x="114" y="99"/>
                    </a:lnTo>
                    <a:lnTo>
                      <a:pt x="80" y="99"/>
                    </a:lnTo>
                    <a:lnTo>
                      <a:pt x="84" y="50"/>
                    </a:lnTo>
                    <a:lnTo>
                      <a:pt x="78" y="50"/>
                    </a:lnTo>
                    <a:lnTo>
                      <a:pt x="121" y="50"/>
                    </a:lnTo>
                    <a:lnTo>
                      <a:pt x="126" y="0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932" name="Freeform 212"/>
              <p:cNvSpPr>
                <a:spLocks noChangeAspect="1"/>
              </p:cNvSpPr>
              <p:nvPr/>
            </p:nvSpPr>
            <p:spPr bwMode="auto">
              <a:xfrm>
                <a:off x="-198" y="3345"/>
                <a:ext cx="27" cy="13"/>
              </a:xfrm>
              <a:custGeom>
                <a:avLst/>
                <a:gdLst/>
                <a:ahLst/>
                <a:cxnLst>
                  <a:cxn ang="0">
                    <a:pos x="76" y="37"/>
                  </a:cxn>
                  <a:cxn ang="0">
                    <a:pos x="80" y="1"/>
                  </a:cxn>
                  <a:cxn ang="0">
                    <a:pos x="40" y="1"/>
                  </a:cxn>
                  <a:cxn ang="0">
                    <a:pos x="3" y="0"/>
                  </a:cxn>
                  <a:cxn ang="0">
                    <a:pos x="3" y="1"/>
                  </a:cxn>
                  <a:cxn ang="0">
                    <a:pos x="0" y="36"/>
                  </a:cxn>
                  <a:cxn ang="0">
                    <a:pos x="76" y="37"/>
                  </a:cxn>
                </a:cxnLst>
                <a:rect l="0" t="0" r="r" b="b"/>
                <a:pathLst>
                  <a:path w="80" h="37">
                    <a:moveTo>
                      <a:pt x="76" y="37"/>
                    </a:moveTo>
                    <a:lnTo>
                      <a:pt x="80" y="1"/>
                    </a:lnTo>
                    <a:lnTo>
                      <a:pt x="40" y="1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0" y="36"/>
                    </a:lnTo>
                    <a:lnTo>
                      <a:pt x="76" y="37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14" name="Group 213"/>
          <p:cNvGrpSpPr>
            <a:grpSpLocks noChangeAspect="1"/>
          </p:cNvGrpSpPr>
          <p:nvPr/>
        </p:nvGrpSpPr>
        <p:grpSpPr bwMode="auto">
          <a:xfrm>
            <a:off x="2786063" y="1782763"/>
            <a:ext cx="855662" cy="1295400"/>
            <a:chOff x="1857" y="-376"/>
            <a:chExt cx="3061" cy="4632"/>
          </a:xfrm>
        </p:grpSpPr>
        <p:sp>
          <p:nvSpPr>
            <p:cNvPr id="158934" name="Freeform 214"/>
            <p:cNvSpPr>
              <a:spLocks noChangeAspect="1"/>
            </p:cNvSpPr>
            <p:nvPr/>
          </p:nvSpPr>
          <p:spPr bwMode="gray">
            <a:xfrm>
              <a:off x="2757" y="3044"/>
              <a:ext cx="330" cy="850"/>
            </a:xfrm>
            <a:custGeom>
              <a:avLst/>
              <a:gdLst/>
              <a:ahLst/>
              <a:cxnLst>
                <a:cxn ang="0">
                  <a:pos x="330" y="0"/>
                </a:cxn>
                <a:cxn ang="0">
                  <a:pos x="0" y="190"/>
                </a:cxn>
                <a:cxn ang="0">
                  <a:pos x="23" y="850"/>
                </a:cxn>
                <a:cxn ang="0">
                  <a:pos x="330" y="667"/>
                </a:cxn>
                <a:cxn ang="0">
                  <a:pos x="330" y="0"/>
                </a:cxn>
              </a:cxnLst>
              <a:rect l="0" t="0" r="r" b="b"/>
              <a:pathLst>
                <a:path w="330" h="850">
                  <a:moveTo>
                    <a:pt x="330" y="0"/>
                  </a:moveTo>
                  <a:lnTo>
                    <a:pt x="0" y="190"/>
                  </a:lnTo>
                  <a:lnTo>
                    <a:pt x="23" y="850"/>
                  </a:lnTo>
                  <a:lnTo>
                    <a:pt x="330" y="667"/>
                  </a:lnTo>
                  <a:lnTo>
                    <a:pt x="330" y="0"/>
                  </a:lnTo>
                  <a:close/>
                </a:path>
              </a:pathLst>
            </a:custGeom>
            <a:gradFill rotWithShape="0">
              <a:gsLst>
                <a:gs pos="0">
                  <a:srgbClr val="66CCFF"/>
                </a:gs>
                <a:gs pos="100000">
                  <a:srgbClr val="66CCFF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3175" cap="flat" cmpd="sng">
              <a:solidFill>
                <a:srgbClr val="3366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58935" name="Freeform 215"/>
            <p:cNvSpPr>
              <a:spLocks noChangeAspect="1"/>
            </p:cNvSpPr>
            <p:nvPr/>
          </p:nvSpPr>
          <p:spPr bwMode="gray">
            <a:xfrm>
              <a:off x="1857" y="3050"/>
              <a:ext cx="925" cy="84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46" y="102"/>
                </a:cxn>
                <a:cxn ang="0">
                  <a:pos x="549" y="501"/>
                </a:cxn>
                <a:cxn ang="0">
                  <a:pos x="0" y="396"/>
                </a:cxn>
                <a:cxn ang="0">
                  <a:pos x="0" y="0"/>
                </a:cxn>
              </a:cxnLst>
              <a:rect l="0" t="0" r="r" b="b"/>
              <a:pathLst>
                <a:path w="549" h="501">
                  <a:moveTo>
                    <a:pt x="0" y="0"/>
                  </a:moveTo>
                  <a:lnTo>
                    <a:pt x="546" y="102"/>
                  </a:lnTo>
                  <a:lnTo>
                    <a:pt x="549" y="501"/>
                  </a:lnTo>
                  <a:lnTo>
                    <a:pt x="0" y="396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66CCFF">
                    <a:gamma/>
                    <a:shade val="55294"/>
                    <a:invGamma/>
                  </a:srgbClr>
                </a:gs>
                <a:gs pos="100000">
                  <a:srgbClr val="66CCFF"/>
                </a:gs>
              </a:gsLst>
              <a:lin ang="2700000" scaled="1"/>
            </a:gradFill>
            <a:ln w="3175" cmpd="sng">
              <a:solidFill>
                <a:srgbClr val="3366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58936" name="Freeform 216"/>
            <p:cNvSpPr>
              <a:spLocks noChangeAspect="1"/>
            </p:cNvSpPr>
            <p:nvPr/>
          </p:nvSpPr>
          <p:spPr bwMode="gray">
            <a:xfrm>
              <a:off x="2757" y="2377"/>
              <a:ext cx="330" cy="850"/>
            </a:xfrm>
            <a:custGeom>
              <a:avLst/>
              <a:gdLst/>
              <a:ahLst/>
              <a:cxnLst>
                <a:cxn ang="0">
                  <a:pos x="330" y="0"/>
                </a:cxn>
                <a:cxn ang="0">
                  <a:pos x="0" y="190"/>
                </a:cxn>
                <a:cxn ang="0">
                  <a:pos x="23" y="850"/>
                </a:cxn>
                <a:cxn ang="0">
                  <a:pos x="330" y="667"/>
                </a:cxn>
                <a:cxn ang="0">
                  <a:pos x="330" y="0"/>
                </a:cxn>
              </a:cxnLst>
              <a:rect l="0" t="0" r="r" b="b"/>
              <a:pathLst>
                <a:path w="330" h="850">
                  <a:moveTo>
                    <a:pt x="330" y="0"/>
                  </a:moveTo>
                  <a:lnTo>
                    <a:pt x="0" y="190"/>
                  </a:lnTo>
                  <a:lnTo>
                    <a:pt x="23" y="850"/>
                  </a:lnTo>
                  <a:lnTo>
                    <a:pt x="330" y="667"/>
                  </a:lnTo>
                  <a:lnTo>
                    <a:pt x="330" y="0"/>
                  </a:lnTo>
                  <a:close/>
                </a:path>
              </a:pathLst>
            </a:custGeom>
            <a:gradFill rotWithShape="0">
              <a:gsLst>
                <a:gs pos="0">
                  <a:srgbClr val="66CCFF"/>
                </a:gs>
                <a:gs pos="100000">
                  <a:srgbClr val="66CCFF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3175" cap="flat" cmpd="sng">
              <a:solidFill>
                <a:srgbClr val="3366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58937" name="Freeform 217"/>
            <p:cNvSpPr>
              <a:spLocks noChangeAspect="1"/>
            </p:cNvSpPr>
            <p:nvPr/>
          </p:nvSpPr>
          <p:spPr bwMode="gray">
            <a:xfrm>
              <a:off x="1857" y="2383"/>
              <a:ext cx="925" cy="84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46" y="102"/>
                </a:cxn>
                <a:cxn ang="0">
                  <a:pos x="549" y="501"/>
                </a:cxn>
                <a:cxn ang="0">
                  <a:pos x="0" y="396"/>
                </a:cxn>
                <a:cxn ang="0">
                  <a:pos x="0" y="0"/>
                </a:cxn>
              </a:cxnLst>
              <a:rect l="0" t="0" r="r" b="b"/>
              <a:pathLst>
                <a:path w="549" h="501">
                  <a:moveTo>
                    <a:pt x="0" y="0"/>
                  </a:moveTo>
                  <a:lnTo>
                    <a:pt x="546" y="102"/>
                  </a:lnTo>
                  <a:lnTo>
                    <a:pt x="549" y="501"/>
                  </a:lnTo>
                  <a:lnTo>
                    <a:pt x="0" y="396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66CCFF">
                    <a:gamma/>
                    <a:shade val="55294"/>
                    <a:invGamma/>
                  </a:srgbClr>
                </a:gs>
                <a:gs pos="100000">
                  <a:srgbClr val="66CCFF"/>
                </a:gs>
              </a:gsLst>
              <a:lin ang="2700000" scaled="1"/>
            </a:gradFill>
            <a:ln w="3175" cap="flat" cmpd="sng">
              <a:solidFill>
                <a:srgbClr val="3366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58938" name="Freeform 218"/>
            <p:cNvSpPr>
              <a:spLocks noChangeAspect="1"/>
            </p:cNvSpPr>
            <p:nvPr/>
          </p:nvSpPr>
          <p:spPr bwMode="gray">
            <a:xfrm>
              <a:off x="2757" y="1710"/>
              <a:ext cx="330" cy="850"/>
            </a:xfrm>
            <a:custGeom>
              <a:avLst/>
              <a:gdLst/>
              <a:ahLst/>
              <a:cxnLst>
                <a:cxn ang="0">
                  <a:pos x="330" y="0"/>
                </a:cxn>
                <a:cxn ang="0">
                  <a:pos x="0" y="190"/>
                </a:cxn>
                <a:cxn ang="0">
                  <a:pos x="23" y="850"/>
                </a:cxn>
                <a:cxn ang="0">
                  <a:pos x="330" y="667"/>
                </a:cxn>
                <a:cxn ang="0">
                  <a:pos x="330" y="0"/>
                </a:cxn>
              </a:cxnLst>
              <a:rect l="0" t="0" r="r" b="b"/>
              <a:pathLst>
                <a:path w="330" h="850">
                  <a:moveTo>
                    <a:pt x="330" y="0"/>
                  </a:moveTo>
                  <a:lnTo>
                    <a:pt x="0" y="190"/>
                  </a:lnTo>
                  <a:lnTo>
                    <a:pt x="23" y="850"/>
                  </a:lnTo>
                  <a:lnTo>
                    <a:pt x="330" y="667"/>
                  </a:lnTo>
                  <a:lnTo>
                    <a:pt x="330" y="0"/>
                  </a:lnTo>
                  <a:close/>
                </a:path>
              </a:pathLst>
            </a:custGeom>
            <a:gradFill rotWithShape="0">
              <a:gsLst>
                <a:gs pos="0">
                  <a:srgbClr val="66CCFF"/>
                </a:gs>
                <a:gs pos="100000">
                  <a:srgbClr val="66CCFF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3175" cap="flat" cmpd="sng">
              <a:solidFill>
                <a:srgbClr val="3366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58939" name="Freeform 219"/>
            <p:cNvSpPr>
              <a:spLocks noChangeAspect="1"/>
            </p:cNvSpPr>
            <p:nvPr/>
          </p:nvSpPr>
          <p:spPr bwMode="gray">
            <a:xfrm>
              <a:off x="1857" y="1716"/>
              <a:ext cx="925" cy="84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46" y="102"/>
                </a:cxn>
                <a:cxn ang="0">
                  <a:pos x="549" y="501"/>
                </a:cxn>
                <a:cxn ang="0">
                  <a:pos x="0" y="396"/>
                </a:cxn>
                <a:cxn ang="0">
                  <a:pos x="0" y="0"/>
                </a:cxn>
              </a:cxnLst>
              <a:rect l="0" t="0" r="r" b="b"/>
              <a:pathLst>
                <a:path w="549" h="501">
                  <a:moveTo>
                    <a:pt x="0" y="0"/>
                  </a:moveTo>
                  <a:lnTo>
                    <a:pt x="546" y="102"/>
                  </a:lnTo>
                  <a:lnTo>
                    <a:pt x="549" y="501"/>
                  </a:lnTo>
                  <a:lnTo>
                    <a:pt x="0" y="396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66CCFF">
                    <a:gamma/>
                    <a:shade val="55294"/>
                    <a:invGamma/>
                  </a:srgbClr>
                </a:gs>
                <a:gs pos="100000">
                  <a:srgbClr val="66CCFF"/>
                </a:gs>
              </a:gsLst>
              <a:lin ang="2700000" scaled="1"/>
            </a:gradFill>
            <a:ln w="3175" cap="flat" cmpd="sng">
              <a:solidFill>
                <a:srgbClr val="3366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58940" name="Freeform 220"/>
            <p:cNvSpPr>
              <a:spLocks noChangeAspect="1"/>
            </p:cNvSpPr>
            <p:nvPr/>
          </p:nvSpPr>
          <p:spPr bwMode="gray">
            <a:xfrm>
              <a:off x="2757" y="1043"/>
              <a:ext cx="330" cy="850"/>
            </a:xfrm>
            <a:custGeom>
              <a:avLst/>
              <a:gdLst/>
              <a:ahLst/>
              <a:cxnLst>
                <a:cxn ang="0">
                  <a:pos x="330" y="0"/>
                </a:cxn>
                <a:cxn ang="0">
                  <a:pos x="0" y="190"/>
                </a:cxn>
                <a:cxn ang="0">
                  <a:pos x="23" y="850"/>
                </a:cxn>
                <a:cxn ang="0">
                  <a:pos x="330" y="667"/>
                </a:cxn>
                <a:cxn ang="0">
                  <a:pos x="330" y="0"/>
                </a:cxn>
              </a:cxnLst>
              <a:rect l="0" t="0" r="r" b="b"/>
              <a:pathLst>
                <a:path w="330" h="850">
                  <a:moveTo>
                    <a:pt x="330" y="0"/>
                  </a:moveTo>
                  <a:lnTo>
                    <a:pt x="0" y="190"/>
                  </a:lnTo>
                  <a:lnTo>
                    <a:pt x="23" y="850"/>
                  </a:lnTo>
                  <a:lnTo>
                    <a:pt x="330" y="667"/>
                  </a:lnTo>
                  <a:lnTo>
                    <a:pt x="330" y="0"/>
                  </a:lnTo>
                  <a:close/>
                </a:path>
              </a:pathLst>
            </a:custGeom>
            <a:gradFill rotWithShape="0">
              <a:gsLst>
                <a:gs pos="0">
                  <a:srgbClr val="66CCFF"/>
                </a:gs>
                <a:gs pos="100000">
                  <a:srgbClr val="66CCFF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3175" cap="flat" cmpd="sng">
              <a:solidFill>
                <a:srgbClr val="3366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58941" name="Freeform 221"/>
            <p:cNvSpPr>
              <a:spLocks noChangeAspect="1"/>
            </p:cNvSpPr>
            <p:nvPr/>
          </p:nvSpPr>
          <p:spPr bwMode="gray">
            <a:xfrm>
              <a:off x="1857" y="1049"/>
              <a:ext cx="925" cy="84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46" y="102"/>
                </a:cxn>
                <a:cxn ang="0">
                  <a:pos x="549" y="501"/>
                </a:cxn>
                <a:cxn ang="0">
                  <a:pos x="0" y="396"/>
                </a:cxn>
                <a:cxn ang="0">
                  <a:pos x="0" y="0"/>
                </a:cxn>
              </a:cxnLst>
              <a:rect l="0" t="0" r="r" b="b"/>
              <a:pathLst>
                <a:path w="549" h="501">
                  <a:moveTo>
                    <a:pt x="0" y="0"/>
                  </a:moveTo>
                  <a:lnTo>
                    <a:pt x="546" y="102"/>
                  </a:lnTo>
                  <a:lnTo>
                    <a:pt x="549" y="501"/>
                  </a:lnTo>
                  <a:lnTo>
                    <a:pt x="0" y="396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66CCFF">
                    <a:gamma/>
                    <a:shade val="55294"/>
                    <a:invGamma/>
                  </a:srgbClr>
                </a:gs>
                <a:gs pos="100000">
                  <a:srgbClr val="66CCFF"/>
                </a:gs>
              </a:gsLst>
              <a:lin ang="2700000" scaled="1"/>
            </a:gradFill>
            <a:ln w="3175" cap="flat" cmpd="sng">
              <a:solidFill>
                <a:srgbClr val="3366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58942" name="Freeform 222"/>
            <p:cNvSpPr>
              <a:spLocks noChangeAspect="1"/>
            </p:cNvSpPr>
            <p:nvPr/>
          </p:nvSpPr>
          <p:spPr bwMode="gray">
            <a:xfrm>
              <a:off x="4544" y="3406"/>
              <a:ext cx="330" cy="850"/>
            </a:xfrm>
            <a:custGeom>
              <a:avLst/>
              <a:gdLst/>
              <a:ahLst/>
              <a:cxnLst>
                <a:cxn ang="0">
                  <a:pos x="330" y="0"/>
                </a:cxn>
                <a:cxn ang="0">
                  <a:pos x="0" y="190"/>
                </a:cxn>
                <a:cxn ang="0">
                  <a:pos x="23" y="850"/>
                </a:cxn>
                <a:cxn ang="0">
                  <a:pos x="330" y="667"/>
                </a:cxn>
                <a:cxn ang="0">
                  <a:pos x="330" y="0"/>
                </a:cxn>
              </a:cxnLst>
              <a:rect l="0" t="0" r="r" b="b"/>
              <a:pathLst>
                <a:path w="330" h="850">
                  <a:moveTo>
                    <a:pt x="330" y="0"/>
                  </a:moveTo>
                  <a:lnTo>
                    <a:pt x="0" y="190"/>
                  </a:lnTo>
                  <a:lnTo>
                    <a:pt x="23" y="850"/>
                  </a:lnTo>
                  <a:lnTo>
                    <a:pt x="330" y="667"/>
                  </a:lnTo>
                  <a:lnTo>
                    <a:pt x="330" y="0"/>
                  </a:lnTo>
                  <a:close/>
                </a:path>
              </a:pathLst>
            </a:custGeom>
            <a:gradFill rotWithShape="0">
              <a:gsLst>
                <a:gs pos="0">
                  <a:srgbClr val="2F5E76"/>
                </a:gs>
                <a:gs pos="100000">
                  <a:srgbClr val="0099CC"/>
                </a:gs>
              </a:gsLst>
              <a:lin ang="18900000" scaled="1"/>
            </a:gradFill>
            <a:ln w="3175" cap="flat" cmpd="sng">
              <a:solidFill>
                <a:srgbClr val="3366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58943" name="Freeform 223"/>
            <p:cNvSpPr>
              <a:spLocks noChangeAspect="1"/>
            </p:cNvSpPr>
            <p:nvPr/>
          </p:nvSpPr>
          <p:spPr bwMode="gray">
            <a:xfrm>
              <a:off x="3644" y="3412"/>
              <a:ext cx="925" cy="84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46" y="102"/>
                </a:cxn>
                <a:cxn ang="0">
                  <a:pos x="549" y="501"/>
                </a:cxn>
                <a:cxn ang="0">
                  <a:pos x="0" y="396"/>
                </a:cxn>
                <a:cxn ang="0">
                  <a:pos x="0" y="0"/>
                </a:cxn>
              </a:cxnLst>
              <a:rect l="0" t="0" r="r" b="b"/>
              <a:pathLst>
                <a:path w="549" h="501">
                  <a:moveTo>
                    <a:pt x="0" y="0"/>
                  </a:moveTo>
                  <a:lnTo>
                    <a:pt x="546" y="102"/>
                  </a:lnTo>
                  <a:lnTo>
                    <a:pt x="549" y="501"/>
                  </a:lnTo>
                  <a:lnTo>
                    <a:pt x="0" y="396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66CCFF"/>
                </a:gs>
                <a:gs pos="100000">
                  <a:srgbClr val="66CCFF">
                    <a:gamma/>
                    <a:shade val="55294"/>
                    <a:invGamma/>
                  </a:srgbClr>
                </a:gs>
              </a:gsLst>
              <a:lin ang="2700000" scaled="1"/>
            </a:gradFill>
            <a:ln w="3175" cmpd="sng">
              <a:solidFill>
                <a:srgbClr val="3366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58944" name="Freeform 224"/>
            <p:cNvSpPr>
              <a:spLocks noChangeAspect="1"/>
            </p:cNvSpPr>
            <p:nvPr/>
          </p:nvSpPr>
          <p:spPr bwMode="gray">
            <a:xfrm>
              <a:off x="4544" y="2739"/>
              <a:ext cx="330" cy="850"/>
            </a:xfrm>
            <a:custGeom>
              <a:avLst/>
              <a:gdLst/>
              <a:ahLst/>
              <a:cxnLst>
                <a:cxn ang="0">
                  <a:pos x="330" y="0"/>
                </a:cxn>
                <a:cxn ang="0">
                  <a:pos x="0" y="190"/>
                </a:cxn>
                <a:cxn ang="0">
                  <a:pos x="23" y="850"/>
                </a:cxn>
                <a:cxn ang="0">
                  <a:pos x="330" y="667"/>
                </a:cxn>
                <a:cxn ang="0">
                  <a:pos x="330" y="0"/>
                </a:cxn>
              </a:cxnLst>
              <a:rect l="0" t="0" r="r" b="b"/>
              <a:pathLst>
                <a:path w="330" h="850">
                  <a:moveTo>
                    <a:pt x="330" y="0"/>
                  </a:moveTo>
                  <a:lnTo>
                    <a:pt x="0" y="190"/>
                  </a:lnTo>
                  <a:lnTo>
                    <a:pt x="23" y="850"/>
                  </a:lnTo>
                  <a:lnTo>
                    <a:pt x="330" y="667"/>
                  </a:lnTo>
                  <a:lnTo>
                    <a:pt x="330" y="0"/>
                  </a:lnTo>
                  <a:close/>
                </a:path>
              </a:pathLst>
            </a:custGeom>
            <a:gradFill rotWithShape="0">
              <a:gsLst>
                <a:gs pos="0">
                  <a:srgbClr val="2F5E76"/>
                </a:gs>
                <a:gs pos="100000">
                  <a:srgbClr val="0099CC"/>
                </a:gs>
              </a:gsLst>
              <a:lin ang="18900000" scaled="1"/>
            </a:gradFill>
            <a:ln w="3175" cap="flat" cmpd="sng">
              <a:solidFill>
                <a:srgbClr val="3366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58945" name="Freeform 225"/>
            <p:cNvSpPr>
              <a:spLocks noChangeAspect="1"/>
            </p:cNvSpPr>
            <p:nvPr/>
          </p:nvSpPr>
          <p:spPr bwMode="gray">
            <a:xfrm>
              <a:off x="3644" y="2745"/>
              <a:ext cx="925" cy="84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46" y="102"/>
                </a:cxn>
                <a:cxn ang="0">
                  <a:pos x="549" y="501"/>
                </a:cxn>
                <a:cxn ang="0">
                  <a:pos x="0" y="396"/>
                </a:cxn>
                <a:cxn ang="0">
                  <a:pos x="0" y="0"/>
                </a:cxn>
              </a:cxnLst>
              <a:rect l="0" t="0" r="r" b="b"/>
              <a:pathLst>
                <a:path w="549" h="501">
                  <a:moveTo>
                    <a:pt x="0" y="0"/>
                  </a:moveTo>
                  <a:lnTo>
                    <a:pt x="546" y="102"/>
                  </a:lnTo>
                  <a:lnTo>
                    <a:pt x="549" y="501"/>
                  </a:lnTo>
                  <a:lnTo>
                    <a:pt x="0" y="396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66CCFF"/>
                </a:gs>
                <a:gs pos="100000">
                  <a:srgbClr val="66CCFF">
                    <a:gamma/>
                    <a:shade val="55294"/>
                    <a:invGamma/>
                  </a:srgbClr>
                </a:gs>
              </a:gsLst>
              <a:lin ang="2700000" scaled="1"/>
            </a:gradFill>
            <a:ln w="3175" cap="flat" cmpd="sng">
              <a:solidFill>
                <a:srgbClr val="3366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58946" name="Freeform 226"/>
            <p:cNvSpPr>
              <a:spLocks noChangeAspect="1"/>
            </p:cNvSpPr>
            <p:nvPr/>
          </p:nvSpPr>
          <p:spPr bwMode="gray">
            <a:xfrm>
              <a:off x="4544" y="2072"/>
              <a:ext cx="330" cy="850"/>
            </a:xfrm>
            <a:custGeom>
              <a:avLst/>
              <a:gdLst/>
              <a:ahLst/>
              <a:cxnLst>
                <a:cxn ang="0">
                  <a:pos x="330" y="0"/>
                </a:cxn>
                <a:cxn ang="0">
                  <a:pos x="0" y="190"/>
                </a:cxn>
                <a:cxn ang="0">
                  <a:pos x="23" y="850"/>
                </a:cxn>
                <a:cxn ang="0">
                  <a:pos x="330" y="667"/>
                </a:cxn>
                <a:cxn ang="0">
                  <a:pos x="330" y="0"/>
                </a:cxn>
              </a:cxnLst>
              <a:rect l="0" t="0" r="r" b="b"/>
              <a:pathLst>
                <a:path w="330" h="850">
                  <a:moveTo>
                    <a:pt x="330" y="0"/>
                  </a:moveTo>
                  <a:lnTo>
                    <a:pt x="0" y="190"/>
                  </a:lnTo>
                  <a:lnTo>
                    <a:pt x="23" y="850"/>
                  </a:lnTo>
                  <a:lnTo>
                    <a:pt x="330" y="667"/>
                  </a:lnTo>
                  <a:lnTo>
                    <a:pt x="330" y="0"/>
                  </a:lnTo>
                  <a:close/>
                </a:path>
              </a:pathLst>
            </a:custGeom>
            <a:gradFill rotWithShape="0">
              <a:gsLst>
                <a:gs pos="0">
                  <a:srgbClr val="2F5E76"/>
                </a:gs>
                <a:gs pos="100000">
                  <a:srgbClr val="0099CC"/>
                </a:gs>
              </a:gsLst>
              <a:lin ang="18900000" scaled="1"/>
            </a:gradFill>
            <a:ln w="3175" cap="flat" cmpd="sng">
              <a:solidFill>
                <a:srgbClr val="3366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58947" name="Freeform 227"/>
            <p:cNvSpPr>
              <a:spLocks noChangeAspect="1"/>
            </p:cNvSpPr>
            <p:nvPr/>
          </p:nvSpPr>
          <p:spPr bwMode="gray">
            <a:xfrm>
              <a:off x="3644" y="2078"/>
              <a:ext cx="925" cy="84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46" y="102"/>
                </a:cxn>
                <a:cxn ang="0">
                  <a:pos x="549" y="501"/>
                </a:cxn>
                <a:cxn ang="0">
                  <a:pos x="0" y="396"/>
                </a:cxn>
                <a:cxn ang="0">
                  <a:pos x="0" y="0"/>
                </a:cxn>
              </a:cxnLst>
              <a:rect l="0" t="0" r="r" b="b"/>
              <a:pathLst>
                <a:path w="549" h="501">
                  <a:moveTo>
                    <a:pt x="0" y="0"/>
                  </a:moveTo>
                  <a:lnTo>
                    <a:pt x="546" y="102"/>
                  </a:lnTo>
                  <a:lnTo>
                    <a:pt x="549" y="501"/>
                  </a:lnTo>
                  <a:lnTo>
                    <a:pt x="0" y="396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66CCFF"/>
                </a:gs>
                <a:gs pos="100000">
                  <a:srgbClr val="66CCFF">
                    <a:gamma/>
                    <a:shade val="55294"/>
                    <a:invGamma/>
                  </a:srgbClr>
                </a:gs>
              </a:gsLst>
              <a:lin ang="2700000" scaled="1"/>
            </a:gradFill>
            <a:ln w="3175" cap="flat" cmpd="sng">
              <a:solidFill>
                <a:srgbClr val="3366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58948" name="Freeform 228"/>
            <p:cNvSpPr>
              <a:spLocks noChangeAspect="1"/>
            </p:cNvSpPr>
            <p:nvPr/>
          </p:nvSpPr>
          <p:spPr bwMode="gray">
            <a:xfrm>
              <a:off x="4544" y="1405"/>
              <a:ext cx="330" cy="850"/>
            </a:xfrm>
            <a:custGeom>
              <a:avLst/>
              <a:gdLst/>
              <a:ahLst/>
              <a:cxnLst>
                <a:cxn ang="0">
                  <a:pos x="330" y="0"/>
                </a:cxn>
                <a:cxn ang="0">
                  <a:pos x="0" y="190"/>
                </a:cxn>
                <a:cxn ang="0">
                  <a:pos x="23" y="850"/>
                </a:cxn>
                <a:cxn ang="0">
                  <a:pos x="330" y="667"/>
                </a:cxn>
                <a:cxn ang="0">
                  <a:pos x="330" y="0"/>
                </a:cxn>
              </a:cxnLst>
              <a:rect l="0" t="0" r="r" b="b"/>
              <a:pathLst>
                <a:path w="330" h="850">
                  <a:moveTo>
                    <a:pt x="330" y="0"/>
                  </a:moveTo>
                  <a:lnTo>
                    <a:pt x="0" y="190"/>
                  </a:lnTo>
                  <a:lnTo>
                    <a:pt x="23" y="850"/>
                  </a:lnTo>
                  <a:lnTo>
                    <a:pt x="330" y="667"/>
                  </a:lnTo>
                  <a:lnTo>
                    <a:pt x="330" y="0"/>
                  </a:lnTo>
                  <a:close/>
                </a:path>
              </a:pathLst>
            </a:custGeom>
            <a:gradFill rotWithShape="0">
              <a:gsLst>
                <a:gs pos="0">
                  <a:srgbClr val="2F5E76"/>
                </a:gs>
                <a:gs pos="100000">
                  <a:srgbClr val="0099CC"/>
                </a:gs>
              </a:gsLst>
              <a:lin ang="18900000" scaled="1"/>
            </a:gradFill>
            <a:ln w="3175" cap="flat" cmpd="sng">
              <a:solidFill>
                <a:srgbClr val="3366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58949" name="Freeform 229"/>
            <p:cNvSpPr>
              <a:spLocks noChangeAspect="1"/>
            </p:cNvSpPr>
            <p:nvPr/>
          </p:nvSpPr>
          <p:spPr bwMode="gray">
            <a:xfrm>
              <a:off x="3644" y="1411"/>
              <a:ext cx="925" cy="84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46" y="102"/>
                </a:cxn>
                <a:cxn ang="0">
                  <a:pos x="549" y="501"/>
                </a:cxn>
                <a:cxn ang="0">
                  <a:pos x="0" y="396"/>
                </a:cxn>
                <a:cxn ang="0">
                  <a:pos x="0" y="0"/>
                </a:cxn>
              </a:cxnLst>
              <a:rect l="0" t="0" r="r" b="b"/>
              <a:pathLst>
                <a:path w="549" h="501">
                  <a:moveTo>
                    <a:pt x="0" y="0"/>
                  </a:moveTo>
                  <a:lnTo>
                    <a:pt x="546" y="102"/>
                  </a:lnTo>
                  <a:lnTo>
                    <a:pt x="549" y="501"/>
                  </a:lnTo>
                  <a:lnTo>
                    <a:pt x="0" y="396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66CCFF"/>
                </a:gs>
                <a:gs pos="100000">
                  <a:srgbClr val="66CCFF">
                    <a:gamma/>
                    <a:shade val="55294"/>
                    <a:invGamma/>
                  </a:srgbClr>
                </a:gs>
              </a:gsLst>
              <a:lin ang="2700000" scaled="1"/>
            </a:gradFill>
            <a:ln w="3175" cap="flat" cmpd="sng">
              <a:solidFill>
                <a:srgbClr val="3366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15" name="Group 230"/>
            <p:cNvGrpSpPr>
              <a:grpSpLocks noChangeAspect="1"/>
            </p:cNvGrpSpPr>
            <p:nvPr/>
          </p:nvGrpSpPr>
          <p:grpSpPr bwMode="auto">
            <a:xfrm>
              <a:off x="1860" y="-376"/>
              <a:ext cx="3058" cy="1956"/>
              <a:chOff x="1860" y="-376"/>
              <a:chExt cx="3058" cy="1956"/>
            </a:xfrm>
          </p:grpSpPr>
          <p:sp>
            <p:nvSpPr>
              <p:cNvPr id="158951" name="Freeform 231"/>
              <p:cNvSpPr>
                <a:spLocks noChangeAspect="1"/>
              </p:cNvSpPr>
              <p:nvPr/>
            </p:nvSpPr>
            <p:spPr bwMode="gray">
              <a:xfrm>
                <a:off x="3644" y="590"/>
                <a:ext cx="994" cy="990"/>
              </a:xfrm>
              <a:custGeom>
                <a:avLst/>
                <a:gdLst/>
                <a:ahLst/>
                <a:cxnLst>
                  <a:cxn ang="0">
                    <a:pos x="0" y="826"/>
                  </a:cxn>
                  <a:cxn ang="0">
                    <a:pos x="920" y="990"/>
                  </a:cxn>
                  <a:cxn ang="0">
                    <a:pos x="380" y="0"/>
                  </a:cxn>
                  <a:cxn ang="0">
                    <a:pos x="0" y="826"/>
                  </a:cxn>
                </a:cxnLst>
                <a:rect l="0" t="0" r="r" b="b"/>
                <a:pathLst>
                  <a:path w="994" h="990">
                    <a:moveTo>
                      <a:pt x="0" y="826"/>
                    </a:moveTo>
                    <a:cubicBezTo>
                      <a:pt x="0" y="826"/>
                      <a:pt x="460" y="908"/>
                      <a:pt x="920" y="990"/>
                    </a:cubicBezTo>
                    <a:cubicBezTo>
                      <a:pt x="920" y="990"/>
                      <a:pt x="994" y="474"/>
                      <a:pt x="380" y="0"/>
                    </a:cubicBezTo>
                    <a:cubicBezTo>
                      <a:pt x="190" y="413"/>
                      <a:pt x="0" y="826"/>
                      <a:pt x="0" y="826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66CCFF"/>
                  </a:gs>
                  <a:gs pos="100000">
                    <a:srgbClr val="66CCFF">
                      <a:gamma/>
                      <a:shade val="55294"/>
                      <a:invGamma/>
                    </a:srgbClr>
                  </a:gs>
                </a:gsLst>
                <a:lin ang="18900000" scaled="1"/>
              </a:gradFill>
              <a:ln w="3175" cap="flat" cmpd="sng">
                <a:solidFill>
                  <a:srgbClr val="3366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952" name="Freeform 232"/>
              <p:cNvSpPr>
                <a:spLocks noChangeAspect="1"/>
              </p:cNvSpPr>
              <p:nvPr/>
            </p:nvSpPr>
            <p:spPr bwMode="gray">
              <a:xfrm>
                <a:off x="4024" y="414"/>
                <a:ext cx="894" cy="1166"/>
              </a:xfrm>
              <a:custGeom>
                <a:avLst/>
                <a:gdLst/>
                <a:ahLst/>
                <a:cxnLst>
                  <a:cxn ang="0">
                    <a:pos x="304" y="0"/>
                  </a:cxn>
                  <a:cxn ang="0">
                    <a:pos x="848" y="992"/>
                  </a:cxn>
                  <a:cxn ang="0">
                    <a:pos x="540" y="1166"/>
                  </a:cxn>
                  <a:cxn ang="0">
                    <a:pos x="0" y="176"/>
                  </a:cxn>
                  <a:cxn ang="0">
                    <a:pos x="304" y="0"/>
                  </a:cxn>
                </a:cxnLst>
                <a:rect l="0" t="0" r="r" b="b"/>
                <a:pathLst>
                  <a:path w="894" h="1166">
                    <a:moveTo>
                      <a:pt x="304" y="0"/>
                    </a:moveTo>
                    <a:cubicBezTo>
                      <a:pt x="894" y="436"/>
                      <a:pt x="848" y="992"/>
                      <a:pt x="848" y="992"/>
                    </a:cubicBezTo>
                    <a:cubicBezTo>
                      <a:pt x="848" y="992"/>
                      <a:pt x="694" y="1079"/>
                      <a:pt x="540" y="1166"/>
                    </a:cubicBezTo>
                    <a:cubicBezTo>
                      <a:pt x="540" y="1166"/>
                      <a:pt x="604" y="636"/>
                      <a:pt x="0" y="176"/>
                    </a:cubicBezTo>
                    <a:cubicBezTo>
                      <a:pt x="0" y="176"/>
                      <a:pt x="152" y="88"/>
                      <a:pt x="304" y="0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2F5E76"/>
                  </a:gs>
                  <a:gs pos="100000">
                    <a:srgbClr val="0099CC"/>
                  </a:gs>
                </a:gsLst>
                <a:lin ang="18900000" scaled="1"/>
              </a:gradFill>
              <a:ln w="3175" cap="flat" cmpd="sng">
                <a:solidFill>
                  <a:srgbClr val="3366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953" name="Freeform 233"/>
              <p:cNvSpPr>
                <a:spLocks noChangeAspect="1"/>
              </p:cNvSpPr>
              <p:nvPr/>
            </p:nvSpPr>
            <p:spPr bwMode="gray">
              <a:xfrm>
                <a:off x="1860" y="334"/>
                <a:ext cx="918" cy="887"/>
              </a:xfrm>
              <a:custGeom>
                <a:avLst/>
                <a:gdLst/>
                <a:ahLst/>
                <a:cxnLst>
                  <a:cxn ang="0">
                    <a:pos x="918" y="887"/>
                  </a:cxn>
                  <a:cxn ang="0">
                    <a:pos x="0" y="720"/>
                  </a:cxn>
                  <a:cxn ang="0">
                    <a:pos x="558" y="0"/>
                  </a:cxn>
                  <a:cxn ang="0">
                    <a:pos x="918" y="887"/>
                  </a:cxn>
                </a:cxnLst>
                <a:rect l="0" t="0" r="r" b="b"/>
                <a:pathLst>
                  <a:path w="918" h="887">
                    <a:moveTo>
                      <a:pt x="918" y="887"/>
                    </a:moveTo>
                    <a:lnTo>
                      <a:pt x="0" y="720"/>
                    </a:lnTo>
                    <a:cubicBezTo>
                      <a:pt x="12" y="596"/>
                      <a:pt x="58" y="270"/>
                      <a:pt x="558" y="0"/>
                    </a:cubicBezTo>
                    <a:cubicBezTo>
                      <a:pt x="776" y="415"/>
                      <a:pt x="918" y="887"/>
                      <a:pt x="918" y="887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66CCFF">
                      <a:gamma/>
                      <a:shade val="55294"/>
                      <a:invGamma/>
                    </a:srgbClr>
                  </a:gs>
                  <a:gs pos="100000">
                    <a:srgbClr val="66CCFF"/>
                  </a:gs>
                </a:gsLst>
                <a:lin ang="2700000" scaled="1"/>
              </a:gradFill>
              <a:ln w="3175" cap="flat" cmpd="sng">
                <a:solidFill>
                  <a:srgbClr val="3366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954" name="Freeform 234"/>
              <p:cNvSpPr>
                <a:spLocks noChangeAspect="1"/>
              </p:cNvSpPr>
              <p:nvPr/>
            </p:nvSpPr>
            <p:spPr bwMode="gray">
              <a:xfrm>
                <a:off x="2340" y="-376"/>
                <a:ext cx="1990" cy="968"/>
              </a:xfrm>
              <a:custGeom>
                <a:avLst/>
                <a:gdLst/>
                <a:ahLst/>
                <a:cxnLst>
                  <a:cxn ang="0">
                    <a:pos x="0" y="768"/>
                  </a:cxn>
                  <a:cxn ang="0">
                    <a:pos x="1684" y="968"/>
                  </a:cxn>
                  <a:cxn ang="0">
                    <a:pos x="1990" y="788"/>
                  </a:cxn>
                  <a:cxn ang="0">
                    <a:pos x="0" y="768"/>
                  </a:cxn>
                </a:cxnLst>
                <a:rect l="0" t="0" r="r" b="b"/>
                <a:pathLst>
                  <a:path w="1990" h="968">
                    <a:moveTo>
                      <a:pt x="0" y="768"/>
                    </a:moveTo>
                    <a:cubicBezTo>
                      <a:pt x="898" y="340"/>
                      <a:pt x="1684" y="968"/>
                      <a:pt x="1684" y="968"/>
                    </a:cubicBezTo>
                    <a:lnTo>
                      <a:pt x="1990" y="788"/>
                    </a:lnTo>
                    <a:cubicBezTo>
                      <a:pt x="1990" y="788"/>
                      <a:pt x="990" y="0"/>
                      <a:pt x="0" y="768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2F5E76"/>
                  </a:gs>
                  <a:gs pos="100000">
                    <a:srgbClr val="0099CC"/>
                  </a:gs>
                </a:gsLst>
                <a:lin ang="18900000" scaled="1"/>
              </a:gradFill>
              <a:ln w="3175" cap="flat" cmpd="sng">
                <a:solidFill>
                  <a:srgbClr val="3366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955" name="Freeform 235"/>
              <p:cNvSpPr>
                <a:spLocks noChangeAspect="1"/>
              </p:cNvSpPr>
              <p:nvPr/>
            </p:nvSpPr>
            <p:spPr bwMode="gray">
              <a:xfrm>
                <a:off x="2343" y="-51"/>
                <a:ext cx="1681" cy="1464"/>
              </a:xfrm>
              <a:custGeom>
                <a:avLst/>
                <a:gdLst/>
                <a:ahLst/>
                <a:cxnLst>
                  <a:cxn ang="0">
                    <a:pos x="0" y="426"/>
                  </a:cxn>
                  <a:cxn ang="0">
                    <a:pos x="1681" y="641"/>
                  </a:cxn>
                  <a:cxn ang="0">
                    <a:pos x="1302" y="1464"/>
                  </a:cxn>
                  <a:cxn ang="0">
                    <a:pos x="429" y="1274"/>
                  </a:cxn>
                  <a:cxn ang="0">
                    <a:pos x="0" y="426"/>
                  </a:cxn>
                </a:cxnLst>
                <a:rect l="0" t="0" r="r" b="b"/>
                <a:pathLst>
                  <a:path w="1681" h="1464">
                    <a:moveTo>
                      <a:pt x="0" y="426"/>
                    </a:moveTo>
                    <a:cubicBezTo>
                      <a:pt x="900" y="0"/>
                      <a:pt x="1681" y="641"/>
                      <a:pt x="1681" y="641"/>
                    </a:cubicBezTo>
                    <a:cubicBezTo>
                      <a:pt x="1681" y="641"/>
                      <a:pt x="1493" y="1052"/>
                      <a:pt x="1302" y="1464"/>
                    </a:cubicBezTo>
                    <a:cubicBezTo>
                      <a:pt x="1302" y="1464"/>
                      <a:pt x="864" y="1364"/>
                      <a:pt x="429" y="1274"/>
                    </a:cubicBezTo>
                    <a:cubicBezTo>
                      <a:pt x="429" y="1274"/>
                      <a:pt x="217" y="848"/>
                      <a:pt x="0" y="426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66CCFF">
                      <a:gamma/>
                      <a:shade val="55294"/>
                      <a:invGamma/>
                    </a:srgbClr>
                  </a:gs>
                  <a:gs pos="50000">
                    <a:srgbClr val="66CCFF"/>
                  </a:gs>
                  <a:gs pos="100000">
                    <a:srgbClr val="66CCFF">
                      <a:gamma/>
                      <a:shade val="55294"/>
                      <a:invGamma/>
                    </a:srgbClr>
                  </a:gs>
                </a:gsLst>
                <a:lin ang="0" scaled="1"/>
              </a:gradFill>
              <a:ln w="3175" cap="flat" cmpd="sng">
                <a:solidFill>
                  <a:srgbClr val="3366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58956" name="Rectangle 236"/>
          <p:cNvSpPr>
            <a:spLocks noChangeArrowheads="1"/>
          </p:cNvSpPr>
          <p:nvPr/>
        </p:nvSpPr>
        <p:spPr bwMode="auto">
          <a:xfrm>
            <a:off x="3692525" y="2163763"/>
            <a:ext cx="9398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800"/>
              <a:t>Gateway</a:t>
            </a:r>
            <a:endParaRPr lang="it-IT"/>
          </a:p>
        </p:txBody>
      </p:sp>
      <p:grpSp>
        <p:nvGrpSpPr>
          <p:cNvPr id="16" name="Group 237"/>
          <p:cNvGrpSpPr>
            <a:grpSpLocks/>
          </p:cNvGrpSpPr>
          <p:nvPr/>
        </p:nvGrpSpPr>
        <p:grpSpPr bwMode="auto">
          <a:xfrm>
            <a:off x="2549525" y="4852988"/>
            <a:ext cx="914400" cy="606425"/>
            <a:chOff x="3022" y="2326"/>
            <a:chExt cx="448" cy="297"/>
          </a:xfrm>
        </p:grpSpPr>
        <p:sp>
          <p:nvSpPr>
            <p:cNvPr id="158958" name="Freeform 238"/>
            <p:cNvSpPr>
              <a:spLocks/>
            </p:cNvSpPr>
            <p:nvPr/>
          </p:nvSpPr>
          <p:spPr bwMode="ltGray">
            <a:xfrm>
              <a:off x="3023" y="2450"/>
              <a:ext cx="121" cy="17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" y="63"/>
                </a:cxn>
                <a:cxn ang="0">
                  <a:pos x="121" y="173"/>
                </a:cxn>
                <a:cxn ang="0">
                  <a:pos x="117" y="126"/>
                </a:cxn>
                <a:cxn ang="0">
                  <a:pos x="0" y="0"/>
                </a:cxn>
              </a:cxnLst>
              <a:rect l="0" t="0" r="r" b="b"/>
              <a:pathLst>
                <a:path w="121" h="173">
                  <a:moveTo>
                    <a:pt x="0" y="0"/>
                  </a:moveTo>
                  <a:lnTo>
                    <a:pt x="20" y="63"/>
                  </a:lnTo>
                  <a:lnTo>
                    <a:pt x="121" y="173"/>
                  </a:lnTo>
                  <a:lnTo>
                    <a:pt x="117" y="126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CC0000"/>
                </a:gs>
                <a:gs pos="100000">
                  <a:srgbClr val="FF0000"/>
                </a:gs>
              </a:gsLst>
              <a:lin ang="0" scaled="1"/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8959" name="Freeform 239"/>
            <p:cNvSpPr>
              <a:spLocks/>
            </p:cNvSpPr>
            <p:nvPr/>
          </p:nvSpPr>
          <p:spPr bwMode="ltGray">
            <a:xfrm>
              <a:off x="3131" y="2572"/>
              <a:ext cx="228" cy="5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81"/>
                </a:cxn>
                <a:cxn ang="0">
                  <a:pos x="244" y="81"/>
                </a:cxn>
                <a:cxn ang="0">
                  <a:pos x="255" y="0"/>
                </a:cxn>
                <a:cxn ang="0">
                  <a:pos x="0" y="0"/>
                </a:cxn>
              </a:cxnLst>
              <a:rect l="0" t="0" r="r" b="b"/>
              <a:pathLst>
                <a:path w="255" h="81">
                  <a:moveTo>
                    <a:pt x="0" y="0"/>
                  </a:moveTo>
                  <a:lnTo>
                    <a:pt x="15" y="81"/>
                  </a:lnTo>
                  <a:lnTo>
                    <a:pt x="244" y="81"/>
                  </a:lnTo>
                  <a:lnTo>
                    <a:pt x="25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8960" name="Freeform 240"/>
            <p:cNvSpPr>
              <a:spLocks/>
            </p:cNvSpPr>
            <p:nvPr/>
          </p:nvSpPr>
          <p:spPr bwMode="ltGray">
            <a:xfrm>
              <a:off x="3348" y="2450"/>
              <a:ext cx="120" cy="173"/>
            </a:xfrm>
            <a:custGeom>
              <a:avLst/>
              <a:gdLst/>
              <a:ahLst/>
              <a:cxnLst>
                <a:cxn ang="0">
                  <a:pos x="152" y="0"/>
                </a:cxn>
                <a:cxn ang="0">
                  <a:pos x="125" y="76"/>
                </a:cxn>
                <a:cxn ang="0">
                  <a:pos x="0" y="219"/>
                </a:cxn>
                <a:cxn ang="0">
                  <a:pos x="12" y="153"/>
                </a:cxn>
                <a:cxn ang="0">
                  <a:pos x="152" y="0"/>
                </a:cxn>
              </a:cxnLst>
              <a:rect l="0" t="0" r="r" b="b"/>
              <a:pathLst>
                <a:path w="152" h="219">
                  <a:moveTo>
                    <a:pt x="152" y="0"/>
                  </a:moveTo>
                  <a:lnTo>
                    <a:pt x="125" y="76"/>
                  </a:lnTo>
                  <a:lnTo>
                    <a:pt x="0" y="219"/>
                  </a:lnTo>
                  <a:lnTo>
                    <a:pt x="12" y="153"/>
                  </a:lnTo>
                  <a:lnTo>
                    <a:pt x="152" y="0"/>
                  </a:lnTo>
                  <a:close/>
                </a:path>
              </a:pathLst>
            </a:custGeom>
            <a:gradFill rotWithShape="0">
              <a:gsLst>
                <a:gs pos="0">
                  <a:srgbClr val="FF0000"/>
                </a:gs>
                <a:gs pos="100000">
                  <a:srgbClr val="CC0000"/>
                </a:gs>
              </a:gsLst>
              <a:lin ang="0" scaled="1"/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8961" name="AutoShape 241"/>
            <p:cNvSpPr>
              <a:spLocks noChangeArrowheads="1"/>
            </p:cNvSpPr>
            <p:nvPr/>
          </p:nvSpPr>
          <p:spPr bwMode="ltGray">
            <a:xfrm>
              <a:off x="3022" y="2326"/>
              <a:ext cx="448" cy="246"/>
            </a:xfrm>
            <a:prstGeom prst="hexagon">
              <a:avLst>
                <a:gd name="adj" fmla="val 45528"/>
                <a:gd name="vf" fmla="val 115470"/>
              </a:avLst>
            </a:prstGeom>
            <a:gradFill rotWithShape="0">
              <a:gsLst>
                <a:gs pos="0">
                  <a:srgbClr val="CC3300"/>
                </a:gs>
                <a:gs pos="100000">
                  <a:srgbClr val="FF0000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8962" name="Freeform 242"/>
            <p:cNvSpPr>
              <a:spLocks/>
            </p:cNvSpPr>
            <p:nvPr/>
          </p:nvSpPr>
          <p:spPr bwMode="ltGray">
            <a:xfrm>
              <a:off x="3055" y="2330"/>
              <a:ext cx="382" cy="236"/>
            </a:xfrm>
            <a:custGeom>
              <a:avLst/>
              <a:gdLst/>
              <a:ahLst/>
              <a:cxnLst>
                <a:cxn ang="0">
                  <a:pos x="480" y="0"/>
                </a:cxn>
                <a:cxn ang="0">
                  <a:pos x="315" y="180"/>
                </a:cxn>
                <a:cxn ang="0">
                  <a:pos x="399" y="180"/>
                </a:cxn>
                <a:cxn ang="0">
                  <a:pos x="399" y="333"/>
                </a:cxn>
                <a:cxn ang="0">
                  <a:pos x="208" y="333"/>
                </a:cxn>
                <a:cxn ang="0">
                  <a:pos x="208" y="250"/>
                </a:cxn>
                <a:cxn ang="0">
                  <a:pos x="0" y="413"/>
                </a:cxn>
                <a:cxn ang="0">
                  <a:pos x="205" y="575"/>
                </a:cxn>
                <a:cxn ang="0">
                  <a:pos x="205" y="495"/>
                </a:cxn>
                <a:cxn ang="0">
                  <a:pos x="402" y="495"/>
                </a:cxn>
                <a:cxn ang="0">
                  <a:pos x="402" y="653"/>
                </a:cxn>
                <a:cxn ang="0">
                  <a:pos x="325" y="653"/>
                </a:cxn>
                <a:cxn ang="0">
                  <a:pos x="483" y="829"/>
                </a:cxn>
                <a:cxn ang="0">
                  <a:pos x="647" y="650"/>
                </a:cxn>
                <a:cxn ang="0">
                  <a:pos x="562" y="650"/>
                </a:cxn>
                <a:cxn ang="0">
                  <a:pos x="562" y="495"/>
                </a:cxn>
                <a:cxn ang="0">
                  <a:pos x="757" y="495"/>
                </a:cxn>
                <a:cxn ang="0">
                  <a:pos x="757" y="572"/>
                </a:cxn>
                <a:cxn ang="0">
                  <a:pos x="963" y="412"/>
                </a:cxn>
                <a:cxn ang="0">
                  <a:pos x="754" y="250"/>
                </a:cxn>
                <a:cxn ang="0">
                  <a:pos x="754" y="335"/>
                </a:cxn>
                <a:cxn ang="0">
                  <a:pos x="562" y="335"/>
                </a:cxn>
                <a:cxn ang="0">
                  <a:pos x="562" y="181"/>
                </a:cxn>
                <a:cxn ang="0">
                  <a:pos x="647" y="181"/>
                </a:cxn>
                <a:cxn ang="0">
                  <a:pos x="480" y="0"/>
                </a:cxn>
              </a:cxnLst>
              <a:rect l="0" t="0" r="r" b="b"/>
              <a:pathLst>
                <a:path w="963" h="829">
                  <a:moveTo>
                    <a:pt x="480" y="0"/>
                  </a:moveTo>
                  <a:lnTo>
                    <a:pt x="315" y="180"/>
                  </a:lnTo>
                  <a:lnTo>
                    <a:pt x="399" y="180"/>
                  </a:lnTo>
                  <a:lnTo>
                    <a:pt x="399" y="333"/>
                  </a:lnTo>
                  <a:lnTo>
                    <a:pt x="208" y="333"/>
                  </a:lnTo>
                  <a:lnTo>
                    <a:pt x="208" y="250"/>
                  </a:lnTo>
                  <a:lnTo>
                    <a:pt x="0" y="413"/>
                  </a:lnTo>
                  <a:lnTo>
                    <a:pt x="205" y="575"/>
                  </a:lnTo>
                  <a:lnTo>
                    <a:pt x="205" y="495"/>
                  </a:lnTo>
                  <a:lnTo>
                    <a:pt x="402" y="495"/>
                  </a:lnTo>
                  <a:lnTo>
                    <a:pt x="402" y="653"/>
                  </a:lnTo>
                  <a:lnTo>
                    <a:pt x="325" y="653"/>
                  </a:lnTo>
                  <a:lnTo>
                    <a:pt x="483" y="829"/>
                  </a:lnTo>
                  <a:lnTo>
                    <a:pt x="647" y="650"/>
                  </a:lnTo>
                  <a:lnTo>
                    <a:pt x="562" y="650"/>
                  </a:lnTo>
                  <a:lnTo>
                    <a:pt x="562" y="495"/>
                  </a:lnTo>
                  <a:lnTo>
                    <a:pt x="757" y="495"/>
                  </a:lnTo>
                  <a:lnTo>
                    <a:pt x="757" y="572"/>
                  </a:lnTo>
                  <a:lnTo>
                    <a:pt x="963" y="412"/>
                  </a:lnTo>
                  <a:lnTo>
                    <a:pt x="754" y="250"/>
                  </a:lnTo>
                  <a:lnTo>
                    <a:pt x="754" y="335"/>
                  </a:lnTo>
                  <a:lnTo>
                    <a:pt x="562" y="335"/>
                  </a:lnTo>
                  <a:lnTo>
                    <a:pt x="562" y="181"/>
                  </a:lnTo>
                  <a:lnTo>
                    <a:pt x="647" y="181"/>
                  </a:lnTo>
                  <a:lnTo>
                    <a:pt x="480" y="0"/>
                  </a:lnTo>
                  <a:close/>
                </a:path>
              </a:pathLst>
            </a:custGeom>
            <a:gradFill rotWithShape="0">
              <a:gsLst>
                <a:gs pos="0">
                  <a:srgbClr val="FAF501"/>
                </a:gs>
                <a:gs pos="100000">
                  <a:srgbClr val="F78C0E"/>
                </a:gs>
              </a:gsLst>
              <a:lin ang="5400000" scaled="1"/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43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736725" y="6465888"/>
            <a:ext cx="4694238" cy="255587"/>
          </a:xfrm>
        </p:spPr>
        <p:txBody>
          <a:bodyPr/>
          <a:lstStyle/>
          <a:p>
            <a:pPr>
              <a:defRPr/>
            </a:pPr>
            <a:r>
              <a:rPr lang="en-US" smtClean="0"/>
              <a:t>Data Networks – ISOTDAQ 2013 – Enrico.Bonaccorsi@cern.ch </a:t>
            </a:r>
            <a:endParaRPr lang="en-GB" sz="1200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5B4A213-182E-4865-9052-6E7FBF0972B9}" type="slidenum">
              <a:rPr lang="en-GB" smtClean="0"/>
              <a:pPr>
                <a:defRPr/>
              </a:pPr>
              <a:t>23</a:t>
            </a:fld>
            <a:endParaRPr lang="en-GB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Line 2"/>
          <p:cNvSpPr>
            <a:spLocks noChangeShapeType="1"/>
          </p:cNvSpPr>
          <p:nvPr/>
        </p:nvSpPr>
        <p:spPr bwMode="auto">
          <a:xfrm>
            <a:off x="3336925" y="2224088"/>
            <a:ext cx="3276600" cy="2743200"/>
          </a:xfrm>
          <a:prstGeom prst="line">
            <a:avLst/>
          </a:prstGeom>
          <a:noFill/>
          <a:ln w="38100">
            <a:solidFill>
              <a:srgbClr val="339966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8723" name="Line 3"/>
          <p:cNvSpPr>
            <a:spLocks noChangeShapeType="1"/>
          </p:cNvSpPr>
          <p:nvPr/>
        </p:nvSpPr>
        <p:spPr bwMode="auto">
          <a:xfrm>
            <a:off x="3200400" y="1690688"/>
            <a:ext cx="0" cy="3962400"/>
          </a:xfrm>
          <a:prstGeom prst="line">
            <a:avLst/>
          </a:prstGeom>
          <a:noFill/>
          <a:ln w="38100">
            <a:solidFill>
              <a:srgbClr val="339966"/>
            </a:solidFill>
            <a:round/>
            <a:headEnd type="diamond" w="med" len="med"/>
            <a:tailEnd type="diamond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8724" name="Rectangle 4"/>
          <p:cNvSpPr>
            <a:spLocks noChangeArrowheads="1"/>
          </p:cNvSpPr>
          <p:nvPr/>
        </p:nvSpPr>
        <p:spPr bwMode="auto">
          <a:xfrm>
            <a:off x="6403975" y="5724525"/>
            <a:ext cx="6985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800"/>
              <a:t>Target</a:t>
            </a:r>
            <a:endParaRPr lang="it-IT"/>
          </a:p>
        </p:txBody>
      </p:sp>
      <p:sp>
        <p:nvSpPr>
          <p:cNvPr id="158725" name="Rectangle 5"/>
          <p:cNvSpPr>
            <a:spLocks noChangeArrowheads="1"/>
          </p:cNvSpPr>
          <p:nvPr/>
        </p:nvSpPr>
        <p:spPr bwMode="auto">
          <a:xfrm>
            <a:off x="1081088" y="3140075"/>
            <a:ext cx="7747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800"/>
              <a:t>Source</a:t>
            </a:r>
            <a:endParaRPr lang="it-IT"/>
          </a:p>
        </p:txBody>
      </p:sp>
      <p:sp>
        <p:nvSpPr>
          <p:cNvPr id="158726" name="Rectangle 6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b="0"/>
              <a:t>Fragmenting Fragments</a:t>
            </a:r>
            <a:endParaRPr lang="it-IT" b="0"/>
          </a:p>
        </p:txBody>
      </p:sp>
      <p:sp>
        <p:nvSpPr>
          <p:cNvPr id="158727" name="Oval 7"/>
          <p:cNvSpPr>
            <a:spLocks noChangeArrowheads="1"/>
          </p:cNvSpPr>
          <p:nvPr/>
        </p:nvSpPr>
        <p:spPr bwMode="auto">
          <a:xfrm>
            <a:off x="1355725" y="4686300"/>
            <a:ext cx="1600200" cy="914400"/>
          </a:xfrm>
          <a:prstGeom prst="ellipse">
            <a:avLst/>
          </a:prstGeom>
          <a:noFill/>
          <a:ln w="38100">
            <a:solidFill>
              <a:srgbClr val="339966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8728" name="Rectangle 8"/>
          <p:cNvSpPr>
            <a:spLocks noChangeArrowheads="1"/>
          </p:cNvSpPr>
          <p:nvPr/>
        </p:nvSpPr>
        <p:spPr bwMode="blackWhite">
          <a:xfrm>
            <a:off x="3110372" y="4252258"/>
            <a:ext cx="812800" cy="285750"/>
          </a:xfrm>
          <a:prstGeom prst="rect">
            <a:avLst/>
          </a:prstGeom>
          <a:solidFill>
            <a:srgbClr val="339966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r>
              <a:rPr lang="en-US" sz="1800" dirty="0" smtClean="0"/>
              <a:t>1136</a:t>
            </a:r>
          </a:p>
        </p:txBody>
      </p:sp>
      <p:sp>
        <p:nvSpPr>
          <p:cNvPr id="158729" name="Line 9"/>
          <p:cNvSpPr>
            <a:spLocks noChangeShapeType="1"/>
          </p:cNvSpPr>
          <p:nvPr/>
        </p:nvSpPr>
        <p:spPr bwMode="auto">
          <a:xfrm>
            <a:off x="7772400" y="2124075"/>
            <a:ext cx="0" cy="3532188"/>
          </a:xfrm>
          <a:prstGeom prst="line">
            <a:avLst/>
          </a:prstGeom>
          <a:noFill/>
          <a:ln w="38100">
            <a:solidFill>
              <a:srgbClr val="339966"/>
            </a:solidFill>
            <a:round/>
            <a:headEnd type="diamond" w="med" len="med"/>
            <a:tailEnd type="diamond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8730" name="Rectangle 10"/>
          <p:cNvSpPr>
            <a:spLocks noChangeArrowheads="1"/>
          </p:cNvSpPr>
          <p:nvPr/>
        </p:nvSpPr>
        <p:spPr bwMode="auto">
          <a:xfrm>
            <a:off x="3435350" y="5233988"/>
            <a:ext cx="7366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800"/>
              <a:t>Router</a:t>
            </a:r>
            <a:endParaRPr lang="it-IT"/>
          </a:p>
        </p:txBody>
      </p:sp>
      <p:grpSp>
        <p:nvGrpSpPr>
          <p:cNvPr id="2" name="Group 11"/>
          <p:cNvGrpSpPr>
            <a:grpSpLocks noChangeAspect="1"/>
          </p:cNvGrpSpPr>
          <p:nvPr/>
        </p:nvGrpSpPr>
        <p:grpSpPr bwMode="auto">
          <a:xfrm>
            <a:off x="884238" y="3448050"/>
            <a:ext cx="1157287" cy="1382713"/>
            <a:chOff x="3491" y="1994"/>
            <a:chExt cx="977" cy="1077"/>
          </a:xfrm>
        </p:grpSpPr>
        <p:grpSp>
          <p:nvGrpSpPr>
            <p:cNvPr id="3" name="Group 12"/>
            <p:cNvGrpSpPr>
              <a:grpSpLocks noChangeAspect="1"/>
            </p:cNvGrpSpPr>
            <p:nvPr/>
          </p:nvGrpSpPr>
          <p:grpSpPr bwMode="auto">
            <a:xfrm>
              <a:off x="3637" y="1994"/>
              <a:ext cx="720" cy="819"/>
              <a:chOff x="3637" y="1994"/>
              <a:chExt cx="720" cy="819"/>
            </a:xfrm>
          </p:grpSpPr>
          <p:grpSp>
            <p:nvGrpSpPr>
              <p:cNvPr id="4" name="Group 13"/>
              <p:cNvGrpSpPr>
                <a:grpSpLocks noChangeAspect="1"/>
              </p:cNvGrpSpPr>
              <p:nvPr/>
            </p:nvGrpSpPr>
            <p:grpSpPr bwMode="auto">
              <a:xfrm>
                <a:off x="3637" y="2525"/>
                <a:ext cx="720" cy="288"/>
                <a:chOff x="99" y="2962"/>
                <a:chExt cx="720" cy="288"/>
              </a:xfrm>
            </p:grpSpPr>
            <p:sp>
              <p:nvSpPr>
                <p:cNvPr id="158734" name="Rectangle 14"/>
                <p:cNvSpPr>
                  <a:spLocks noChangeAspect="1" noChangeArrowheads="1"/>
                </p:cNvSpPr>
                <p:nvPr/>
              </p:nvSpPr>
              <p:spPr bwMode="auto">
                <a:xfrm>
                  <a:off x="107" y="3233"/>
                  <a:ext cx="705" cy="17"/>
                </a:xfrm>
                <a:prstGeom prst="rect">
                  <a:avLst/>
                </a:prstGeom>
                <a:solidFill>
                  <a:srgbClr val="5F5F5F"/>
                </a:solidFill>
                <a:ln w="3175">
                  <a:solidFill>
                    <a:srgbClr val="777777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58735" name="Rectangle 15"/>
                <p:cNvSpPr>
                  <a:spLocks noChangeAspect="1" noChangeArrowheads="1"/>
                </p:cNvSpPr>
                <p:nvPr/>
              </p:nvSpPr>
              <p:spPr bwMode="auto">
                <a:xfrm>
                  <a:off x="99" y="3061"/>
                  <a:ext cx="720" cy="174"/>
                </a:xfrm>
                <a:prstGeom prst="rect">
                  <a:avLst/>
                </a:prstGeom>
                <a:gradFill rotWithShape="0">
                  <a:gsLst>
                    <a:gs pos="0">
                      <a:srgbClr val="DDDDDD"/>
                    </a:gs>
                    <a:gs pos="100000">
                      <a:srgbClr val="5F5F5F"/>
                    </a:gs>
                  </a:gsLst>
                  <a:lin ang="2700000" scaled="1"/>
                </a:gradFill>
                <a:ln w="3175">
                  <a:solidFill>
                    <a:srgbClr val="777777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58736" name="Rectangle 16"/>
                <p:cNvSpPr>
                  <a:spLocks noChangeAspect="1" noChangeArrowheads="1"/>
                </p:cNvSpPr>
                <p:nvPr/>
              </p:nvSpPr>
              <p:spPr bwMode="auto">
                <a:xfrm>
                  <a:off x="178" y="3174"/>
                  <a:ext cx="51" cy="23"/>
                </a:xfrm>
                <a:prstGeom prst="rect">
                  <a:avLst/>
                </a:prstGeom>
                <a:solidFill>
                  <a:srgbClr val="5F5F5F"/>
                </a:solidFill>
                <a:ln w="317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5" name="Group 17"/>
                <p:cNvGrpSpPr>
                  <a:grpSpLocks noChangeAspect="1"/>
                </p:cNvGrpSpPr>
                <p:nvPr/>
              </p:nvGrpSpPr>
              <p:grpSpPr bwMode="auto">
                <a:xfrm>
                  <a:off x="597" y="3116"/>
                  <a:ext cx="155" cy="30"/>
                  <a:chOff x="1343" y="3114"/>
                  <a:chExt cx="155" cy="30"/>
                </a:xfrm>
              </p:grpSpPr>
              <p:sp>
                <p:nvSpPr>
                  <p:cNvPr id="158738" name="Rectangle 1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343" y="3125"/>
                    <a:ext cx="155" cy="12"/>
                  </a:xfrm>
                  <a:prstGeom prst="rect">
                    <a:avLst/>
                  </a:prstGeom>
                  <a:solidFill>
                    <a:schemeClr val="tx1"/>
                  </a:solidFill>
                  <a:ln w="3175">
                    <a:solidFill>
                      <a:schemeClr val="tx2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58739" name="Freeform 19"/>
                  <p:cNvSpPr>
                    <a:spLocks noChangeAspect="1"/>
                  </p:cNvSpPr>
                  <p:nvPr/>
                </p:nvSpPr>
                <p:spPr bwMode="auto">
                  <a:xfrm>
                    <a:off x="1381" y="3114"/>
                    <a:ext cx="79" cy="30"/>
                  </a:xfrm>
                  <a:custGeom>
                    <a:avLst/>
                    <a:gdLst/>
                    <a:ahLst/>
                    <a:cxnLst>
                      <a:cxn ang="0">
                        <a:pos x="0" y="30"/>
                      </a:cxn>
                      <a:cxn ang="0">
                        <a:pos x="79" y="30"/>
                      </a:cxn>
                      <a:cxn ang="0">
                        <a:pos x="73" y="0"/>
                      </a:cxn>
                      <a:cxn ang="0">
                        <a:pos x="7" y="0"/>
                      </a:cxn>
                      <a:cxn ang="0">
                        <a:pos x="0" y="30"/>
                      </a:cxn>
                    </a:cxnLst>
                    <a:rect l="0" t="0" r="r" b="b"/>
                    <a:pathLst>
                      <a:path w="79" h="30">
                        <a:moveTo>
                          <a:pt x="0" y="30"/>
                        </a:moveTo>
                        <a:lnTo>
                          <a:pt x="79" y="30"/>
                        </a:lnTo>
                        <a:lnTo>
                          <a:pt x="73" y="0"/>
                        </a:lnTo>
                        <a:lnTo>
                          <a:pt x="7" y="0"/>
                        </a:lnTo>
                        <a:lnTo>
                          <a:pt x="0" y="30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 cmpd="sng">
                    <a:solidFill>
                      <a:schemeClr val="tx2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58740" name="Freeform 20"/>
                <p:cNvSpPr>
                  <a:spLocks noChangeAspect="1"/>
                </p:cNvSpPr>
                <p:nvPr/>
              </p:nvSpPr>
              <p:spPr bwMode="auto">
                <a:xfrm>
                  <a:off x="99" y="2966"/>
                  <a:ext cx="720" cy="97"/>
                </a:xfrm>
                <a:custGeom>
                  <a:avLst/>
                  <a:gdLst/>
                  <a:ahLst/>
                  <a:cxnLst>
                    <a:cxn ang="0">
                      <a:pos x="72" y="0"/>
                    </a:cxn>
                    <a:cxn ang="0">
                      <a:pos x="0" y="93"/>
                    </a:cxn>
                    <a:cxn ang="0">
                      <a:pos x="720" y="93"/>
                    </a:cxn>
                    <a:cxn ang="0">
                      <a:pos x="648" y="1"/>
                    </a:cxn>
                    <a:cxn ang="0">
                      <a:pos x="72" y="0"/>
                    </a:cxn>
                  </a:cxnLst>
                  <a:rect l="0" t="0" r="r" b="b"/>
                  <a:pathLst>
                    <a:path w="720" h="93">
                      <a:moveTo>
                        <a:pt x="72" y="0"/>
                      </a:moveTo>
                      <a:lnTo>
                        <a:pt x="0" y="93"/>
                      </a:lnTo>
                      <a:lnTo>
                        <a:pt x="720" y="93"/>
                      </a:lnTo>
                      <a:lnTo>
                        <a:pt x="648" y="1"/>
                      </a:lnTo>
                      <a:lnTo>
                        <a:pt x="72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C0C0C0"/>
                    </a:gs>
                    <a:gs pos="100000">
                      <a:srgbClr val="292929"/>
                    </a:gs>
                  </a:gsLst>
                  <a:lin ang="0" scaled="1"/>
                </a:gradFill>
                <a:ln w="3175" cap="flat" cmpd="sng">
                  <a:solidFill>
                    <a:srgbClr val="777777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58741" name="Freeform 21"/>
                <p:cNvSpPr>
                  <a:spLocks noChangeAspect="1"/>
                </p:cNvSpPr>
                <p:nvPr/>
              </p:nvSpPr>
              <p:spPr bwMode="auto">
                <a:xfrm>
                  <a:off x="228" y="2996"/>
                  <a:ext cx="462" cy="41"/>
                </a:xfrm>
                <a:custGeom>
                  <a:avLst/>
                  <a:gdLst/>
                  <a:ahLst/>
                  <a:cxnLst>
                    <a:cxn ang="0">
                      <a:pos x="13" y="41"/>
                    </a:cxn>
                    <a:cxn ang="0">
                      <a:pos x="447" y="41"/>
                    </a:cxn>
                    <a:cxn ang="0">
                      <a:pos x="462" y="32"/>
                    </a:cxn>
                    <a:cxn ang="0">
                      <a:pos x="462" y="0"/>
                    </a:cxn>
                    <a:cxn ang="0">
                      <a:pos x="452" y="8"/>
                    </a:cxn>
                    <a:cxn ang="0">
                      <a:pos x="11" y="8"/>
                    </a:cxn>
                    <a:cxn ang="0">
                      <a:pos x="0" y="0"/>
                    </a:cxn>
                    <a:cxn ang="0">
                      <a:pos x="0" y="32"/>
                    </a:cxn>
                    <a:cxn ang="0">
                      <a:pos x="13" y="41"/>
                    </a:cxn>
                  </a:cxnLst>
                  <a:rect l="0" t="0" r="r" b="b"/>
                  <a:pathLst>
                    <a:path w="462" h="41">
                      <a:moveTo>
                        <a:pt x="13" y="41"/>
                      </a:moveTo>
                      <a:lnTo>
                        <a:pt x="447" y="41"/>
                      </a:lnTo>
                      <a:cubicBezTo>
                        <a:pt x="447" y="41"/>
                        <a:pt x="459" y="39"/>
                        <a:pt x="462" y="32"/>
                      </a:cubicBezTo>
                      <a:cubicBezTo>
                        <a:pt x="462" y="16"/>
                        <a:pt x="462" y="0"/>
                        <a:pt x="462" y="0"/>
                      </a:cubicBezTo>
                      <a:lnTo>
                        <a:pt x="452" y="8"/>
                      </a:lnTo>
                      <a:lnTo>
                        <a:pt x="11" y="8"/>
                      </a:lnTo>
                      <a:lnTo>
                        <a:pt x="0" y="0"/>
                      </a:lnTo>
                      <a:cubicBezTo>
                        <a:pt x="0" y="0"/>
                        <a:pt x="0" y="16"/>
                        <a:pt x="0" y="32"/>
                      </a:cubicBezTo>
                      <a:cubicBezTo>
                        <a:pt x="2" y="38"/>
                        <a:pt x="13" y="41"/>
                        <a:pt x="13" y="41"/>
                      </a:cubicBezTo>
                      <a:close/>
                    </a:path>
                  </a:pathLst>
                </a:custGeom>
                <a:gradFill rotWithShape="0">
                  <a:gsLst>
                    <a:gs pos="0">
                      <a:srgbClr val="DDDDDD"/>
                    </a:gs>
                    <a:gs pos="100000">
                      <a:srgbClr val="292929"/>
                    </a:gs>
                  </a:gsLst>
                  <a:lin ang="0" scaled="1"/>
                </a:gradFill>
                <a:ln w="3175" cap="flat" cmpd="sng">
                  <a:noFill/>
                  <a:prstDash val="solid"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58742" name="Freeform 22"/>
                <p:cNvSpPr>
                  <a:spLocks noChangeAspect="1"/>
                </p:cNvSpPr>
                <p:nvPr/>
              </p:nvSpPr>
              <p:spPr bwMode="auto">
                <a:xfrm>
                  <a:off x="227" y="2962"/>
                  <a:ext cx="464" cy="41"/>
                </a:xfrm>
                <a:custGeom>
                  <a:avLst/>
                  <a:gdLst/>
                  <a:ahLst/>
                  <a:cxnLst>
                    <a:cxn ang="0">
                      <a:pos x="13" y="41"/>
                    </a:cxn>
                    <a:cxn ang="0">
                      <a:pos x="448" y="41"/>
                    </a:cxn>
                    <a:cxn ang="0">
                      <a:pos x="463" y="32"/>
                    </a:cxn>
                    <a:cxn ang="0">
                      <a:pos x="448" y="7"/>
                    </a:cxn>
                    <a:cxn ang="0">
                      <a:pos x="21" y="4"/>
                    </a:cxn>
                    <a:cxn ang="0">
                      <a:pos x="0" y="32"/>
                    </a:cxn>
                    <a:cxn ang="0">
                      <a:pos x="13" y="41"/>
                    </a:cxn>
                  </a:cxnLst>
                  <a:rect l="0" t="0" r="r" b="b"/>
                  <a:pathLst>
                    <a:path w="464" h="41">
                      <a:moveTo>
                        <a:pt x="13" y="41"/>
                      </a:moveTo>
                      <a:lnTo>
                        <a:pt x="448" y="41"/>
                      </a:lnTo>
                      <a:cubicBezTo>
                        <a:pt x="448" y="41"/>
                        <a:pt x="463" y="38"/>
                        <a:pt x="463" y="32"/>
                      </a:cubicBezTo>
                      <a:cubicBezTo>
                        <a:pt x="464" y="27"/>
                        <a:pt x="454" y="16"/>
                        <a:pt x="448" y="7"/>
                      </a:cubicBezTo>
                      <a:cubicBezTo>
                        <a:pt x="356" y="7"/>
                        <a:pt x="96" y="0"/>
                        <a:pt x="21" y="4"/>
                      </a:cubicBezTo>
                      <a:lnTo>
                        <a:pt x="0" y="32"/>
                      </a:lnTo>
                      <a:cubicBezTo>
                        <a:pt x="2" y="38"/>
                        <a:pt x="13" y="41"/>
                        <a:pt x="13" y="41"/>
                      </a:cubicBezTo>
                      <a:close/>
                    </a:path>
                  </a:pathLst>
                </a:custGeom>
                <a:solidFill>
                  <a:srgbClr val="5F5F5F"/>
                </a:solidFill>
                <a:ln w="3175" cmpd="sng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6" name="Group 23"/>
              <p:cNvGrpSpPr>
                <a:grpSpLocks noChangeAspect="1"/>
              </p:cNvGrpSpPr>
              <p:nvPr/>
            </p:nvGrpSpPr>
            <p:grpSpPr bwMode="auto">
              <a:xfrm>
                <a:off x="3668" y="1994"/>
                <a:ext cx="657" cy="536"/>
                <a:chOff x="3668" y="1994"/>
                <a:chExt cx="657" cy="536"/>
              </a:xfrm>
            </p:grpSpPr>
            <p:sp>
              <p:nvSpPr>
                <p:cNvPr id="158744" name="AutoShape 24"/>
                <p:cNvSpPr>
                  <a:spLocks noChangeAspect="1" noChangeArrowheads="1"/>
                </p:cNvSpPr>
                <p:nvPr/>
              </p:nvSpPr>
              <p:spPr bwMode="auto">
                <a:xfrm>
                  <a:off x="3668" y="1994"/>
                  <a:ext cx="657" cy="536"/>
                </a:xfrm>
                <a:prstGeom prst="roundRect">
                  <a:avLst>
                    <a:gd name="adj" fmla="val 1866"/>
                  </a:avLst>
                </a:prstGeom>
                <a:gradFill rotWithShape="0">
                  <a:gsLst>
                    <a:gs pos="0">
                      <a:srgbClr val="DDDDDD"/>
                    </a:gs>
                    <a:gs pos="100000">
                      <a:srgbClr val="777777"/>
                    </a:gs>
                  </a:gsLst>
                  <a:lin ang="2700000" scaled="1"/>
                </a:gradFill>
                <a:ln w="3175">
                  <a:solidFill>
                    <a:schemeClr val="bg2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58745" name="AutoShape 25"/>
                <p:cNvSpPr>
                  <a:spLocks noChangeAspect="1" noChangeArrowheads="1"/>
                </p:cNvSpPr>
                <p:nvPr/>
              </p:nvSpPr>
              <p:spPr bwMode="auto">
                <a:xfrm>
                  <a:off x="3708" y="2038"/>
                  <a:ext cx="577" cy="449"/>
                </a:xfrm>
                <a:prstGeom prst="roundRect">
                  <a:avLst>
                    <a:gd name="adj" fmla="val 1338"/>
                  </a:avLst>
                </a:prstGeom>
                <a:solidFill>
                  <a:srgbClr val="B2B2B2"/>
                </a:solidFill>
                <a:ln w="317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58746" name="AutoShape 26"/>
                <p:cNvSpPr>
                  <a:spLocks noChangeAspect="1" noChangeArrowheads="1"/>
                </p:cNvSpPr>
                <p:nvPr/>
              </p:nvSpPr>
              <p:spPr bwMode="auto">
                <a:xfrm>
                  <a:off x="3730" y="2064"/>
                  <a:ext cx="533" cy="396"/>
                </a:xfrm>
                <a:prstGeom prst="roundRect">
                  <a:avLst>
                    <a:gd name="adj" fmla="val 1514"/>
                  </a:avLst>
                </a:prstGeom>
                <a:gradFill rotWithShape="0">
                  <a:gsLst>
                    <a:gs pos="0">
                      <a:schemeClr val="tx1"/>
                    </a:gs>
                    <a:gs pos="100000">
                      <a:srgbClr val="C0C0C0"/>
                    </a:gs>
                  </a:gsLst>
                  <a:lin ang="2700000" scaled="1"/>
                </a:gradFill>
                <a:ln w="317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58747" name="AutoShape 27"/>
                <p:cNvSpPr>
                  <a:spLocks noChangeAspect="1" noChangeArrowheads="1"/>
                </p:cNvSpPr>
                <p:nvPr/>
              </p:nvSpPr>
              <p:spPr bwMode="auto">
                <a:xfrm>
                  <a:off x="3745" y="2078"/>
                  <a:ext cx="503" cy="368"/>
                </a:xfrm>
                <a:prstGeom prst="roundRect">
                  <a:avLst>
                    <a:gd name="adj" fmla="val 815"/>
                  </a:avLst>
                </a:prstGeom>
                <a:gradFill rotWithShape="0">
                  <a:gsLst>
                    <a:gs pos="0">
                      <a:srgbClr val="99CCCC"/>
                    </a:gs>
                    <a:gs pos="100000">
                      <a:srgbClr val="006699"/>
                    </a:gs>
                  </a:gsLst>
                  <a:lin ang="2700000" scaled="1"/>
                </a:gradFill>
                <a:ln w="317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58748" name="AutoShape 28"/>
                <p:cNvSpPr>
                  <a:spLocks noChangeAspect="1" noChangeArrowheads="1"/>
                </p:cNvSpPr>
                <p:nvPr/>
              </p:nvSpPr>
              <p:spPr bwMode="auto">
                <a:xfrm>
                  <a:off x="4121" y="2131"/>
                  <a:ext cx="40" cy="90"/>
                </a:xfrm>
                <a:prstGeom prst="roundRect">
                  <a:avLst>
                    <a:gd name="adj" fmla="val 27662"/>
                  </a:avLst>
                </a:prstGeom>
                <a:solidFill>
                  <a:srgbClr val="CCFFFF"/>
                </a:solidFill>
                <a:ln w="317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7" name="Group 29"/>
            <p:cNvGrpSpPr>
              <a:grpSpLocks noChangeAspect="1"/>
            </p:cNvGrpSpPr>
            <p:nvPr/>
          </p:nvGrpSpPr>
          <p:grpSpPr bwMode="auto">
            <a:xfrm>
              <a:off x="3491" y="2900"/>
              <a:ext cx="977" cy="171"/>
              <a:chOff x="-355" y="3345"/>
              <a:chExt cx="977" cy="171"/>
            </a:xfrm>
          </p:grpSpPr>
          <p:sp>
            <p:nvSpPr>
              <p:cNvPr id="158750" name="Freeform 30"/>
              <p:cNvSpPr>
                <a:spLocks noChangeAspect="1"/>
              </p:cNvSpPr>
              <p:nvPr/>
            </p:nvSpPr>
            <p:spPr bwMode="auto">
              <a:xfrm>
                <a:off x="-355" y="3345"/>
                <a:ext cx="977" cy="171"/>
              </a:xfrm>
              <a:custGeom>
                <a:avLst/>
                <a:gdLst/>
                <a:ahLst/>
                <a:cxnLst>
                  <a:cxn ang="0">
                    <a:pos x="1047" y="20"/>
                  </a:cxn>
                  <a:cxn ang="0">
                    <a:pos x="1042" y="1"/>
                  </a:cxn>
                  <a:cxn ang="0">
                    <a:pos x="968" y="0"/>
                  </a:cxn>
                  <a:cxn ang="0">
                    <a:pos x="965" y="6"/>
                  </a:cxn>
                  <a:cxn ang="0">
                    <a:pos x="897" y="20"/>
                  </a:cxn>
                  <a:cxn ang="0">
                    <a:pos x="892" y="1"/>
                  </a:cxn>
                  <a:cxn ang="0">
                    <a:pos x="816" y="3"/>
                  </a:cxn>
                  <a:cxn ang="0">
                    <a:pos x="802" y="20"/>
                  </a:cxn>
                  <a:cxn ang="0">
                    <a:pos x="778" y="13"/>
                  </a:cxn>
                  <a:cxn ang="0">
                    <a:pos x="773" y="1"/>
                  </a:cxn>
                  <a:cxn ang="0">
                    <a:pos x="730" y="0"/>
                  </a:cxn>
                  <a:cxn ang="0">
                    <a:pos x="702" y="1"/>
                  </a:cxn>
                  <a:cxn ang="0">
                    <a:pos x="701" y="3"/>
                  </a:cxn>
                  <a:cxn ang="0">
                    <a:pos x="670" y="20"/>
                  </a:cxn>
                  <a:cxn ang="0">
                    <a:pos x="588" y="3"/>
                  </a:cxn>
                  <a:cxn ang="0">
                    <a:pos x="555" y="20"/>
                  </a:cxn>
                  <a:cxn ang="0">
                    <a:pos x="510" y="3"/>
                  </a:cxn>
                  <a:cxn ang="0">
                    <a:pos x="473" y="3"/>
                  </a:cxn>
                  <a:cxn ang="0">
                    <a:pos x="461" y="20"/>
                  </a:cxn>
                  <a:cxn ang="0">
                    <a:pos x="277" y="6"/>
                  </a:cxn>
                  <a:cxn ang="0">
                    <a:pos x="203" y="1"/>
                  </a:cxn>
                  <a:cxn ang="0">
                    <a:pos x="202" y="3"/>
                  </a:cxn>
                  <a:cxn ang="0">
                    <a:pos x="107" y="20"/>
                  </a:cxn>
                  <a:cxn ang="0">
                    <a:pos x="19" y="513"/>
                  </a:cxn>
                  <a:cxn ang="0">
                    <a:pos x="2930" y="451"/>
                  </a:cxn>
                  <a:cxn ang="0">
                    <a:pos x="2245" y="20"/>
                  </a:cxn>
                  <a:cxn ang="0">
                    <a:pos x="2234" y="2"/>
                  </a:cxn>
                  <a:cxn ang="0">
                    <a:pos x="2169" y="7"/>
                  </a:cxn>
                  <a:cxn ang="0">
                    <a:pos x="2139" y="20"/>
                  </a:cxn>
                  <a:cxn ang="0">
                    <a:pos x="2126" y="2"/>
                  </a:cxn>
                  <a:cxn ang="0">
                    <a:pos x="2054" y="20"/>
                  </a:cxn>
                  <a:cxn ang="0">
                    <a:pos x="2027" y="9"/>
                  </a:cxn>
                  <a:cxn ang="0">
                    <a:pos x="1957" y="2"/>
                  </a:cxn>
                  <a:cxn ang="0">
                    <a:pos x="1954" y="3"/>
                  </a:cxn>
                  <a:cxn ang="0">
                    <a:pos x="1857" y="20"/>
                  </a:cxn>
                  <a:cxn ang="0">
                    <a:pos x="1846" y="2"/>
                  </a:cxn>
                  <a:cxn ang="0">
                    <a:pos x="1767" y="20"/>
                  </a:cxn>
                  <a:cxn ang="0">
                    <a:pos x="1740" y="13"/>
                  </a:cxn>
                  <a:cxn ang="0">
                    <a:pos x="1739" y="2"/>
                  </a:cxn>
                  <a:cxn ang="0">
                    <a:pos x="1667" y="7"/>
                  </a:cxn>
                  <a:cxn ang="0">
                    <a:pos x="1637" y="20"/>
                  </a:cxn>
                  <a:cxn ang="0">
                    <a:pos x="1562" y="6"/>
                  </a:cxn>
                  <a:cxn ang="0">
                    <a:pos x="1528" y="20"/>
                  </a:cxn>
                  <a:cxn ang="0">
                    <a:pos x="1521" y="1"/>
                  </a:cxn>
                  <a:cxn ang="0">
                    <a:pos x="1448" y="2"/>
                  </a:cxn>
                  <a:cxn ang="0">
                    <a:pos x="1446" y="6"/>
                  </a:cxn>
                  <a:cxn ang="0">
                    <a:pos x="1383" y="20"/>
                  </a:cxn>
                  <a:cxn ang="0">
                    <a:pos x="1374" y="3"/>
                  </a:cxn>
                  <a:cxn ang="0">
                    <a:pos x="1301" y="2"/>
                  </a:cxn>
                  <a:cxn ang="0">
                    <a:pos x="1300" y="6"/>
                  </a:cxn>
                  <a:cxn ang="0">
                    <a:pos x="1269" y="20"/>
                  </a:cxn>
                  <a:cxn ang="0">
                    <a:pos x="1265" y="1"/>
                  </a:cxn>
                  <a:cxn ang="0">
                    <a:pos x="1181" y="20"/>
                  </a:cxn>
                  <a:cxn ang="0">
                    <a:pos x="1152" y="9"/>
                  </a:cxn>
                  <a:cxn ang="0">
                    <a:pos x="1078" y="1"/>
                  </a:cxn>
                </a:cxnLst>
                <a:rect l="0" t="0" r="r" b="b"/>
                <a:pathLst>
                  <a:path w="2930" h="513">
                    <a:moveTo>
                      <a:pt x="1071" y="20"/>
                    </a:moveTo>
                    <a:lnTo>
                      <a:pt x="1047" y="20"/>
                    </a:lnTo>
                    <a:lnTo>
                      <a:pt x="1041" y="8"/>
                    </a:lnTo>
                    <a:lnTo>
                      <a:pt x="1042" y="1"/>
                    </a:lnTo>
                    <a:lnTo>
                      <a:pt x="1031" y="0"/>
                    </a:lnTo>
                    <a:lnTo>
                      <a:pt x="968" y="0"/>
                    </a:lnTo>
                    <a:lnTo>
                      <a:pt x="968" y="6"/>
                    </a:lnTo>
                    <a:lnTo>
                      <a:pt x="965" y="6"/>
                    </a:lnTo>
                    <a:lnTo>
                      <a:pt x="956" y="20"/>
                    </a:lnTo>
                    <a:lnTo>
                      <a:pt x="897" y="20"/>
                    </a:lnTo>
                    <a:lnTo>
                      <a:pt x="892" y="10"/>
                    </a:lnTo>
                    <a:lnTo>
                      <a:pt x="892" y="1"/>
                    </a:lnTo>
                    <a:lnTo>
                      <a:pt x="816" y="1"/>
                    </a:lnTo>
                    <a:lnTo>
                      <a:pt x="816" y="3"/>
                    </a:lnTo>
                    <a:lnTo>
                      <a:pt x="814" y="3"/>
                    </a:lnTo>
                    <a:lnTo>
                      <a:pt x="802" y="20"/>
                    </a:lnTo>
                    <a:lnTo>
                      <a:pt x="782" y="20"/>
                    </a:lnTo>
                    <a:lnTo>
                      <a:pt x="778" y="13"/>
                    </a:lnTo>
                    <a:lnTo>
                      <a:pt x="778" y="1"/>
                    </a:lnTo>
                    <a:lnTo>
                      <a:pt x="773" y="1"/>
                    </a:lnTo>
                    <a:lnTo>
                      <a:pt x="768" y="0"/>
                    </a:lnTo>
                    <a:lnTo>
                      <a:pt x="730" y="0"/>
                    </a:lnTo>
                    <a:lnTo>
                      <a:pt x="726" y="1"/>
                    </a:lnTo>
                    <a:lnTo>
                      <a:pt x="702" y="1"/>
                    </a:lnTo>
                    <a:lnTo>
                      <a:pt x="702" y="3"/>
                    </a:lnTo>
                    <a:lnTo>
                      <a:pt x="701" y="3"/>
                    </a:lnTo>
                    <a:lnTo>
                      <a:pt x="690" y="20"/>
                    </a:lnTo>
                    <a:lnTo>
                      <a:pt x="670" y="20"/>
                    </a:lnTo>
                    <a:lnTo>
                      <a:pt x="665" y="3"/>
                    </a:lnTo>
                    <a:lnTo>
                      <a:pt x="588" y="3"/>
                    </a:lnTo>
                    <a:lnTo>
                      <a:pt x="576" y="20"/>
                    </a:lnTo>
                    <a:lnTo>
                      <a:pt x="555" y="20"/>
                    </a:lnTo>
                    <a:lnTo>
                      <a:pt x="550" y="3"/>
                    </a:lnTo>
                    <a:lnTo>
                      <a:pt x="510" y="3"/>
                    </a:lnTo>
                    <a:lnTo>
                      <a:pt x="473" y="2"/>
                    </a:lnTo>
                    <a:lnTo>
                      <a:pt x="473" y="3"/>
                    </a:lnTo>
                    <a:lnTo>
                      <a:pt x="471" y="3"/>
                    </a:lnTo>
                    <a:lnTo>
                      <a:pt x="461" y="20"/>
                    </a:lnTo>
                    <a:lnTo>
                      <a:pt x="286" y="20"/>
                    </a:lnTo>
                    <a:lnTo>
                      <a:pt x="277" y="6"/>
                    </a:lnTo>
                    <a:lnTo>
                      <a:pt x="279" y="1"/>
                    </a:lnTo>
                    <a:lnTo>
                      <a:pt x="203" y="1"/>
                    </a:lnTo>
                    <a:lnTo>
                      <a:pt x="203" y="3"/>
                    </a:lnTo>
                    <a:lnTo>
                      <a:pt x="202" y="3"/>
                    </a:lnTo>
                    <a:lnTo>
                      <a:pt x="192" y="20"/>
                    </a:lnTo>
                    <a:lnTo>
                      <a:pt x="107" y="20"/>
                    </a:lnTo>
                    <a:lnTo>
                      <a:pt x="0" y="451"/>
                    </a:lnTo>
                    <a:lnTo>
                      <a:pt x="19" y="513"/>
                    </a:lnTo>
                    <a:lnTo>
                      <a:pt x="2907" y="513"/>
                    </a:lnTo>
                    <a:lnTo>
                      <a:pt x="2930" y="451"/>
                    </a:lnTo>
                    <a:lnTo>
                      <a:pt x="2801" y="20"/>
                    </a:lnTo>
                    <a:lnTo>
                      <a:pt x="2245" y="20"/>
                    </a:lnTo>
                    <a:lnTo>
                      <a:pt x="2240" y="10"/>
                    </a:lnTo>
                    <a:lnTo>
                      <a:pt x="2234" y="2"/>
                    </a:lnTo>
                    <a:lnTo>
                      <a:pt x="2173" y="2"/>
                    </a:lnTo>
                    <a:lnTo>
                      <a:pt x="2169" y="7"/>
                    </a:lnTo>
                    <a:lnTo>
                      <a:pt x="2161" y="20"/>
                    </a:lnTo>
                    <a:lnTo>
                      <a:pt x="2139" y="20"/>
                    </a:lnTo>
                    <a:lnTo>
                      <a:pt x="2133" y="10"/>
                    </a:lnTo>
                    <a:lnTo>
                      <a:pt x="2126" y="2"/>
                    </a:lnTo>
                    <a:lnTo>
                      <a:pt x="2065" y="2"/>
                    </a:lnTo>
                    <a:lnTo>
                      <a:pt x="2054" y="20"/>
                    </a:lnTo>
                    <a:lnTo>
                      <a:pt x="2032" y="20"/>
                    </a:lnTo>
                    <a:lnTo>
                      <a:pt x="2027" y="9"/>
                    </a:lnTo>
                    <a:lnTo>
                      <a:pt x="2023" y="1"/>
                    </a:lnTo>
                    <a:lnTo>
                      <a:pt x="1957" y="2"/>
                    </a:lnTo>
                    <a:lnTo>
                      <a:pt x="1957" y="3"/>
                    </a:lnTo>
                    <a:lnTo>
                      <a:pt x="1954" y="3"/>
                    </a:lnTo>
                    <a:lnTo>
                      <a:pt x="1945" y="20"/>
                    </a:lnTo>
                    <a:lnTo>
                      <a:pt x="1857" y="20"/>
                    </a:lnTo>
                    <a:lnTo>
                      <a:pt x="1850" y="6"/>
                    </a:lnTo>
                    <a:lnTo>
                      <a:pt x="1846" y="2"/>
                    </a:lnTo>
                    <a:lnTo>
                      <a:pt x="1778" y="2"/>
                    </a:lnTo>
                    <a:lnTo>
                      <a:pt x="1767" y="20"/>
                    </a:lnTo>
                    <a:lnTo>
                      <a:pt x="1745" y="20"/>
                    </a:lnTo>
                    <a:lnTo>
                      <a:pt x="1740" y="13"/>
                    </a:lnTo>
                    <a:lnTo>
                      <a:pt x="1740" y="12"/>
                    </a:lnTo>
                    <a:lnTo>
                      <a:pt x="1739" y="2"/>
                    </a:lnTo>
                    <a:lnTo>
                      <a:pt x="1667" y="2"/>
                    </a:lnTo>
                    <a:lnTo>
                      <a:pt x="1667" y="7"/>
                    </a:lnTo>
                    <a:lnTo>
                      <a:pt x="1660" y="20"/>
                    </a:lnTo>
                    <a:lnTo>
                      <a:pt x="1637" y="20"/>
                    </a:lnTo>
                    <a:lnTo>
                      <a:pt x="1629" y="7"/>
                    </a:lnTo>
                    <a:lnTo>
                      <a:pt x="1562" y="6"/>
                    </a:lnTo>
                    <a:lnTo>
                      <a:pt x="1551" y="20"/>
                    </a:lnTo>
                    <a:lnTo>
                      <a:pt x="1528" y="20"/>
                    </a:lnTo>
                    <a:lnTo>
                      <a:pt x="1521" y="6"/>
                    </a:lnTo>
                    <a:lnTo>
                      <a:pt x="1521" y="1"/>
                    </a:lnTo>
                    <a:lnTo>
                      <a:pt x="1511" y="2"/>
                    </a:lnTo>
                    <a:lnTo>
                      <a:pt x="1448" y="2"/>
                    </a:lnTo>
                    <a:lnTo>
                      <a:pt x="1448" y="6"/>
                    </a:lnTo>
                    <a:lnTo>
                      <a:pt x="1446" y="6"/>
                    </a:lnTo>
                    <a:lnTo>
                      <a:pt x="1438" y="20"/>
                    </a:lnTo>
                    <a:lnTo>
                      <a:pt x="1383" y="20"/>
                    </a:lnTo>
                    <a:lnTo>
                      <a:pt x="1376" y="6"/>
                    </a:lnTo>
                    <a:lnTo>
                      <a:pt x="1374" y="3"/>
                    </a:lnTo>
                    <a:lnTo>
                      <a:pt x="1329" y="2"/>
                    </a:lnTo>
                    <a:lnTo>
                      <a:pt x="1301" y="2"/>
                    </a:lnTo>
                    <a:lnTo>
                      <a:pt x="1301" y="6"/>
                    </a:lnTo>
                    <a:lnTo>
                      <a:pt x="1300" y="6"/>
                    </a:lnTo>
                    <a:lnTo>
                      <a:pt x="1290" y="20"/>
                    </a:lnTo>
                    <a:lnTo>
                      <a:pt x="1269" y="20"/>
                    </a:lnTo>
                    <a:lnTo>
                      <a:pt x="1265" y="14"/>
                    </a:lnTo>
                    <a:lnTo>
                      <a:pt x="1265" y="1"/>
                    </a:lnTo>
                    <a:lnTo>
                      <a:pt x="1192" y="1"/>
                    </a:lnTo>
                    <a:lnTo>
                      <a:pt x="1181" y="20"/>
                    </a:lnTo>
                    <a:lnTo>
                      <a:pt x="1158" y="20"/>
                    </a:lnTo>
                    <a:lnTo>
                      <a:pt x="1152" y="9"/>
                    </a:lnTo>
                    <a:lnTo>
                      <a:pt x="1152" y="1"/>
                    </a:lnTo>
                    <a:lnTo>
                      <a:pt x="1078" y="1"/>
                    </a:lnTo>
                    <a:lnTo>
                      <a:pt x="1078" y="8"/>
                    </a:lnTo>
                  </a:path>
                </a:pathLst>
              </a:custGeom>
              <a:gradFill rotWithShape="0">
                <a:gsLst>
                  <a:gs pos="0">
                    <a:srgbClr val="C0C0C0"/>
                  </a:gs>
                  <a:gs pos="100000">
                    <a:srgbClr val="292929"/>
                  </a:gs>
                </a:gsLst>
                <a:lin ang="0" scaled="1"/>
              </a:gradFill>
              <a:ln w="3175" cap="flat" cmpd="sng">
                <a:solidFill>
                  <a:srgbClr val="777777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8751" name="Freeform 31"/>
              <p:cNvSpPr>
                <a:spLocks noChangeAspect="1"/>
              </p:cNvSpPr>
              <p:nvPr/>
            </p:nvSpPr>
            <p:spPr bwMode="auto">
              <a:xfrm>
                <a:off x="388" y="3389"/>
                <a:ext cx="4" cy="3"/>
              </a:xfrm>
              <a:custGeom>
                <a:avLst/>
                <a:gdLst/>
                <a:ahLst/>
                <a:cxnLst>
                  <a:cxn ang="0">
                    <a:pos x="2" y="2"/>
                  </a:cxn>
                  <a:cxn ang="0">
                    <a:pos x="0" y="0"/>
                  </a:cxn>
                  <a:cxn ang="0">
                    <a:pos x="7" y="8"/>
                  </a:cxn>
                  <a:cxn ang="0">
                    <a:pos x="4" y="5"/>
                  </a:cxn>
                  <a:cxn ang="0">
                    <a:pos x="6" y="5"/>
                  </a:cxn>
                  <a:cxn ang="0">
                    <a:pos x="12" y="7"/>
                  </a:cxn>
                  <a:cxn ang="0">
                    <a:pos x="4" y="3"/>
                  </a:cxn>
                  <a:cxn ang="0">
                    <a:pos x="2" y="2"/>
                  </a:cxn>
                </a:cxnLst>
                <a:rect l="0" t="0" r="r" b="b"/>
                <a:pathLst>
                  <a:path w="12" h="8">
                    <a:moveTo>
                      <a:pt x="2" y="2"/>
                    </a:moveTo>
                    <a:lnTo>
                      <a:pt x="0" y="0"/>
                    </a:lnTo>
                    <a:lnTo>
                      <a:pt x="7" y="8"/>
                    </a:lnTo>
                    <a:lnTo>
                      <a:pt x="4" y="5"/>
                    </a:lnTo>
                    <a:lnTo>
                      <a:pt x="6" y="5"/>
                    </a:lnTo>
                    <a:lnTo>
                      <a:pt x="12" y="7"/>
                    </a:lnTo>
                    <a:lnTo>
                      <a:pt x="4" y="3"/>
                    </a:lnTo>
                    <a:lnTo>
                      <a:pt x="2" y="2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752" name="Freeform 32"/>
              <p:cNvSpPr>
                <a:spLocks noChangeAspect="1"/>
              </p:cNvSpPr>
              <p:nvPr/>
            </p:nvSpPr>
            <p:spPr bwMode="auto">
              <a:xfrm>
                <a:off x="377" y="3391"/>
                <a:ext cx="3" cy="2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3" y="4"/>
                  </a:cxn>
                  <a:cxn ang="0">
                    <a:pos x="10" y="0"/>
                  </a:cxn>
                  <a:cxn ang="0">
                    <a:pos x="5" y="0"/>
                  </a:cxn>
                  <a:cxn ang="0">
                    <a:pos x="3" y="1"/>
                  </a:cxn>
                  <a:cxn ang="0">
                    <a:pos x="0" y="4"/>
                  </a:cxn>
                </a:cxnLst>
                <a:rect l="0" t="0" r="r" b="b"/>
                <a:pathLst>
                  <a:path w="10" h="4">
                    <a:moveTo>
                      <a:pt x="0" y="4"/>
                    </a:moveTo>
                    <a:lnTo>
                      <a:pt x="3" y="4"/>
                    </a:lnTo>
                    <a:lnTo>
                      <a:pt x="10" y="0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753" name="Freeform 33"/>
              <p:cNvSpPr>
                <a:spLocks noChangeAspect="1"/>
              </p:cNvSpPr>
              <p:nvPr/>
            </p:nvSpPr>
            <p:spPr bwMode="auto">
              <a:xfrm>
                <a:off x="261" y="3385"/>
                <a:ext cx="5" cy="3"/>
              </a:xfrm>
              <a:custGeom>
                <a:avLst/>
                <a:gdLst/>
                <a:ahLst/>
                <a:cxnLst>
                  <a:cxn ang="0">
                    <a:pos x="14" y="9"/>
                  </a:cxn>
                  <a:cxn ang="0">
                    <a:pos x="11" y="7"/>
                  </a:cxn>
                  <a:cxn ang="0">
                    <a:pos x="10" y="1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3" y="2"/>
                  </a:cxn>
                  <a:cxn ang="0">
                    <a:pos x="5" y="6"/>
                  </a:cxn>
                  <a:cxn ang="0">
                    <a:pos x="14" y="9"/>
                  </a:cxn>
                </a:cxnLst>
                <a:rect l="0" t="0" r="r" b="b"/>
                <a:pathLst>
                  <a:path w="14" h="9">
                    <a:moveTo>
                      <a:pt x="14" y="9"/>
                    </a:moveTo>
                    <a:lnTo>
                      <a:pt x="11" y="7"/>
                    </a:lnTo>
                    <a:lnTo>
                      <a:pt x="10" y="1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3" y="2"/>
                    </a:lnTo>
                    <a:lnTo>
                      <a:pt x="5" y="6"/>
                    </a:lnTo>
                    <a:lnTo>
                      <a:pt x="14" y="9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754" name="Freeform 34"/>
              <p:cNvSpPr>
                <a:spLocks noChangeAspect="1"/>
              </p:cNvSpPr>
              <p:nvPr/>
            </p:nvSpPr>
            <p:spPr bwMode="auto">
              <a:xfrm>
                <a:off x="260" y="3383"/>
                <a:ext cx="8" cy="6"/>
              </a:xfrm>
              <a:custGeom>
                <a:avLst/>
                <a:gdLst/>
                <a:ahLst/>
                <a:cxnLst>
                  <a:cxn ang="0">
                    <a:pos x="8" y="13"/>
                  </a:cxn>
                  <a:cxn ang="0">
                    <a:pos x="6" y="9"/>
                  </a:cxn>
                  <a:cxn ang="0">
                    <a:pos x="3" y="7"/>
                  </a:cxn>
                  <a:cxn ang="0">
                    <a:pos x="1" y="3"/>
                  </a:cxn>
                  <a:cxn ang="0">
                    <a:pos x="0" y="0"/>
                  </a:cxn>
                  <a:cxn ang="0">
                    <a:pos x="0" y="7"/>
                  </a:cxn>
                  <a:cxn ang="0">
                    <a:pos x="1" y="9"/>
                  </a:cxn>
                  <a:cxn ang="0">
                    <a:pos x="3" y="19"/>
                  </a:cxn>
                  <a:cxn ang="0">
                    <a:pos x="18" y="19"/>
                  </a:cxn>
                  <a:cxn ang="0">
                    <a:pos x="22" y="19"/>
                  </a:cxn>
                  <a:cxn ang="0">
                    <a:pos x="18" y="16"/>
                  </a:cxn>
                  <a:cxn ang="0">
                    <a:pos x="17" y="16"/>
                  </a:cxn>
                  <a:cxn ang="0">
                    <a:pos x="8" y="13"/>
                  </a:cxn>
                  <a:cxn ang="0">
                    <a:pos x="7" y="14"/>
                  </a:cxn>
                  <a:cxn ang="0">
                    <a:pos x="6" y="12"/>
                  </a:cxn>
                  <a:cxn ang="0">
                    <a:pos x="8" y="13"/>
                  </a:cxn>
                </a:cxnLst>
                <a:rect l="0" t="0" r="r" b="b"/>
                <a:pathLst>
                  <a:path w="22" h="19">
                    <a:moveTo>
                      <a:pt x="8" y="13"/>
                    </a:moveTo>
                    <a:lnTo>
                      <a:pt x="6" y="9"/>
                    </a:lnTo>
                    <a:lnTo>
                      <a:pt x="3" y="7"/>
                    </a:lnTo>
                    <a:lnTo>
                      <a:pt x="1" y="3"/>
                    </a:lnTo>
                    <a:lnTo>
                      <a:pt x="0" y="0"/>
                    </a:lnTo>
                    <a:lnTo>
                      <a:pt x="0" y="7"/>
                    </a:lnTo>
                    <a:lnTo>
                      <a:pt x="1" y="9"/>
                    </a:lnTo>
                    <a:lnTo>
                      <a:pt x="3" y="19"/>
                    </a:lnTo>
                    <a:lnTo>
                      <a:pt x="18" y="19"/>
                    </a:lnTo>
                    <a:lnTo>
                      <a:pt x="22" y="19"/>
                    </a:lnTo>
                    <a:lnTo>
                      <a:pt x="18" y="16"/>
                    </a:lnTo>
                    <a:lnTo>
                      <a:pt x="17" y="16"/>
                    </a:lnTo>
                    <a:lnTo>
                      <a:pt x="8" y="13"/>
                    </a:lnTo>
                    <a:lnTo>
                      <a:pt x="7" y="14"/>
                    </a:lnTo>
                    <a:lnTo>
                      <a:pt x="6" y="12"/>
                    </a:lnTo>
                    <a:lnTo>
                      <a:pt x="8" y="13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755" name="Freeform 35"/>
              <p:cNvSpPr>
                <a:spLocks noChangeAspect="1"/>
              </p:cNvSpPr>
              <p:nvPr/>
            </p:nvSpPr>
            <p:spPr bwMode="auto">
              <a:xfrm>
                <a:off x="282" y="3387"/>
                <a:ext cx="3" cy="2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9" y="1"/>
                  </a:cxn>
                  <a:cxn ang="0">
                    <a:pos x="0" y="6"/>
                  </a:cxn>
                  <a:cxn ang="0">
                    <a:pos x="7" y="6"/>
                  </a:cxn>
                  <a:cxn ang="0">
                    <a:pos x="10" y="0"/>
                  </a:cxn>
                </a:cxnLst>
                <a:rect l="0" t="0" r="r" b="b"/>
                <a:pathLst>
                  <a:path w="10" h="6">
                    <a:moveTo>
                      <a:pt x="10" y="0"/>
                    </a:moveTo>
                    <a:lnTo>
                      <a:pt x="9" y="1"/>
                    </a:lnTo>
                    <a:lnTo>
                      <a:pt x="0" y="6"/>
                    </a:lnTo>
                    <a:lnTo>
                      <a:pt x="7" y="6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756" name="Freeform 36"/>
              <p:cNvSpPr>
                <a:spLocks noChangeAspect="1" noEditPoints="1"/>
              </p:cNvSpPr>
              <p:nvPr/>
            </p:nvSpPr>
            <p:spPr bwMode="auto">
              <a:xfrm>
                <a:off x="-316" y="3345"/>
                <a:ext cx="597" cy="135"/>
              </a:xfrm>
              <a:custGeom>
                <a:avLst/>
                <a:gdLst/>
                <a:ahLst/>
                <a:cxnLst>
                  <a:cxn ang="0">
                    <a:pos x="1436" y="18"/>
                  </a:cxn>
                  <a:cxn ang="0">
                    <a:pos x="1334" y="40"/>
                  </a:cxn>
                  <a:cxn ang="0">
                    <a:pos x="1324" y="95"/>
                  </a:cxn>
                  <a:cxn ang="0">
                    <a:pos x="1246" y="130"/>
                  </a:cxn>
                  <a:cxn ang="0">
                    <a:pos x="1262" y="232"/>
                  </a:cxn>
                  <a:cxn ang="0">
                    <a:pos x="563" y="282"/>
                  </a:cxn>
                  <a:cxn ang="0">
                    <a:pos x="649" y="179"/>
                  </a:cxn>
                  <a:cxn ang="0">
                    <a:pos x="599" y="179"/>
                  </a:cxn>
                  <a:cxn ang="0">
                    <a:pos x="565" y="232"/>
                  </a:cxn>
                  <a:cxn ang="0">
                    <a:pos x="365" y="282"/>
                  </a:cxn>
                  <a:cxn ang="0">
                    <a:pos x="286" y="179"/>
                  </a:cxn>
                  <a:cxn ang="0">
                    <a:pos x="381" y="130"/>
                  </a:cxn>
                  <a:cxn ang="0">
                    <a:pos x="370" y="217"/>
                  </a:cxn>
                  <a:cxn ang="0">
                    <a:pos x="422" y="130"/>
                  </a:cxn>
                  <a:cxn ang="0">
                    <a:pos x="475" y="130"/>
                  </a:cxn>
                  <a:cxn ang="0">
                    <a:pos x="494" y="230"/>
                  </a:cxn>
                  <a:cxn ang="0">
                    <a:pos x="519" y="130"/>
                  </a:cxn>
                  <a:cxn ang="0">
                    <a:pos x="617" y="104"/>
                  </a:cxn>
                  <a:cxn ang="0">
                    <a:pos x="655" y="79"/>
                  </a:cxn>
                  <a:cxn ang="0">
                    <a:pos x="693" y="130"/>
                  </a:cxn>
                  <a:cxn ang="0">
                    <a:pos x="685" y="230"/>
                  </a:cxn>
                  <a:cxn ang="0">
                    <a:pos x="730" y="179"/>
                  </a:cxn>
                  <a:cxn ang="0">
                    <a:pos x="795" y="80"/>
                  </a:cxn>
                  <a:cxn ang="0">
                    <a:pos x="700" y="28"/>
                  </a:cxn>
                  <a:cxn ang="0">
                    <a:pos x="667" y="18"/>
                  </a:cxn>
                  <a:cxn ang="0">
                    <a:pos x="586" y="1"/>
                  </a:cxn>
                  <a:cxn ang="0">
                    <a:pos x="471" y="37"/>
                  </a:cxn>
                  <a:cxn ang="0">
                    <a:pos x="440" y="18"/>
                  </a:cxn>
                  <a:cxn ang="0">
                    <a:pos x="346" y="18"/>
                  </a:cxn>
                  <a:cxn ang="0">
                    <a:pos x="194" y="79"/>
                  </a:cxn>
                  <a:cxn ang="0">
                    <a:pos x="239" y="130"/>
                  </a:cxn>
                  <a:cxn ang="0">
                    <a:pos x="184" y="232"/>
                  </a:cxn>
                  <a:cxn ang="0">
                    <a:pos x="200" y="323"/>
                  </a:cxn>
                  <a:cxn ang="0">
                    <a:pos x="42" y="283"/>
                  </a:cxn>
                  <a:cxn ang="0">
                    <a:pos x="62" y="179"/>
                  </a:cxn>
                  <a:cxn ang="0">
                    <a:pos x="182" y="36"/>
                  </a:cxn>
                  <a:cxn ang="0">
                    <a:pos x="83" y="36"/>
                  </a:cxn>
                  <a:cxn ang="0">
                    <a:pos x="64" y="95"/>
                  </a:cxn>
                  <a:cxn ang="0">
                    <a:pos x="333" y="403"/>
                  </a:cxn>
                  <a:cxn ang="0">
                    <a:pos x="1764" y="104"/>
                  </a:cxn>
                  <a:cxn ang="0">
                    <a:pos x="1735" y="37"/>
                  </a:cxn>
                  <a:cxn ang="0">
                    <a:pos x="1625" y="11"/>
                  </a:cxn>
                  <a:cxn ang="0">
                    <a:pos x="1545" y="18"/>
                  </a:cxn>
                  <a:cxn ang="0">
                    <a:pos x="1417" y="95"/>
                  </a:cxn>
                  <a:cxn ang="0">
                    <a:pos x="1489" y="179"/>
                  </a:cxn>
                  <a:cxn ang="0">
                    <a:pos x="1493" y="281"/>
                  </a:cxn>
                  <a:cxn ang="0">
                    <a:pos x="1337" y="180"/>
                  </a:cxn>
                  <a:cxn ang="0">
                    <a:pos x="1377" y="179"/>
                  </a:cxn>
                  <a:cxn ang="0">
                    <a:pos x="1415" y="230"/>
                  </a:cxn>
                  <a:cxn ang="0">
                    <a:pos x="1414" y="179"/>
                  </a:cxn>
                  <a:cxn ang="0">
                    <a:pos x="1529" y="95"/>
                  </a:cxn>
                  <a:cxn ang="0">
                    <a:pos x="1742" y="94"/>
                  </a:cxn>
                  <a:cxn ang="0">
                    <a:pos x="1750" y="230"/>
                  </a:cxn>
                  <a:cxn ang="0">
                    <a:pos x="1609" y="335"/>
                  </a:cxn>
                  <a:cxn ang="0">
                    <a:pos x="1558" y="180"/>
                  </a:cxn>
                  <a:cxn ang="0">
                    <a:pos x="1624" y="130"/>
                  </a:cxn>
                  <a:cxn ang="0">
                    <a:pos x="633" y="104"/>
                  </a:cxn>
                  <a:cxn ang="0">
                    <a:pos x="743" y="95"/>
                  </a:cxn>
                  <a:cxn ang="0">
                    <a:pos x="1407" y="130"/>
                  </a:cxn>
                  <a:cxn ang="0">
                    <a:pos x="150" y="94"/>
                  </a:cxn>
                  <a:cxn ang="0">
                    <a:pos x="180" y="95"/>
                  </a:cxn>
                </a:cxnLst>
                <a:rect l="0" t="0" r="r" b="b"/>
                <a:pathLst>
                  <a:path w="1791" h="403">
                    <a:moveTo>
                      <a:pt x="1522" y="18"/>
                    </a:moveTo>
                    <a:lnTo>
                      <a:pt x="1514" y="5"/>
                    </a:lnTo>
                    <a:lnTo>
                      <a:pt x="1519" y="43"/>
                    </a:lnTo>
                    <a:lnTo>
                      <a:pt x="1443" y="40"/>
                    </a:lnTo>
                    <a:lnTo>
                      <a:pt x="1447" y="4"/>
                    </a:lnTo>
                    <a:lnTo>
                      <a:pt x="1436" y="18"/>
                    </a:lnTo>
                    <a:lnTo>
                      <a:pt x="1424" y="38"/>
                    </a:lnTo>
                    <a:lnTo>
                      <a:pt x="1413" y="18"/>
                    </a:lnTo>
                    <a:lnTo>
                      <a:pt x="1406" y="4"/>
                    </a:lnTo>
                    <a:lnTo>
                      <a:pt x="1406" y="40"/>
                    </a:lnTo>
                    <a:lnTo>
                      <a:pt x="1397" y="38"/>
                    </a:lnTo>
                    <a:lnTo>
                      <a:pt x="1334" y="40"/>
                    </a:lnTo>
                    <a:lnTo>
                      <a:pt x="1333" y="4"/>
                    </a:lnTo>
                    <a:lnTo>
                      <a:pt x="1331" y="4"/>
                    </a:lnTo>
                    <a:lnTo>
                      <a:pt x="1323" y="18"/>
                    </a:lnTo>
                    <a:lnTo>
                      <a:pt x="1312" y="37"/>
                    </a:lnTo>
                    <a:lnTo>
                      <a:pt x="1307" y="95"/>
                    </a:lnTo>
                    <a:lnTo>
                      <a:pt x="1324" y="95"/>
                    </a:lnTo>
                    <a:lnTo>
                      <a:pt x="1316" y="104"/>
                    </a:lnTo>
                    <a:lnTo>
                      <a:pt x="1307" y="95"/>
                    </a:lnTo>
                    <a:lnTo>
                      <a:pt x="1295" y="82"/>
                    </a:lnTo>
                    <a:lnTo>
                      <a:pt x="1299" y="130"/>
                    </a:lnTo>
                    <a:lnTo>
                      <a:pt x="1250" y="130"/>
                    </a:lnTo>
                    <a:lnTo>
                      <a:pt x="1246" y="130"/>
                    </a:lnTo>
                    <a:lnTo>
                      <a:pt x="1262" y="130"/>
                    </a:lnTo>
                    <a:lnTo>
                      <a:pt x="1263" y="168"/>
                    </a:lnTo>
                    <a:lnTo>
                      <a:pt x="1264" y="179"/>
                    </a:lnTo>
                    <a:lnTo>
                      <a:pt x="1299" y="179"/>
                    </a:lnTo>
                    <a:lnTo>
                      <a:pt x="1299" y="232"/>
                    </a:lnTo>
                    <a:lnTo>
                      <a:pt x="1262" y="232"/>
                    </a:lnTo>
                    <a:lnTo>
                      <a:pt x="1263" y="270"/>
                    </a:lnTo>
                    <a:lnTo>
                      <a:pt x="1264" y="282"/>
                    </a:lnTo>
                    <a:lnTo>
                      <a:pt x="1265" y="282"/>
                    </a:lnTo>
                    <a:lnTo>
                      <a:pt x="1265" y="336"/>
                    </a:lnTo>
                    <a:lnTo>
                      <a:pt x="562" y="336"/>
                    </a:lnTo>
                    <a:lnTo>
                      <a:pt x="563" y="282"/>
                    </a:lnTo>
                    <a:lnTo>
                      <a:pt x="603" y="282"/>
                    </a:lnTo>
                    <a:lnTo>
                      <a:pt x="607" y="232"/>
                    </a:lnTo>
                    <a:lnTo>
                      <a:pt x="611" y="232"/>
                    </a:lnTo>
                    <a:lnTo>
                      <a:pt x="615" y="230"/>
                    </a:lnTo>
                    <a:lnTo>
                      <a:pt x="646" y="230"/>
                    </a:lnTo>
                    <a:lnTo>
                      <a:pt x="649" y="179"/>
                    </a:lnTo>
                    <a:lnTo>
                      <a:pt x="613" y="179"/>
                    </a:lnTo>
                    <a:lnTo>
                      <a:pt x="615" y="166"/>
                    </a:lnTo>
                    <a:lnTo>
                      <a:pt x="615" y="130"/>
                    </a:lnTo>
                    <a:lnTo>
                      <a:pt x="579" y="130"/>
                    </a:lnTo>
                    <a:lnTo>
                      <a:pt x="575" y="179"/>
                    </a:lnTo>
                    <a:lnTo>
                      <a:pt x="599" y="179"/>
                    </a:lnTo>
                    <a:lnTo>
                      <a:pt x="604" y="178"/>
                    </a:lnTo>
                    <a:lnTo>
                      <a:pt x="609" y="178"/>
                    </a:lnTo>
                    <a:lnTo>
                      <a:pt x="607" y="230"/>
                    </a:lnTo>
                    <a:lnTo>
                      <a:pt x="591" y="230"/>
                    </a:lnTo>
                    <a:lnTo>
                      <a:pt x="586" y="232"/>
                    </a:lnTo>
                    <a:lnTo>
                      <a:pt x="565" y="232"/>
                    </a:lnTo>
                    <a:lnTo>
                      <a:pt x="562" y="282"/>
                    </a:lnTo>
                    <a:lnTo>
                      <a:pt x="523" y="282"/>
                    </a:lnTo>
                    <a:lnTo>
                      <a:pt x="518" y="336"/>
                    </a:lnTo>
                    <a:lnTo>
                      <a:pt x="355" y="336"/>
                    </a:lnTo>
                    <a:lnTo>
                      <a:pt x="361" y="282"/>
                    </a:lnTo>
                    <a:lnTo>
                      <a:pt x="365" y="282"/>
                    </a:lnTo>
                    <a:lnTo>
                      <a:pt x="365" y="270"/>
                    </a:lnTo>
                    <a:lnTo>
                      <a:pt x="370" y="232"/>
                    </a:lnTo>
                    <a:lnTo>
                      <a:pt x="291" y="232"/>
                    </a:lnTo>
                    <a:lnTo>
                      <a:pt x="297" y="180"/>
                    </a:lnTo>
                    <a:lnTo>
                      <a:pt x="291" y="180"/>
                    </a:lnTo>
                    <a:lnTo>
                      <a:pt x="286" y="179"/>
                    </a:lnTo>
                    <a:lnTo>
                      <a:pt x="260" y="179"/>
                    </a:lnTo>
                    <a:lnTo>
                      <a:pt x="267" y="130"/>
                    </a:lnTo>
                    <a:lnTo>
                      <a:pt x="305" y="130"/>
                    </a:lnTo>
                    <a:lnTo>
                      <a:pt x="309" y="80"/>
                    </a:lnTo>
                    <a:lnTo>
                      <a:pt x="386" y="80"/>
                    </a:lnTo>
                    <a:lnTo>
                      <a:pt x="381" y="130"/>
                    </a:lnTo>
                    <a:lnTo>
                      <a:pt x="338" y="130"/>
                    </a:lnTo>
                    <a:lnTo>
                      <a:pt x="344" y="130"/>
                    </a:lnTo>
                    <a:lnTo>
                      <a:pt x="340" y="179"/>
                    </a:lnTo>
                    <a:lnTo>
                      <a:pt x="374" y="179"/>
                    </a:lnTo>
                    <a:lnTo>
                      <a:pt x="374" y="192"/>
                    </a:lnTo>
                    <a:lnTo>
                      <a:pt x="370" y="217"/>
                    </a:lnTo>
                    <a:lnTo>
                      <a:pt x="370" y="232"/>
                    </a:lnTo>
                    <a:lnTo>
                      <a:pt x="411" y="232"/>
                    </a:lnTo>
                    <a:lnTo>
                      <a:pt x="415" y="179"/>
                    </a:lnTo>
                    <a:lnTo>
                      <a:pt x="380" y="179"/>
                    </a:lnTo>
                    <a:lnTo>
                      <a:pt x="382" y="130"/>
                    </a:lnTo>
                    <a:lnTo>
                      <a:pt x="422" y="130"/>
                    </a:lnTo>
                    <a:lnTo>
                      <a:pt x="422" y="118"/>
                    </a:lnTo>
                    <a:lnTo>
                      <a:pt x="425" y="80"/>
                    </a:lnTo>
                    <a:lnTo>
                      <a:pt x="502" y="80"/>
                    </a:lnTo>
                    <a:lnTo>
                      <a:pt x="499" y="118"/>
                    </a:lnTo>
                    <a:lnTo>
                      <a:pt x="499" y="130"/>
                    </a:lnTo>
                    <a:lnTo>
                      <a:pt x="475" y="130"/>
                    </a:lnTo>
                    <a:lnTo>
                      <a:pt x="471" y="130"/>
                    </a:lnTo>
                    <a:lnTo>
                      <a:pt x="461" y="130"/>
                    </a:lnTo>
                    <a:lnTo>
                      <a:pt x="458" y="179"/>
                    </a:lnTo>
                    <a:lnTo>
                      <a:pt x="493" y="179"/>
                    </a:lnTo>
                    <a:lnTo>
                      <a:pt x="488" y="228"/>
                    </a:lnTo>
                    <a:lnTo>
                      <a:pt x="494" y="230"/>
                    </a:lnTo>
                    <a:lnTo>
                      <a:pt x="526" y="230"/>
                    </a:lnTo>
                    <a:lnTo>
                      <a:pt x="531" y="179"/>
                    </a:lnTo>
                    <a:lnTo>
                      <a:pt x="496" y="179"/>
                    </a:lnTo>
                    <a:lnTo>
                      <a:pt x="500" y="130"/>
                    </a:lnTo>
                    <a:lnTo>
                      <a:pt x="513" y="130"/>
                    </a:lnTo>
                    <a:lnTo>
                      <a:pt x="519" y="130"/>
                    </a:lnTo>
                    <a:lnTo>
                      <a:pt x="538" y="130"/>
                    </a:lnTo>
                    <a:lnTo>
                      <a:pt x="541" y="80"/>
                    </a:lnTo>
                    <a:lnTo>
                      <a:pt x="573" y="80"/>
                    </a:lnTo>
                    <a:lnTo>
                      <a:pt x="579" y="79"/>
                    </a:lnTo>
                    <a:lnTo>
                      <a:pt x="617" y="79"/>
                    </a:lnTo>
                    <a:lnTo>
                      <a:pt x="617" y="104"/>
                    </a:lnTo>
                    <a:lnTo>
                      <a:pt x="615" y="116"/>
                    </a:lnTo>
                    <a:lnTo>
                      <a:pt x="615" y="128"/>
                    </a:lnTo>
                    <a:lnTo>
                      <a:pt x="629" y="128"/>
                    </a:lnTo>
                    <a:lnTo>
                      <a:pt x="635" y="130"/>
                    </a:lnTo>
                    <a:lnTo>
                      <a:pt x="653" y="130"/>
                    </a:lnTo>
                    <a:lnTo>
                      <a:pt x="655" y="79"/>
                    </a:lnTo>
                    <a:lnTo>
                      <a:pt x="661" y="79"/>
                    </a:lnTo>
                    <a:lnTo>
                      <a:pt x="665" y="80"/>
                    </a:lnTo>
                    <a:lnTo>
                      <a:pt x="731" y="80"/>
                    </a:lnTo>
                    <a:lnTo>
                      <a:pt x="730" y="92"/>
                    </a:lnTo>
                    <a:lnTo>
                      <a:pt x="730" y="130"/>
                    </a:lnTo>
                    <a:lnTo>
                      <a:pt x="693" y="130"/>
                    </a:lnTo>
                    <a:lnTo>
                      <a:pt x="691" y="179"/>
                    </a:lnTo>
                    <a:lnTo>
                      <a:pt x="727" y="179"/>
                    </a:lnTo>
                    <a:lnTo>
                      <a:pt x="723" y="217"/>
                    </a:lnTo>
                    <a:lnTo>
                      <a:pt x="723" y="232"/>
                    </a:lnTo>
                    <a:lnTo>
                      <a:pt x="688" y="232"/>
                    </a:lnTo>
                    <a:lnTo>
                      <a:pt x="685" y="230"/>
                    </a:lnTo>
                    <a:lnTo>
                      <a:pt x="681" y="282"/>
                    </a:lnTo>
                    <a:lnTo>
                      <a:pt x="722" y="282"/>
                    </a:lnTo>
                    <a:lnTo>
                      <a:pt x="724" y="230"/>
                    </a:lnTo>
                    <a:lnTo>
                      <a:pt x="763" y="230"/>
                    </a:lnTo>
                    <a:lnTo>
                      <a:pt x="766" y="179"/>
                    </a:lnTo>
                    <a:lnTo>
                      <a:pt x="730" y="179"/>
                    </a:lnTo>
                    <a:lnTo>
                      <a:pt x="730" y="168"/>
                    </a:lnTo>
                    <a:lnTo>
                      <a:pt x="731" y="155"/>
                    </a:lnTo>
                    <a:lnTo>
                      <a:pt x="731" y="130"/>
                    </a:lnTo>
                    <a:lnTo>
                      <a:pt x="770" y="130"/>
                    </a:lnTo>
                    <a:lnTo>
                      <a:pt x="770" y="80"/>
                    </a:lnTo>
                    <a:lnTo>
                      <a:pt x="795" y="80"/>
                    </a:lnTo>
                    <a:lnTo>
                      <a:pt x="791" y="36"/>
                    </a:lnTo>
                    <a:lnTo>
                      <a:pt x="782" y="18"/>
                    </a:lnTo>
                    <a:lnTo>
                      <a:pt x="777" y="8"/>
                    </a:lnTo>
                    <a:lnTo>
                      <a:pt x="773" y="37"/>
                    </a:lnTo>
                    <a:lnTo>
                      <a:pt x="700" y="37"/>
                    </a:lnTo>
                    <a:lnTo>
                      <a:pt x="700" y="28"/>
                    </a:lnTo>
                    <a:lnTo>
                      <a:pt x="701" y="18"/>
                    </a:lnTo>
                    <a:lnTo>
                      <a:pt x="701" y="1"/>
                    </a:lnTo>
                    <a:lnTo>
                      <a:pt x="699" y="1"/>
                    </a:lnTo>
                    <a:lnTo>
                      <a:pt x="687" y="18"/>
                    </a:lnTo>
                    <a:lnTo>
                      <a:pt x="675" y="36"/>
                    </a:lnTo>
                    <a:lnTo>
                      <a:pt x="667" y="18"/>
                    </a:lnTo>
                    <a:lnTo>
                      <a:pt x="663" y="11"/>
                    </a:lnTo>
                    <a:lnTo>
                      <a:pt x="663" y="18"/>
                    </a:lnTo>
                    <a:lnTo>
                      <a:pt x="661" y="37"/>
                    </a:lnTo>
                    <a:lnTo>
                      <a:pt x="585" y="37"/>
                    </a:lnTo>
                    <a:lnTo>
                      <a:pt x="587" y="1"/>
                    </a:lnTo>
                    <a:lnTo>
                      <a:pt x="586" y="1"/>
                    </a:lnTo>
                    <a:lnTo>
                      <a:pt x="575" y="18"/>
                    </a:lnTo>
                    <a:lnTo>
                      <a:pt x="565" y="36"/>
                    </a:lnTo>
                    <a:lnTo>
                      <a:pt x="555" y="18"/>
                    </a:lnTo>
                    <a:lnTo>
                      <a:pt x="550" y="1"/>
                    </a:lnTo>
                    <a:lnTo>
                      <a:pt x="545" y="37"/>
                    </a:lnTo>
                    <a:lnTo>
                      <a:pt x="471" y="37"/>
                    </a:lnTo>
                    <a:lnTo>
                      <a:pt x="466" y="35"/>
                    </a:lnTo>
                    <a:lnTo>
                      <a:pt x="464" y="36"/>
                    </a:lnTo>
                    <a:lnTo>
                      <a:pt x="473" y="1"/>
                    </a:lnTo>
                    <a:lnTo>
                      <a:pt x="461" y="18"/>
                    </a:lnTo>
                    <a:lnTo>
                      <a:pt x="449" y="36"/>
                    </a:lnTo>
                    <a:lnTo>
                      <a:pt x="440" y="18"/>
                    </a:lnTo>
                    <a:lnTo>
                      <a:pt x="435" y="1"/>
                    </a:lnTo>
                    <a:lnTo>
                      <a:pt x="431" y="37"/>
                    </a:lnTo>
                    <a:lnTo>
                      <a:pt x="355" y="36"/>
                    </a:lnTo>
                    <a:lnTo>
                      <a:pt x="358" y="1"/>
                    </a:lnTo>
                    <a:lnTo>
                      <a:pt x="356" y="1"/>
                    </a:lnTo>
                    <a:lnTo>
                      <a:pt x="346" y="18"/>
                    </a:lnTo>
                    <a:lnTo>
                      <a:pt x="335" y="36"/>
                    </a:lnTo>
                    <a:lnTo>
                      <a:pt x="332" y="79"/>
                    </a:lnTo>
                    <a:lnTo>
                      <a:pt x="310" y="79"/>
                    </a:lnTo>
                    <a:lnTo>
                      <a:pt x="290" y="104"/>
                    </a:lnTo>
                    <a:lnTo>
                      <a:pt x="269" y="79"/>
                    </a:lnTo>
                    <a:lnTo>
                      <a:pt x="194" y="79"/>
                    </a:lnTo>
                    <a:lnTo>
                      <a:pt x="194" y="80"/>
                    </a:lnTo>
                    <a:lnTo>
                      <a:pt x="195" y="80"/>
                    </a:lnTo>
                    <a:lnTo>
                      <a:pt x="269" y="80"/>
                    </a:lnTo>
                    <a:lnTo>
                      <a:pt x="264" y="130"/>
                    </a:lnTo>
                    <a:lnTo>
                      <a:pt x="245" y="130"/>
                    </a:lnTo>
                    <a:lnTo>
                      <a:pt x="239" y="130"/>
                    </a:lnTo>
                    <a:lnTo>
                      <a:pt x="226" y="130"/>
                    </a:lnTo>
                    <a:lnTo>
                      <a:pt x="226" y="142"/>
                    </a:lnTo>
                    <a:lnTo>
                      <a:pt x="224" y="155"/>
                    </a:lnTo>
                    <a:lnTo>
                      <a:pt x="222" y="179"/>
                    </a:lnTo>
                    <a:lnTo>
                      <a:pt x="194" y="179"/>
                    </a:lnTo>
                    <a:lnTo>
                      <a:pt x="184" y="232"/>
                    </a:lnTo>
                    <a:lnTo>
                      <a:pt x="255" y="232"/>
                    </a:lnTo>
                    <a:lnTo>
                      <a:pt x="251" y="270"/>
                    </a:lnTo>
                    <a:lnTo>
                      <a:pt x="251" y="282"/>
                    </a:lnTo>
                    <a:lnTo>
                      <a:pt x="203" y="282"/>
                    </a:lnTo>
                    <a:lnTo>
                      <a:pt x="203" y="283"/>
                    </a:lnTo>
                    <a:lnTo>
                      <a:pt x="200" y="323"/>
                    </a:lnTo>
                    <a:lnTo>
                      <a:pt x="196" y="336"/>
                    </a:lnTo>
                    <a:lnTo>
                      <a:pt x="94" y="336"/>
                    </a:lnTo>
                    <a:lnTo>
                      <a:pt x="84" y="337"/>
                    </a:lnTo>
                    <a:lnTo>
                      <a:pt x="34" y="337"/>
                    </a:lnTo>
                    <a:lnTo>
                      <a:pt x="40" y="283"/>
                    </a:lnTo>
                    <a:lnTo>
                      <a:pt x="42" y="283"/>
                    </a:lnTo>
                    <a:lnTo>
                      <a:pt x="45" y="270"/>
                    </a:lnTo>
                    <a:lnTo>
                      <a:pt x="48" y="232"/>
                    </a:lnTo>
                    <a:lnTo>
                      <a:pt x="51" y="232"/>
                    </a:lnTo>
                    <a:lnTo>
                      <a:pt x="54" y="220"/>
                    </a:lnTo>
                    <a:lnTo>
                      <a:pt x="58" y="179"/>
                    </a:lnTo>
                    <a:lnTo>
                      <a:pt x="62" y="179"/>
                    </a:lnTo>
                    <a:lnTo>
                      <a:pt x="66" y="143"/>
                    </a:lnTo>
                    <a:lnTo>
                      <a:pt x="66" y="130"/>
                    </a:lnTo>
                    <a:lnTo>
                      <a:pt x="186" y="130"/>
                    </a:lnTo>
                    <a:lnTo>
                      <a:pt x="190" y="79"/>
                    </a:lnTo>
                    <a:lnTo>
                      <a:pt x="191" y="79"/>
                    </a:lnTo>
                    <a:lnTo>
                      <a:pt x="182" y="36"/>
                    </a:lnTo>
                    <a:lnTo>
                      <a:pt x="171" y="18"/>
                    </a:lnTo>
                    <a:lnTo>
                      <a:pt x="162" y="4"/>
                    </a:lnTo>
                    <a:lnTo>
                      <a:pt x="160" y="37"/>
                    </a:lnTo>
                    <a:lnTo>
                      <a:pt x="99" y="37"/>
                    </a:lnTo>
                    <a:lnTo>
                      <a:pt x="93" y="36"/>
                    </a:lnTo>
                    <a:lnTo>
                      <a:pt x="83" y="36"/>
                    </a:lnTo>
                    <a:lnTo>
                      <a:pt x="88" y="1"/>
                    </a:lnTo>
                    <a:lnTo>
                      <a:pt x="87" y="1"/>
                    </a:lnTo>
                    <a:lnTo>
                      <a:pt x="77" y="18"/>
                    </a:lnTo>
                    <a:lnTo>
                      <a:pt x="66" y="36"/>
                    </a:lnTo>
                    <a:lnTo>
                      <a:pt x="60" y="95"/>
                    </a:lnTo>
                    <a:lnTo>
                      <a:pt x="64" y="95"/>
                    </a:lnTo>
                    <a:lnTo>
                      <a:pt x="54" y="104"/>
                    </a:lnTo>
                    <a:lnTo>
                      <a:pt x="0" y="403"/>
                    </a:lnTo>
                    <a:lnTo>
                      <a:pt x="227" y="403"/>
                    </a:lnTo>
                    <a:lnTo>
                      <a:pt x="238" y="347"/>
                    </a:lnTo>
                    <a:lnTo>
                      <a:pt x="339" y="347"/>
                    </a:lnTo>
                    <a:lnTo>
                      <a:pt x="333" y="403"/>
                    </a:lnTo>
                    <a:lnTo>
                      <a:pt x="1490" y="403"/>
                    </a:lnTo>
                    <a:lnTo>
                      <a:pt x="1483" y="348"/>
                    </a:lnTo>
                    <a:lnTo>
                      <a:pt x="1573" y="348"/>
                    </a:lnTo>
                    <a:lnTo>
                      <a:pt x="1581" y="403"/>
                    </a:lnTo>
                    <a:lnTo>
                      <a:pt x="1791" y="403"/>
                    </a:lnTo>
                    <a:lnTo>
                      <a:pt x="1764" y="104"/>
                    </a:lnTo>
                    <a:lnTo>
                      <a:pt x="1753" y="94"/>
                    </a:lnTo>
                    <a:lnTo>
                      <a:pt x="1753" y="37"/>
                    </a:lnTo>
                    <a:lnTo>
                      <a:pt x="1742" y="18"/>
                    </a:lnTo>
                    <a:lnTo>
                      <a:pt x="1735" y="4"/>
                    </a:lnTo>
                    <a:lnTo>
                      <a:pt x="1731" y="0"/>
                    </a:lnTo>
                    <a:lnTo>
                      <a:pt x="1735" y="37"/>
                    </a:lnTo>
                    <a:lnTo>
                      <a:pt x="1663" y="37"/>
                    </a:lnTo>
                    <a:lnTo>
                      <a:pt x="1663" y="0"/>
                    </a:lnTo>
                    <a:lnTo>
                      <a:pt x="1652" y="18"/>
                    </a:lnTo>
                    <a:lnTo>
                      <a:pt x="1640" y="37"/>
                    </a:lnTo>
                    <a:lnTo>
                      <a:pt x="1630" y="18"/>
                    </a:lnTo>
                    <a:lnTo>
                      <a:pt x="1625" y="11"/>
                    </a:lnTo>
                    <a:lnTo>
                      <a:pt x="1625" y="29"/>
                    </a:lnTo>
                    <a:lnTo>
                      <a:pt x="1627" y="37"/>
                    </a:lnTo>
                    <a:lnTo>
                      <a:pt x="1555" y="37"/>
                    </a:lnTo>
                    <a:lnTo>
                      <a:pt x="1553" y="10"/>
                    </a:lnTo>
                    <a:lnTo>
                      <a:pt x="1552" y="5"/>
                    </a:lnTo>
                    <a:lnTo>
                      <a:pt x="1545" y="18"/>
                    </a:lnTo>
                    <a:lnTo>
                      <a:pt x="1534" y="37"/>
                    </a:lnTo>
                    <a:lnTo>
                      <a:pt x="1522" y="18"/>
                    </a:lnTo>
                    <a:close/>
                    <a:moveTo>
                      <a:pt x="1417" y="95"/>
                    </a:moveTo>
                    <a:lnTo>
                      <a:pt x="1433" y="95"/>
                    </a:lnTo>
                    <a:lnTo>
                      <a:pt x="1425" y="104"/>
                    </a:lnTo>
                    <a:lnTo>
                      <a:pt x="1417" y="95"/>
                    </a:lnTo>
                    <a:close/>
                    <a:moveTo>
                      <a:pt x="1445" y="92"/>
                    </a:moveTo>
                    <a:lnTo>
                      <a:pt x="1443" y="80"/>
                    </a:lnTo>
                    <a:lnTo>
                      <a:pt x="1517" y="80"/>
                    </a:lnTo>
                    <a:lnTo>
                      <a:pt x="1519" y="130"/>
                    </a:lnTo>
                    <a:lnTo>
                      <a:pt x="1487" y="130"/>
                    </a:lnTo>
                    <a:lnTo>
                      <a:pt x="1489" y="179"/>
                    </a:lnTo>
                    <a:lnTo>
                      <a:pt x="1523" y="179"/>
                    </a:lnTo>
                    <a:lnTo>
                      <a:pt x="1527" y="232"/>
                    </a:lnTo>
                    <a:lnTo>
                      <a:pt x="1513" y="232"/>
                    </a:lnTo>
                    <a:lnTo>
                      <a:pt x="1508" y="230"/>
                    </a:lnTo>
                    <a:lnTo>
                      <a:pt x="1491" y="230"/>
                    </a:lnTo>
                    <a:lnTo>
                      <a:pt x="1493" y="281"/>
                    </a:lnTo>
                    <a:lnTo>
                      <a:pt x="1459" y="281"/>
                    </a:lnTo>
                    <a:lnTo>
                      <a:pt x="1460" y="336"/>
                    </a:lnTo>
                    <a:lnTo>
                      <a:pt x="1304" y="336"/>
                    </a:lnTo>
                    <a:lnTo>
                      <a:pt x="1303" y="232"/>
                    </a:lnTo>
                    <a:lnTo>
                      <a:pt x="1339" y="232"/>
                    </a:lnTo>
                    <a:lnTo>
                      <a:pt x="1337" y="180"/>
                    </a:lnTo>
                    <a:lnTo>
                      <a:pt x="1311" y="180"/>
                    </a:lnTo>
                    <a:lnTo>
                      <a:pt x="1306" y="179"/>
                    </a:lnTo>
                    <a:lnTo>
                      <a:pt x="1303" y="179"/>
                    </a:lnTo>
                    <a:lnTo>
                      <a:pt x="1299" y="130"/>
                    </a:lnTo>
                    <a:lnTo>
                      <a:pt x="1373" y="130"/>
                    </a:lnTo>
                    <a:lnTo>
                      <a:pt x="1377" y="179"/>
                    </a:lnTo>
                    <a:lnTo>
                      <a:pt x="1412" y="179"/>
                    </a:lnTo>
                    <a:lnTo>
                      <a:pt x="1412" y="230"/>
                    </a:lnTo>
                    <a:lnTo>
                      <a:pt x="1373" y="230"/>
                    </a:lnTo>
                    <a:lnTo>
                      <a:pt x="1377" y="282"/>
                    </a:lnTo>
                    <a:lnTo>
                      <a:pt x="1417" y="281"/>
                    </a:lnTo>
                    <a:lnTo>
                      <a:pt x="1415" y="230"/>
                    </a:lnTo>
                    <a:lnTo>
                      <a:pt x="1451" y="230"/>
                    </a:lnTo>
                    <a:lnTo>
                      <a:pt x="1450" y="217"/>
                    </a:lnTo>
                    <a:lnTo>
                      <a:pt x="1450" y="180"/>
                    </a:lnTo>
                    <a:lnTo>
                      <a:pt x="1442" y="180"/>
                    </a:lnTo>
                    <a:lnTo>
                      <a:pt x="1437" y="179"/>
                    </a:lnTo>
                    <a:lnTo>
                      <a:pt x="1414" y="179"/>
                    </a:lnTo>
                    <a:lnTo>
                      <a:pt x="1412" y="130"/>
                    </a:lnTo>
                    <a:lnTo>
                      <a:pt x="1447" y="130"/>
                    </a:lnTo>
                    <a:lnTo>
                      <a:pt x="1445" y="92"/>
                    </a:lnTo>
                    <a:close/>
                    <a:moveTo>
                      <a:pt x="1545" y="95"/>
                    </a:moveTo>
                    <a:lnTo>
                      <a:pt x="1537" y="104"/>
                    </a:lnTo>
                    <a:lnTo>
                      <a:pt x="1529" y="95"/>
                    </a:lnTo>
                    <a:lnTo>
                      <a:pt x="1545" y="95"/>
                    </a:lnTo>
                    <a:close/>
                    <a:moveTo>
                      <a:pt x="1557" y="130"/>
                    </a:moveTo>
                    <a:lnTo>
                      <a:pt x="1556" y="118"/>
                    </a:lnTo>
                    <a:lnTo>
                      <a:pt x="1556" y="82"/>
                    </a:lnTo>
                    <a:lnTo>
                      <a:pt x="1742" y="80"/>
                    </a:lnTo>
                    <a:lnTo>
                      <a:pt x="1742" y="94"/>
                    </a:lnTo>
                    <a:lnTo>
                      <a:pt x="1743" y="104"/>
                    </a:lnTo>
                    <a:lnTo>
                      <a:pt x="1743" y="130"/>
                    </a:lnTo>
                    <a:lnTo>
                      <a:pt x="1741" y="130"/>
                    </a:lnTo>
                    <a:lnTo>
                      <a:pt x="1743" y="179"/>
                    </a:lnTo>
                    <a:lnTo>
                      <a:pt x="1744" y="179"/>
                    </a:lnTo>
                    <a:lnTo>
                      <a:pt x="1750" y="230"/>
                    </a:lnTo>
                    <a:lnTo>
                      <a:pt x="1755" y="230"/>
                    </a:lnTo>
                    <a:lnTo>
                      <a:pt x="1759" y="281"/>
                    </a:lnTo>
                    <a:lnTo>
                      <a:pt x="1760" y="281"/>
                    </a:lnTo>
                    <a:lnTo>
                      <a:pt x="1761" y="294"/>
                    </a:lnTo>
                    <a:lnTo>
                      <a:pt x="1764" y="335"/>
                    </a:lnTo>
                    <a:lnTo>
                      <a:pt x="1609" y="335"/>
                    </a:lnTo>
                    <a:lnTo>
                      <a:pt x="1607" y="281"/>
                    </a:lnTo>
                    <a:lnTo>
                      <a:pt x="1531" y="281"/>
                    </a:lnTo>
                    <a:lnTo>
                      <a:pt x="1529" y="228"/>
                    </a:lnTo>
                    <a:lnTo>
                      <a:pt x="1562" y="228"/>
                    </a:lnTo>
                    <a:lnTo>
                      <a:pt x="1559" y="192"/>
                    </a:lnTo>
                    <a:lnTo>
                      <a:pt x="1558" y="180"/>
                    </a:lnTo>
                    <a:lnTo>
                      <a:pt x="1525" y="180"/>
                    </a:lnTo>
                    <a:lnTo>
                      <a:pt x="1523" y="130"/>
                    </a:lnTo>
                    <a:lnTo>
                      <a:pt x="1598" y="130"/>
                    </a:lnTo>
                    <a:lnTo>
                      <a:pt x="1599" y="179"/>
                    </a:lnTo>
                    <a:lnTo>
                      <a:pt x="1623" y="179"/>
                    </a:lnTo>
                    <a:lnTo>
                      <a:pt x="1624" y="130"/>
                    </a:lnTo>
                    <a:lnTo>
                      <a:pt x="1557" y="130"/>
                    </a:lnTo>
                    <a:close/>
                    <a:moveTo>
                      <a:pt x="514" y="95"/>
                    </a:moveTo>
                    <a:lnTo>
                      <a:pt x="530" y="95"/>
                    </a:lnTo>
                    <a:lnTo>
                      <a:pt x="521" y="104"/>
                    </a:lnTo>
                    <a:lnTo>
                      <a:pt x="514" y="95"/>
                    </a:lnTo>
                    <a:close/>
                    <a:moveTo>
                      <a:pt x="633" y="104"/>
                    </a:moveTo>
                    <a:lnTo>
                      <a:pt x="626" y="95"/>
                    </a:lnTo>
                    <a:lnTo>
                      <a:pt x="641" y="95"/>
                    </a:lnTo>
                    <a:lnTo>
                      <a:pt x="633" y="104"/>
                    </a:lnTo>
                    <a:close/>
                    <a:moveTo>
                      <a:pt x="759" y="95"/>
                    </a:moveTo>
                    <a:lnTo>
                      <a:pt x="751" y="104"/>
                    </a:lnTo>
                    <a:lnTo>
                      <a:pt x="743" y="95"/>
                    </a:lnTo>
                    <a:lnTo>
                      <a:pt x="759" y="95"/>
                    </a:lnTo>
                    <a:close/>
                    <a:moveTo>
                      <a:pt x="1335" y="130"/>
                    </a:moveTo>
                    <a:lnTo>
                      <a:pt x="1334" y="118"/>
                    </a:lnTo>
                    <a:lnTo>
                      <a:pt x="1334" y="80"/>
                    </a:lnTo>
                    <a:lnTo>
                      <a:pt x="1406" y="82"/>
                    </a:lnTo>
                    <a:lnTo>
                      <a:pt x="1407" y="130"/>
                    </a:lnTo>
                    <a:lnTo>
                      <a:pt x="1335" y="130"/>
                    </a:lnTo>
                    <a:close/>
                    <a:moveTo>
                      <a:pt x="70" y="118"/>
                    </a:moveTo>
                    <a:lnTo>
                      <a:pt x="72" y="106"/>
                    </a:lnTo>
                    <a:lnTo>
                      <a:pt x="74" y="80"/>
                    </a:lnTo>
                    <a:lnTo>
                      <a:pt x="150" y="80"/>
                    </a:lnTo>
                    <a:lnTo>
                      <a:pt x="150" y="94"/>
                    </a:lnTo>
                    <a:lnTo>
                      <a:pt x="147" y="130"/>
                    </a:lnTo>
                    <a:lnTo>
                      <a:pt x="70" y="130"/>
                    </a:lnTo>
                    <a:lnTo>
                      <a:pt x="70" y="118"/>
                    </a:lnTo>
                    <a:close/>
                    <a:moveTo>
                      <a:pt x="172" y="104"/>
                    </a:moveTo>
                    <a:lnTo>
                      <a:pt x="165" y="95"/>
                    </a:lnTo>
                    <a:lnTo>
                      <a:pt x="180" y="95"/>
                    </a:lnTo>
                    <a:lnTo>
                      <a:pt x="172" y="104"/>
                    </a:lnTo>
                    <a:close/>
                    <a:moveTo>
                      <a:pt x="398" y="95"/>
                    </a:moveTo>
                    <a:lnTo>
                      <a:pt x="415" y="95"/>
                    </a:lnTo>
                    <a:lnTo>
                      <a:pt x="405" y="104"/>
                    </a:lnTo>
                    <a:lnTo>
                      <a:pt x="398" y="95"/>
                    </a:lnTo>
                    <a:close/>
                  </a:path>
                </a:pathLst>
              </a:custGeom>
              <a:solidFill>
                <a:srgbClr val="6666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757" name="Freeform 37"/>
              <p:cNvSpPr>
                <a:spLocks noChangeAspect="1"/>
              </p:cNvSpPr>
              <p:nvPr/>
            </p:nvSpPr>
            <p:spPr bwMode="auto">
              <a:xfrm>
                <a:off x="156" y="3377"/>
                <a:ext cx="5" cy="3"/>
              </a:xfrm>
              <a:custGeom>
                <a:avLst/>
                <a:gdLst/>
                <a:ahLst/>
                <a:cxnLst>
                  <a:cxn ang="0">
                    <a:pos x="8" y="9"/>
                  </a:cxn>
                  <a:cxn ang="0">
                    <a:pos x="16" y="0"/>
                  </a:cxn>
                  <a:cxn ang="0">
                    <a:pos x="0" y="0"/>
                  </a:cxn>
                  <a:cxn ang="0">
                    <a:pos x="8" y="9"/>
                  </a:cxn>
                </a:cxnLst>
                <a:rect l="0" t="0" r="r" b="b"/>
                <a:pathLst>
                  <a:path w="16" h="9">
                    <a:moveTo>
                      <a:pt x="8" y="9"/>
                    </a:moveTo>
                    <a:lnTo>
                      <a:pt x="16" y="0"/>
                    </a:lnTo>
                    <a:lnTo>
                      <a:pt x="0" y="0"/>
                    </a:lnTo>
                    <a:lnTo>
                      <a:pt x="8" y="9"/>
                    </a:lnTo>
                    <a:close/>
                  </a:path>
                </a:pathLst>
              </a:custGeom>
              <a:solidFill>
                <a:srgbClr val="7C7C7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758" name="Freeform 38"/>
              <p:cNvSpPr>
                <a:spLocks noChangeAspect="1"/>
              </p:cNvSpPr>
              <p:nvPr/>
            </p:nvSpPr>
            <p:spPr bwMode="auto">
              <a:xfrm>
                <a:off x="117" y="3372"/>
                <a:ext cx="76" cy="85"/>
              </a:xfrm>
              <a:custGeom>
                <a:avLst/>
                <a:gdLst/>
                <a:ahLst/>
                <a:cxnLst>
                  <a:cxn ang="0">
                    <a:pos x="144" y="0"/>
                  </a:cxn>
                  <a:cxn ang="0">
                    <a:pos x="146" y="12"/>
                  </a:cxn>
                  <a:cxn ang="0">
                    <a:pos x="148" y="50"/>
                  </a:cxn>
                  <a:cxn ang="0">
                    <a:pos x="113" y="50"/>
                  </a:cxn>
                  <a:cxn ang="0">
                    <a:pos x="115" y="99"/>
                  </a:cxn>
                  <a:cxn ang="0">
                    <a:pos x="138" y="99"/>
                  </a:cxn>
                  <a:cxn ang="0">
                    <a:pos x="143" y="100"/>
                  </a:cxn>
                  <a:cxn ang="0">
                    <a:pos x="151" y="100"/>
                  </a:cxn>
                  <a:cxn ang="0">
                    <a:pos x="151" y="137"/>
                  </a:cxn>
                  <a:cxn ang="0">
                    <a:pos x="152" y="150"/>
                  </a:cxn>
                  <a:cxn ang="0">
                    <a:pos x="116" y="150"/>
                  </a:cxn>
                  <a:cxn ang="0">
                    <a:pos x="118" y="201"/>
                  </a:cxn>
                  <a:cxn ang="0">
                    <a:pos x="78" y="202"/>
                  </a:cxn>
                  <a:cxn ang="0">
                    <a:pos x="74" y="150"/>
                  </a:cxn>
                  <a:cxn ang="0">
                    <a:pos x="113" y="150"/>
                  </a:cxn>
                  <a:cxn ang="0">
                    <a:pos x="113" y="99"/>
                  </a:cxn>
                  <a:cxn ang="0">
                    <a:pos x="78" y="99"/>
                  </a:cxn>
                  <a:cxn ang="0">
                    <a:pos x="74" y="50"/>
                  </a:cxn>
                  <a:cxn ang="0">
                    <a:pos x="0" y="50"/>
                  </a:cxn>
                  <a:cxn ang="0">
                    <a:pos x="4" y="99"/>
                  </a:cxn>
                  <a:cxn ang="0">
                    <a:pos x="7" y="99"/>
                  </a:cxn>
                  <a:cxn ang="0">
                    <a:pos x="12" y="100"/>
                  </a:cxn>
                  <a:cxn ang="0">
                    <a:pos x="38" y="100"/>
                  </a:cxn>
                  <a:cxn ang="0">
                    <a:pos x="40" y="152"/>
                  </a:cxn>
                  <a:cxn ang="0">
                    <a:pos x="4" y="152"/>
                  </a:cxn>
                  <a:cxn ang="0">
                    <a:pos x="5" y="256"/>
                  </a:cxn>
                  <a:cxn ang="0">
                    <a:pos x="161" y="256"/>
                  </a:cxn>
                  <a:cxn ang="0">
                    <a:pos x="160" y="201"/>
                  </a:cxn>
                  <a:cxn ang="0">
                    <a:pos x="194" y="201"/>
                  </a:cxn>
                  <a:cxn ang="0">
                    <a:pos x="192" y="150"/>
                  </a:cxn>
                  <a:cxn ang="0">
                    <a:pos x="209" y="150"/>
                  </a:cxn>
                  <a:cxn ang="0">
                    <a:pos x="214" y="152"/>
                  </a:cxn>
                  <a:cxn ang="0">
                    <a:pos x="228" y="152"/>
                  </a:cxn>
                  <a:cxn ang="0">
                    <a:pos x="224" y="99"/>
                  </a:cxn>
                  <a:cxn ang="0">
                    <a:pos x="190" y="99"/>
                  </a:cxn>
                  <a:cxn ang="0">
                    <a:pos x="188" y="50"/>
                  </a:cxn>
                  <a:cxn ang="0">
                    <a:pos x="220" y="50"/>
                  </a:cxn>
                  <a:cxn ang="0">
                    <a:pos x="218" y="0"/>
                  </a:cxn>
                  <a:cxn ang="0">
                    <a:pos x="144" y="0"/>
                  </a:cxn>
                </a:cxnLst>
                <a:rect l="0" t="0" r="r" b="b"/>
                <a:pathLst>
                  <a:path w="228" h="256">
                    <a:moveTo>
                      <a:pt x="144" y="0"/>
                    </a:moveTo>
                    <a:lnTo>
                      <a:pt x="146" y="12"/>
                    </a:lnTo>
                    <a:lnTo>
                      <a:pt x="148" y="50"/>
                    </a:lnTo>
                    <a:lnTo>
                      <a:pt x="113" y="50"/>
                    </a:lnTo>
                    <a:lnTo>
                      <a:pt x="115" y="99"/>
                    </a:lnTo>
                    <a:lnTo>
                      <a:pt x="138" y="99"/>
                    </a:lnTo>
                    <a:lnTo>
                      <a:pt x="143" y="100"/>
                    </a:lnTo>
                    <a:lnTo>
                      <a:pt x="151" y="100"/>
                    </a:lnTo>
                    <a:lnTo>
                      <a:pt x="151" y="137"/>
                    </a:lnTo>
                    <a:lnTo>
                      <a:pt x="152" y="150"/>
                    </a:lnTo>
                    <a:lnTo>
                      <a:pt x="116" y="150"/>
                    </a:lnTo>
                    <a:lnTo>
                      <a:pt x="118" y="201"/>
                    </a:lnTo>
                    <a:lnTo>
                      <a:pt x="78" y="202"/>
                    </a:lnTo>
                    <a:lnTo>
                      <a:pt x="74" y="150"/>
                    </a:lnTo>
                    <a:lnTo>
                      <a:pt x="113" y="150"/>
                    </a:lnTo>
                    <a:lnTo>
                      <a:pt x="113" y="99"/>
                    </a:lnTo>
                    <a:lnTo>
                      <a:pt x="78" y="99"/>
                    </a:lnTo>
                    <a:lnTo>
                      <a:pt x="74" y="50"/>
                    </a:lnTo>
                    <a:lnTo>
                      <a:pt x="0" y="50"/>
                    </a:lnTo>
                    <a:lnTo>
                      <a:pt x="4" y="99"/>
                    </a:lnTo>
                    <a:lnTo>
                      <a:pt x="7" y="99"/>
                    </a:lnTo>
                    <a:lnTo>
                      <a:pt x="12" y="100"/>
                    </a:lnTo>
                    <a:lnTo>
                      <a:pt x="38" y="100"/>
                    </a:lnTo>
                    <a:lnTo>
                      <a:pt x="40" y="152"/>
                    </a:lnTo>
                    <a:lnTo>
                      <a:pt x="4" y="152"/>
                    </a:lnTo>
                    <a:lnTo>
                      <a:pt x="5" y="256"/>
                    </a:lnTo>
                    <a:lnTo>
                      <a:pt x="161" y="256"/>
                    </a:lnTo>
                    <a:lnTo>
                      <a:pt x="160" y="201"/>
                    </a:lnTo>
                    <a:lnTo>
                      <a:pt x="194" y="201"/>
                    </a:lnTo>
                    <a:lnTo>
                      <a:pt x="192" y="150"/>
                    </a:lnTo>
                    <a:lnTo>
                      <a:pt x="209" y="150"/>
                    </a:lnTo>
                    <a:lnTo>
                      <a:pt x="214" y="152"/>
                    </a:lnTo>
                    <a:lnTo>
                      <a:pt x="228" y="152"/>
                    </a:lnTo>
                    <a:lnTo>
                      <a:pt x="224" y="99"/>
                    </a:lnTo>
                    <a:lnTo>
                      <a:pt x="190" y="99"/>
                    </a:lnTo>
                    <a:lnTo>
                      <a:pt x="188" y="50"/>
                    </a:lnTo>
                    <a:lnTo>
                      <a:pt x="220" y="50"/>
                    </a:lnTo>
                    <a:lnTo>
                      <a:pt x="218" y="0"/>
                    </a:lnTo>
                    <a:lnTo>
                      <a:pt x="144" y="0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759" name="Freeform 39"/>
              <p:cNvSpPr>
                <a:spLocks noChangeAspect="1"/>
              </p:cNvSpPr>
              <p:nvPr/>
            </p:nvSpPr>
            <p:spPr bwMode="auto">
              <a:xfrm>
                <a:off x="193" y="3377"/>
                <a:ext cx="6" cy="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" y="9"/>
                  </a:cxn>
                  <a:cxn ang="0">
                    <a:pos x="16" y="0"/>
                  </a:cxn>
                  <a:cxn ang="0">
                    <a:pos x="0" y="0"/>
                  </a:cxn>
                </a:cxnLst>
                <a:rect l="0" t="0" r="r" b="b"/>
                <a:pathLst>
                  <a:path w="16" h="9">
                    <a:moveTo>
                      <a:pt x="0" y="0"/>
                    </a:moveTo>
                    <a:lnTo>
                      <a:pt x="8" y="9"/>
                    </a:lnTo>
                    <a:lnTo>
                      <a:pt x="1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5757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760" name="Freeform 40"/>
              <p:cNvSpPr>
                <a:spLocks noChangeAspect="1"/>
              </p:cNvSpPr>
              <p:nvPr/>
            </p:nvSpPr>
            <p:spPr bwMode="auto">
              <a:xfrm>
                <a:off x="191" y="3372"/>
                <a:ext cx="81" cy="85"/>
              </a:xfrm>
              <a:custGeom>
                <a:avLst/>
                <a:gdLst/>
                <a:ahLst/>
                <a:cxnLst>
                  <a:cxn ang="0">
                    <a:pos x="33" y="38"/>
                  </a:cxn>
                  <a:cxn ang="0">
                    <a:pos x="34" y="50"/>
                  </a:cxn>
                  <a:cxn ang="0">
                    <a:pos x="101" y="50"/>
                  </a:cxn>
                  <a:cxn ang="0">
                    <a:pos x="100" y="99"/>
                  </a:cxn>
                  <a:cxn ang="0">
                    <a:pos x="76" y="99"/>
                  </a:cxn>
                  <a:cxn ang="0">
                    <a:pos x="75" y="50"/>
                  </a:cxn>
                  <a:cxn ang="0">
                    <a:pos x="0" y="50"/>
                  </a:cxn>
                  <a:cxn ang="0">
                    <a:pos x="2" y="100"/>
                  </a:cxn>
                  <a:cxn ang="0">
                    <a:pos x="35" y="100"/>
                  </a:cxn>
                  <a:cxn ang="0">
                    <a:pos x="36" y="112"/>
                  </a:cxn>
                  <a:cxn ang="0">
                    <a:pos x="39" y="148"/>
                  </a:cxn>
                  <a:cxn ang="0">
                    <a:pos x="6" y="148"/>
                  </a:cxn>
                  <a:cxn ang="0">
                    <a:pos x="8" y="201"/>
                  </a:cxn>
                  <a:cxn ang="0">
                    <a:pos x="84" y="201"/>
                  </a:cxn>
                  <a:cxn ang="0">
                    <a:pos x="86" y="255"/>
                  </a:cxn>
                  <a:cxn ang="0">
                    <a:pos x="241" y="255"/>
                  </a:cxn>
                  <a:cxn ang="0">
                    <a:pos x="238" y="214"/>
                  </a:cxn>
                  <a:cxn ang="0">
                    <a:pos x="237" y="201"/>
                  </a:cxn>
                  <a:cxn ang="0">
                    <a:pos x="236" y="201"/>
                  </a:cxn>
                  <a:cxn ang="0">
                    <a:pos x="232" y="150"/>
                  </a:cxn>
                  <a:cxn ang="0">
                    <a:pos x="227" y="150"/>
                  </a:cxn>
                  <a:cxn ang="0">
                    <a:pos x="221" y="99"/>
                  </a:cxn>
                  <a:cxn ang="0">
                    <a:pos x="220" y="99"/>
                  </a:cxn>
                  <a:cxn ang="0">
                    <a:pos x="218" y="50"/>
                  </a:cxn>
                  <a:cxn ang="0">
                    <a:pos x="220" y="50"/>
                  </a:cxn>
                  <a:cxn ang="0">
                    <a:pos x="220" y="24"/>
                  </a:cxn>
                  <a:cxn ang="0">
                    <a:pos x="219" y="14"/>
                  </a:cxn>
                  <a:cxn ang="0">
                    <a:pos x="219" y="0"/>
                  </a:cxn>
                  <a:cxn ang="0">
                    <a:pos x="33" y="2"/>
                  </a:cxn>
                  <a:cxn ang="0">
                    <a:pos x="33" y="38"/>
                  </a:cxn>
                </a:cxnLst>
                <a:rect l="0" t="0" r="r" b="b"/>
                <a:pathLst>
                  <a:path w="241" h="255">
                    <a:moveTo>
                      <a:pt x="33" y="38"/>
                    </a:moveTo>
                    <a:lnTo>
                      <a:pt x="34" y="50"/>
                    </a:lnTo>
                    <a:lnTo>
                      <a:pt x="101" y="50"/>
                    </a:lnTo>
                    <a:lnTo>
                      <a:pt x="100" y="99"/>
                    </a:lnTo>
                    <a:lnTo>
                      <a:pt x="76" y="99"/>
                    </a:lnTo>
                    <a:lnTo>
                      <a:pt x="75" y="50"/>
                    </a:lnTo>
                    <a:lnTo>
                      <a:pt x="0" y="50"/>
                    </a:lnTo>
                    <a:lnTo>
                      <a:pt x="2" y="100"/>
                    </a:lnTo>
                    <a:lnTo>
                      <a:pt x="35" y="100"/>
                    </a:lnTo>
                    <a:lnTo>
                      <a:pt x="36" y="112"/>
                    </a:lnTo>
                    <a:lnTo>
                      <a:pt x="39" y="148"/>
                    </a:lnTo>
                    <a:lnTo>
                      <a:pt x="6" y="148"/>
                    </a:lnTo>
                    <a:lnTo>
                      <a:pt x="8" y="201"/>
                    </a:lnTo>
                    <a:lnTo>
                      <a:pt x="84" y="201"/>
                    </a:lnTo>
                    <a:lnTo>
                      <a:pt x="86" y="255"/>
                    </a:lnTo>
                    <a:lnTo>
                      <a:pt x="241" y="255"/>
                    </a:lnTo>
                    <a:lnTo>
                      <a:pt x="238" y="214"/>
                    </a:lnTo>
                    <a:lnTo>
                      <a:pt x="237" y="201"/>
                    </a:lnTo>
                    <a:lnTo>
                      <a:pt x="236" y="201"/>
                    </a:lnTo>
                    <a:lnTo>
                      <a:pt x="232" y="150"/>
                    </a:lnTo>
                    <a:lnTo>
                      <a:pt x="227" y="150"/>
                    </a:lnTo>
                    <a:lnTo>
                      <a:pt x="221" y="99"/>
                    </a:lnTo>
                    <a:lnTo>
                      <a:pt x="220" y="99"/>
                    </a:lnTo>
                    <a:lnTo>
                      <a:pt x="218" y="50"/>
                    </a:lnTo>
                    <a:lnTo>
                      <a:pt x="220" y="50"/>
                    </a:lnTo>
                    <a:lnTo>
                      <a:pt x="220" y="24"/>
                    </a:lnTo>
                    <a:lnTo>
                      <a:pt x="219" y="14"/>
                    </a:lnTo>
                    <a:lnTo>
                      <a:pt x="219" y="0"/>
                    </a:lnTo>
                    <a:lnTo>
                      <a:pt x="33" y="2"/>
                    </a:lnTo>
                    <a:lnTo>
                      <a:pt x="33" y="38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761" name="Freeform 41"/>
              <p:cNvSpPr>
                <a:spLocks noChangeAspect="1"/>
              </p:cNvSpPr>
              <p:nvPr/>
            </p:nvSpPr>
            <p:spPr bwMode="auto">
              <a:xfrm>
                <a:off x="-145" y="3377"/>
                <a:ext cx="5" cy="3"/>
              </a:xfrm>
              <a:custGeom>
                <a:avLst/>
                <a:gdLst/>
                <a:ahLst/>
                <a:cxnLst>
                  <a:cxn ang="0">
                    <a:pos x="7" y="9"/>
                  </a:cxn>
                  <a:cxn ang="0">
                    <a:pos x="16" y="0"/>
                  </a:cxn>
                  <a:cxn ang="0">
                    <a:pos x="0" y="0"/>
                  </a:cxn>
                  <a:cxn ang="0">
                    <a:pos x="7" y="9"/>
                  </a:cxn>
                </a:cxnLst>
                <a:rect l="0" t="0" r="r" b="b"/>
                <a:pathLst>
                  <a:path w="16" h="9">
                    <a:moveTo>
                      <a:pt x="7" y="9"/>
                    </a:moveTo>
                    <a:lnTo>
                      <a:pt x="16" y="0"/>
                    </a:lnTo>
                    <a:lnTo>
                      <a:pt x="0" y="0"/>
                    </a:lnTo>
                    <a:lnTo>
                      <a:pt x="7" y="9"/>
                    </a:lnTo>
                    <a:close/>
                  </a:path>
                </a:pathLst>
              </a:custGeom>
              <a:solidFill>
                <a:srgbClr val="B7B7B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762" name="Freeform 42"/>
              <p:cNvSpPr>
                <a:spLocks noChangeAspect="1"/>
              </p:cNvSpPr>
              <p:nvPr/>
            </p:nvSpPr>
            <p:spPr bwMode="auto">
              <a:xfrm>
                <a:off x="-108" y="3377"/>
                <a:ext cx="5" cy="3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0" y="0"/>
                  </a:cxn>
                  <a:cxn ang="0">
                    <a:pos x="7" y="9"/>
                  </a:cxn>
                  <a:cxn ang="0">
                    <a:pos x="15" y="0"/>
                  </a:cxn>
                </a:cxnLst>
                <a:rect l="0" t="0" r="r" b="b"/>
                <a:pathLst>
                  <a:path w="15" h="9">
                    <a:moveTo>
                      <a:pt x="15" y="0"/>
                    </a:moveTo>
                    <a:lnTo>
                      <a:pt x="0" y="0"/>
                    </a:lnTo>
                    <a:lnTo>
                      <a:pt x="7" y="9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B0B0B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763" name="Freeform 43"/>
              <p:cNvSpPr>
                <a:spLocks noChangeAspect="1"/>
              </p:cNvSpPr>
              <p:nvPr/>
            </p:nvSpPr>
            <p:spPr bwMode="auto">
              <a:xfrm>
                <a:off x="-69" y="3377"/>
                <a:ext cx="6" cy="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" y="9"/>
                  </a:cxn>
                  <a:cxn ang="0">
                    <a:pos x="16" y="0"/>
                  </a:cxn>
                  <a:cxn ang="0">
                    <a:pos x="0" y="0"/>
                  </a:cxn>
                </a:cxnLst>
                <a:rect l="0" t="0" r="r" b="b"/>
                <a:pathLst>
                  <a:path w="16" h="9">
                    <a:moveTo>
                      <a:pt x="0" y="0"/>
                    </a:moveTo>
                    <a:lnTo>
                      <a:pt x="8" y="9"/>
                    </a:lnTo>
                    <a:lnTo>
                      <a:pt x="1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8A8A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764" name="Freeform 44"/>
              <p:cNvSpPr>
                <a:spLocks noChangeAspect="1"/>
              </p:cNvSpPr>
              <p:nvPr/>
            </p:nvSpPr>
            <p:spPr bwMode="auto">
              <a:xfrm>
                <a:off x="128" y="3372"/>
                <a:ext cx="25" cy="17"/>
              </a:xfrm>
              <a:custGeom>
                <a:avLst/>
                <a:gdLst/>
                <a:ahLst/>
                <a:cxnLst>
                  <a:cxn ang="0">
                    <a:pos x="0" y="38"/>
                  </a:cxn>
                  <a:cxn ang="0">
                    <a:pos x="1" y="50"/>
                  </a:cxn>
                  <a:cxn ang="0">
                    <a:pos x="73" y="50"/>
                  </a:cxn>
                  <a:cxn ang="0">
                    <a:pos x="72" y="2"/>
                  </a:cxn>
                  <a:cxn ang="0">
                    <a:pos x="0" y="0"/>
                  </a:cxn>
                  <a:cxn ang="0">
                    <a:pos x="0" y="38"/>
                  </a:cxn>
                </a:cxnLst>
                <a:rect l="0" t="0" r="r" b="b"/>
                <a:pathLst>
                  <a:path w="73" h="50">
                    <a:moveTo>
                      <a:pt x="0" y="38"/>
                    </a:moveTo>
                    <a:lnTo>
                      <a:pt x="1" y="50"/>
                    </a:lnTo>
                    <a:lnTo>
                      <a:pt x="73" y="50"/>
                    </a:lnTo>
                    <a:lnTo>
                      <a:pt x="72" y="2"/>
                    </a:lnTo>
                    <a:lnTo>
                      <a:pt x="0" y="0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765" name="Freeform 45"/>
              <p:cNvSpPr>
                <a:spLocks noChangeAspect="1"/>
              </p:cNvSpPr>
              <p:nvPr/>
            </p:nvSpPr>
            <p:spPr bwMode="auto">
              <a:xfrm>
                <a:off x="-293" y="3372"/>
                <a:ext cx="27" cy="17"/>
              </a:xfrm>
              <a:custGeom>
                <a:avLst/>
                <a:gdLst/>
                <a:ahLst/>
                <a:cxnLst>
                  <a:cxn ang="0">
                    <a:pos x="2" y="26"/>
                  </a:cxn>
                  <a:cxn ang="0">
                    <a:pos x="0" y="38"/>
                  </a:cxn>
                  <a:cxn ang="0">
                    <a:pos x="0" y="50"/>
                  </a:cxn>
                  <a:cxn ang="0">
                    <a:pos x="77" y="50"/>
                  </a:cxn>
                  <a:cxn ang="0">
                    <a:pos x="80" y="14"/>
                  </a:cxn>
                  <a:cxn ang="0">
                    <a:pos x="80" y="0"/>
                  </a:cxn>
                  <a:cxn ang="0">
                    <a:pos x="4" y="0"/>
                  </a:cxn>
                  <a:cxn ang="0">
                    <a:pos x="2" y="26"/>
                  </a:cxn>
                </a:cxnLst>
                <a:rect l="0" t="0" r="r" b="b"/>
                <a:pathLst>
                  <a:path w="80" h="50">
                    <a:moveTo>
                      <a:pt x="2" y="26"/>
                    </a:moveTo>
                    <a:lnTo>
                      <a:pt x="0" y="38"/>
                    </a:lnTo>
                    <a:lnTo>
                      <a:pt x="0" y="50"/>
                    </a:lnTo>
                    <a:lnTo>
                      <a:pt x="77" y="50"/>
                    </a:lnTo>
                    <a:lnTo>
                      <a:pt x="80" y="14"/>
                    </a:lnTo>
                    <a:lnTo>
                      <a:pt x="80" y="0"/>
                    </a:lnTo>
                    <a:lnTo>
                      <a:pt x="4" y="0"/>
                    </a:lnTo>
                    <a:lnTo>
                      <a:pt x="2" y="26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766" name="Freeform 46"/>
              <p:cNvSpPr>
                <a:spLocks noChangeAspect="1"/>
              </p:cNvSpPr>
              <p:nvPr/>
            </p:nvSpPr>
            <p:spPr bwMode="auto">
              <a:xfrm>
                <a:off x="-261" y="3377"/>
                <a:ext cx="5" cy="3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0" y="0"/>
                  </a:cxn>
                  <a:cxn ang="0">
                    <a:pos x="7" y="9"/>
                  </a:cxn>
                  <a:cxn ang="0">
                    <a:pos x="15" y="0"/>
                  </a:cxn>
                </a:cxnLst>
                <a:rect l="0" t="0" r="r" b="b"/>
                <a:pathLst>
                  <a:path w="15" h="9">
                    <a:moveTo>
                      <a:pt x="15" y="0"/>
                    </a:moveTo>
                    <a:lnTo>
                      <a:pt x="0" y="0"/>
                    </a:lnTo>
                    <a:lnTo>
                      <a:pt x="7" y="9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CFCFC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767" name="Freeform 47"/>
              <p:cNvSpPr>
                <a:spLocks noChangeAspect="1"/>
              </p:cNvSpPr>
              <p:nvPr/>
            </p:nvSpPr>
            <p:spPr bwMode="auto">
              <a:xfrm>
                <a:off x="-184" y="3377"/>
                <a:ext cx="6" cy="3"/>
              </a:xfrm>
              <a:custGeom>
                <a:avLst/>
                <a:gdLst/>
                <a:ahLst/>
                <a:cxnLst>
                  <a:cxn ang="0">
                    <a:pos x="7" y="9"/>
                  </a:cxn>
                  <a:cxn ang="0">
                    <a:pos x="17" y="0"/>
                  </a:cxn>
                  <a:cxn ang="0">
                    <a:pos x="0" y="0"/>
                  </a:cxn>
                  <a:cxn ang="0">
                    <a:pos x="7" y="9"/>
                  </a:cxn>
                </a:cxnLst>
                <a:rect l="0" t="0" r="r" b="b"/>
                <a:pathLst>
                  <a:path w="17" h="9">
                    <a:moveTo>
                      <a:pt x="7" y="9"/>
                    </a:moveTo>
                    <a:lnTo>
                      <a:pt x="17" y="0"/>
                    </a:lnTo>
                    <a:lnTo>
                      <a:pt x="0" y="0"/>
                    </a:lnTo>
                    <a:lnTo>
                      <a:pt x="7" y="9"/>
                    </a:lnTo>
                    <a:close/>
                  </a:path>
                </a:pathLst>
              </a:custGeom>
              <a:solidFill>
                <a:srgbClr val="BFBFB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768" name="Freeform 48"/>
              <p:cNvSpPr>
                <a:spLocks noChangeAspect="1"/>
              </p:cNvSpPr>
              <p:nvPr/>
            </p:nvSpPr>
            <p:spPr bwMode="auto">
              <a:xfrm>
                <a:off x="165" y="3347"/>
                <a:ext cx="25" cy="13"/>
              </a:xfrm>
              <a:custGeom>
                <a:avLst/>
                <a:gdLst/>
                <a:ahLst/>
                <a:cxnLst>
                  <a:cxn ang="0">
                    <a:pos x="76" y="39"/>
                  </a:cxn>
                  <a:cxn ang="0">
                    <a:pos x="71" y="1"/>
                  </a:cxn>
                  <a:cxn ang="0">
                    <a:pos x="4" y="0"/>
                  </a:cxn>
                  <a:cxn ang="0">
                    <a:pos x="0" y="36"/>
                  </a:cxn>
                  <a:cxn ang="0">
                    <a:pos x="76" y="39"/>
                  </a:cxn>
                </a:cxnLst>
                <a:rect l="0" t="0" r="r" b="b"/>
                <a:pathLst>
                  <a:path w="76" h="39">
                    <a:moveTo>
                      <a:pt x="76" y="39"/>
                    </a:moveTo>
                    <a:lnTo>
                      <a:pt x="71" y="1"/>
                    </a:lnTo>
                    <a:lnTo>
                      <a:pt x="4" y="0"/>
                    </a:lnTo>
                    <a:lnTo>
                      <a:pt x="0" y="36"/>
                    </a:lnTo>
                    <a:lnTo>
                      <a:pt x="76" y="39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769" name="Freeform 49"/>
              <p:cNvSpPr>
                <a:spLocks noChangeAspect="1"/>
              </p:cNvSpPr>
              <p:nvPr/>
            </p:nvSpPr>
            <p:spPr bwMode="auto">
              <a:xfrm>
                <a:off x="191" y="3351"/>
                <a:ext cx="6" cy="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" y="19"/>
                  </a:cxn>
                  <a:cxn ang="0">
                    <a:pos x="17" y="11"/>
                  </a:cxn>
                  <a:cxn ang="0">
                    <a:pos x="18" y="0"/>
                  </a:cxn>
                  <a:cxn ang="0">
                    <a:pos x="0" y="0"/>
                  </a:cxn>
                </a:cxnLst>
                <a:rect l="0" t="0" r="r" b="b"/>
                <a:pathLst>
                  <a:path w="18" h="19">
                    <a:moveTo>
                      <a:pt x="0" y="0"/>
                    </a:moveTo>
                    <a:lnTo>
                      <a:pt x="12" y="19"/>
                    </a:lnTo>
                    <a:lnTo>
                      <a:pt x="17" y="11"/>
                    </a:lnTo>
                    <a:lnTo>
                      <a:pt x="18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6767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770" name="Freeform 50"/>
              <p:cNvSpPr>
                <a:spLocks noChangeAspect="1"/>
              </p:cNvSpPr>
              <p:nvPr/>
            </p:nvSpPr>
            <p:spPr bwMode="auto">
              <a:xfrm>
                <a:off x="197" y="3351"/>
                <a:ext cx="2" cy="4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1" y="0"/>
                  </a:cxn>
                  <a:cxn ang="0">
                    <a:pos x="0" y="11"/>
                  </a:cxn>
                  <a:cxn ang="0">
                    <a:pos x="6" y="0"/>
                  </a:cxn>
                </a:cxnLst>
                <a:rect l="0" t="0" r="r" b="b"/>
                <a:pathLst>
                  <a:path w="6" h="11">
                    <a:moveTo>
                      <a:pt x="6" y="0"/>
                    </a:moveTo>
                    <a:lnTo>
                      <a:pt x="1" y="0"/>
                    </a:lnTo>
                    <a:lnTo>
                      <a:pt x="0" y="11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75757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771" name="Freeform 51"/>
              <p:cNvSpPr>
                <a:spLocks noChangeAspect="1"/>
              </p:cNvSpPr>
              <p:nvPr/>
            </p:nvSpPr>
            <p:spPr bwMode="auto">
              <a:xfrm>
                <a:off x="156" y="3351"/>
                <a:ext cx="6" cy="7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0" y="10"/>
                  </a:cxn>
                  <a:cxn ang="0">
                    <a:pos x="6" y="20"/>
                  </a:cxn>
                  <a:cxn ang="0">
                    <a:pos x="18" y="0"/>
                  </a:cxn>
                  <a:cxn ang="0">
                    <a:pos x="2" y="0"/>
                  </a:cxn>
                </a:cxnLst>
                <a:rect l="0" t="0" r="r" b="b"/>
                <a:pathLst>
                  <a:path w="18" h="20">
                    <a:moveTo>
                      <a:pt x="2" y="0"/>
                    </a:moveTo>
                    <a:lnTo>
                      <a:pt x="0" y="10"/>
                    </a:lnTo>
                    <a:lnTo>
                      <a:pt x="6" y="20"/>
                    </a:lnTo>
                    <a:lnTo>
                      <a:pt x="18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7D7D7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772" name="Freeform 52"/>
              <p:cNvSpPr>
                <a:spLocks noChangeAspect="1"/>
              </p:cNvSpPr>
              <p:nvPr/>
            </p:nvSpPr>
            <p:spPr bwMode="auto">
              <a:xfrm>
                <a:off x="227" y="3351"/>
                <a:ext cx="7" cy="7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0"/>
                  </a:cxn>
                  <a:cxn ang="0">
                    <a:pos x="10" y="19"/>
                  </a:cxn>
                  <a:cxn ang="0">
                    <a:pos x="22" y="0"/>
                  </a:cxn>
                </a:cxnLst>
                <a:rect l="0" t="0" r="r" b="b"/>
                <a:pathLst>
                  <a:path w="22" h="19">
                    <a:moveTo>
                      <a:pt x="22" y="0"/>
                    </a:moveTo>
                    <a:lnTo>
                      <a:pt x="0" y="0"/>
                    </a:lnTo>
                    <a:lnTo>
                      <a:pt x="10" y="19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6F6F6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773" name="Freeform 53"/>
              <p:cNvSpPr>
                <a:spLocks noChangeAspect="1"/>
              </p:cNvSpPr>
              <p:nvPr/>
            </p:nvSpPr>
            <p:spPr bwMode="auto">
              <a:xfrm>
                <a:off x="201" y="3345"/>
                <a:ext cx="25" cy="13"/>
              </a:xfrm>
              <a:custGeom>
                <a:avLst/>
                <a:gdLst/>
                <a:ahLst/>
                <a:cxnLst>
                  <a:cxn ang="0">
                    <a:pos x="73" y="10"/>
                  </a:cxn>
                  <a:cxn ang="0">
                    <a:pos x="72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1" y="10"/>
                  </a:cxn>
                  <a:cxn ang="0">
                    <a:pos x="3" y="37"/>
                  </a:cxn>
                  <a:cxn ang="0">
                    <a:pos x="75" y="37"/>
                  </a:cxn>
                  <a:cxn ang="0">
                    <a:pos x="73" y="29"/>
                  </a:cxn>
                  <a:cxn ang="0">
                    <a:pos x="73" y="11"/>
                  </a:cxn>
                  <a:cxn ang="0">
                    <a:pos x="73" y="10"/>
                  </a:cxn>
                </a:cxnLst>
                <a:rect l="0" t="0" r="r" b="b"/>
                <a:pathLst>
                  <a:path w="75" h="37">
                    <a:moveTo>
                      <a:pt x="73" y="10"/>
                    </a:moveTo>
                    <a:lnTo>
                      <a:pt x="72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1" y="10"/>
                    </a:lnTo>
                    <a:lnTo>
                      <a:pt x="3" y="37"/>
                    </a:lnTo>
                    <a:lnTo>
                      <a:pt x="75" y="37"/>
                    </a:lnTo>
                    <a:lnTo>
                      <a:pt x="73" y="29"/>
                    </a:lnTo>
                    <a:lnTo>
                      <a:pt x="73" y="11"/>
                    </a:lnTo>
                    <a:lnTo>
                      <a:pt x="73" y="10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774" name="Freeform 54"/>
              <p:cNvSpPr>
                <a:spLocks noChangeAspect="1"/>
              </p:cNvSpPr>
              <p:nvPr/>
            </p:nvSpPr>
            <p:spPr bwMode="auto">
              <a:xfrm>
                <a:off x="238" y="3345"/>
                <a:ext cx="24" cy="13"/>
              </a:xfrm>
              <a:custGeom>
                <a:avLst/>
                <a:gdLst/>
                <a:ahLst/>
                <a:cxnLst>
                  <a:cxn ang="0">
                    <a:pos x="72" y="37"/>
                  </a:cxn>
                  <a:cxn ang="0">
                    <a:pos x="68" y="0"/>
                  </a:cxn>
                  <a:cxn ang="0">
                    <a:pos x="0" y="0"/>
                  </a:cxn>
                  <a:cxn ang="0">
                    <a:pos x="0" y="37"/>
                  </a:cxn>
                  <a:cxn ang="0">
                    <a:pos x="72" y="37"/>
                  </a:cxn>
                </a:cxnLst>
                <a:rect l="0" t="0" r="r" b="b"/>
                <a:pathLst>
                  <a:path w="72" h="37">
                    <a:moveTo>
                      <a:pt x="72" y="37"/>
                    </a:moveTo>
                    <a:lnTo>
                      <a:pt x="68" y="0"/>
                    </a:lnTo>
                    <a:lnTo>
                      <a:pt x="0" y="0"/>
                    </a:lnTo>
                    <a:lnTo>
                      <a:pt x="0" y="37"/>
                    </a:lnTo>
                    <a:lnTo>
                      <a:pt x="72" y="37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775" name="Freeform 55"/>
              <p:cNvSpPr>
                <a:spLocks noChangeAspect="1"/>
              </p:cNvSpPr>
              <p:nvPr/>
            </p:nvSpPr>
            <p:spPr bwMode="auto">
              <a:xfrm>
                <a:off x="264" y="3351"/>
                <a:ext cx="13" cy="32"/>
              </a:xfrm>
              <a:custGeom>
                <a:avLst/>
                <a:gdLst/>
                <a:ahLst/>
                <a:cxnLst>
                  <a:cxn ang="0">
                    <a:pos x="22" y="86"/>
                  </a:cxn>
                  <a:cxn ang="0">
                    <a:pos x="23" y="96"/>
                  </a:cxn>
                  <a:cxn ang="0">
                    <a:pos x="38" y="0"/>
                  </a:cxn>
                  <a:cxn ang="0">
                    <a:pos x="0" y="0"/>
                  </a:cxn>
                  <a:cxn ang="0">
                    <a:pos x="11" y="19"/>
                  </a:cxn>
                  <a:cxn ang="0">
                    <a:pos x="11" y="76"/>
                  </a:cxn>
                  <a:cxn ang="0">
                    <a:pos x="22" y="86"/>
                  </a:cxn>
                </a:cxnLst>
                <a:rect l="0" t="0" r="r" b="b"/>
                <a:pathLst>
                  <a:path w="38" h="96">
                    <a:moveTo>
                      <a:pt x="22" y="86"/>
                    </a:moveTo>
                    <a:lnTo>
                      <a:pt x="23" y="96"/>
                    </a:lnTo>
                    <a:lnTo>
                      <a:pt x="38" y="0"/>
                    </a:lnTo>
                    <a:lnTo>
                      <a:pt x="0" y="0"/>
                    </a:lnTo>
                    <a:lnTo>
                      <a:pt x="11" y="19"/>
                    </a:lnTo>
                    <a:lnTo>
                      <a:pt x="11" y="76"/>
                    </a:lnTo>
                    <a:lnTo>
                      <a:pt x="22" y="86"/>
                    </a:lnTo>
                    <a:close/>
                  </a:path>
                </a:pathLst>
              </a:custGeom>
              <a:solidFill>
                <a:srgbClr val="6666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776" name="Freeform 56"/>
              <p:cNvSpPr>
                <a:spLocks noChangeAspect="1"/>
              </p:cNvSpPr>
              <p:nvPr/>
            </p:nvSpPr>
            <p:spPr bwMode="auto">
              <a:xfrm>
                <a:off x="394" y="3351"/>
                <a:ext cx="4" cy="7"/>
              </a:xfrm>
              <a:custGeom>
                <a:avLst/>
                <a:gdLst/>
                <a:ahLst/>
                <a:cxnLst>
                  <a:cxn ang="0">
                    <a:pos x="9" y="19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9" y="19"/>
                  </a:cxn>
                </a:cxnLst>
                <a:rect l="0" t="0" r="r" b="b"/>
                <a:pathLst>
                  <a:path w="12" h="19">
                    <a:moveTo>
                      <a:pt x="9" y="19"/>
                    </a:moveTo>
                    <a:lnTo>
                      <a:pt x="12" y="0"/>
                    </a:lnTo>
                    <a:lnTo>
                      <a:pt x="0" y="0"/>
                    </a:lnTo>
                    <a:lnTo>
                      <a:pt x="9" y="19"/>
                    </a:lnTo>
                    <a:close/>
                  </a:path>
                </a:pathLst>
              </a:custGeom>
              <a:solidFill>
                <a:srgbClr val="51515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777" name="Freeform 57"/>
              <p:cNvSpPr>
                <a:spLocks noChangeAspect="1"/>
              </p:cNvSpPr>
              <p:nvPr/>
            </p:nvSpPr>
            <p:spPr bwMode="auto">
              <a:xfrm>
                <a:off x="346" y="3420"/>
                <a:ext cx="20" cy="2"/>
              </a:xfrm>
              <a:custGeom>
                <a:avLst/>
                <a:gdLst/>
                <a:ahLst/>
                <a:cxnLst>
                  <a:cxn ang="0">
                    <a:pos x="60" y="7"/>
                  </a:cxn>
                  <a:cxn ang="0">
                    <a:pos x="61" y="0"/>
                  </a:cxn>
                  <a:cxn ang="0">
                    <a:pos x="1" y="0"/>
                  </a:cxn>
                  <a:cxn ang="0">
                    <a:pos x="0" y="7"/>
                  </a:cxn>
                  <a:cxn ang="0">
                    <a:pos x="60" y="7"/>
                  </a:cxn>
                </a:cxnLst>
                <a:rect l="0" t="0" r="r" b="b"/>
                <a:pathLst>
                  <a:path w="61" h="7">
                    <a:moveTo>
                      <a:pt x="60" y="7"/>
                    </a:moveTo>
                    <a:lnTo>
                      <a:pt x="61" y="0"/>
                    </a:lnTo>
                    <a:lnTo>
                      <a:pt x="1" y="0"/>
                    </a:lnTo>
                    <a:lnTo>
                      <a:pt x="0" y="7"/>
                    </a:lnTo>
                    <a:lnTo>
                      <a:pt x="60" y="7"/>
                    </a:lnTo>
                    <a:close/>
                  </a:path>
                </a:pathLst>
              </a:custGeom>
              <a:solidFill>
                <a:srgbClr val="55555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778" name="Freeform 58"/>
              <p:cNvSpPr>
                <a:spLocks noChangeAspect="1"/>
              </p:cNvSpPr>
              <p:nvPr/>
            </p:nvSpPr>
            <p:spPr bwMode="auto">
              <a:xfrm>
                <a:off x="178" y="3461"/>
                <a:ext cx="1" cy="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11"/>
                  </a:cxn>
                  <a:cxn ang="0">
                    <a:pos x="3" y="0"/>
                  </a:cxn>
                  <a:cxn ang="0">
                    <a:pos x="0" y="0"/>
                  </a:cxn>
                </a:cxnLst>
                <a:rect l="0" t="0" r="r" b="b"/>
                <a:pathLst>
                  <a:path w="3" h="11">
                    <a:moveTo>
                      <a:pt x="0" y="0"/>
                    </a:moveTo>
                    <a:lnTo>
                      <a:pt x="1" y="11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6767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779" name="Freeform 59"/>
              <p:cNvSpPr>
                <a:spLocks noChangeAspect="1" noEditPoints="1"/>
              </p:cNvSpPr>
              <p:nvPr/>
            </p:nvSpPr>
            <p:spPr bwMode="auto">
              <a:xfrm>
                <a:off x="428" y="3372"/>
                <a:ext cx="164" cy="107"/>
              </a:xfrm>
              <a:custGeom>
                <a:avLst/>
                <a:gdLst/>
                <a:ahLst/>
                <a:cxnLst>
                  <a:cxn ang="0">
                    <a:pos x="192" y="4"/>
                  </a:cxn>
                  <a:cxn ang="0">
                    <a:pos x="197" y="50"/>
                  </a:cxn>
                  <a:cxn ang="0">
                    <a:pos x="204" y="74"/>
                  </a:cxn>
                  <a:cxn ang="0">
                    <a:pos x="207" y="99"/>
                  </a:cxn>
                  <a:cxn ang="0">
                    <a:pos x="217" y="148"/>
                  </a:cxn>
                  <a:cxn ang="0">
                    <a:pos x="227" y="201"/>
                  </a:cxn>
                  <a:cxn ang="0">
                    <a:pos x="234" y="254"/>
                  </a:cxn>
                  <a:cxn ang="0">
                    <a:pos x="153" y="201"/>
                  </a:cxn>
                  <a:cxn ang="0">
                    <a:pos x="150" y="148"/>
                  </a:cxn>
                  <a:cxn ang="0">
                    <a:pos x="138" y="99"/>
                  </a:cxn>
                  <a:cxn ang="0">
                    <a:pos x="128" y="50"/>
                  </a:cxn>
                  <a:cxn ang="0">
                    <a:pos x="122" y="38"/>
                  </a:cxn>
                  <a:cxn ang="0">
                    <a:pos x="120" y="0"/>
                  </a:cxn>
                  <a:cxn ang="0">
                    <a:pos x="84" y="4"/>
                  </a:cxn>
                  <a:cxn ang="0">
                    <a:pos x="92" y="50"/>
                  </a:cxn>
                  <a:cxn ang="0">
                    <a:pos x="98" y="99"/>
                  </a:cxn>
                  <a:cxn ang="0">
                    <a:pos x="108" y="150"/>
                  </a:cxn>
                  <a:cxn ang="0">
                    <a:pos x="115" y="184"/>
                  </a:cxn>
                  <a:cxn ang="0">
                    <a:pos x="116" y="194"/>
                  </a:cxn>
                  <a:cxn ang="0">
                    <a:pos x="117" y="201"/>
                  </a:cxn>
                  <a:cxn ang="0">
                    <a:pos x="53" y="254"/>
                  </a:cxn>
                  <a:cxn ang="0">
                    <a:pos x="44" y="201"/>
                  </a:cxn>
                  <a:cxn ang="0">
                    <a:pos x="29" y="99"/>
                  </a:cxn>
                  <a:cxn ang="0">
                    <a:pos x="20" y="62"/>
                  </a:cxn>
                  <a:cxn ang="0">
                    <a:pos x="19" y="50"/>
                  </a:cxn>
                  <a:cxn ang="0">
                    <a:pos x="30" y="2"/>
                  </a:cxn>
                  <a:cxn ang="0">
                    <a:pos x="9" y="0"/>
                  </a:cxn>
                  <a:cxn ang="0">
                    <a:pos x="44" y="321"/>
                  </a:cxn>
                  <a:cxn ang="0">
                    <a:pos x="493" y="321"/>
                  </a:cxn>
                  <a:cxn ang="0">
                    <a:pos x="402" y="2"/>
                  </a:cxn>
                  <a:cxn ang="0">
                    <a:pos x="411" y="50"/>
                  </a:cxn>
                  <a:cxn ang="0">
                    <a:pos x="432" y="132"/>
                  </a:cxn>
                  <a:cxn ang="0">
                    <a:pos x="360" y="124"/>
                  </a:cxn>
                  <a:cxn ang="0">
                    <a:pos x="341" y="50"/>
                  </a:cxn>
                  <a:cxn ang="0">
                    <a:pos x="332" y="2"/>
                  </a:cxn>
                  <a:cxn ang="0">
                    <a:pos x="296" y="0"/>
                  </a:cxn>
                  <a:cxn ang="0">
                    <a:pos x="306" y="50"/>
                  </a:cxn>
                  <a:cxn ang="0">
                    <a:pos x="317" y="99"/>
                  </a:cxn>
                  <a:cxn ang="0">
                    <a:pos x="327" y="150"/>
                  </a:cxn>
                  <a:cxn ang="0">
                    <a:pos x="338" y="200"/>
                  </a:cxn>
                  <a:cxn ang="0">
                    <a:pos x="342" y="225"/>
                  </a:cxn>
                  <a:cxn ang="0">
                    <a:pos x="273" y="252"/>
                  </a:cxn>
                  <a:cxn ang="0">
                    <a:pos x="263" y="201"/>
                  </a:cxn>
                  <a:cxn ang="0">
                    <a:pos x="260" y="174"/>
                  </a:cxn>
                  <a:cxn ang="0">
                    <a:pos x="257" y="148"/>
                  </a:cxn>
                  <a:cxn ang="0">
                    <a:pos x="246" y="100"/>
                  </a:cxn>
                  <a:cxn ang="0">
                    <a:pos x="235" y="50"/>
                  </a:cxn>
                  <a:cxn ang="0">
                    <a:pos x="225" y="3"/>
                  </a:cxn>
                  <a:cxn ang="0">
                    <a:pos x="435" y="150"/>
                  </a:cxn>
                  <a:cxn ang="0">
                    <a:pos x="383" y="234"/>
                  </a:cxn>
                  <a:cxn ang="0">
                    <a:pos x="380" y="218"/>
                  </a:cxn>
                  <a:cxn ang="0">
                    <a:pos x="365" y="155"/>
                  </a:cxn>
                  <a:cxn ang="0">
                    <a:pos x="381" y="148"/>
                  </a:cxn>
                  <a:cxn ang="0">
                    <a:pos x="435" y="150"/>
                  </a:cxn>
                </a:cxnLst>
                <a:rect l="0" t="0" r="r" b="b"/>
                <a:pathLst>
                  <a:path w="493" h="322">
                    <a:moveTo>
                      <a:pt x="207" y="28"/>
                    </a:moveTo>
                    <a:lnTo>
                      <a:pt x="192" y="4"/>
                    </a:lnTo>
                    <a:lnTo>
                      <a:pt x="192" y="12"/>
                    </a:lnTo>
                    <a:lnTo>
                      <a:pt x="197" y="50"/>
                    </a:lnTo>
                    <a:lnTo>
                      <a:pt x="200" y="50"/>
                    </a:lnTo>
                    <a:lnTo>
                      <a:pt x="204" y="74"/>
                    </a:lnTo>
                    <a:lnTo>
                      <a:pt x="204" y="86"/>
                    </a:lnTo>
                    <a:lnTo>
                      <a:pt x="207" y="99"/>
                    </a:lnTo>
                    <a:lnTo>
                      <a:pt x="210" y="99"/>
                    </a:lnTo>
                    <a:lnTo>
                      <a:pt x="217" y="148"/>
                    </a:lnTo>
                    <a:lnTo>
                      <a:pt x="221" y="148"/>
                    </a:lnTo>
                    <a:lnTo>
                      <a:pt x="227" y="201"/>
                    </a:lnTo>
                    <a:lnTo>
                      <a:pt x="229" y="201"/>
                    </a:lnTo>
                    <a:lnTo>
                      <a:pt x="234" y="254"/>
                    </a:lnTo>
                    <a:lnTo>
                      <a:pt x="163" y="254"/>
                    </a:lnTo>
                    <a:lnTo>
                      <a:pt x="153" y="201"/>
                    </a:lnTo>
                    <a:lnTo>
                      <a:pt x="155" y="201"/>
                    </a:lnTo>
                    <a:lnTo>
                      <a:pt x="150" y="148"/>
                    </a:lnTo>
                    <a:lnTo>
                      <a:pt x="145" y="148"/>
                    </a:lnTo>
                    <a:lnTo>
                      <a:pt x="138" y="99"/>
                    </a:lnTo>
                    <a:lnTo>
                      <a:pt x="135" y="99"/>
                    </a:lnTo>
                    <a:lnTo>
                      <a:pt x="128" y="50"/>
                    </a:lnTo>
                    <a:lnTo>
                      <a:pt x="126" y="50"/>
                    </a:lnTo>
                    <a:lnTo>
                      <a:pt x="122" y="38"/>
                    </a:lnTo>
                    <a:lnTo>
                      <a:pt x="120" y="14"/>
                    </a:lnTo>
                    <a:lnTo>
                      <a:pt x="120" y="0"/>
                    </a:lnTo>
                    <a:lnTo>
                      <a:pt x="101" y="28"/>
                    </a:lnTo>
                    <a:lnTo>
                      <a:pt x="84" y="4"/>
                    </a:lnTo>
                    <a:lnTo>
                      <a:pt x="89" y="50"/>
                    </a:lnTo>
                    <a:lnTo>
                      <a:pt x="92" y="50"/>
                    </a:lnTo>
                    <a:lnTo>
                      <a:pt x="92" y="60"/>
                    </a:lnTo>
                    <a:lnTo>
                      <a:pt x="98" y="99"/>
                    </a:lnTo>
                    <a:lnTo>
                      <a:pt x="101" y="99"/>
                    </a:lnTo>
                    <a:lnTo>
                      <a:pt x="108" y="150"/>
                    </a:lnTo>
                    <a:lnTo>
                      <a:pt x="111" y="150"/>
                    </a:lnTo>
                    <a:lnTo>
                      <a:pt x="115" y="184"/>
                    </a:lnTo>
                    <a:lnTo>
                      <a:pt x="114" y="184"/>
                    </a:lnTo>
                    <a:lnTo>
                      <a:pt x="116" y="194"/>
                    </a:lnTo>
                    <a:lnTo>
                      <a:pt x="116" y="201"/>
                    </a:lnTo>
                    <a:lnTo>
                      <a:pt x="117" y="201"/>
                    </a:lnTo>
                    <a:lnTo>
                      <a:pt x="127" y="254"/>
                    </a:lnTo>
                    <a:lnTo>
                      <a:pt x="53" y="254"/>
                    </a:lnTo>
                    <a:lnTo>
                      <a:pt x="47" y="201"/>
                    </a:lnTo>
                    <a:lnTo>
                      <a:pt x="44" y="201"/>
                    </a:lnTo>
                    <a:lnTo>
                      <a:pt x="30" y="113"/>
                    </a:lnTo>
                    <a:lnTo>
                      <a:pt x="29" y="99"/>
                    </a:lnTo>
                    <a:lnTo>
                      <a:pt x="26" y="99"/>
                    </a:lnTo>
                    <a:lnTo>
                      <a:pt x="20" y="62"/>
                    </a:lnTo>
                    <a:lnTo>
                      <a:pt x="20" y="50"/>
                    </a:lnTo>
                    <a:lnTo>
                      <a:pt x="19" y="50"/>
                    </a:lnTo>
                    <a:lnTo>
                      <a:pt x="13" y="2"/>
                    </a:lnTo>
                    <a:lnTo>
                      <a:pt x="30" y="2"/>
                    </a:lnTo>
                    <a:lnTo>
                      <a:pt x="36" y="2"/>
                    </a:lnTo>
                    <a:lnTo>
                      <a:pt x="9" y="0"/>
                    </a:lnTo>
                    <a:lnTo>
                      <a:pt x="0" y="50"/>
                    </a:lnTo>
                    <a:lnTo>
                      <a:pt x="44" y="321"/>
                    </a:lnTo>
                    <a:lnTo>
                      <a:pt x="493" y="322"/>
                    </a:lnTo>
                    <a:lnTo>
                      <a:pt x="493" y="321"/>
                    </a:lnTo>
                    <a:lnTo>
                      <a:pt x="419" y="26"/>
                    </a:lnTo>
                    <a:lnTo>
                      <a:pt x="402" y="2"/>
                    </a:lnTo>
                    <a:lnTo>
                      <a:pt x="408" y="50"/>
                    </a:lnTo>
                    <a:lnTo>
                      <a:pt x="411" y="50"/>
                    </a:lnTo>
                    <a:lnTo>
                      <a:pt x="411" y="56"/>
                    </a:lnTo>
                    <a:lnTo>
                      <a:pt x="432" y="132"/>
                    </a:lnTo>
                    <a:lnTo>
                      <a:pt x="361" y="132"/>
                    </a:lnTo>
                    <a:lnTo>
                      <a:pt x="360" y="124"/>
                    </a:lnTo>
                    <a:lnTo>
                      <a:pt x="343" y="54"/>
                    </a:lnTo>
                    <a:lnTo>
                      <a:pt x="341" y="50"/>
                    </a:lnTo>
                    <a:lnTo>
                      <a:pt x="339" y="50"/>
                    </a:lnTo>
                    <a:lnTo>
                      <a:pt x="332" y="2"/>
                    </a:lnTo>
                    <a:lnTo>
                      <a:pt x="312" y="28"/>
                    </a:lnTo>
                    <a:lnTo>
                      <a:pt x="296" y="0"/>
                    </a:lnTo>
                    <a:lnTo>
                      <a:pt x="302" y="50"/>
                    </a:lnTo>
                    <a:lnTo>
                      <a:pt x="306" y="50"/>
                    </a:lnTo>
                    <a:lnTo>
                      <a:pt x="313" y="99"/>
                    </a:lnTo>
                    <a:lnTo>
                      <a:pt x="317" y="99"/>
                    </a:lnTo>
                    <a:lnTo>
                      <a:pt x="324" y="149"/>
                    </a:lnTo>
                    <a:lnTo>
                      <a:pt x="327" y="150"/>
                    </a:lnTo>
                    <a:lnTo>
                      <a:pt x="335" y="200"/>
                    </a:lnTo>
                    <a:lnTo>
                      <a:pt x="338" y="200"/>
                    </a:lnTo>
                    <a:lnTo>
                      <a:pt x="339" y="213"/>
                    </a:lnTo>
                    <a:lnTo>
                      <a:pt x="342" y="225"/>
                    </a:lnTo>
                    <a:lnTo>
                      <a:pt x="344" y="252"/>
                    </a:lnTo>
                    <a:lnTo>
                      <a:pt x="273" y="252"/>
                    </a:lnTo>
                    <a:lnTo>
                      <a:pt x="266" y="201"/>
                    </a:lnTo>
                    <a:lnTo>
                      <a:pt x="263" y="201"/>
                    </a:lnTo>
                    <a:lnTo>
                      <a:pt x="260" y="188"/>
                    </a:lnTo>
                    <a:lnTo>
                      <a:pt x="260" y="174"/>
                    </a:lnTo>
                    <a:lnTo>
                      <a:pt x="258" y="162"/>
                    </a:lnTo>
                    <a:lnTo>
                      <a:pt x="257" y="148"/>
                    </a:lnTo>
                    <a:lnTo>
                      <a:pt x="253" y="148"/>
                    </a:lnTo>
                    <a:lnTo>
                      <a:pt x="246" y="100"/>
                    </a:lnTo>
                    <a:lnTo>
                      <a:pt x="242" y="100"/>
                    </a:lnTo>
                    <a:lnTo>
                      <a:pt x="235" y="50"/>
                    </a:lnTo>
                    <a:lnTo>
                      <a:pt x="233" y="50"/>
                    </a:lnTo>
                    <a:lnTo>
                      <a:pt x="225" y="3"/>
                    </a:lnTo>
                    <a:lnTo>
                      <a:pt x="207" y="28"/>
                    </a:lnTo>
                    <a:close/>
                    <a:moveTo>
                      <a:pt x="435" y="150"/>
                    </a:moveTo>
                    <a:lnTo>
                      <a:pt x="456" y="234"/>
                    </a:lnTo>
                    <a:lnTo>
                      <a:pt x="383" y="234"/>
                    </a:lnTo>
                    <a:lnTo>
                      <a:pt x="381" y="228"/>
                    </a:lnTo>
                    <a:lnTo>
                      <a:pt x="380" y="218"/>
                    </a:lnTo>
                    <a:lnTo>
                      <a:pt x="368" y="165"/>
                    </a:lnTo>
                    <a:lnTo>
                      <a:pt x="365" y="155"/>
                    </a:lnTo>
                    <a:lnTo>
                      <a:pt x="365" y="148"/>
                    </a:lnTo>
                    <a:lnTo>
                      <a:pt x="381" y="148"/>
                    </a:lnTo>
                    <a:lnTo>
                      <a:pt x="390" y="150"/>
                    </a:lnTo>
                    <a:lnTo>
                      <a:pt x="435" y="150"/>
                    </a:lnTo>
                    <a:close/>
                  </a:path>
                </a:pathLst>
              </a:custGeom>
              <a:solidFill>
                <a:srgbClr val="6666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780" name="Freeform 60"/>
              <p:cNvSpPr>
                <a:spLocks noChangeAspect="1"/>
              </p:cNvSpPr>
              <p:nvPr/>
            </p:nvSpPr>
            <p:spPr bwMode="auto">
              <a:xfrm>
                <a:off x="550" y="3421"/>
                <a:ext cx="30" cy="29"/>
              </a:xfrm>
              <a:custGeom>
                <a:avLst/>
                <a:gdLst/>
                <a:ahLst/>
                <a:cxnLst>
                  <a:cxn ang="0">
                    <a:pos x="91" y="86"/>
                  </a:cxn>
                  <a:cxn ang="0">
                    <a:pos x="70" y="2"/>
                  </a:cxn>
                  <a:cxn ang="0">
                    <a:pos x="25" y="2"/>
                  </a:cxn>
                  <a:cxn ang="0">
                    <a:pos x="16" y="0"/>
                  </a:cxn>
                  <a:cxn ang="0">
                    <a:pos x="0" y="0"/>
                  </a:cxn>
                  <a:cxn ang="0">
                    <a:pos x="0" y="7"/>
                  </a:cxn>
                  <a:cxn ang="0">
                    <a:pos x="3" y="17"/>
                  </a:cxn>
                  <a:cxn ang="0">
                    <a:pos x="15" y="70"/>
                  </a:cxn>
                  <a:cxn ang="0">
                    <a:pos x="16" y="80"/>
                  </a:cxn>
                  <a:cxn ang="0">
                    <a:pos x="18" y="86"/>
                  </a:cxn>
                  <a:cxn ang="0">
                    <a:pos x="91" y="86"/>
                  </a:cxn>
                </a:cxnLst>
                <a:rect l="0" t="0" r="r" b="b"/>
                <a:pathLst>
                  <a:path w="91" h="86">
                    <a:moveTo>
                      <a:pt x="91" y="86"/>
                    </a:moveTo>
                    <a:lnTo>
                      <a:pt x="70" y="2"/>
                    </a:lnTo>
                    <a:lnTo>
                      <a:pt x="25" y="2"/>
                    </a:lnTo>
                    <a:lnTo>
                      <a:pt x="16" y="0"/>
                    </a:lnTo>
                    <a:lnTo>
                      <a:pt x="0" y="0"/>
                    </a:lnTo>
                    <a:lnTo>
                      <a:pt x="0" y="7"/>
                    </a:lnTo>
                    <a:lnTo>
                      <a:pt x="3" y="17"/>
                    </a:lnTo>
                    <a:lnTo>
                      <a:pt x="15" y="70"/>
                    </a:lnTo>
                    <a:lnTo>
                      <a:pt x="16" y="80"/>
                    </a:lnTo>
                    <a:lnTo>
                      <a:pt x="18" y="86"/>
                    </a:lnTo>
                    <a:lnTo>
                      <a:pt x="91" y="86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781" name="Freeform 61"/>
              <p:cNvSpPr>
                <a:spLocks noChangeAspect="1"/>
              </p:cNvSpPr>
              <p:nvPr/>
            </p:nvSpPr>
            <p:spPr bwMode="auto">
              <a:xfrm>
                <a:off x="468" y="3372"/>
                <a:ext cx="38" cy="85"/>
              </a:xfrm>
              <a:custGeom>
                <a:avLst/>
                <a:gdLst/>
                <a:ahLst/>
                <a:cxnLst>
                  <a:cxn ang="0">
                    <a:pos x="72" y="5"/>
                  </a:cxn>
                  <a:cxn ang="0">
                    <a:pos x="72" y="0"/>
                  </a:cxn>
                  <a:cxn ang="0">
                    <a:pos x="62" y="1"/>
                  </a:cxn>
                  <a:cxn ang="0">
                    <a:pos x="0" y="1"/>
                  </a:cxn>
                  <a:cxn ang="0">
                    <a:pos x="0" y="15"/>
                  </a:cxn>
                  <a:cxn ang="0">
                    <a:pos x="2" y="39"/>
                  </a:cxn>
                  <a:cxn ang="0">
                    <a:pos x="6" y="51"/>
                  </a:cxn>
                  <a:cxn ang="0">
                    <a:pos x="8" y="51"/>
                  </a:cxn>
                  <a:cxn ang="0">
                    <a:pos x="15" y="100"/>
                  </a:cxn>
                  <a:cxn ang="0">
                    <a:pos x="18" y="100"/>
                  </a:cxn>
                  <a:cxn ang="0">
                    <a:pos x="25" y="149"/>
                  </a:cxn>
                  <a:cxn ang="0">
                    <a:pos x="30" y="149"/>
                  </a:cxn>
                  <a:cxn ang="0">
                    <a:pos x="35" y="202"/>
                  </a:cxn>
                  <a:cxn ang="0">
                    <a:pos x="33" y="202"/>
                  </a:cxn>
                  <a:cxn ang="0">
                    <a:pos x="43" y="255"/>
                  </a:cxn>
                  <a:cxn ang="0">
                    <a:pos x="114" y="255"/>
                  </a:cxn>
                  <a:cxn ang="0">
                    <a:pos x="109" y="202"/>
                  </a:cxn>
                  <a:cxn ang="0">
                    <a:pos x="107" y="202"/>
                  </a:cxn>
                  <a:cxn ang="0">
                    <a:pos x="101" y="149"/>
                  </a:cxn>
                  <a:cxn ang="0">
                    <a:pos x="97" y="149"/>
                  </a:cxn>
                  <a:cxn ang="0">
                    <a:pos x="90" y="100"/>
                  </a:cxn>
                  <a:cxn ang="0">
                    <a:pos x="87" y="100"/>
                  </a:cxn>
                  <a:cxn ang="0">
                    <a:pos x="84" y="87"/>
                  </a:cxn>
                  <a:cxn ang="0">
                    <a:pos x="84" y="75"/>
                  </a:cxn>
                  <a:cxn ang="0">
                    <a:pos x="80" y="51"/>
                  </a:cxn>
                  <a:cxn ang="0">
                    <a:pos x="77" y="51"/>
                  </a:cxn>
                  <a:cxn ang="0">
                    <a:pos x="72" y="13"/>
                  </a:cxn>
                  <a:cxn ang="0">
                    <a:pos x="72" y="5"/>
                  </a:cxn>
                </a:cxnLst>
                <a:rect l="0" t="0" r="r" b="b"/>
                <a:pathLst>
                  <a:path w="114" h="255">
                    <a:moveTo>
                      <a:pt x="72" y="5"/>
                    </a:moveTo>
                    <a:lnTo>
                      <a:pt x="72" y="0"/>
                    </a:lnTo>
                    <a:lnTo>
                      <a:pt x="62" y="1"/>
                    </a:lnTo>
                    <a:lnTo>
                      <a:pt x="0" y="1"/>
                    </a:lnTo>
                    <a:lnTo>
                      <a:pt x="0" y="15"/>
                    </a:lnTo>
                    <a:lnTo>
                      <a:pt x="2" y="39"/>
                    </a:lnTo>
                    <a:lnTo>
                      <a:pt x="6" y="51"/>
                    </a:lnTo>
                    <a:lnTo>
                      <a:pt x="8" y="51"/>
                    </a:lnTo>
                    <a:lnTo>
                      <a:pt x="15" y="100"/>
                    </a:lnTo>
                    <a:lnTo>
                      <a:pt x="18" y="100"/>
                    </a:lnTo>
                    <a:lnTo>
                      <a:pt x="25" y="149"/>
                    </a:lnTo>
                    <a:lnTo>
                      <a:pt x="30" y="149"/>
                    </a:lnTo>
                    <a:lnTo>
                      <a:pt x="35" y="202"/>
                    </a:lnTo>
                    <a:lnTo>
                      <a:pt x="33" y="202"/>
                    </a:lnTo>
                    <a:lnTo>
                      <a:pt x="43" y="255"/>
                    </a:lnTo>
                    <a:lnTo>
                      <a:pt x="114" y="255"/>
                    </a:lnTo>
                    <a:lnTo>
                      <a:pt x="109" y="202"/>
                    </a:lnTo>
                    <a:lnTo>
                      <a:pt x="107" y="202"/>
                    </a:lnTo>
                    <a:lnTo>
                      <a:pt x="101" y="149"/>
                    </a:lnTo>
                    <a:lnTo>
                      <a:pt x="97" y="149"/>
                    </a:lnTo>
                    <a:lnTo>
                      <a:pt x="90" y="100"/>
                    </a:lnTo>
                    <a:lnTo>
                      <a:pt x="87" y="100"/>
                    </a:lnTo>
                    <a:lnTo>
                      <a:pt x="84" y="87"/>
                    </a:lnTo>
                    <a:lnTo>
                      <a:pt x="84" y="75"/>
                    </a:lnTo>
                    <a:lnTo>
                      <a:pt x="80" y="51"/>
                    </a:lnTo>
                    <a:lnTo>
                      <a:pt x="77" y="51"/>
                    </a:lnTo>
                    <a:lnTo>
                      <a:pt x="72" y="13"/>
                    </a:lnTo>
                    <a:lnTo>
                      <a:pt x="72" y="5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782" name="Freeform 62"/>
              <p:cNvSpPr>
                <a:spLocks noChangeAspect="1"/>
              </p:cNvSpPr>
              <p:nvPr/>
            </p:nvSpPr>
            <p:spPr bwMode="auto">
              <a:xfrm>
                <a:off x="503" y="3372"/>
                <a:ext cx="40" cy="84"/>
              </a:xfrm>
              <a:custGeom>
                <a:avLst/>
                <a:gdLst/>
                <a:ahLst/>
                <a:cxnLst>
                  <a:cxn ang="0">
                    <a:pos x="1" y="4"/>
                  </a:cxn>
                  <a:cxn ang="0">
                    <a:pos x="9" y="51"/>
                  </a:cxn>
                  <a:cxn ang="0">
                    <a:pos x="11" y="51"/>
                  </a:cxn>
                  <a:cxn ang="0">
                    <a:pos x="18" y="101"/>
                  </a:cxn>
                  <a:cxn ang="0">
                    <a:pos x="22" y="101"/>
                  </a:cxn>
                  <a:cxn ang="0">
                    <a:pos x="29" y="149"/>
                  </a:cxn>
                  <a:cxn ang="0">
                    <a:pos x="33" y="149"/>
                  </a:cxn>
                  <a:cxn ang="0">
                    <a:pos x="34" y="163"/>
                  </a:cxn>
                  <a:cxn ang="0">
                    <a:pos x="36" y="175"/>
                  </a:cxn>
                  <a:cxn ang="0">
                    <a:pos x="36" y="189"/>
                  </a:cxn>
                  <a:cxn ang="0">
                    <a:pos x="39" y="202"/>
                  </a:cxn>
                  <a:cxn ang="0">
                    <a:pos x="42" y="202"/>
                  </a:cxn>
                  <a:cxn ang="0">
                    <a:pos x="49" y="253"/>
                  </a:cxn>
                  <a:cxn ang="0">
                    <a:pos x="120" y="253"/>
                  </a:cxn>
                  <a:cxn ang="0">
                    <a:pos x="118" y="226"/>
                  </a:cxn>
                  <a:cxn ang="0">
                    <a:pos x="115" y="214"/>
                  </a:cxn>
                  <a:cxn ang="0">
                    <a:pos x="114" y="201"/>
                  </a:cxn>
                  <a:cxn ang="0">
                    <a:pos x="111" y="201"/>
                  </a:cxn>
                  <a:cxn ang="0">
                    <a:pos x="103" y="151"/>
                  </a:cxn>
                  <a:cxn ang="0">
                    <a:pos x="100" y="150"/>
                  </a:cxn>
                  <a:cxn ang="0">
                    <a:pos x="93" y="100"/>
                  </a:cxn>
                  <a:cxn ang="0">
                    <a:pos x="89" y="100"/>
                  </a:cxn>
                  <a:cxn ang="0">
                    <a:pos x="82" y="51"/>
                  </a:cxn>
                  <a:cxn ang="0">
                    <a:pos x="78" y="51"/>
                  </a:cxn>
                  <a:cxn ang="0">
                    <a:pos x="72" y="1"/>
                  </a:cxn>
                  <a:cxn ang="0">
                    <a:pos x="10" y="1"/>
                  </a:cxn>
                  <a:cxn ang="0">
                    <a:pos x="0" y="0"/>
                  </a:cxn>
                  <a:cxn ang="0">
                    <a:pos x="1" y="4"/>
                  </a:cxn>
                </a:cxnLst>
                <a:rect l="0" t="0" r="r" b="b"/>
                <a:pathLst>
                  <a:path w="120" h="253">
                    <a:moveTo>
                      <a:pt x="1" y="4"/>
                    </a:moveTo>
                    <a:lnTo>
                      <a:pt x="9" y="51"/>
                    </a:lnTo>
                    <a:lnTo>
                      <a:pt x="11" y="51"/>
                    </a:lnTo>
                    <a:lnTo>
                      <a:pt x="18" y="101"/>
                    </a:lnTo>
                    <a:lnTo>
                      <a:pt x="22" y="101"/>
                    </a:lnTo>
                    <a:lnTo>
                      <a:pt x="29" y="149"/>
                    </a:lnTo>
                    <a:lnTo>
                      <a:pt x="33" y="149"/>
                    </a:lnTo>
                    <a:lnTo>
                      <a:pt x="34" y="163"/>
                    </a:lnTo>
                    <a:lnTo>
                      <a:pt x="36" y="175"/>
                    </a:lnTo>
                    <a:lnTo>
                      <a:pt x="36" y="189"/>
                    </a:lnTo>
                    <a:lnTo>
                      <a:pt x="39" y="202"/>
                    </a:lnTo>
                    <a:lnTo>
                      <a:pt x="42" y="202"/>
                    </a:lnTo>
                    <a:lnTo>
                      <a:pt x="49" y="253"/>
                    </a:lnTo>
                    <a:lnTo>
                      <a:pt x="120" y="253"/>
                    </a:lnTo>
                    <a:lnTo>
                      <a:pt x="118" y="226"/>
                    </a:lnTo>
                    <a:lnTo>
                      <a:pt x="115" y="214"/>
                    </a:lnTo>
                    <a:lnTo>
                      <a:pt x="114" y="201"/>
                    </a:lnTo>
                    <a:lnTo>
                      <a:pt x="111" y="201"/>
                    </a:lnTo>
                    <a:lnTo>
                      <a:pt x="103" y="151"/>
                    </a:lnTo>
                    <a:lnTo>
                      <a:pt x="100" y="150"/>
                    </a:lnTo>
                    <a:lnTo>
                      <a:pt x="93" y="100"/>
                    </a:lnTo>
                    <a:lnTo>
                      <a:pt x="89" y="100"/>
                    </a:lnTo>
                    <a:lnTo>
                      <a:pt x="82" y="51"/>
                    </a:lnTo>
                    <a:lnTo>
                      <a:pt x="78" y="51"/>
                    </a:lnTo>
                    <a:lnTo>
                      <a:pt x="72" y="1"/>
                    </a:lnTo>
                    <a:lnTo>
                      <a:pt x="10" y="1"/>
                    </a:lnTo>
                    <a:lnTo>
                      <a:pt x="0" y="0"/>
                    </a:lnTo>
                    <a:lnTo>
                      <a:pt x="1" y="4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783" name="Freeform 63"/>
              <p:cNvSpPr>
                <a:spLocks noChangeAspect="1"/>
              </p:cNvSpPr>
              <p:nvPr/>
            </p:nvSpPr>
            <p:spPr bwMode="auto">
              <a:xfrm>
                <a:off x="539" y="3372"/>
                <a:ext cx="33" cy="4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"/>
                  </a:cxn>
                  <a:cxn ang="0">
                    <a:pos x="7" y="51"/>
                  </a:cxn>
                  <a:cxn ang="0">
                    <a:pos x="9" y="51"/>
                  </a:cxn>
                  <a:cxn ang="0">
                    <a:pos x="11" y="55"/>
                  </a:cxn>
                  <a:cxn ang="0">
                    <a:pos x="28" y="125"/>
                  </a:cxn>
                  <a:cxn ang="0">
                    <a:pos x="29" y="133"/>
                  </a:cxn>
                  <a:cxn ang="0">
                    <a:pos x="100" y="133"/>
                  </a:cxn>
                  <a:cxn ang="0">
                    <a:pos x="79" y="57"/>
                  </a:cxn>
                  <a:cxn ang="0">
                    <a:pos x="79" y="51"/>
                  </a:cxn>
                  <a:cxn ang="0">
                    <a:pos x="76" y="51"/>
                  </a:cxn>
                  <a:cxn ang="0">
                    <a:pos x="70" y="3"/>
                  </a:cxn>
                  <a:cxn ang="0">
                    <a:pos x="70" y="1"/>
                  </a:cxn>
                  <a:cxn ang="0">
                    <a:pos x="9" y="1"/>
                  </a:cxn>
                  <a:cxn ang="0">
                    <a:pos x="0" y="0"/>
                  </a:cxn>
                </a:cxnLst>
                <a:rect l="0" t="0" r="r" b="b"/>
                <a:pathLst>
                  <a:path w="100" h="133">
                    <a:moveTo>
                      <a:pt x="0" y="0"/>
                    </a:moveTo>
                    <a:lnTo>
                      <a:pt x="0" y="3"/>
                    </a:lnTo>
                    <a:lnTo>
                      <a:pt x="7" y="51"/>
                    </a:lnTo>
                    <a:lnTo>
                      <a:pt x="9" y="51"/>
                    </a:lnTo>
                    <a:lnTo>
                      <a:pt x="11" y="55"/>
                    </a:lnTo>
                    <a:lnTo>
                      <a:pt x="28" y="125"/>
                    </a:lnTo>
                    <a:lnTo>
                      <a:pt x="29" y="133"/>
                    </a:lnTo>
                    <a:lnTo>
                      <a:pt x="100" y="133"/>
                    </a:lnTo>
                    <a:lnTo>
                      <a:pt x="79" y="57"/>
                    </a:lnTo>
                    <a:lnTo>
                      <a:pt x="79" y="51"/>
                    </a:lnTo>
                    <a:lnTo>
                      <a:pt x="76" y="51"/>
                    </a:lnTo>
                    <a:lnTo>
                      <a:pt x="70" y="3"/>
                    </a:lnTo>
                    <a:lnTo>
                      <a:pt x="70" y="1"/>
                    </a:lnTo>
                    <a:lnTo>
                      <a:pt x="9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784" name="Freeform 64"/>
              <p:cNvSpPr>
                <a:spLocks noChangeAspect="1"/>
              </p:cNvSpPr>
              <p:nvPr/>
            </p:nvSpPr>
            <p:spPr bwMode="auto">
              <a:xfrm>
                <a:off x="432" y="3372"/>
                <a:ext cx="38" cy="85"/>
              </a:xfrm>
              <a:custGeom>
                <a:avLst/>
                <a:gdLst/>
                <a:ahLst/>
                <a:cxnLst>
                  <a:cxn ang="0">
                    <a:pos x="17" y="2"/>
                  </a:cxn>
                  <a:cxn ang="0">
                    <a:pos x="0" y="2"/>
                  </a:cxn>
                  <a:cxn ang="0">
                    <a:pos x="6" y="50"/>
                  </a:cxn>
                  <a:cxn ang="0">
                    <a:pos x="7" y="50"/>
                  </a:cxn>
                  <a:cxn ang="0">
                    <a:pos x="7" y="62"/>
                  </a:cxn>
                  <a:cxn ang="0">
                    <a:pos x="13" y="99"/>
                  </a:cxn>
                  <a:cxn ang="0">
                    <a:pos x="16" y="99"/>
                  </a:cxn>
                  <a:cxn ang="0">
                    <a:pos x="17" y="113"/>
                  </a:cxn>
                  <a:cxn ang="0">
                    <a:pos x="31" y="201"/>
                  </a:cxn>
                  <a:cxn ang="0">
                    <a:pos x="34" y="201"/>
                  </a:cxn>
                  <a:cxn ang="0">
                    <a:pos x="40" y="254"/>
                  </a:cxn>
                  <a:cxn ang="0">
                    <a:pos x="114" y="254"/>
                  </a:cxn>
                  <a:cxn ang="0">
                    <a:pos x="104" y="201"/>
                  </a:cxn>
                  <a:cxn ang="0">
                    <a:pos x="103" y="201"/>
                  </a:cxn>
                  <a:cxn ang="0">
                    <a:pos x="103" y="194"/>
                  </a:cxn>
                  <a:cxn ang="0">
                    <a:pos x="101" y="184"/>
                  </a:cxn>
                  <a:cxn ang="0">
                    <a:pos x="102" y="184"/>
                  </a:cxn>
                  <a:cxn ang="0">
                    <a:pos x="98" y="150"/>
                  </a:cxn>
                  <a:cxn ang="0">
                    <a:pos x="95" y="150"/>
                  </a:cxn>
                  <a:cxn ang="0">
                    <a:pos x="88" y="99"/>
                  </a:cxn>
                  <a:cxn ang="0">
                    <a:pos x="85" y="99"/>
                  </a:cxn>
                  <a:cxn ang="0">
                    <a:pos x="79" y="60"/>
                  </a:cxn>
                  <a:cxn ang="0">
                    <a:pos x="79" y="50"/>
                  </a:cxn>
                  <a:cxn ang="0">
                    <a:pos x="76" y="50"/>
                  </a:cxn>
                  <a:cxn ang="0">
                    <a:pos x="71" y="4"/>
                  </a:cxn>
                  <a:cxn ang="0">
                    <a:pos x="71" y="0"/>
                  </a:cxn>
                  <a:cxn ang="0">
                    <a:pos x="25" y="0"/>
                  </a:cxn>
                  <a:cxn ang="0">
                    <a:pos x="23" y="2"/>
                  </a:cxn>
                  <a:cxn ang="0">
                    <a:pos x="17" y="2"/>
                  </a:cxn>
                </a:cxnLst>
                <a:rect l="0" t="0" r="r" b="b"/>
                <a:pathLst>
                  <a:path w="114" h="254">
                    <a:moveTo>
                      <a:pt x="17" y="2"/>
                    </a:moveTo>
                    <a:lnTo>
                      <a:pt x="0" y="2"/>
                    </a:lnTo>
                    <a:lnTo>
                      <a:pt x="6" y="50"/>
                    </a:lnTo>
                    <a:lnTo>
                      <a:pt x="7" y="50"/>
                    </a:lnTo>
                    <a:lnTo>
                      <a:pt x="7" y="62"/>
                    </a:lnTo>
                    <a:lnTo>
                      <a:pt x="13" y="99"/>
                    </a:lnTo>
                    <a:lnTo>
                      <a:pt x="16" y="99"/>
                    </a:lnTo>
                    <a:lnTo>
                      <a:pt x="17" y="113"/>
                    </a:lnTo>
                    <a:lnTo>
                      <a:pt x="31" y="201"/>
                    </a:lnTo>
                    <a:lnTo>
                      <a:pt x="34" y="201"/>
                    </a:lnTo>
                    <a:lnTo>
                      <a:pt x="40" y="254"/>
                    </a:lnTo>
                    <a:lnTo>
                      <a:pt x="114" y="254"/>
                    </a:lnTo>
                    <a:lnTo>
                      <a:pt x="104" y="201"/>
                    </a:lnTo>
                    <a:lnTo>
                      <a:pt x="103" y="201"/>
                    </a:lnTo>
                    <a:lnTo>
                      <a:pt x="103" y="194"/>
                    </a:lnTo>
                    <a:lnTo>
                      <a:pt x="101" y="184"/>
                    </a:lnTo>
                    <a:lnTo>
                      <a:pt x="102" y="184"/>
                    </a:lnTo>
                    <a:lnTo>
                      <a:pt x="98" y="150"/>
                    </a:lnTo>
                    <a:lnTo>
                      <a:pt x="95" y="150"/>
                    </a:lnTo>
                    <a:lnTo>
                      <a:pt x="88" y="99"/>
                    </a:lnTo>
                    <a:lnTo>
                      <a:pt x="85" y="99"/>
                    </a:lnTo>
                    <a:lnTo>
                      <a:pt x="79" y="60"/>
                    </a:lnTo>
                    <a:lnTo>
                      <a:pt x="79" y="50"/>
                    </a:lnTo>
                    <a:lnTo>
                      <a:pt x="76" y="50"/>
                    </a:lnTo>
                    <a:lnTo>
                      <a:pt x="71" y="4"/>
                    </a:lnTo>
                    <a:lnTo>
                      <a:pt x="71" y="0"/>
                    </a:lnTo>
                    <a:lnTo>
                      <a:pt x="25" y="0"/>
                    </a:lnTo>
                    <a:lnTo>
                      <a:pt x="23" y="2"/>
                    </a:lnTo>
                    <a:lnTo>
                      <a:pt x="17" y="2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785" name="Freeform 65"/>
              <p:cNvSpPr>
                <a:spLocks noChangeAspect="1"/>
              </p:cNvSpPr>
              <p:nvPr/>
            </p:nvSpPr>
            <p:spPr bwMode="auto">
              <a:xfrm>
                <a:off x="382" y="3439"/>
                <a:ext cx="26" cy="18"/>
              </a:xfrm>
              <a:custGeom>
                <a:avLst/>
                <a:gdLst/>
                <a:ahLst/>
                <a:cxnLst>
                  <a:cxn ang="0">
                    <a:pos x="74" y="5"/>
                  </a:cxn>
                  <a:cxn ang="0">
                    <a:pos x="74" y="0"/>
                  </a:cxn>
                  <a:cxn ang="0">
                    <a:pos x="0" y="0"/>
                  </a:cxn>
                  <a:cxn ang="0">
                    <a:pos x="3" y="53"/>
                  </a:cxn>
                  <a:cxn ang="0">
                    <a:pos x="7" y="53"/>
                  </a:cxn>
                  <a:cxn ang="0">
                    <a:pos x="13" y="51"/>
                  </a:cxn>
                  <a:cxn ang="0">
                    <a:pos x="78" y="51"/>
                  </a:cxn>
                  <a:cxn ang="0">
                    <a:pos x="74" y="5"/>
                  </a:cxn>
                </a:cxnLst>
                <a:rect l="0" t="0" r="r" b="b"/>
                <a:pathLst>
                  <a:path w="78" h="53">
                    <a:moveTo>
                      <a:pt x="74" y="5"/>
                    </a:moveTo>
                    <a:lnTo>
                      <a:pt x="74" y="0"/>
                    </a:lnTo>
                    <a:lnTo>
                      <a:pt x="0" y="0"/>
                    </a:lnTo>
                    <a:lnTo>
                      <a:pt x="3" y="53"/>
                    </a:lnTo>
                    <a:lnTo>
                      <a:pt x="7" y="53"/>
                    </a:lnTo>
                    <a:lnTo>
                      <a:pt x="13" y="51"/>
                    </a:lnTo>
                    <a:lnTo>
                      <a:pt x="78" y="51"/>
                    </a:lnTo>
                    <a:lnTo>
                      <a:pt x="74" y="5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786" name="Freeform 66"/>
              <p:cNvSpPr>
                <a:spLocks noChangeAspect="1"/>
              </p:cNvSpPr>
              <p:nvPr/>
            </p:nvSpPr>
            <p:spPr bwMode="auto">
              <a:xfrm>
                <a:off x="302" y="3422"/>
                <a:ext cx="115" cy="57"/>
              </a:xfrm>
              <a:custGeom>
                <a:avLst/>
                <a:gdLst/>
                <a:ahLst/>
                <a:cxnLst>
                  <a:cxn ang="0">
                    <a:pos x="344" y="171"/>
                  </a:cxn>
                  <a:cxn ang="0">
                    <a:pos x="344" y="170"/>
                  </a:cxn>
                  <a:cxn ang="0">
                    <a:pos x="327" y="76"/>
                  </a:cxn>
                  <a:cxn ang="0">
                    <a:pos x="314" y="56"/>
                  </a:cxn>
                  <a:cxn ang="0">
                    <a:pos x="318" y="102"/>
                  </a:cxn>
                  <a:cxn ang="0">
                    <a:pos x="253" y="102"/>
                  </a:cxn>
                  <a:cxn ang="0">
                    <a:pos x="247" y="104"/>
                  </a:cxn>
                  <a:cxn ang="0">
                    <a:pos x="243" y="104"/>
                  </a:cxn>
                  <a:cxn ang="0">
                    <a:pos x="240" y="51"/>
                  </a:cxn>
                  <a:cxn ang="0">
                    <a:pos x="223" y="51"/>
                  </a:cxn>
                  <a:cxn ang="0">
                    <a:pos x="212" y="26"/>
                  </a:cxn>
                  <a:cxn ang="0">
                    <a:pos x="197" y="0"/>
                  </a:cxn>
                  <a:cxn ang="0">
                    <a:pos x="207" y="104"/>
                  </a:cxn>
                  <a:cxn ang="0">
                    <a:pos x="133" y="102"/>
                  </a:cxn>
                  <a:cxn ang="0">
                    <a:pos x="133" y="89"/>
                  </a:cxn>
                  <a:cxn ang="0">
                    <a:pos x="123" y="0"/>
                  </a:cxn>
                  <a:cxn ang="0">
                    <a:pos x="105" y="26"/>
                  </a:cxn>
                  <a:cxn ang="0">
                    <a:pos x="102" y="51"/>
                  </a:cxn>
                  <a:cxn ang="0">
                    <a:pos x="92" y="51"/>
                  </a:cxn>
                  <a:cxn ang="0">
                    <a:pos x="95" y="102"/>
                  </a:cxn>
                  <a:cxn ang="0">
                    <a:pos x="48" y="102"/>
                  </a:cxn>
                  <a:cxn ang="0">
                    <a:pos x="43" y="104"/>
                  </a:cxn>
                  <a:cxn ang="0">
                    <a:pos x="19" y="104"/>
                  </a:cxn>
                  <a:cxn ang="0">
                    <a:pos x="17" y="53"/>
                  </a:cxn>
                  <a:cxn ang="0">
                    <a:pos x="0" y="76"/>
                  </a:cxn>
                  <a:cxn ang="0">
                    <a:pos x="11" y="171"/>
                  </a:cxn>
                  <a:cxn ang="0">
                    <a:pos x="344" y="171"/>
                  </a:cxn>
                </a:cxnLst>
                <a:rect l="0" t="0" r="r" b="b"/>
                <a:pathLst>
                  <a:path w="344" h="171">
                    <a:moveTo>
                      <a:pt x="344" y="171"/>
                    </a:moveTo>
                    <a:lnTo>
                      <a:pt x="344" y="170"/>
                    </a:lnTo>
                    <a:lnTo>
                      <a:pt x="327" y="76"/>
                    </a:lnTo>
                    <a:lnTo>
                      <a:pt x="314" y="56"/>
                    </a:lnTo>
                    <a:lnTo>
                      <a:pt x="318" y="102"/>
                    </a:lnTo>
                    <a:lnTo>
                      <a:pt x="253" y="102"/>
                    </a:lnTo>
                    <a:lnTo>
                      <a:pt x="247" y="104"/>
                    </a:lnTo>
                    <a:lnTo>
                      <a:pt x="243" y="104"/>
                    </a:lnTo>
                    <a:lnTo>
                      <a:pt x="240" y="51"/>
                    </a:lnTo>
                    <a:lnTo>
                      <a:pt x="223" y="51"/>
                    </a:lnTo>
                    <a:lnTo>
                      <a:pt x="212" y="26"/>
                    </a:lnTo>
                    <a:lnTo>
                      <a:pt x="197" y="0"/>
                    </a:lnTo>
                    <a:lnTo>
                      <a:pt x="207" y="104"/>
                    </a:lnTo>
                    <a:lnTo>
                      <a:pt x="133" y="102"/>
                    </a:lnTo>
                    <a:lnTo>
                      <a:pt x="133" y="89"/>
                    </a:lnTo>
                    <a:lnTo>
                      <a:pt x="123" y="0"/>
                    </a:lnTo>
                    <a:lnTo>
                      <a:pt x="105" y="26"/>
                    </a:lnTo>
                    <a:lnTo>
                      <a:pt x="102" y="51"/>
                    </a:lnTo>
                    <a:lnTo>
                      <a:pt x="92" y="51"/>
                    </a:lnTo>
                    <a:lnTo>
                      <a:pt x="95" y="102"/>
                    </a:lnTo>
                    <a:lnTo>
                      <a:pt x="48" y="102"/>
                    </a:lnTo>
                    <a:lnTo>
                      <a:pt x="43" y="104"/>
                    </a:lnTo>
                    <a:lnTo>
                      <a:pt x="19" y="104"/>
                    </a:lnTo>
                    <a:lnTo>
                      <a:pt x="17" y="53"/>
                    </a:lnTo>
                    <a:lnTo>
                      <a:pt x="0" y="76"/>
                    </a:lnTo>
                    <a:lnTo>
                      <a:pt x="11" y="171"/>
                    </a:lnTo>
                    <a:lnTo>
                      <a:pt x="344" y="171"/>
                    </a:lnTo>
                    <a:close/>
                  </a:path>
                </a:pathLst>
              </a:custGeom>
              <a:solidFill>
                <a:srgbClr val="6666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787" name="Freeform 67"/>
              <p:cNvSpPr>
                <a:spLocks noChangeAspect="1"/>
              </p:cNvSpPr>
              <p:nvPr/>
            </p:nvSpPr>
            <p:spPr bwMode="auto">
              <a:xfrm>
                <a:off x="308" y="3439"/>
                <a:ext cx="26" cy="18"/>
              </a:xfrm>
              <a:custGeom>
                <a:avLst/>
                <a:gdLst/>
                <a:ahLst/>
                <a:cxnLst>
                  <a:cxn ang="0">
                    <a:pos x="31" y="51"/>
                  </a:cxn>
                  <a:cxn ang="0">
                    <a:pos x="78" y="51"/>
                  </a:cxn>
                  <a:cxn ang="0">
                    <a:pos x="75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2" y="53"/>
                  </a:cxn>
                  <a:cxn ang="0">
                    <a:pos x="26" y="53"/>
                  </a:cxn>
                  <a:cxn ang="0">
                    <a:pos x="31" y="51"/>
                  </a:cxn>
                </a:cxnLst>
                <a:rect l="0" t="0" r="r" b="b"/>
                <a:pathLst>
                  <a:path w="78" h="53">
                    <a:moveTo>
                      <a:pt x="31" y="51"/>
                    </a:moveTo>
                    <a:lnTo>
                      <a:pt x="78" y="51"/>
                    </a:lnTo>
                    <a:lnTo>
                      <a:pt x="75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53"/>
                    </a:lnTo>
                    <a:lnTo>
                      <a:pt x="26" y="53"/>
                    </a:lnTo>
                    <a:lnTo>
                      <a:pt x="31" y="51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788" name="Freeform 68"/>
              <p:cNvSpPr>
                <a:spLocks noChangeAspect="1"/>
              </p:cNvSpPr>
              <p:nvPr/>
            </p:nvSpPr>
            <p:spPr bwMode="auto">
              <a:xfrm>
                <a:off x="343" y="3422"/>
                <a:ext cx="28" cy="35"/>
              </a:xfrm>
              <a:custGeom>
                <a:avLst/>
                <a:gdLst/>
                <a:ahLst/>
                <a:cxnLst>
                  <a:cxn ang="0">
                    <a:pos x="10" y="89"/>
                  </a:cxn>
                  <a:cxn ang="0">
                    <a:pos x="10" y="102"/>
                  </a:cxn>
                  <a:cxn ang="0">
                    <a:pos x="84" y="104"/>
                  </a:cxn>
                  <a:cxn ang="0">
                    <a:pos x="74" y="0"/>
                  </a:cxn>
                  <a:cxn ang="0">
                    <a:pos x="0" y="0"/>
                  </a:cxn>
                  <a:cxn ang="0">
                    <a:pos x="10" y="89"/>
                  </a:cxn>
                </a:cxnLst>
                <a:rect l="0" t="0" r="r" b="b"/>
                <a:pathLst>
                  <a:path w="84" h="104">
                    <a:moveTo>
                      <a:pt x="10" y="89"/>
                    </a:moveTo>
                    <a:lnTo>
                      <a:pt x="10" y="102"/>
                    </a:lnTo>
                    <a:lnTo>
                      <a:pt x="84" y="104"/>
                    </a:lnTo>
                    <a:lnTo>
                      <a:pt x="74" y="0"/>
                    </a:lnTo>
                    <a:lnTo>
                      <a:pt x="0" y="0"/>
                    </a:lnTo>
                    <a:lnTo>
                      <a:pt x="10" y="89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789" name="Freeform 69"/>
              <p:cNvSpPr>
                <a:spLocks noChangeAspect="1"/>
              </p:cNvSpPr>
              <p:nvPr/>
            </p:nvSpPr>
            <p:spPr bwMode="auto">
              <a:xfrm>
                <a:off x="298" y="3345"/>
                <a:ext cx="24" cy="13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0" y="2"/>
                  </a:cxn>
                  <a:cxn ang="0">
                    <a:pos x="0" y="30"/>
                  </a:cxn>
                  <a:cxn ang="0">
                    <a:pos x="1" y="38"/>
                  </a:cxn>
                  <a:cxn ang="0">
                    <a:pos x="73" y="38"/>
                  </a:cxn>
                  <a:cxn ang="0">
                    <a:pos x="70" y="8"/>
                  </a:cxn>
                  <a:cxn ang="0">
                    <a:pos x="66" y="0"/>
                  </a:cxn>
                  <a:cxn ang="0">
                    <a:pos x="0" y="1"/>
                  </a:cxn>
                </a:cxnLst>
                <a:rect l="0" t="0" r="r" b="b"/>
                <a:pathLst>
                  <a:path w="73" h="38">
                    <a:moveTo>
                      <a:pt x="0" y="1"/>
                    </a:moveTo>
                    <a:lnTo>
                      <a:pt x="0" y="2"/>
                    </a:lnTo>
                    <a:lnTo>
                      <a:pt x="0" y="30"/>
                    </a:lnTo>
                    <a:lnTo>
                      <a:pt x="1" y="38"/>
                    </a:lnTo>
                    <a:lnTo>
                      <a:pt x="73" y="38"/>
                    </a:lnTo>
                    <a:lnTo>
                      <a:pt x="70" y="8"/>
                    </a:lnTo>
                    <a:lnTo>
                      <a:pt x="66" y="0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790" name="Freeform 70"/>
              <p:cNvSpPr>
                <a:spLocks noChangeAspect="1" noEditPoints="1"/>
              </p:cNvSpPr>
              <p:nvPr/>
            </p:nvSpPr>
            <p:spPr bwMode="auto">
              <a:xfrm>
                <a:off x="290" y="3345"/>
                <a:ext cx="118" cy="75"/>
              </a:xfrm>
              <a:custGeom>
                <a:avLst/>
                <a:gdLst/>
                <a:ahLst/>
                <a:cxnLst>
                  <a:cxn ang="0">
                    <a:pos x="23" y="29"/>
                  </a:cxn>
                  <a:cxn ang="0">
                    <a:pos x="20" y="1"/>
                  </a:cxn>
                  <a:cxn ang="0">
                    <a:pos x="0" y="37"/>
                  </a:cxn>
                  <a:cxn ang="0">
                    <a:pos x="19" y="95"/>
                  </a:cxn>
                  <a:cxn ang="0">
                    <a:pos x="25" y="223"/>
                  </a:cxn>
                  <a:cxn ang="0">
                    <a:pos x="332" y="106"/>
                  </a:cxn>
                  <a:cxn ang="0">
                    <a:pos x="329" y="95"/>
                  </a:cxn>
                  <a:cxn ang="0">
                    <a:pos x="311" y="18"/>
                  </a:cxn>
                  <a:cxn ang="0">
                    <a:pos x="311" y="37"/>
                  </a:cxn>
                  <a:cxn ang="0">
                    <a:pos x="283" y="38"/>
                  </a:cxn>
                  <a:cxn ang="0">
                    <a:pos x="239" y="40"/>
                  </a:cxn>
                  <a:cxn ang="0">
                    <a:pos x="227" y="18"/>
                  </a:cxn>
                  <a:cxn ang="0">
                    <a:pos x="205" y="18"/>
                  </a:cxn>
                  <a:cxn ang="0">
                    <a:pos x="203" y="37"/>
                  </a:cxn>
                  <a:cxn ang="0">
                    <a:pos x="131" y="0"/>
                  </a:cxn>
                  <a:cxn ang="0">
                    <a:pos x="107" y="38"/>
                  </a:cxn>
                  <a:cxn ang="0">
                    <a:pos x="93" y="7"/>
                  </a:cxn>
                  <a:cxn ang="0">
                    <a:pos x="24" y="37"/>
                  </a:cxn>
                  <a:cxn ang="0">
                    <a:pos x="141" y="79"/>
                  </a:cxn>
                  <a:cxn ang="0">
                    <a:pos x="211" y="80"/>
                  </a:cxn>
                  <a:cxn ang="0">
                    <a:pos x="215" y="130"/>
                  </a:cxn>
                  <a:cxn ang="0">
                    <a:pos x="221" y="179"/>
                  </a:cxn>
                  <a:cxn ang="0">
                    <a:pos x="146" y="130"/>
                  </a:cxn>
                  <a:cxn ang="0">
                    <a:pos x="144" y="116"/>
                  </a:cxn>
                  <a:cxn ang="0">
                    <a:pos x="120" y="108"/>
                  </a:cxn>
                  <a:cxn ang="0">
                    <a:pos x="131" y="95"/>
                  </a:cxn>
                  <a:cxn ang="0">
                    <a:pos x="253" y="130"/>
                  </a:cxn>
                  <a:cxn ang="0">
                    <a:pos x="245" y="80"/>
                  </a:cxn>
                  <a:cxn ang="0">
                    <a:pos x="320" y="106"/>
                  </a:cxn>
                  <a:cxn ang="0">
                    <a:pos x="323" y="130"/>
                  </a:cxn>
                  <a:cxn ang="0">
                    <a:pos x="331" y="179"/>
                  </a:cxn>
                  <a:cxn ang="0">
                    <a:pos x="253" y="130"/>
                  </a:cxn>
                  <a:cxn ang="0">
                    <a:pos x="218" y="95"/>
                  </a:cxn>
                  <a:cxn ang="0">
                    <a:pos x="227" y="106"/>
                  </a:cxn>
                  <a:cxn ang="0">
                    <a:pos x="107" y="79"/>
                  </a:cxn>
                  <a:cxn ang="0">
                    <a:pos x="32" y="179"/>
                  </a:cxn>
                </a:cxnLst>
                <a:rect l="0" t="0" r="r" b="b"/>
                <a:pathLst>
                  <a:path w="355" h="223">
                    <a:moveTo>
                      <a:pt x="24" y="37"/>
                    </a:moveTo>
                    <a:lnTo>
                      <a:pt x="23" y="29"/>
                    </a:lnTo>
                    <a:lnTo>
                      <a:pt x="23" y="1"/>
                    </a:lnTo>
                    <a:lnTo>
                      <a:pt x="20" y="1"/>
                    </a:lnTo>
                    <a:lnTo>
                      <a:pt x="11" y="18"/>
                    </a:lnTo>
                    <a:lnTo>
                      <a:pt x="0" y="37"/>
                    </a:lnTo>
                    <a:lnTo>
                      <a:pt x="7" y="95"/>
                    </a:lnTo>
                    <a:lnTo>
                      <a:pt x="19" y="95"/>
                    </a:lnTo>
                    <a:lnTo>
                      <a:pt x="11" y="106"/>
                    </a:lnTo>
                    <a:lnTo>
                      <a:pt x="25" y="223"/>
                    </a:lnTo>
                    <a:lnTo>
                      <a:pt x="355" y="223"/>
                    </a:lnTo>
                    <a:lnTo>
                      <a:pt x="332" y="106"/>
                    </a:lnTo>
                    <a:lnTo>
                      <a:pt x="325" y="95"/>
                    </a:lnTo>
                    <a:lnTo>
                      <a:pt x="329" y="95"/>
                    </a:lnTo>
                    <a:lnTo>
                      <a:pt x="320" y="37"/>
                    </a:lnTo>
                    <a:lnTo>
                      <a:pt x="311" y="18"/>
                    </a:lnTo>
                    <a:lnTo>
                      <a:pt x="306" y="8"/>
                    </a:lnTo>
                    <a:lnTo>
                      <a:pt x="311" y="37"/>
                    </a:lnTo>
                    <a:lnTo>
                      <a:pt x="301" y="38"/>
                    </a:lnTo>
                    <a:lnTo>
                      <a:pt x="283" y="38"/>
                    </a:lnTo>
                    <a:lnTo>
                      <a:pt x="275" y="40"/>
                    </a:lnTo>
                    <a:lnTo>
                      <a:pt x="239" y="40"/>
                    </a:lnTo>
                    <a:lnTo>
                      <a:pt x="235" y="5"/>
                    </a:lnTo>
                    <a:lnTo>
                      <a:pt x="227" y="18"/>
                    </a:lnTo>
                    <a:lnTo>
                      <a:pt x="216" y="37"/>
                    </a:lnTo>
                    <a:lnTo>
                      <a:pt x="205" y="18"/>
                    </a:lnTo>
                    <a:lnTo>
                      <a:pt x="199" y="8"/>
                    </a:lnTo>
                    <a:lnTo>
                      <a:pt x="203" y="37"/>
                    </a:lnTo>
                    <a:lnTo>
                      <a:pt x="131" y="38"/>
                    </a:lnTo>
                    <a:lnTo>
                      <a:pt x="131" y="0"/>
                    </a:lnTo>
                    <a:lnTo>
                      <a:pt x="120" y="18"/>
                    </a:lnTo>
                    <a:lnTo>
                      <a:pt x="107" y="38"/>
                    </a:lnTo>
                    <a:lnTo>
                      <a:pt x="98" y="18"/>
                    </a:lnTo>
                    <a:lnTo>
                      <a:pt x="93" y="7"/>
                    </a:lnTo>
                    <a:lnTo>
                      <a:pt x="96" y="37"/>
                    </a:lnTo>
                    <a:lnTo>
                      <a:pt x="24" y="37"/>
                    </a:lnTo>
                    <a:close/>
                    <a:moveTo>
                      <a:pt x="141" y="104"/>
                    </a:moveTo>
                    <a:lnTo>
                      <a:pt x="141" y="79"/>
                    </a:lnTo>
                    <a:lnTo>
                      <a:pt x="149" y="80"/>
                    </a:lnTo>
                    <a:lnTo>
                      <a:pt x="211" y="80"/>
                    </a:lnTo>
                    <a:lnTo>
                      <a:pt x="211" y="94"/>
                    </a:lnTo>
                    <a:lnTo>
                      <a:pt x="215" y="130"/>
                    </a:lnTo>
                    <a:lnTo>
                      <a:pt x="216" y="130"/>
                    </a:lnTo>
                    <a:lnTo>
                      <a:pt x="221" y="179"/>
                    </a:lnTo>
                    <a:lnTo>
                      <a:pt x="150" y="179"/>
                    </a:lnTo>
                    <a:lnTo>
                      <a:pt x="146" y="130"/>
                    </a:lnTo>
                    <a:lnTo>
                      <a:pt x="144" y="130"/>
                    </a:lnTo>
                    <a:lnTo>
                      <a:pt x="144" y="116"/>
                    </a:lnTo>
                    <a:lnTo>
                      <a:pt x="141" y="104"/>
                    </a:lnTo>
                    <a:close/>
                    <a:moveTo>
                      <a:pt x="120" y="108"/>
                    </a:moveTo>
                    <a:lnTo>
                      <a:pt x="110" y="95"/>
                    </a:lnTo>
                    <a:lnTo>
                      <a:pt x="131" y="95"/>
                    </a:lnTo>
                    <a:lnTo>
                      <a:pt x="120" y="108"/>
                    </a:lnTo>
                    <a:close/>
                    <a:moveTo>
                      <a:pt x="253" y="130"/>
                    </a:moveTo>
                    <a:lnTo>
                      <a:pt x="252" y="130"/>
                    </a:lnTo>
                    <a:lnTo>
                      <a:pt x="245" y="80"/>
                    </a:lnTo>
                    <a:lnTo>
                      <a:pt x="319" y="80"/>
                    </a:lnTo>
                    <a:lnTo>
                      <a:pt x="320" y="106"/>
                    </a:lnTo>
                    <a:lnTo>
                      <a:pt x="323" y="118"/>
                    </a:lnTo>
                    <a:lnTo>
                      <a:pt x="323" y="130"/>
                    </a:lnTo>
                    <a:lnTo>
                      <a:pt x="325" y="130"/>
                    </a:lnTo>
                    <a:lnTo>
                      <a:pt x="331" y="179"/>
                    </a:lnTo>
                    <a:lnTo>
                      <a:pt x="258" y="179"/>
                    </a:lnTo>
                    <a:lnTo>
                      <a:pt x="253" y="130"/>
                    </a:lnTo>
                    <a:close/>
                    <a:moveTo>
                      <a:pt x="227" y="106"/>
                    </a:moveTo>
                    <a:lnTo>
                      <a:pt x="218" y="95"/>
                    </a:lnTo>
                    <a:lnTo>
                      <a:pt x="236" y="95"/>
                    </a:lnTo>
                    <a:lnTo>
                      <a:pt x="227" y="106"/>
                    </a:lnTo>
                    <a:close/>
                    <a:moveTo>
                      <a:pt x="32" y="79"/>
                    </a:moveTo>
                    <a:lnTo>
                      <a:pt x="107" y="79"/>
                    </a:lnTo>
                    <a:lnTo>
                      <a:pt x="117" y="179"/>
                    </a:lnTo>
                    <a:lnTo>
                      <a:pt x="32" y="179"/>
                    </a:lnTo>
                    <a:lnTo>
                      <a:pt x="32" y="79"/>
                    </a:lnTo>
                    <a:close/>
                  </a:path>
                </a:pathLst>
              </a:custGeom>
              <a:solidFill>
                <a:srgbClr val="6666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791" name="Freeform 71"/>
              <p:cNvSpPr>
                <a:spLocks noChangeAspect="1"/>
              </p:cNvSpPr>
              <p:nvPr/>
            </p:nvSpPr>
            <p:spPr bwMode="auto">
              <a:xfrm>
                <a:off x="337" y="3372"/>
                <a:ext cx="27" cy="3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5"/>
                  </a:cxn>
                  <a:cxn ang="0">
                    <a:pos x="3" y="37"/>
                  </a:cxn>
                  <a:cxn ang="0">
                    <a:pos x="3" y="51"/>
                  </a:cxn>
                  <a:cxn ang="0">
                    <a:pos x="5" y="51"/>
                  </a:cxn>
                  <a:cxn ang="0">
                    <a:pos x="9" y="100"/>
                  </a:cxn>
                  <a:cxn ang="0">
                    <a:pos x="80" y="100"/>
                  </a:cxn>
                  <a:cxn ang="0">
                    <a:pos x="75" y="51"/>
                  </a:cxn>
                  <a:cxn ang="0">
                    <a:pos x="74" y="51"/>
                  </a:cxn>
                  <a:cxn ang="0">
                    <a:pos x="70" y="15"/>
                  </a:cxn>
                  <a:cxn ang="0">
                    <a:pos x="70" y="1"/>
                  </a:cxn>
                  <a:cxn ang="0">
                    <a:pos x="8" y="1"/>
                  </a:cxn>
                  <a:cxn ang="0">
                    <a:pos x="0" y="0"/>
                  </a:cxn>
                </a:cxnLst>
                <a:rect l="0" t="0" r="r" b="b"/>
                <a:pathLst>
                  <a:path w="80" h="100">
                    <a:moveTo>
                      <a:pt x="0" y="0"/>
                    </a:moveTo>
                    <a:lnTo>
                      <a:pt x="0" y="25"/>
                    </a:lnTo>
                    <a:lnTo>
                      <a:pt x="3" y="37"/>
                    </a:lnTo>
                    <a:lnTo>
                      <a:pt x="3" y="51"/>
                    </a:lnTo>
                    <a:lnTo>
                      <a:pt x="5" y="51"/>
                    </a:lnTo>
                    <a:lnTo>
                      <a:pt x="9" y="100"/>
                    </a:lnTo>
                    <a:lnTo>
                      <a:pt x="80" y="100"/>
                    </a:lnTo>
                    <a:lnTo>
                      <a:pt x="75" y="51"/>
                    </a:lnTo>
                    <a:lnTo>
                      <a:pt x="74" y="51"/>
                    </a:lnTo>
                    <a:lnTo>
                      <a:pt x="70" y="15"/>
                    </a:lnTo>
                    <a:lnTo>
                      <a:pt x="70" y="1"/>
                    </a:lnTo>
                    <a:lnTo>
                      <a:pt x="8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792" name="Freeform 72"/>
              <p:cNvSpPr>
                <a:spLocks noChangeAspect="1"/>
              </p:cNvSpPr>
              <p:nvPr/>
            </p:nvSpPr>
            <p:spPr bwMode="auto">
              <a:xfrm>
                <a:off x="327" y="3377"/>
                <a:ext cx="7" cy="4"/>
              </a:xfrm>
              <a:custGeom>
                <a:avLst/>
                <a:gdLst/>
                <a:ahLst/>
                <a:cxnLst>
                  <a:cxn ang="0">
                    <a:pos x="10" y="13"/>
                  </a:cxn>
                  <a:cxn ang="0">
                    <a:pos x="19" y="0"/>
                  </a:cxn>
                  <a:cxn ang="0">
                    <a:pos x="21" y="0"/>
                  </a:cxn>
                  <a:cxn ang="0">
                    <a:pos x="0" y="0"/>
                  </a:cxn>
                  <a:cxn ang="0">
                    <a:pos x="10" y="13"/>
                  </a:cxn>
                </a:cxnLst>
                <a:rect l="0" t="0" r="r" b="b"/>
                <a:pathLst>
                  <a:path w="21" h="13">
                    <a:moveTo>
                      <a:pt x="10" y="13"/>
                    </a:moveTo>
                    <a:lnTo>
                      <a:pt x="19" y="0"/>
                    </a:lnTo>
                    <a:lnTo>
                      <a:pt x="21" y="0"/>
                    </a:lnTo>
                    <a:lnTo>
                      <a:pt x="0" y="0"/>
                    </a:lnTo>
                    <a:lnTo>
                      <a:pt x="10" y="13"/>
                    </a:lnTo>
                    <a:close/>
                  </a:path>
                </a:pathLst>
              </a:custGeom>
              <a:solidFill>
                <a:srgbClr val="5A5A5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793" name="Freeform 73"/>
              <p:cNvSpPr>
                <a:spLocks noChangeAspect="1"/>
              </p:cNvSpPr>
              <p:nvPr/>
            </p:nvSpPr>
            <p:spPr bwMode="auto">
              <a:xfrm>
                <a:off x="372" y="3372"/>
                <a:ext cx="28" cy="33"/>
              </a:xfrm>
              <a:custGeom>
                <a:avLst/>
                <a:gdLst/>
                <a:ahLst/>
                <a:cxnLst>
                  <a:cxn ang="0">
                    <a:pos x="7" y="50"/>
                  </a:cxn>
                  <a:cxn ang="0">
                    <a:pos x="8" y="50"/>
                  </a:cxn>
                  <a:cxn ang="0">
                    <a:pos x="13" y="99"/>
                  </a:cxn>
                  <a:cxn ang="0">
                    <a:pos x="86" y="99"/>
                  </a:cxn>
                  <a:cxn ang="0">
                    <a:pos x="80" y="50"/>
                  </a:cxn>
                  <a:cxn ang="0">
                    <a:pos x="78" y="50"/>
                  </a:cxn>
                  <a:cxn ang="0">
                    <a:pos x="78" y="38"/>
                  </a:cxn>
                  <a:cxn ang="0">
                    <a:pos x="75" y="26"/>
                  </a:cxn>
                  <a:cxn ang="0">
                    <a:pos x="74" y="0"/>
                  </a:cxn>
                  <a:cxn ang="0">
                    <a:pos x="0" y="0"/>
                  </a:cxn>
                  <a:cxn ang="0">
                    <a:pos x="7" y="50"/>
                  </a:cxn>
                </a:cxnLst>
                <a:rect l="0" t="0" r="r" b="b"/>
                <a:pathLst>
                  <a:path w="86" h="99">
                    <a:moveTo>
                      <a:pt x="7" y="50"/>
                    </a:moveTo>
                    <a:lnTo>
                      <a:pt x="8" y="50"/>
                    </a:lnTo>
                    <a:lnTo>
                      <a:pt x="13" y="99"/>
                    </a:lnTo>
                    <a:lnTo>
                      <a:pt x="86" y="99"/>
                    </a:lnTo>
                    <a:lnTo>
                      <a:pt x="80" y="50"/>
                    </a:lnTo>
                    <a:lnTo>
                      <a:pt x="78" y="50"/>
                    </a:lnTo>
                    <a:lnTo>
                      <a:pt x="78" y="38"/>
                    </a:lnTo>
                    <a:lnTo>
                      <a:pt x="75" y="26"/>
                    </a:lnTo>
                    <a:lnTo>
                      <a:pt x="74" y="0"/>
                    </a:lnTo>
                    <a:lnTo>
                      <a:pt x="0" y="0"/>
                    </a:lnTo>
                    <a:lnTo>
                      <a:pt x="7" y="50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794" name="Freeform 74"/>
              <p:cNvSpPr>
                <a:spLocks noChangeAspect="1"/>
              </p:cNvSpPr>
              <p:nvPr/>
            </p:nvSpPr>
            <p:spPr bwMode="auto">
              <a:xfrm>
                <a:off x="363" y="3377"/>
                <a:ext cx="6" cy="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" y="11"/>
                  </a:cxn>
                  <a:cxn ang="0">
                    <a:pos x="18" y="0"/>
                  </a:cxn>
                  <a:cxn ang="0">
                    <a:pos x="0" y="0"/>
                  </a:cxn>
                </a:cxnLst>
                <a:rect l="0" t="0" r="r" b="b"/>
                <a:pathLst>
                  <a:path w="18" h="11">
                    <a:moveTo>
                      <a:pt x="0" y="0"/>
                    </a:moveTo>
                    <a:lnTo>
                      <a:pt x="9" y="11"/>
                    </a:lnTo>
                    <a:lnTo>
                      <a:pt x="18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3535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795" name="Freeform 75"/>
              <p:cNvSpPr>
                <a:spLocks noChangeAspect="1"/>
              </p:cNvSpPr>
              <p:nvPr/>
            </p:nvSpPr>
            <p:spPr bwMode="auto">
              <a:xfrm>
                <a:off x="301" y="3372"/>
                <a:ext cx="28" cy="33"/>
              </a:xfrm>
              <a:custGeom>
                <a:avLst/>
                <a:gdLst/>
                <a:ahLst/>
                <a:cxnLst>
                  <a:cxn ang="0">
                    <a:pos x="75" y="0"/>
                  </a:cxn>
                  <a:cxn ang="0">
                    <a:pos x="0" y="0"/>
                  </a:cxn>
                  <a:cxn ang="0">
                    <a:pos x="0" y="100"/>
                  </a:cxn>
                  <a:cxn ang="0">
                    <a:pos x="85" y="100"/>
                  </a:cxn>
                  <a:cxn ang="0">
                    <a:pos x="75" y="0"/>
                  </a:cxn>
                </a:cxnLst>
                <a:rect l="0" t="0" r="r" b="b"/>
                <a:pathLst>
                  <a:path w="85" h="100">
                    <a:moveTo>
                      <a:pt x="75" y="0"/>
                    </a:moveTo>
                    <a:lnTo>
                      <a:pt x="0" y="0"/>
                    </a:lnTo>
                    <a:lnTo>
                      <a:pt x="0" y="100"/>
                    </a:lnTo>
                    <a:lnTo>
                      <a:pt x="85" y="100"/>
                    </a:lnTo>
                    <a:lnTo>
                      <a:pt x="75" y="0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796" name="Freeform 76"/>
              <p:cNvSpPr>
                <a:spLocks noChangeAspect="1"/>
              </p:cNvSpPr>
              <p:nvPr/>
            </p:nvSpPr>
            <p:spPr bwMode="auto">
              <a:xfrm>
                <a:off x="334" y="3345"/>
                <a:ext cx="24" cy="13"/>
              </a:xfrm>
              <a:custGeom>
                <a:avLst/>
                <a:gdLst/>
                <a:ahLst/>
                <a:cxnLst>
                  <a:cxn ang="0">
                    <a:pos x="72" y="37"/>
                  </a:cxn>
                  <a:cxn ang="0">
                    <a:pos x="68" y="8"/>
                  </a:cxn>
                  <a:cxn ang="0">
                    <a:pos x="61" y="0"/>
                  </a:cxn>
                  <a:cxn ang="0">
                    <a:pos x="0" y="0"/>
                  </a:cxn>
                  <a:cxn ang="0">
                    <a:pos x="0" y="38"/>
                  </a:cxn>
                  <a:cxn ang="0">
                    <a:pos x="72" y="37"/>
                  </a:cxn>
                </a:cxnLst>
                <a:rect l="0" t="0" r="r" b="b"/>
                <a:pathLst>
                  <a:path w="72" h="38">
                    <a:moveTo>
                      <a:pt x="72" y="37"/>
                    </a:moveTo>
                    <a:lnTo>
                      <a:pt x="68" y="8"/>
                    </a:lnTo>
                    <a:lnTo>
                      <a:pt x="61" y="0"/>
                    </a:lnTo>
                    <a:lnTo>
                      <a:pt x="0" y="0"/>
                    </a:lnTo>
                    <a:lnTo>
                      <a:pt x="0" y="38"/>
                    </a:lnTo>
                    <a:lnTo>
                      <a:pt x="72" y="37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797" name="Freeform 77"/>
              <p:cNvSpPr>
                <a:spLocks noChangeAspect="1"/>
              </p:cNvSpPr>
              <p:nvPr/>
            </p:nvSpPr>
            <p:spPr bwMode="auto">
              <a:xfrm>
                <a:off x="323" y="3351"/>
                <a:ext cx="7" cy="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" y="20"/>
                  </a:cxn>
                  <a:cxn ang="0">
                    <a:pos x="22" y="0"/>
                  </a:cxn>
                  <a:cxn ang="0">
                    <a:pos x="0" y="0"/>
                  </a:cxn>
                </a:cxnLst>
                <a:rect l="0" t="0" r="r" b="b"/>
                <a:pathLst>
                  <a:path w="22" h="20">
                    <a:moveTo>
                      <a:pt x="0" y="0"/>
                    </a:moveTo>
                    <a:lnTo>
                      <a:pt x="9" y="20"/>
                    </a:lnTo>
                    <a:lnTo>
                      <a:pt x="2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C5C5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798" name="Freeform 78"/>
              <p:cNvSpPr>
                <a:spLocks noChangeAspect="1"/>
              </p:cNvSpPr>
              <p:nvPr/>
            </p:nvSpPr>
            <p:spPr bwMode="auto">
              <a:xfrm>
                <a:off x="368" y="3345"/>
                <a:ext cx="26" cy="14"/>
              </a:xfrm>
              <a:custGeom>
                <a:avLst/>
                <a:gdLst/>
                <a:ahLst/>
                <a:cxnLst>
                  <a:cxn ang="0">
                    <a:pos x="40" y="40"/>
                  </a:cxn>
                  <a:cxn ang="0">
                    <a:pos x="48" y="38"/>
                  </a:cxn>
                  <a:cxn ang="0">
                    <a:pos x="66" y="38"/>
                  </a:cxn>
                  <a:cxn ang="0">
                    <a:pos x="76" y="37"/>
                  </a:cxn>
                  <a:cxn ang="0">
                    <a:pos x="71" y="8"/>
                  </a:cxn>
                  <a:cxn ang="0">
                    <a:pos x="65" y="0"/>
                  </a:cxn>
                  <a:cxn ang="0">
                    <a:pos x="4" y="0"/>
                  </a:cxn>
                  <a:cxn ang="0">
                    <a:pos x="0" y="5"/>
                  </a:cxn>
                  <a:cxn ang="0">
                    <a:pos x="4" y="40"/>
                  </a:cxn>
                  <a:cxn ang="0">
                    <a:pos x="40" y="40"/>
                  </a:cxn>
                </a:cxnLst>
                <a:rect l="0" t="0" r="r" b="b"/>
                <a:pathLst>
                  <a:path w="76" h="40">
                    <a:moveTo>
                      <a:pt x="40" y="40"/>
                    </a:moveTo>
                    <a:lnTo>
                      <a:pt x="48" y="38"/>
                    </a:lnTo>
                    <a:lnTo>
                      <a:pt x="66" y="38"/>
                    </a:lnTo>
                    <a:lnTo>
                      <a:pt x="76" y="37"/>
                    </a:lnTo>
                    <a:lnTo>
                      <a:pt x="71" y="8"/>
                    </a:lnTo>
                    <a:lnTo>
                      <a:pt x="65" y="0"/>
                    </a:lnTo>
                    <a:lnTo>
                      <a:pt x="4" y="0"/>
                    </a:lnTo>
                    <a:lnTo>
                      <a:pt x="0" y="5"/>
                    </a:lnTo>
                    <a:lnTo>
                      <a:pt x="4" y="40"/>
                    </a:lnTo>
                    <a:lnTo>
                      <a:pt x="40" y="40"/>
                    </a:lnTo>
                    <a:close/>
                  </a:path>
                </a:pathLst>
              </a:custGeom>
              <a:solidFill>
                <a:srgbClr val="CCCCCC"/>
              </a:solidFill>
              <a:ln w="3175" cmpd="sng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799" name="Freeform 79"/>
              <p:cNvSpPr>
                <a:spLocks noChangeAspect="1"/>
              </p:cNvSpPr>
              <p:nvPr/>
            </p:nvSpPr>
            <p:spPr bwMode="auto">
              <a:xfrm>
                <a:off x="358" y="3351"/>
                <a:ext cx="8" cy="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1" y="19"/>
                  </a:cxn>
                  <a:cxn ang="0">
                    <a:pos x="22" y="0"/>
                  </a:cxn>
                  <a:cxn ang="0">
                    <a:pos x="0" y="0"/>
                  </a:cxn>
                </a:cxnLst>
                <a:rect l="0" t="0" r="r" b="b"/>
                <a:pathLst>
                  <a:path w="22" h="19">
                    <a:moveTo>
                      <a:pt x="0" y="0"/>
                    </a:moveTo>
                    <a:lnTo>
                      <a:pt x="11" y="19"/>
                    </a:lnTo>
                    <a:lnTo>
                      <a:pt x="2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5555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00" name="Freeform 80"/>
              <p:cNvSpPr>
                <a:spLocks noChangeAspect="1"/>
              </p:cNvSpPr>
              <p:nvPr/>
            </p:nvSpPr>
            <p:spPr bwMode="auto">
              <a:xfrm>
                <a:off x="-355" y="3495"/>
                <a:ext cx="977" cy="21"/>
              </a:xfrm>
              <a:custGeom>
                <a:avLst/>
                <a:gdLst/>
                <a:ahLst/>
                <a:cxnLst>
                  <a:cxn ang="0">
                    <a:pos x="2907" y="62"/>
                  </a:cxn>
                  <a:cxn ang="0">
                    <a:pos x="2930" y="0"/>
                  </a:cxn>
                  <a:cxn ang="0">
                    <a:pos x="0" y="0"/>
                  </a:cxn>
                  <a:cxn ang="0">
                    <a:pos x="19" y="62"/>
                  </a:cxn>
                  <a:cxn ang="0">
                    <a:pos x="2907" y="62"/>
                  </a:cxn>
                </a:cxnLst>
                <a:rect l="0" t="0" r="r" b="b"/>
                <a:pathLst>
                  <a:path w="2930" h="62">
                    <a:moveTo>
                      <a:pt x="2907" y="62"/>
                    </a:moveTo>
                    <a:lnTo>
                      <a:pt x="2930" y="0"/>
                    </a:lnTo>
                    <a:lnTo>
                      <a:pt x="0" y="0"/>
                    </a:lnTo>
                    <a:lnTo>
                      <a:pt x="19" y="62"/>
                    </a:lnTo>
                    <a:lnTo>
                      <a:pt x="2907" y="62"/>
                    </a:lnTo>
                    <a:close/>
                  </a:path>
                </a:pathLst>
              </a:custGeom>
              <a:solidFill>
                <a:srgbClr val="92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01" name="Freeform 81"/>
              <p:cNvSpPr>
                <a:spLocks noChangeAspect="1"/>
              </p:cNvSpPr>
              <p:nvPr/>
            </p:nvSpPr>
            <p:spPr bwMode="auto">
              <a:xfrm>
                <a:off x="-162" y="3346"/>
                <a:ext cx="29" cy="12"/>
              </a:xfrm>
              <a:custGeom>
                <a:avLst/>
                <a:gdLst/>
                <a:ahLst/>
                <a:cxnLst>
                  <a:cxn ang="0">
                    <a:pos x="81" y="36"/>
                  </a:cxn>
                  <a:cxn ang="0">
                    <a:pos x="86" y="0"/>
                  </a:cxn>
                  <a:cxn ang="0">
                    <a:pos x="9" y="0"/>
                  </a:cxn>
                  <a:cxn ang="0">
                    <a:pos x="0" y="35"/>
                  </a:cxn>
                  <a:cxn ang="0">
                    <a:pos x="2" y="34"/>
                  </a:cxn>
                  <a:cxn ang="0">
                    <a:pos x="7" y="36"/>
                  </a:cxn>
                  <a:cxn ang="0">
                    <a:pos x="81" y="36"/>
                  </a:cxn>
                </a:cxnLst>
                <a:rect l="0" t="0" r="r" b="b"/>
                <a:pathLst>
                  <a:path w="86" h="36">
                    <a:moveTo>
                      <a:pt x="81" y="36"/>
                    </a:moveTo>
                    <a:lnTo>
                      <a:pt x="86" y="0"/>
                    </a:lnTo>
                    <a:lnTo>
                      <a:pt x="9" y="0"/>
                    </a:lnTo>
                    <a:lnTo>
                      <a:pt x="0" y="35"/>
                    </a:lnTo>
                    <a:lnTo>
                      <a:pt x="2" y="34"/>
                    </a:lnTo>
                    <a:lnTo>
                      <a:pt x="7" y="36"/>
                    </a:lnTo>
                    <a:lnTo>
                      <a:pt x="81" y="36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02" name="Freeform 82"/>
              <p:cNvSpPr>
                <a:spLocks noChangeAspect="1"/>
              </p:cNvSpPr>
              <p:nvPr/>
            </p:nvSpPr>
            <p:spPr bwMode="auto">
              <a:xfrm>
                <a:off x="-170" y="3351"/>
                <a:ext cx="7" cy="6"/>
              </a:xfrm>
              <a:custGeom>
                <a:avLst/>
                <a:gdLst/>
                <a:ahLst/>
                <a:cxnLst>
                  <a:cxn ang="0">
                    <a:pos x="9" y="18"/>
                  </a:cxn>
                  <a:cxn ang="0">
                    <a:pos x="21" y="0"/>
                  </a:cxn>
                  <a:cxn ang="0">
                    <a:pos x="0" y="0"/>
                  </a:cxn>
                  <a:cxn ang="0">
                    <a:pos x="9" y="18"/>
                  </a:cxn>
                </a:cxnLst>
                <a:rect l="0" t="0" r="r" b="b"/>
                <a:pathLst>
                  <a:path w="21" h="18">
                    <a:moveTo>
                      <a:pt x="9" y="18"/>
                    </a:moveTo>
                    <a:lnTo>
                      <a:pt x="21" y="0"/>
                    </a:lnTo>
                    <a:lnTo>
                      <a:pt x="0" y="0"/>
                    </a:lnTo>
                    <a:lnTo>
                      <a:pt x="9" y="18"/>
                    </a:lnTo>
                    <a:close/>
                  </a:path>
                </a:pathLst>
              </a:custGeom>
              <a:solidFill>
                <a:srgbClr val="BDBDB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03" name="Freeform 83"/>
              <p:cNvSpPr>
                <a:spLocks noChangeAspect="1" noEditPoints="1"/>
              </p:cNvSpPr>
              <p:nvPr/>
            </p:nvSpPr>
            <p:spPr bwMode="auto">
              <a:xfrm>
                <a:off x="-198" y="3372"/>
                <a:ext cx="315" cy="85"/>
              </a:xfrm>
              <a:custGeom>
                <a:avLst/>
                <a:gdLst/>
                <a:ahLst/>
                <a:cxnLst>
                  <a:cxn ang="0">
                    <a:pos x="70" y="1"/>
                  </a:cxn>
                  <a:cxn ang="0">
                    <a:pos x="27" y="51"/>
                  </a:cxn>
                  <a:cxn ang="0">
                    <a:pos x="56" y="153"/>
                  </a:cxn>
                  <a:cxn ang="0">
                    <a:pos x="10" y="203"/>
                  </a:cxn>
                  <a:cxn ang="0">
                    <a:pos x="163" y="257"/>
                  </a:cxn>
                  <a:cxn ang="0">
                    <a:pos x="210" y="153"/>
                  </a:cxn>
                  <a:cxn ang="0">
                    <a:pos x="252" y="151"/>
                  </a:cxn>
                  <a:cxn ang="0">
                    <a:pos x="244" y="100"/>
                  </a:cxn>
                  <a:cxn ang="0">
                    <a:pos x="260" y="51"/>
                  </a:cxn>
                  <a:cxn ang="0">
                    <a:pos x="294" y="100"/>
                  </a:cxn>
                  <a:cxn ang="0">
                    <a:pos x="256" y="153"/>
                  </a:cxn>
                  <a:cxn ang="0">
                    <a:pos x="208" y="203"/>
                  </a:cxn>
                  <a:cxn ang="0">
                    <a:pos x="910" y="203"/>
                  </a:cxn>
                  <a:cxn ang="0">
                    <a:pos x="907" y="153"/>
                  </a:cxn>
                  <a:cxn ang="0">
                    <a:pos x="909" y="100"/>
                  </a:cxn>
                  <a:cxn ang="0">
                    <a:pos x="891" y="51"/>
                  </a:cxn>
                  <a:cxn ang="0">
                    <a:pos x="940" y="3"/>
                  </a:cxn>
                  <a:cxn ang="0">
                    <a:pos x="894" y="1"/>
                  </a:cxn>
                  <a:cxn ang="0">
                    <a:pos x="867" y="51"/>
                  </a:cxn>
                  <a:cxn ang="0">
                    <a:pos x="832" y="51"/>
                  </a:cxn>
                  <a:cxn ang="0">
                    <a:pos x="868" y="153"/>
                  </a:cxn>
                  <a:cxn ang="0">
                    <a:pos x="793" y="203"/>
                  </a:cxn>
                  <a:cxn ang="0">
                    <a:pos x="830" y="100"/>
                  </a:cxn>
                  <a:cxn ang="0">
                    <a:pos x="828" y="51"/>
                  </a:cxn>
                  <a:cxn ang="0">
                    <a:pos x="754" y="0"/>
                  </a:cxn>
                  <a:cxn ang="0">
                    <a:pos x="720" y="49"/>
                  </a:cxn>
                  <a:cxn ang="0">
                    <a:pos x="728" y="101"/>
                  </a:cxn>
                  <a:cxn ang="0">
                    <a:pos x="717" y="153"/>
                  </a:cxn>
                  <a:cxn ang="0">
                    <a:pos x="678" y="153"/>
                  </a:cxn>
                  <a:cxn ang="0">
                    <a:pos x="601" y="203"/>
                  </a:cxn>
                  <a:cxn ang="0">
                    <a:pos x="558" y="153"/>
                  </a:cxn>
                  <a:cxn ang="0">
                    <a:pos x="601" y="113"/>
                  </a:cxn>
                  <a:cxn ang="0">
                    <a:pos x="591" y="100"/>
                  </a:cxn>
                  <a:cxn ang="0">
                    <a:pos x="570" y="51"/>
                  </a:cxn>
                  <a:cxn ang="0">
                    <a:pos x="528" y="0"/>
                  </a:cxn>
                  <a:cxn ang="0">
                    <a:pos x="492" y="100"/>
                  </a:cxn>
                  <a:cxn ang="0">
                    <a:pos x="492" y="151"/>
                  </a:cxn>
                  <a:cxn ang="0">
                    <a:pos x="483" y="203"/>
                  </a:cxn>
                  <a:cxn ang="0">
                    <a:pos x="483" y="153"/>
                  </a:cxn>
                  <a:cxn ang="0">
                    <a:pos x="453" y="63"/>
                  </a:cxn>
                  <a:cxn ang="0">
                    <a:pos x="489" y="24"/>
                  </a:cxn>
                  <a:cxn ang="0">
                    <a:pos x="470" y="0"/>
                  </a:cxn>
                  <a:cxn ang="0">
                    <a:pos x="440" y="1"/>
                  </a:cxn>
                  <a:cxn ang="0">
                    <a:pos x="376" y="51"/>
                  </a:cxn>
                  <a:cxn ang="0">
                    <a:pos x="375" y="100"/>
                  </a:cxn>
                  <a:cxn ang="0">
                    <a:pos x="369" y="151"/>
                  </a:cxn>
                  <a:cxn ang="0">
                    <a:pos x="330" y="151"/>
                  </a:cxn>
                  <a:cxn ang="0">
                    <a:pos x="368" y="138"/>
                  </a:cxn>
                  <a:cxn ang="0">
                    <a:pos x="338" y="51"/>
                  </a:cxn>
                  <a:cxn ang="0">
                    <a:pos x="376" y="1"/>
                  </a:cxn>
                  <a:cxn ang="0">
                    <a:pos x="300" y="0"/>
                  </a:cxn>
                  <a:cxn ang="0">
                    <a:pos x="274" y="49"/>
                  </a:cxn>
                  <a:cxn ang="0">
                    <a:pos x="262" y="25"/>
                  </a:cxn>
                  <a:cxn ang="0">
                    <a:pos x="218" y="1"/>
                  </a:cxn>
                  <a:cxn ang="0">
                    <a:pos x="164" y="51"/>
                  </a:cxn>
                  <a:cxn ang="0">
                    <a:pos x="141" y="100"/>
                  </a:cxn>
                  <a:cxn ang="0">
                    <a:pos x="139" y="151"/>
                  </a:cxn>
                  <a:cxn ang="0">
                    <a:pos x="103" y="100"/>
                  </a:cxn>
                  <a:cxn ang="0">
                    <a:pos x="120" y="51"/>
                  </a:cxn>
                  <a:cxn ang="0">
                    <a:pos x="267" y="203"/>
                  </a:cxn>
                  <a:cxn ang="0">
                    <a:pos x="267" y="203"/>
                  </a:cxn>
                  <a:cxn ang="0">
                    <a:pos x="94" y="153"/>
                  </a:cxn>
                </a:cxnLst>
                <a:rect l="0" t="0" r="r" b="b"/>
                <a:pathLst>
                  <a:path w="944" h="257">
                    <a:moveTo>
                      <a:pt x="144" y="39"/>
                    </a:moveTo>
                    <a:lnTo>
                      <a:pt x="147" y="1"/>
                    </a:lnTo>
                    <a:lnTo>
                      <a:pt x="70" y="1"/>
                    </a:lnTo>
                    <a:lnTo>
                      <a:pt x="67" y="39"/>
                    </a:lnTo>
                    <a:lnTo>
                      <a:pt x="67" y="51"/>
                    </a:lnTo>
                    <a:lnTo>
                      <a:pt x="27" y="51"/>
                    </a:lnTo>
                    <a:lnTo>
                      <a:pt x="25" y="100"/>
                    </a:lnTo>
                    <a:lnTo>
                      <a:pt x="60" y="100"/>
                    </a:lnTo>
                    <a:lnTo>
                      <a:pt x="56" y="153"/>
                    </a:lnTo>
                    <a:lnTo>
                      <a:pt x="15" y="153"/>
                    </a:lnTo>
                    <a:lnTo>
                      <a:pt x="10" y="191"/>
                    </a:lnTo>
                    <a:lnTo>
                      <a:pt x="10" y="203"/>
                    </a:lnTo>
                    <a:lnTo>
                      <a:pt x="6" y="203"/>
                    </a:lnTo>
                    <a:lnTo>
                      <a:pt x="0" y="257"/>
                    </a:lnTo>
                    <a:lnTo>
                      <a:pt x="163" y="257"/>
                    </a:lnTo>
                    <a:lnTo>
                      <a:pt x="168" y="203"/>
                    </a:lnTo>
                    <a:lnTo>
                      <a:pt x="207" y="203"/>
                    </a:lnTo>
                    <a:lnTo>
                      <a:pt x="210" y="153"/>
                    </a:lnTo>
                    <a:lnTo>
                      <a:pt x="231" y="153"/>
                    </a:lnTo>
                    <a:lnTo>
                      <a:pt x="236" y="151"/>
                    </a:lnTo>
                    <a:lnTo>
                      <a:pt x="252" y="151"/>
                    </a:lnTo>
                    <a:lnTo>
                      <a:pt x="254" y="99"/>
                    </a:lnTo>
                    <a:lnTo>
                      <a:pt x="249" y="99"/>
                    </a:lnTo>
                    <a:lnTo>
                      <a:pt x="244" y="100"/>
                    </a:lnTo>
                    <a:lnTo>
                      <a:pt x="220" y="100"/>
                    </a:lnTo>
                    <a:lnTo>
                      <a:pt x="224" y="51"/>
                    </a:lnTo>
                    <a:lnTo>
                      <a:pt x="260" y="51"/>
                    </a:lnTo>
                    <a:lnTo>
                      <a:pt x="260" y="87"/>
                    </a:lnTo>
                    <a:lnTo>
                      <a:pt x="258" y="100"/>
                    </a:lnTo>
                    <a:lnTo>
                      <a:pt x="294" y="100"/>
                    </a:lnTo>
                    <a:lnTo>
                      <a:pt x="291" y="151"/>
                    </a:lnTo>
                    <a:lnTo>
                      <a:pt x="260" y="151"/>
                    </a:lnTo>
                    <a:lnTo>
                      <a:pt x="256" y="153"/>
                    </a:lnTo>
                    <a:lnTo>
                      <a:pt x="252" y="153"/>
                    </a:lnTo>
                    <a:lnTo>
                      <a:pt x="248" y="203"/>
                    </a:lnTo>
                    <a:lnTo>
                      <a:pt x="208" y="203"/>
                    </a:lnTo>
                    <a:lnTo>
                      <a:pt x="207" y="257"/>
                    </a:lnTo>
                    <a:lnTo>
                      <a:pt x="910" y="257"/>
                    </a:lnTo>
                    <a:lnTo>
                      <a:pt x="910" y="203"/>
                    </a:lnTo>
                    <a:lnTo>
                      <a:pt x="909" y="203"/>
                    </a:lnTo>
                    <a:lnTo>
                      <a:pt x="908" y="191"/>
                    </a:lnTo>
                    <a:lnTo>
                      <a:pt x="907" y="153"/>
                    </a:lnTo>
                    <a:lnTo>
                      <a:pt x="944" y="153"/>
                    </a:lnTo>
                    <a:lnTo>
                      <a:pt x="944" y="100"/>
                    </a:lnTo>
                    <a:lnTo>
                      <a:pt x="909" y="100"/>
                    </a:lnTo>
                    <a:lnTo>
                      <a:pt x="908" y="89"/>
                    </a:lnTo>
                    <a:lnTo>
                      <a:pt x="907" y="51"/>
                    </a:lnTo>
                    <a:lnTo>
                      <a:pt x="891" y="51"/>
                    </a:lnTo>
                    <a:lnTo>
                      <a:pt x="895" y="51"/>
                    </a:lnTo>
                    <a:lnTo>
                      <a:pt x="944" y="51"/>
                    </a:lnTo>
                    <a:lnTo>
                      <a:pt x="940" y="3"/>
                    </a:lnTo>
                    <a:lnTo>
                      <a:pt x="940" y="1"/>
                    </a:lnTo>
                    <a:lnTo>
                      <a:pt x="925" y="1"/>
                    </a:lnTo>
                    <a:lnTo>
                      <a:pt x="894" y="1"/>
                    </a:lnTo>
                    <a:lnTo>
                      <a:pt x="890" y="3"/>
                    </a:lnTo>
                    <a:lnTo>
                      <a:pt x="867" y="3"/>
                    </a:lnTo>
                    <a:lnTo>
                      <a:pt x="867" y="51"/>
                    </a:lnTo>
                    <a:lnTo>
                      <a:pt x="850" y="51"/>
                    </a:lnTo>
                    <a:lnTo>
                      <a:pt x="847" y="51"/>
                    </a:lnTo>
                    <a:lnTo>
                      <a:pt x="832" y="51"/>
                    </a:lnTo>
                    <a:lnTo>
                      <a:pt x="832" y="101"/>
                    </a:lnTo>
                    <a:lnTo>
                      <a:pt x="868" y="101"/>
                    </a:lnTo>
                    <a:lnTo>
                      <a:pt x="868" y="153"/>
                    </a:lnTo>
                    <a:lnTo>
                      <a:pt x="832" y="153"/>
                    </a:lnTo>
                    <a:lnTo>
                      <a:pt x="832" y="203"/>
                    </a:lnTo>
                    <a:lnTo>
                      <a:pt x="793" y="203"/>
                    </a:lnTo>
                    <a:lnTo>
                      <a:pt x="793" y="153"/>
                    </a:lnTo>
                    <a:lnTo>
                      <a:pt x="829" y="153"/>
                    </a:lnTo>
                    <a:lnTo>
                      <a:pt x="830" y="100"/>
                    </a:lnTo>
                    <a:lnTo>
                      <a:pt x="795" y="100"/>
                    </a:lnTo>
                    <a:lnTo>
                      <a:pt x="795" y="51"/>
                    </a:lnTo>
                    <a:lnTo>
                      <a:pt x="828" y="51"/>
                    </a:lnTo>
                    <a:lnTo>
                      <a:pt x="828" y="1"/>
                    </a:lnTo>
                    <a:lnTo>
                      <a:pt x="764" y="1"/>
                    </a:lnTo>
                    <a:lnTo>
                      <a:pt x="754" y="0"/>
                    </a:lnTo>
                    <a:lnTo>
                      <a:pt x="754" y="51"/>
                    </a:lnTo>
                    <a:lnTo>
                      <a:pt x="724" y="51"/>
                    </a:lnTo>
                    <a:lnTo>
                      <a:pt x="720" y="49"/>
                    </a:lnTo>
                    <a:lnTo>
                      <a:pt x="720" y="100"/>
                    </a:lnTo>
                    <a:lnTo>
                      <a:pt x="724" y="100"/>
                    </a:lnTo>
                    <a:lnTo>
                      <a:pt x="728" y="101"/>
                    </a:lnTo>
                    <a:lnTo>
                      <a:pt x="753" y="101"/>
                    </a:lnTo>
                    <a:lnTo>
                      <a:pt x="753" y="153"/>
                    </a:lnTo>
                    <a:lnTo>
                      <a:pt x="717" y="153"/>
                    </a:lnTo>
                    <a:lnTo>
                      <a:pt x="717" y="203"/>
                    </a:lnTo>
                    <a:lnTo>
                      <a:pt x="676" y="203"/>
                    </a:lnTo>
                    <a:lnTo>
                      <a:pt x="678" y="153"/>
                    </a:lnTo>
                    <a:lnTo>
                      <a:pt x="602" y="153"/>
                    </a:lnTo>
                    <a:lnTo>
                      <a:pt x="601" y="163"/>
                    </a:lnTo>
                    <a:lnTo>
                      <a:pt x="601" y="203"/>
                    </a:lnTo>
                    <a:lnTo>
                      <a:pt x="562" y="203"/>
                    </a:lnTo>
                    <a:lnTo>
                      <a:pt x="562" y="153"/>
                    </a:lnTo>
                    <a:lnTo>
                      <a:pt x="558" y="153"/>
                    </a:lnTo>
                    <a:lnTo>
                      <a:pt x="562" y="151"/>
                    </a:lnTo>
                    <a:lnTo>
                      <a:pt x="601" y="151"/>
                    </a:lnTo>
                    <a:lnTo>
                      <a:pt x="601" y="113"/>
                    </a:lnTo>
                    <a:lnTo>
                      <a:pt x="602" y="99"/>
                    </a:lnTo>
                    <a:lnTo>
                      <a:pt x="598" y="99"/>
                    </a:lnTo>
                    <a:lnTo>
                      <a:pt x="591" y="100"/>
                    </a:lnTo>
                    <a:lnTo>
                      <a:pt x="567" y="100"/>
                    </a:lnTo>
                    <a:lnTo>
                      <a:pt x="567" y="61"/>
                    </a:lnTo>
                    <a:lnTo>
                      <a:pt x="570" y="51"/>
                    </a:lnTo>
                    <a:lnTo>
                      <a:pt x="603" y="51"/>
                    </a:lnTo>
                    <a:lnTo>
                      <a:pt x="606" y="0"/>
                    </a:lnTo>
                    <a:lnTo>
                      <a:pt x="528" y="0"/>
                    </a:lnTo>
                    <a:lnTo>
                      <a:pt x="528" y="49"/>
                    </a:lnTo>
                    <a:lnTo>
                      <a:pt x="492" y="49"/>
                    </a:lnTo>
                    <a:lnTo>
                      <a:pt x="492" y="100"/>
                    </a:lnTo>
                    <a:lnTo>
                      <a:pt x="525" y="100"/>
                    </a:lnTo>
                    <a:lnTo>
                      <a:pt x="524" y="151"/>
                    </a:lnTo>
                    <a:lnTo>
                      <a:pt x="492" y="151"/>
                    </a:lnTo>
                    <a:lnTo>
                      <a:pt x="486" y="149"/>
                    </a:lnTo>
                    <a:lnTo>
                      <a:pt x="486" y="191"/>
                    </a:lnTo>
                    <a:lnTo>
                      <a:pt x="483" y="203"/>
                    </a:lnTo>
                    <a:lnTo>
                      <a:pt x="446" y="203"/>
                    </a:lnTo>
                    <a:lnTo>
                      <a:pt x="447" y="153"/>
                    </a:lnTo>
                    <a:lnTo>
                      <a:pt x="483" y="153"/>
                    </a:lnTo>
                    <a:lnTo>
                      <a:pt x="488" y="100"/>
                    </a:lnTo>
                    <a:lnTo>
                      <a:pt x="453" y="100"/>
                    </a:lnTo>
                    <a:lnTo>
                      <a:pt x="453" y="63"/>
                    </a:lnTo>
                    <a:lnTo>
                      <a:pt x="454" y="51"/>
                    </a:lnTo>
                    <a:lnTo>
                      <a:pt x="489" y="51"/>
                    </a:lnTo>
                    <a:lnTo>
                      <a:pt x="489" y="24"/>
                    </a:lnTo>
                    <a:lnTo>
                      <a:pt x="492" y="13"/>
                    </a:lnTo>
                    <a:lnTo>
                      <a:pt x="492" y="0"/>
                    </a:lnTo>
                    <a:lnTo>
                      <a:pt x="470" y="0"/>
                    </a:lnTo>
                    <a:lnTo>
                      <a:pt x="453" y="0"/>
                    </a:lnTo>
                    <a:lnTo>
                      <a:pt x="448" y="1"/>
                    </a:lnTo>
                    <a:lnTo>
                      <a:pt x="440" y="1"/>
                    </a:lnTo>
                    <a:lnTo>
                      <a:pt x="415" y="1"/>
                    </a:lnTo>
                    <a:lnTo>
                      <a:pt x="415" y="51"/>
                    </a:lnTo>
                    <a:lnTo>
                      <a:pt x="376" y="51"/>
                    </a:lnTo>
                    <a:lnTo>
                      <a:pt x="376" y="76"/>
                    </a:lnTo>
                    <a:lnTo>
                      <a:pt x="375" y="89"/>
                    </a:lnTo>
                    <a:lnTo>
                      <a:pt x="375" y="100"/>
                    </a:lnTo>
                    <a:lnTo>
                      <a:pt x="411" y="100"/>
                    </a:lnTo>
                    <a:lnTo>
                      <a:pt x="408" y="151"/>
                    </a:lnTo>
                    <a:lnTo>
                      <a:pt x="369" y="151"/>
                    </a:lnTo>
                    <a:lnTo>
                      <a:pt x="367" y="203"/>
                    </a:lnTo>
                    <a:lnTo>
                      <a:pt x="326" y="203"/>
                    </a:lnTo>
                    <a:lnTo>
                      <a:pt x="330" y="151"/>
                    </a:lnTo>
                    <a:lnTo>
                      <a:pt x="333" y="153"/>
                    </a:lnTo>
                    <a:lnTo>
                      <a:pt x="368" y="153"/>
                    </a:lnTo>
                    <a:lnTo>
                      <a:pt x="368" y="138"/>
                    </a:lnTo>
                    <a:lnTo>
                      <a:pt x="372" y="100"/>
                    </a:lnTo>
                    <a:lnTo>
                      <a:pt x="336" y="100"/>
                    </a:lnTo>
                    <a:lnTo>
                      <a:pt x="338" y="51"/>
                    </a:lnTo>
                    <a:lnTo>
                      <a:pt x="375" y="51"/>
                    </a:lnTo>
                    <a:lnTo>
                      <a:pt x="375" y="13"/>
                    </a:lnTo>
                    <a:lnTo>
                      <a:pt x="376" y="1"/>
                    </a:lnTo>
                    <a:lnTo>
                      <a:pt x="310" y="1"/>
                    </a:lnTo>
                    <a:lnTo>
                      <a:pt x="306" y="0"/>
                    </a:lnTo>
                    <a:lnTo>
                      <a:pt x="300" y="0"/>
                    </a:lnTo>
                    <a:lnTo>
                      <a:pt x="298" y="51"/>
                    </a:lnTo>
                    <a:lnTo>
                      <a:pt x="280" y="51"/>
                    </a:lnTo>
                    <a:lnTo>
                      <a:pt x="274" y="49"/>
                    </a:lnTo>
                    <a:lnTo>
                      <a:pt x="260" y="49"/>
                    </a:lnTo>
                    <a:lnTo>
                      <a:pt x="260" y="37"/>
                    </a:lnTo>
                    <a:lnTo>
                      <a:pt x="262" y="25"/>
                    </a:lnTo>
                    <a:lnTo>
                      <a:pt x="262" y="0"/>
                    </a:lnTo>
                    <a:lnTo>
                      <a:pt x="224" y="0"/>
                    </a:lnTo>
                    <a:lnTo>
                      <a:pt x="218" y="1"/>
                    </a:lnTo>
                    <a:lnTo>
                      <a:pt x="186" y="1"/>
                    </a:lnTo>
                    <a:lnTo>
                      <a:pt x="183" y="51"/>
                    </a:lnTo>
                    <a:lnTo>
                      <a:pt x="164" y="51"/>
                    </a:lnTo>
                    <a:lnTo>
                      <a:pt x="158" y="51"/>
                    </a:lnTo>
                    <a:lnTo>
                      <a:pt x="145" y="51"/>
                    </a:lnTo>
                    <a:lnTo>
                      <a:pt x="141" y="100"/>
                    </a:lnTo>
                    <a:lnTo>
                      <a:pt x="176" y="100"/>
                    </a:lnTo>
                    <a:lnTo>
                      <a:pt x="171" y="151"/>
                    </a:lnTo>
                    <a:lnTo>
                      <a:pt x="139" y="151"/>
                    </a:lnTo>
                    <a:lnTo>
                      <a:pt x="133" y="149"/>
                    </a:lnTo>
                    <a:lnTo>
                      <a:pt x="138" y="100"/>
                    </a:lnTo>
                    <a:lnTo>
                      <a:pt x="103" y="100"/>
                    </a:lnTo>
                    <a:lnTo>
                      <a:pt x="106" y="51"/>
                    </a:lnTo>
                    <a:lnTo>
                      <a:pt x="116" y="51"/>
                    </a:lnTo>
                    <a:lnTo>
                      <a:pt x="120" y="51"/>
                    </a:lnTo>
                    <a:lnTo>
                      <a:pt x="144" y="51"/>
                    </a:lnTo>
                    <a:lnTo>
                      <a:pt x="144" y="39"/>
                    </a:lnTo>
                    <a:close/>
                    <a:moveTo>
                      <a:pt x="267" y="203"/>
                    </a:moveTo>
                    <a:lnTo>
                      <a:pt x="254" y="203"/>
                    </a:lnTo>
                    <a:lnTo>
                      <a:pt x="258" y="202"/>
                    </a:lnTo>
                    <a:lnTo>
                      <a:pt x="267" y="203"/>
                    </a:lnTo>
                    <a:close/>
                    <a:moveTo>
                      <a:pt x="130" y="203"/>
                    </a:moveTo>
                    <a:lnTo>
                      <a:pt x="91" y="203"/>
                    </a:lnTo>
                    <a:lnTo>
                      <a:pt x="94" y="153"/>
                    </a:lnTo>
                    <a:lnTo>
                      <a:pt x="133" y="153"/>
                    </a:lnTo>
                    <a:lnTo>
                      <a:pt x="130" y="203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04" name="Freeform 84"/>
              <p:cNvSpPr>
                <a:spLocks noChangeAspect="1"/>
              </p:cNvSpPr>
              <p:nvPr/>
            </p:nvSpPr>
            <p:spPr bwMode="auto">
              <a:xfrm>
                <a:off x="-113" y="3439"/>
                <a:ext cx="4" cy="1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13" y="1"/>
                  </a:cxn>
                  <a:cxn ang="0">
                    <a:pos x="4" y="0"/>
                  </a:cxn>
                  <a:cxn ang="0">
                    <a:pos x="0" y="1"/>
                  </a:cxn>
                </a:cxnLst>
                <a:rect l="0" t="0" r="r" b="b"/>
                <a:pathLst>
                  <a:path w="13" h="1">
                    <a:moveTo>
                      <a:pt x="0" y="1"/>
                    </a:moveTo>
                    <a:lnTo>
                      <a:pt x="13" y="1"/>
                    </a:lnTo>
                    <a:lnTo>
                      <a:pt x="4" y="0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6666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05" name="Freeform 85"/>
              <p:cNvSpPr>
                <a:spLocks noChangeAspect="1"/>
              </p:cNvSpPr>
              <p:nvPr/>
            </p:nvSpPr>
            <p:spPr bwMode="auto">
              <a:xfrm>
                <a:off x="-168" y="3423"/>
                <a:ext cx="14" cy="16"/>
              </a:xfrm>
              <a:custGeom>
                <a:avLst/>
                <a:gdLst/>
                <a:ahLst/>
                <a:cxnLst>
                  <a:cxn ang="0">
                    <a:pos x="0" y="50"/>
                  </a:cxn>
                  <a:cxn ang="0">
                    <a:pos x="39" y="50"/>
                  </a:cxn>
                  <a:cxn ang="0">
                    <a:pos x="42" y="0"/>
                  </a:cxn>
                  <a:cxn ang="0">
                    <a:pos x="3" y="0"/>
                  </a:cxn>
                  <a:cxn ang="0">
                    <a:pos x="0" y="50"/>
                  </a:cxn>
                </a:cxnLst>
                <a:rect l="0" t="0" r="r" b="b"/>
                <a:pathLst>
                  <a:path w="42" h="50">
                    <a:moveTo>
                      <a:pt x="0" y="50"/>
                    </a:moveTo>
                    <a:lnTo>
                      <a:pt x="39" y="50"/>
                    </a:lnTo>
                    <a:lnTo>
                      <a:pt x="42" y="0"/>
                    </a:lnTo>
                    <a:lnTo>
                      <a:pt x="3" y="0"/>
                    </a:lnTo>
                    <a:lnTo>
                      <a:pt x="0" y="50"/>
                    </a:lnTo>
                    <a:close/>
                  </a:path>
                </a:pathLst>
              </a:custGeom>
              <a:solidFill>
                <a:srgbClr val="6666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06" name="Freeform 86"/>
              <p:cNvSpPr>
                <a:spLocks noChangeAspect="1"/>
              </p:cNvSpPr>
              <p:nvPr/>
            </p:nvSpPr>
            <p:spPr bwMode="auto">
              <a:xfrm>
                <a:off x="-94" y="3351"/>
                <a:ext cx="7" cy="6"/>
              </a:xfrm>
              <a:custGeom>
                <a:avLst/>
                <a:gdLst/>
                <a:ahLst/>
                <a:cxnLst>
                  <a:cxn ang="0">
                    <a:pos x="20" y="0"/>
                  </a:cxn>
                  <a:cxn ang="0">
                    <a:pos x="0" y="0"/>
                  </a:cxn>
                  <a:cxn ang="0">
                    <a:pos x="8" y="18"/>
                  </a:cxn>
                  <a:cxn ang="0">
                    <a:pos x="20" y="0"/>
                  </a:cxn>
                </a:cxnLst>
                <a:rect l="0" t="0" r="r" b="b"/>
                <a:pathLst>
                  <a:path w="20" h="18">
                    <a:moveTo>
                      <a:pt x="20" y="0"/>
                    </a:moveTo>
                    <a:lnTo>
                      <a:pt x="0" y="0"/>
                    </a:lnTo>
                    <a:lnTo>
                      <a:pt x="8" y="18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AEAEA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07" name="Freeform 87"/>
              <p:cNvSpPr>
                <a:spLocks noChangeAspect="1"/>
              </p:cNvSpPr>
              <p:nvPr/>
            </p:nvSpPr>
            <p:spPr bwMode="auto">
              <a:xfrm>
                <a:off x="-121" y="3345"/>
                <a:ext cx="26" cy="13"/>
              </a:xfrm>
              <a:custGeom>
                <a:avLst/>
                <a:gdLst/>
                <a:ahLst/>
                <a:cxnLst>
                  <a:cxn ang="0">
                    <a:pos x="76" y="39"/>
                  </a:cxn>
                  <a:cxn ang="0">
                    <a:pos x="78" y="20"/>
                  </a:cxn>
                  <a:cxn ang="0">
                    <a:pos x="78" y="13"/>
                  </a:cxn>
                  <a:cxn ang="0">
                    <a:pos x="78" y="1"/>
                  </a:cxn>
                  <a:cxn ang="0">
                    <a:pos x="73" y="1"/>
                  </a:cxn>
                  <a:cxn ang="0">
                    <a:pos x="68" y="0"/>
                  </a:cxn>
                  <a:cxn ang="0">
                    <a:pos x="30" y="0"/>
                  </a:cxn>
                  <a:cxn ang="0">
                    <a:pos x="26" y="1"/>
                  </a:cxn>
                  <a:cxn ang="0">
                    <a:pos x="2" y="1"/>
                  </a:cxn>
                  <a:cxn ang="0">
                    <a:pos x="2" y="3"/>
                  </a:cxn>
                  <a:cxn ang="0">
                    <a:pos x="0" y="39"/>
                  </a:cxn>
                  <a:cxn ang="0">
                    <a:pos x="76" y="39"/>
                  </a:cxn>
                </a:cxnLst>
                <a:rect l="0" t="0" r="r" b="b"/>
                <a:pathLst>
                  <a:path w="78" h="39">
                    <a:moveTo>
                      <a:pt x="76" y="39"/>
                    </a:moveTo>
                    <a:lnTo>
                      <a:pt x="78" y="20"/>
                    </a:lnTo>
                    <a:lnTo>
                      <a:pt x="78" y="13"/>
                    </a:lnTo>
                    <a:lnTo>
                      <a:pt x="78" y="1"/>
                    </a:lnTo>
                    <a:lnTo>
                      <a:pt x="73" y="1"/>
                    </a:lnTo>
                    <a:lnTo>
                      <a:pt x="68" y="0"/>
                    </a:lnTo>
                    <a:lnTo>
                      <a:pt x="30" y="0"/>
                    </a:lnTo>
                    <a:lnTo>
                      <a:pt x="26" y="1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0" y="39"/>
                    </a:lnTo>
                    <a:lnTo>
                      <a:pt x="76" y="39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08" name="Freeform 88"/>
              <p:cNvSpPr>
                <a:spLocks noChangeAspect="1"/>
              </p:cNvSpPr>
              <p:nvPr/>
            </p:nvSpPr>
            <p:spPr bwMode="auto">
              <a:xfrm>
                <a:off x="-131" y="3351"/>
                <a:ext cx="6" cy="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" y="18"/>
                  </a:cxn>
                  <a:cxn ang="0">
                    <a:pos x="20" y="0"/>
                  </a:cxn>
                  <a:cxn ang="0">
                    <a:pos x="0" y="0"/>
                  </a:cxn>
                </a:cxnLst>
                <a:rect l="0" t="0" r="r" b="b"/>
                <a:pathLst>
                  <a:path w="20" h="18">
                    <a:moveTo>
                      <a:pt x="0" y="0"/>
                    </a:moveTo>
                    <a:lnTo>
                      <a:pt x="10" y="18"/>
                    </a:lnTo>
                    <a:lnTo>
                      <a:pt x="2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6B6B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09" name="Freeform 89"/>
              <p:cNvSpPr>
                <a:spLocks noChangeAspect="1"/>
              </p:cNvSpPr>
              <p:nvPr/>
            </p:nvSpPr>
            <p:spPr bwMode="auto">
              <a:xfrm>
                <a:off x="-83" y="3345"/>
                <a:ext cx="26" cy="13"/>
              </a:xfrm>
              <a:custGeom>
                <a:avLst/>
                <a:gdLst/>
                <a:ahLst/>
                <a:cxnLst>
                  <a:cxn ang="0">
                    <a:pos x="73" y="38"/>
                  </a:cxn>
                  <a:cxn ang="0">
                    <a:pos x="77" y="9"/>
                  </a:cxn>
                  <a:cxn ang="0">
                    <a:pos x="77" y="0"/>
                  </a:cxn>
                  <a:cxn ang="0">
                    <a:pos x="1" y="0"/>
                  </a:cxn>
                  <a:cxn ang="0">
                    <a:pos x="1" y="2"/>
                  </a:cxn>
                  <a:cxn ang="0">
                    <a:pos x="1" y="19"/>
                  </a:cxn>
                  <a:cxn ang="0">
                    <a:pos x="0" y="29"/>
                  </a:cxn>
                  <a:cxn ang="0">
                    <a:pos x="0" y="38"/>
                  </a:cxn>
                  <a:cxn ang="0">
                    <a:pos x="73" y="38"/>
                  </a:cxn>
                </a:cxnLst>
                <a:rect l="0" t="0" r="r" b="b"/>
                <a:pathLst>
                  <a:path w="77" h="38">
                    <a:moveTo>
                      <a:pt x="73" y="38"/>
                    </a:moveTo>
                    <a:lnTo>
                      <a:pt x="77" y="9"/>
                    </a:lnTo>
                    <a:lnTo>
                      <a:pt x="77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1" y="19"/>
                    </a:lnTo>
                    <a:lnTo>
                      <a:pt x="0" y="29"/>
                    </a:lnTo>
                    <a:lnTo>
                      <a:pt x="0" y="38"/>
                    </a:lnTo>
                    <a:lnTo>
                      <a:pt x="73" y="38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10" name="Freeform 90"/>
              <p:cNvSpPr>
                <a:spLocks noChangeAspect="1" noEditPoints="1"/>
              </p:cNvSpPr>
              <p:nvPr/>
            </p:nvSpPr>
            <p:spPr bwMode="auto">
              <a:xfrm>
                <a:off x="-49" y="3345"/>
                <a:ext cx="159" cy="94"/>
              </a:xfrm>
              <a:custGeom>
                <a:avLst/>
                <a:gdLst/>
                <a:ahLst/>
                <a:cxnLst>
                  <a:cxn ang="0">
                    <a:pos x="50" y="37"/>
                  </a:cxn>
                  <a:cxn ang="0">
                    <a:pos x="49" y="5"/>
                  </a:cxn>
                  <a:cxn ang="0">
                    <a:pos x="24" y="80"/>
                  </a:cxn>
                  <a:cxn ang="0">
                    <a:pos x="43" y="104"/>
                  </a:cxn>
                  <a:cxn ang="0">
                    <a:pos x="7" y="143"/>
                  </a:cxn>
                  <a:cxn ang="0">
                    <a:pos x="37" y="233"/>
                  </a:cxn>
                  <a:cxn ang="0">
                    <a:pos x="37" y="283"/>
                  </a:cxn>
                  <a:cxn ang="0">
                    <a:pos x="46" y="231"/>
                  </a:cxn>
                  <a:cxn ang="0">
                    <a:pos x="46" y="180"/>
                  </a:cxn>
                  <a:cxn ang="0">
                    <a:pos x="82" y="80"/>
                  </a:cxn>
                  <a:cxn ang="0">
                    <a:pos x="124" y="131"/>
                  </a:cxn>
                  <a:cxn ang="0">
                    <a:pos x="145" y="180"/>
                  </a:cxn>
                  <a:cxn ang="0">
                    <a:pos x="155" y="193"/>
                  </a:cxn>
                  <a:cxn ang="0">
                    <a:pos x="112" y="233"/>
                  </a:cxn>
                  <a:cxn ang="0">
                    <a:pos x="155" y="283"/>
                  </a:cxn>
                  <a:cxn ang="0">
                    <a:pos x="232" y="233"/>
                  </a:cxn>
                  <a:cxn ang="0">
                    <a:pos x="271" y="233"/>
                  </a:cxn>
                  <a:cxn ang="0">
                    <a:pos x="282" y="181"/>
                  </a:cxn>
                  <a:cxn ang="0">
                    <a:pos x="274" y="129"/>
                  </a:cxn>
                  <a:cxn ang="0">
                    <a:pos x="308" y="80"/>
                  </a:cxn>
                  <a:cxn ang="0">
                    <a:pos x="382" y="131"/>
                  </a:cxn>
                  <a:cxn ang="0">
                    <a:pos x="384" y="180"/>
                  </a:cxn>
                  <a:cxn ang="0">
                    <a:pos x="347" y="283"/>
                  </a:cxn>
                  <a:cxn ang="0">
                    <a:pos x="422" y="233"/>
                  </a:cxn>
                  <a:cxn ang="0">
                    <a:pos x="386" y="131"/>
                  </a:cxn>
                  <a:cxn ang="0">
                    <a:pos x="421" y="131"/>
                  </a:cxn>
                  <a:cxn ang="0">
                    <a:pos x="448" y="81"/>
                  </a:cxn>
                  <a:cxn ang="0">
                    <a:pos x="467" y="19"/>
                  </a:cxn>
                  <a:cxn ang="0">
                    <a:pos x="457" y="38"/>
                  </a:cxn>
                  <a:cxn ang="0">
                    <a:pos x="384" y="5"/>
                  </a:cxn>
                  <a:cxn ang="0">
                    <a:pos x="353" y="19"/>
                  </a:cxn>
                  <a:cxn ang="0">
                    <a:pos x="274" y="37"/>
                  </a:cxn>
                  <a:cxn ang="0">
                    <a:pos x="254" y="38"/>
                  </a:cxn>
                  <a:cxn ang="0">
                    <a:pos x="236" y="38"/>
                  </a:cxn>
                  <a:cxn ang="0">
                    <a:pos x="180" y="38"/>
                  </a:cxn>
                  <a:cxn ang="0">
                    <a:pos x="155" y="19"/>
                  </a:cxn>
                  <a:cxn ang="0">
                    <a:pos x="125" y="7"/>
                  </a:cxn>
                  <a:cxn ang="0">
                    <a:pos x="110" y="38"/>
                  </a:cxn>
                  <a:cxn ang="0">
                    <a:pos x="73" y="96"/>
                  </a:cxn>
                  <a:cxn ang="0">
                    <a:pos x="179" y="131"/>
                  </a:cxn>
                  <a:cxn ang="0">
                    <a:pos x="216" y="80"/>
                  </a:cxn>
                  <a:cxn ang="0">
                    <a:pos x="271" y="131"/>
                  </a:cxn>
                  <a:cxn ang="0">
                    <a:pos x="241" y="180"/>
                  </a:cxn>
                  <a:cxn ang="0">
                    <a:pos x="268" y="233"/>
                  </a:cxn>
                  <a:cxn ang="0">
                    <a:pos x="193" y="231"/>
                  </a:cxn>
                  <a:cxn ang="0">
                    <a:pos x="184" y="179"/>
                  </a:cxn>
                  <a:cxn ang="0">
                    <a:pos x="174" y="129"/>
                  </a:cxn>
                  <a:cxn ang="0">
                    <a:pos x="169" y="96"/>
                  </a:cxn>
                  <a:cxn ang="0">
                    <a:pos x="289" y="105"/>
                  </a:cxn>
                  <a:cxn ang="0">
                    <a:pos x="397" y="105"/>
                  </a:cxn>
                  <a:cxn ang="0">
                    <a:pos x="397" y="105"/>
                  </a:cxn>
                </a:cxnLst>
                <a:rect l="0" t="0" r="r" b="b"/>
                <a:pathLst>
                  <a:path w="479" h="283">
                    <a:moveTo>
                      <a:pt x="110" y="38"/>
                    </a:moveTo>
                    <a:lnTo>
                      <a:pt x="107" y="37"/>
                    </a:lnTo>
                    <a:lnTo>
                      <a:pt x="50" y="37"/>
                    </a:lnTo>
                    <a:lnTo>
                      <a:pt x="52" y="29"/>
                    </a:lnTo>
                    <a:lnTo>
                      <a:pt x="52" y="5"/>
                    </a:lnTo>
                    <a:lnTo>
                      <a:pt x="49" y="5"/>
                    </a:lnTo>
                    <a:lnTo>
                      <a:pt x="40" y="19"/>
                    </a:lnTo>
                    <a:lnTo>
                      <a:pt x="29" y="38"/>
                    </a:lnTo>
                    <a:lnTo>
                      <a:pt x="24" y="80"/>
                    </a:lnTo>
                    <a:lnTo>
                      <a:pt x="46" y="80"/>
                    </a:lnTo>
                    <a:lnTo>
                      <a:pt x="46" y="93"/>
                    </a:lnTo>
                    <a:lnTo>
                      <a:pt x="43" y="104"/>
                    </a:lnTo>
                    <a:lnTo>
                      <a:pt x="43" y="131"/>
                    </a:lnTo>
                    <a:lnTo>
                      <a:pt x="8" y="131"/>
                    </a:lnTo>
                    <a:lnTo>
                      <a:pt x="7" y="143"/>
                    </a:lnTo>
                    <a:lnTo>
                      <a:pt x="7" y="180"/>
                    </a:lnTo>
                    <a:lnTo>
                      <a:pt x="42" y="180"/>
                    </a:lnTo>
                    <a:lnTo>
                      <a:pt x="37" y="233"/>
                    </a:lnTo>
                    <a:lnTo>
                      <a:pt x="1" y="233"/>
                    </a:lnTo>
                    <a:lnTo>
                      <a:pt x="0" y="283"/>
                    </a:lnTo>
                    <a:lnTo>
                      <a:pt x="37" y="283"/>
                    </a:lnTo>
                    <a:lnTo>
                      <a:pt x="40" y="271"/>
                    </a:lnTo>
                    <a:lnTo>
                      <a:pt x="40" y="229"/>
                    </a:lnTo>
                    <a:lnTo>
                      <a:pt x="46" y="231"/>
                    </a:lnTo>
                    <a:lnTo>
                      <a:pt x="78" y="231"/>
                    </a:lnTo>
                    <a:lnTo>
                      <a:pt x="79" y="180"/>
                    </a:lnTo>
                    <a:lnTo>
                      <a:pt x="46" y="180"/>
                    </a:lnTo>
                    <a:lnTo>
                      <a:pt x="46" y="129"/>
                    </a:lnTo>
                    <a:lnTo>
                      <a:pt x="82" y="129"/>
                    </a:lnTo>
                    <a:lnTo>
                      <a:pt x="82" y="80"/>
                    </a:lnTo>
                    <a:lnTo>
                      <a:pt x="160" y="80"/>
                    </a:lnTo>
                    <a:lnTo>
                      <a:pt x="157" y="131"/>
                    </a:lnTo>
                    <a:lnTo>
                      <a:pt x="124" y="131"/>
                    </a:lnTo>
                    <a:lnTo>
                      <a:pt x="121" y="141"/>
                    </a:lnTo>
                    <a:lnTo>
                      <a:pt x="121" y="180"/>
                    </a:lnTo>
                    <a:lnTo>
                      <a:pt x="145" y="180"/>
                    </a:lnTo>
                    <a:lnTo>
                      <a:pt x="152" y="179"/>
                    </a:lnTo>
                    <a:lnTo>
                      <a:pt x="156" y="179"/>
                    </a:lnTo>
                    <a:lnTo>
                      <a:pt x="155" y="193"/>
                    </a:lnTo>
                    <a:lnTo>
                      <a:pt x="155" y="231"/>
                    </a:lnTo>
                    <a:lnTo>
                      <a:pt x="116" y="231"/>
                    </a:lnTo>
                    <a:lnTo>
                      <a:pt x="112" y="233"/>
                    </a:lnTo>
                    <a:lnTo>
                      <a:pt x="116" y="233"/>
                    </a:lnTo>
                    <a:lnTo>
                      <a:pt x="116" y="283"/>
                    </a:lnTo>
                    <a:lnTo>
                      <a:pt x="155" y="283"/>
                    </a:lnTo>
                    <a:lnTo>
                      <a:pt x="155" y="243"/>
                    </a:lnTo>
                    <a:lnTo>
                      <a:pt x="156" y="233"/>
                    </a:lnTo>
                    <a:lnTo>
                      <a:pt x="232" y="233"/>
                    </a:lnTo>
                    <a:lnTo>
                      <a:pt x="230" y="283"/>
                    </a:lnTo>
                    <a:lnTo>
                      <a:pt x="271" y="283"/>
                    </a:lnTo>
                    <a:lnTo>
                      <a:pt x="271" y="233"/>
                    </a:lnTo>
                    <a:lnTo>
                      <a:pt x="307" y="233"/>
                    </a:lnTo>
                    <a:lnTo>
                      <a:pt x="307" y="181"/>
                    </a:lnTo>
                    <a:lnTo>
                      <a:pt x="282" y="181"/>
                    </a:lnTo>
                    <a:lnTo>
                      <a:pt x="278" y="180"/>
                    </a:lnTo>
                    <a:lnTo>
                      <a:pt x="274" y="180"/>
                    </a:lnTo>
                    <a:lnTo>
                      <a:pt x="274" y="129"/>
                    </a:lnTo>
                    <a:lnTo>
                      <a:pt x="278" y="131"/>
                    </a:lnTo>
                    <a:lnTo>
                      <a:pt x="308" y="131"/>
                    </a:lnTo>
                    <a:lnTo>
                      <a:pt x="308" y="80"/>
                    </a:lnTo>
                    <a:lnTo>
                      <a:pt x="318" y="81"/>
                    </a:lnTo>
                    <a:lnTo>
                      <a:pt x="382" y="81"/>
                    </a:lnTo>
                    <a:lnTo>
                      <a:pt x="382" y="131"/>
                    </a:lnTo>
                    <a:lnTo>
                      <a:pt x="349" y="131"/>
                    </a:lnTo>
                    <a:lnTo>
                      <a:pt x="349" y="180"/>
                    </a:lnTo>
                    <a:lnTo>
                      <a:pt x="384" y="180"/>
                    </a:lnTo>
                    <a:lnTo>
                      <a:pt x="383" y="233"/>
                    </a:lnTo>
                    <a:lnTo>
                      <a:pt x="347" y="233"/>
                    </a:lnTo>
                    <a:lnTo>
                      <a:pt x="347" y="283"/>
                    </a:lnTo>
                    <a:lnTo>
                      <a:pt x="386" y="283"/>
                    </a:lnTo>
                    <a:lnTo>
                      <a:pt x="386" y="233"/>
                    </a:lnTo>
                    <a:lnTo>
                      <a:pt x="422" y="233"/>
                    </a:lnTo>
                    <a:lnTo>
                      <a:pt x="422" y="181"/>
                    </a:lnTo>
                    <a:lnTo>
                      <a:pt x="386" y="181"/>
                    </a:lnTo>
                    <a:lnTo>
                      <a:pt x="386" y="131"/>
                    </a:lnTo>
                    <a:lnTo>
                      <a:pt x="401" y="131"/>
                    </a:lnTo>
                    <a:lnTo>
                      <a:pt x="404" y="131"/>
                    </a:lnTo>
                    <a:lnTo>
                      <a:pt x="421" y="131"/>
                    </a:lnTo>
                    <a:lnTo>
                      <a:pt x="421" y="83"/>
                    </a:lnTo>
                    <a:lnTo>
                      <a:pt x="444" y="83"/>
                    </a:lnTo>
                    <a:lnTo>
                      <a:pt x="448" y="81"/>
                    </a:lnTo>
                    <a:lnTo>
                      <a:pt x="479" y="81"/>
                    </a:lnTo>
                    <a:lnTo>
                      <a:pt x="476" y="38"/>
                    </a:lnTo>
                    <a:lnTo>
                      <a:pt x="467" y="19"/>
                    </a:lnTo>
                    <a:lnTo>
                      <a:pt x="460" y="5"/>
                    </a:lnTo>
                    <a:lnTo>
                      <a:pt x="458" y="2"/>
                    </a:lnTo>
                    <a:lnTo>
                      <a:pt x="457" y="38"/>
                    </a:lnTo>
                    <a:lnTo>
                      <a:pt x="385" y="38"/>
                    </a:lnTo>
                    <a:lnTo>
                      <a:pt x="385" y="5"/>
                    </a:lnTo>
                    <a:lnTo>
                      <a:pt x="384" y="5"/>
                    </a:lnTo>
                    <a:lnTo>
                      <a:pt x="374" y="19"/>
                    </a:lnTo>
                    <a:lnTo>
                      <a:pt x="362" y="38"/>
                    </a:lnTo>
                    <a:lnTo>
                      <a:pt x="353" y="19"/>
                    </a:lnTo>
                    <a:lnTo>
                      <a:pt x="349" y="13"/>
                    </a:lnTo>
                    <a:lnTo>
                      <a:pt x="349" y="38"/>
                    </a:lnTo>
                    <a:lnTo>
                      <a:pt x="274" y="37"/>
                    </a:lnTo>
                    <a:lnTo>
                      <a:pt x="276" y="0"/>
                    </a:lnTo>
                    <a:lnTo>
                      <a:pt x="265" y="19"/>
                    </a:lnTo>
                    <a:lnTo>
                      <a:pt x="254" y="38"/>
                    </a:lnTo>
                    <a:lnTo>
                      <a:pt x="242" y="19"/>
                    </a:lnTo>
                    <a:lnTo>
                      <a:pt x="236" y="8"/>
                    </a:lnTo>
                    <a:lnTo>
                      <a:pt x="236" y="38"/>
                    </a:lnTo>
                    <a:lnTo>
                      <a:pt x="226" y="39"/>
                    </a:lnTo>
                    <a:lnTo>
                      <a:pt x="190" y="39"/>
                    </a:lnTo>
                    <a:lnTo>
                      <a:pt x="180" y="38"/>
                    </a:lnTo>
                    <a:lnTo>
                      <a:pt x="162" y="38"/>
                    </a:lnTo>
                    <a:lnTo>
                      <a:pt x="162" y="7"/>
                    </a:lnTo>
                    <a:lnTo>
                      <a:pt x="155" y="19"/>
                    </a:lnTo>
                    <a:lnTo>
                      <a:pt x="142" y="39"/>
                    </a:lnTo>
                    <a:lnTo>
                      <a:pt x="131" y="19"/>
                    </a:lnTo>
                    <a:lnTo>
                      <a:pt x="125" y="7"/>
                    </a:lnTo>
                    <a:lnTo>
                      <a:pt x="124" y="8"/>
                    </a:lnTo>
                    <a:lnTo>
                      <a:pt x="124" y="38"/>
                    </a:lnTo>
                    <a:lnTo>
                      <a:pt x="110" y="38"/>
                    </a:lnTo>
                    <a:close/>
                    <a:moveTo>
                      <a:pt x="66" y="105"/>
                    </a:moveTo>
                    <a:lnTo>
                      <a:pt x="59" y="96"/>
                    </a:lnTo>
                    <a:lnTo>
                      <a:pt x="73" y="96"/>
                    </a:lnTo>
                    <a:lnTo>
                      <a:pt x="66" y="105"/>
                    </a:lnTo>
                    <a:close/>
                    <a:moveTo>
                      <a:pt x="174" y="129"/>
                    </a:moveTo>
                    <a:lnTo>
                      <a:pt x="179" y="131"/>
                    </a:lnTo>
                    <a:lnTo>
                      <a:pt x="196" y="131"/>
                    </a:lnTo>
                    <a:lnTo>
                      <a:pt x="197" y="80"/>
                    </a:lnTo>
                    <a:lnTo>
                      <a:pt x="216" y="80"/>
                    </a:lnTo>
                    <a:lnTo>
                      <a:pt x="220" y="81"/>
                    </a:lnTo>
                    <a:lnTo>
                      <a:pt x="271" y="81"/>
                    </a:lnTo>
                    <a:lnTo>
                      <a:pt x="271" y="131"/>
                    </a:lnTo>
                    <a:lnTo>
                      <a:pt x="236" y="131"/>
                    </a:lnTo>
                    <a:lnTo>
                      <a:pt x="236" y="180"/>
                    </a:lnTo>
                    <a:lnTo>
                      <a:pt x="241" y="180"/>
                    </a:lnTo>
                    <a:lnTo>
                      <a:pt x="247" y="179"/>
                    </a:lnTo>
                    <a:lnTo>
                      <a:pt x="271" y="179"/>
                    </a:lnTo>
                    <a:lnTo>
                      <a:pt x="268" y="233"/>
                    </a:lnTo>
                    <a:lnTo>
                      <a:pt x="254" y="233"/>
                    </a:lnTo>
                    <a:lnTo>
                      <a:pt x="250" y="231"/>
                    </a:lnTo>
                    <a:lnTo>
                      <a:pt x="193" y="231"/>
                    </a:lnTo>
                    <a:lnTo>
                      <a:pt x="194" y="180"/>
                    </a:lnTo>
                    <a:lnTo>
                      <a:pt x="190" y="180"/>
                    </a:lnTo>
                    <a:lnTo>
                      <a:pt x="184" y="179"/>
                    </a:lnTo>
                    <a:lnTo>
                      <a:pt x="160" y="179"/>
                    </a:lnTo>
                    <a:lnTo>
                      <a:pt x="160" y="129"/>
                    </a:lnTo>
                    <a:lnTo>
                      <a:pt x="174" y="129"/>
                    </a:lnTo>
                    <a:close/>
                    <a:moveTo>
                      <a:pt x="184" y="96"/>
                    </a:moveTo>
                    <a:lnTo>
                      <a:pt x="176" y="105"/>
                    </a:lnTo>
                    <a:lnTo>
                      <a:pt x="169" y="96"/>
                    </a:lnTo>
                    <a:lnTo>
                      <a:pt x="184" y="96"/>
                    </a:lnTo>
                    <a:close/>
                    <a:moveTo>
                      <a:pt x="298" y="96"/>
                    </a:moveTo>
                    <a:lnTo>
                      <a:pt x="289" y="105"/>
                    </a:lnTo>
                    <a:lnTo>
                      <a:pt x="282" y="96"/>
                    </a:lnTo>
                    <a:lnTo>
                      <a:pt x="298" y="96"/>
                    </a:lnTo>
                    <a:close/>
                    <a:moveTo>
                      <a:pt x="397" y="105"/>
                    </a:moveTo>
                    <a:lnTo>
                      <a:pt x="390" y="96"/>
                    </a:lnTo>
                    <a:lnTo>
                      <a:pt x="407" y="96"/>
                    </a:lnTo>
                    <a:lnTo>
                      <a:pt x="397" y="105"/>
                    </a:lnTo>
                    <a:close/>
                  </a:path>
                </a:pathLst>
              </a:custGeom>
              <a:solidFill>
                <a:srgbClr val="6666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11" name="Freeform 91"/>
              <p:cNvSpPr>
                <a:spLocks noChangeAspect="1"/>
              </p:cNvSpPr>
              <p:nvPr/>
            </p:nvSpPr>
            <p:spPr bwMode="auto">
              <a:xfrm>
                <a:off x="-30" y="3377"/>
                <a:ext cx="5" cy="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0" y="0"/>
                  </a:cxn>
                  <a:cxn ang="0">
                    <a:pos x="7" y="9"/>
                  </a:cxn>
                  <a:cxn ang="0">
                    <a:pos x="14" y="0"/>
                  </a:cxn>
                </a:cxnLst>
                <a:rect l="0" t="0" r="r" b="b"/>
                <a:pathLst>
                  <a:path w="14" h="9">
                    <a:moveTo>
                      <a:pt x="14" y="0"/>
                    </a:moveTo>
                    <a:lnTo>
                      <a:pt x="0" y="0"/>
                    </a:lnTo>
                    <a:lnTo>
                      <a:pt x="7" y="9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12" name="Freeform 92"/>
              <p:cNvSpPr>
                <a:spLocks noChangeAspect="1"/>
              </p:cNvSpPr>
              <p:nvPr/>
            </p:nvSpPr>
            <p:spPr bwMode="auto">
              <a:xfrm>
                <a:off x="4" y="3372"/>
                <a:ext cx="37" cy="51"/>
              </a:xfrm>
              <a:custGeom>
                <a:avLst/>
                <a:gdLst/>
                <a:ahLst/>
                <a:cxnLst>
                  <a:cxn ang="0">
                    <a:pos x="19" y="51"/>
                  </a:cxn>
                  <a:cxn ang="0">
                    <a:pos x="14" y="49"/>
                  </a:cxn>
                  <a:cxn ang="0">
                    <a:pos x="0" y="49"/>
                  </a:cxn>
                  <a:cxn ang="0">
                    <a:pos x="0" y="99"/>
                  </a:cxn>
                  <a:cxn ang="0">
                    <a:pos x="24" y="99"/>
                  </a:cxn>
                  <a:cxn ang="0">
                    <a:pos x="30" y="100"/>
                  </a:cxn>
                  <a:cxn ang="0">
                    <a:pos x="34" y="100"/>
                  </a:cxn>
                  <a:cxn ang="0">
                    <a:pos x="33" y="151"/>
                  </a:cxn>
                  <a:cxn ang="0">
                    <a:pos x="90" y="151"/>
                  </a:cxn>
                  <a:cxn ang="0">
                    <a:pos x="94" y="153"/>
                  </a:cxn>
                  <a:cxn ang="0">
                    <a:pos x="108" y="153"/>
                  </a:cxn>
                  <a:cxn ang="0">
                    <a:pos x="111" y="99"/>
                  </a:cxn>
                  <a:cxn ang="0">
                    <a:pos x="87" y="99"/>
                  </a:cxn>
                  <a:cxn ang="0">
                    <a:pos x="81" y="100"/>
                  </a:cxn>
                  <a:cxn ang="0">
                    <a:pos x="76" y="100"/>
                  </a:cxn>
                  <a:cxn ang="0">
                    <a:pos x="76" y="51"/>
                  </a:cxn>
                  <a:cxn ang="0">
                    <a:pos x="111" y="51"/>
                  </a:cxn>
                  <a:cxn ang="0">
                    <a:pos x="111" y="1"/>
                  </a:cxn>
                  <a:cxn ang="0">
                    <a:pos x="60" y="1"/>
                  </a:cxn>
                  <a:cxn ang="0">
                    <a:pos x="56" y="0"/>
                  </a:cxn>
                  <a:cxn ang="0">
                    <a:pos x="37" y="0"/>
                  </a:cxn>
                  <a:cxn ang="0">
                    <a:pos x="36" y="51"/>
                  </a:cxn>
                  <a:cxn ang="0">
                    <a:pos x="19" y="51"/>
                  </a:cxn>
                </a:cxnLst>
                <a:rect l="0" t="0" r="r" b="b"/>
                <a:pathLst>
                  <a:path w="111" h="153">
                    <a:moveTo>
                      <a:pt x="19" y="51"/>
                    </a:moveTo>
                    <a:lnTo>
                      <a:pt x="14" y="49"/>
                    </a:lnTo>
                    <a:lnTo>
                      <a:pt x="0" y="49"/>
                    </a:lnTo>
                    <a:lnTo>
                      <a:pt x="0" y="99"/>
                    </a:lnTo>
                    <a:lnTo>
                      <a:pt x="24" y="99"/>
                    </a:lnTo>
                    <a:lnTo>
                      <a:pt x="30" y="100"/>
                    </a:lnTo>
                    <a:lnTo>
                      <a:pt x="34" y="100"/>
                    </a:lnTo>
                    <a:lnTo>
                      <a:pt x="33" y="151"/>
                    </a:lnTo>
                    <a:lnTo>
                      <a:pt x="90" y="151"/>
                    </a:lnTo>
                    <a:lnTo>
                      <a:pt x="94" y="153"/>
                    </a:lnTo>
                    <a:lnTo>
                      <a:pt x="108" y="153"/>
                    </a:lnTo>
                    <a:lnTo>
                      <a:pt x="111" y="99"/>
                    </a:lnTo>
                    <a:lnTo>
                      <a:pt x="87" y="99"/>
                    </a:lnTo>
                    <a:lnTo>
                      <a:pt x="81" y="100"/>
                    </a:lnTo>
                    <a:lnTo>
                      <a:pt x="76" y="100"/>
                    </a:lnTo>
                    <a:lnTo>
                      <a:pt x="76" y="51"/>
                    </a:lnTo>
                    <a:lnTo>
                      <a:pt x="111" y="51"/>
                    </a:lnTo>
                    <a:lnTo>
                      <a:pt x="111" y="1"/>
                    </a:lnTo>
                    <a:lnTo>
                      <a:pt x="60" y="1"/>
                    </a:lnTo>
                    <a:lnTo>
                      <a:pt x="56" y="0"/>
                    </a:lnTo>
                    <a:lnTo>
                      <a:pt x="37" y="0"/>
                    </a:lnTo>
                    <a:lnTo>
                      <a:pt x="36" y="51"/>
                    </a:lnTo>
                    <a:lnTo>
                      <a:pt x="19" y="51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13" name="Freeform 93"/>
              <p:cNvSpPr>
                <a:spLocks noChangeAspect="1"/>
              </p:cNvSpPr>
              <p:nvPr/>
            </p:nvSpPr>
            <p:spPr bwMode="auto">
              <a:xfrm>
                <a:off x="7" y="3377"/>
                <a:ext cx="5" cy="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7" y="9"/>
                  </a:cxn>
                  <a:cxn ang="0">
                    <a:pos x="15" y="0"/>
                  </a:cxn>
                  <a:cxn ang="0">
                    <a:pos x="0" y="0"/>
                  </a:cxn>
                </a:cxnLst>
                <a:rect l="0" t="0" r="r" b="b"/>
                <a:pathLst>
                  <a:path w="15" h="9">
                    <a:moveTo>
                      <a:pt x="0" y="0"/>
                    </a:moveTo>
                    <a:lnTo>
                      <a:pt x="7" y="9"/>
                    </a:lnTo>
                    <a:lnTo>
                      <a:pt x="15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14" name="Freeform 94"/>
              <p:cNvSpPr>
                <a:spLocks noChangeAspect="1"/>
              </p:cNvSpPr>
              <p:nvPr/>
            </p:nvSpPr>
            <p:spPr bwMode="auto">
              <a:xfrm>
                <a:off x="45" y="3377"/>
                <a:ext cx="5" cy="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7" y="9"/>
                  </a:cxn>
                  <a:cxn ang="0">
                    <a:pos x="16" y="0"/>
                  </a:cxn>
                  <a:cxn ang="0">
                    <a:pos x="0" y="0"/>
                  </a:cxn>
                </a:cxnLst>
                <a:rect l="0" t="0" r="r" b="b"/>
                <a:pathLst>
                  <a:path w="16" h="9">
                    <a:moveTo>
                      <a:pt x="0" y="0"/>
                    </a:moveTo>
                    <a:lnTo>
                      <a:pt x="7" y="9"/>
                    </a:lnTo>
                    <a:lnTo>
                      <a:pt x="1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2929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15" name="Freeform 95"/>
              <p:cNvSpPr>
                <a:spLocks noChangeAspect="1"/>
              </p:cNvSpPr>
              <p:nvPr/>
            </p:nvSpPr>
            <p:spPr bwMode="auto">
              <a:xfrm>
                <a:off x="81" y="3377"/>
                <a:ext cx="5" cy="3"/>
              </a:xfrm>
              <a:custGeom>
                <a:avLst/>
                <a:gdLst/>
                <a:ahLst/>
                <a:cxnLst>
                  <a:cxn ang="0">
                    <a:pos x="17" y="0"/>
                  </a:cxn>
                  <a:cxn ang="0">
                    <a:pos x="0" y="0"/>
                  </a:cxn>
                  <a:cxn ang="0">
                    <a:pos x="7" y="9"/>
                  </a:cxn>
                  <a:cxn ang="0">
                    <a:pos x="17" y="0"/>
                  </a:cxn>
                </a:cxnLst>
                <a:rect l="0" t="0" r="r" b="b"/>
                <a:pathLst>
                  <a:path w="17" h="9">
                    <a:moveTo>
                      <a:pt x="17" y="0"/>
                    </a:moveTo>
                    <a:lnTo>
                      <a:pt x="0" y="0"/>
                    </a:lnTo>
                    <a:lnTo>
                      <a:pt x="7" y="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A8A8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16" name="Freeform 96"/>
              <p:cNvSpPr>
                <a:spLocks noChangeAspect="1"/>
              </p:cNvSpPr>
              <p:nvPr/>
            </p:nvSpPr>
            <p:spPr bwMode="auto">
              <a:xfrm>
                <a:off x="-33" y="3345"/>
                <a:ext cx="26" cy="13"/>
              </a:xfrm>
              <a:custGeom>
                <a:avLst/>
                <a:gdLst/>
                <a:ahLst/>
                <a:cxnLst>
                  <a:cxn ang="0">
                    <a:pos x="57" y="38"/>
                  </a:cxn>
                  <a:cxn ang="0">
                    <a:pos x="60" y="39"/>
                  </a:cxn>
                  <a:cxn ang="0">
                    <a:pos x="74" y="39"/>
                  </a:cxn>
                  <a:cxn ang="0">
                    <a:pos x="74" y="9"/>
                  </a:cxn>
                  <a:cxn ang="0">
                    <a:pos x="75" y="8"/>
                  </a:cxn>
                  <a:cxn ang="0">
                    <a:pos x="76" y="1"/>
                  </a:cxn>
                  <a:cxn ang="0">
                    <a:pos x="65" y="0"/>
                  </a:cxn>
                  <a:cxn ang="0">
                    <a:pos x="2" y="0"/>
                  </a:cxn>
                  <a:cxn ang="0">
                    <a:pos x="2" y="6"/>
                  </a:cxn>
                  <a:cxn ang="0">
                    <a:pos x="2" y="30"/>
                  </a:cxn>
                  <a:cxn ang="0">
                    <a:pos x="0" y="38"/>
                  </a:cxn>
                  <a:cxn ang="0">
                    <a:pos x="57" y="38"/>
                  </a:cxn>
                </a:cxnLst>
                <a:rect l="0" t="0" r="r" b="b"/>
                <a:pathLst>
                  <a:path w="76" h="39">
                    <a:moveTo>
                      <a:pt x="57" y="38"/>
                    </a:moveTo>
                    <a:lnTo>
                      <a:pt x="60" y="39"/>
                    </a:lnTo>
                    <a:lnTo>
                      <a:pt x="74" y="39"/>
                    </a:lnTo>
                    <a:lnTo>
                      <a:pt x="74" y="9"/>
                    </a:lnTo>
                    <a:lnTo>
                      <a:pt x="75" y="8"/>
                    </a:lnTo>
                    <a:lnTo>
                      <a:pt x="76" y="1"/>
                    </a:lnTo>
                    <a:lnTo>
                      <a:pt x="65" y="0"/>
                    </a:lnTo>
                    <a:lnTo>
                      <a:pt x="2" y="0"/>
                    </a:lnTo>
                    <a:lnTo>
                      <a:pt x="2" y="6"/>
                    </a:lnTo>
                    <a:lnTo>
                      <a:pt x="2" y="30"/>
                    </a:lnTo>
                    <a:lnTo>
                      <a:pt x="0" y="38"/>
                    </a:lnTo>
                    <a:lnTo>
                      <a:pt x="57" y="38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17" name="Freeform 97"/>
              <p:cNvSpPr>
                <a:spLocks noChangeAspect="1"/>
              </p:cNvSpPr>
              <p:nvPr/>
            </p:nvSpPr>
            <p:spPr bwMode="auto">
              <a:xfrm>
                <a:off x="5" y="3345"/>
                <a:ext cx="24" cy="13"/>
              </a:xfrm>
              <a:custGeom>
                <a:avLst/>
                <a:gdLst/>
                <a:ahLst/>
                <a:cxnLst>
                  <a:cxn ang="0">
                    <a:pos x="28" y="39"/>
                  </a:cxn>
                  <a:cxn ang="0">
                    <a:pos x="64" y="39"/>
                  </a:cxn>
                  <a:cxn ang="0">
                    <a:pos x="74" y="38"/>
                  </a:cxn>
                  <a:cxn ang="0">
                    <a:pos x="74" y="8"/>
                  </a:cxn>
                  <a:cxn ang="0">
                    <a:pos x="74" y="0"/>
                  </a:cxn>
                  <a:cxn ang="0">
                    <a:pos x="0" y="0"/>
                  </a:cxn>
                  <a:cxn ang="0">
                    <a:pos x="0" y="7"/>
                  </a:cxn>
                  <a:cxn ang="0">
                    <a:pos x="0" y="38"/>
                  </a:cxn>
                  <a:cxn ang="0">
                    <a:pos x="18" y="38"/>
                  </a:cxn>
                  <a:cxn ang="0">
                    <a:pos x="28" y="39"/>
                  </a:cxn>
                </a:cxnLst>
                <a:rect l="0" t="0" r="r" b="b"/>
                <a:pathLst>
                  <a:path w="74" h="39">
                    <a:moveTo>
                      <a:pt x="28" y="39"/>
                    </a:moveTo>
                    <a:lnTo>
                      <a:pt x="64" y="39"/>
                    </a:lnTo>
                    <a:lnTo>
                      <a:pt x="74" y="38"/>
                    </a:lnTo>
                    <a:lnTo>
                      <a:pt x="74" y="8"/>
                    </a:lnTo>
                    <a:lnTo>
                      <a:pt x="74" y="0"/>
                    </a:lnTo>
                    <a:lnTo>
                      <a:pt x="0" y="0"/>
                    </a:lnTo>
                    <a:lnTo>
                      <a:pt x="0" y="7"/>
                    </a:lnTo>
                    <a:lnTo>
                      <a:pt x="0" y="38"/>
                    </a:lnTo>
                    <a:lnTo>
                      <a:pt x="18" y="38"/>
                    </a:lnTo>
                    <a:lnTo>
                      <a:pt x="28" y="39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18" name="Freeform 98"/>
              <p:cNvSpPr>
                <a:spLocks noChangeAspect="1"/>
              </p:cNvSpPr>
              <p:nvPr/>
            </p:nvSpPr>
            <p:spPr bwMode="auto">
              <a:xfrm>
                <a:off x="-4" y="3351"/>
                <a:ext cx="6" cy="7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0" y="11"/>
                  </a:cxn>
                  <a:cxn ang="0">
                    <a:pos x="6" y="20"/>
                  </a:cxn>
                  <a:cxn ang="0">
                    <a:pos x="19" y="0"/>
                  </a:cxn>
                  <a:cxn ang="0">
                    <a:pos x="2" y="0"/>
                  </a:cxn>
                </a:cxnLst>
                <a:rect l="0" t="0" r="r" b="b"/>
                <a:pathLst>
                  <a:path w="19" h="20">
                    <a:moveTo>
                      <a:pt x="2" y="0"/>
                    </a:moveTo>
                    <a:lnTo>
                      <a:pt x="0" y="11"/>
                    </a:lnTo>
                    <a:lnTo>
                      <a:pt x="6" y="20"/>
                    </a:lnTo>
                    <a:lnTo>
                      <a:pt x="19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9D9D9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19" name="Freeform 99"/>
              <p:cNvSpPr>
                <a:spLocks noChangeAspect="1"/>
              </p:cNvSpPr>
              <p:nvPr/>
            </p:nvSpPr>
            <p:spPr bwMode="auto">
              <a:xfrm>
                <a:off x="-6" y="3351"/>
                <a:ext cx="3" cy="4"/>
              </a:xfrm>
              <a:custGeom>
                <a:avLst/>
                <a:gdLst/>
                <a:ahLst/>
                <a:cxnLst>
                  <a:cxn ang="0">
                    <a:pos x="5" y="11"/>
                  </a:cxn>
                  <a:cxn ang="0">
                    <a:pos x="7" y="0"/>
                  </a:cxn>
                  <a:cxn ang="0">
                    <a:pos x="0" y="0"/>
                  </a:cxn>
                  <a:cxn ang="0">
                    <a:pos x="5" y="11"/>
                  </a:cxn>
                </a:cxnLst>
                <a:rect l="0" t="0" r="r" b="b"/>
                <a:pathLst>
                  <a:path w="7" h="11">
                    <a:moveTo>
                      <a:pt x="5" y="11"/>
                    </a:moveTo>
                    <a:lnTo>
                      <a:pt x="7" y="0"/>
                    </a:lnTo>
                    <a:lnTo>
                      <a:pt x="0" y="0"/>
                    </a:lnTo>
                    <a:lnTo>
                      <a:pt x="5" y="11"/>
                    </a:lnTo>
                    <a:close/>
                  </a:path>
                </a:pathLst>
              </a:custGeom>
              <a:solidFill>
                <a:srgbClr val="A1A1A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20" name="Freeform 100"/>
              <p:cNvSpPr>
                <a:spLocks noChangeAspect="1"/>
              </p:cNvSpPr>
              <p:nvPr/>
            </p:nvSpPr>
            <p:spPr bwMode="auto">
              <a:xfrm>
                <a:off x="42" y="3345"/>
                <a:ext cx="25" cy="13"/>
              </a:xfrm>
              <a:custGeom>
                <a:avLst/>
                <a:gdLst/>
                <a:ahLst/>
                <a:cxnLst>
                  <a:cxn ang="0">
                    <a:pos x="75" y="38"/>
                  </a:cxn>
                  <a:cxn ang="0">
                    <a:pos x="75" y="13"/>
                  </a:cxn>
                  <a:cxn ang="0">
                    <a:pos x="75" y="0"/>
                  </a:cxn>
                  <a:cxn ang="0">
                    <a:pos x="2" y="0"/>
                  </a:cxn>
                  <a:cxn ang="0">
                    <a:pos x="0" y="37"/>
                  </a:cxn>
                  <a:cxn ang="0">
                    <a:pos x="75" y="38"/>
                  </a:cxn>
                </a:cxnLst>
                <a:rect l="0" t="0" r="r" b="b"/>
                <a:pathLst>
                  <a:path w="75" h="38">
                    <a:moveTo>
                      <a:pt x="75" y="38"/>
                    </a:moveTo>
                    <a:lnTo>
                      <a:pt x="75" y="13"/>
                    </a:lnTo>
                    <a:lnTo>
                      <a:pt x="75" y="0"/>
                    </a:lnTo>
                    <a:lnTo>
                      <a:pt x="2" y="0"/>
                    </a:lnTo>
                    <a:lnTo>
                      <a:pt x="0" y="37"/>
                    </a:lnTo>
                    <a:lnTo>
                      <a:pt x="75" y="38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21" name="Freeform 101"/>
              <p:cNvSpPr>
                <a:spLocks noChangeAspect="1"/>
              </p:cNvSpPr>
              <p:nvPr/>
            </p:nvSpPr>
            <p:spPr bwMode="auto">
              <a:xfrm>
                <a:off x="68" y="3351"/>
                <a:ext cx="7" cy="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" y="19"/>
                  </a:cxn>
                  <a:cxn ang="0">
                    <a:pos x="21" y="0"/>
                  </a:cxn>
                  <a:cxn ang="0">
                    <a:pos x="0" y="0"/>
                  </a:cxn>
                </a:cxnLst>
                <a:rect l="0" t="0" r="r" b="b"/>
                <a:pathLst>
                  <a:path w="21" h="19">
                    <a:moveTo>
                      <a:pt x="0" y="0"/>
                    </a:moveTo>
                    <a:lnTo>
                      <a:pt x="9" y="19"/>
                    </a:lnTo>
                    <a:lnTo>
                      <a:pt x="21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E8E8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22" name="Freeform 102"/>
              <p:cNvSpPr>
                <a:spLocks noChangeAspect="1"/>
              </p:cNvSpPr>
              <p:nvPr/>
            </p:nvSpPr>
            <p:spPr bwMode="auto">
              <a:xfrm>
                <a:off x="36" y="3351"/>
                <a:ext cx="3" cy="6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0" y="17"/>
                  </a:cxn>
                  <a:cxn ang="0">
                    <a:pos x="9" y="0"/>
                  </a:cxn>
                  <a:cxn ang="0">
                    <a:pos x="2" y="0"/>
                  </a:cxn>
                </a:cxnLst>
                <a:rect l="0" t="0" r="r" b="b"/>
                <a:pathLst>
                  <a:path w="9" h="17">
                    <a:moveTo>
                      <a:pt x="2" y="0"/>
                    </a:moveTo>
                    <a:lnTo>
                      <a:pt x="0" y="17"/>
                    </a:lnTo>
                    <a:lnTo>
                      <a:pt x="9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95959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23" name="Freeform 103"/>
              <p:cNvSpPr>
                <a:spLocks noChangeAspect="1"/>
              </p:cNvSpPr>
              <p:nvPr/>
            </p:nvSpPr>
            <p:spPr bwMode="auto">
              <a:xfrm>
                <a:off x="31" y="3351"/>
                <a:ext cx="6" cy="7"/>
              </a:xfrm>
              <a:custGeom>
                <a:avLst/>
                <a:gdLst/>
                <a:ahLst/>
                <a:cxnLst>
                  <a:cxn ang="0">
                    <a:pos x="14" y="17"/>
                  </a:cxn>
                  <a:cxn ang="0">
                    <a:pos x="16" y="0"/>
                  </a:cxn>
                  <a:cxn ang="0">
                    <a:pos x="0" y="0"/>
                  </a:cxn>
                  <a:cxn ang="0">
                    <a:pos x="12" y="19"/>
                  </a:cxn>
                  <a:cxn ang="0">
                    <a:pos x="14" y="17"/>
                  </a:cxn>
                </a:cxnLst>
                <a:rect l="0" t="0" r="r" b="b"/>
                <a:pathLst>
                  <a:path w="16" h="19">
                    <a:moveTo>
                      <a:pt x="14" y="17"/>
                    </a:moveTo>
                    <a:lnTo>
                      <a:pt x="16" y="0"/>
                    </a:lnTo>
                    <a:lnTo>
                      <a:pt x="0" y="0"/>
                    </a:lnTo>
                    <a:lnTo>
                      <a:pt x="12" y="19"/>
                    </a:lnTo>
                    <a:lnTo>
                      <a:pt x="14" y="17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24" name="Freeform 104"/>
              <p:cNvSpPr>
                <a:spLocks noChangeAspect="1"/>
              </p:cNvSpPr>
              <p:nvPr/>
            </p:nvSpPr>
            <p:spPr bwMode="auto">
              <a:xfrm>
                <a:off x="79" y="3345"/>
                <a:ext cx="24" cy="13"/>
              </a:xfrm>
              <a:custGeom>
                <a:avLst/>
                <a:gdLst/>
                <a:ahLst/>
                <a:cxnLst>
                  <a:cxn ang="0">
                    <a:pos x="72" y="37"/>
                  </a:cxn>
                  <a:cxn ang="0">
                    <a:pos x="73" y="1"/>
                  </a:cxn>
                  <a:cxn ang="0">
                    <a:pos x="28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37"/>
                  </a:cxn>
                  <a:cxn ang="0">
                    <a:pos x="72" y="37"/>
                  </a:cxn>
                </a:cxnLst>
                <a:rect l="0" t="0" r="r" b="b"/>
                <a:pathLst>
                  <a:path w="73" h="37">
                    <a:moveTo>
                      <a:pt x="72" y="37"/>
                    </a:moveTo>
                    <a:lnTo>
                      <a:pt x="73" y="1"/>
                    </a:lnTo>
                    <a:lnTo>
                      <a:pt x="28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37"/>
                    </a:lnTo>
                    <a:lnTo>
                      <a:pt x="72" y="37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25" name="Freeform 105"/>
              <p:cNvSpPr>
                <a:spLocks noChangeAspect="1"/>
              </p:cNvSpPr>
              <p:nvPr/>
            </p:nvSpPr>
            <p:spPr bwMode="auto">
              <a:xfrm>
                <a:off x="128" y="3345"/>
                <a:ext cx="24" cy="14"/>
              </a:xfrm>
              <a:custGeom>
                <a:avLst/>
                <a:gdLst/>
                <a:ahLst/>
                <a:cxnLst>
                  <a:cxn ang="0">
                    <a:pos x="64" y="39"/>
                  </a:cxn>
                  <a:cxn ang="0">
                    <a:pos x="73" y="41"/>
                  </a:cxn>
                  <a:cxn ang="0">
                    <a:pos x="73" y="5"/>
                  </a:cxn>
                  <a:cxn ang="0">
                    <a:pos x="73" y="0"/>
                  </a:cxn>
                  <a:cxn ang="0">
                    <a:pos x="63" y="1"/>
                  </a:cxn>
                  <a:cxn ang="0">
                    <a:pos x="0" y="1"/>
                  </a:cxn>
                  <a:cxn ang="0">
                    <a:pos x="0" y="5"/>
                  </a:cxn>
                  <a:cxn ang="0">
                    <a:pos x="1" y="41"/>
                  </a:cxn>
                  <a:cxn ang="0">
                    <a:pos x="64" y="39"/>
                  </a:cxn>
                </a:cxnLst>
                <a:rect l="0" t="0" r="r" b="b"/>
                <a:pathLst>
                  <a:path w="73" h="41">
                    <a:moveTo>
                      <a:pt x="64" y="39"/>
                    </a:moveTo>
                    <a:lnTo>
                      <a:pt x="73" y="41"/>
                    </a:lnTo>
                    <a:lnTo>
                      <a:pt x="73" y="5"/>
                    </a:lnTo>
                    <a:lnTo>
                      <a:pt x="73" y="0"/>
                    </a:lnTo>
                    <a:lnTo>
                      <a:pt x="63" y="1"/>
                    </a:lnTo>
                    <a:lnTo>
                      <a:pt x="0" y="1"/>
                    </a:lnTo>
                    <a:lnTo>
                      <a:pt x="0" y="5"/>
                    </a:lnTo>
                    <a:lnTo>
                      <a:pt x="1" y="41"/>
                    </a:lnTo>
                    <a:lnTo>
                      <a:pt x="64" y="39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26" name="Freeform 106"/>
              <p:cNvSpPr>
                <a:spLocks noChangeAspect="1"/>
              </p:cNvSpPr>
              <p:nvPr/>
            </p:nvSpPr>
            <p:spPr bwMode="auto">
              <a:xfrm>
                <a:off x="119" y="3377"/>
                <a:ext cx="6" cy="3"/>
              </a:xfrm>
              <a:custGeom>
                <a:avLst/>
                <a:gdLst/>
                <a:ahLst/>
                <a:cxnLst>
                  <a:cxn ang="0">
                    <a:pos x="17" y="0"/>
                  </a:cxn>
                  <a:cxn ang="0">
                    <a:pos x="0" y="0"/>
                  </a:cxn>
                  <a:cxn ang="0">
                    <a:pos x="9" y="9"/>
                  </a:cxn>
                  <a:cxn ang="0">
                    <a:pos x="17" y="0"/>
                  </a:cxn>
                </a:cxnLst>
                <a:rect l="0" t="0" r="r" b="b"/>
                <a:pathLst>
                  <a:path w="17" h="9">
                    <a:moveTo>
                      <a:pt x="17" y="0"/>
                    </a:moveTo>
                    <a:lnTo>
                      <a:pt x="0" y="0"/>
                    </a:lnTo>
                    <a:lnTo>
                      <a:pt x="9" y="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3838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27" name="Freeform 107"/>
              <p:cNvSpPr>
                <a:spLocks noChangeAspect="1"/>
              </p:cNvSpPr>
              <p:nvPr/>
            </p:nvSpPr>
            <p:spPr bwMode="auto">
              <a:xfrm>
                <a:off x="-289" y="3345"/>
                <a:ext cx="27" cy="13"/>
              </a:xfrm>
              <a:custGeom>
                <a:avLst/>
                <a:gdLst/>
                <a:ahLst/>
                <a:cxnLst>
                  <a:cxn ang="0">
                    <a:pos x="77" y="38"/>
                  </a:cxn>
                  <a:cxn ang="0">
                    <a:pos x="79" y="5"/>
                  </a:cxn>
                  <a:cxn ang="0">
                    <a:pos x="81" y="0"/>
                  </a:cxn>
                  <a:cxn ang="0">
                    <a:pos x="5" y="0"/>
                  </a:cxn>
                  <a:cxn ang="0">
                    <a:pos x="5" y="2"/>
                  </a:cxn>
                  <a:cxn ang="0">
                    <a:pos x="0" y="37"/>
                  </a:cxn>
                  <a:cxn ang="0">
                    <a:pos x="10" y="37"/>
                  </a:cxn>
                  <a:cxn ang="0">
                    <a:pos x="16" y="38"/>
                  </a:cxn>
                  <a:cxn ang="0">
                    <a:pos x="77" y="38"/>
                  </a:cxn>
                </a:cxnLst>
                <a:rect l="0" t="0" r="r" b="b"/>
                <a:pathLst>
                  <a:path w="81" h="38">
                    <a:moveTo>
                      <a:pt x="77" y="38"/>
                    </a:moveTo>
                    <a:lnTo>
                      <a:pt x="79" y="5"/>
                    </a:lnTo>
                    <a:lnTo>
                      <a:pt x="81" y="0"/>
                    </a:lnTo>
                    <a:lnTo>
                      <a:pt x="5" y="0"/>
                    </a:lnTo>
                    <a:lnTo>
                      <a:pt x="5" y="2"/>
                    </a:lnTo>
                    <a:lnTo>
                      <a:pt x="0" y="37"/>
                    </a:lnTo>
                    <a:lnTo>
                      <a:pt x="10" y="37"/>
                    </a:lnTo>
                    <a:lnTo>
                      <a:pt x="16" y="38"/>
                    </a:lnTo>
                    <a:lnTo>
                      <a:pt x="77" y="38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28" name="Freeform 108"/>
              <p:cNvSpPr>
                <a:spLocks noChangeAspect="1"/>
              </p:cNvSpPr>
              <p:nvPr/>
            </p:nvSpPr>
            <p:spPr bwMode="auto">
              <a:xfrm>
                <a:off x="-205" y="3351"/>
                <a:ext cx="4" cy="6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0" y="18"/>
                  </a:cxn>
                  <a:cxn ang="0">
                    <a:pos x="11" y="0"/>
                  </a:cxn>
                  <a:cxn ang="0">
                    <a:pos x="3" y="0"/>
                  </a:cxn>
                </a:cxnLst>
                <a:rect l="0" t="0" r="r" b="b"/>
                <a:pathLst>
                  <a:path w="11" h="18">
                    <a:moveTo>
                      <a:pt x="3" y="0"/>
                    </a:moveTo>
                    <a:lnTo>
                      <a:pt x="0" y="18"/>
                    </a:lnTo>
                    <a:lnTo>
                      <a:pt x="11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C5C5C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29" name="Freeform 109"/>
              <p:cNvSpPr>
                <a:spLocks noChangeAspect="1"/>
              </p:cNvSpPr>
              <p:nvPr/>
            </p:nvSpPr>
            <p:spPr bwMode="auto">
              <a:xfrm>
                <a:off x="-305" y="3372"/>
                <a:ext cx="78" cy="86"/>
              </a:xfrm>
              <a:custGeom>
                <a:avLst/>
                <a:gdLst/>
                <a:ahLst/>
                <a:cxnLst>
                  <a:cxn ang="0">
                    <a:pos x="157" y="0"/>
                  </a:cxn>
                  <a:cxn ang="0">
                    <a:pos x="156" y="0"/>
                  </a:cxn>
                  <a:cxn ang="0">
                    <a:pos x="152" y="51"/>
                  </a:cxn>
                  <a:cxn ang="0">
                    <a:pos x="32" y="51"/>
                  </a:cxn>
                  <a:cxn ang="0">
                    <a:pos x="32" y="64"/>
                  </a:cxn>
                  <a:cxn ang="0">
                    <a:pos x="28" y="100"/>
                  </a:cxn>
                  <a:cxn ang="0">
                    <a:pos x="24" y="100"/>
                  </a:cxn>
                  <a:cxn ang="0">
                    <a:pos x="20" y="141"/>
                  </a:cxn>
                  <a:cxn ang="0">
                    <a:pos x="17" y="153"/>
                  </a:cxn>
                  <a:cxn ang="0">
                    <a:pos x="14" y="153"/>
                  </a:cxn>
                  <a:cxn ang="0">
                    <a:pos x="11" y="191"/>
                  </a:cxn>
                  <a:cxn ang="0">
                    <a:pos x="8" y="204"/>
                  </a:cxn>
                  <a:cxn ang="0">
                    <a:pos x="6" y="204"/>
                  </a:cxn>
                  <a:cxn ang="0">
                    <a:pos x="0" y="258"/>
                  </a:cxn>
                  <a:cxn ang="0">
                    <a:pos x="50" y="258"/>
                  </a:cxn>
                  <a:cxn ang="0">
                    <a:pos x="60" y="257"/>
                  </a:cxn>
                  <a:cxn ang="0">
                    <a:pos x="162" y="257"/>
                  </a:cxn>
                  <a:cxn ang="0">
                    <a:pos x="166" y="244"/>
                  </a:cxn>
                  <a:cxn ang="0">
                    <a:pos x="169" y="204"/>
                  </a:cxn>
                  <a:cxn ang="0">
                    <a:pos x="169" y="203"/>
                  </a:cxn>
                  <a:cxn ang="0">
                    <a:pos x="217" y="203"/>
                  </a:cxn>
                  <a:cxn ang="0">
                    <a:pos x="217" y="191"/>
                  </a:cxn>
                  <a:cxn ang="0">
                    <a:pos x="221" y="153"/>
                  </a:cxn>
                  <a:cxn ang="0">
                    <a:pos x="150" y="153"/>
                  </a:cxn>
                  <a:cxn ang="0">
                    <a:pos x="160" y="100"/>
                  </a:cxn>
                  <a:cxn ang="0">
                    <a:pos x="188" y="100"/>
                  </a:cxn>
                  <a:cxn ang="0">
                    <a:pos x="190" y="76"/>
                  </a:cxn>
                  <a:cxn ang="0">
                    <a:pos x="192" y="63"/>
                  </a:cxn>
                  <a:cxn ang="0">
                    <a:pos x="192" y="51"/>
                  </a:cxn>
                  <a:cxn ang="0">
                    <a:pos x="205" y="51"/>
                  </a:cxn>
                  <a:cxn ang="0">
                    <a:pos x="211" y="51"/>
                  </a:cxn>
                  <a:cxn ang="0">
                    <a:pos x="230" y="51"/>
                  </a:cxn>
                  <a:cxn ang="0">
                    <a:pos x="235" y="1"/>
                  </a:cxn>
                  <a:cxn ang="0">
                    <a:pos x="161" y="1"/>
                  </a:cxn>
                  <a:cxn ang="0">
                    <a:pos x="160" y="1"/>
                  </a:cxn>
                  <a:cxn ang="0">
                    <a:pos x="157" y="0"/>
                  </a:cxn>
                </a:cxnLst>
                <a:rect l="0" t="0" r="r" b="b"/>
                <a:pathLst>
                  <a:path w="235" h="258">
                    <a:moveTo>
                      <a:pt x="157" y="0"/>
                    </a:moveTo>
                    <a:lnTo>
                      <a:pt x="156" y="0"/>
                    </a:lnTo>
                    <a:lnTo>
                      <a:pt x="152" y="51"/>
                    </a:lnTo>
                    <a:lnTo>
                      <a:pt x="32" y="51"/>
                    </a:lnTo>
                    <a:lnTo>
                      <a:pt x="32" y="64"/>
                    </a:lnTo>
                    <a:lnTo>
                      <a:pt x="28" y="100"/>
                    </a:lnTo>
                    <a:lnTo>
                      <a:pt x="24" y="100"/>
                    </a:lnTo>
                    <a:lnTo>
                      <a:pt x="20" y="141"/>
                    </a:lnTo>
                    <a:lnTo>
                      <a:pt x="17" y="153"/>
                    </a:lnTo>
                    <a:lnTo>
                      <a:pt x="14" y="153"/>
                    </a:lnTo>
                    <a:lnTo>
                      <a:pt x="11" y="191"/>
                    </a:lnTo>
                    <a:lnTo>
                      <a:pt x="8" y="204"/>
                    </a:lnTo>
                    <a:lnTo>
                      <a:pt x="6" y="204"/>
                    </a:lnTo>
                    <a:lnTo>
                      <a:pt x="0" y="258"/>
                    </a:lnTo>
                    <a:lnTo>
                      <a:pt x="50" y="258"/>
                    </a:lnTo>
                    <a:lnTo>
                      <a:pt x="60" y="257"/>
                    </a:lnTo>
                    <a:lnTo>
                      <a:pt x="162" y="257"/>
                    </a:lnTo>
                    <a:lnTo>
                      <a:pt x="166" y="244"/>
                    </a:lnTo>
                    <a:lnTo>
                      <a:pt x="169" y="204"/>
                    </a:lnTo>
                    <a:lnTo>
                      <a:pt x="169" y="203"/>
                    </a:lnTo>
                    <a:lnTo>
                      <a:pt x="217" y="203"/>
                    </a:lnTo>
                    <a:lnTo>
                      <a:pt x="217" y="191"/>
                    </a:lnTo>
                    <a:lnTo>
                      <a:pt x="221" y="153"/>
                    </a:lnTo>
                    <a:lnTo>
                      <a:pt x="150" y="153"/>
                    </a:lnTo>
                    <a:lnTo>
                      <a:pt x="160" y="100"/>
                    </a:lnTo>
                    <a:lnTo>
                      <a:pt x="188" y="100"/>
                    </a:lnTo>
                    <a:lnTo>
                      <a:pt x="190" y="76"/>
                    </a:lnTo>
                    <a:lnTo>
                      <a:pt x="192" y="63"/>
                    </a:lnTo>
                    <a:lnTo>
                      <a:pt x="192" y="51"/>
                    </a:lnTo>
                    <a:lnTo>
                      <a:pt x="205" y="51"/>
                    </a:lnTo>
                    <a:lnTo>
                      <a:pt x="211" y="51"/>
                    </a:lnTo>
                    <a:lnTo>
                      <a:pt x="230" y="51"/>
                    </a:lnTo>
                    <a:lnTo>
                      <a:pt x="235" y="1"/>
                    </a:lnTo>
                    <a:lnTo>
                      <a:pt x="161" y="1"/>
                    </a:lnTo>
                    <a:lnTo>
                      <a:pt x="160" y="1"/>
                    </a:lnTo>
                    <a:lnTo>
                      <a:pt x="157" y="0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30" name="Freeform 110"/>
              <p:cNvSpPr>
                <a:spLocks noChangeAspect="1"/>
              </p:cNvSpPr>
              <p:nvPr/>
            </p:nvSpPr>
            <p:spPr bwMode="auto">
              <a:xfrm>
                <a:off x="-230" y="3372"/>
                <a:ext cx="42" cy="51"/>
              </a:xfrm>
              <a:custGeom>
                <a:avLst/>
                <a:gdLst/>
                <a:ahLst/>
                <a:cxnLst>
                  <a:cxn ang="0">
                    <a:pos x="49" y="0"/>
                  </a:cxn>
                  <a:cxn ang="0">
                    <a:pos x="45" y="50"/>
                  </a:cxn>
                  <a:cxn ang="0">
                    <a:pos x="7" y="50"/>
                  </a:cxn>
                  <a:cxn ang="0">
                    <a:pos x="0" y="99"/>
                  </a:cxn>
                  <a:cxn ang="0">
                    <a:pos x="26" y="99"/>
                  </a:cxn>
                  <a:cxn ang="0">
                    <a:pos x="31" y="100"/>
                  </a:cxn>
                  <a:cxn ang="0">
                    <a:pos x="37" y="100"/>
                  </a:cxn>
                  <a:cxn ang="0">
                    <a:pos x="31" y="152"/>
                  </a:cxn>
                  <a:cxn ang="0">
                    <a:pos x="110" y="152"/>
                  </a:cxn>
                  <a:cxn ang="0">
                    <a:pos x="110" y="137"/>
                  </a:cxn>
                  <a:cxn ang="0">
                    <a:pos x="114" y="112"/>
                  </a:cxn>
                  <a:cxn ang="0">
                    <a:pos x="114" y="99"/>
                  </a:cxn>
                  <a:cxn ang="0">
                    <a:pos x="80" y="99"/>
                  </a:cxn>
                  <a:cxn ang="0">
                    <a:pos x="84" y="50"/>
                  </a:cxn>
                  <a:cxn ang="0">
                    <a:pos x="78" y="50"/>
                  </a:cxn>
                  <a:cxn ang="0">
                    <a:pos x="121" y="50"/>
                  </a:cxn>
                  <a:cxn ang="0">
                    <a:pos x="126" y="0"/>
                  </a:cxn>
                  <a:cxn ang="0">
                    <a:pos x="49" y="0"/>
                  </a:cxn>
                </a:cxnLst>
                <a:rect l="0" t="0" r="r" b="b"/>
                <a:pathLst>
                  <a:path w="126" h="152">
                    <a:moveTo>
                      <a:pt x="49" y="0"/>
                    </a:moveTo>
                    <a:lnTo>
                      <a:pt x="45" y="50"/>
                    </a:lnTo>
                    <a:lnTo>
                      <a:pt x="7" y="50"/>
                    </a:lnTo>
                    <a:lnTo>
                      <a:pt x="0" y="99"/>
                    </a:lnTo>
                    <a:lnTo>
                      <a:pt x="26" y="99"/>
                    </a:lnTo>
                    <a:lnTo>
                      <a:pt x="31" y="100"/>
                    </a:lnTo>
                    <a:lnTo>
                      <a:pt x="37" y="100"/>
                    </a:lnTo>
                    <a:lnTo>
                      <a:pt x="31" y="152"/>
                    </a:lnTo>
                    <a:lnTo>
                      <a:pt x="110" y="152"/>
                    </a:lnTo>
                    <a:lnTo>
                      <a:pt x="110" y="137"/>
                    </a:lnTo>
                    <a:lnTo>
                      <a:pt x="114" y="112"/>
                    </a:lnTo>
                    <a:lnTo>
                      <a:pt x="114" y="99"/>
                    </a:lnTo>
                    <a:lnTo>
                      <a:pt x="80" y="99"/>
                    </a:lnTo>
                    <a:lnTo>
                      <a:pt x="84" y="50"/>
                    </a:lnTo>
                    <a:lnTo>
                      <a:pt x="78" y="50"/>
                    </a:lnTo>
                    <a:lnTo>
                      <a:pt x="121" y="50"/>
                    </a:lnTo>
                    <a:lnTo>
                      <a:pt x="126" y="0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31" name="Freeform 111"/>
              <p:cNvSpPr>
                <a:spLocks noChangeAspect="1"/>
              </p:cNvSpPr>
              <p:nvPr/>
            </p:nvSpPr>
            <p:spPr bwMode="auto">
              <a:xfrm>
                <a:off x="-198" y="3345"/>
                <a:ext cx="27" cy="13"/>
              </a:xfrm>
              <a:custGeom>
                <a:avLst/>
                <a:gdLst/>
                <a:ahLst/>
                <a:cxnLst>
                  <a:cxn ang="0">
                    <a:pos x="76" y="37"/>
                  </a:cxn>
                  <a:cxn ang="0">
                    <a:pos x="80" y="1"/>
                  </a:cxn>
                  <a:cxn ang="0">
                    <a:pos x="40" y="1"/>
                  </a:cxn>
                  <a:cxn ang="0">
                    <a:pos x="3" y="0"/>
                  </a:cxn>
                  <a:cxn ang="0">
                    <a:pos x="3" y="1"/>
                  </a:cxn>
                  <a:cxn ang="0">
                    <a:pos x="0" y="36"/>
                  </a:cxn>
                  <a:cxn ang="0">
                    <a:pos x="76" y="37"/>
                  </a:cxn>
                </a:cxnLst>
                <a:rect l="0" t="0" r="r" b="b"/>
                <a:pathLst>
                  <a:path w="80" h="37">
                    <a:moveTo>
                      <a:pt x="76" y="37"/>
                    </a:moveTo>
                    <a:lnTo>
                      <a:pt x="80" y="1"/>
                    </a:lnTo>
                    <a:lnTo>
                      <a:pt x="40" y="1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0" y="36"/>
                    </a:lnTo>
                    <a:lnTo>
                      <a:pt x="76" y="37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8" name="Group 112"/>
          <p:cNvGrpSpPr>
            <a:grpSpLocks noChangeAspect="1"/>
          </p:cNvGrpSpPr>
          <p:nvPr/>
        </p:nvGrpSpPr>
        <p:grpSpPr bwMode="auto">
          <a:xfrm>
            <a:off x="6156325" y="4297363"/>
            <a:ext cx="1157288" cy="1382712"/>
            <a:chOff x="3491" y="1994"/>
            <a:chExt cx="977" cy="1077"/>
          </a:xfrm>
        </p:grpSpPr>
        <p:grpSp>
          <p:nvGrpSpPr>
            <p:cNvPr id="9" name="Group 113"/>
            <p:cNvGrpSpPr>
              <a:grpSpLocks noChangeAspect="1"/>
            </p:cNvGrpSpPr>
            <p:nvPr/>
          </p:nvGrpSpPr>
          <p:grpSpPr bwMode="auto">
            <a:xfrm>
              <a:off x="3637" y="1994"/>
              <a:ext cx="720" cy="819"/>
              <a:chOff x="3637" y="1994"/>
              <a:chExt cx="720" cy="819"/>
            </a:xfrm>
          </p:grpSpPr>
          <p:grpSp>
            <p:nvGrpSpPr>
              <p:cNvPr id="10" name="Group 114"/>
              <p:cNvGrpSpPr>
                <a:grpSpLocks noChangeAspect="1"/>
              </p:cNvGrpSpPr>
              <p:nvPr/>
            </p:nvGrpSpPr>
            <p:grpSpPr bwMode="auto">
              <a:xfrm>
                <a:off x="3637" y="2525"/>
                <a:ext cx="720" cy="288"/>
                <a:chOff x="99" y="2962"/>
                <a:chExt cx="720" cy="288"/>
              </a:xfrm>
            </p:grpSpPr>
            <p:sp>
              <p:nvSpPr>
                <p:cNvPr id="158835" name="Rectangle 115"/>
                <p:cNvSpPr>
                  <a:spLocks noChangeAspect="1" noChangeArrowheads="1"/>
                </p:cNvSpPr>
                <p:nvPr/>
              </p:nvSpPr>
              <p:spPr bwMode="auto">
                <a:xfrm>
                  <a:off x="107" y="3233"/>
                  <a:ext cx="705" cy="17"/>
                </a:xfrm>
                <a:prstGeom prst="rect">
                  <a:avLst/>
                </a:prstGeom>
                <a:solidFill>
                  <a:srgbClr val="5F5F5F"/>
                </a:solidFill>
                <a:ln w="3175">
                  <a:solidFill>
                    <a:srgbClr val="777777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58836" name="Rectangle 116"/>
                <p:cNvSpPr>
                  <a:spLocks noChangeAspect="1" noChangeArrowheads="1"/>
                </p:cNvSpPr>
                <p:nvPr/>
              </p:nvSpPr>
              <p:spPr bwMode="auto">
                <a:xfrm>
                  <a:off x="99" y="3061"/>
                  <a:ext cx="720" cy="174"/>
                </a:xfrm>
                <a:prstGeom prst="rect">
                  <a:avLst/>
                </a:prstGeom>
                <a:gradFill rotWithShape="0">
                  <a:gsLst>
                    <a:gs pos="0">
                      <a:srgbClr val="DDDDDD"/>
                    </a:gs>
                    <a:gs pos="100000">
                      <a:srgbClr val="5F5F5F"/>
                    </a:gs>
                  </a:gsLst>
                  <a:lin ang="2700000" scaled="1"/>
                </a:gradFill>
                <a:ln w="3175">
                  <a:solidFill>
                    <a:srgbClr val="777777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58837" name="Rectangle 117"/>
                <p:cNvSpPr>
                  <a:spLocks noChangeAspect="1" noChangeArrowheads="1"/>
                </p:cNvSpPr>
                <p:nvPr/>
              </p:nvSpPr>
              <p:spPr bwMode="auto">
                <a:xfrm>
                  <a:off x="178" y="3174"/>
                  <a:ext cx="51" cy="23"/>
                </a:xfrm>
                <a:prstGeom prst="rect">
                  <a:avLst/>
                </a:prstGeom>
                <a:solidFill>
                  <a:srgbClr val="5F5F5F"/>
                </a:solidFill>
                <a:ln w="317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11" name="Group 118"/>
                <p:cNvGrpSpPr>
                  <a:grpSpLocks noChangeAspect="1"/>
                </p:cNvGrpSpPr>
                <p:nvPr/>
              </p:nvGrpSpPr>
              <p:grpSpPr bwMode="auto">
                <a:xfrm>
                  <a:off x="597" y="3116"/>
                  <a:ext cx="155" cy="30"/>
                  <a:chOff x="1343" y="3114"/>
                  <a:chExt cx="155" cy="30"/>
                </a:xfrm>
              </p:grpSpPr>
              <p:sp>
                <p:nvSpPr>
                  <p:cNvPr id="158839" name="Rectangle 11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343" y="3125"/>
                    <a:ext cx="155" cy="12"/>
                  </a:xfrm>
                  <a:prstGeom prst="rect">
                    <a:avLst/>
                  </a:prstGeom>
                  <a:solidFill>
                    <a:schemeClr val="tx1"/>
                  </a:solidFill>
                  <a:ln w="3175">
                    <a:solidFill>
                      <a:schemeClr val="tx2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58840" name="Freeform 120"/>
                  <p:cNvSpPr>
                    <a:spLocks noChangeAspect="1"/>
                  </p:cNvSpPr>
                  <p:nvPr/>
                </p:nvSpPr>
                <p:spPr bwMode="auto">
                  <a:xfrm>
                    <a:off x="1381" y="3114"/>
                    <a:ext cx="79" cy="30"/>
                  </a:xfrm>
                  <a:custGeom>
                    <a:avLst/>
                    <a:gdLst/>
                    <a:ahLst/>
                    <a:cxnLst>
                      <a:cxn ang="0">
                        <a:pos x="0" y="30"/>
                      </a:cxn>
                      <a:cxn ang="0">
                        <a:pos x="79" y="30"/>
                      </a:cxn>
                      <a:cxn ang="0">
                        <a:pos x="73" y="0"/>
                      </a:cxn>
                      <a:cxn ang="0">
                        <a:pos x="7" y="0"/>
                      </a:cxn>
                      <a:cxn ang="0">
                        <a:pos x="0" y="30"/>
                      </a:cxn>
                    </a:cxnLst>
                    <a:rect l="0" t="0" r="r" b="b"/>
                    <a:pathLst>
                      <a:path w="79" h="30">
                        <a:moveTo>
                          <a:pt x="0" y="30"/>
                        </a:moveTo>
                        <a:lnTo>
                          <a:pt x="79" y="30"/>
                        </a:lnTo>
                        <a:lnTo>
                          <a:pt x="73" y="0"/>
                        </a:lnTo>
                        <a:lnTo>
                          <a:pt x="7" y="0"/>
                        </a:lnTo>
                        <a:lnTo>
                          <a:pt x="0" y="30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 cmpd="sng">
                    <a:solidFill>
                      <a:schemeClr val="tx2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58841" name="Freeform 121"/>
                <p:cNvSpPr>
                  <a:spLocks noChangeAspect="1"/>
                </p:cNvSpPr>
                <p:nvPr/>
              </p:nvSpPr>
              <p:spPr bwMode="auto">
                <a:xfrm>
                  <a:off x="99" y="2966"/>
                  <a:ext cx="720" cy="97"/>
                </a:xfrm>
                <a:custGeom>
                  <a:avLst/>
                  <a:gdLst/>
                  <a:ahLst/>
                  <a:cxnLst>
                    <a:cxn ang="0">
                      <a:pos x="72" y="0"/>
                    </a:cxn>
                    <a:cxn ang="0">
                      <a:pos x="0" y="93"/>
                    </a:cxn>
                    <a:cxn ang="0">
                      <a:pos x="720" y="93"/>
                    </a:cxn>
                    <a:cxn ang="0">
                      <a:pos x="648" y="1"/>
                    </a:cxn>
                    <a:cxn ang="0">
                      <a:pos x="72" y="0"/>
                    </a:cxn>
                  </a:cxnLst>
                  <a:rect l="0" t="0" r="r" b="b"/>
                  <a:pathLst>
                    <a:path w="720" h="93">
                      <a:moveTo>
                        <a:pt x="72" y="0"/>
                      </a:moveTo>
                      <a:lnTo>
                        <a:pt x="0" y="93"/>
                      </a:lnTo>
                      <a:lnTo>
                        <a:pt x="720" y="93"/>
                      </a:lnTo>
                      <a:lnTo>
                        <a:pt x="648" y="1"/>
                      </a:lnTo>
                      <a:lnTo>
                        <a:pt x="72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C0C0C0"/>
                    </a:gs>
                    <a:gs pos="100000">
                      <a:srgbClr val="292929"/>
                    </a:gs>
                  </a:gsLst>
                  <a:lin ang="0" scaled="1"/>
                </a:gradFill>
                <a:ln w="3175" cap="flat" cmpd="sng">
                  <a:solidFill>
                    <a:srgbClr val="777777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58842" name="Freeform 122"/>
                <p:cNvSpPr>
                  <a:spLocks noChangeAspect="1"/>
                </p:cNvSpPr>
                <p:nvPr/>
              </p:nvSpPr>
              <p:spPr bwMode="auto">
                <a:xfrm>
                  <a:off x="228" y="2996"/>
                  <a:ext cx="462" cy="41"/>
                </a:xfrm>
                <a:custGeom>
                  <a:avLst/>
                  <a:gdLst/>
                  <a:ahLst/>
                  <a:cxnLst>
                    <a:cxn ang="0">
                      <a:pos x="13" y="41"/>
                    </a:cxn>
                    <a:cxn ang="0">
                      <a:pos x="447" y="41"/>
                    </a:cxn>
                    <a:cxn ang="0">
                      <a:pos x="462" y="32"/>
                    </a:cxn>
                    <a:cxn ang="0">
                      <a:pos x="462" y="0"/>
                    </a:cxn>
                    <a:cxn ang="0">
                      <a:pos x="452" y="8"/>
                    </a:cxn>
                    <a:cxn ang="0">
                      <a:pos x="11" y="8"/>
                    </a:cxn>
                    <a:cxn ang="0">
                      <a:pos x="0" y="0"/>
                    </a:cxn>
                    <a:cxn ang="0">
                      <a:pos x="0" y="32"/>
                    </a:cxn>
                    <a:cxn ang="0">
                      <a:pos x="13" y="41"/>
                    </a:cxn>
                  </a:cxnLst>
                  <a:rect l="0" t="0" r="r" b="b"/>
                  <a:pathLst>
                    <a:path w="462" h="41">
                      <a:moveTo>
                        <a:pt x="13" y="41"/>
                      </a:moveTo>
                      <a:lnTo>
                        <a:pt x="447" y="41"/>
                      </a:lnTo>
                      <a:cubicBezTo>
                        <a:pt x="447" y="41"/>
                        <a:pt x="459" y="39"/>
                        <a:pt x="462" y="32"/>
                      </a:cubicBezTo>
                      <a:cubicBezTo>
                        <a:pt x="462" y="16"/>
                        <a:pt x="462" y="0"/>
                        <a:pt x="462" y="0"/>
                      </a:cubicBezTo>
                      <a:lnTo>
                        <a:pt x="452" y="8"/>
                      </a:lnTo>
                      <a:lnTo>
                        <a:pt x="11" y="8"/>
                      </a:lnTo>
                      <a:lnTo>
                        <a:pt x="0" y="0"/>
                      </a:lnTo>
                      <a:cubicBezTo>
                        <a:pt x="0" y="0"/>
                        <a:pt x="0" y="16"/>
                        <a:pt x="0" y="32"/>
                      </a:cubicBezTo>
                      <a:cubicBezTo>
                        <a:pt x="2" y="38"/>
                        <a:pt x="13" y="41"/>
                        <a:pt x="13" y="41"/>
                      </a:cubicBezTo>
                      <a:close/>
                    </a:path>
                  </a:pathLst>
                </a:custGeom>
                <a:gradFill rotWithShape="0">
                  <a:gsLst>
                    <a:gs pos="0">
                      <a:srgbClr val="DDDDDD"/>
                    </a:gs>
                    <a:gs pos="100000">
                      <a:srgbClr val="292929"/>
                    </a:gs>
                  </a:gsLst>
                  <a:lin ang="0" scaled="1"/>
                </a:gradFill>
                <a:ln w="3175" cap="flat" cmpd="sng">
                  <a:noFill/>
                  <a:prstDash val="solid"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58843" name="Freeform 123"/>
                <p:cNvSpPr>
                  <a:spLocks noChangeAspect="1"/>
                </p:cNvSpPr>
                <p:nvPr/>
              </p:nvSpPr>
              <p:spPr bwMode="auto">
                <a:xfrm>
                  <a:off x="227" y="2962"/>
                  <a:ext cx="464" cy="41"/>
                </a:xfrm>
                <a:custGeom>
                  <a:avLst/>
                  <a:gdLst/>
                  <a:ahLst/>
                  <a:cxnLst>
                    <a:cxn ang="0">
                      <a:pos x="13" y="41"/>
                    </a:cxn>
                    <a:cxn ang="0">
                      <a:pos x="448" y="41"/>
                    </a:cxn>
                    <a:cxn ang="0">
                      <a:pos x="463" y="32"/>
                    </a:cxn>
                    <a:cxn ang="0">
                      <a:pos x="448" y="7"/>
                    </a:cxn>
                    <a:cxn ang="0">
                      <a:pos x="21" y="4"/>
                    </a:cxn>
                    <a:cxn ang="0">
                      <a:pos x="0" y="32"/>
                    </a:cxn>
                    <a:cxn ang="0">
                      <a:pos x="13" y="41"/>
                    </a:cxn>
                  </a:cxnLst>
                  <a:rect l="0" t="0" r="r" b="b"/>
                  <a:pathLst>
                    <a:path w="464" h="41">
                      <a:moveTo>
                        <a:pt x="13" y="41"/>
                      </a:moveTo>
                      <a:lnTo>
                        <a:pt x="448" y="41"/>
                      </a:lnTo>
                      <a:cubicBezTo>
                        <a:pt x="448" y="41"/>
                        <a:pt x="463" y="38"/>
                        <a:pt x="463" y="32"/>
                      </a:cubicBezTo>
                      <a:cubicBezTo>
                        <a:pt x="464" y="27"/>
                        <a:pt x="454" y="16"/>
                        <a:pt x="448" y="7"/>
                      </a:cubicBezTo>
                      <a:cubicBezTo>
                        <a:pt x="356" y="7"/>
                        <a:pt x="96" y="0"/>
                        <a:pt x="21" y="4"/>
                      </a:cubicBezTo>
                      <a:lnTo>
                        <a:pt x="0" y="32"/>
                      </a:lnTo>
                      <a:cubicBezTo>
                        <a:pt x="2" y="38"/>
                        <a:pt x="13" y="41"/>
                        <a:pt x="13" y="41"/>
                      </a:cubicBezTo>
                      <a:close/>
                    </a:path>
                  </a:pathLst>
                </a:custGeom>
                <a:solidFill>
                  <a:srgbClr val="5F5F5F"/>
                </a:solidFill>
                <a:ln w="3175" cmpd="sng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2" name="Group 124"/>
              <p:cNvGrpSpPr>
                <a:grpSpLocks noChangeAspect="1"/>
              </p:cNvGrpSpPr>
              <p:nvPr/>
            </p:nvGrpSpPr>
            <p:grpSpPr bwMode="auto">
              <a:xfrm>
                <a:off x="3668" y="1994"/>
                <a:ext cx="657" cy="536"/>
                <a:chOff x="3668" y="1994"/>
                <a:chExt cx="657" cy="536"/>
              </a:xfrm>
            </p:grpSpPr>
            <p:sp>
              <p:nvSpPr>
                <p:cNvPr id="158845" name="AutoShape 125"/>
                <p:cNvSpPr>
                  <a:spLocks noChangeAspect="1" noChangeArrowheads="1"/>
                </p:cNvSpPr>
                <p:nvPr/>
              </p:nvSpPr>
              <p:spPr bwMode="auto">
                <a:xfrm>
                  <a:off x="3668" y="1994"/>
                  <a:ext cx="657" cy="536"/>
                </a:xfrm>
                <a:prstGeom prst="roundRect">
                  <a:avLst>
                    <a:gd name="adj" fmla="val 1866"/>
                  </a:avLst>
                </a:prstGeom>
                <a:gradFill rotWithShape="0">
                  <a:gsLst>
                    <a:gs pos="0">
                      <a:srgbClr val="DDDDDD"/>
                    </a:gs>
                    <a:gs pos="100000">
                      <a:srgbClr val="777777"/>
                    </a:gs>
                  </a:gsLst>
                  <a:lin ang="2700000" scaled="1"/>
                </a:gradFill>
                <a:ln w="3175">
                  <a:solidFill>
                    <a:schemeClr val="bg2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58846" name="AutoShape 126"/>
                <p:cNvSpPr>
                  <a:spLocks noChangeAspect="1" noChangeArrowheads="1"/>
                </p:cNvSpPr>
                <p:nvPr/>
              </p:nvSpPr>
              <p:spPr bwMode="auto">
                <a:xfrm>
                  <a:off x="3708" y="2038"/>
                  <a:ext cx="577" cy="449"/>
                </a:xfrm>
                <a:prstGeom prst="roundRect">
                  <a:avLst>
                    <a:gd name="adj" fmla="val 1338"/>
                  </a:avLst>
                </a:prstGeom>
                <a:solidFill>
                  <a:srgbClr val="B2B2B2"/>
                </a:solidFill>
                <a:ln w="317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58847" name="AutoShape 127"/>
                <p:cNvSpPr>
                  <a:spLocks noChangeAspect="1" noChangeArrowheads="1"/>
                </p:cNvSpPr>
                <p:nvPr/>
              </p:nvSpPr>
              <p:spPr bwMode="auto">
                <a:xfrm>
                  <a:off x="3730" y="2064"/>
                  <a:ext cx="533" cy="396"/>
                </a:xfrm>
                <a:prstGeom prst="roundRect">
                  <a:avLst>
                    <a:gd name="adj" fmla="val 1514"/>
                  </a:avLst>
                </a:prstGeom>
                <a:gradFill rotWithShape="0">
                  <a:gsLst>
                    <a:gs pos="0">
                      <a:schemeClr val="tx1"/>
                    </a:gs>
                    <a:gs pos="100000">
                      <a:srgbClr val="C0C0C0"/>
                    </a:gs>
                  </a:gsLst>
                  <a:lin ang="2700000" scaled="1"/>
                </a:gradFill>
                <a:ln w="317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58848" name="AutoShape 128"/>
                <p:cNvSpPr>
                  <a:spLocks noChangeAspect="1" noChangeArrowheads="1"/>
                </p:cNvSpPr>
                <p:nvPr/>
              </p:nvSpPr>
              <p:spPr bwMode="auto">
                <a:xfrm>
                  <a:off x="3745" y="2078"/>
                  <a:ext cx="503" cy="368"/>
                </a:xfrm>
                <a:prstGeom prst="roundRect">
                  <a:avLst>
                    <a:gd name="adj" fmla="val 815"/>
                  </a:avLst>
                </a:prstGeom>
                <a:gradFill rotWithShape="0">
                  <a:gsLst>
                    <a:gs pos="0">
                      <a:srgbClr val="99CCCC"/>
                    </a:gs>
                    <a:gs pos="100000">
                      <a:srgbClr val="006699"/>
                    </a:gs>
                  </a:gsLst>
                  <a:lin ang="2700000" scaled="1"/>
                </a:gradFill>
                <a:ln w="317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58849" name="AutoShape 129"/>
                <p:cNvSpPr>
                  <a:spLocks noChangeAspect="1" noChangeArrowheads="1"/>
                </p:cNvSpPr>
                <p:nvPr/>
              </p:nvSpPr>
              <p:spPr bwMode="auto">
                <a:xfrm>
                  <a:off x="4121" y="2131"/>
                  <a:ext cx="40" cy="90"/>
                </a:xfrm>
                <a:prstGeom prst="roundRect">
                  <a:avLst>
                    <a:gd name="adj" fmla="val 27662"/>
                  </a:avLst>
                </a:prstGeom>
                <a:solidFill>
                  <a:srgbClr val="CCFFFF"/>
                </a:solidFill>
                <a:ln w="317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13" name="Group 130"/>
            <p:cNvGrpSpPr>
              <a:grpSpLocks noChangeAspect="1"/>
            </p:cNvGrpSpPr>
            <p:nvPr/>
          </p:nvGrpSpPr>
          <p:grpSpPr bwMode="auto">
            <a:xfrm>
              <a:off x="3491" y="2900"/>
              <a:ext cx="977" cy="171"/>
              <a:chOff x="-355" y="3345"/>
              <a:chExt cx="977" cy="171"/>
            </a:xfrm>
          </p:grpSpPr>
          <p:sp>
            <p:nvSpPr>
              <p:cNvPr id="158851" name="Freeform 131"/>
              <p:cNvSpPr>
                <a:spLocks noChangeAspect="1"/>
              </p:cNvSpPr>
              <p:nvPr/>
            </p:nvSpPr>
            <p:spPr bwMode="auto">
              <a:xfrm>
                <a:off x="-355" y="3345"/>
                <a:ext cx="977" cy="171"/>
              </a:xfrm>
              <a:custGeom>
                <a:avLst/>
                <a:gdLst/>
                <a:ahLst/>
                <a:cxnLst>
                  <a:cxn ang="0">
                    <a:pos x="1047" y="20"/>
                  </a:cxn>
                  <a:cxn ang="0">
                    <a:pos x="1042" y="1"/>
                  </a:cxn>
                  <a:cxn ang="0">
                    <a:pos x="968" y="0"/>
                  </a:cxn>
                  <a:cxn ang="0">
                    <a:pos x="965" y="6"/>
                  </a:cxn>
                  <a:cxn ang="0">
                    <a:pos x="897" y="20"/>
                  </a:cxn>
                  <a:cxn ang="0">
                    <a:pos x="892" y="1"/>
                  </a:cxn>
                  <a:cxn ang="0">
                    <a:pos x="816" y="3"/>
                  </a:cxn>
                  <a:cxn ang="0">
                    <a:pos x="802" y="20"/>
                  </a:cxn>
                  <a:cxn ang="0">
                    <a:pos x="778" y="13"/>
                  </a:cxn>
                  <a:cxn ang="0">
                    <a:pos x="773" y="1"/>
                  </a:cxn>
                  <a:cxn ang="0">
                    <a:pos x="730" y="0"/>
                  </a:cxn>
                  <a:cxn ang="0">
                    <a:pos x="702" y="1"/>
                  </a:cxn>
                  <a:cxn ang="0">
                    <a:pos x="701" y="3"/>
                  </a:cxn>
                  <a:cxn ang="0">
                    <a:pos x="670" y="20"/>
                  </a:cxn>
                  <a:cxn ang="0">
                    <a:pos x="588" y="3"/>
                  </a:cxn>
                  <a:cxn ang="0">
                    <a:pos x="555" y="20"/>
                  </a:cxn>
                  <a:cxn ang="0">
                    <a:pos x="510" y="3"/>
                  </a:cxn>
                  <a:cxn ang="0">
                    <a:pos x="473" y="3"/>
                  </a:cxn>
                  <a:cxn ang="0">
                    <a:pos x="461" y="20"/>
                  </a:cxn>
                  <a:cxn ang="0">
                    <a:pos x="277" y="6"/>
                  </a:cxn>
                  <a:cxn ang="0">
                    <a:pos x="203" y="1"/>
                  </a:cxn>
                  <a:cxn ang="0">
                    <a:pos x="202" y="3"/>
                  </a:cxn>
                  <a:cxn ang="0">
                    <a:pos x="107" y="20"/>
                  </a:cxn>
                  <a:cxn ang="0">
                    <a:pos x="19" y="513"/>
                  </a:cxn>
                  <a:cxn ang="0">
                    <a:pos x="2930" y="451"/>
                  </a:cxn>
                  <a:cxn ang="0">
                    <a:pos x="2245" y="20"/>
                  </a:cxn>
                  <a:cxn ang="0">
                    <a:pos x="2234" y="2"/>
                  </a:cxn>
                  <a:cxn ang="0">
                    <a:pos x="2169" y="7"/>
                  </a:cxn>
                  <a:cxn ang="0">
                    <a:pos x="2139" y="20"/>
                  </a:cxn>
                  <a:cxn ang="0">
                    <a:pos x="2126" y="2"/>
                  </a:cxn>
                  <a:cxn ang="0">
                    <a:pos x="2054" y="20"/>
                  </a:cxn>
                  <a:cxn ang="0">
                    <a:pos x="2027" y="9"/>
                  </a:cxn>
                  <a:cxn ang="0">
                    <a:pos x="1957" y="2"/>
                  </a:cxn>
                  <a:cxn ang="0">
                    <a:pos x="1954" y="3"/>
                  </a:cxn>
                  <a:cxn ang="0">
                    <a:pos x="1857" y="20"/>
                  </a:cxn>
                  <a:cxn ang="0">
                    <a:pos x="1846" y="2"/>
                  </a:cxn>
                  <a:cxn ang="0">
                    <a:pos x="1767" y="20"/>
                  </a:cxn>
                  <a:cxn ang="0">
                    <a:pos x="1740" y="13"/>
                  </a:cxn>
                  <a:cxn ang="0">
                    <a:pos x="1739" y="2"/>
                  </a:cxn>
                  <a:cxn ang="0">
                    <a:pos x="1667" y="7"/>
                  </a:cxn>
                  <a:cxn ang="0">
                    <a:pos x="1637" y="20"/>
                  </a:cxn>
                  <a:cxn ang="0">
                    <a:pos x="1562" y="6"/>
                  </a:cxn>
                  <a:cxn ang="0">
                    <a:pos x="1528" y="20"/>
                  </a:cxn>
                  <a:cxn ang="0">
                    <a:pos x="1521" y="1"/>
                  </a:cxn>
                  <a:cxn ang="0">
                    <a:pos x="1448" y="2"/>
                  </a:cxn>
                  <a:cxn ang="0">
                    <a:pos x="1446" y="6"/>
                  </a:cxn>
                  <a:cxn ang="0">
                    <a:pos x="1383" y="20"/>
                  </a:cxn>
                  <a:cxn ang="0">
                    <a:pos x="1374" y="3"/>
                  </a:cxn>
                  <a:cxn ang="0">
                    <a:pos x="1301" y="2"/>
                  </a:cxn>
                  <a:cxn ang="0">
                    <a:pos x="1300" y="6"/>
                  </a:cxn>
                  <a:cxn ang="0">
                    <a:pos x="1269" y="20"/>
                  </a:cxn>
                  <a:cxn ang="0">
                    <a:pos x="1265" y="1"/>
                  </a:cxn>
                  <a:cxn ang="0">
                    <a:pos x="1181" y="20"/>
                  </a:cxn>
                  <a:cxn ang="0">
                    <a:pos x="1152" y="9"/>
                  </a:cxn>
                  <a:cxn ang="0">
                    <a:pos x="1078" y="1"/>
                  </a:cxn>
                </a:cxnLst>
                <a:rect l="0" t="0" r="r" b="b"/>
                <a:pathLst>
                  <a:path w="2930" h="513">
                    <a:moveTo>
                      <a:pt x="1071" y="20"/>
                    </a:moveTo>
                    <a:lnTo>
                      <a:pt x="1047" y="20"/>
                    </a:lnTo>
                    <a:lnTo>
                      <a:pt x="1041" y="8"/>
                    </a:lnTo>
                    <a:lnTo>
                      <a:pt x="1042" y="1"/>
                    </a:lnTo>
                    <a:lnTo>
                      <a:pt x="1031" y="0"/>
                    </a:lnTo>
                    <a:lnTo>
                      <a:pt x="968" y="0"/>
                    </a:lnTo>
                    <a:lnTo>
                      <a:pt x="968" y="6"/>
                    </a:lnTo>
                    <a:lnTo>
                      <a:pt x="965" y="6"/>
                    </a:lnTo>
                    <a:lnTo>
                      <a:pt x="956" y="20"/>
                    </a:lnTo>
                    <a:lnTo>
                      <a:pt x="897" y="20"/>
                    </a:lnTo>
                    <a:lnTo>
                      <a:pt x="892" y="10"/>
                    </a:lnTo>
                    <a:lnTo>
                      <a:pt x="892" y="1"/>
                    </a:lnTo>
                    <a:lnTo>
                      <a:pt x="816" y="1"/>
                    </a:lnTo>
                    <a:lnTo>
                      <a:pt x="816" y="3"/>
                    </a:lnTo>
                    <a:lnTo>
                      <a:pt x="814" y="3"/>
                    </a:lnTo>
                    <a:lnTo>
                      <a:pt x="802" y="20"/>
                    </a:lnTo>
                    <a:lnTo>
                      <a:pt x="782" y="20"/>
                    </a:lnTo>
                    <a:lnTo>
                      <a:pt x="778" y="13"/>
                    </a:lnTo>
                    <a:lnTo>
                      <a:pt x="778" y="1"/>
                    </a:lnTo>
                    <a:lnTo>
                      <a:pt x="773" y="1"/>
                    </a:lnTo>
                    <a:lnTo>
                      <a:pt x="768" y="0"/>
                    </a:lnTo>
                    <a:lnTo>
                      <a:pt x="730" y="0"/>
                    </a:lnTo>
                    <a:lnTo>
                      <a:pt x="726" y="1"/>
                    </a:lnTo>
                    <a:lnTo>
                      <a:pt x="702" y="1"/>
                    </a:lnTo>
                    <a:lnTo>
                      <a:pt x="702" y="3"/>
                    </a:lnTo>
                    <a:lnTo>
                      <a:pt x="701" y="3"/>
                    </a:lnTo>
                    <a:lnTo>
                      <a:pt x="690" y="20"/>
                    </a:lnTo>
                    <a:lnTo>
                      <a:pt x="670" y="20"/>
                    </a:lnTo>
                    <a:lnTo>
                      <a:pt x="665" y="3"/>
                    </a:lnTo>
                    <a:lnTo>
                      <a:pt x="588" y="3"/>
                    </a:lnTo>
                    <a:lnTo>
                      <a:pt x="576" y="20"/>
                    </a:lnTo>
                    <a:lnTo>
                      <a:pt x="555" y="20"/>
                    </a:lnTo>
                    <a:lnTo>
                      <a:pt x="550" y="3"/>
                    </a:lnTo>
                    <a:lnTo>
                      <a:pt x="510" y="3"/>
                    </a:lnTo>
                    <a:lnTo>
                      <a:pt x="473" y="2"/>
                    </a:lnTo>
                    <a:lnTo>
                      <a:pt x="473" y="3"/>
                    </a:lnTo>
                    <a:lnTo>
                      <a:pt x="471" y="3"/>
                    </a:lnTo>
                    <a:lnTo>
                      <a:pt x="461" y="20"/>
                    </a:lnTo>
                    <a:lnTo>
                      <a:pt x="286" y="20"/>
                    </a:lnTo>
                    <a:lnTo>
                      <a:pt x="277" y="6"/>
                    </a:lnTo>
                    <a:lnTo>
                      <a:pt x="279" y="1"/>
                    </a:lnTo>
                    <a:lnTo>
                      <a:pt x="203" y="1"/>
                    </a:lnTo>
                    <a:lnTo>
                      <a:pt x="203" y="3"/>
                    </a:lnTo>
                    <a:lnTo>
                      <a:pt x="202" y="3"/>
                    </a:lnTo>
                    <a:lnTo>
                      <a:pt x="192" y="20"/>
                    </a:lnTo>
                    <a:lnTo>
                      <a:pt x="107" y="20"/>
                    </a:lnTo>
                    <a:lnTo>
                      <a:pt x="0" y="451"/>
                    </a:lnTo>
                    <a:lnTo>
                      <a:pt x="19" y="513"/>
                    </a:lnTo>
                    <a:lnTo>
                      <a:pt x="2907" y="513"/>
                    </a:lnTo>
                    <a:lnTo>
                      <a:pt x="2930" y="451"/>
                    </a:lnTo>
                    <a:lnTo>
                      <a:pt x="2801" y="20"/>
                    </a:lnTo>
                    <a:lnTo>
                      <a:pt x="2245" y="20"/>
                    </a:lnTo>
                    <a:lnTo>
                      <a:pt x="2240" y="10"/>
                    </a:lnTo>
                    <a:lnTo>
                      <a:pt x="2234" y="2"/>
                    </a:lnTo>
                    <a:lnTo>
                      <a:pt x="2173" y="2"/>
                    </a:lnTo>
                    <a:lnTo>
                      <a:pt x="2169" y="7"/>
                    </a:lnTo>
                    <a:lnTo>
                      <a:pt x="2161" y="20"/>
                    </a:lnTo>
                    <a:lnTo>
                      <a:pt x="2139" y="20"/>
                    </a:lnTo>
                    <a:lnTo>
                      <a:pt x="2133" y="10"/>
                    </a:lnTo>
                    <a:lnTo>
                      <a:pt x="2126" y="2"/>
                    </a:lnTo>
                    <a:lnTo>
                      <a:pt x="2065" y="2"/>
                    </a:lnTo>
                    <a:lnTo>
                      <a:pt x="2054" y="20"/>
                    </a:lnTo>
                    <a:lnTo>
                      <a:pt x="2032" y="20"/>
                    </a:lnTo>
                    <a:lnTo>
                      <a:pt x="2027" y="9"/>
                    </a:lnTo>
                    <a:lnTo>
                      <a:pt x="2023" y="1"/>
                    </a:lnTo>
                    <a:lnTo>
                      <a:pt x="1957" y="2"/>
                    </a:lnTo>
                    <a:lnTo>
                      <a:pt x="1957" y="3"/>
                    </a:lnTo>
                    <a:lnTo>
                      <a:pt x="1954" y="3"/>
                    </a:lnTo>
                    <a:lnTo>
                      <a:pt x="1945" y="20"/>
                    </a:lnTo>
                    <a:lnTo>
                      <a:pt x="1857" y="20"/>
                    </a:lnTo>
                    <a:lnTo>
                      <a:pt x="1850" y="6"/>
                    </a:lnTo>
                    <a:lnTo>
                      <a:pt x="1846" y="2"/>
                    </a:lnTo>
                    <a:lnTo>
                      <a:pt x="1778" y="2"/>
                    </a:lnTo>
                    <a:lnTo>
                      <a:pt x="1767" y="20"/>
                    </a:lnTo>
                    <a:lnTo>
                      <a:pt x="1745" y="20"/>
                    </a:lnTo>
                    <a:lnTo>
                      <a:pt x="1740" y="13"/>
                    </a:lnTo>
                    <a:lnTo>
                      <a:pt x="1740" y="12"/>
                    </a:lnTo>
                    <a:lnTo>
                      <a:pt x="1739" y="2"/>
                    </a:lnTo>
                    <a:lnTo>
                      <a:pt x="1667" y="2"/>
                    </a:lnTo>
                    <a:lnTo>
                      <a:pt x="1667" y="7"/>
                    </a:lnTo>
                    <a:lnTo>
                      <a:pt x="1660" y="20"/>
                    </a:lnTo>
                    <a:lnTo>
                      <a:pt x="1637" y="20"/>
                    </a:lnTo>
                    <a:lnTo>
                      <a:pt x="1629" y="7"/>
                    </a:lnTo>
                    <a:lnTo>
                      <a:pt x="1562" y="6"/>
                    </a:lnTo>
                    <a:lnTo>
                      <a:pt x="1551" y="20"/>
                    </a:lnTo>
                    <a:lnTo>
                      <a:pt x="1528" y="20"/>
                    </a:lnTo>
                    <a:lnTo>
                      <a:pt x="1521" y="6"/>
                    </a:lnTo>
                    <a:lnTo>
                      <a:pt x="1521" y="1"/>
                    </a:lnTo>
                    <a:lnTo>
                      <a:pt x="1511" y="2"/>
                    </a:lnTo>
                    <a:lnTo>
                      <a:pt x="1448" y="2"/>
                    </a:lnTo>
                    <a:lnTo>
                      <a:pt x="1448" y="6"/>
                    </a:lnTo>
                    <a:lnTo>
                      <a:pt x="1446" y="6"/>
                    </a:lnTo>
                    <a:lnTo>
                      <a:pt x="1438" y="20"/>
                    </a:lnTo>
                    <a:lnTo>
                      <a:pt x="1383" y="20"/>
                    </a:lnTo>
                    <a:lnTo>
                      <a:pt x="1376" y="6"/>
                    </a:lnTo>
                    <a:lnTo>
                      <a:pt x="1374" y="3"/>
                    </a:lnTo>
                    <a:lnTo>
                      <a:pt x="1329" y="2"/>
                    </a:lnTo>
                    <a:lnTo>
                      <a:pt x="1301" y="2"/>
                    </a:lnTo>
                    <a:lnTo>
                      <a:pt x="1301" y="6"/>
                    </a:lnTo>
                    <a:lnTo>
                      <a:pt x="1300" y="6"/>
                    </a:lnTo>
                    <a:lnTo>
                      <a:pt x="1290" y="20"/>
                    </a:lnTo>
                    <a:lnTo>
                      <a:pt x="1269" y="20"/>
                    </a:lnTo>
                    <a:lnTo>
                      <a:pt x="1265" y="14"/>
                    </a:lnTo>
                    <a:lnTo>
                      <a:pt x="1265" y="1"/>
                    </a:lnTo>
                    <a:lnTo>
                      <a:pt x="1192" y="1"/>
                    </a:lnTo>
                    <a:lnTo>
                      <a:pt x="1181" y="20"/>
                    </a:lnTo>
                    <a:lnTo>
                      <a:pt x="1158" y="20"/>
                    </a:lnTo>
                    <a:lnTo>
                      <a:pt x="1152" y="9"/>
                    </a:lnTo>
                    <a:lnTo>
                      <a:pt x="1152" y="1"/>
                    </a:lnTo>
                    <a:lnTo>
                      <a:pt x="1078" y="1"/>
                    </a:lnTo>
                    <a:lnTo>
                      <a:pt x="1078" y="8"/>
                    </a:lnTo>
                  </a:path>
                </a:pathLst>
              </a:custGeom>
              <a:gradFill rotWithShape="0">
                <a:gsLst>
                  <a:gs pos="0">
                    <a:srgbClr val="C0C0C0"/>
                  </a:gs>
                  <a:gs pos="100000">
                    <a:srgbClr val="292929"/>
                  </a:gs>
                </a:gsLst>
                <a:lin ang="0" scaled="1"/>
              </a:gradFill>
              <a:ln w="3175" cap="flat" cmpd="sng">
                <a:solidFill>
                  <a:srgbClr val="777777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8852" name="Freeform 132"/>
              <p:cNvSpPr>
                <a:spLocks noChangeAspect="1"/>
              </p:cNvSpPr>
              <p:nvPr/>
            </p:nvSpPr>
            <p:spPr bwMode="auto">
              <a:xfrm>
                <a:off x="388" y="3389"/>
                <a:ext cx="4" cy="3"/>
              </a:xfrm>
              <a:custGeom>
                <a:avLst/>
                <a:gdLst/>
                <a:ahLst/>
                <a:cxnLst>
                  <a:cxn ang="0">
                    <a:pos x="2" y="2"/>
                  </a:cxn>
                  <a:cxn ang="0">
                    <a:pos x="0" y="0"/>
                  </a:cxn>
                  <a:cxn ang="0">
                    <a:pos x="7" y="8"/>
                  </a:cxn>
                  <a:cxn ang="0">
                    <a:pos x="4" y="5"/>
                  </a:cxn>
                  <a:cxn ang="0">
                    <a:pos x="6" y="5"/>
                  </a:cxn>
                  <a:cxn ang="0">
                    <a:pos x="12" y="7"/>
                  </a:cxn>
                  <a:cxn ang="0">
                    <a:pos x="4" y="3"/>
                  </a:cxn>
                  <a:cxn ang="0">
                    <a:pos x="2" y="2"/>
                  </a:cxn>
                </a:cxnLst>
                <a:rect l="0" t="0" r="r" b="b"/>
                <a:pathLst>
                  <a:path w="12" h="8">
                    <a:moveTo>
                      <a:pt x="2" y="2"/>
                    </a:moveTo>
                    <a:lnTo>
                      <a:pt x="0" y="0"/>
                    </a:lnTo>
                    <a:lnTo>
                      <a:pt x="7" y="8"/>
                    </a:lnTo>
                    <a:lnTo>
                      <a:pt x="4" y="5"/>
                    </a:lnTo>
                    <a:lnTo>
                      <a:pt x="6" y="5"/>
                    </a:lnTo>
                    <a:lnTo>
                      <a:pt x="12" y="7"/>
                    </a:lnTo>
                    <a:lnTo>
                      <a:pt x="4" y="3"/>
                    </a:lnTo>
                    <a:lnTo>
                      <a:pt x="2" y="2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53" name="Freeform 133"/>
              <p:cNvSpPr>
                <a:spLocks noChangeAspect="1"/>
              </p:cNvSpPr>
              <p:nvPr/>
            </p:nvSpPr>
            <p:spPr bwMode="auto">
              <a:xfrm>
                <a:off x="377" y="3391"/>
                <a:ext cx="3" cy="2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3" y="4"/>
                  </a:cxn>
                  <a:cxn ang="0">
                    <a:pos x="10" y="0"/>
                  </a:cxn>
                  <a:cxn ang="0">
                    <a:pos x="5" y="0"/>
                  </a:cxn>
                  <a:cxn ang="0">
                    <a:pos x="3" y="1"/>
                  </a:cxn>
                  <a:cxn ang="0">
                    <a:pos x="0" y="4"/>
                  </a:cxn>
                </a:cxnLst>
                <a:rect l="0" t="0" r="r" b="b"/>
                <a:pathLst>
                  <a:path w="10" h="4">
                    <a:moveTo>
                      <a:pt x="0" y="4"/>
                    </a:moveTo>
                    <a:lnTo>
                      <a:pt x="3" y="4"/>
                    </a:lnTo>
                    <a:lnTo>
                      <a:pt x="10" y="0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54" name="Freeform 134"/>
              <p:cNvSpPr>
                <a:spLocks noChangeAspect="1"/>
              </p:cNvSpPr>
              <p:nvPr/>
            </p:nvSpPr>
            <p:spPr bwMode="auto">
              <a:xfrm>
                <a:off x="261" y="3385"/>
                <a:ext cx="5" cy="3"/>
              </a:xfrm>
              <a:custGeom>
                <a:avLst/>
                <a:gdLst/>
                <a:ahLst/>
                <a:cxnLst>
                  <a:cxn ang="0">
                    <a:pos x="14" y="9"/>
                  </a:cxn>
                  <a:cxn ang="0">
                    <a:pos x="11" y="7"/>
                  </a:cxn>
                  <a:cxn ang="0">
                    <a:pos x="10" y="1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3" y="2"/>
                  </a:cxn>
                  <a:cxn ang="0">
                    <a:pos x="5" y="6"/>
                  </a:cxn>
                  <a:cxn ang="0">
                    <a:pos x="14" y="9"/>
                  </a:cxn>
                </a:cxnLst>
                <a:rect l="0" t="0" r="r" b="b"/>
                <a:pathLst>
                  <a:path w="14" h="9">
                    <a:moveTo>
                      <a:pt x="14" y="9"/>
                    </a:moveTo>
                    <a:lnTo>
                      <a:pt x="11" y="7"/>
                    </a:lnTo>
                    <a:lnTo>
                      <a:pt x="10" y="1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3" y="2"/>
                    </a:lnTo>
                    <a:lnTo>
                      <a:pt x="5" y="6"/>
                    </a:lnTo>
                    <a:lnTo>
                      <a:pt x="14" y="9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55" name="Freeform 135"/>
              <p:cNvSpPr>
                <a:spLocks noChangeAspect="1"/>
              </p:cNvSpPr>
              <p:nvPr/>
            </p:nvSpPr>
            <p:spPr bwMode="auto">
              <a:xfrm>
                <a:off x="260" y="3383"/>
                <a:ext cx="8" cy="6"/>
              </a:xfrm>
              <a:custGeom>
                <a:avLst/>
                <a:gdLst/>
                <a:ahLst/>
                <a:cxnLst>
                  <a:cxn ang="0">
                    <a:pos x="8" y="13"/>
                  </a:cxn>
                  <a:cxn ang="0">
                    <a:pos x="6" y="9"/>
                  </a:cxn>
                  <a:cxn ang="0">
                    <a:pos x="3" y="7"/>
                  </a:cxn>
                  <a:cxn ang="0">
                    <a:pos x="1" y="3"/>
                  </a:cxn>
                  <a:cxn ang="0">
                    <a:pos x="0" y="0"/>
                  </a:cxn>
                  <a:cxn ang="0">
                    <a:pos x="0" y="7"/>
                  </a:cxn>
                  <a:cxn ang="0">
                    <a:pos x="1" y="9"/>
                  </a:cxn>
                  <a:cxn ang="0">
                    <a:pos x="3" y="19"/>
                  </a:cxn>
                  <a:cxn ang="0">
                    <a:pos x="18" y="19"/>
                  </a:cxn>
                  <a:cxn ang="0">
                    <a:pos x="22" y="19"/>
                  </a:cxn>
                  <a:cxn ang="0">
                    <a:pos x="18" y="16"/>
                  </a:cxn>
                  <a:cxn ang="0">
                    <a:pos x="17" y="16"/>
                  </a:cxn>
                  <a:cxn ang="0">
                    <a:pos x="8" y="13"/>
                  </a:cxn>
                  <a:cxn ang="0">
                    <a:pos x="7" y="14"/>
                  </a:cxn>
                  <a:cxn ang="0">
                    <a:pos x="6" y="12"/>
                  </a:cxn>
                  <a:cxn ang="0">
                    <a:pos x="8" y="13"/>
                  </a:cxn>
                </a:cxnLst>
                <a:rect l="0" t="0" r="r" b="b"/>
                <a:pathLst>
                  <a:path w="22" h="19">
                    <a:moveTo>
                      <a:pt x="8" y="13"/>
                    </a:moveTo>
                    <a:lnTo>
                      <a:pt x="6" y="9"/>
                    </a:lnTo>
                    <a:lnTo>
                      <a:pt x="3" y="7"/>
                    </a:lnTo>
                    <a:lnTo>
                      <a:pt x="1" y="3"/>
                    </a:lnTo>
                    <a:lnTo>
                      <a:pt x="0" y="0"/>
                    </a:lnTo>
                    <a:lnTo>
                      <a:pt x="0" y="7"/>
                    </a:lnTo>
                    <a:lnTo>
                      <a:pt x="1" y="9"/>
                    </a:lnTo>
                    <a:lnTo>
                      <a:pt x="3" y="19"/>
                    </a:lnTo>
                    <a:lnTo>
                      <a:pt x="18" y="19"/>
                    </a:lnTo>
                    <a:lnTo>
                      <a:pt x="22" y="19"/>
                    </a:lnTo>
                    <a:lnTo>
                      <a:pt x="18" y="16"/>
                    </a:lnTo>
                    <a:lnTo>
                      <a:pt x="17" y="16"/>
                    </a:lnTo>
                    <a:lnTo>
                      <a:pt x="8" y="13"/>
                    </a:lnTo>
                    <a:lnTo>
                      <a:pt x="7" y="14"/>
                    </a:lnTo>
                    <a:lnTo>
                      <a:pt x="6" y="12"/>
                    </a:lnTo>
                    <a:lnTo>
                      <a:pt x="8" y="13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56" name="Freeform 136"/>
              <p:cNvSpPr>
                <a:spLocks noChangeAspect="1"/>
              </p:cNvSpPr>
              <p:nvPr/>
            </p:nvSpPr>
            <p:spPr bwMode="auto">
              <a:xfrm>
                <a:off x="282" y="3387"/>
                <a:ext cx="3" cy="2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9" y="1"/>
                  </a:cxn>
                  <a:cxn ang="0">
                    <a:pos x="0" y="6"/>
                  </a:cxn>
                  <a:cxn ang="0">
                    <a:pos x="7" y="6"/>
                  </a:cxn>
                  <a:cxn ang="0">
                    <a:pos x="10" y="0"/>
                  </a:cxn>
                </a:cxnLst>
                <a:rect l="0" t="0" r="r" b="b"/>
                <a:pathLst>
                  <a:path w="10" h="6">
                    <a:moveTo>
                      <a:pt x="10" y="0"/>
                    </a:moveTo>
                    <a:lnTo>
                      <a:pt x="9" y="1"/>
                    </a:lnTo>
                    <a:lnTo>
                      <a:pt x="0" y="6"/>
                    </a:lnTo>
                    <a:lnTo>
                      <a:pt x="7" y="6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57" name="Freeform 137"/>
              <p:cNvSpPr>
                <a:spLocks noChangeAspect="1" noEditPoints="1"/>
              </p:cNvSpPr>
              <p:nvPr/>
            </p:nvSpPr>
            <p:spPr bwMode="auto">
              <a:xfrm>
                <a:off x="-316" y="3345"/>
                <a:ext cx="597" cy="135"/>
              </a:xfrm>
              <a:custGeom>
                <a:avLst/>
                <a:gdLst/>
                <a:ahLst/>
                <a:cxnLst>
                  <a:cxn ang="0">
                    <a:pos x="1436" y="18"/>
                  </a:cxn>
                  <a:cxn ang="0">
                    <a:pos x="1334" y="40"/>
                  </a:cxn>
                  <a:cxn ang="0">
                    <a:pos x="1324" y="95"/>
                  </a:cxn>
                  <a:cxn ang="0">
                    <a:pos x="1246" y="130"/>
                  </a:cxn>
                  <a:cxn ang="0">
                    <a:pos x="1262" y="232"/>
                  </a:cxn>
                  <a:cxn ang="0">
                    <a:pos x="563" y="282"/>
                  </a:cxn>
                  <a:cxn ang="0">
                    <a:pos x="649" y="179"/>
                  </a:cxn>
                  <a:cxn ang="0">
                    <a:pos x="599" y="179"/>
                  </a:cxn>
                  <a:cxn ang="0">
                    <a:pos x="565" y="232"/>
                  </a:cxn>
                  <a:cxn ang="0">
                    <a:pos x="365" y="282"/>
                  </a:cxn>
                  <a:cxn ang="0">
                    <a:pos x="286" y="179"/>
                  </a:cxn>
                  <a:cxn ang="0">
                    <a:pos x="381" y="130"/>
                  </a:cxn>
                  <a:cxn ang="0">
                    <a:pos x="370" y="217"/>
                  </a:cxn>
                  <a:cxn ang="0">
                    <a:pos x="422" y="130"/>
                  </a:cxn>
                  <a:cxn ang="0">
                    <a:pos x="475" y="130"/>
                  </a:cxn>
                  <a:cxn ang="0">
                    <a:pos x="494" y="230"/>
                  </a:cxn>
                  <a:cxn ang="0">
                    <a:pos x="519" y="130"/>
                  </a:cxn>
                  <a:cxn ang="0">
                    <a:pos x="617" y="104"/>
                  </a:cxn>
                  <a:cxn ang="0">
                    <a:pos x="655" y="79"/>
                  </a:cxn>
                  <a:cxn ang="0">
                    <a:pos x="693" y="130"/>
                  </a:cxn>
                  <a:cxn ang="0">
                    <a:pos x="685" y="230"/>
                  </a:cxn>
                  <a:cxn ang="0">
                    <a:pos x="730" y="179"/>
                  </a:cxn>
                  <a:cxn ang="0">
                    <a:pos x="795" y="80"/>
                  </a:cxn>
                  <a:cxn ang="0">
                    <a:pos x="700" y="28"/>
                  </a:cxn>
                  <a:cxn ang="0">
                    <a:pos x="667" y="18"/>
                  </a:cxn>
                  <a:cxn ang="0">
                    <a:pos x="586" y="1"/>
                  </a:cxn>
                  <a:cxn ang="0">
                    <a:pos x="471" y="37"/>
                  </a:cxn>
                  <a:cxn ang="0">
                    <a:pos x="440" y="18"/>
                  </a:cxn>
                  <a:cxn ang="0">
                    <a:pos x="346" y="18"/>
                  </a:cxn>
                  <a:cxn ang="0">
                    <a:pos x="194" y="79"/>
                  </a:cxn>
                  <a:cxn ang="0">
                    <a:pos x="239" y="130"/>
                  </a:cxn>
                  <a:cxn ang="0">
                    <a:pos x="184" y="232"/>
                  </a:cxn>
                  <a:cxn ang="0">
                    <a:pos x="200" y="323"/>
                  </a:cxn>
                  <a:cxn ang="0">
                    <a:pos x="42" y="283"/>
                  </a:cxn>
                  <a:cxn ang="0">
                    <a:pos x="62" y="179"/>
                  </a:cxn>
                  <a:cxn ang="0">
                    <a:pos x="182" y="36"/>
                  </a:cxn>
                  <a:cxn ang="0">
                    <a:pos x="83" y="36"/>
                  </a:cxn>
                  <a:cxn ang="0">
                    <a:pos x="64" y="95"/>
                  </a:cxn>
                  <a:cxn ang="0">
                    <a:pos x="333" y="403"/>
                  </a:cxn>
                  <a:cxn ang="0">
                    <a:pos x="1764" y="104"/>
                  </a:cxn>
                  <a:cxn ang="0">
                    <a:pos x="1735" y="37"/>
                  </a:cxn>
                  <a:cxn ang="0">
                    <a:pos x="1625" y="11"/>
                  </a:cxn>
                  <a:cxn ang="0">
                    <a:pos x="1545" y="18"/>
                  </a:cxn>
                  <a:cxn ang="0">
                    <a:pos x="1417" y="95"/>
                  </a:cxn>
                  <a:cxn ang="0">
                    <a:pos x="1489" y="179"/>
                  </a:cxn>
                  <a:cxn ang="0">
                    <a:pos x="1493" y="281"/>
                  </a:cxn>
                  <a:cxn ang="0">
                    <a:pos x="1337" y="180"/>
                  </a:cxn>
                  <a:cxn ang="0">
                    <a:pos x="1377" y="179"/>
                  </a:cxn>
                  <a:cxn ang="0">
                    <a:pos x="1415" y="230"/>
                  </a:cxn>
                  <a:cxn ang="0">
                    <a:pos x="1414" y="179"/>
                  </a:cxn>
                  <a:cxn ang="0">
                    <a:pos x="1529" y="95"/>
                  </a:cxn>
                  <a:cxn ang="0">
                    <a:pos x="1742" y="94"/>
                  </a:cxn>
                  <a:cxn ang="0">
                    <a:pos x="1750" y="230"/>
                  </a:cxn>
                  <a:cxn ang="0">
                    <a:pos x="1609" y="335"/>
                  </a:cxn>
                  <a:cxn ang="0">
                    <a:pos x="1558" y="180"/>
                  </a:cxn>
                  <a:cxn ang="0">
                    <a:pos x="1624" y="130"/>
                  </a:cxn>
                  <a:cxn ang="0">
                    <a:pos x="633" y="104"/>
                  </a:cxn>
                  <a:cxn ang="0">
                    <a:pos x="743" y="95"/>
                  </a:cxn>
                  <a:cxn ang="0">
                    <a:pos x="1407" y="130"/>
                  </a:cxn>
                  <a:cxn ang="0">
                    <a:pos x="150" y="94"/>
                  </a:cxn>
                  <a:cxn ang="0">
                    <a:pos x="180" y="95"/>
                  </a:cxn>
                </a:cxnLst>
                <a:rect l="0" t="0" r="r" b="b"/>
                <a:pathLst>
                  <a:path w="1791" h="403">
                    <a:moveTo>
                      <a:pt x="1522" y="18"/>
                    </a:moveTo>
                    <a:lnTo>
                      <a:pt x="1514" y="5"/>
                    </a:lnTo>
                    <a:lnTo>
                      <a:pt x="1519" y="43"/>
                    </a:lnTo>
                    <a:lnTo>
                      <a:pt x="1443" y="40"/>
                    </a:lnTo>
                    <a:lnTo>
                      <a:pt x="1447" y="4"/>
                    </a:lnTo>
                    <a:lnTo>
                      <a:pt x="1436" y="18"/>
                    </a:lnTo>
                    <a:lnTo>
                      <a:pt x="1424" y="38"/>
                    </a:lnTo>
                    <a:lnTo>
                      <a:pt x="1413" y="18"/>
                    </a:lnTo>
                    <a:lnTo>
                      <a:pt x="1406" y="4"/>
                    </a:lnTo>
                    <a:lnTo>
                      <a:pt x="1406" y="40"/>
                    </a:lnTo>
                    <a:lnTo>
                      <a:pt x="1397" y="38"/>
                    </a:lnTo>
                    <a:lnTo>
                      <a:pt x="1334" y="40"/>
                    </a:lnTo>
                    <a:lnTo>
                      <a:pt x="1333" y="4"/>
                    </a:lnTo>
                    <a:lnTo>
                      <a:pt x="1331" y="4"/>
                    </a:lnTo>
                    <a:lnTo>
                      <a:pt x="1323" y="18"/>
                    </a:lnTo>
                    <a:lnTo>
                      <a:pt x="1312" y="37"/>
                    </a:lnTo>
                    <a:lnTo>
                      <a:pt x="1307" y="95"/>
                    </a:lnTo>
                    <a:lnTo>
                      <a:pt x="1324" y="95"/>
                    </a:lnTo>
                    <a:lnTo>
                      <a:pt x="1316" y="104"/>
                    </a:lnTo>
                    <a:lnTo>
                      <a:pt x="1307" y="95"/>
                    </a:lnTo>
                    <a:lnTo>
                      <a:pt x="1295" y="82"/>
                    </a:lnTo>
                    <a:lnTo>
                      <a:pt x="1299" y="130"/>
                    </a:lnTo>
                    <a:lnTo>
                      <a:pt x="1250" y="130"/>
                    </a:lnTo>
                    <a:lnTo>
                      <a:pt x="1246" y="130"/>
                    </a:lnTo>
                    <a:lnTo>
                      <a:pt x="1262" y="130"/>
                    </a:lnTo>
                    <a:lnTo>
                      <a:pt x="1263" y="168"/>
                    </a:lnTo>
                    <a:lnTo>
                      <a:pt x="1264" y="179"/>
                    </a:lnTo>
                    <a:lnTo>
                      <a:pt x="1299" y="179"/>
                    </a:lnTo>
                    <a:lnTo>
                      <a:pt x="1299" y="232"/>
                    </a:lnTo>
                    <a:lnTo>
                      <a:pt x="1262" y="232"/>
                    </a:lnTo>
                    <a:lnTo>
                      <a:pt x="1263" y="270"/>
                    </a:lnTo>
                    <a:lnTo>
                      <a:pt x="1264" y="282"/>
                    </a:lnTo>
                    <a:lnTo>
                      <a:pt x="1265" y="282"/>
                    </a:lnTo>
                    <a:lnTo>
                      <a:pt x="1265" y="336"/>
                    </a:lnTo>
                    <a:lnTo>
                      <a:pt x="562" y="336"/>
                    </a:lnTo>
                    <a:lnTo>
                      <a:pt x="563" y="282"/>
                    </a:lnTo>
                    <a:lnTo>
                      <a:pt x="603" y="282"/>
                    </a:lnTo>
                    <a:lnTo>
                      <a:pt x="607" y="232"/>
                    </a:lnTo>
                    <a:lnTo>
                      <a:pt x="611" y="232"/>
                    </a:lnTo>
                    <a:lnTo>
                      <a:pt x="615" y="230"/>
                    </a:lnTo>
                    <a:lnTo>
                      <a:pt x="646" y="230"/>
                    </a:lnTo>
                    <a:lnTo>
                      <a:pt x="649" y="179"/>
                    </a:lnTo>
                    <a:lnTo>
                      <a:pt x="613" y="179"/>
                    </a:lnTo>
                    <a:lnTo>
                      <a:pt x="615" y="166"/>
                    </a:lnTo>
                    <a:lnTo>
                      <a:pt x="615" y="130"/>
                    </a:lnTo>
                    <a:lnTo>
                      <a:pt x="579" y="130"/>
                    </a:lnTo>
                    <a:lnTo>
                      <a:pt x="575" y="179"/>
                    </a:lnTo>
                    <a:lnTo>
                      <a:pt x="599" y="179"/>
                    </a:lnTo>
                    <a:lnTo>
                      <a:pt x="604" y="178"/>
                    </a:lnTo>
                    <a:lnTo>
                      <a:pt x="609" y="178"/>
                    </a:lnTo>
                    <a:lnTo>
                      <a:pt x="607" y="230"/>
                    </a:lnTo>
                    <a:lnTo>
                      <a:pt x="591" y="230"/>
                    </a:lnTo>
                    <a:lnTo>
                      <a:pt x="586" y="232"/>
                    </a:lnTo>
                    <a:lnTo>
                      <a:pt x="565" y="232"/>
                    </a:lnTo>
                    <a:lnTo>
                      <a:pt x="562" y="282"/>
                    </a:lnTo>
                    <a:lnTo>
                      <a:pt x="523" y="282"/>
                    </a:lnTo>
                    <a:lnTo>
                      <a:pt x="518" y="336"/>
                    </a:lnTo>
                    <a:lnTo>
                      <a:pt x="355" y="336"/>
                    </a:lnTo>
                    <a:lnTo>
                      <a:pt x="361" y="282"/>
                    </a:lnTo>
                    <a:lnTo>
                      <a:pt x="365" y="282"/>
                    </a:lnTo>
                    <a:lnTo>
                      <a:pt x="365" y="270"/>
                    </a:lnTo>
                    <a:lnTo>
                      <a:pt x="370" y="232"/>
                    </a:lnTo>
                    <a:lnTo>
                      <a:pt x="291" y="232"/>
                    </a:lnTo>
                    <a:lnTo>
                      <a:pt x="297" y="180"/>
                    </a:lnTo>
                    <a:lnTo>
                      <a:pt x="291" y="180"/>
                    </a:lnTo>
                    <a:lnTo>
                      <a:pt x="286" y="179"/>
                    </a:lnTo>
                    <a:lnTo>
                      <a:pt x="260" y="179"/>
                    </a:lnTo>
                    <a:lnTo>
                      <a:pt x="267" y="130"/>
                    </a:lnTo>
                    <a:lnTo>
                      <a:pt x="305" y="130"/>
                    </a:lnTo>
                    <a:lnTo>
                      <a:pt x="309" y="80"/>
                    </a:lnTo>
                    <a:lnTo>
                      <a:pt x="386" y="80"/>
                    </a:lnTo>
                    <a:lnTo>
                      <a:pt x="381" y="130"/>
                    </a:lnTo>
                    <a:lnTo>
                      <a:pt x="338" y="130"/>
                    </a:lnTo>
                    <a:lnTo>
                      <a:pt x="344" y="130"/>
                    </a:lnTo>
                    <a:lnTo>
                      <a:pt x="340" y="179"/>
                    </a:lnTo>
                    <a:lnTo>
                      <a:pt x="374" y="179"/>
                    </a:lnTo>
                    <a:lnTo>
                      <a:pt x="374" y="192"/>
                    </a:lnTo>
                    <a:lnTo>
                      <a:pt x="370" y="217"/>
                    </a:lnTo>
                    <a:lnTo>
                      <a:pt x="370" y="232"/>
                    </a:lnTo>
                    <a:lnTo>
                      <a:pt x="411" y="232"/>
                    </a:lnTo>
                    <a:lnTo>
                      <a:pt x="415" y="179"/>
                    </a:lnTo>
                    <a:lnTo>
                      <a:pt x="380" y="179"/>
                    </a:lnTo>
                    <a:lnTo>
                      <a:pt x="382" y="130"/>
                    </a:lnTo>
                    <a:lnTo>
                      <a:pt x="422" y="130"/>
                    </a:lnTo>
                    <a:lnTo>
                      <a:pt x="422" y="118"/>
                    </a:lnTo>
                    <a:lnTo>
                      <a:pt x="425" y="80"/>
                    </a:lnTo>
                    <a:lnTo>
                      <a:pt x="502" y="80"/>
                    </a:lnTo>
                    <a:lnTo>
                      <a:pt x="499" y="118"/>
                    </a:lnTo>
                    <a:lnTo>
                      <a:pt x="499" y="130"/>
                    </a:lnTo>
                    <a:lnTo>
                      <a:pt x="475" y="130"/>
                    </a:lnTo>
                    <a:lnTo>
                      <a:pt x="471" y="130"/>
                    </a:lnTo>
                    <a:lnTo>
                      <a:pt x="461" y="130"/>
                    </a:lnTo>
                    <a:lnTo>
                      <a:pt x="458" y="179"/>
                    </a:lnTo>
                    <a:lnTo>
                      <a:pt x="493" y="179"/>
                    </a:lnTo>
                    <a:lnTo>
                      <a:pt x="488" y="228"/>
                    </a:lnTo>
                    <a:lnTo>
                      <a:pt x="494" y="230"/>
                    </a:lnTo>
                    <a:lnTo>
                      <a:pt x="526" y="230"/>
                    </a:lnTo>
                    <a:lnTo>
                      <a:pt x="531" y="179"/>
                    </a:lnTo>
                    <a:lnTo>
                      <a:pt x="496" y="179"/>
                    </a:lnTo>
                    <a:lnTo>
                      <a:pt x="500" y="130"/>
                    </a:lnTo>
                    <a:lnTo>
                      <a:pt x="513" y="130"/>
                    </a:lnTo>
                    <a:lnTo>
                      <a:pt x="519" y="130"/>
                    </a:lnTo>
                    <a:lnTo>
                      <a:pt x="538" y="130"/>
                    </a:lnTo>
                    <a:lnTo>
                      <a:pt x="541" y="80"/>
                    </a:lnTo>
                    <a:lnTo>
                      <a:pt x="573" y="80"/>
                    </a:lnTo>
                    <a:lnTo>
                      <a:pt x="579" y="79"/>
                    </a:lnTo>
                    <a:lnTo>
                      <a:pt x="617" y="79"/>
                    </a:lnTo>
                    <a:lnTo>
                      <a:pt x="617" y="104"/>
                    </a:lnTo>
                    <a:lnTo>
                      <a:pt x="615" y="116"/>
                    </a:lnTo>
                    <a:lnTo>
                      <a:pt x="615" y="128"/>
                    </a:lnTo>
                    <a:lnTo>
                      <a:pt x="629" y="128"/>
                    </a:lnTo>
                    <a:lnTo>
                      <a:pt x="635" y="130"/>
                    </a:lnTo>
                    <a:lnTo>
                      <a:pt x="653" y="130"/>
                    </a:lnTo>
                    <a:lnTo>
                      <a:pt x="655" y="79"/>
                    </a:lnTo>
                    <a:lnTo>
                      <a:pt x="661" y="79"/>
                    </a:lnTo>
                    <a:lnTo>
                      <a:pt x="665" y="80"/>
                    </a:lnTo>
                    <a:lnTo>
                      <a:pt x="731" y="80"/>
                    </a:lnTo>
                    <a:lnTo>
                      <a:pt x="730" y="92"/>
                    </a:lnTo>
                    <a:lnTo>
                      <a:pt x="730" y="130"/>
                    </a:lnTo>
                    <a:lnTo>
                      <a:pt x="693" y="130"/>
                    </a:lnTo>
                    <a:lnTo>
                      <a:pt x="691" y="179"/>
                    </a:lnTo>
                    <a:lnTo>
                      <a:pt x="727" y="179"/>
                    </a:lnTo>
                    <a:lnTo>
                      <a:pt x="723" y="217"/>
                    </a:lnTo>
                    <a:lnTo>
                      <a:pt x="723" y="232"/>
                    </a:lnTo>
                    <a:lnTo>
                      <a:pt x="688" y="232"/>
                    </a:lnTo>
                    <a:lnTo>
                      <a:pt x="685" y="230"/>
                    </a:lnTo>
                    <a:lnTo>
                      <a:pt x="681" y="282"/>
                    </a:lnTo>
                    <a:lnTo>
                      <a:pt x="722" y="282"/>
                    </a:lnTo>
                    <a:lnTo>
                      <a:pt x="724" y="230"/>
                    </a:lnTo>
                    <a:lnTo>
                      <a:pt x="763" y="230"/>
                    </a:lnTo>
                    <a:lnTo>
                      <a:pt x="766" y="179"/>
                    </a:lnTo>
                    <a:lnTo>
                      <a:pt x="730" y="179"/>
                    </a:lnTo>
                    <a:lnTo>
                      <a:pt x="730" y="168"/>
                    </a:lnTo>
                    <a:lnTo>
                      <a:pt x="731" y="155"/>
                    </a:lnTo>
                    <a:lnTo>
                      <a:pt x="731" y="130"/>
                    </a:lnTo>
                    <a:lnTo>
                      <a:pt x="770" y="130"/>
                    </a:lnTo>
                    <a:lnTo>
                      <a:pt x="770" y="80"/>
                    </a:lnTo>
                    <a:lnTo>
                      <a:pt x="795" y="80"/>
                    </a:lnTo>
                    <a:lnTo>
                      <a:pt x="791" y="36"/>
                    </a:lnTo>
                    <a:lnTo>
                      <a:pt x="782" y="18"/>
                    </a:lnTo>
                    <a:lnTo>
                      <a:pt x="777" y="8"/>
                    </a:lnTo>
                    <a:lnTo>
                      <a:pt x="773" y="37"/>
                    </a:lnTo>
                    <a:lnTo>
                      <a:pt x="700" y="37"/>
                    </a:lnTo>
                    <a:lnTo>
                      <a:pt x="700" y="28"/>
                    </a:lnTo>
                    <a:lnTo>
                      <a:pt x="701" y="18"/>
                    </a:lnTo>
                    <a:lnTo>
                      <a:pt x="701" y="1"/>
                    </a:lnTo>
                    <a:lnTo>
                      <a:pt x="699" y="1"/>
                    </a:lnTo>
                    <a:lnTo>
                      <a:pt x="687" y="18"/>
                    </a:lnTo>
                    <a:lnTo>
                      <a:pt x="675" y="36"/>
                    </a:lnTo>
                    <a:lnTo>
                      <a:pt x="667" y="18"/>
                    </a:lnTo>
                    <a:lnTo>
                      <a:pt x="663" y="11"/>
                    </a:lnTo>
                    <a:lnTo>
                      <a:pt x="663" y="18"/>
                    </a:lnTo>
                    <a:lnTo>
                      <a:pt x="661" y="37"/>
                    </a:lnTo>
                    <a:lnTo>
                      <a:pt x="585" y="37"/>
                    </a:lnTo>
                    <a:lnTo>
                      <a:pt x="587" y="1"/>
                    </a:lnTo>
                    <a:lnTo>
                      <a:pt x="586" y="1"/>
                    </a:lnTo>
                    <a:lnTo>
                      <a:pt x="575" y="18"/>
                    </a:lnTo>
                    <a:lnTo>
                      <a:pt x="565" y="36"/>
                    </a:lnTo>
                    <a:lnTo>
                      <a:pt x="555" y="18"/>
                    </a:lnTo>
                    <a:lnTo>
                      <a:pt x="550" y="1"/>
                    </a:lnTo>
                    <a:lnTo>
                      <a:pt x="545" y="37"/>
                    </a:lnTo>
                    <a:lnTo>
                      <a:pt x="471" y="37"/>
                    </a:lnTo>
                    <a:lnTo>
                      <a:pt x="466" y="35"/>
                    </a:lnTo>
                    <a:lnTo>
                      <a:pt x="464" y="36"/>
                    </a:lnTo>
                    <a:lnTo>
                      <a:pt x="473" y="1"/>
                    </a:lnTo>
                    <a:lnTo>
                      <a:pt x="461" y="18"/>
                    </a:lnTo>
                    <a:lnTo>
                      <a:pt x="449" y="36"/>
                    </a:lnTo>
                    <a:lnTo>
                      <a:pt x="440" y="18"/>
                    </a:lnTo>
                    <a:lnTo>
                      <a:pt x="435" y="1"/>
                    </a:lnTo>
                    <a:lnTo>
                      <a:pt x="431" y="37"/>
                    </a:lnTo>
                    <a:lnTo>
                      <a:pt x="355" y="36"/>
                    </a:lnTo>
                    <a:lnTo>
                      <a:pt x="358" y="1"/>
                    </a:lnTo>
                    <a:lnTo>
                      <a:pt x="356" y="1"/>
                    </a:lnTo>
                    <a:lnTo>
                      <a:pt x="346" y="18"/>
                    </a:lnTo>
                    <a:lnTo>
                      <a:pt x="335" y="36"/>
                    </a:lnTo>
                    <a:lnTo>
                      <a:pt x="332" y="79"/>
                    </a:lnTo>
                    <a:lnTo>
                      <a:pt x="310" y="79"/>
                    </a:lnTo>
                    <a:lnTo>
                      <a:pt x="290" y="104"/>
                    </a:lnTo>
                    <a:lnTo>
                      <a:pt x="269" y="79"/>
                    </a:lnTo>
                    <a:lnTo>
                      <a:pt x="194" y="79"/>
                    </a:lnTo>
                    <a:lnTo>
                      <a:pt x="194" y="80"/>
                    </a:lnTo>
                    <a:lnTo>
                      <a:pt x="195" y="80"/>
                    </a:lnTo>
                    <a:lnTo>
                      <a:pt x="269" y="80"/>
                    </a:lnTo>
                    <a:lnTo>
                      <a:pt x="264" y="130"/>
                    </a:lnTo>
                    <a:lnTo>
                      <a:pt x="245" y="130"/>
                    </a:lnTo>
                    <a:lnTo>
                      <a:pt x="239" y="130"/>
                    </a:lnTo>
                    <a:lnTo>
                      <a:pt x="226" y="130"/>
                    </a:lnTo>
                    <a:lnTo>
                      <a:pt x="226" y="142"/>
                    </a:lnTo>
                    <a:lnTo>
                      <a:pt x="224" y="155"/>
                    </a:lnTo>
                    <a:lnTo>
                      <a:pt x="222" y="179"/>
                    </a:lnTo>
                    <a:lnTo>
                      <a:pt x="194" y="179"/>
                    </a:lnTo>
                    <a:lnTo>
                      <a:pt x="184" y="232"/>
                    </a:lnTo>
                    <a:lnTo>
                      <a:pt x="255" y="232"/>
                    </a:lnTo>
                    <a:lnTo>
                      <a:pt x="251" y="270"/>
                    </a:lnTo>
                    <a:lnTo>
                      <a:pt x="251" y="282"/>
                    </a:lnTo>
                    <a:lnTo>
                      <a:pt x="203" y="282"/>
                    </a:lnTo>
                    <a:lnTo>
                      <a:pt x="203" y="283"/>
                    </a:lnTo>
                    <a:lnTo>
                      <a:pt x="200" y="323"/>
                    </a:lnTo>
                    <a:lnTo>
                      <a:pt x="196" y="336"/>
                    </a:lnTo>
                    <a:lnTo>
                      <a:pt x="94" y="336"/>
                    </a:lnTo>
                    <a:lnTo>
                      <a:pt x="84" y="337"/>
                    </a:lnTo>
                    <a:lnTo>
                      <a:pt x="34" y="337"/>
                    </a:lnTo>
                    <a:lnTo>
                      <a:pt x="40" y="283"/>
                    </a:lnTo>
                    <a:lnTo>
                      <a:pt x="42" y="283"/>
                    </a:lnTo>
                    <a:lnTo>
                      <a:pt x="45" y="270"/>
                    </a:lnTo>
                    <a:lnTo>
                      <a:pt x="48" y="232"/>
                    </a:lnTo>
                    <a:lnTo>
                      <a:pt x="51" y="232"/>
                    </a:lnTo>
                    <a:lnTo>
                      <a:pt x="54" y="220"/>
                    </a:lnTo>
                    <a:lnTo>
                      <a:pt x="58" y="179"/>
                    </a:lnTo>
                    <a:lnTo>
                      <a:pt x="62" y="179"/>
                    </a:lnTo>
                    <a:lnTo>
                      <a:pt x="66" y="143"/>
                    </a:lnTo>
                    <a:lnTo>
                      <a:pt x="66" y="130"/>
                    </a:lnTo>
                    <a:lnTo>
                      <a:pt x="186" y="130"/>
                    </a:lnTo>
                    <a:lnTo>
                      <a:pt x="190" y="79"/>
                    </a:lnTo>
                    <a:lnTo>
                      <a:pt x="191" y="79"/>
                    </a:lnTo>
                    <a:lnTo>
                      <a:pt x="182" y="36"/>
                    </a:lnTo>
                    <a:lnTo>
                      <a:pt x="171" y="18"/>
                    </a:lnTo>
                    <a:lnTo>
                      <a:pt x="162" y="4"/>
                    </a:lnTo>
                    <a:lnTo>
                      <a:pt x="160" y="37"/>
                    </a:lnTo>
                    <a:lnTo>
                      <a:pt x="99" y="37"/>
                    </a:lnTo>
                    <a:lnTo>
                      <a:pt x="93" y="36"/>
                    </a:lnTo>
                    <a:lnTo>
                      <a:pt x="83" y="36"/>
                    </a:lnTo>
                    <a:lnTo>
                      <a:pt x="88" y="1"/>
                    </a:lnTo>
                    <a:lnTo>
                      <a:pt x="87" y="1"/>
                    </a:lnTo>
                    <a:lnTo>
                      <a:pt x="77" y="18"/>
                    </a:lnTo>
                    <a:lnTo>
                      <a:pt x="66" y="36"/>
                    </a:lnTo>
                    <a:lnTo>
                      <a:pt x="60" y="95"/>
                    </a:lnTo>
                    <a:lnTo>
                      <a:pt x="64" y="95"/>
                    </a:lnTo>
                    <a:lnTo>
                      <a:pt x="54" y="104"/>
                    </a:lnTo>
                    <a:lnTo>
                      <a:pt x="0" y="403"/>
                    </a:lnTo>
                    <a:lnTo>
                      <a:pt x="227" y="403"/>
                    </a:lnTo>
                    <a:lnTo>
                      <a:pt x="238" y="347"/>
                    </a:lnTo>
                    <a:lnTo>
                      <a:pt x="339" y="347"/>
                    </a:lnTo>
                    <a:lnTo>
                      <a:pt x="333" y="403"/>
                    </a:lnTo>
                    <a:lnTo>
                      <a:pt x="1490" y="403"/>
                    </a:lnTo>
                    <a:lnTo>
                      <a:pt x="1483" y="348"/>
                    </a:lnTo>
                    <a:lnTo>
                      <a:pt x="1573" y="348"/>
                    </a:lnTo>
                    <a:lnTo>
                      <a:pt x="1581" y="403"/>
                    </a:lnTo>
                    <a:lnTo>
                      <a:pt x="1791" y="403"/>
                    </a:lnTo>
                    <a:lnTo>
                      <a:pt x="1764" y="104"/>
                    </a:lnTo>
                    <a:lnTo>
                      <a:pt x="1753" y="94"/>
                    </a:lnTo>
                    <a:lnTo>
                      <a:pt x="1753" y="37"/>
                    </a:lnTo>
                    <a:lnTo>
                      <a:pt x="1742" y="18"/>
                    </a:lnTo>
                    <a:lnTo>
                      <a:pt x="1735" y="4"/>
                    </a:lnTo>
                    <a:lnTo>
                      <a:pt x="1731" y="0"/>
                    </a:lnTo>
                    <a:lnTo>
                      <a:pt x="1735" y="37"/>
                    </a:lnTo>
                    <a:lnTo>
                      <a:pt x="1663" y="37"/>
                    </a:lnTo>
                    <a:lnTo>
                      <a:pt x="1663" y="0"/>
                    </a:lnTo>
                    <a:lnTo>
                      <a:pt x="1652" y="18"/>
                    </a:lnTo>
                    <a:lnTo>
                      <a:pt x="1640" y="37"/>
                    </a:lnTo>
                    <a:lnTo>
                      <a:pt x="1630" y="18"/>
                    </a:lnTo>
                    <a:lnTo>
                      <a:pt x="1625" y="11"/>
                    </a:lnTo>
                    <a:lnTo>
                      <a:pt x="1625" y="29"/>
                    </a:lnTo>
                    <a:lnTo>
                      <a:pt x="1627" y="37"/>
                    </a:lnTo>
                    <a:lnTo>
                      <a:pt x="1555" y="37"/>
                    </a:lnTo>
                    <a:lnTo>
                      <a:pt x="1553" y="10"/>
                    </a:lnTo>
                    <a:lnTo>
                      <a:pt x="1552" y="5"/>
                    </a:lnTo>
                    <a:lnTo>
                      <a:pt x="1545" y="18"/>
                    </a:lnTo>
                    <a:lnTo>
                      <a:pt x="1534" y="37"/>
                    </a:lnTo>
                    <a:lnTo>
                      <a:pt x="1522" y="18"/>
                    </a:lnTo>
                    <a:close/>
                    <a:moveTo>
                      <a:pt x="1417" y="95"/>
                    </a:moveTo>
                    <a:lnTo>
                      <a:pt x="1433" y="95"/>
                    </a:lnTo>
                    <a:lnTo>
                      <a:pt x="1425" y="104"/>
                    </a:lnTo>
                    <a:lnTo>
                      <a:pt x="1417" y="95"/>
                    </a:lnTo>
                    <a:close/>
                    <a:moveTo>
                      <a:pt x="1445" y="92"/>
                    </a:moveTo>
                    <a:lnTo>
                      <a:pt x="1443" y="80"/>
                    </a:lnTo>
                    <a:lnTo>
                      <a:pt x="1517" y="80"/>
                    </a:lnTo>
                    <a:lnTo>
                      <a:pt x="1519" y="130"/>
                    </a:lnTo>
                    <a:lnTo>
                      <a:pt x="1487" y="130"/>
                    </a:lnTo>
                    <a:lnTo>
                      <a:pt x="1489" y="179"/>
                    </a:lnTo>
                    <a:lnTo>
                      <a:pt x="1523" y="179"/>
                    </a:lnTo>
                    <a:lnTo>
                      <a:pt x="1527" y="232"/>
                    </a:lnTo>
                    <a:lnTo>
                      <a:pt x="1513" y="232"/>
                    </a:lnTo>
                    <a:lnTo>
                      <a:pt x="1508" y="230"/>
                    </a:lnTo>
                    <a:lnTo>
                      <a:pt x="1491" y="230"/>
                    </a:lnTo>
                    <a:lnTo>
                      <a:pt x="1493" y="281"/>
                    </a:lnTo>
                    <a:lnTo>
                      <a:pt x="1459" y="281"/>
                    </a:lnTo>
                    <a:lnTo>
                      <a:pt x="1460" y="336"/>
                    </a:lnTo>
                    <a:lnTo>
                      <a:pt x="1304" y="336"/>
                    </a:lnTo>
                    <a:lnTo>
                      <a:pt x="1303" y="232"/>
                    </a:lnTo>
                    <a:lnTo>
                      <a:pt x="1339" y="232"/>
                    </a:lnTo>
                    <a:lnTo>
                      <a:pt x="1337" y="180"/>
                    </a:lnTo>
                    <a:lnTo>
                      <a:pt x="1311" y="180"/>
                    </a:lnTo>
                    <a:lnTo>
                      <a:pt x="1306" y="179"/>
                    </a:lnTo>
                    <a:lnTo>
                      <a:pt x="1303" y="179"/>
                    </a:lnTo>
                    <a:lnTo>
                      <a:pt x="1299" y="130"/>
                    </a:lnTo>
                    <a:lnTo>
                      <a:pt x="1373" y="130"/>
                    </a:lnTo>
                    <a:lnTo>
                      <a:pt x="1377" y="179"/>
                    </a:lnTo>
                    <a:lnTo>
                      <a:pt x="1412" y="179"/>
                    </a:lnTo>
                    <a:lnTo>
                      <a:pt x="1412" y="230"/>
                    </a:lnTo>
                    <a:lnTo>
                      <a:pt x="1373" y="230"/>
                    </a:lnTo>
                    <a:lnTo>
                      <a:pt x="1377" y="282"/>
                    </a:lnTo>
                    <a:lnTo>
                      <a:pt x="1417" y="281"/>
                    </a:lnTo>
                    <a:lnTo>
                      <a:pt x="1415" y="230"/>
                    </a:lnTo>
                    <a:lnTo>
                      <a:pt x="1451" y="230"/>
                    </a:lnTo>
                    <a:lnTo>
                      <a:pt x="1450" y="217"/>
                    </a:lnTo>
                    <a:lnTo>
                      <a:pt x="1450" y="180"/>
                    </a:lnTo>
                    <a:lnTo>
                      <a:pt x="1442" y="180"/>
                    </a:lnTo>
                    <a:lnTo>
                      <a:pt x="1437" y="179"/>
                    </a:lnTo>
                    <a:lnTo>
                      <a:pt x="1414" y="179"/>
                    </a:lnTo>
                    <a:lnTo>
                      <a:pt x="1412" y="130"/>
                    </a:lnTo>
                    <a:lnTo>
                      <a:pt x="1447" y="130"/>
                    </a:lnTo>
                    <a:lnTo>
                      <a:pt x="1445" y="92"/>
                    </a:lnTo>
                    <a:close/>
                    <a:moveTo>
                      <a:pt x="1545" y="95"/>
                    </a:moveTo>
                    <a:lnTo>
                      <a:pt x="1537" y="104"/>
                    </a:lnTo>
                    <a:lnTo>
                      <a:pt x="1529" y="95"/>
                    </a:lnTo>
                    <a:lnTo>
                      <a:pt x="1545" y="95"/>
                    </a:lnTo>
                    <a:close/>
                    <a:moveTo>
                      <a:pt x="1557" y="130"/>
                    </a:moveTo>
                    <a:lnTo>
                      <a:pt x="1556" y="118"/>
                    </a:lnTo>
                    <a:lnTo>
                      <a:pt x="1556" y="82"/>
                    </a:lnTo>
                    <a:lnTo>
                      <a:pt x="1742" y="80"/>
                    </a:lnTo>
                    <a:lnTo>
                      <a:pt x="1742" y="94"/>
                    </a:lnTo>
                    <a:lnTo>
                      <a:pt x="1743" y="104"/>
                    </a:lnTo>
                    <a:lnTo>
                      <a:pt x="1743" y="130"/>
                    </a:lnTo>
                    <a:lnTo>
                      <a:pt x="1741" y="130"/>
                    </a:lnTo>
                    <a:lnTo>
                      <a:pt x="1743" y="179"/>
                    </a:lnTo>
                    <a:lnTo>
                      <a:pt x="1744" y="179"/>
                    </a:lnTo>
                    <a:lnTo>
                      <a:pt x="1750" y="230"/>
                    </a:lnTo>
                    <a:lnTo>
                      <a:pt x="1755" y="230"/>
                    </a:lnTo>
                    <a:lnTo>
                      <a:pt x="1759" y="281"/>
                    </a:lnTo>
                    <a:lnTo>
                      <a:pt x="1760" y="281"/>
                    </a:lnTo>
                    <a:lnTo>
                      <a:pt x="1761" y="294"/>
                    </a:lnTo>
                    <a:lnTo>
                      <a:pt x="1764" y="335"/>
                    </a:lnTo>
                    <a:lnTo>
                      <a:pt x="1609" y="335"/>
                    </a:lnTo>
                    <a:lnTo>
                      <a:pt x="1607" y="281"/>
                    </a:lnTo>
                    <a:lnTo>
                      <a:pt x="1531" y="281"/>
                    </a:lnTo>
                    <a:lnTo>
                      <a:pt x="1529" y="228"/>
                    </a:lnTo>
                    <a:lnTo>
                      <a:pt x="1562" y="228"/>
                    </a:lnTo>
                    <a:lnTo>
                      <a:pt x="1559" y="192"/>
                    </a:lnTo>
                    <a:lnTo>
                      <a:pt x="1558" y="180"/>
                    </a:lnTo>
                    <a:lnTo>
                      <a:pt x="1525" y="180"/>
                    </a:lnTo>
                    <a:lnTo>
                      <a:pt x="1523" y="130"/>
                    </a:lnTo>
                    <a:lnTo>
                      <a:pt x="1598" y="130"/>
                    </a:lnTo>
                    <a:lnTo>
                      <a:pt x="1599" y="179"/>
                    </a:lnTo>
                    <a:lnTo>
                      <a:pt x="1623" y="179"/>
                    </a:lnTo>
                    <a:lnTo>
                      <a:pt x="1624" y="130"/>
                    </a:lnTo>
                    <a:lnTo>
                      <a:pt x="1557" y="130"/>
                    </a:lnTo>
                    <a:close/>
                    <a:moveTo>
                      <a:pt x="514" y="95"/>
                    </a:moveTo>
                    <a:lnTo>
                      <a:pt x="530" y="95"/>
                    </a:lnTo>
                    <a:lnTo>
                      <a:pt x="521" y="104"/>
                    </a:lnTo>
                    <a:lnTo>
                      <a:pt x="514" y="95"/>
                    </a:lnTo>
                    <a:close/>
                    <a:moveTo>
                      <a:pt x="633" y="104"/>
                    </a:moveTo>
                    <a:lnTo>
                      <a:pt x="626" y="95"/>
                    </a:lnTo>
                    <a:lnTo>
                      <a:pt x="641" y="95"/>
                    </a:lnTo>
                    <a:lnTo>
                      <a:pt x="633" y="104"/>
                    </a:lnTo>
                    <a:close/>
                    <a:moveTo>
                      <a:pt x="759" y="95"/>
                    </a:moveTo>
                    <a:lnTo>
                      <a:pt x="751" y="104"/>
                    </a:lnTo>
                    <a:lnTo>
                      <a:pt x="743" y="95"/>
                    </a:lnTo>
                    <a:lnTo>
                      <a:pt x="759" y="95"/>
                    </a:lnTo>
                    <a:close/>
                    <a:moveTo>
                      <a:pt x="1335" y="130"/>
                    </a:moveTo>
                    <a:lnTo>
                      <a:pt x="1334" y="118"/>
                    </a:lnTo>
                    <a:lnTo>
                      <a:pt x="1334" y="80"/>
                    </a:lnTo>
                    <a:lnTo>
                      <a:pt x="1406" y="82"/>
                    </a:lnTo>
                    <a:lnTo>
                      <a:pt x="1407" y="130"/>
                    </a:lnTo>
                    <a:lnTo>
                      <a:pt x="1335" y="130"/>
                    </a:lnTo>
                    <a:close/>
                    <a:moveTo>
                      <a:pt x="70" y="118"/>
                    </a:moveTo>
                    <a:lnTo>
                      <a:pt x="72" y="106"/>
                    </a:lnTo>
                    <a:lnTo>
                      <a:pt x="74" y="80"/>
                    </a:lnTo>
                    <a:lnTo>
                      <a:pt x="150" y="80"/>
                    </a:lnTo>
                    <a:lnTo>
                      <a:pt x="150" y="94"/>
                    </a:lnTo>
                    <a:lnTo>
                      <a:pt x="147" y="130"/>
                    </a:lnTo>
                    <a:lnTo>
                      <a:pt x="70" y="130"/>
                    </a:lnTo>
                    <a:lnTo>
                      <a:pt x="70" y="118"/>
                    </a:lnTo>
                    <a:close/>
                    <a:moveTo>
                      <a:pt x="172" y="104"/>
                    </a:moveTo>
                    <a:lnTo>
                      <a:pt x="165" y="95"/>
                    </a:lnTo>
                    <a:lnTo>
                      <a:pt x="180" y="95"/>
                    </a:lnTo>
                    <a:lnTo>
                      <a:pt x="172" y="104"/>
                    </a:lnTo>
                    <a:close/>
                    <a:moveTo>
                      <a:pt x="398" y="95"/>
                    </a:moveTo>
                    <a:lnTo>
                      <a:pt x="415" y="95"/>
                    </a:lnTo>
                    <a:lnTo>
                      <a:pt x="405" y="104"/>
                    </a:lnTo>
                    <a:lnTo>
                      <a:pt x="398" y="95"/>
                    </a:lnTo>
                    <a:close/>
                  </a:path>
                </a:pathLst>
              </a:custGeom>
              <a:solidFill>
                <a:srgbClr val="6666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58" name="Freeform 138"/>
              <p:cNvSpPr>
                <a:spLocks noChangeAspect="1"/>
              </p:cNvSpPr>
              <p:nvPr/>
            </p:nvSpPr>
            <p:spPr bwMode="auto">
              <a:xfrm>
                <a:off x="156" y="3377"/>
                <a:ext cx="5" cy="3"/>
              </a:xfrm>
              <a:custGeom>
                <a:avLst/>
                <a:gdLst/>
                <a:ahLst/>
                <a:cxnLst>
                  <a:cxn ang="0">
                    <a:pos x="8" y="9"/>
                  </a:cxn>
                  <a:cxn ang="0">
                    <a:pos x="16" y="0"/>
                  </a:cxn>
                  <a:cxn ang="0">
                    <a:pos x="0" y="0"/>
                  </a:cxn>
                  <a:cxn ang="0">
                    <a:pos x="8" y="9"/>
                  </a:cxn>
                </a:cxnLst>
                <a:rect l="0" t="0" r="r" b="b"/>
                <a:pathLst>
                  <a:path w="16" h="9">
                    <a:moveTo>
                      <a:pt x="8" y="9"/>
                    </a:moveTo>
                    <a:lnTo>
                      <a:pt x="16" y="0"/>
                    </a:lnTo>
                    <a:lnTo>
                      <a:pt x="0" y="0"/>
                    </a:lnTo>
                    <a:lnTo>
                      <a:pt x="8" y="9"/>
                    </a:lnTo>
                    <a:close/>
                  </a:path>
                </a:pathLst>
              </a:custGeom>
              <a:solidFill>
                <a:srgbClr val="7C7C7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59" name="Freeform 139"/>
              <p:cNvSpPr>
                <a:spLocks noChangeAspect="1"/>
              </p:cNvSpPr>
              <p:nvPr/>
            </p:nvSpPr>
            <p:spPr bwMode="auto">
              <a:xfrm>
                <a:off x="117" y="3372"/>
                <a:ext cx="76" cy="85"/>
              </a:xfrm>
              <a:custGeom>
                <a:avLst/>
                <a:gdLst/>
                <a:ahLst/>
                <a:cxnLst>
                  <a:cxn ang="0">
                    <a:pos x="144" y="0"/>
                  </a:cxn>
                  <a:cxn ang="0">
                    <a:pos x="146" y="12"/>
                  </a:cxn>
                  <a:cxn ang="0">
                    <a:pos x="148" y="50"/>
                  </a:cxn>
                  <a:cxn ang="0">
                    <a:pos x="113" y="50"/>
                  </a:cxn>
                  <a:cxn ang="0">
                    <a:pos x="115" y="99"/>
                  </a:cxn>
                  <a:cxn ang="0">
                    <a:pos x="138" y="99"/>
                  </a:cxn>
                  <a:cxn ang="0">
                    <a:pos x="143" y="100"/>
                  </a:cxn>
                  <a:cxn ang="0">
                    <a:pos x="151" y="100"/>
                  </a:cxn>
                  <a:cxn ang="0">
                    <a:pos x="151" y="137"/>
                  </a:cxn>
                  <a:cxn ang="0">
                    <a:pos x="152" y="150"/>
                  </a:cxn>
                  <a:cxn ang="0">
                    <a:pos x="116" y="150"/>
                  </a:cxn>
                  <a:cxn ang="0">
                    <a:pos x="118" y="201"/>
                  </a:cxn>
                  <a:cxn ang="0">
                    <a:pos x="78" y="202"/>
                  </a:cxn>
                  <a:cxn ang="0">
                    <a:pos x="74" y="150"/>
                  </a:cxn>
                  <a:cxn ang="0">
                    <a:pos x="113" y="150"/>
                  </a:cxn>
                  <a:cxn ang="0">
                    <a:pos x="113" y="99"/>
                  </a:cxn>
                  <a:cxn ang="0">
                    <a:pos x="78" y="99"/>
                  </a:cxn>
                  <a:cxn ang="0">
                    <a:pos x="74" y="50"/>
                  </a:cxn>
                  <a:cxn ang="0">
                    <a:pos x="0" y="50"/>
                  </a:cxn>
                  <a:cxn ang="0">
                    <a:pos x="4" y="99"/>
                  </a:cxn>
                  <a:cxn ang="0">
                    <a:pos x="7" y="99"/>
                  </a:cxn>
                  <a:cxn ang="0">
                    <a:pos x="12" y="100"/>
                  </a:cxn>
                  <a:cxn ang="0">
                    <a:pos x="38" y="100"/>
                  </a:cxn>
                  <a:cxn ang="0">
                    <a:pos x="40" y="152"/>
                  </a:cxn>
                  <a:cxn ang="0">
                    <a:pos x="4" y="152"/>
                  </a:cxn>
                  <a:cxn ang="0">
                    <a:pos x="5" y="256"/>
                  </a:cxn>
                  <a:cxn ang="0">
                    <a:pos x="161" y="256"/>
                  </a:cxn>
                  <a:cxn ang="0">
                    <a:pos x="160" y="201"/>
                  </a:cxn>
                  <a:cxn ang="0">
                    <a:pos x="194" y="201"/>
                  </a:cxn>
                  <a:cxn ang="0">
                    <a:pos x="192" y="150"/>
                  </a:cxn>
                  <a:cxn ang="0">
                    <a:pos x="209" y="150"/>
                  </a:cxn>
                  <a:cxn ang="0">
                    <a:pos x="214" y="152"/>
                  </a:cxn>
                  <a:cxn ang="0">
                    <a:pos x="228" y="152"/>
                  </a:cxn>
                  <a:cxn ang="0">
                    <a:pos x="224" y="99"/>
                  </a:cxn>
                  <a:cxn ang="0">
                    <a:pos x="190" y="99"/>
                  </a:cxn>
                  <a:cxn ang="0">
                    <a:pos x="188" y="50"/>
                  </a:cxn>
                  <a:cxn ang="0">
                    <a:pos x="220" y="50"/>
                  </a:cxn>
                  <a:cxn ang="0">
                    <a:pos x="218" y="0"/>
                  </a:cxn>
                  <a:cxn ang="0">
                    <a:pos x="144" y="0"/>
                  </a:cxn>
                </a:cxnLst>
                <a:rect l="0" t="0" r="r" b="b"/>
                <a:pathLst>
                  <a:path w="228" h="256">
                    <a:moveTo>
                      <a:pt x="144" y="0"/>
                    </a:moveTo>
                    <a:lnTo>
                      <a:pt x="146" y="12"/>
                    </a:lnTo>
                    <a:lnTo>
                      <a:pt x="148" y="50"/>
                    </a:lnTo>
                    <a:lnTo>
                      <a:pt x="113" y="50"/>
                    </a:lnTo>
                    <a:lnTo>
                      <a:pt x="115" y="99"/>
                    </a:lnTo>
                    <a:lnTo>
                      <a:pt x="138" y="99"/>
                    </a:lnTo>
                    <a:lnTo>
                      <a:pt x="143" y="100"/>
                    </a:lnTo>
                    <a:lnTo>
                      <a:pt x="151" y="100"/>
                    </a:lnTo>
                    <a:lnTo>
                      <a:pt x="151" y="137"/>
                    </a:lnTo>
                    <a:lnTo>
                      <a:pt x="152" y="150"/>
                    </a:lnTo>
                    <a:lnTo>
                      <a:pt x="116" y="150"/>
                    </a:lnTo>
                    <a:lnTo>
                      <a:pt x="118" y="201"/>
                    </a:lnTo>
                    <a:lnTo>
                      <a:pt x="78" y="202"/>
                    </a:lnTo>
                    <a:lnTo>
                      <a:pt x="74" y="150"/>
                    </a:lnTo>
                    <a:lnTo>
                      <a:pt x="113" y="150"/>
                    </a:lnTo>
                    <a:lnTo>
                      <a:pt x="113" y="99"/>
                    </a:lnTo>
                    <a:lnTo>
                      <a:pt x="78" y="99"/>
                    </a:lnTo>
                    <a:lnTo>
                      <a:pt x="74" y="50"/>
                    </a:lnTo>
                    <a:lnTo>
                      <a:pt x="0" y="50"/>
                    </a:lnTo>
                    <a:lnTo>
                      <a:pt x="4" y="99"/>
                    </a:lnTo>
                    <a:lnTo>
                      <a:pt x="7" y="99"/>
                    </a:lnTo>
                    <a:lnTo>
                      <a:pt x="12" y="100"/>
                    </a:lnTo>
                    <a:lnTo>
                      <a:pt x="38" y="100"/>
                    </a:lnTo>
                    <a:lnTo>
                      <a:pt x="40" y="152"/>
                    </a:lnTo>
                    <a:lnTo>
                      <a:pt x="4" y="152"/>
                    </a:lnTo>
                    <a:lnTo>
                      <a:pt x="5" y="256"/>
                    </a:lnTo>
                    <a:lnTo>
                      <a:pt x="161" y="256"/>
                    </a:lnTo>
                    <a:lnTo>
                      <a:pt x="160" y="201"/>
                    </a:lnTo>
                    <a:lnTo>
                      <a:pt x="194" y="201"/>
                    </a:lnTo>
                    <a:lnTo>
                      <a:pt x="192" y="150"/>
                    </a:lnTo>
                    <a:lnTo>
                      <a:pt x="209" y="150"/>
                    </a:lnTo>
                    <a:lnTo>
                      <a:pt x="214" y="152"/>
                    </a:lnTo>
                    <a:lnTo>
                      <a:pt x="228" y="152"/>
                    </a:lnTo>
                    <a:lnTo>
                      <a:pt x="224" y="99"/>
                    </a:lnTo>
                    <a:lnTo>
                      <a:pt x="190" y="99"/>
                    </a:lnTo>
                    <a:lnTo>
                      <a:pt x="188" y="50"/>
                    </a:lnTo>
                    <a:lnTo>
                      <a:pt x="220" y="50"/>
                    </a:lnTo>
                    <a:lnTo>
                      <a:pt x="218" y="0"/>
                    </a:lnTo>
                    <a:lnTo>
                      <a:pt x="144" y="0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60" name="Freeform 140"/>
              <p:cNvSpPr>
                <a:spLocks noChangeAspect="1"/>
              </p:cNvSpPr>
              <p:nvPr/>
            </p:nvSpPr>
            <p:spPr bwMode="auto">
              <a:xfrm>
                <a:off x="193" y="3377"/>
                <a:ext cx="6" cy="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" y="9"/>
                  </a:cxn>
                  <a:cxn ang="0">
                    <a:pos x="16" y="0"/>
                  </a:cxn>
                  <a:cxn ang="0">
                    <a:pos x="0" y="0"/>
                  </a:cxn>
                </a:cxnLst>
                <a:rect l="0" t="0" r="r" b="b"/>
                <a:pathLst>
                  <a:path w="16" h="9">
                    <a:moveTo>
                      <a:pt x="0" y="0"/>
                    </a:moveTo>
                    <a:lnTo>
                      <a:pt x="8" y="9"/>
                    </a:lnTo>
                    <a:lnTo>
                      <a:pt x="1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5757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61" name="Freeform 141"/>
              <p:cNvSpPr>
                <a:spLocks noChangeAspect="1"/>
              </p:cNvSpPr>
              <p:nvPr/>
            </p:nvSpPr>
            <p:spPr bwMode="auto">
              <a:xfrm>
                <a:off x="191" y="3372"/>
                <a:ext cx="81" cy="85"/>
              </a:xfrm>
              <a:custGeom>
                <a:avLst/>
                <a:gdLst/>
                <a:ahLst/>
                <a:cxnLst>
                  <a:cxn ang="0">
                    <a:pos x="33" y="38"/>
                  </a:cxn>
                  <a:cxn ang="0">
                    <a:pos x="34" y="50"/>
                  </a:cxn>
                  <a:cxn ang="0">
                    <a:pos x="101" y="50"/>
                  </a:cxn>
                  <a:cxn ang="0">
                    <a:pos x="100" y="99"/>
                  </a:cxn>
                  <a:cxn ang="0">
                    <a:pos x="76" y="99"/>
                  </a:cxn>
                  <a:cxn ang="0">
                    <a:pos x="75" y="50"/>
                  </a:cxn>
                  <a:cxn ang="0">
                    <a:pos x="0" y="50"/>
                  </a:cxn>
                  <a:cxn ang="0">
                    <a:pos x="2" y="100"/>
                  </a:cxn>
                  <a:cxn ang="0">
                    <a:pos x="35" y="100"/>
                  </a:cxn>
                  <a:cxn ang="0">
                    <a:pos x="36" y="112"/>
                  </a:cxn>
                  <a:cxn ang="0">
                    <a:pos x="39" y="148"/>
                  </a:cxn>
                  <a:cxn ang="0">
                    <a:pos x="6" y="148"/>
                  </a:cxn>
                  <a:cxn ang="0">
                    <a:pos x="8" y="201"/>
                  </a:cxn>
                  <a:cxn ang="0">
                    <a:pos x="84" y="201"/>
                  </a:cxn>
                  <a:cxn ang="0">
                    <a:pos x="86" y="255"/>
                  </a:cxn>
                  <a:cxn ang="0">
                    <a:pos x="241" y="255"/>
                  </a:cxn>
                  <a:cxn ang="0">
                    <a:pos x="238" y="214"/>
                  </a:cxn>
                  <a:cxn ang="0">
                    <a:pos x="237" y="201"/>
                  </a:cxn>
                  <a:cxn ang="0">
                    <a:pos x="236" y="201"/>
                  </a:cxn>
                  <a:cxn ang="0">
                    <a:pos x="232" y="150"/>
                  </a:cxn>
                  <a:cxn ang="0">
                    <a:pos x="227" y="150"/>
                  </a:cxn>
                  <a:cxn ang="0">
                    <a:pos x="221" y="99"/>
                  </a:cxn>
                  <a:cxn ang="0">
                    <a:pos x="220" y="99"/>
                  </a:cxn>
                  <a:cxn ang="0">
                    <a:pos x="218" y="50"/>
                  </a:cxn>
                  <a:cxn ang="0">
                    <a:pos x="220" y="50"/>
                  </a:cxn>
                  <a:cxn ang="0">
                    <a:pos x="220" y="24"/>
                  </a:cxn>
                  <a:cxn ang="0">
                    <a:pos x="219" y="14"/>
                  </a:cxn>
                  <a:cxn ang="0">
                    <a:pos x="219" y="0"/>
                  </a:cxn>
                  <a:cxn ang="0">
                    <a:pos x="33" y="2"/>
                  </a:cxn>
                  <a:cxn ang="0">
                    <a:pos x="33" y="38"/>
                  </a:cxn>
                </a:cxnLst>
                <a:rect l="0" t="0" r="r" b="b"/>
                <a:pathLst>
                  <a:path w="241" h="255">
                    <a:moveTo>
                      <a:pt x="33" y="38"/>
                    </a:moveTo>
                    <a:lnTo>
                      <a:pt x="34" y="50"/>
                    </a:lnTo>
                    <a:lnTo>
                      <a:pt x="101" y="50"/>
                    </a:lnTo>
                    <a:lnTo>
                      <a:pt x="100" y="99"/>
                    </a:lnTo>
                    <a:lnTo>
                      <a:pt x="76" y="99"/>
                    </a:lnTo>
                    <a:lnTo>
                      <a:pt x="75" y="50"/>
                    </a:lnTo>
                    <a:lnTo>
                      <a:pt x="0" y="50"/>
                    </a:lnTo>
                    <a:lnTo>
                      <a:pt x="2" y="100"/>
                    </a:lnTo>
                    <a:lnTo>
                      <a:pt x="35" y="100"/>
                    </a:lnTo>
                    <a:lnTo>
                      <a:pt x="36" y="112"/>
                    </a:lnTo>
                    <a:lnTo>
                      <a:pt x="39" y="148"/>
                    </a:lnTo>
                    <a:lnTo>
                      <a:pt x="6" y="148"/>
                    </a:lnTo>
                    <a:lnTo>
                      <a:pt x="8" y="201"/>
                    </a:lnTo>
                    <a:lnTo>
                      <a:pt x="84" y="201"/>
                    </a:lnTo>
                    <a:lnTo>
                      <a:pt x="86" y="255"/>
                    </a:lnTo>
                    <a:lnTo>
                      <a:pt x="241" y="255"/>
                    </a:lnTo>
                    <a:lnTo>
                      <a:pt x="238" y="214"/>
                    </a:lnTo>
                    <a:lnTo>
                      <a:pt x="237" y="201"/>
                    </a:lnTo>
                    <a:lnTo>
                      <a:pt x="236" y="201"/>
                    </a:lnTo>
                    <a:lnTo>
                      <a:pt x="232" y="150"/>
                    </a:lnTo>
                    <a:lnTo>
                      <a:pt x="227" y="150"/>
                    </a:lnTo>
                    <a:lnTo>
                      <a:pt x="221" y="99"/>
                    </a:lnTo>
                    <a:lnTo>
                      <a:pt x="220" y="99"/>
                    </a:lnTo>
                    <a:lnTo>
                      <a:pt x="218" y="50"/>
                    </a:lnTo>
                    <a:lnTo>
                      <a:pt x="220" y="50"/>
                    </a:lnTo>
                    <a:lnTo>
                      <a:pt x="220" y="24"/>
                    </a:lnTo>
                    <a:lnTo>
                      <a:pt x="219" y="14"/>
                    </a:lnTo>
                    <a:lnTo>
                      <a:pt x="219" y="0"/>
                    </a:lnTo>
                    <a:lnTo>
                      <a:pt x="33" y="2"/>
                    </a:lnTo>
                    <a:lnTo>
                      <a:pt x="33" y="38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62" name="Freeform 142"/>
              <p:cNvSpPr>
                <a:spLocks noChangeAspect="1"/>
              </p:cNvSpPr>
              <p:nvPr/>
            </p:nvSpPr>
            <p:spPr bwMode="auto">
              <a:xfrm>
                <a:off x="-145" y="3377"/>
                <a:ext cx="5" cy="3"/>
              </a:xfrm>
              <a:custGeom>
                <a:avLst/>
                <a:gdLst/>
                <a:ahLst/>
                <a:cxnLst>
                  <a:cxn ang="0">
                    <a:pos x="7" y="9"/>
                  </a:cxn>
                  <a:cxn ang="0">
                    <a:pos x="16" y="0"/>
                  </a:cxn>
                  <a:cxn ang="0">
                    <a:pos x="0" y="0"/>
                  </a:cxn>
                  <a:cxn ang="0">
                    <a:pos x="7" y="9"/>
                  </a:cxn>
                </a:cxnLst>
                <a:rect l="0" t="0" r="r" b="b"/>
                <a:pathLst>
                  <a:path w="16" h="9">
                    <a:moveTo>
                      <a:pt x="7" y="9"/>
                    </a:moveTo>
                    <a:lnTo>
                      <a:pt x="16" y="0"/>
                    </a:lnTo>
                    <a:lnTo>
                      <a:pt x="0" y="0"/>
                    </a:lnTo>
                    <a:lnTo>
                      <a:pt x="7" y="9"/>
                    </a:lnTo>
                    <a:close/>
                  </a:path>
                </a:pathLst>
              </a:custGeom>
              <a:solidFill>
                <a:srgbClr val="B7B7B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63" name="Freeform 143"/>
              <p:cNvSpPr>
                <a:spLocks noChangeAspect="1"/>
              </p:cNvSpPr>
              <p:nvPr/>
            </p:nvSpPr>
            <p:spPr bwMode="auto">
              <a:xfrm>
                <a:off x="-108" y="3377"/>
                <a:ext cx="5" cy="3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0" y="0"/>
                  </a:cxn>
                  <a:cxn ang="0">
                    <a:pos x="7" y="9"/>
                  </a:cxn>
                  <a:cxn ang="0">
                    <a:pos x="15" y="0"/>
                  </a:cxn>
                </a:cxnLst>
                <a:rect l="0" t="0" r="r" b="b"/>
                <a:pathLst>
                  <a:path w="15" h="9">
                    <a:moveTo>
                      <a:pt x="15" y="0"/>
                    </a:moveTo>
                    <a:lnTo>
                      <a:pt x="0" y="0"/>
                    </a:lnTo>
                    <a:lnTo>
                      <a:pt x="7" y="9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B0B0B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64" name="Freeform 144"/>
              <p:cNvSpPr>
                <a:spLocks noChangeAspect="1"/>
              </p:cNvSpPr>
              <p:nvPr/>
            </p:nvSpPr>
            <p:spPr bwMode="auto">
              <a:xfrm>
                <a:off x="-69" y="3377"/>
                <a:ext cx="6" cy="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" y="9"/>
                  </a:cxn>
                  <a:cxn ang="0">
                    <a:pos x="16" y="0"/>
                  </a:cxn>
                  <a:cxn ang="0">
                    <a:pos x="0" y="0"/>
                  </a:cxn>
                </a:cxnLst>
                <a:rect l="0" t="0" r="r" b="b"/>
                <a:pathLst>
                  <a:path w="16" h="9">
                    <a:moveTo>
                      <a:pt x="0" y="0"/>
                    </a:moveTo>
                    <a:lnTo>
                      <a:pt x="8" y="9"/>
                    </a:lnTo>
                    <a:lnTo>
                      <a:pt x="1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8A8A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65" name="Freeform 145"/>
              <p:cNvSpPr>
                <a:spLocks noChangeAspect="1"/>
              </p:cNvSpPr>
              <p:nvPr/>
            </p:nvSpPr>
            <p:spPr bwMode="auto">
              <a:xfrm>
                <a:off x="128" y="3372"/>
                <a:ext cx="25" cy="17"/>
              </a:xfrm>
              <a:custGeom>
                <a:avLst/>
                <a:gdLst/>
                <a:ahLst/>
                <a:cxnLst>
                  <a:cxn ang="0">
                    <a:pos x="0" y="38"/>
                  </a:cxn>
                  <a:cxn ang="0">
                    <a:pos x="1" y="50"/>
                  </a:cxn>
                  <a:cxn ang="0">
                    <a:pos x="73" y="50"/>
                  </a:cxn>
                  <a:cxn ang="0">
                    <a:pos x="72" y="2"/>
                  </a:cxn>
                  <a:cxn ang="0">
                    <a:pos x="0" y="0"/>
                  </a:cxn>
                  <a:cxn ang="0">
                    <a:pos x="0" y="38"/>
                  </a:cxn>
                </a:cxnLst>
                <a:rect l="0" t="0" r="r" b="b"/>
                <a:pathLst>
                  <a:path w="73" h="50">
                    <a:moveTo>
                      <a:pt x="0" y="38"/>
                    </a:moveTo>
                    <a:lnTo>
                      <a:pt x="1" y="50"/>
                    </a:lnTo>
                    <a:lnTo>
                      <a:pt x="73" y="50"/>
                    </a:lnTo>
                    <a:lnTo>
                      <a:pt x="72" y="2"/>
                    </a:lnTo>
                    <a:lnTo>
                      <a:pt x="0" y="0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66" name="Freeform 146"/>
              <p:cNvSpPr>
                <a:spLocks noChangeAspect="1"/>
              </p:cNvSpPr>
              <p:nvPr/>
            </p:nvSpPr>
            <p:spPr bwMode="auto">
              <a:xfrm>
                <a:off x="-293" y="3372"/>
                <a:ext cx="27" cy="17"/>
              </a:xfrm>
              <a:custGeom>
                <a:avLst/>
                <a:gdLst/>
                <a:ahLst/>
                <a:cxnLst>
                  <a:cxn ang="0">
                    <a:pos x="2" y="26"/>
                  </a:cxn>
                  <a:cxn ang="0">
                    <a:pos x="0" y="38"/>
                  </a:cxn>
                  <a:cxn ang="0">
                    <a:pos x="0" y="50"/>
                  </a:cxn>
                  <a:cxn ang="0">
                    <a:pos x="77" y="50"/>
                  </a:cxn>
                  <a:cxn ang="0">
                    <a:pos x="80" y="14"/>
                  </a:cxn>
                  <a:cxn ang="0">
                    <a:pos x="80" y="0"/>
                  </a:cxn>
                  <a:cxn ang="0">
                    <a:pos x="4" y="0"/>
                  </a:cxn>
                  <a:cxn ang="0">
                    <a:pos x="2" y="26"/>
                  </a:cxn>
                </a:cxnLst>
                <a:rect l="0" t="0" r="r" b="b"/>
                <a:pathLst>
                  <a:path w="80" h="50">
                    <a:moveTo>
                      <a:pt x="2" y="26"/>
                    </a:moveTo>
                    <a:lnTo>
                      <a:pt x="0" y="38"/>
                    </a:lnTo>
                    <a:lnTo>
                      <a:pt x="0" y="50"/>
                    </a:lnTo>
                    <a:lnTo>
                      <a:pt x="77" y="50"/>
                    </a:lnTo>
                    <a:lnTo>
                      <a:pt x="80" y="14"/>
                    </a:lnTo>
                    <a:lnTo>
                      <a:pt x="80" y="0"/>
                    </a:lnTo>
                    <a:lnTo>
                      <a:pt x="4" y="0"/>
                    </a:lnTo>
                    <a:lnTo>
                      <a:pt x="2" y="26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67" name="Freeform 147"/>
              <p:cNvSpPr>
                <a:spLocks noChangeAspect="1"/>
              </p:cNvSpPr>
              <p:nvPr/>
            </p:nvSpPr>
            <p:spPr bwMode="auto">
              <a:xfrm>
                <a:off x="-261" y="3377"/>
                <a:ext cx="5" cy="3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0" y="0"/>
                  </a:cxn>
                  <a:cxn ang="0">
                    <a:pos x="7" y="9"/>
                  </a:cxn>
                  <a:cxn ang="0">
                    <a:pos x="15" y="0"/>
                  </a:cxn>
                </a:cxnLst>
                <a:rect l="0" t="0" r="r" b="b"/>
                <a:pathLst>
                  <a:path w="15" h="9">
                    <a:moveTo>
                      <a:pt x="15" y="0"/>
                    </a:moveTo>
                    <a:lnTo>
                      <a:pt x="0" y="0"/>
                    </a:lnTo>
                    <a:lnTo>
                      <a:pt x="7" y="9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CFCFC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68" name="Freeform 148"/>
              <p:cNvSpPr>
                <a:spLocks noChangeAspect="1"/>
              </p:cNvSpPr>
              <p:nvPr/>
            </p:nvSpPr>
            <p:spPr bwMode="auto">
              <a:xfrm>
                <a:off x="-184" y="3377"/>
                <a:ext cx="6" cy="3"/>
              </a:xfrm>
              <a:custGeom>
                <a:avLst/>
                <a:gdLst/>
                <a:ahLst/>
                <a:cxnLst>
                  <a:cxn ang="0">
                    <a:pos x="7" y="9"/>
                  </a:cxn>
                  <a:cxn ang="0">
                    <a:pos x="17" y="0"/>
                  </a:cxn>
                  <a:cxn ang="0">
                    <a:pos x="0" y="0"/>
                  </a:cxn>
                  <a:cxn ang="0">
                    <a:pos x="7" y="9"/>
                  </a:cxn>
                </a:cxnLst>
                <a:rect l="0" t="0" r="r" b="b"/>
                <a:pathLst>
                  <a:path w="17" h="9">
                    <a:moveTo>
                      <a:pt x="7" y="9"/>
                    </a:moveTo>
                    <a:lnTo>
                      <a:pt x="17" y="0"/>
                    </a:lnTo>
                    <a:lnTo>
                      <a:pt x="0" y="0"/>
                    </a:lnTo>
                    <a:lnTo>
                      <a:pt x="7" y="9"/>
                    </a:lnTo>
                    <a:close/>
                  </a:path>
                </a:pathLst>
              </a:custGeom>
              <a:solidFill>
                <a:srgbClr val="BFBFB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69" name="Freeform 149"/>
              <p:cNvSpPr>
                <a:spLocks noChangeAspect="1"/>
              </p:cNvSpPr>
              <p:nvPr/>
            </p:nvSpPr>
            <p:spPr bwMode="auto">
              <a:xfrm>
                <a:off x="165" y="3347"/>
                <a:ext cx="25" cy="13"/>
              </a:xfrm>
              <a:custGeom>
                <a:avLst/>
                <a:gdLst/>
                <a:ahLst/>
                <a:cxnLst>
                  <a:cxn ang="0">
                    <a:pos x="76" y="39"/>
                  </a:cxn>
                  <a:cxn ang="0">
                    <a:pos x="71" y="1"/>
                  </a:cxn>
                  <a:cxn ang="0">
                    <a:pos x="4" y="0"/>
                  </a:cxn>
                  <a:cxn ang="0">
                    <a:pos x="0" y="36"/>
                  </a:cxn>
                  <a:cxn ang="0">
                    <a:pos x="76" y="39"/>
                  </a:cxn>
                </a:cxnLst>
                <a:rect l="0" t="0" r="r" b="b"/>
                <a:pathLst>
                  <a:path w="76" h="39">
                    <a:moveTo>
                      <a:pt x="76" y="39"/>
                    </a:moveTo>
                    <a:lnTo>
                      <a:pt x="71" y="1"/>
                    </a:lnTo>
                    <a:lnTo>
                      <a:pt x="4" y="0"/>
                    </a:lnTo>
                    <a:lnTo>
                      <a:pt x="0" y="36"/>
                    </a:lnTo>
                    <a:lnTo>
                      <a:pt x="76" y="39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70" name="Freeform 150"/>
              <p:cNvSpPr>
                <a:spLocks noChangeAspect="1"/>
              </p:cNvSpPr>
              <p:nvPr/>
            </p:nvSpPr>
            <p:spPr bwMode="auto">
              <a:xfrm>
                <a:off x="191" y="3351"/>
                <a:ext cx="6" cy="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" y="19"/>
                  </a:cxn>
                  <a:cxn ang="0">
                    <a:pos x="17" y="11"/>
                  </a:cxn>
                  <a:cxn ang="0">
                    <a:pos x="18" y="0"/>
                  </a:cxn>
                  <a:cxn ang="0">
                    <a:pos x="0" y="0"/>
                  </a:cxn>
                </a:cxnLst>
                <a:rect l="0" t="0" r="r" b="b"/>
                <a:pathLst>
                  <a:path w="18" h="19">
                    <a:moveTo>
                      <a:pt x="0" y="0"/>
                    </a:moveTo>
                    <a:lnTo>
                      <a:pt x="12" y="19"/>
                    </a:lnTo>
                    <a:lnTo>
                      <a:pt x="17" y="11"/>
                    </a:lnTo>
                    <a:lnTo>
                      <a:pt x="18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6767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71" name="Freeform 151"/>
              <p:cNvSpPr>
                <a:spLocks noChangeAspect="1"/>
              </p:cNvSpPr>
              <p:nvPr/>
            </p:nvSpPr>
            <p:spPr bwMode="auto">
              <a:xfrm>
                <a:off x="197" y="3351"/>
                <a:ext cx="2" cy="4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1" y="0"/>
                  </a:cxn>
                  <a:cxn ang="0">
                    <a:pos x="0" y="11"/>
                  </a:cxn>
                  <a:cxn ang="0">
                    <a:pos x="6" y="0"/>
                  </a:cxn>
                </a:cxnLst>
                <a:rect l="0" t="0" r="r" b="b"/>
                <a:pathLst>
                  <a:path w="6" h="11">
                    <a:moveTo>
                      <a:pt x="6" y="0"/>
                    </a:moveTo>
                    <a:lnTo>
                      <a:pt x="1" y="0"/>
                    </a:lnTo>
                    <a:lnTo>
                      <a:pt x="0" y="11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75757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72" name="Freeform 152"/>
              <p:cNvSpPr>
                <a:spLocks noChangeAspect="1"/>
              </p:cNvSpPr>
              <p:nvPr/>
            </p:nvSpPr>
            <p:spPr bwMode="auto">
              <a:xfrm>
                <a:off x="156" y="3351"/>
                <a:ext cx="6" cy="7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0" y="10"/>
                  </a:cxn>
                  <a:cxn ang="0">
                    <a:pos x="6" y="20"/>
                  </a:cxn>
                  <a:cxn ang="0">
                    <a:pos x="18" y="0"/>
                  </a:cxn>
                  <a:cxn ang="0">
                    <a:pos x="2" y="0"/>
                  </a:cxn>
                </a:cxnLst>
                <a:rect l="0" t="0" r="r" b="b"/>
                <a:pathLst>
                  <a:path w="18" h="20">
                    <a:moveTo>
                      <a:pt x="2" y="0"/>
                    </a:moveTo>
                    <a:lnTo>
                      <a:pt x="0" y="10"/>
                    </a:lnTo>
                    <a:lnTo>
                      <a:pt x="6" y="20"/>
                    </a:lnTo>
                    <a:lnTo>
                      <a:pt x="18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7D7D7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73" name="Freeform 153"/>
              <p:cNvSpPr>
                <a:spLocks noChangeAspect="1"/>
              </p:cNvSpPr>
              <p:nvPr/>
            </p:nvSpPr>
            <p:spPr bwMode="auto">
              <a:xfrm>
                <a:off x="227" y="3351"/>
                <a:ext cx="7" cy="7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0"/>
                  </a:cxn>
                  <a:cxn ang="0">
                    <a:pos x="10" y="19"/>
                  </a:cxn>
                  <a:cxn ang="0">
                    <a:pos x="22" y="0"/>
                  </a:cxn>
                </a:cxnLst>
                <a:rect l="0" t="0" r="r" b="b"/>
                <a:pathLst>
                  <a:path w="22" h="19">
                    <a:moveTo>
                      <a:pt x="22" y="0"/>
                    </a:moveTo>
                    <a:lnTo>
                      <a:pt x="0" y="0"/>
                    </a:lnTo>
                    <a:lnTo>
                      <a:pt x="10" y="19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6F6F6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74" name="Freeform 154"/>
              <p:cNvSpPr>
                <a:spLocks noChangeAspect="1"/>
              </p:cNvSpPr>
              <p:nvPr/>
            </p:nvSpPr>
            <p:spPr bwMode="auto">
              <a:xfrm>
                <a:off x="201" y="3345"/>
                <a:ext cx="25" cy="13"/>
              </a:xfrm>
              <a:custGeom>
                <a:avLst/>
                <a:gdLst/>
                <a:ahLst/>
                <a:cxnLst>
                  <a:cxn ang="0">
                    <a:pos x="73" y="10"/>
                  </a:cxn>
                  <a:cxn ang="0">
                    <a:pos x="72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1" y="10"/>
                  </a:cxn>
                  <a:cxn ang="0">
                    <a:pos x="3" y="37"/>
                  </a:cxn>
                  <a:cxn ang="0">
                    <a:pos x="75" y="37"/>
                  </a:cxn>
                  <a:cxn ang="0">
                    <a:pos x="73" y="29"/>
                  </a:cxn>
                  <a:cxn ang="0">
                    <a:pos x="73" y="11"/>
                  </a:cxn>
                  <a:cxn ang="0">
                    <a:pos x="73" y="10"/>
                  </a:cxn>
                </a:cxnLst>
                <a:rect l="0" t="0" r="r" b="b"/>
                <a:pathLst>
                  <a:path w="75" h="37">
                    <a:moveTo>
                      <a:pt x="73" y="10"/>
                    </a:moveTo>
                    <a:lnTo>
                      <a:pt x="72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1" y="10"/>
                    </a:lnTo>
                    <a:lnTo>
                      <a:pt x="3" y="37"/>
                    </a:lnTo>
                    <a:lnTo>
                      <a:pt x="75" y="37"/>
                    </a:lnTo>
                    <a:lnTo>
                      <a:pt x="73" y="29"/>
                    </a:lnTo>
                    <a:lnTo>
                      <a:pt x="73" y="11"/>
                    </a:lnTo>
                    <a:lnTo>
                      <a:pt x="73" y="10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75" name="Freeform 155"/>
              <p:cNvSpPr>
                <a:spLocks noChangeAspect="1"/>
              </p:cNvSpPr>
              <p:nvPr/>
            </p:nvSpPr>
            <p:spPr bwMode="auto">
              <a:xfrm>
                <a:off x="238" y="3345"/>
                <a:ext cx="24" cy="13"/>
              </a:xfrm>
              <a:custGeom>
                <a:avLst/>
                <a:gdLst/>
                <a:ahLst/>
                <a:cxnLst>
                  <a:cxn ang="0">
                    <a:pos x="72" y="37"/>
                  </a:cxn>
                  <a:cxn ang="0">
                    <a:pos x="68" y="0"/>
                  </a:cxn>
                  <a:cxn ang="0">
                    <a:pos x="0" y="0"/>
                  </a:cxn>
                  <a:cxn ang="0">
                    <a:pos x="0" y="37"/>
                  </a:cxn>
                  <a:cxn ang="0">
                    <a:pos x="72" y="37"/>
                  </a:cxn>
                </a:cxnLst>
                <a:rect l="0" t="0" r="r" b="b"/>
                <a:pathLst>
                  <a:path w="72" h="37">
                    <a:moveTo>
                      <a:pt x="72" y="37"/>
                    </a:moveTo>
                    <a:lnTo>
                      <a:pt x="68" y="0"/>
                    </a:lnTo>
                    <a:lnTo>
                      <a:pt x="0" y="0"/>
                    </a:lnTo>
                    <a:lnTo>
                      <a:pt x="0" y="37"/>
                    </a:lnTo>
                    <a:lnTo>
                      <a:pt x="72" y="37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76" name="Freeform 156"/>
              <p:cNvSpPr>
                <a:spLocks noChangeAspect="1"/>
              </p:cNvSpPr>
              <p:nvPr/>
            </p:nvSpPr>
            <p:spPr bwMode="auto">
              <a:xfrm>
                <a:off x="264" y="3351"/>
                <a:ext cx="13" cy="32"/>
              </a:xfrm>
              <a:custGeom>
                <a:avLst/>
                <a:gdLst/>
                <a:ahLst/>
                <a:cxnLst>
                  <a:cxn ang="0">
                    <a:pos x="22" y="86"/>
                  </a:cxn>
                  <a:cxn ang="0">
                    <a:pos x="23" y="96"/>
                  </a:cxn>
                  <a:cxn ang="0">
                    <a:pos x="38" y="0"/>
                  </a:cxn>
                  <a:cxn ang="0">
                    <a:pos x="0" y="0"/>
                  </a:cxn>
                  <a:cxn ang="0">
                    <a:pos x="11" y="19"/>
                  </a:cxn>
                  <a:cxn ang="0">
                    <a:pos x="11" y="76"/>
                  </a:cxn>
                  <a:cxn ang="0">
                    <a:pos x="22" y="86"/>
                  </a:cxn>
                </a:cxnLst>
                <a:rect l="0" t="0" r="r" b="b"/>
                <a:pathLst>
                  <a:path w="38" h="96">
                    <a:moveTo>
                      <a:pt x="22" y="86"/>
                    </a:moveTo>
                    <a:lnTo>
                      <a:pt x="23" y="96"/>
                    </a:lnTo>
                    <a:lnTo>
                      <a:pt x="38" y="0"/>
                    </a:lnTo>
                    <a:lnTo>
                      <a:pt x="0" y="0"/>
                    </a:lnTo>
                    <a:lnTo>
                      <a:pt x="11" y="19"/>
                    </a:lnTo>
                    <a:lnTo>
                      <a:pt x="11" y="76"/>
                    </a:lnTo>
                    <a:lnTo>
                      <a:pt x="22" y="86"/>
                    </a:lnTo>
                    <a:close/>
                  </a:path>
                </a:pathLst>
              </a:custGeom>
              <a:solidFill>
                <a:srgbClr val="6666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77" name="Freeform 157"/>
              <p:cNvSpPr>
                <a:spLocks noChangeAspect="1"/>
              </p:cNvSpPr>
              <p:nvPr/>
            </p:nvSpPr>
            <p:spPr bwMode="auto">
              <a:xfrm>
                <a:off x="394" y="3351"/>
                <a:ext cx="4" cy="7"/>
              </a:xfrm>
              <a:custGeom>
                <a:avLst/>
                <a:gdLst/>
                <a:ahLst/>
                <a:cxnLst>
                  <a:cxn ang="0">
                    <a:pos x="9" y="19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9" y="19"/>
                  </a:cxn>
                </a:cxnLst>
                <a:rect l="0" t="0" r="r" b="b"/>
                <a:pathLst>
                  <a:path w="12" h="19">
                    <a:moveTo>
                      <a:pt x="9" y="19"/>
                    </a:moveTo>
                    <a:lnTo>
                      <a:pt x="12" y="0"/>
                    </a:lnTo>
                    <a:lnTo>
                      <a:pt x="0" y="0"/>
                    </a:lnTo>
                    <a:lnTo>
                      <a:pt x="9" y="19"/>
                    </a:lnTo>
                    <a:close/>
                  </a:path>
                </a:pathLst>
              </a:custGeom>
              <a:solidFill>
                <a:srgbClr val="51515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78" name="Freeform 158"/>
              <p:cNvSpPr>
                <a:spLocks noChangeAspect="1"/>
              </p:cNvSpPr>
              <p:nvPr/>
            </p:nvSpPr>
            <p:spPr bwMode="auto">
              <a:xfrm>
                <a:off x="346" y="3420"/>
                <a:ext cx="20" cy="2"/>
              </a:xfrm>
              <a:custGeom>
                <a:avLst/>
                <a:gdLst/>
                <a:ahLst/>
                <a:cxnLst>
                  <a:cxn ang="0">
                    <a:pos x="60" y="7"/>
                  </a:cxn>
                  <a:cxn ang="0">
                    <a:pos x="61" y="0"/>
                  </a:cxn>
                  <a:cxn ang="0">
                    <a:pos x="1" y="0"/>
                  </a:cxn>
                  <a:cxn ang="0">
                    <a:pos x="0" y="7"/>
                  </a:cxn>
                  <a:cxn ang="0">
                    <a:pos x="60" y="7"/>
                  </a:cxn>
                </a:cxnLst>
                <a:rect l="0" t="0" r="r" b="b"/>
                <a:pathLst>
                  <a:path w="61" h="7">
                    <a:moveTo>
                      <a:pt x="60" y="7"/>
                    </a:moveTo>
                    <a:lnTo>
                      <a:pt x="61" y="0"/>
                    </a:lnTo>
                    <a:lnTo>
                      <a:pt x="1" y="0"/>
                    </a:lnTo>
                    <a:lnTo>
                      <a:pt x="0" y="7"/>
                    </a:lnTo>
                    <a:lnTo>
                      <a:pt x="60" y="7"/>
                    </a:lnTo>
                    <a:close/>
                  </a:path>
                </a:pathLst>
              </a:custGeom>
              <a:solidFill>
                <a:srgbClr val="55555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79" name="Freeform 159"/>
              <p:cNvSpPr>
                <a:spLocks noChangeAspect="1"/>
              </p:cNvSpPr>
              <p:nvPr/>
            </p:nvSpPr>
            <p:spPr bwMode="auto">
              <a:xfrm>
                <a:off x="178" y="3461"/>
                <a:ext cx="1" cy="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11"/>
                  </a:cxn>
                  <a:cxn ang="0">
                    <a:pos x="3" y="0"/>
                  </a:cxn>
                  <a:cxn ang="0">
                    <a:pos x="0" y="0"/>
                  </a:cxn>
                </a:cxnLst>
                <a:rect l="0" t="0" r="r" b="b"/>
                <a:pathLst>
                  <a:path w="3" h="11">
                    <a:moveTo>
                      <a:pt x="0" y="0"/>
                    </a:moveTo>
                    <a:lnTo>
                      <a:pt x="1" y="11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6767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80" name="Freeform 160"/>
              <p:cNvSpPr>
                <a:spLocks noChangeAspect="1" noEditPoints="1"/>
              </p:cNvSpPr>
              <p:nvPr/>
            </p:nvSpPr>
            <p:spPr bwMode="auto">
              <a:xfrm>
                <a:off x="428" y="3372"/>
                <a:ext cx="164" cy="107"/>
              </a:xfrm>
              <a:custGeom>
                <a:avLst/>
                <a:gdLst/>
                <a:ahLst/>
                <a:cxnLst>
                  <a:cxn ang="0">
                    <a:pos x="192" y="4"/>
                  </a:cxn>
                  <a:cxn ang="0">
                    <a:pos x="197" y="50"/>
                  </a:cxn>
                  <a:cxn ang="0">
                    <a:pos x="204" y="74"/>
                  </a:cxn>
                  <a:cxn ang="0">
                    <a:pos x="207" y="99"/>
                  </a:cxn>
                  <a:cxn ang="0">
                    <a:pos x="217" y="148"/>
                  </a:cxn>
                  <a:cxn ang="0">
                    <a:pos x="227" y="201"/>
                  </a:cxn>
                  <a:cxn ang="0">
                    <a:pos x="234" y="254"/>
                  </a:cxn>
                  <a:cxn ang="0">
                    <a:pos x="153" y="201"/>
                  </a:cxn>
                  <a:cxn ang="0">
                    <a:pos x="150" y="148"/>
                  </a:cxn>
                  <a:cxn ang="0">
                    <a:pos x="138" y="99"/>
                  </a:cxn>
                  <a:cxn ang="0">
                    <a:pos x="128" y="50"/>
                  </a:cxn>
                  <a:cxn ang="0">
                    <a:pos x="122" y="38"/>
                  </a:cxn>
                  <a:cxn ang="0">
                    <a:pos x="120" y="0"/>
                  </a:cxn>
                  <a:cxn ang="0">
                    <a:pos x="84" y="4"/>
                  </a:cxn>
                  <a:cxn ang="0">
                    <a:pos x="92" y="50"/>
                  </a:cxn>
                  <a:cxn ang="0">
                    <a:pos x="98" y="99"/>
                  </a:cxn>
                  <a:cxn ang="0">
                    <a:pos x="108" y="150"/>
                  </a:cxn>
                  <a:cxn ang="0">
                    <a:pos x="115" y="184"/>
                  </a:cxn>
                  <a:cxn ang="0">
                    <a:pos x="116" y="194"/>
                  </a:cxn>
                  <a:cxn ang="0">
                    <a:pos x="117" y="201"/>
                  </a:cxn>
                  <a:cxn ang="0">
                    <a:pos x="53" y="254"/>
                  </a:cxn>
                  <a:cxn ang="0">
                    <a:pos x="44" y="201"/>
                  </a:cxn>
                  <a:cxn ang="0">
                    <a:pos x="29" y="99"/>
                  </a:cxn>
                  <a:cxn ang="0">
                    <a:pos x="20" y="62"/>
                  </a:cxn>
                  <a:cxn ang="0">
                    <a:pos x="19" y="50"/>
                  </a:cxn>
                  <a:cxn ang="0">
                    <a:pos x="30" y="2"/>
                  </a:cxn>
                  <a:cxn ang="0">
                    <a:pos x="9" y="0"/>
                  </a:cxn>
                  <a:cxn ang="0">
                    <a:pos x="44" y="321"/>
                  </a:cxn>
                  <a:cxn ang="0">
                    <a:pos x="493" y="321"/>
                  </a:cxn>
                  <a:cxn ang="0">
                    <a:pos x="402" y="2"/>
                  </a:cxn>
                  <a:cxn ang="0">
                    <a:pos x="411" y="50"/>
                  </a:cxn>
                  <a:cxn ang="0">
                    <a:pos x="432" y="132"/>
                  </a:cxn>
                  <a:cxn ang="0">
                    <a:pos x="360" y="124"/>
                  </a:cxn>
                  <a:cxn ang="0">
                    <a:pos x="341" y="50"/>
                  </a:cxn>
                  <a:cxn ang="0">
                    <a:pos x="332" y="2"/>
                  </a:cxn>
                  <a:cxn ang="0">
                    <a:pos x="296" y="0"/>
                  </a:cxn>
                  <a:cxn ang="0">
                    <a:pos x="306" y="50"/>
                  </a:cxn>
                  <a:cxn ang="0">
                    <a:pos x="317" y="99"/>
                  </a:cxn>
                  <a:cxn ang="0">
                    <a:pos x="327" y="150"/>
                  </a:cxn>
                  <a:cxn ang="0">
                    <a:pos x="338" y="200"/>
                  </a:cxn>
                  <a:cxn ang="0">
                    <a:pos x="342" y="225"/>
                  </a:cxn>
                  <a:cxn ang="0">
                    <a:pos x="273" y="252"/>
                  </a:cxn>
                  <a:cxn ang="0">
                    <a:pos x="263" y="201"/>
                  </a:cxn>
                  <a:cxn ang="0">
                    <a:pos x="260" y="174"/>
                  </a:cxn>
                  <a:cxn ang="0">
                    <a:pos x="257" y="148"/>
                  </a:cxn>
                  <a:cxn ang="0">
                    <a:pos x="246" y="100"/>
                  </a:cxn>
                  <a:cxn ang="0">
                    <a:pos x="235" y="50"/>
                  </a:cxn>
                  <a:cxn ang="0">
                    <a:pos x="225" y="3"/>
                  </a:cxn>
                  <a:cxn ang="0">
                    <a:pos x="435" y="150"/>
                  </a:cxn>
                  <a:cxn ang="0">
                    <a:pos x="383" y="234"/>
                  </a:cxn>
                  <a:cxn ang="0">
                    <a:pos x="380" y="218"/>
                  </a:cxn>
                  <a:cxn ang="0">
                    <a:pos x="365" y="155"/>
                  </a:cxn>
                  <a:cxn ang="0">
                    <a:pos x="381" y="148"/>
                  </a:cxn>
                  <a:cxn ang="0">
                    <a:pos x="435" y="150"/>
                  </a:cxn>
                </a:cxnLst>
                <a:rect l="0" t="0" r="r" b="b"/>
                <a:pathLst>
                  <a:path w="493" h="322">
                    <a:moveTo>
                      <a:pt x="207" y="28"/>
                    </a:moveTo>
                    <a:lnTo>
                      <a:pt x="192" y="4"/>
                    </a:lnTo>
                    <a:lnTo>
                      <a:pt x="192" y="12"/>
                    </a:lnTo>
                    <a:lnTo>
                      <a:pt x="197" y="50"/>
                    </a:lnTo>
                    <a:lnTo>
                      <a:pt x="200" y="50"/>
                    </a:lnTo>
                    <a:lnTo>
                      <a:pt x="204" y="74"/>
                    </a:lnTo>
                    <a:lnTo>
                      <a:pt x="204" y="86"/>
                    </a:lnTo>
                    <a:lnTo>
                      <a:pt x="207" y="99"/>
                    </a:lnTo>
                    <a:lnTo>
                      <a:pt x="210" y="99"/>
                    </a:lnTo>
                    <a:lnTo>
                      <a:pt x="217" y="148"/>
                    </a:lnTo>
                    <a:lnTo>
                      <a:pt x="221" y="148"/>
                    </a:lnTo>
                    <a:lnTo>
                      <a:pt x="227" y="201"/>
                    </a:lnTo>
                    <a:lnTo>
                      <a:pt x="229" y="201"/>
                    </a:lnTo>
                    <a:lnTo>
                      <a:pt x="234" y="254"/>
                    </a:lnTo>
                    <a:lnTo>
                      <a:pt x="163" y="254"/>
                    </a:lnTo>
                    <a:lnTo>
                      <a:pt x="153" y="201"/>
                    </a:lnTo>
                    <a:lnTo>
                      <a:pt x="155" y="201"/>
                    </a:lnTo>
                    <a:lnTo>
                      <a:pt x="150" y="148"/>
                    </a:lnTo>
                    <a:lnTo>
                      <a:pt x="145" y="148"/>
                    </a:lnTo>
                    <a:lnTo>
                      <a:pt x="138" y="99"/>
                    </a:lnTo>
                    <a:lnTo>
                      <a:pt x="135" y="99"/>
                    </a:lnTo>
                    <a:lnTo>
                      <a:pt x="128" y="50"/>
                    </a:lnTo>
                    <a:lnTo>
                      <a:pt x="126" y="50"/>
                    </a:lnTo>
                    <a:lnTo>
                      <a:pt x="122" y="38"/>
                    </a:lnTo>
                    <a:lnTo>
                      <a:pt x="120" y="14"/>
                    </a:lnTo>
                    <a:lnTo>
                      <a:pt x="120" y="0"/>
                    </a:lnTo>
                    <a:lnTo>
                      <a:pt x="101" y="28"/>
                    </a:lnTo>
                    <a:lnTo>
                      <a:pt x="84" y="4"/>
                    </a:lnTo>
                    <a:lnTo>
                      <a:pt x="89" y="50"/>
                    </a:lnTo>
                    <a:lnTo>
                      <a:pt x="92" y="50"/>
                    </a:lnTo>
                    <a:lnTo>
                      <a:pt x="92" y="60"/>
                    </a:lnTo>
                    <a:lnTo>
                      <a:pt x="98" y="99"/>
                    </a:lnTo>
                    <a:lnTo>
                      <a:pt x="101" y="99"/>
                    </a:lnTo>
                    <a:lnTo>
                      <a:pt x="108" y="150"/>
                    </a:lnTo>
                    <a:lnTo>
                      <a:pt x="111" y="150"/>
                    </a:lnTo>
                    <a:lnTo>
                      <a:pt x="115" y="184"/>
                    </a:lnTo>
                    <a:lnTo>
                      <a:pt x="114" y="184"/>
                    </a:lnTo>
                    <a:lnTo>
                      <a:pt x="116" y="194"/>
                    </a:lnTo>
                    <a:lnTo>
                      <a:pt x="116" y="201"/>
                    </a:lnTo>
                    <a:lnTo>
                      <a:pt x="117" y="201"/>
                    </a:lnTo>
                    <a:lnTo>
                      <a:pt x="127" y="254"/>
                    </a:lnTo>
                    <a:lnTo>
                      <a:pt x="53" y="254"/>
                    </a:lnTo>
                    <a:lnTo>
                      <a:pt x="47" y="201"/>
                    </a:lnTo>
                    <a:lnTo>
                      <a:pt x="44" y="201"/>
                    </a:lnTo>
                    <a:lnTo>
                      <a:pt x="30" y="113"/>
                    </a:lnTo>
                    <a:lnTo>
                      <a:pt x="29" y="99"/>
                    </a:lnTo>
                    <a:lnTo>
                      <a:pt x="26" y="99"/>
                    </a:lnTo>
                    <a:lnTo>
                      <a:pt x="20" y="62"/>
                    </a:lnTo>
                    <a:lnTo>
                      <a:pt x="20" y="50"/>
                    </a:lnTo>
                    <a:lnTo>
                      <a:pt x="19" y="50"/>
                    </a:lnTo>
                    <a:lnTo>
                      <a:pt x="13" y="2"/>
                    </a:lnTo>
                    <a:lnTo>
                      <a:pt x="30" y="2"/>
                    </a:lnTo>
                    <a:lnTo>
                      <a:pt x="36" y="2"/>
                    </a:lnTo>
                    <a:lnTo>
                      <a:pt x="9" y="0"/>
                    </a:lnTo>
                    <a:lnTo>
                      <a:pt x="0" y="50"/>
                    </a:lnTo>
                    <a:lnTo>
                      <a:pt x="44" y="321"/>
                    </a:lnTo>
                    <a:lnTo>
                      <a:pt x="493" y="322"/>
                    </a:lnTo>
                    <a:lnTo>
                      <a:pt x="493" y="321"/>
                    </a:lnTo>
                    <a:lnTo>
                      <a:pt x="419" y="26"/>
                    </a:lnTo>
                    <a:lnTo>
                      <a:pt x="402" y="2"/>
                    </a:lnTo>
                    <a:lnTo>
                      <a:pt x="408" y="50"/>
                    </a:lnTo>
                    <a:lnTo>
                      <a:pt x="411" y="50"/>
                    </a:lnTo>
                    <a:lnTo>
                      <a:pt x="411" y="56"/>
                    </a:lnTo>
                    <a:lnTo>
                      <a:pt x="432" y="132"/>
                    </a:lnTo>
                    <a:lnTo>
                      <a:pt x="361" y="132"/>
                    </a:lnTo>
                    <a:lnTo>
                      <a:pt x="360" y="124"/>
                    </a:lnTo>
                    <a:lnTo>
                      <a:pt x="343" y="54"/>
                    </a:lnTo>
                    <a:lnTo>
                      <a:pt x="341" y="50"/>
                    </a:lnTo>
                    <a:lnTo>
                      <a:pt x="339" y="50"/>
                    </a:lnTo>
                    <a:lnTo>
                      <a:pt x="332" y="2"/>
                    </a:lnTo>
                    <a:lnTo>
                      <a:pt x="312" y="28"/>
                    </a:lnTo>
                    <a:lnTo>
                      <a:pt x="296" y="0"/>
                    </a:lnTo>
                    <a:lnTo>
                      <a:pt x="302" y="50"/>
                    </a:lnTo>
                    <a:lnTo>
                      <a:pt x="306" y="50"/>
                    </a:lnTo>
                    <a:lnTo>
                      <a:pt x="313" y="99"/>
                    </a:lnTo>
                    <a:lnTo>
                      <a:pt x="317" y="99"/>
                    </a:lnTo>
                    <a:lnTo>
                      <a:pt x="324" y="149"/>
                    </a:lnTo>
                    <a:lnTo>
                      <a:pt x="327" y="150"/>
                    </a:lnTo>
                    <a:lnTo>
                      <a:pt x="335" y="200"/>
                    </a:lnTo>
                    <a:lnTo>
                      <a:pt x="338" y="200"/>
                    </a:lnTo>
                    <a:lnTo>
                      <a:pt x="339" y="213"/>
                    </a:lnTo>
                    <a:lnTo>
                      <a:pt x="342" y="225"/>
                    </a:lnTo>
                    <a:lnTo>
                      <a:pt x="344" y="252"/>
                    </a:lnTo>
                    <a:lnTo>
                      <a:pt x="273" y="252"/>
                    </a:lnTo>
                    <a:lnTo>
                      <a:pt x="266" y="201"/>
                    </a:lnTo>
                    <a:lnTo>
                      <a:pt x="263" y="201"/>
                    </a:lnTo>
                    <a:lnTo>
                      <a:pt x="260" y="188"/>
                    </a:lnTo>
                    <a:lnTo>
                      <a:pt x="260" y="174"/>
                    </a:lnTo>
                    <a:lnTo>
                      <a:pt x="258" y="162"/>
                    </a:lnTo>
                    <a:lnTo>
                      <a:pt x="257" y="148"/>
                    </a:lnTo>
                    <a:lnTo>
                      <a:pt x="253" y="148"/>
                    </a:lnTo>
                    <a:lnTo>
                      <a:pt x="246" y="100"/>
                    </a:lnTo>
                    <a:lnTo>
                      <a:pt x="242" y="100"/>
                    </a:lnTo>
                    <a:lnTo>
                      <a:pt x="235" y="50"/>
                    </a:lnTo>
                    <a:lnTo>
                      <a:pt x="233" y="50"/>
                    </a:lnTo>
                    <a:lnTo>
                      <a:pt x="225" y="3"/>
                    </a:lnTo>
                    <a:lnTo>
                      <a:pt x="207" y="28"/>
                    </a:lnTo>
                    <a:close/>
                    <a:moveTo>
                      <a:pt x="435" y="150"/>
                    </a:moveTo>
                    <a:lnTo>
                      <a:pt x="456" y="234"/>
                    </a:lnTo>
                    <a:lnTo>
                      <a:pt x="383" y="234"/>
                    </a:lnTo>
                    <a:lnTo>
                      <a:pt x="381" y="228"/>
                    </a:lnTo>
                    <a:lnTo>
                      <a:pt x="380" y="218"/>
                    </a:lnTo>
                    <a:lnTo>
                      <a:pt x="368" y="165"/>
                    </a:lnTo>
                    <a:lnTo>
                      <a:pt x="365" y="155"/>
                    </a:lnTo>
                    <a:lnTo>
                      <a:pt x="365" y="148"/>
                    </a:lnTo>
                    <a:lnTo>
                      <a:pt x="381" y="148"/>
                    </a:lnTo>
                    <a:lnTo>
                      <a:pt x="390" y="150"/>
                    </a:lnTo>
                    <a:lnTo>
                      <a:pt x="435" y="150"/>
                    </a:lnTo>
                    <a:close/>
                  </a:path>
                </a:pathLst>
              </a:custGeom>
              <a:solidFill>
                <a:srgbClr val="6666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81" name="Freeform 161"/>
              <p:cNvSpPr>
                <a:spLocks noChangeAspect="1"/>
              </p:cNvSpPr>
              <p:nvPr/>
            </p:nvSpPr>
            <p:spPr bwMode="auto">
              <a:xfrm>
                <a:off x="550" y="3421"/>
                <a:ext cx="30" cy="29"/>
              </a:xfrm>
              <a:custGeom>
                <a:avLst/>
                <a:gdLst/>
                <a:ahLst/>
                <a:cxnLst>
                  <a:cxn ang="0">
                    <a:pos x="91" y="86"/>
                  </a:cxn>
                  <a:cxn ang="0">
                    <a:pos x="70" y="2"/>
                  </a:cxn>
                  <a:cxn ang="0">
                    <a:pos x="25" y="2"/>
                  </a:cxn>
                  <a:cxn ang="0">
                    <a:pos x="16" y="0"/>
                  </a:cxn>
                  <a:cxn ang="0">
                    <a:pos x="0" y="0"/>
                  </a:cxn>
                  <a:cxn ang="0">
                    <a:pos x="0" y="7"/>
                  </a:cxn>
                  <a:cxn ang="0">
                    <a:pos x="3" y="17"/>
                  </a:cxn>
                  <a:cxn ang="0">
                    <a:pos x="15" y="70"/>
                  </a:cxn>
                  <a:cxn ang="0">
                    <a:pos x="16" y="80"/>
                  </a:cxn>
                  <a:cxn ang="0">
                    <a:pos x="18" y="86"/>
                  </a:cxn>
                  <a:cxn ang="0">
                    <a:pos x="91" y="86"/>
                  </a:cxn>
                </a:cxnLst>
                <a:rect l="0" t="0" r="r" b="b"/>
                <a:pathLst>
                  <a:path w="91" h="86">
                    <a:moveTo>
                      <a:pt x="91" y="86"/>
                    </a:moveTo>
                    <a:lnTo>
                      <a:pt x="70" y="2"/>
                    </a:lnTo>
                    <a:lnTo>
                      <a:pt x="25" y="2"/>
                    </a:lnTo>
                    <a:lnTo>
                      <a:pt x="16" y="0"/>
                    </a:lnTo>
                    <a:lnTo>
                      <a:pt x="0" y="0"/>
                    </a:lnTo>
                    <a:lnTo>
                      <a:pt x="0" y="7"/>
                    </a:lnTo>
                    <a:lnTo>
                      <a:pt x="3" y="17"/>
                    </a:lnTo>
                    <a:lnTo>
                      <a:pt x="15" y="70"/>
                    </a:lnTo>
                    <a:lnTo>
                      <a:pt x="16" y="80"/>
                    </a:lnTo>
                    <a:lnTo>
                      <a:pt x="18" y="86"/>
                    </a:lnTo>
                    <a:lnTo>
                      <a:pt x="91" y="86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82" name="Freeform 162"/>
              <p:cNvSpPr>
                <a:spLocks noChangeAspect="1"/>
              </p:cNvSpPr>
              <p:nvPr/>
            </p:nvSpPr>
            <p:spPr bwMode="auto">
              <a:xfrm>
                <a:off x="468" y="3372"/>
                <a:ext cx="38" cy="85"/>
              </a:xfrm>
              <a:custGeom>
                <a:avLst/>
                <a:gdLst/>
                <a:ahLst/>
                <a:cxnLst>
                  <a:cxn ang="0">
                    <a:pos x="72" y="5"/>
                  </a:cxn>
                  <a:cxn ang="0">
                    <a:pos x="72" y="0"/>
                  </a:cxn>
                  <a:cxn ang="0">
                    <a:pos x="62" y="1"/>
                  </a:cxn>
                  <a:cxn ang="0">
                    <a:pos x="0" y="1"/>
                  </a:cxn>
                  <a:cxn ang="0">
                    <a:pos x="0" y="15"/>
                  </a:cxn>
                  <a:cxn ang="0">
                    <a:pos x="2" y="39"/>
                  </a:cxn>
                  <a:cxn ang="0">
                    <a:pos x="6" y="51"/>
                  </a:cxn>
                  <a:cxn ang="0">
                    <a:pos x="8" y="51"/>
                  </a:cxn>
                  <a:cxn ang="0">
                    <a:pos x="15" y="100"/>
                  </a:cxn>
                  <a:cxn ang="0">
                    <a:pos x="18" y="100"/>
                  </a:cxn>
                  <a:cxn ang="0">
                    <a:pos x="25" y="149"/>
                  </a:cxn>
                  <a:cxn ang="0">
                    <a:pos x="30" y="149"/>
                  </a:cxn>
                  <a:cxn ang="0">
                    <a:pos x="35" y="202"/>
                  </a:cxn>
                  <a:cxn ang="0">
                    <a:pos x="33" y="202"/>
                  </a:cxn>
                  <a:cxn ang="0">
                    <a:pos x="43" y="255"/>
                  </a:cxn>
                  <a:cxn ang="0">
                    <a:pos x="114" y="255"/>
                  </a:cxn>
                  <a:cxn ang="0">
                    <a:pos x="109" y="202"/>
                  </a:cxn>
                  <a:cxn ang="0">
                    <a:pos x="107" y="202"/>
                  </a:cxn>
                  <a:cxn ang="0">
                    <a:pos x="101" y="149"/>
                  </a:cxn>
                  <a:cxn ang="0">
                    <a:pos x="97" y="149"/>
                  </a:cxn>
                  <a:cxn ang="0">
                    <a:pos x="90" y="100"/>
                  </a:cxn>
                  <a:cxn ang="0">
                    <a:pos x="87" y="100"/>
                  </a:cxn>
                  <a:cxn ang="0">
                    <a:pos x="84" y="87"/>
                  </a:cxn>
                  <a:cxn ang="0">
                    <a:pos x="84" y="75"/>
                  </a:cxn>
                  <a:cxn ang="0">
                    <a:pos x="80" y="51"/>
                  </a:cxn>
                  <a:cxn ang="0">
                    <a:pos x="77" y="51"/>
                  </a:cxn>
                  <a:cxn ang="0">
                    <a:pos x="72" y="13"/>
                  </a:cxn>
                  <a:cxn ang="0">
                    <a:pos x="72" y="5"/>
                  </a:cxn>
                </a:cxnLst>
                <a:rect l="0" t="0" r="r" b="b"/>
                <a:pathLst>
                  <a:path w="114" h="255">
                    <a:moveTo>
                      <a:pt x="72" y="5"/>
                    </a:moveTo>
                    <a:lnTo>
                      <a:pt x="72" y="0"/>
                    </a:lnTo>
                    <a:lnTo>
                      <a:pt x="62" y="1"/>
                    </a:lnTo>
                    <a:lnTo>
                      <a:pt x="0" y="1"/>
                    </a:lnTo>
                    <a:lnTo>
                      <a:pt x="0" y="15"/>
                    </a:lnTo>
                    <a:lnTo>
                      <a:pt x="2" y="39"/>
                    </a:lnTo>
                    <a:lnTo>
                      <a:pt x="6" y="51"/>
                    </a:lnTo>
                    <a:lnTo>
                      <a:pt x="8" y="51"/>
                    </a:lnTo>
                    <a:lnTo>
                      <a:pt x="15" y="100"/>
                    </a:lnTo>
                    <a:lnTo>
                      <a:pt x="18" y="100"/>
                    </a:lnTo>
                    <a:lnTo>
                      <a:pt x="25" y="149"/>
                    </a:lnTo>
                    <a:lnTo>
                      <a:pt x="30" y="149"/>
                    </a:lnTo>
                    <a:lnTo>
                      <a:pt x="35" y="202"/>
                    </a:lnTo>
                    <a:lnTo>
                      <a:pt x="33" y="202"/>
                    </a:lnTo>
                    <a:lnTo>
                      <a:pt x="43" y="255"/>
                    </a:lnTo>
                    <a:lnTo>
                      <a:pt x="114" y="255"/>
                    </a:lnTo>
                    <a:lnTo>
                      <a:pt x="109" y="202"/>
                    </a:lnTo>
                    <a:lnTo>
                      <a:pt x="107" y="202"/>
                    </a:lnTo>
                    <a:lnTo>
                      <a:pt x="101" y="149"/>
                    </a:lnTo>
                    <a:lnTo>
                      <a:pt x="97" y="149"/>
                    </a:lnTo>
                    <a:lnTo>
                      <a:pt x="90" y="100"/>
                    </a:lnTo>
                    <a:lnTo>
                      <a:pt x="87" y="100"/>
                    </a:lnTo>
                    <a:lnTo>
                      <a:pt x="84" y="87"/>
                    </a:lnTo>
                    <a:lnTo>
                      <a:pt x="84" y="75"/>
                    </a:lnTo>
                    <a:lnTo>
                      <a:pt x="80" y="51"/>
                    </a:lnTo>
                    <a:lnTo>
                      <a:pt x="77" y="51"/>
                    </a:lnTo>
                    <a:lnTo>
                      <a:pt x="72" y="13"/>
                    </a:lnTo>
                    <a:lnTo>
                      <a:pt x="72" y="5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83" name="Freeform 163"/>
              <p:cNvSpPr>
                <a:spLocks noChangeAspect="1"/>
              </p:cNvSpPr>
              <p:nvPr/>
            </p:nvSpPr>
            <p:spPr bwMode="auto">
              <a:xfrm>
                <a:off x="503" y="3372"/>
                <a:ext cx="40" cy="84"/>
              </a:xfrm>
              <a:custGeom>
                <a:avLst/>
                <a:gdLst/>
                <a:ahLst/>
                <a:cxnLst>
                  <a:cxn ang="0">
                    <a:pos x="1" y="4"/>
                  </a:cxn>
                  <a:cxn ang="0">
                    <a:pos x="9" y="51"/>
                  </a:cxn>
                  <a:cxn ang="0">
                    <a:pos x="11" y="51"/>
                  </a:cxn>
                  <a:cxn ang="0">
                    <a:pos x="18" y="101"/>
                  </a:cxn>
                  <a:cxn ang="0">
                    <a:pos x="22" y="101"/>
                  </a:cxn>
                  <a:cxn ang="0">
                    <a:pos x="29" y="149"/>
                  </a:cxn>
                  <a:cxn ang="0">
                    <a:pos x="33" y="149"/>
                  </a:cxn>
                  <a:cxn ang="0">
                    <a:pos x="34" y="163"/>
                  </a:cxn>
                  <a:cxn ang="0">
                    <a:pos x="36" y="175"/>
                  </a:cxn>
                  <a:cxn ang="0">
                    <a:pos x="36" y="189"/>
                  </a:cxn>
                  <a:cxn ang="0">
                    <a:pos x="39" y="202"/>
                  </a:cxn>
                  <a:cxn ang="0">
                    <a:pos x="42" y="202"/>
                  </a:cxn>
                  <a:cxn ang="0">
                    <a:pos x="49" y="253"/>
                  </a:cxn>
                  <a:cxn ang="0">
                    <a:pos x="120" y="253"/>
                  </a:cxn>
                  <a:cxn ang="0">
                    <a:pos x="118" y="226"/>
                  </a:cxn>
                  <a:cxn ang="0">
                    <a:pos x="115" y="214"/>
                  </a:cxn>
                  <a:cxn ang="0">
                    <a:pos x="114" y="201"/>
                  </a:cxn>
                  <a:cxn ang="0">
                    <a:pos x="111" y="201"/>
                  </a:cxn>
                  <a:cxn ang="0">
                    <a:pos x="103" y="151"/>
                  </a:cxn>
                  <a:cxn ang="0">
                    <a:pos x="100" y="150"/>
                  </a:cxn>
                  <a:cxn ang="0">
                    <a:pos x="93" y="100"/>
                  </a:cxn>
                  <a:cxn ang="0">
                    <a:pos x="89" y="100"/>
                  </a:cxn>
                  <a:cxn ang="0">
                    <a:pos x="82" y="51"/>
                  </a:cxn>
                  <a:cxn ang="0">
                    <a:pos x="78" y="51"/>
                  </a:cxn>
                  <a:cxn ang="0">
                    <a:pos x="72" y="1"/>
                  </a:cxn>
                  <a:cxn ang="0">
                    <a:pos x="10" y="1"/>
                  </a:cxn>
                  <a:cxn ang="0">
                    <a:pos x="0" y="0"/>
                  </a:cxn>
                  <a:cxn ang="0">
                    <a:pos x="1" y="4"/>
                  </a:cxn>
                </a:cxnLst>
                <a:rect l="0" t="0" r="r" b="b"/>
                <a:pathLst>
                  <a:path w="120" h="253">
                    <a:moveTo>
                      <a:pt x="1" y="4"/>
                    </a:moveTo>
                    <a:lnTo>
                      <a:pt x="9" y="51"/>
                    </a:lnTo>
                    <a:lnTo>
                      <a:pt x="11" y="51"/>
                    </a:lnTo>
                    <a:lnTo>
                      <a:pt x="18" y="101"/>
                    </a:lnTo>
                    <a:lnTo>
                      <a:pt x="22" y="101"/>
                    </a:lnTo>
                    <a:lnTo>
                      <a:pt x="29" y="149"/>
                    </a:lnTo>
                    <a:lnTo>
                      <a:pt x="33" y="149"/>
                    </a:lnTo>
                    <a:lnTo>
                      <a:pt x="34" y="163"/>
                    </a:lnTo>
                    <a:lnTo>
                      <a:pt x="36" y="175"/>
                    </a:lnTo>
                    <a:lnTo>
                      <a:pt x="36" y="189"/>
                    </a:lnTo>
                    <a:lnTo>
                      <a:pt x="39" y="202"/>
                    </a:lnTo>
                    <a:lnTo>
                      <a:pt x="42" y="202"/>
                    </a:lnTo>
                    <a:lnTo>
                      <a:pt x="49" y="253"/>
                    </a:lnTo>
                    <a:lnTo>
                      <a:pt x="120" y="253"/>
                    </a:lnTo>
                    <a:lnTo>
                      <a:pt x="118" y="226"/>
                    </a:lnTo>
                    <a:lnTo>
                      <a:pt x="115" y="214"/>
                    </a:lnTo>
                    <a:lnTo>
                      <a:pt x="114" y="201"/>
                    </a:lnTo>
                    <a:lnTo>
                      <a:pt x="111" y="201"/>
                    </a:lnTo>
                    <a:lnTo>
                      <a:pt x="103" y="151"/>
                    </a:lnTo>
                    <a:lnTo>
                      <a:pt x="100" y="150"/>
                    </a:lnTo>
                    <a:lnTo>
                      <a:pt x="93" y="100"/>
                    </a:lnTo>
                    <a:lnTo>
                      <a:pt x="89" y="100"/>
                    </a:lnTo>
                    <a:lnTo>
                      <a:pt x="82" y="51"/>
                    </a:lnTo>
                    <a:lnTo>
                      <a:pt x="78" y="51"/>
                    </a:lnTo>
                    <a:lnTo>
                      <a:pt x="72" y="1"/>
                    </a:lnTo>
                    <a:lnTo>
                      <a:pt x="10" y="1"/>
                    </a:lnTo>
                    <a:lnTo>
                      <a:pt x="0" y="0"/>
                    </a:lnTo>
                    <a:lnTo>
                      <a:pt x="1" y="4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84" name="Freeform 164"/>
              <p:cNvSpPr>
                <a:spLocks noChangeAspect="1"/>
              </p:cNvSpPr>
              <p:nvPr/>
            </p:nvSpPr>
            <p:spPr bwMode="auto">
              <a:xfrm>
                <a:off x="539" y="3372"/>
                <a:ext cx="33" cy="4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"/>
                  </a:cxn>
                  <a:cxn ang="0">
                    <a:pos x="7" y="51"/>
                  </a:cxn>
                  <a:cxn ang="0">
                    <a:pos x="9" y="51"/>
                  </a:cxn>
                  <a:cxn ang="0">
                    <a:pos x="11" y="55"/>
                  </a:cxn>
                  <a:cxn ang="0">
                    <a:pos x="28" y="125"/>
                  </a:cxn>
                  <a:cxn ang="0">
                    <a:pos x="29" y="133"/>
                  </a:cxn>
                  <a:cxn ang="0">
                    <a:pos x="100" y="133"/>
                  </a:cxn>
                  <a:cxn ang="0">
                    <a:pos x="79" y="57"/>
                  </a:cxn>
                  <a:cxn ang="0">
                    <a:pos x="79" y="51"/>
                  </a:cxn>
                  <a:cxn ang="0">
                    <a:pos x="76" y="51"/>
                  </a:cxn>
                  <a:cxn ang="0">
                    <a:pos x="70" y="3"/>
                  </a:cxn>
                  <a:cxn ang="0">
                    <a:pos x="70" y="1"/>
                  </a:cxn>
                  <a:cxn ang="0">
                    <a:pos x="9" y="1"/>
                  </a:cxn>
                  <a:cxn ang="0">
                    <a:pos x="0" y="0"/>
                  </a:cxn>
                </a:cxnLst>
                <a:rect l="0" t="0" r="r" b="b"/>
                <a:pathLst>
                  <a:path w="100" h="133">
                    <a:moveTo>
                      <a:pt x="0" y="0"/>
                    </a:moveTo>
                    <a:lnTo>
                      <a:pt x="0" y="3"/>
                    </a:lnTo>
                    <a:lnTo>
                      <a:pt x="7" y="51"/>
                    </a:lnTo>
                    <a:lnTo>
                      <a:pt x="9" y="51"/>
                    </a:lnTo>
                    <a:lnTo>
                      <a:pt x="11" y="55"/>
                    </a:lnTo>
                    <a:lnTo>
                      <a:pt x="28" y="125"/>
                    </a:lnTo>
                    <a:lnTo>
                      <a:pt x="29" y="133"/>
                    </a:lnTo>
                    <a:lnTo>
                      <a:pt x="100" y="133"/>
                    </a:lnTo>
                    <a:lnTo>
                      <a:pt x="79" y="57"/>
                    </a:lnTo>
                    <a:lnTo>
                      <a:pt x="79" y="51"/>
                    </a:lnTo>
                    <a:lnTo>
                      <a:pt x="76" y="51"/>
                    </a:lnTo>
                    <a:lnTo>
                      <a:pt x="70" y="3"/>
                    </a:lnTo>
                    <a:lnTo>
                      <a:pt x="70" y="1"/>
                    </a:lnTo>
                    <a:lnTo>
                      <a:pt x="9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85" name="Freeform 165"/>
              <p:cNvSpPr>
                <a:spLocks noChangeAspect="1"/>
              </p:cNvSpPr>
              <p:nvPr/>
            </p:nvSpPr>
            <p:spPr bwMode="auto">
              <a:xfrm>
                <a:off x="432" y="3372"/>
                <a:ext cx="38" cy="85"/>
              </a:xfrm>
              <a:custGeom>
                <a:avLst/>
                <a:gdLst/>
                <a:ahLst/>
                <a:cxnLst>
                  <a:cxn ang="0">
                    <a:pos x="17" y="2"/>
                  </a:cxn>
                  <a:cxn ang="0">
                    <a:pos x="0" y="2"/>
                  </a:cxn>
                  <a:cxn ang="0">
                    <a:pos x="6" y="50"/>
                  </a:cxn>
                  <a:cxn ang="0">
                    <a:pos x="7" y="50"/>
                  </a:cxn>
                  <a:cxn ang="0">
                    <a:pos x="7" y="62"/>
                  </a:cxn>
                  <a:cxn ang="0">
                    <a:pos x="13" y="99"/>
                  </a:cxn>
                  <a:cxn ang="0">
                    <a:pos x="16" y="99"/>
                  </a:cxn>
                  <a:cxn ang="0">
                    <a:pos x="17" y="113"/>
                  </a:cxn>
                  <a:cxn ang="0">
                    <a:pos x="31" y="201"/>
                  </a:cxn>
                  <a:cxn ang="0">
                    <a:pos x="34" y="201"/>
                  </a:cxn>
                  <a:cxn ang="0">
                    <a:pos x="40" y="254"/>
                  </a:cxn>
                  <a:cxn ang="0">
                    <a:pos x="114" y="254"/>
                  </a:cxn>
                  <a:cxn ang="0">
                    <a:pos x="104" y="201"/>
                  </a:cxn>
                  <a:cxn ang="0">
                    <a:pos x="103" y="201"/>
                  </a:cxn>
                  <a:cxn ang="0">
                    <a:pos x="103" y="194"/>
                  </a:cxn>
                  <a:cxn ang="0">
                    <a:pos x="101" y="184"/>
                  </a:cxn>
                  <a:cxn ang="0">
                    <a:pos x="102" y="184"/>
                  </a:cxn>
                  <a:cxn ang="0">
                    <a:pos x="98" y="150"/>
                  </a:cxn>
                  <a:cxn ang="0">
                    <a:pos x="95" y="150"/>
                  </a:cxn>
                  <a:cxn ang="0">
                    <a:pos x="88" y="99"/>
                  </a:cxn>
                  <a:cxn ang="0">
                    <a:pos x="85" y="99"/>
                  </a:cxn>
                  <a:cxn ang="0">
                    <a:pos x="79" y="60"/>
                  </a:cxn>
                  <a:cxn ang="0">
                    <a:pos x="79" y="50"/>
                  </a:cxn>
                  <a:cxn ang="0">
                    <a:pos x="76" y="50"/>
                  </a:cxn>
                  <a:cxn ang="0">
                    <a:pos x="71" y="4"/>
                  </a:cxn>
                  <a:cxn ang="0">
                    <a:pos x="71" y="0"/>
                  </a:cxn>
                  <a:cxn ang="0">
                    <a:pos x="25" y="0"/>
                  </a:cxn>
                  <a:cxn ang="0">
                    <a:pos x="23" y="2"/>
                  </a:cxn>
                  <a:cxn ang="0">
                    <a:pos x="17" y="2"/>
                  </a:cxn>
                </a:cxnLst>
                <a:rect l="0" t="0" r="r" b="b"/>
                <a:pathLst>
                  <a:path w="114" h="254">
                    <a:moveTo>
                      <a:pt x="17" y="2"/>
                    </a:moveTo>
                    <a:lnTo>
                      <a:pt x="0" y="2"/>
                    </a:lnTo>
                    <a:lnTo>
                      <a:pt x="6" y="50"/>
                    </a:lnTo>
                    <a:lnTo>
                      <a:pt x="7" y="50"/>
                    </a:lnTo>
                    <a:lnTo>
                      <a:pt x="7" y="62"/>
                    </a:lnTo>
                    <a:lnTo>
                      <a:pt x="13" y="99"/>
                    </a:lnTo>
                    <a:lnTo>
                      <a:pt x="16" y="99"/>
                    </a:lnTo>
                    <a:lnTo>
                      <a:pt x="17" y="113"/>
                    </a:lnTo>
                    <a:lnTo>
                      <a:pt x="31" y="201"/>
                    </a:lnTo>
                    <a:lnTo>
                      <a:pt x="34" y="201"/>
                    </a:lnTo>
                    <a:lnTo>
                      <a:pt x="40" y="254"/>
                    </a:lnTo>
                    <a:lnTo>
                      <a:pt x="114" y="254"/>
                    </a:lnTo>
                    <a:lnTo>
                      <a:pt x="104" y="201"/>
                    </a:lnTo>
                    <a:lnTo>
                      <a:pt x="103" y="201"/>
                    </a:lnTo>
                    <a:lnTo>
                      <a:pt x="103" y="194"/>
                    </a:lnTo>
                    <a:lnTo>
                      <a:pt x="101" y="184"/>
                    </a:lnTo>
                    <a:lnTo>
                      <a:pt x="102" y="184"/>
                    </a:lnTo>
                    <a:lnTo>
                      <a:pt x="98" y="150"/>
                    </a:lnTo>
                    <a:lnTo>
                      <a:pt x="95" y="150"/>
                    </a:lnTo>
                    <a:lnTo>
                      <a:pt x="88" y="99"/>
                    </a:lnTo>
                    <a:lnTo>
                      <a:pt x="85" y="99"/>
                    </a:lnTo>
                    <a:lnTo>
                      <a:pt x="79" y="60"/>
                    </a:lnTo>
                    <a:lnTo>
                      <a:pt x="79" y="50"/>
                    </a:lnTo>
                    <a:lnTo>
                      <a:pt x="76" y="50"/>
                    </a:lnTo>
                    <a:lnTo>
                      <a:pt x="71" y="4"/>
                    </a:lnTo>
                    <a:lnTo>
                      <a:pt x="71" y="0"/>
                    </a:lnTo>
                    <a:lnTo>
                      <a:pt x="25" y="0"/>
                    </a:lnTo>
                    <a:lnTo>
                      <a:pt x="23" y="2"/>
                    </a:lnTo>
                    <a:lnTo>
                      <a:pt x="17" y="2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86" name="Freeform 166"/>
              <p:cNvSpPr>
                <a:spLocks noChangeAspect="1"/>
              </p:cNvSpPr>
              <p:nvPr/>
            </p:nvSpPr>
            <p:spPr bwMode="auto">
              <a:xfrm>
                <a:off x="382" y="3439"/>
                <a:ext cx="26" cy="18"/>
              </a:xfrm>
              <a:custGeom>
                <a:avLst/>
                <a:gdLst/>
                <a:ahLst/>
                <a:cxnLst>
                  <a:cxn ang="0">
                    <a:pos x="74" y="5"/>
                  </a:cxn>
                  <a:cxn ang="0">
                    <a:pos x="74" y="0"/>
                  </a:cxn>
                  <a:cxn ang="0">
                    <a:pos x="0" y="0"/>
                  </a:cxn>
                  <a:cxn ang="0">
                    <a:pos x="3" y="53"/>
                  </a:cxn>
                  <a:cxn ang="0">
                    <a:pos x="7" y="53"/>
                  </a:cxn>
                  <a:cxn ang="0">
                    <a:pos x="13" y="51"/>
                  </a:cxn>
                  <a:cxn ang="0">
                    <a:pos x="78" y="51"/>
                  </a:cxn>
                  <a:cxn ang="0">
                    <a:pos x="74" y="5"/>
                  </a:cxn>
                </a:cxnLst>
                <a:rect l="0" t="0" r="r" b="b"/>
                <a:pathLst>
                  <a:path w="78" h="53">
                    <a:moveTo>
                      <a:pt x="74" y="5"/>
                    </a:moveTo>
                    <a:lnTo>
                      <a:pt x="74" y="0"/>
                    </a:lnTo>
                    <a:lnTo>
                      <a:pt x="0" y="0"/>
                    </a:lnTo>
                    <a:lnTo>
                      <a:pt x="3" y="53"/>
                    </a:lnTo>
                    <a:lnTo>
                      <a:pt x="7" y="53"/>
                    </a:lnTo>
                    <a:lnTo>
                      <a:pt x="13" y="51"/>
                    </a:lnTo>
                    <a:lnTo>
                      <a:pt x="78" y="51"/>
                    </a:lnTo>
                    <a:lnTo>
                      <a:pt x="74" y="5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87" name="Freeform 167"/>
              <p:cNvSpPr>
                <a:spLocks noChangeAspect="1"/>
              </p:cNvSpPr>
              <p:nvPr/>
            </p:nvSpPr>
            <p:spPr bwMode="auto">
              <a:xfrm>
                <a:off x="302" y="3422"/>
                <a:ext cx="115" cy="57"/>
              </a:xfrm>
              <a:custGeom>
                <a:avLst/>
                <a:gdLst/>
                <a:ahLst/>
                <a:cxnLst>
                  <a:cxn ang="0">
                    <a:pos x="344" y="171"/>
                  </a:cxn>
                  <a:cxn ang="0">
                    <a:pos x="344" y="170"/>
                  </a:cxn>
                  <a:cxn ang="0">
                    <a:pos x="327" y="76"/>
                  </a:cxn>
                  <a:cxn ang="0">
                    <a:pos x="314" y="56"/>
                  </a:cxn>
                  <a:cxn ang="0">
                    <a:pos x="318" y="102"/>
                  </a:cxn>
                  <a:cxn ang="0">
                    <a:pos x="253" y="102"/>
                  </a:cxn>
                  <a:cxn ang="0">
                    <a:pos x="247" y="104"/>
                  </a:cxn>
                  <a:cxn ang="0">
                    <a:pos x="243" y="104"/>
                  </a:cxn>
                  <a:cxn ang="0">
                    <a:pos x="240" y="51"/>
                  </a:cxn>
                  <a:cxn ang="0">
                    <a:pos x="223" y="51"/>
                  </a:cxn>
                  <a:cxn ang="0">
                    <a:pos x="212" y="26"/>
                  </a:cxn>
                  <a:cxn ang="0">
                    <a:pos x="197" y="0"/>
                  </a:cxn>
                  <a:cxn ang="0">
                    <a:pos x="207" y="104"/>
                  </a:cxn>
                  <a:cxn ang="0">
                    <a:pos x="133" y="102"/>
                  </a:cxn>
                  <a:cxn ang="0">
                    <a:pos x="133" y="89"/>
                  </a:cxn>
                  <a:cxn ang="0">
                    <a:pos x="123" y="0"/>
                  </a:cxn>
                  <a:cxn ang="0">
                    <a:pos x="105" y="26"/>
                  </a:cxn>
                  <a:cxn ang="0">
                    <a:pos x="102" y="51"/>
                  </a:cxn>
                  <a:cxn ang="0">
                    <a:pos x="92" y="51"/>
                  </a:cxn>
                  <a:cxn ang="0">
                    <a:pos x="95" y="102"/>
                  </a:cxn>
                  <a:cxn ang="0">
                    <a:pos x="48" y="102"/>
                  </a:cxn>
                  <a:cxn ang="0">
                    <a:pos x="43" y="104"/>
                  </a:cxn>
                  <a:cxn ang="0">
                    <a:pos x="19" y="104"/>
                  </a:cxn>
                  <a:cxn ang="0">
                    <a:pos x="17" y="53"/>
                  </a:cxn>
                  <a:cxn ang="0">
                    <a:pos x="0" y="76"/>
                  </a:cxn>
                  <a:cxn ang="0">
                    <a:pos x="11" y="171"/>
                  </a:cxn>
                  <a:cxn ang="0">
                    <a:pos x="344" y="171"/>
                  </a:cxn>
                </a:cxnLst>
                <a:rect l="0" t="0" r="r" b="b"/>
                <a:pathLst>
                  <a:path w="344" h="171">
                    <a:moveTo>
                      <a:pt x="344" y="171"/>
                    </a:moveTo>
                    <a:lnTo>
                      <a:pt x="344" y="170"/>
                    </a:lnTo>
                    <a:lnTo>
                      <a:pt x="327" y="76"/>
                    </a:lnTo>
                    <a:lnTo>
                      <a:pt x="314" y="56"/>
                    </a:lnTo>
                    <a:lnTo>
                      <a:pt x="318" y="102"/>
                    </a:lnTo>
                    <a:lnTo>
                      <a:pt x="253" y="102"/>
                    </a:lnTo>
                    <a:lnTo>
                      <a:pt x="247" y="104"/>
                    </a:lnTo>
                    <a:lnTo>
                      <a:pt x="243" y="104"/>
                    </a:lnTo>
                    <a:lnTo>
                      <a:pt x="240" y="51"/>
                    </a:lnTo>
                    <a:lnTo>
                      <a:pt x="223" y="51"/>
                    </a:lnTo>
                    <a:lnTo>
                      <a:pt x="212" y="26"/>
                    </a:lnTo>
                    <a:lnTo>
                      <a:pt x="197" y="0"/>
                    </a:lnTo>
                    <a:lnTo>
                      <a:pt x="207" y="104"/>
                    </a:lnTo>
                    <a:lnTo>
                      <a:pt x="133" y="102"/>
                    </a:lnTo>
                    <a:lnTo>
                      <a:pt x="133" y="89"/>
                    </a:lnTo>
                    <a:lnTo>
                      <a:pt x="123" y="0"/>
                    </a:lnTo>
                    <a:lnTo>
                      <a:pt x="105" y="26"/>
                    </a:lnTo>
                    <a:lnTo>
                      <a:pt x="102" y="51"/>
                    </a:lnTo>
                    <a:lnTo>
                      <a:pt x="92" y="51"/>
                    </a:lnTo>
                    <a:lnTo>
                      <a:pt x="95" y="102"/>
                    </a:lnTo>
                    <a:lnTo>
                      <a:pt x="48" y="102"/>
                    </a:lnTo>
                    <a:lnTo>
                      <a:pt x="43" y="104"/>
                    </a:lnTo>
                    <a:lnTo>
                      <a:pt x="19" y="104"/>
                    </a:lnTo>
                    <a:lnTo>
                      <a:pt x="17" y="53"/>
                    </a:lnTo>
                    <a:lnTo>
                      <a:pt x="0" y="76"/>
                    </a:lnTo>
                    <a:lnTo>
                      <a:pt x="11" y="171"/>
                    </a:lnTo>
                    <a:lnTo>
                      <a:pt x="344" y="171"/>
                    </a:lnTo>
                    <a:close/>
                  </a:path>
                </a:pathLst>
              </a:custGeom>
              <a:solidFill>
                <a:srgbClr val="6666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88" name="Freeform 168"/>
              <p:cNvSpPr>
                <a:spLocks noChangeAspect="1"/>
              </p:cNvSpPr>
              <p:nvPr/>
            </p:nvSpPr>
            <p:spPr bwMode="auto">
              <a:xfrm>
                <a:off x="308" y="3439"/>
                <a:ext cx="26" cy="18"/>
              </a:xfrm>
              <a:custGeom>
                <a:avLst/>
                <a:gdLst/>
                <a:ahLst/>
                <a:cxnLst>
                  <a:cxn ang="0">
                    <a:pos x="31" y="51"/>
                  </a:cxn>
                  <a:cxn ang="0">
                    <a:pos x="78" y="51"/>
                  </a:cxn>
                  <a:cxn ang="0">
                    <a:pos x="75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2" y="53"/>
                  </a:cxn>
                  <a:cxn ang="0">
                    <a:pos x="26" y="53"/>
                  </a:cxn>
                  <a:cxn ang="0">
                    <a:pos x="31" y="51"/>
                  </a:cxn>
                </a:cxnLst>
                <a:rect l="0" t="0" r="r" b="b"/>
                <a:pathLst>
                  <a:path w="78" h="53">
                    <a:moveTo>
                      <a:pt x="31" y="51"/>
                    </a:moveTo>
                    <a:lnTo>
                      <a:pt x="78" y="51"/>
                    </a:lnTo>
                    <a:lnTo>
                      <a:pt x="75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53"/>
                    </a:lnTo>
                    <a:lnTo>
                      <a:pt x="26" y="53"/>
                    </a:lnTo>
                    <a:lnTo>
                      <a:pt x="31" y="51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89" name="Freeform 169"/>
              <p:cNvSpPr>
                <a:spLocks noChangeAspect="1"/>
              </p:cNvSpPr>
              <p:nvPr/>
            </p:nvSpPr>
            <p:spPr bwMode="auto">
              <a:xfrm>
                <a:off x="343" y="3422"/>
                <a:ext cx="28" cy="35"/>
              </a:xfrm>
              <a:custGeom>
                <a:avLst/>
                <a:gdLst/>
                <a:ahLst/>
                <a:cxnLst>
                  <a:cxn ang="0">
                    <a:pos x="10" y="89"/>
                  </a:cxn>
                  <a:cxn ang="0">
                    <a:pos x="10" y="102"/>
                  </a:cxn>
                  <a:cxn ang="0">
                    <a:pos x="84" y="104"/>
                  </a:cxn>
                  <a:cxn ang="0">
                    <a:pos x="74" y="0"/>
                  </a:cxn>
                  <a:cxn ang="0">
                    <a:pos x="0" y="0"/>
                  </a:cxn>
                  <a:cxn ang="0">
                    <a:pos x="10" y="89"/>
                  </a:cxn>
                </a:cxnLst>
                <a:rect l="0" t="0" r="r" b="b"/>
                <a:pathLst>
                  <a:path w="84" h="104">
                    <a:moveTo>
                      <a:pt x="10" y="89"/>
                    </a:moveTo>
                    <a:lnTo>
                      <a:pt x="10" y="102"/>
                    </a:lnTo>
                    <a:lnTo>
                      <a:pt x="84" y="104"/>
                    </a:lnTo>
                    <a:lnTo>
                      <a:pt x="74" y="0"/>
                    </a:lnTo>
                    <a:lnTo>
                      <a:pt x="0" y="0"/>
                    </a:lnTo>
                    <a:lnTo>
                      <a:pt x="10" y="89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90" name="Freeform 170"/>
              <p:cNvSpPr>
                <a:spLocks noChangeAspect="1"/>
              </p:cNvSpPr>
              <p:nvPr/>
            </p:nvSpPr>
            <p:spPr bwMode="auto">
              <a:xfrm>
                <a:off x="298" y="3345"/>
                <a:ext cx="24" cy="13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0" y="2"/>
                  </a:cxn>
                  <a:cxn ang="0">
                    <a:pos x="0" y="30"/>
                  </a:cxn>
                  <a:cxn ang="0">
                    <a:pos x="1" y="38"/>
                  </a:cxn>
                  <a:cxn ang="0">
                    <a:pos x="73" y="38"/>
                  </a:cxn>
                  <a:cxn ang="0">
                    <a:pos x="70" y="8"/>
                  </a:cxn>
                  <a:cxn ang="0">
                    <a:pos x="66" y="0"/>
                  </a:cxn>
                  <a:cxn ang="0">
                    <a:pos x="0" y="1"/>
                  </a:cxn>
                </a:cxnLst>
                <a:rect l="0" t="0" r="r" b="b"/>
                <a:pathLst>
                  <a:path w="73" h="38">
                    <a:moveTo>
                      <a:pt x="0" y="1"/>
                    </a:moveTo>
                    <a:lnTo>
                      <a:pt x="0" y="2"/>
                    </a:lnTo>
                    <a:lnTo>
                      <a:pt x="0" y="30"/>
                    </a:lnTo>
                    <a:lnTo>
                      <a:pt x="1" y="38"/>
                    </a:lnTo>
                    <a:lnTo>
                      <a:pt x="73" y="38"/>
                    </a:lnTo>
                    <a:lnTo>
                      <a:pt x="70" y="8"/>
                    </a:lnTo>
                    <a:lnTo>
                      <a:pt x="66" y="0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91" name="Freeform 171"/>
              <p:cNvSpPr>
                <a:spLocks noChangeAspect="1" noEditPoints="1"/>
              </p:cNvSpPr>
              <p:nvPr/>
            </p:nvSpPr>
            <p:spPr bwMode="auto">
              <a:xfrm>
                <a:off x="290" y="3345"/>
                <a:ext cx="118" cy="75"/>
              </a:xfrm>
              <a:custGeom>
                <a:avLst/>
                <a:gdLst/>
                <a:ahLst/>
                <a:cxnLst>
                  <a:cxn ang="0">
                    <a:pos x="23" y="29"/>
                  </a:cxn>
                  <a:cxn ang="0">
                    <a:pos x="20" y="1"/>
                  </a:cxn>
                  <a:cxn ang="0">
                    <a:pos x="0" y="37"/>
                  </a:cxn>
                  <a:cxn ang="0">
                    <a:pos x="19" y="95"/>
                  </a:cxn>
                  <a:cxn ang="0">
                    <a:pos x="25" y="223"/>
                  </a:cxn>
                  <a:cxn ang="0">
                    <a:pos x="332" y="106"/>
                  </a:cxn>
                  <a:cxn ang="0">
                    <a:pos x="329" y="95"/>
                  </a:cxn>
                  <a:cxn ang="0">
                    <a:pos x="311" y="18"/>
                  </a:cxn>
                  <a:cxn ang="0">
                    <a:pos x="311" y="37"/>
                  </a:cxn>
                  <a:cxn ang="0">
                    <a:pos x="283" y="38"/>
                  </a:cxn>
                  <a:cxn ang="0">
                    <a:pos x="239" y="40"/>
                  </a:cxn>
                  <a:cxn ang="0">
                    <a:pos x="227" y="18"/>
                  </a:cxn>
                  <a:cxn ang="0">
                    <a:pos x="205" y="18"/>
                  </a:cxn>
                  <a:cxn ang="0">
                    <a:pos x="203" y="37"/>
                  </a:cxn>
                  <a:cxn ang="0">
                    <a:pos x="131" y="0"/>
                  </a:cxn>
                  <a:cxn ang="0">
                    <a:pos x="107" y="38"/>
                  </a:cxn>
                  <a:cxn ang="0">
                    <a:pos x="93" y="7"/>
                  </a:cxn>
                  <a:cxn ang="0">
                    <a:pos x="24" y="37"/>
                  </a:cxn>
                  <a:cxn ang="0">
                    <a:pos x="141" y="79"/>
                  </a:cxn>
                  <a:cxn ang="0">
                    <a:pos x="211" y="80"/>
                  </a:cxn>
                  <a:cxn ang="0">
                    <a:pos x="215" y="130"/>
                  </a:cxn>
                  <a:cxn ang="0">
                    <a:pos x="221" y="179"/>
                  </a:cxn>
                  <a:cxn ang="0">
                    <a:pos x="146" y="130"/>
                  </a:cxn>
                  <a:cxn ang="0">
                    <a:pos x="144" y="116"/>
                  </a:cxn>
                  <a:cxn ang="0">
                    <a:pos x="120" y="108"/>
                  </a:cxn>
                  <a:cxn ang="0">
                    <a:pos x="131" y="95"/>
                  </a:cxn>
                  <a:cxn ang="0">
                    <a:pos x="253" y="130"/>
                  </a:cxn>
                  <a:cxn ang="0">
                    <a:pos x="245" y="80"/>
                  </a:cxn>
                  <a:cxn ang="0">
                    <a:pos x="320" y="106"/>
                  </a:cxn>
                  <a:cxn ang="0">
                    <a:pos x="323" y="130"/>
                  </a:cxn>
                  <a:cxn ang="0">
                    <a:pos x="331" y="179"/>
                  </a:cxn>
                  <a:cxn ang="0">
                    <a:pos x="253" y="130"/>
                  </a:cxn>
                  <a:cxn ang="0">
                    <a:pos x="218" y="95"/>
                  </a:cxn>
                  <a:cxn ang="0">
                    <a:pos x="227" y="106"/>
                  </a:cxn>
                  <a:cxn ang="0">
                    <a:pos x="107" y="79"/>
                  </a:cxn>
                  <a:cxn ang="0">
                    <a:pos x="32" y="179"/>
                  </a:cxn>
                </a:cxnLst>
                <a:rect l="0" t="0" r="r" b="b"/>
                <a:pathLst>
                  <a:path w="355" h="223">
                    <a:moveTo>
                      <a:pt x="24" y="37"/>
                    </a:moveTo>
                    <a:lnTo>
                      <a:pt x="23" y="29"/>
                    </a:lnTo>
                    <a:lnTo>
                      <a:pt x="23" y="1"/>
                    </a:lnTo>
                    <a:lnTo>
                      <a:pt x="20" y="1"/>
                    </a:lnTo>
                    <a:lnTo>
                      <a:pt x="11" y="18"/>
                    </a:lnTo>
                    <a:lnTo>
                      <a:pt x="0" y="37"/>
                    </a:lnTo>
                    <a:lnTo>
                      <a:pt x="7" y="95"/>
                    </a:lnTo>
                    <a:lnTo>
                      <a:pt x="19" y="95"/>
                    </a:lnTo>
                    <a:lnTo>
                      <a:pt x="11" y="106"/>
                    </a:lnTo>
                    <a:lnTo>
                      <a:pt x="25" y="223"/>
                    </a:lnTo>
                    <a:lnTo>
                      <a:pt x="355" y="223"/>
                    </a:lnTo>
                    <a:lnTo>
                      <a:pt x="332" y="106"/>
                    </a:lnTo>
                    <a:lnTo>
                      <a:pt x="325" y="95"/>
                    </a:lnTo>
                    <a:lnTo>
                      <a:pt x="329" y="95"/>
                    </a:lnTo>
                    <a:lnTo>
                      <a:pt x="320" y="37"/>
                    </a:lnTo>
                    <a:lnTo>
                      <a:pt x="311" y="18"/>
                    </a:lnTo>
                    <a:lnTo>
                      <a:pt x="306" y="8"/>
                    </a:lnTo>
                    <a:lnTo>
                      <a:pt x="311" y="37"/>
                    </a:lnTo>
                    <a:lnTo>
                      <a:pt x="301" y="38"/>
                    </a:lnTo>
                    <a:lnTo>
                      <a:pt x="283" y="38"/>
                    </a:lnTo>
                    <a:lnTo>
                      <a:pt x="275" y="40"/>
                    </a:lnTo>
                    <a:lnTo>
                      <a:pt x="239" y="40"/>
                    </a:lnTo>
                    <a:lnTo>
                      <a:pt x="235" y="5"/>
                    </a:lnTo>
                    <a:lnTo>
                      <a:pt x="227" y="18"/>
                    </a:lnTo>
                    <a:lnTo>
                      <a:pt x="216" y="37"/>
                    </a:lnTo>
                    <a:lnTo>
                      <a:pt x="205" y="18"/>
                    </a:lnTo>
                    <a:lnTo>
                      <a:pt x="199" y="8"/>
                    </a:lnTo>
                    <a:lnTo>
                      <a:pt x="203" y="37"/>
                    </a:lnTo>
                    <a:lnTo>
                      <a:pt x="131" y="38"/>
                    </a:lnTo>
                    <a:lnTo>
                      <a:pt x="131" y="0"/>
                    </a:lnTo>
                    <a:lnTo>
                      <a:pt x="120" y="18"/>
                    </a:lnTo>
                    <a:lnTo>
                      <a:pt x="107" y="38"/>
                    </a:lnTo>
                    <a:lnTo>
                      <a:pt x="98" y="18"/>
                    </a:lnTo>
                    <a:lnTo>
                      <a:pt x="93" y="7"/>
                    </a:lnTo>
                    <a:lnTo>
                      <a:pt x="96" y="37"/>
                    </a:lnTo>
                    <a:lnTo>
                      <a:pt x="24" y="37"/>
                    </a:lnTo>
                    <a:close/>
                    <a:moveTo>
                      <a:pt x="141" y="104"/>
                    </a:moveTo>
                    <a:lnTo>
                      <a:pt x="141" y="79"/>
                    </a:lnTo>
                    <a:lnTo>
                      <a:pt x="149" y="80"/>
                    </a:lnTo>
                    <a:lnTo>
                      <a:pt x="211" y="80"/>
                    </a:lnTo>
                    <a:lnTo>
                      <a:pt x="211" y="94"/>
                    </a:lnTo>
                    <a:lnTo>
                      <a:pt x="215" y="130"/>
                    </a:lnTo>
                    <a:lnTo>
                      <a:pt x="216" y="130"/>
                    </a:lnTo>
                    <a:lnTo>
                      <a:pt x="221" y="179"/>
                    </a:lnTo>
                    <a:lnTo>
                      <a:pt x="150" y="179"/>
                    </a:lnTo>
                    <a:lnTo>
                      <a:pt x="146" y="130"/>
                    </a:lnTo>
                    <a:lnTo>
                      <a:pt x="144" y="130"/>
                    </a:lnTo>
                    <a:lnTo>
                      <a:pt x="144" y="116"/>
                    </a:lnTo>
                    <a:lnTo>
                      <a:pt x="141" y="104"/>
                    </a:lnTo>
                    <a:close/>
                    <a:moveTo>
                      <a:pt x="120" y="108"/>
                    </a:moveTo>
                    <a:lnTo>
                      <a:pt x="110" y="95"/>
                    </a:lnTo>
                    <a:lnTo>
                      <a:pt x="131" y="95"/>
                    </a:lnTo>
                    <a:lnTo>
                      <a:pt x="120" y="108"/>
                    </a:lnTo>
                    <a:close/>
                    <a:moveTo>
                      <a:pt x="253" y="130"/>
                    </a:moveTo>
                    <a:lnTo>
                      <a:pt x="252" y="130"/>
                    </a:lnTo>
                    <a:lnTo>
                      <a:pt x="245" y="80"/>
                    </a:lnTo>
                    <a:lnTo>
                      <a:pt x="319" y="80"/>
                    </a:lnTo>
                    <a:lnTo>
                      <a:pt x="320" y="106"/>
                    </a:lnTo>
                    <a:lnTo>
                      <a:pt x="323" y="118"/>
                    </a:lnTo>
                    <a:lnTo>
                      <a:pt x="323" y="130"/>
                    </a:lnTo>
                    <a:lnTo>
                      <a:pt x="325" y="130"/>
                    </a:lnTo>
                    <a:lnTo>
                      <a:pt x="331" y="179"/>
                    </a:lnTo>
                    <a:lnTo>
                      <a:pt x="258" y="179"/>
                    </a:lnTo>
                    <a:lnTo>
                      <a:pt x="253" y="130"/>
                    </a:lnTo>
                    <a:close/>
                    <a:moveTo>
                      <a:pt x="227" y="106"/>
                    </a:moveTo>
                    <a:lnTo>
                      <a:pt x="218" y="95"/>
                    </a:lnTo>
                    <a:lnTo>
                      <a:pt x="236" y="95"/>
                    </a:lnTo>
                    <a:lnTo>
                      <a:pt x="227" y="106"/>
                    </a:lnTo>
                    <a:close/>
                    <a:moveTo>
                      <a:pt x="32" y="79"/>
                    </a:moveTo>
                    <a:lnTo>
                      <a:pt x="107" y="79"/>
                    </a:lnTo>
                    <a:lnTo>
                      <a:pt x="117" y="179"/>
                    </a:lnTo>
                    <a:lnTo>
                      <a:pt x="32" y="179"/>
                    </a:lnTo>
                    <a:lnTo>
                      <a:pt x="32" y="79"/>
                    </a:lnTo>
                    <a:close/>
                  </a:path>
                </a:pathLst>
              </a:custGeom>
              <a:solidFill>
                <a:srgbClr val="6666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92" name="Freeform 172"/>
              <p:cNvSpPr>
                <a:spLocks noChangeAspect="1"/>
              </p:cNvSpPr>
              <p:nvPr/>
            </p:nvSpPr>
            <p:spPr bwMode="auto">
              <a:xfrm>
                <a:off x="337" y="3372"/>
                <a:ext cx="27" cy="3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5"/>
                  </a:cxn>
                  <a:cxn ang="0">
                    <a:pos x="3" y="37"/>
                  </a:cxn>
                  <a:cxn ang="0">
                    <a:pos x="3" y="51"/>
                  </a:cxn>
                  <a:cxn ang="0">
                    <a:pos x="5" y="51"/>
                  </a:cxn>
                  <a:cxn ang="0">
                    <a:pos x="9" y="100"/>
                  </a:cxn>
                  <a:cxn ang="0">
                    <a:pos x="80" y="100"/>
                  </a:cxn>
                  <a:cxn ang="0">
                    <a:pos x="75" y="51"/>
                  </a:cxn>
                  <a:cxn ang="0">
                    <a:pos x="74" y="51"/>
                  </a:cxn>
                  <a:cxn ang="0">
                    <a:pos x="70" y="15"/>
                  </a:cxn>
                  <a:cxn ang="0">
                    <a:pos x="70" y="1"/>
                  </a:cxn>
                  <a:cxn ang="0">
                    <a:pos x="8" y="1"/>
                  </a:cxn>
                  <a:cxn ang="0">
                    <a:pos x="0" y="0"/>
                  </a:cxn>
                </a:cxnLst>
                <a:rect l="0" t="0" r="r" b="b"/>
                <a:pathLst>
                  <a:path w="80" h="100">
                    <a:moveTo>
                      <a:pt x="0" y="0"/>
                    </a:moveTo>
                    <a:lnTo>
                      <a:pt x="0" y="25"/>
                    </a:lnTo>
                    <a:lnTo>
                      <a:pt x="3" y="37"/>
                    </a:lnTo>
                    <a:lnTo>
                      <a:pt x="3" y="51"/>
                    </a:lnTo>
                    <a:lnTo>
                      <a:pt x="5" y="51"/>
                    </a:lnTo>
                    <a:lnTo>
                      <a:pt x="9" y="100"/>
                    </a:lnTo>
                    <a:lnTo>
                      <a:pt x="80" y="100"/>
                    </a:lnTo>
                    <a:lnTo>
                      <a:pt x="75" y="51"/>
                    </a:lnTo>
                    <a:lnTo>
                      <a:pt x="74" y="51"/>
                    </a:lnTo>
                    <a:lnTo>
                      <a:pt x="70" y="15"/>
                    </a:lnTo>
                    <a:lnTo>
                      <a:pt x="70" y="1"/>
                    </a:lnTo>
                    <a:lnTo>
                      <a:pt x="8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93" name="Freeform 173"/>
              <p:cNvSpPr>
                <a:spLocks noChangeAspect="1"/>
              </p:cNvSpPr>
              <p:nvPr/>
            </p:nvSpPr>
            <p:spPr bwMode="auto">
              <a:xfrm>
                <a:off x="327" y="3377"/>
                <a:ext cx="7" cy="4"/>
              </a:xfrm>
              <a:custGeom>
                <a:avLst/>
                <a:gdLst/>
                <a:ahLst/>
                <a:cxnLst>
                  <a:cxn ang="0">
                    <a:pos x="10" y="13"/>
                  </a:cxn>
                  <a:cxn ang="0">
                    <a:pos x="19" y="0"/>
                  </a:cxn>
                  <a:cxn ang="0">
                    <a:pos x="21" y="0"/>
                  </a:cxn>
                  <a:cxn ang="0">
                    <a:pos x="0" y="0"/>
                  </a:cxn>
                  <a:cxn ang="0">
                    <a:pos x="10" y="13"/>
                  </a:cxn>
                </a:cxnLst>
                <a:rect l="0" t="0" r="r" b="b"/>
                <a:pathLst>
                  <a:path w="21" h="13">
                    <a:moveTo>
                      <a:pt x="10" y="13"/>
                    </a:moveTo>
                    <a:lnTo>
                      <a:pt x="19" y="0"/>
                    </a:lnTo>
                    <a:lnTo>
                      <a:pt x="21" y="0"/>
                    </a:lnTo>
                    <a:lnTo>
                      <a:pt x="0" y="0"/>
                    </a:lnTo>
                    <a:lnTo>
                      <a:pt x="10" y="13"/>
                    </a:lnTo>
                    <a:close/>
                  </a:path>
                </a:pathLst>
              </a:custGeom>
              <a:solidFill>
                <a:srgbClr val="5A5A5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94" name="Freeform 174"/>
              <p:cNvSpPr>
                <a:spLocks noChangeAspect="1"/>
              </p:cNvSpPr>
              <p:nvPr/>
            </p:nvSpPr>
            <p:spPr bwMode="auto">
              <a:xfrm>
                <a:off x="372" y="3372"/>
                <a:ext cx="28" cy="33"/>
              </a:xfrm>
              <a:custGeom>
                <a:avLst/>
                <a:gdLst/>
                <a:ahLst/>
                <a:cxnLst>
                  <a:cxn ang="0">
                    <a:pos x="7" y="50"/>
                  </a:cxn>
                  <a:cxn ang="0">
                    <a:pos x="8" y="50"/>
                  </a:cxn>
                  <a:cxn ang="0">
                    <a:pos x="13" y="99"/>
                  </a:cxn>
                  <a:cxn ang="0">
                    <a:pos x="86" y="99"/>
                  </a:cxn>
                  <a:cxn ang="0">
                    <a:pos x="80" y="50"/>
                  </a:cxn>
                  <a:cxn ang="0">
                    <a:pos x="78" y="50"/>
                  </a:cxn>
                  <a:cxn ang="0">
                    <a:pos x="78" y="38"/>
                  </a:cxn>
                  <a:cxn ang="0">
                    <a:pos x="75" y="26"/>
                  </a:cxn>
                  <a:cxn ang="0">
                    <a:pos x="74" y="0"/>
                  </a:cxn>
                  <a:cxn ang="0">
                    <a:pos x="0" y="0"/>
                  </a:cxn>
                  <a:cxn ang="0">
                    <a:pos x="7" y="50"/>
                  </a:cxn>
                </a:cxnLst>
                <a:rect l="0" t="0" r="r" b="b"/>
                <a:pathLst>
                  <a:path w="86" h="99">
                    <a:moveTo>
                      <a:pt x="7" y="50"/>
                    </a:moveTo>
                    <a:lnTo>
                      <a:pt x="8" y="50"/>
                    </a:lnTo>
                    <a:lnTo>
                      <a:pt x="13" y="99"/>
                    </a:lnTo>
                    <a:lnTo>
                      <a:pt x="86" y="99"/>
                    </a:lnTo>
                    <a:lnTo>
                      <a:pt x="80" y="50"/>
                    </a:lnTo>
                    <a:lnTo>
                      <a:pt x="78" y="50"/>
                    </a:lnTo>
                    <a:lnTo>
                      <a:pt x="78" y="38"/>
                    </a:lnTo>
                    <a:lnTo>
                      <a:pt x="75" y="26"/>
                    </a:lnTo>
                    <a:lnTo>
                      <a:pt x="74" y="0"/>
                    </a:lnTo>
                    <a:lnTo>
                      <a:pt x="0" y="0"/>
                    </a:lnTo>
                    <a:lnTo>
                      <a:pt x="7" y="50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95" name="Freeform 175"/>
              <p:cNvSpPr>
                <a:spLocks noChangeAspect="1"/>
              </p:cNvSpPr>
              <p:nvPr/>
            </p:nvSpPr>
            <p:spPr bwMode="auto">
              <a:xfrm>
                <a:off x="363" y="3377"/>
                <a:ext cx="6" cy="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" y="11"/>
                  </a:cxn>
                  <a:cxn ang="0">
                    <a:pos x="18" y="0"/>
                  </a:cxn>
                  <a:cxn ang="0">
                    <a:pos x="0" y="0"/>
                  </a:cxn>
                </a:cxnLst>
                <a:rect l="0" t="0" r="r" b="b"/>
                <a:pathLst>
                  <a:path w="18" h="11">
                    <a:moveTo>
                      <a:pt x="0" y="0"/>
                    </a:moveTo>
                    <a:lnTo>
                      <a:pt x="9" y="11"/>
                    </a:lnTo>
                    <a:lnTo>
                      <a:pt x="18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3535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96" name="Freeform 176"/>
              <p:cNvSpPr>
                <a:spLocks noChangeAspect="1"/>
              </p:cNvSpPr>
              <p:nvPr/>
            </p:nvSpPr>
            <p:spPr bwMode="auto">
              <a:xfrm>
                <a:off x="301" y="3372"/>
                <a:ext cx="28" cy="33"/>
              </a:xfrm>
              <a:custGeom>
                <a:avLst/>
                <a:gdLst/>
                <a:ahLst/>
                <a:cxnLst>
                  <a:cxn ang="0">
                    <a:pos x="75" y="0"/>
                  </a:cxn>
                  <a:cxn ang="0">
                    <a:pos x="0" y="0"/>
                  </a:cxn>
                  <a:cxn ang="0">
                    <a:pos x="0" y="100"/>
                  </a:cxn>
                  <a:cxn ang="0">
                    <a:pos x="85" y="100"/>
                  </a:cxn>
                  <a:cxn ang="0">
                    <a:pos x="75" y="0"/>
                  </a:cxn>
                </a:cxnLst>
                <a:rect l="0" t="0" r="r" b="b"/>
                <a:pathLst>
                  <a:path w="85" h="100">
                    <a:moveTo>
                      <a:pt x="75" y="0"/>
                    </a:moveTo>
                    <a:lnTo>
                      <a:pt x="0" y="0"/>
                    </a:lnTo>
                    <a:lnTo>
                      <a:pt x="0" y="100"/>
                    </a:lnTo>
                    <a:lnTo>
                      <a:pt x="85" y="100"/>
                    </a:lnTo>
                    <a:lnTo>
                      <a:pt x="75" y="0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97" name="Freeform 177"/>
              <p:cNvSpPr>
                <a:spLocks noChangeAspect="1"/>
              </p:cNvSpPr>
              <p:nvPr/>
            </p:nvSpPr>
            <p:spPr bwMode="auto">
              <a:xfrm>
                <a:off x="334" y="3345"/>
                <a:ext cx="24" cy="13"/>
              </a:xfrm>
              <a:custGeom>
                <a:avLst/>
                <a:gdLst/>
                <a:ahLst/>
                <a:cxnLst>
                  <a:cxn ang="0">
                    <a:pos x="72" y="37"/>
                  </a:cxn>
                  <a:cxn ang="0">
                    <a:pos x="68" y="8"/>
                  </a:cxn>
                  <a:cxn ang="0">
                    <a:pos x="61" y="0"/>
                  </a:cxn>
                  <a:cxn ang="0">
                    <a:pos x="0" y="0"/>
                  </a:cxn>
                  <a:cxn ang="0">
                    <a:pos x="0" y="38"/>
                  </a:cxn>
                  <a:cxn ang="0">
                    <a:pos x="72" y="37"/>
                  </a:cxn>
                </a:cxnLst>
                <a:rect l="0" t="0" r="r" b="b"/>
                <a:pathLst>
                  <a:path w="72" h="38">
                    <a:moveTo>
                      <a:pt x="72" y="37"/>
                    </a:moveTo>
                    <a:lnTo>
                      <a:pt x="68" y="8"/>
                    </a:lnTo>
                    <a:lnTo>
                      <a:pt x="61" y="0"/>
                    </a:lnTo>
                    <a:lnTo>
                      <a:pt x="0" y="0"/>
                    </a:lnTo>
                    <a:lnTo>
                      <a:pt x="0" y="38"/>
                    </a:lnTo>
                    <a:lnTo>
                      <a:pt x="72" y="37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98" name="Freeform 178"/>
              <p:cNvSpPr>
                <a:spLocks noChangeAspect="1"/>
              </p:cNvSpPr>
              <p:nvPr/>
            </p:nvSpPr>
            <p:spPr bwMode="auto">
              <a:xfrm>
                <a:off x="323" y="3351"/>
                <a:ext cx="7" cy="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" y="20"/>
                  </a:cxn>
                  <a:cxn ang="0">
                    <a:pos x="22" y="0"/>
                  </a:cxn>
                  <a:cxn ang="0">
                    <a:pos x="0" y="0"/>
                  </a:cxn>
                </a:cxnLst>
                <a:rect l="0" t="0" r="r" b="b"/>
                <a:pathLst>
                  <a:path w="22" h="20">
                    <a:moveTo>
                      <a:pt x="0" y="0"/>
                    </a:moveTo>
                    <a:lnTo>
                      <a:pt x="9" y="20"/>
                    </a:lnTo>
                    <a:lnTo>
                      <a:pt x="2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C5C5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99" name="Freeform 179"/>
              <p:cNvSpPr>
                <a:spLocks noChangeAspect="1"/>
              </p:cNvSpPr>
              <p:nvPr/>
            </p:nvSpPr>
            <p:spPr bwMode="auto">
              <a:xfrm>
                <a:off x="368" y="3345"/>
                <a:ext cx="26" cy="14"/>
              </a:xfrm>
              <a:custGeom>
                <a:avLst/>
                <a:gdLst/>
                <a:ahLst/>
                <a:cxnLst>
                  <a:cxn ang="0">
                    <a:pos x="40" y="40"/>
                  </a:cxn>
                  <a:cxn ang="0">
                    <a:pos x="48" y="38"/>
                  </a:cxn>
                  <a:cxn ang="0">
                    <a:pos x="66" y="38"/>
                  </a:cxn>
                  <a:cxn ang="0">
                    <a:pos x="76" y="37"/>
                  </a:cxn>
                  <a:cxn ang="0">
                    <a:pos x="71" y="8"/>
                  </a:cxn>
                  <a:cxn ang="0">
                    <a:pos x="65" y="0"/>
                  </a:cxn>
                  <a:cxn ang="0">
                    <a:pos x="4" y="0"/>
                  </a:cxn>
                  <a:cxn ang="0">
                    <a:pos x="0" y="5"/>
                  </a:cxn>
                  <a:cxn ang="0">
                    <a:pos x="4" y="40"/>
                  </a:cxn>
                  <a:cxn ang="0">
                    <a:pos x="40" y="40"/>
                  </a:cxn>
                </a:cxnLst>
                <a:rect l="0" t="0" r="r" b="b"/>
                <a:pathLst>
                  <a:path w="76" h="40">
                    <a:moveTo>
                      <a:pt x="40" y="40"/>
                    </a:moveTo>
                    <a:lnTo>
                      <a:pt x="48" y="38"/>
                    </a:lnTo>
                    <a:lnTo>
                      <a:pt x="66" y="38"/>
                    </a:lnTo>
                    <a:lnTo>
                      <a:pt x="76" y="37"/>
                    </a:lnTo>
                    <a:lnTo>
                      <a:pt x="71" y="8"/>
                    </a:lnTo>
                    <a:lnTo>
                      <a:pt x="65" y="0"/>
                    </a:lnTo>
                    <a:lnTo>
                      <a:pt x="4" y="0"/>
                    </a:lnTo>
                    <a:lnTo>
                      <a:pt x="0" y="5"/>
                    </a:lnTo>
                    <a:lnTo>
                      <a:pt x="4" y="40"/>
                    </a:lnTo>
                    <a:lnTo>
                      <a:pt x="40" y="40"/>
                    </a:lnTo>
                    <a:close/>
                  </a:path>
                </a:pathLst>
              </a:custGeom>
              <a:solidFill>
                <a:srgbClr val="CCCCCC"/>
              </a:solidFill>
              <a:ln w="3175" cmpd="sng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900" name="Freeform 180"/>
              <p:cNvSpPr>
                <a:spLocks noChangeAspect="1"/>
              </p:cNvSpPr>
              <p:nvPr/>
            </p:nvSpPr>
            <p:spPr bwMode="auto">
              <a:xfrm>
                <a:off x="358" y="3351"/>
                <a:ext cx="8" cy="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1" y="19"/>
                  </a:cxn>
                  <a:cxn ang="0">
                    <a:pos x="22" y="0"/>
                  </a:cxn>
                  <a:cxn ang="0">
                    <a:pos x="0" y="0"/>
                  </a:cxn>
                </a:cxnLst>
                <a:rect l="0" t="0" r="r" b="b"/>
                <a:pathLst>
                  <a:path w="22" h="19">
                    <a:moveTo>
                      <a:pt x="0" y="0"/>
                    </a:moveTo>
                    <a:lnTo>
                      <a:pt x="11" y="19"/>
                    </a:lnTo>
                    <a:lnTo>
                      <a:pt x="2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5555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901" name="Freeform 181"/>
              <p:cNvSpPr>
                <a:spLocks noChangeAspect="1"/>
              </p:cNvSpPr>
              <p:nvPr/>
            </p:nvSpPr>
            <p:spPr bwMode="auto">
              <a:xfrm>
                <a:off x="-355" y="3495"/>
                <a:ext cx="977" cy="21"/>
              </a:xfrm>
              <a:custGeom>
                <a:avLst/>
                <a:gdLst/>
                <a:ahLst/>
                <a:cxnLst>
                  <a:cxn ang="0">
                    <a:pos x="2907" y="62"/>
                  </a:cxn>
                  <a:cxn ang="0">
                    <a:pos x="2930" y="0"/>
                  </a:cxn>
                  <a:cxn ang="0">
                    <a:pos x="0" y="0"/>
                  </a:cxn>
                  <a:cxn ang="0">
                    <a:pos x="19" y="62"/>
                  </a:cxn>
                  <a:cxn ang="0">
                    <a:pos x="2907" y="62"/>
                  </a:cxn>
                </a:cxnLst>
                <a:rect l="0" t="0" r="r" b="b"/>
                <a:pathLst>
                  <a:path w="2930" h="62">
                    <a:moveTo>
                      <a:pt x="2907" y="62"/>
                    </a:moveTo>
                    <a:lnTo>
                      <a:pt x="2930" y="0"/>
                    </a:lnTo>
                    <a:lnTo>
                      <a:pt x="0" y="0"/>
                    </a:lnTo>
                    <a:lnTo>
                      <a:pt x="19" y="62"/>
                    </a:lnTo>
                    <a:lnTo>
                      <a:pt x="2907" y="62"/>
                    </a:lnTo>
                    <a:close/>
                  </a:path>
                </a:pathLst>
              </a:custGeom>
              <a:solidFill>
                <a:srgbClr val="92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902" name="Freeform 182"/>
              <p:cNvSpPr>
                <a:spLocks noChangeAspect="1"/>
              </p:cNvSpPr>
              <p:nvPr/>
            </p:nvSpPr>
            <p:spPr bwMode="auto">
              <a:xfrm>
                <a:off x="-162" y="3346"/>
                <a:ext cx="29" cy="12"/>
              </a:xfrm>
              <a:custGeom>
                <a:avLst/>
                <a:gdLst/>
                <a:ahLst/>
                <a:cxnLst>
                  <a:cxn ang="0">
                    <a:pos x="81" y="36"/>
                  </a:cxn>
                  <a:cxn ang="0">
                    <a:pos x="86" y="0"/>
                  </a:cxn>
                  <a:cxn ang="0">
                    <a:pos x="9" y="0"/>
                  </a:cxn>
                  <a:cxn ang="0">
                    <a:pos x="0" y="35"/>
                  </a:cxn>
                  <a:cxn ang="0">
                    <a:pos x="2" y="34"/>
                  </a:cxn>
                  <a:cxn ang="0">
                    <a:pos x="7" y="36"/>
                  </a:cxn>
                  <a:cxn ang="0">
                    <a:pos x="81" y="36"/>
                  </a:cxn>
                </a:cxnLst>
                <a:rect l="0" t="0" r="r" b="b"/>
                <a:pathLst>
                  <a:path w="86" h="36">
                    <a:moveTo>
                      <a:pt x="81" y="36"/>
                    </a:moveTo>
                    <a:lnTo>
                      <a:pt x="86" y="0"/>
                    </a:lnTo>
                    <a:lnTo>
                      <a:pt x="9" y="0"/>
                    </a:lnTo>
                    <a:lnTo>
                      <a:pt x="0" y="35"/>
                    </a:lnTo>
                    <a:lnTo>
                      <a:pt x="2" y="34"/>
                    </a:lnTo>
                    <a:lnTo>
                      <a:pt x="7" y="36"/>
                    </a:lnTo>
                    <a:lnTo>
                      <a:pt x="81" y="36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903" name="Freeform 183"/>
              <p:cNvSpPr>
                <a:spLocks noChangeAspect="1"/>
              </p:cNvSpPr>
              <p:nvPr/>
            </p:nvSpPr>
            <p:spPr bwMode="auto">
              <a:xfrm>
                <a:off x="-170" y="3351"/>
                <a:ext cx="7" cy="6"/>
              </a:xfrm>
              <a:custGeom>
                <a:avLst/>
                <a:gdLst/>
                <a:ahLst/>
                <a:cxnLst>
                  <a:cxn ang="0">
                    <a:pos x="9" y="18"/>
                  </a:cxn>
                  <a:cxn ang="0">
                    <a:pos x="21" y="0"/>
                  </a:cxn>
                  <a:cxn ang="0">
                    <a:pos x="0" y="0"/>
                  </a:cxn>
                  <a:cxn ang="0">
                    <a:pos x="9" y="18"/>
                  </a:cxn>
                </a:cxnLst>
                <a:rect l="0" t="0" r="r" b="b"/>
                <a:pathLst>
                  <a:path w="21" h="18">
                    <a:moveTo>
                      <a:pt x="9" y="18"/>
                    </a:moveTo>
                    <a:lnTo>
                      <a:pt x="21" y="0"/>
                    </a:lnTo>
                    <a:lnTo>
                      <a:pt x="0" y="0"/>
                    </a:lnTo>
                    <a:lnTo>
                      <a:pt x="9" y="18"/>
                    </a:lnTo>
                    <a:close/>
                  </a:path>
                </a:pathLst>
              </a:custGeom>
              <a:solidFill>
                <a:srgbClr val="BDBDB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904" name="Freeform 184"/>
              <p:cNvSpPr>
                <a:spLocks noChangeAspect="1" noEditPoints="1"/>
              </p:cNvSpPr>
              <p:nvPr/>
            </p:nvSpPr>
            <p:spPr bwMode="auto">
              <a:xfrm>
                <a:off x="-198" y="3372"/>
                <a:ext cx="315" cy="85"/>
              </a:xfrm>
              <a:custGeom>
                <a:avLst/>
                <a:gdLst/>
                <a:ahLst/>
                <a:cxnLst>
                  <a:cxn ang="0">
                    <a:pos x="70" y="1"/>
                  </a:cxn>
                  <a:cxn ang="0">
                    <a:pos x="27" y="51"/>
                  </a:cxn>
                  <a:cxn ang="0">
                    <a:pos x="56" y="153"/>
                  </a:cxn>
                  <a:cxn ang="0">
                    <a:pos x="10" y="203"/>
                  </a:cxn>
                  <a:cxn ang="0">
                    <a:pos x="163" y="257"/>
                  </a:cxn>
                  <a:cxn ang="0">
                    <a:pos x="210" y="153"/>
                  </a:cxn>
                  <a:cxn ang="0">
                    <a:pos x="252" y="151"/>
                  </a:cxn>
                  <a:cxn ang="0">
                    <a:pos x="244" y="100"/>
                  </a:cxn>
                  <a:cxn ang="0">
                    <a:pos x="260" y="51"/>
                  </a:cxn>
                  <a:cxn ang="0">
                    <a:pos x="294" y="100"/>
                  </a:cxn>
                  <a:cxn ang="0">
                    <a:pos x="256" y="153"/>
                  </a:cxn>
                  <a:cxn ang="0">
                    <a:pos x="208" y="203"/>
                  </a:cxn>
                  <a:cxn ang="0">
                    <a:pos x="910" y="203"/>
                  </a:cxn>
                  <a:cxn ang="0">
                    <a:pos x="907" y="153"/>
                  </a:cxn>
                  <a:cxn ang="0">
                    <a:pos x="909" y="100"/>
                  </a:cxn>
                  <a:cxn ang="0">
                    <a:pos x="891" y="51"/>
                  </a:cxn>
                  <a:cxn ang="0">
                    <a:pos x="940" y="3"/>
                  </a:cxn>
                  <a:cxn ang="0">
                    <a:pos x="894" y="1"/>
                  </a:cxn>
                  <a:cxn ang="0">
                    <a:pos x="867" y="51"/>
                  </a:cxn>
                  <a:cxn ang="0">
                    <a:pos x="832" y="51"/>
                  </a:cxn>
                  <a:cxn ang="0">
                    <a:pos x="868" y="153"/>
                  </a:cxn>
                  <a:cxn ang="0">
                    <a:pos x="793" y="203"/>
                  </a:cxn>
                  <a:cxn ang="0">
                    <a:pos x="830" y="100"/>
                  </a:cxn>
                  <a:cxn ang="0">
                    <a:pos x="828" y="51"/>
                  </a:cxn>
                  <a:cxn ang="0">
                    <a:pos x="754" y="0"/>
                  </a:cxn>
                  <a:cxn ang="0">
                    <a:pos x="720" y="49"/>
                  </a:cxn>
                  <a:cxn ang="0">
                    <a:pos x="728" y="101"/>
                  </a:cxn>
                  <a:cxn ang="0">
                    <a:pos x="717" y="153"/>
                  </a:cxn>
                  <a:cxn ang="0">
                    <a:pos x="678" y="153"/>
                  </a:cxn>
                  <a:cxn ang="0">
                    <a:pos x="601" y="203"/>
                  </a:cxn>
                  <a:cxn ang="0">
                    <a:pos x="558" y="153"/>
                  </a:cxn>
                  <a:cxn ang="0">
                    <a:pos x="601" y="113"/>
                  </a:cxn>
                  <a:cxn ang="0">
                    <a:pos x="591" y="100"/>
                  </a:cxn>
                  <a:cxn ang="0">
                    <a:pos x="570" y="51"/>
                  </a:cxn>
                  <a:cxn ang="0">
                    <a:pos x="528" y="0"/>
                  </a:cxn>
                  <a:cxn ang="0">
                    <a:pos x="492" y="100"/>
                  </a:cxn>
                  <a:cxn ang="0">
                    <a:pos x="492" y="151"/>
                  </a:cxn>
                  <a:cxn ang="0">
                    <a:pos x="483" y="203"/>
                  </a:cxn>
                  <a:cxn ang="0">
                    <a:pos x="483" y="153"/>
                  </a:cxn>
                  <a:cxn ang="0">
                    <a:pos x="453" y="63"/>
                  </a:cxn>
                  <a:cxn ang="0">
                    <a:pos x="489" y="24"/>
                  </a:cxn>
                  <a:cxn ang="0">
                    <a:pos x="470" y="0"/>
                  </a:cxn>
                  <a:cxn ang="0">
                    <a:pos x="440" y="1"/>
                  </a:cxn>
                  <a:cxn ang="0">
                    <a:pos x="376" y="51"/>
                  </a:cxn>
                  <a:cxn ang="0">
                    <a:pos x="375" y="100"/>
                  </a:cxn>
                  <a:cxn ang="0">
                    <a:pos x="369" y="151"/>
                  </a:cxn>
                  <a:cxn ang="0">
                    <a:pos x="330" y="151"/>
                  </a:cxn>
                  <a:cxn ang="0">
                    <a:pos x="368" y="138"/>
                  </a:cxn>
                  <a:cxn ang="0">
                    <a:pos x="338" y="51"/>
                  </a:cxn>
                  <a:cxn ang="0">
                    <a:pos x="376" y="1"/>
                  </a:cxn>
                  <a:cxn ang="0">
                    <a:pos x="300" y="0"/>
                  </a:cxn>
                  <a:cxn ang="0">
                    <a:pos x="274" y="49"/>
                  </a:cxn>
                  <a:cxn ang="0">
                    <a:pos x="262" y="25"/>
                  </a:cxn>
                  <a:cxn ang="0">
                    <a:pos x="218" y="1"/>
                  </a:cxn>
                  <a:cxn ang="0">
                    <a:pos x="164" y="51"/>
                  </a:cxn>
                  <a:cxn ang="0">
                    <a:pos x="141" y="100"/>
                  </a:cxn>
                  <a:cxn ang="0">
                    <a:pos x="139" y="151"/>
                  </a:cxn>
                  <a:cxn ang="0">
                    <a:pos x="103" y="100"/>
                  </a:cxn>
                  <a:cxn ang="0">
                    <a:pos x="120" y="51"/>
                  </a:cxn>
                  <a:cxn ang="0">
                    <a:pos x="267" y="203"/>
                  </a:cxn>
                  <a:cxn ang="0">
                    <a:pos x="267" y="203"/>
                  </a:cxn>
                  <a:cxn ang="0">
                    <a:pos x="94" y="153"/>
                  </a:cxn>
                </a:cxnLst>
                <a:rect l="0" t="0" r="r" b="b"/>
                <a:pathLst>
                  <a:path w="944" h="257">
                    <a:moveTo>
                      <a:pt x="144" y="39"/>
                    </a:moveTo>
                    <a:lnTo>
                      <a:pt x="147" y="1"/>
                    </a:lnTo>
                    <a:lnTo>
                      <a:pt x="70" y="1"/>
                    </a:lnTo>
                    <a:lnTo>
                      <a:pt x="67" y="39"/>
                    </a:lnTo>
                    <a:lnTo>
                      <a:pt x="67" y="51"/>
                    </a:lnTo>
                    <a:lnTo>
                      <a:pt x="27" y="51"/>
                    </a:lnTo>
                    <a:lnTo>
                      <a:pt x="25" y="100"/>
                    </a:lnTo>
                    <a:lnTo>
                      <a:pt x="60" y="100"/>
                    </a:lnTo>
                    <a:lnTo>
                      <a:pt x="56" y="153"/>
                    </a:lnTo>
                    <a:lnTo>
                      <a:pt x="15" y="153"/>
                    </a:lnTo>
                    <a:lnTo>
                      <a:pt x="10" y="191"/>
                    </a:lnTo>
                    <a:lnTo>
                      <a:pt x="10" y="203"/>
                    </a:lnTo>
                    <a:lnTo>
                      <a:pt x="6" y="203"/>
                    </a:lnTo>
                    <a:lnTo>
                      <a:pt x="0" y="257"/>
                    </a:lnTo>
                    <a:lnTo>
                      <a:pt x="163" y="257"/>
                    </a:lnTo>
                    <a:lnTo>
                      <a:pt x="168" y="203"/>
                    </a:lnTo>
                    <a:lnTo>
                      <a:pt x="207" y="203"/>
                    </a:lnTo>
                    <a:lnTo>
                      <a:pt x="210" y="153"/>
                    </a:lnTo>
                    <a:lnTo>
                      <a:pt x="231" y="153"/>
                    </a:lnTo>
                    <a:lnTo>
                      <a:pt x="236" y="151"/>
                    </a:lnTo>
                    <a:lnTo>
                      <a:pt x="252" y="151"/>
                    </a:lnTo>
                    <a:lnTo>
                      <a:pt x="254" y="99"/>
                    </a:lnTo>
                    <a:lnTo>
                      <a:pt x="249" y="99"/>
                    </a:lnTo>
                    <a:lnTo>
                      <a:pt x="244" y="100"/>
                    </a:lnTo>
                    <a:lnTo>
                      <a:pt x="220" y="100"/>
                    </a:lnTo>
                    <a:lnTo>
                      <a:pt x="224" y="51"/>
                    </a:lnTo>
                    <a:lnTo>
                      <a:pt x="260" y="51"/>
                    </a:lnTo>
                    <a:lnTo>
                      <a:pt x="260" y="87"/>
                    </a:lnTo>
                    <a:lnTo>
                      <a:pt x="258" y="100"/>
                    </a:lnTo>
                    <a:lnTo>
                      <a:pt x="294" y="100"/>
                    </a:lnTo>
                    <a:lnTo>
                      <a:pt x="291" y="151"/>
                    </a:lnTo>
                    <a:lnTo>
                      <a:pt x="260" y="151"/>
                    </a:lnTo>
                    <a:lnTo>
                      <a:pt x="256" y="153"/>
                    </a:lnTo>
                    <a:lnTo>
                      <a:pt x="252" y="153"/>
                    </a:lnTo>
                    <a:lnTo>
                      <a:pt x="248" y="203"/>
                    </a:lnTo>
                    <a:lnTo>
                      <a:pt x="208" y="203"/>
                    </a:lnTo>
                    <a:lnTo>
                      <a:pt x="207" y="257"/>
                    </a:lnTo>
                    <a:lnTo>
                      <a:pt x="910" y="257"/>
                    </a:lnTo>
                    <a:lnTo>
                      <a:pt x="910" y="203"/>
                    </a:lnTo>
                    <a:lnTo>
                      <a:pt x="909" y="203"/>
                    </a:lnTo>
                    <a:lnTo>
                      <a:pt x="908" y="191"/>
                    </a:lnTo>
                    <a:lnTo>
                      <a:pt x="907" y="153"/>
                    </a:lnTo>
                    <a:lnTo>
                      <a:pt x="944" y="153"/>
                    </a:lnTo>
                    <a:lnTo>
                      <a:pt x="944" y="100"/>
                    </a:lnTo>
                    <a:lnTo>
                      <a:pt x="909" y="100"/>
                    </a:lnTo>
                    <a:lnTo>
                      <a:pt x="908" y="89"/>
                    </a:lnTo>
                    <a:lnTo>
                      <a:pt x="907" y="51"/>
                    </a:lnTo>
                    <a:lnTo>
                      <a:pt x="891" y="51"/>
                    </a:lnTo>
                    <a:lnTo>
                      <a:pt x="895" y="51"/>
                    </a:lnTo>
                    <a:lnTo>
                      <a:pt x="944" y="51"/>
                    </a:lnTo>
                    <a:lnTo>
                      <a:pt x="940" y="3"/>
                    </a:lnTo>
                    <a:lnTo>
                      <a:pt x="940" y="1"/>
                    </a:lnTo>
                    <a:lnTo>
                      <a:pt x="925" y="1"/>
                    </a:lnTo>
                    <a:lnTo>
                      <a:pt x="894" y="1"/>
                    </a:lnTo>
                    <a:lnTo>
                      <a:pt x="890" y="3"/>
                    </a:lnTo>
                    <a:lnTo>
                      <a:pt x="867" y="3"/>
                    </a:lnTo>
                    <a:lnTo>
                      <a:pt x="867" y="51"/>
                    </a:lnTo>
                    <a:lnTo>
                      <a:pt x="850" y="51"/>
                    </a:lnTo>
                    <a:lnTo>
                      <a:pt x="847" y="51"/>
                    </a:lnTo>
                    <a:lnTo>
                      <a:pt x="832" y="51"/>
                    </a:lnTo>
                    <a:lnTo>
                      <a:pt x="832" y="101"/>
                    </a:lnTo>
                    <a:lnTo>
                      <a:pt x="868" y="101"/>
                    </a:lnTo>
                    <a:lnTo>
                      <a:pt x="868" y="153"/>
                    </a:lnTo>
                    <a:lnTo>
                      <a:pt x="832" y="153"/>
                    </a:lnTo>
                    <a:lnTo>
                      <a:pt x="832" y="203"/>
                    </a:lnTo>
                    <a:lnTo>
                      <a:pt x="793" y="203"/>
                    </a:lnTo>
                    <a:lnTo>
                      <a:pt x="793" y="153"/>
                    </a:lnTo>
                    <a:lnTo>
                      <a:pt x="829" y="153"/>
                    </a:lnTo>
                    <a:lnTo>
                      <a:pt x="830" y="100"/>
                    </a:lnTo>
                    <a:lnTo>
                      <a:pt x="795" y="100"/>
                    </a:lnTo>
                    <a:lnTo>
                      <a:pt x="795" y="51"/>
                    </a:lnTo>
                    <a:lnTo>
                      <a:pt x="828" y="51"/>
                    </a:lnTo>
                    <a:lnTo>
                      <a:pt x="828" y="1"/>
                    </a:lnTo>
                    <a:lnTo>
                      <a:pt x="764" y="1"/>
                    </a:lnTo>
                    <a:lnTo>
                      <a:pt x="754" y="0"/>
                    </a:lnTo>
                    <a:lnTo>
                      <a:pt x="754" y="51"/>
                    </a:lnTo>
                    <a:lnTo>
                      <a:pt x="724" y="51"/>
                    </a:lnTo>
                    <a:lnTo>
                      <a:pt x="720" y="49"/>
                    </a:lnTo>
                    <a:lnTo>
                      <a:pt x="720" y="100"/>
                    </a:lnTo>
                    <a:lnTo>
                      <a:pt x="724" y="100"/>
                    </a:lnTo>
                    <a:lnTo>
                      <a:pt x="728" y="101"/>
                    </a:lnTo>
                    <a:lnTo>
                      <a:pt x="753" y="101"/>
                    </a:lnTo>
                    <a:lnTo>
                      <a:pt x="753" y="153"/>
                    </a:lnTo>
                    <a:lnTo>
                      <a:pt x="717" y="153"/>
                    </a:lnTo>
                    <a:lnTo>
                      <a:pt x="717" y="203"/>
                    </a:lnTo>
                    <a:lnTo>
                      <a:pt x="676" y="203"/>
                    </a:lnTo>
                    <a:lnTo>
                      <a:pt x="678" y="153"/>
                    </a:lnTo>
                    <a:lnTo>
                      <a:pt x="602" y="153"/>
                    </a:lnTo>
                    <a:lnTo>
                      <a:pt x="601" y="163"/>
                    </a:lnTo>
                    <a:lnTo>
                      <a:pt x="601" y="203"/>
                    </a:lnTo>
                    <a:lnTo>
                      <a:pt x="562" y="203"/>
                    </a:lnTo>
                    <a:lnTo>
                      <a:pt x="562" y="153"/>
                    </a:lnTo>
                    <a:lnTo>
                      <a:pt x="558" y="153"/>
                    </a:lnTo>
                    <a:lnTo>
                      <a:pt x="562" y="151"/>
                    </a:lnTo>
                    <a:lnTo>
                      <a:pt x="601" y="151"/>
                    </a:lnTo>
                    <a:lnTo>
                      <a:pt x="601" y="113"/>
                    </a:lnTo>
                    <a:lnTo>
                      <a:pt x="602" y="99"/>
                    </a:lnTo>
                    <a:lnTo>
                      <a:pt x="598" y="99"/>
                    </a:lnTo>
                    <a:lnTo>
                      <a:pt x="591" y="100"/>
                    </a:lnTo>
                    <a:lnTo>
                      <a:pt x="567" y="100"/>
                    </a:lnTo>
                    <a:lnTo>
                      <a:pt x="567" y="61"/>
                    </a:lnTo>
                    <a:lnTo>
                      <a:pt x="570" y="51"/>
                    </a:lnTo>
                    <a:lnTo>
                      <a:pt x="603" y="51"/>
                    </a:lnTo>
                    <a:lnTo>
                      <a:pt x="606" y="0"/>
                    </a:lnTo>
                    <a:lnTo>
                      <a:pt x="528" y="0"/>
                    </a:lnTo>
                    <a:lnTo>
                      <a:pt x="528" y="49"/>
                    </a:lnTo>
                    <a:lnTo>
                      <a:pt x="492" y="49"/>
                    </a:lnTo>
                    <a:lnTo>
                      <a:pt x="492" y="100"/>
                    </a:lnTo>
                    <a:lnTo>
                      <a:pt x="525" y="100"/>
                    </a:lnTo>
                    <a:lnTo>
                      <a:pt x="524" y="151"/>
                    </a:lnTo>
                    <a:lnTo>
                      <a:pt x="492" y="151"/>
                    </a:lnTo>
                    <a:lnTo>
                      <a:pt x="486" y="149"/>
                    </a:lnTo>
                    <a:lnTo>
                      <a:pt x="486" y="191"/>
                    </a:lnTo>
                    <a:lnTo>
                      <a:pt x="483" y="203"/>
                    </a:lnTo>
                    <a:lnTo>
                      <a:pt x="446" y="203"/>
                    </a:lnTo>
                    <a:lnTo>
                      <a:pt x="447" y="153"/>
                    </a:lnTo>
                    <a:lnTo>
                      <a:pt x="483" y="153"/>
                    </a:lnTo>
                    <a:lnTo>
                      <a:pt x="488" y="100"/>
                    </a:lnTo>
                    <a:lnTo>
                      <a:pt x="453" y="100"/>
                    </a:lnTo>
                    <a:lnTo>
                      <a:pt x="453" y="63"/>
                    </a:lnTo>
                    <a:lnTo>
                      <a:pt x="454" y="51"/>
                    </a:lnTo>
                    <a:lnTo>
                      <a:pt x="489" y="51"/>
                    </a:lnTo>
                    <a:lnTo>
                      <a:pt x="489" y="24"/>
                    </a:lnTo>
                    <a:lnTo>
                      <a:pt x="492" y="13"/>
                    </a:lnTo>
                    <a:lnTo>
                      <a:pt x="492" y="0"/>
                    </a:lnTo>
                    <a:lnTo>
                      <a:pt x="470" y="0"/>
                    </a:lnTo>
                    <a:lnTo>
                      <a:pt x="453" y="0"/>
                    </a:lnTo>
                    <a:lnTo>
                      <a:pt x="448" y="1"/>
                    </a:lnTo>
                    <a:lnTo>
                      <a:pt x="440" y="1"/>
                    </a:lnTo>
                    <a:lnTo>
                      <a:pt x="415" y="1"/>
                    </a:lnTo>
                    <a:lnTo>
                      <a:pt x="415" y="51"/>
                    </a:lnTo>
                    <a:lnTo>
                      <a:pt x="376" y="51"/>
                    </a:lnTo>
                    <a:lnTo>
                      <a:pt x="376" y="76"/>
                    </a:lnTo>
                    <a:lnTo>
                      <a:pt x="375" y="89"/>
                    </a:lnTo>
                    <a:lnTo>
                      <a:pt x="375" y="100"/>
                    </a:lnTo>
                    <a:lnTo>
                      <a:pt x="411" y="100"/>
                    </a:lnTo>
                    <a:lnTo>
                      <a:pt x="408" y="151"/>
                    </a:lnTo>
                    <a:lnTo>
                      <a:pt x="369" y="151"/>
                    </a:lnTo>
                    <a:lnTo>
                      <a:pt x="367" y="203"/>
                    </a:lnTo>
                    <a:lnTo>
                      <a:pt x="326" y="203"/>
                    </a:lnTo>
                    <a:lnTo>
                      <a:pt x="330" y="151"/>
                    </a:lnTo>
                    <a:lnTo>
                      <a:pt x="333" y="153"/>
                    </a:lnTo>
                    <a:lnTo>
                      <a:pt x="368" y="153"/>
                    </a:lnTo>
                    <a:lnTo>
                      <a:pt x="368" y="138"/>
                    </a:lnTo>
                    <a:lnTo>
                      <a:pt x="372" y="100"/>
                    </a:lnTo>
                    <a:lnTo>
                      <a:pt x="336" y="100"/>
                    </a:lnTo>
                    <a:lnTo>
                      <a:pt x="338" y="51"/>
                    </a:lnTo>
                    <a:lnTo>
                      <a:pt x="375" y="51"/>
                    </a:lnTo>
                    <a:lnTo>
                      <a:pt x="375" y="13"/>
                    </a:lnTo>
                    <a:lnTo>
                      <a:pt x="376" y="1"/>
                    </a:lnTo>
                    <a:lnTo>
                      <a:pt x="310" y="1"/>
                    </a:lnTo>
                    <a:lnTo>
                      <a:pt x="306" y="0"/>
                    </a:lnTo>
                    <a:lnTo>
                      <a:pt x="300" y="0"/>
                    </a:lnTo>
                    <a:lnTo>
                      <a:pt x="298" y="51"/>
                    </a:lnTo>
                    <a:lnTo>
                      <a:pt x="280" y="51"/>
                    </a:lnTo>
                    <a:lnTo>
                      <a:pt x="274" y="49"/>
                    </a:lnTo>
                    <a:lnTo>
                      <a:pt x="260" y="49"/>
                    </a:lnTo>
                    <a:lnTo>
                      <a:pt x="260" y="37"/>
                    </a:lnTo>
                    <a:lnTo>
                      <a:pt x="262" y="25"/>
                    </a:lnTo>
                    <a:lnTo>
                      <a:pt x="262" y="0"/>
                    </a:lnTo>
                    <a:lnTo>
                      <a:pt x="224" y="0"/>
                    </a:lnTo>
                    <a:lnTo>
                      <a:pt x="218" y="1"/>
                    </a:lnTo>
                    <a:lnTo>
                      <a:pt x="186" y="1"/>
                    </a:lnTo>
                    <a:lnTo>
                      <a:pt x="183" y="51"/>
                    </a:lnTo>
                    <a:lnTo>
                      <a:pt x="164" y="51"/>
                    </a:lnTo>
                    <a:lnTo>
                      <a:pt x="158" y="51"/>
                    </a:lnTo>
                    <a:lnTo>
                      <a:pt x="145" y="51"/>
                    </a:lnTo>
                    <a:lnTo>
                      <a:pt x="141" y="100"/>
                    </a:lnTo>
                    <a:lnTo>
                      <a:pt x="176" y="100"/>
                    </a:lnTo>
                    <a:lnTo>
                      <a:pt x="171" y="151"/>
                    </a:lnTo>
                    <a:lnTo>
                      <a:pt x="139" y="151"/>
                    </a:lnTo>
                    <a:lnTo>
                      <a:pt x="133" y="149"/>
                    </a:lnTo>
                    <a:lnTo>
                      <a:pt x="138" y="100"/>
                    </a:lnTo>
                    <a:lnTo>
                      <a:pt x="103" y="100"/>
                    </a:lnTo>
                    <a:lnTo>
                      <a:pt x="106" y="51"/>
                    </a:lnTo>
                    <a:lnTo>
                      <a:pt x="116" y="51"/>
                    </a:lnTo>
                    <a:lnTo>
                      <a:pt x="120" y="51"/>
                    </a:lnTo>
                    <a:lnTo>
                      <a:pt x="144" y="51"/>
                    </a:lnTo>
                    <a:lnTo>
                      <a:pt x="144" y="39"/>
                    </a:lnTo>
                    <a:close/>
                    <a:moveTo>
                      <a:pt x="267" y="203"/>
                    </a:moveTo>
                    <a:lnTo>
                      <a:pt x="254" y="203"/>
                    </a:lnTo>
                    <a:lnTo>
                      <a:pt x="258" y="202"/>
                    </a:lnTo>
                    <a:lnTo>
                      <a:pt x="267" y="203"/>
                    </a:lnTo>
                    <a:close/>
                    <a:moveTo>
                      <a:pt x="130" y="203"/>
                    </a:moveTo>
                    <a:lnTo>
                      <a:pt x="91" y="203"/>
                    </a:lnTo>
                    <a:lnTo>
                      <a:pt x="94" y="153"/>
                    </a:lnTo>
                    <a:lnTo>
                      <a:pt x="133" y="153"/>
                    </a:lnTo>
                    <a:lnTo>
                      <a:pt x="130" y="203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905" name="Freeform 185"/>
              <p:cNvSpPr>
                <a:spLocks noChangeAspect="1"/>
              </p:cNvSpPr>
              <p:nvPr/>
            </p:nvSpPr>
            <p:spPr bwMode="auto">
              <a:xfrm>
                <a:off x="-113" y="3439"/>
                <a:ext cx="4" cy="1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13" y="1"/>
                  </a:cxn>
                  <a:cxn ang="0">
                    <a:pos x="4" y="0"/>
                  </a:cxn>
                  <a:cxn ang="0">
                    <a:pos x="0" y="1"/>
                  </a:cxn>
                </a:cxnLst>
                <a:rect l="0" t="0" r="r" b="b"/>
                <a:pathLst>
                  <a:path w="13" h="1">
                    <a:moveTo>
                      <a:pt x="0" y="1"/>
                    </a:moveTo>
                    <a:lnTo>
                      <a:pt x="13" y="1"/>
                    </a:lnTo>
                    <a:lnTo>
                      <a:pt x="4" y="0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6666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906" name="Freeform 186"/>
              <p:cNvSpPr>
                <a:spLocks noChangeAspect="1"/>
              </p:cNvSpPr>
              <p:nvPr/>
            </p:nvSpPr>
            <p:spPr bwMode="auto">
              <a:xfrm>
                <a:off x="-168" y="3423"/>
                <a:ext cx="14" cy="16"/>
              </a:xfrm>
              <a:custGeom>
                <a:avLst/>
                <a:gdLst/>
                <a:ahLst/>
                <a:cxnLst>
                  <a:cxn ang="0">
                    <a:pos x="0" y="50"/>
                  </a:cxn>
                  <a:cxn ang="0">
                    <a:pos x="39" y="50"/>
                  </a:cxn>
                  <a:cxn ang="0">
                    <a:pos x="42" y="0"/>
                  </a:cxn>
                  <a:cxn ang="0">
                    <a:pos x="3" y="0"/>
                  </a:cxn>
                  <a:cxn ang="0">
                    <a:pos x="0" y="50"/>
                  </a:cxn>
                </a:cxnLst>
                <a:rect l="0" t="0" r="r" b="b"/>
                <a:pathLst>
                  <a:path w="42" h="50">
                    <a:moveTo>
                      <a:pt x="0" y="50"/>
                    </a:moveTo>
                    <a:lnTo>
                      <a:pt x="39" y="50"/>
                    </a:lnTo>
                    <a:lnTo>
                      <a:pt x="42" y="0"/>
                    </a:lnTo>
                    <a:lnTo>
                      <a:pt x="3" y="0"/>
                    </a:lnTo>
                    <a:lnTo>
                      <a:pt x="0" y="50"/>
                    </a:lnTo>
                    <a:close/>
                  </a:path>
                </a:pathLst>
              </a:custGeom>
              <a:solidFill>
                <a:srgbClr val="6666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907" name="Freeform 187"/>
              <p:cNvSpPr>
                <a:spLocks noChangeAspect="1"/>
              </p:cNvSpPr>
              <p:nvPr/>
            </p:nvSpPr>
            <p:spPr bwMode="auto">
              <a:xfrm>
                <a:off x="-94" y="3351"/>
                <a:ext cx="7" cy="6"/>
              </a:xfrm>
              <a:custGeom>
                <a:avLst/>
                <a:gdLst/>
                <a:ahLst/>
                <a:cxnLst>
                  <a:cxn ang="0">
                    <a:pos x="20" y="0"/>
                  </a:cxn>
                  <a:cxn ang="0">
                    <a:pos x="0" y="0"/>
                  </a:cxn>
                  <a:cxn ang="0">
                    <a:pos x="8" y="18"/>
                  </a:cxn>
                  <a:cxn ang="0">
                    <a:pos x="20" y="0"/>
                  </a:cxn>
                </a:cxnLst>
                <a:rect l="0" t="0" r="r" b="b"/>
                <a:pathLst>
                  <a:path w="20" h="18">
                    <a:moveTo>
                      <a:pt x="20" y="0"/>
                    </a:moveTo>
                    <a:lnTo>
                      <a:pt x="0" y="0"/>
                    </a:lnTo>
                    <a:lnTo>
                      <a:pt x="8" y="18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AEAEA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908" name="Freeform 188"/>
              <p:cNvSpPr>
                <a:spLocks noChangeAspect="1"/>
              </p:cNvSpPr>
              <p:nvPr/>
            </p:nvSpPr>
            <p:spPr bwMode="auto">
              <a:xfrm>
                <a:off x="-121" y="3345"/>
                <a:ext cx="26" cy="13"/>
              </a:xfrm>
              <a:custGeom>
                <a:avLst/>
                <a:gdLst/>
                <a:ahLst/>
                <a:cxnLst>
                  <a:cxn ang="0">
                    <a:pos x="76" y="39"/>
                  </a:cxn>
                  <a:cxn ang="0">
                    <a:pos x="78" y="20"/>
                  </a:cxn>
                  <a:cxn ang="0">
                    <a:pos x="78" y="13"/>
                  </a:cxn>
                  <a:cxn ang="0">
                    <a:pos x="78" y="1"/>
                  </a:cxn>
                  <a:cxn ang="0">
                    <a:pos x="73" y="1"/>
                  </a:cxn>
                  <a:cxn ang="0">
                    <a:pos x="68" y="0"/>
                  </a:cxn>
                  <a:cxn ang="0">
                    <a:pos x="30" y="0"/>
                  </a:cxn>
                  <a:cxn ang="0">
                    <a:pos x="26" y="1"/>
                  </a:cxn>
                  <a:cxn ang="0">
                    <a:pos x="2" y="1"/>
                  </a:cxn>
                  <a:cxn ang="0">
                    <a:pos x="2" y="3"/>
                  </a:cxn>
                  <a:cxn ang="0">
                    <a:pos x="0" y="39"/>
                  </a:cxn>
                  <a:cxn ang="0">
                    <a:pos x="76" y="39"/>
                  </a:cxn>
                </a:cxnLst>
                <a:rect l="0" t="0" r="r" b="b"/>
                <a:pathLst>
                  <a:path w="78" h="39">
                    <a:moveTo>
                      <a:pt x="76" y="39"/>
                    </a:moveTo>
                    <a:lnTo>
                      <a:pt x="78" y="20"/>
                    </a:lnTo>
                    <a:lnTo>
                      <a:pt x="78" y="13"/>
                    </a:lnTo>
                    <a:lnTo>
                      <a:pt x="78" y="1"/>
                    </a:lnTo>
                    <a:lnTo>
                      <a:pt x="73" y="1"/>
                    </a:lnTo>
                    <a:lnTo>
                      <a:pt x="68" y="0"/>
                    </a:lnTo>
                    <a:lnTo>
                      <a:pt x="30" y="0"/>
                    </a:lnTo>
                    <a:lnTo>
                      <a:pt x="26" y="1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0" y="39"/>
                    </a:lnTo>
                    <a:lnTo>
                      <a:pt x="76" y="39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909" name="Freeform 189"/>
              <p:cNvSpPr>
                <a:spLocks noChangeAspect="1"/>
              </p:cNvSpPr>
              <p:nvPr/>
            </p:nvSpPr>
            <p:spPr bwMode="auto">
              <a:xfrm>
                <a:off x="-131" y="3351"/>
                <a:ext cx="6" cy="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" y="18"/>
                  </a:cxn>
                  <a:cxn ang="0">
                    <a:pos x="20" y="0"/>
                  </a:cxn>
                  <a:cxn ang="0">
                    <a:pos x="0" y="0"/>
                  </a:cxn>
                </a:cxnLst>
                <a:rect l="0" t="0" r="r" b="b"/>
                <a:pathLst>
                  <a:path w="20" h="18">
                    <a:moveTo>
                      <a:pt x="0" y="0"/>
                    </a:moveTo>
                    <a:lnTo>
                      <a:pt x="10" y="18"/>
                    </a:lnTo>
                    <a:lnTo>
                      <a:pt x="2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6B6B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910" name="Freeform 190"/>
              <p:cNvSpPr>
                <a:spLocks noChangeAspect="1"/>
              </p:cNvSpPr>
              <p:nvPr/>
            </p:nvSpPr>
            <p:spPr bwMode="auto">
              <a:xfrm>
                <a:off x="-83" y="3345"/>
                <a:ext cx="26" cy="13"/>
              </a:xfrm>
              <a:custGeom>
                <a:avLst/>
                <a:gdLst/>
                <a:ahLst/>
                <a:cxnLst>
                  <a:cxn ang="0">
                    <a:pos x="73" y="38"/>
                  </a:cxn>
                  <a:cxn ang="0">
                    <a:pos x="77" y="9"/>
                  </a:cxn>
                  <a:cxn ang="0">
                    <a:pos x="77" y="0"/>
                  </a:cxn>
                  <a:cxn ang="0">
                    <a:pos x="1" y="0"/>
                  </a:cxn>
                  <a:cxn ang="0">
                    <a:pos x="1" y="2"/>
                  </a:cxn>
                  <a:cxn ang="0">
                    <a:pos x="1" y="19"/>
                  </a:cxn>
                  <a:cxn ang="0">
                    <a:pos x="0" y="29"/>
                  </a:cxn>
                  <a:cxn ang="0">
                    <a:pos x="0" y="38"/>
                  </a:cxn>
                  <a:cxn ang="0">
                    <a:pos x="73" y="38"/>
                  </a:cxn>
                </a:cxnLst>
                <a:rect l="0" t="0" r="r" b="b"/>
                <a:pathLst>
                  <a:path w="77" h="38">
                    <a:moveTo>
                      <a:pt x="73" y="38"/>
                    </a:moveTo>
                    <a:lnTo>
                      <a:pt x="77" y="9"/>
                    </a:lnTo>
                    <a:lnTo>
                      <a:pt x="77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1" y="19"/>
                    </a:lnTo>
                    <a:lnTo>
                      <a:pt x="0" y="29"/>
                    </a:lnTo>
                    <a:lnTo>
                      <a:pt x="0" y="38"/>
                    </a:lnTo>
                    <a:lnTo>
                      <a:pt x="73" y="38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911" name="Freeform 191"/>
              <p:cNvSpPr>
                <a:spLocks noChangeAspect="1" noEditPoints="1"/>
              </p:cNvSpPr>
              <p:nvPr/>
            </p:nvSpPr>
            <p:spPr bwMode="auto">
              <a:xfrm>
                <a:off x="-49" y="3345"/>
                <a:ext cx="159" cy="94"/>
              </a:xfrm>
              <a:custGeom>
                <a:avLst/>
                <a:gdLst/>
                <a:ahLst/>
                <a:cxnLst>
                  <a:cxn ang="0">
                    <a:pos x="50" y="37"/>
                  </a:cxn>
                  <a:cxn ang="0">
                    <a:pos x="49" y="5"/>
                  </a:cxn>
                  <a:cxn ang="0">
                    <a:pos x="24" y="80"/>
                  </a:cxn>
                  <a:cxn ang="0">
                    <a:pos x="43" y="104"/>
                  </a:cxn>
                  <a:cxn ang="0">
                    <a:pos x="7" y="143"/>
                  </a:cxn>
                  <a:cxn ang="0">
                    <a:pos x="37" y="233"/>
                  </a:cxn>
                  <a:cxn ang="0">
                    <a:pos x="37" y="283"/>
                  </a:cxn>
                  <a:cxn ang="0">
                    <a:pos x="46" y="231"/>
                  </a:cxn>
                  <a:cxn ang="0">
                    <a:pos x="46" y="180"/>
                  </a:cxn>
                  <a:cxn ang="0">
                    <a:pos x="82" y="80"/>
                  </a:cxn>
                  <a:cxn ang="0">
                    <a:pos x="124" y="131"/>
                  </a:cxn>
                  <a:cxn ang="0">
                    <a:pos x="145" y="180"/>
                  </a:cxn>
                  <a:cxn ang="0">
                    <a:pos x="155" y="193"/>
                  </a:cxn>
                  <a:cxn ang="0">
                    <a:pos x="112" y="233"/>
                  </a:cxn>
                  <a:cxn ang="0">
                    <a:pos x="155" y="283"/>
                  </a:cxn>
                  <a:cxn ang="0">
                    <a:pos x="232" y="233"/>
                  </a:cxn>
                  <a:cxn ang="0">
                    <a:pos x="271" y="233"/>
                  </a:cxn>
                  <a:cxn ang="0">
                    <a:pos x="282" y="181"/>
                  </a:cxn>
                  <a:cxn ang="0">
                    <a:pos x="274" y="129"/>
                  </a:cxn>
                  <a:cxn ang="0">
                    <a:pos x="308" y="80"/>
                  </a:cxn>
                  <a:cxn ang="0">
                    <a:pos x="382" y="131"/>
                  </a:cxn>
                  <a:cxn ang="0">
                    <a:pos x="384" y="180"/>
                  </a:cxn>
                  <a:cxn ang="0">
                    <a:pos x="347" y="283"/>
                  </a:cxn>
                  <a:cxn ang="0">
                    <a:pos x="422" y="233"/>
                  </a:cxn>
                  <a:cxn ang="0">
                    <a:pos x="386" y="131"/>
                  </a:cxn>
                  <a:cxn ang="0">
                    <a:pos x="421" y="131"/>
                  </a:cxn>
                  <a:cxn ang="0">
                    <a:pos x="448" y="81"/>
                  </a:cxn>
                  <a:cxn ang="0">
                    <a:pos x="467" y="19"/>
                  </a:cxn>
                  <a:cxn ang="0">
                    <a:pos x="457" y="38"/>
                  </a:cxn>
                  <a:cxn ang="0">
                    <a:pos x="384" y="5"/>
                  </a:cxn>
                  <a:cxn ang="0">
                    <a:pos x="353" y="19"/>
                  </a:cxn>
                  <a:cxn ang="0">
                    <a:pos x="274" y="37"/>
                  </a:cxn>
                  <a:cxn ang="0">
                    <a:pos x="254" y="38"/>
                  </a:cxn>
                  <a:cxn ang="0">
                    <a:pos x="236" y="38"/>
                  </a:cxn>
                  <a:cxn ang="0">
                    <a:pos x="180" y="38"/>
                  </a:cxn>
                  <a:cxn ang="0">
                    <a:pos x="155" y="19"/>
                  </a:cxn>
                  <a:cxn ang="0">
                    <a:pos x="125" y="7"/>
                  </a:cxn>
                  <a:cxn ang="0">
                    <a:pos x="110" y="38"/>
                  </a:cxn>
                  <a:cxn ang="0">
                    <a:pos x="73" y="96"/>
                  </a:cxn>
                  <a:cxn ang="0">
                    <a:pos x="179" y="131"/>
                  </a:cxn>
                  <a:cxn ang="0">
                    <a:pos x="216" y="80"/>
                  </a:cxn>
                  <a:cxn ang="0">
                    <a:pos x="271" y="131"/>
                  </a:cxn>
                  <a:cxn ang="0">
                    <a:pos x="241" y="180"/>
                  </a:cxn>
                  <a:cxn ang="0">
                    <a:pos x="268" y="233"/>
                  </a:cxn>
                  <a:cxn ang="0">
                    <a:pos x="193" y="231"/>
                  </a:cxn>
                  <a:cxn ang="0">
                    <a:pos x="184" y="179"/>
                  </a:cxn>
                  <a:cxn ang="0">
                    <a:pos x="174" y="129"/>
                  </a:cxn>
                  <a:cxn ang="0">
                    <a:pos x="169" y="96"/>
                  </a:cxn>
                  <a:cxn ang="0">
                    <a:pos x="289" y="105"/>
                  </a:cxn>
                  <a:cxn ang="0">
                    <a:pos x="397" y="105"/>
                  </a:cxn>
                  <a:cxn ang="0">
                    <a:pos x="397" y="105"/>
                  </a:cxn>
                </a:cxnLst>
                <a:rect l="0" t="0" r="r" b="b"/>
                <a:pathLst>
                  <a:path w="479" h="283">
                    <a:moveTo>
                      <a:pt x="110" y="38"/>
                    </a:moveTo>
                    <a:lnTo>
                      <a:pt x="107" y="37"/>
                    </a:lnTo>
                    <a:lnTo>
                      <a:pt x="50" y="37"/>
                    </a:lnTo>
                    <a:lnTo>
                      <a:pt x="52" y="29"/>
                    </a:lnTo>
                    <a:lnTo>
                      <a:pt x="52" y="5"/>
                    </a:lnTo>
                    <a:lnTo>
                      <a:pt x="49" y="5"/>
                    </a:lnTo>
                    <a:lnTo>
                      <a:pt x="40" y="19"/>
                    </a:lnTo>
                    <a:lnTo>
                      <a:pt x="29" y="38"/>
                    </a:lnTo>
                    <a:lnTo>
                      <a:pt x="24" y="80"/>
                    </a:lnTo>
                    <a:lnTo>
                      <a:pt x="46" y="80"/>
                    </a:lnTo>
                    <a:lnTo>
                      <a:pt x="46" y="93"/>
                    </a:lnTo>
                    <a:lnTo>
                      <a:pt x="43" y="104"/>
                    </a:lnTo>
                    <a:lnTo>
                      <a:pt x="43" y="131"/>
                    </a:lnTo>
                    <a:lnTo>
                      <a:pt x="8" y="131"/>
                    </a:lnTo>
                    <a:lnTo>
                      <a:pt x="7" y="143"/>
                    </a:lnTo>
                    <a:lnTo>
                      <a:pt x="7" y="180"/>
                    </a:lnTo>
                    <a:lnTo>
                      <a:pt x="42" y="180"/>
                    </a:lnTo>
                    <a:lnTo>
                      <a:pt x="37" y="233"/>
                    </a:lnTo>
                    <a:lnTo>
                      <a:pt x="1" y="233"/>
                    </a:lnTo>
                    <a:lnTo>
                      <a:pt x="0" y="283"/>
                    </a:lnTo>
                    <a:lnTo>
                      <a:pt x="37" y="283"/>
                    </a:lnTo>
                    <a:lnTo>
                      <a:pt x="40" y="271"/>
                    </a:lnTo>
                    <a:lnTo>
                      <a:pt x="40" y="229"/>
                    </a:lnTo>
                    <a:lnTo>
                      <a:pt x="46" y="231"/>
                    </a:lnTo>
                    <a:lnTo>
                      <a:pt x="78" y="231"/>
                    </a:lnTo>
                    <a:lnTo>
                      <a:pt x="79" y="180"/>
                    </a:lnTo>
                    <a:lnTo>
                      <a:pt x="46" y="180"/>
                    </a:lnTo>
                    <a:lnTo>
                      <a:pt x="46" y="129"/>
                    </a:lnTo>
                    <a:lnTo>
                      <a:pt x="82" y="129"/>
                    </a:lnTo>
                    <a:lnTo>
                      <a:pt x="82" y="80"/>
                    </a:lnTo>
                    <a:lnTo>
                      <a:pt x="160" y="80"/>
                    </a:lnTo>
                    <a:lnTo>
                      <a:pt x="157" y="131"/>
                    </a:lnTo>
                    <a:lnTo>
                      <a:pt x="124" y="131"/>
                    </a:lnTo>
                    <a:lnTo>
                      <a:pt x="121" y="141"/>
                    </a:lnTo>
                    <a:lnTo>
                      <a:pt x="121" y="180"/>
                    </a:lnTo>
                    <a:lnTo>
                      <a:pt x="145" y="180"/>
                    </a:lnTo>
                    <a:lnTo>
                      <a:pt x="152" y="179"/>
                    </a:lnTo>
                    <a:lnTo>
                      <a:pt x="156" y="179"/>
                    </a:lnTo>
                    <a:lnTo>
                      <a:pt x="155" y="193"/>
                    </a:lnTo>
                    <a:lnTo>
                      <a:pt x="155" y="231"/>
                    </a:lnTo>
                    <a:lnTo>
                      <a:pt x="116" y="231"/>
                    </a:lnTo>
                    <a:lnTo>
                      <a:pt x="112" y="233"/>
                    </a:lnTo>
                    <a:lnTo>
                      <a:pt x="116" y="233"/>
                    </a:lnTo>
                    <a:lnTo>
                      <a:pt x="116" y="283"/>
                    </a:lnTo>
                    <a:lnTo>
                      <a:pt x="155" y="283"/>
                    </a:lnTo>
                    <a:lnTo>
                      <a:pt x="155" y="243"/>
                    </a:lnTo>
                    <a:lnTo>
                      <a:pt x="156" y="233"/>
                    </a:lnTo>
                    <a:lnTo>
                      <a:pt x="232" y="233"/>
                    </a:lnTo>
                    <a:lnTo>
                      <a:pt x="230" y="283"/>
                    </a:lnTo>
                    <a:lnTo>
                      <a:pt x="271" y="283"/>
                    </a:lnTo>
                    <a:lnTo>
                      <a:pt x="271" y="233"/>
                    </a:lnTo>
                    <a:lnTo>
                      <a:pt x="307" y="233"/>
                    </a:lnTo>
                    <a:lnTo>
                      <a:pt x="307" y="181"/>
                    </a:lnTo>
                    <a:lnTo>
                      <a:pt x="282" y="181"/>
                    </a:lnTo>
                    <a:lnTo>
                      <a:pt x="278" y="180"/>
                    </a:lnTo>
                    <a:lnTo>
                      <a:pt x="274" y="180"/>
                    </a:lnTo>
                    <a:lnTo>
                      <a:pt x="274" y="129"/>
                    </a:lnTo>
                    <a:lnTo>
                      <a:pt x="278" y="131"/>
                    </a:lnTo>
                    <a:lnTo>
                      <a:pt x="308" y="131"/>
                    </a:lnTo>
                    <a:lnTo>
                      <a:pt x="308" y="80"/>
                    </a:lnTo>
                    <a:lnTo>
                      <a:pt x="318" y="81"/>
                    </a:lnTo>
                    <a:lnTo>
                      <a:pt x="382" y="81"/>
                    </a:lnTo>
                    <a:lnTo>
                      <a:pt x="382" y="131"/>
                    </a:lnTo>
                    <a:lnTo>
                      <a:pt x="349" y="131"/>
                    </a:lnTo>
                    <a:lnTo>
                      <a:pt x="349" y="180"/>
                    </a:lnTo>
                    <a:lnTo>
                      <a:pt x="384" y="180"/>
                    </a:lnTo>
                    <a:lnTo>
                      <a:pt x="383" y="233"/>
                    </a:lnTo>
                    <a:lnTo>
                      <a:pt x="347" y="233"/>
                    </a:lnTo>
                    <a:lnTo>
                      <a:pt x="347" y="283"/>
                    </a:lnTo>
                    <a:lnTo>
                      <a:pt x="386" y="283"/>
                    </a:lnTo>
                    <a:lnTo>
                      <a:pt x="386" y="233"/>
                    </a:lnTo>
                    <a:lnTo>
                      <a:pt x="422" y="233"/>
                    </a:lnTo>
                    <a:lnTo>
                      <a:pt x="422" y="181"/>
                    </a:lnTo>
                    <a:lnTo>
                      <a:pt x="386" y="181"/>
                    </a:lnTo>
                    <a:lnTo>
                      <a:pt x="386" y="131"/>
                    </a:lnTo>
                    <a:lnTo>
                      <a:pt x="401" y="131"/>
                    </a:lnTo>
                    <a:lnTo>
                      <a:pt x="404" y="131"/>
                    </a:lnTo>
                    <a:lnTo>
                      <a:pt x="421" y="131"/>
                    </a:lnTo>
                    <a:lnTo>
                      <a:pt x="421" y="83"/>
                    </a:lnTo>
                    <a:lnTo>
                      <a:pt x="444" y="83"/>
                    </a:lnTo>
                    <a:lnTo>
                      <a:pt x="448" y="81"/>
                    </a:lnTo>
                    <a:lnTo>
                      <a:pt x="479" y="81"/>
                    </a:lnTo>
                    <a:lnTo>
                      <a:pt x="476" y="38"/>
                    </a:lnTo>
                    <a:lnTo>
                      <a:pt x="467" y="19"/>
                    </a:lnTo>
                    <a:lnTo>
                      <a:pt x="460" y="5"/>
                    </a:lnTo>
                    <a:lnTo>
                      <a:pt x="458" y="2"/>
                    </a:lnTo>
                    <a:lnTo>
                      <a:pt x="457" y="38"/>
                    </a:lnTo>
                    <a:lnTo>
                      <a:pt x="385" y="38"/>
                    </a:lnTo>
                    <a:lnTo>
                      <a:pt x="385" y="5"/>
                    </a:lnTo>
                    <a:lnTo>
                      <a:pt x="384" y="5"/>
                    </a:lnTo>
                    <a:lnTo>
                      <a:pt x="374" y="19"/>
                    </a:lnTo>
                    <a:lnTo>
                      <a:pt x="362" y="38"/>
                    </a:lnTo>
                    <a:lnTo>
                      <a:pt x="353" y="19"/>
                    </a:lnTo>
                    <a:lnTo>
                      <a:pt x="349" y="13"/>
                    </a:lnTo>
                    <a:lnTo>
                      <a:pt x="349" y="38"/>
                    </a:lnTo>
                    <a:lnTo>
                      <a:pt x="274" y="37"/>
                    </a:lnTo>
                    <a:lnTo>
                      <a:pt x="276" y="0"/>
                    </a:lnTo>
                    <a:lnTo>
                      <a:pt x="265" y="19"/>
                    </a:lnTo>
                    <a:lnTo>
                      <a:pt x="254" y="38"/>
                    </a:lnTo>
                    <a:lnTo>
                      <a:pt x="242" y="19"/>
                    </a:lnTo>
                    <a:lnTo>
                      <a:pt x="236" y="8"/>
                    </a:lnTo>
                    <a:lnTo>
                      <a:pt x="236" y="38"/>
                    </a:lnTo>
                    <a:lnTo>
                      <a:pt x="226" y="39"/>
                    </a:lnTo>
                    <a:lnTo>
                      <a:pt x="190" y="39"/>
                    </a:lnTo>
                    <a:lnTo>
                      <a:pt x="180" y="38"/>
                    </a:lnTo>
                    <a:lnTo>
                      <a:pt x="162" y="38"/>
                    </a:lnTo>
                    <a:lnTo>
                      <a:pt x="162" y="7"/>
                    </a:lnTo>
                    <a:lnTo>
                      <a:pt x="155" y="19"/>
                    </a:lnTo>
                    <a:lnTo>
                      <a:pt x="142" y="39"/>
                    </a:lnTo>
                    <a:lnTo>
                      <a:pt x="131" y="19"/>
                    </a:lnTo>
                    <a:lnTo>
                      <a:pt x="125" y="7"/>
                    </a:lnTo>
                    <a:lnTo>
                      <a:pt x="124" y="8"/>
                    </a:lnTo>
                    <a:lnTo>
                      <a:pt x="124" y="38"/>
                    </a:lnTo>
                    <a:lnTo>
                      <a:pt x="110" y="38"/>
                    </a:lnTo>
                    <a:close/>
                    <a:moveTo>
                      <a:pt x="66" y="105"/>
                    </a:moveTo>
                    <a:lnTo>
                      <a:pt x="59" y="96"/>
                    </a:lnTo>
                    <a:lnTo>
                      <a:pt x="73" y="96"/>
                    </a:lnTo>
                    <a:lnTo>
                      <a:pt x="66" y="105"/>
                    </a:lnTo>
                    <a:close/>
                    <a:moveTo>
                      <a:pt x="174" y="129"/>
                    </a:moveTo>
                    <a:lnTo>
                      <a:pt x="179" y="131"/>
                    </a:lnTo>
                    <a:lnTo>
                      <a:pt x="196" y="131"/>
                    </a:lnTo>
                    <a:lnTo>
                      <a:pt x="197" y="80"/>
                    </a:lnTo>
                    <a:lnTo>
                      <a:pt x="216" y="80"/>
                    </a:lnTo>
                    <a:lnTo>
                      <a:pt x="220" y="81"/>
                    </a:lnTo>
                    <a:lnTo>
                      <a:pt x="271" y="81"/>
                    </a:lnTo>
                    <a:lnTo>
                      <a:pt x="271" y="131"/>
                    </a:lnTo>
                    <a:lnTo>
                      <a:pt x="236" y="131"/>
                    </a:lnTo>
                    <a:lnTo>
                      <a:pt x="236" y="180"/>
                    </a:lnTo>
                    <a:lnTo>
                      <a:pt x="241" y="180"/>
                    </a:lnTo>
                    <a:lnTo>
                      <a:pt x="247" y="179"/>
                    </a:lnTo>
                    <a:lnTo>
                      <a:pt x="271" y="179"/>
                    </a:lnTo>
                    <a:lnTo>
                      <a:pt x="268" y="233"/>
                    </a:lnTo>
                    <a:lnTo>
                      <a:pt x="254" y="233"/>
                    </a:lnTo>
                    <a:lnTo>
                      <a:pt x="250" y="231"/>
                    </a:lnTo>
                    <a:lnTo>
                      <a:pt x="193" y="231"/>
                    </a:lnTo>
                    <a:lnTo>
                      <a:pt x="194" y="180"/>
                    </a:lnTo>
                    <a:lnTo>
                      <a:pt x="190" y="180"/>
                    </a:lnTo>
                    <a:lnTo>
                      <a:pt x="184" y="179"/>
                    </a:lnTo>
                    <a:lnTo>
                      <a:pt x="160" y="179"/>
                    </a:lnTo>
                    <a:lnTo>
                      <a:pt x="160" y="129"/>
                    </a:lnTo>
                    <a:lnTo>
                      <a:pt x="174" y="129"/>
                    </a:lnTo>
                    <a:close/>
                    <a:moveTo>
                      <a:pt x="184" y="96"/>
                    </a:moveTo>
                    <a:lnTo>
                      <a:pt x="176" y="105"/>
                    </a:lnTo>
                    <a:lnTo>
                      <a:pt x="169" y="96"/>
                    </a:lnTo>
                    <a:lnTo>
                      <a:pt x="184" y="96"/>
                    </a:lnTo>
                    <a:close/>
                    <a:moveTo>
                      <a:pt x="298" y="96"/>
                    </a:moveTo>
                    <a:lnTo>
                      <a:pt x="289" y="105"/>
                    </a:lnTo>
                    <a:lnTo>
                      <a:pt x="282" y="96"/>
                    </a:lnTo>
                    <a:lnTo>
                      <a:pt x="298" y="96"/>
                    </a:lnTo>
                    <a:close/>
                    <a:moveTo>
                      <a:pt x="397" y="105"/>
                    </a:moveTo>
                    <a:lnTo>
                      <a:pt x="390" y="96"/>
                    </a:lnTo>
                    <a:lnTo>
                      <a:pt x="407" y="96"/>
                    </a:lnTo>
                    <a:lnTo>
                      <a:pt x="397" y="105"/>
                    </a:lnTo>
                    <a:close/>
                  </a:path>
                </a:pathLst>
              </a:custGeom>
              <a:solidFill>
                <a:srgbClr val="6666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912" name="Freeform 192"/>
              <p:cNvSpPr>
                <a:spLocks noChangeAspect="1"/>
              </p:cNvSpPr>
              <p:nvPr/>
            </p:nvSpPr>
            <p:spPr bwMode="auto">
              <a:xfrm>
                <a:off x="-30" y="3377"/>
                <a:ext cx="5" cy="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0" y="0"/>
                  </a:cxn>
                  <a:cxn ang="0">
                    <a:pos x="7" y="9"/>
                  </a:cxn>
                  <a:cxn ang="0">
                    <a:pos x="14" y="0"/>
                  </a:cxn>
                </a:cxnLst>
                <a:rect l="0" t="0" r="r" b="b"/>
                <a:pathLst>
                  <a:path w="14" h="9">
                    <a:moveTo>
                      <a:pt x="14" y="0"/>
                    </a:moveTo>
                    <a:lnTo>
                      <a:pt x="0" y="0"/>
                    </a:lnTo>
                    <a:lnTo>
                      <a:pt x="7" y="9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913" name="Freeform 193"/>
              <p:cNvSpPr>
                <a:spLocks noChangeAspect="1"/>
              </p:cNvSpPr>
              <p:nvPr/>
            </p:nvSpPr>
            <p:spPr bwMode="auto">
              <a:xfrm>
                <a:off x="4" y="3372"/>
                <a:ext cx="37" cy="51"/>
              </a:xfrm>
              <a:custGeom>
                <a:avLst/>
                <a:gdLst/>
                <a:ahLst/>
                <a:cxnLst>
                  <a:cxn ang="0">
                    <a:pos x="19" y="51"/>
                  </a:cxn>
                  <a:cxn ang="0">
                    <a:pos x="14" y="49"/>
                  </a:cxn>
                  <a:cxn ang="0">
                    <a:pos x="0" y="49"/>
                  </a:cxn>
                  <a:cxn ang="0">
                    <a:pos x="0" y="99"/>
                  </a:cxn>
                  <a:cxn ang="0">
                    <a:pos x="24" y="99"/>
                  </a:cxn>
                  <a:cxn ang="0">
                    <a:pos x="30" y="100"/>
                  </a:cxn>
                  <a:cxn ang="0">
                    <a:pos x="34" y="100"/>
                  </a:cxn>
                  <a:cxn ang="0">
                    <a:pos x="33" y="151"/>
                  </a:cxn>
                  <a:cxn ang="0">
                    <a:pos x="90" y="151"/>
                  </a:cxn>
                  <a:cxn ang="0">
                    <a:pos x="94" y="153"/>
                  </a:cxn>
                  <a:cxn ang="0">
                    <a:pos x="108" y="153"/>
                  </a:cxn>
                  <a:cxn ang="0">
                    <a:pos x="111" y="99"/>
                  </a:cxn>
                  <a:cxn ang="0">
                    <a:pos x="87" y="99"/>
                  </a:cxn>
                  <a:cxn ang="0">
                    <a:pos x="81" y="100"/>
                  </a:cxn>
                  <a:cxn ang="0">
                    <a:pos x="76" y="100"/>
                  </a:cxn>
                  <a:cxn ang="0">
                    <a:pos x="76" y="51"/>
                  </a:cxn>
                  <a:cxn ang="0">
                    <a:pos x="111" y="51"/>
                  </a:cxn>
                  <a:cxn ang="0">
                    <a:pos x="111" y="1"/>
                  </a:cxn>
                  <a:cxn ang="0">
                    <a:pos x="60" y="1"/>
                  </a:cxn>
                  <a:cxn ang="0">
                    <a:pos x="56" y="0"/>
                  </a:cxn>
                  <a:cxn ang="0">
                    <a:pos x="37" y="0"/>
                  </a:cxn>
                  <a:cxn ang="0">
                    <a:pos x="36" y="51"/>
                  </a:cxn>
                  <a:cxn ang="0">
                    <a:pos x="19" y="51"/>
                  </a:cxn>
                </a:cxnLst>
                <a:rect l="0" t="0" r="r" b="b"/>
                <a:pathLst>
                  <a:path w="111" h="153">
                    <a:moveTo>
                      <a:pt x="19" y="51"/>
                    </a:moveTo>
                    <a:lnTo>
                      <a:pt x="14" y="49"/>
                    </a:lnTo>
                    <a:lnTo>
                      <a:pt x="0" y="49"/>
                    </a:lnTo>
                    <a:lnTo>
                      <a:pt x="0" y="99"/>
                    </a:lnTo>
                    <a:lnTo>
                      <a:pt x="24" y="99"/>
                    </a:lnTo>
                    <a:lnTo>
                      <a:pt x="30" y="100"/>
                    </a:lnTo>
                    <a:lnTo>
                      <a:pt x="34" y="100"/>
                    </a:lnTo>
                    <a:lnTo>
                      <a:pt x="33" y="151"/>
                    </a:lnTo>
                    <a:lnTo>
                      <a:pt x="90" y="151"/>
                    </a:lnTo>
                    <a:lnTo>
                      <a:pt x="94" y="153"/>
                    </a:lnTo>
                    <a:lnTo>
                      <a:pt x="108" y="153"/>
                    </a:lnTo>
                    <a:lnTo>
                      <a:pt x="111" y="99"/>
                    </a:lnTo>
                    <a:lnTo>
                      <a:pt x="87" y="99"/>
                    </a:lnTo>
                    <a:lnTo>
                      <a:pt x="81" y="100"/>
                    </a:lnTo>
                    <a:lnTo>
                      <a:pt x="76" y="100"/>
                    </a:lnTo>
                    <a:lnTo>
                      <a:pt x="76" y="51"/>
                    </a:lnTo>
                    <a:lnTo>
                      <a:pt x="111" y="51"/>
                    </a:lnTo>
                    <a:lnTo>
                      <a:pt x="111" y="1"/>
                    </a:lnTo>
                    <a:lnTo>
                      <a:pt x="60" y="1"/>
                    </a:lnTo>
                    <a:lnTo>
                      <a:pt x="56" y="0"/>
                    </a:lnTo>
                    <a:lnTo>
                      <a:pt x="37" y="0"/>
                    </a:lnTo>
                    <a:lnTo>
                      <a:pt x="36" y="51"/>
                    </a:lnTo>
                    <a:lnTo>
                      <a:pt x="19" y="51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914" name="Freeform 194"/>
              <p:cNvSpPr>
                <a:spLocks noChangeAspect="1"/>
              </p:cNvSpPr>
              <p:nvPr/>
            </p:nvSpPr>
            <p:spPr bwMode="auto">
              <a:xfrm>
                <a:off x="7" y="3377"/>
                <a:ext cx="5" cy="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7" y="9"/>
                  </a:cxn>
                  <a:cxn ang="0">
                    <a:pos x="15" y="0"/>
                  </a:cxn>
                  <a:cxn ang="0">
                    <a:pos x="0" y="0"/>
                  </a:cxn>
                </a:cxnLst>
                <a:rect l="0" t="0" r="r" b="b"/>
                <a:pathLst>
                  <a:path w="15" h="9">
                    <a:moveTo>
                      <a:pt x="0" y="0"/>
                    </a:moveTo>
                    <a:lnTo>
                      <a:pt x="7" y="9"/>
                    </a:lnTo>
                    <a:lnTo>
                      <a:pt x="15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915" name="Freeform 195"/>
              <p:cNvSpPr>
                <a:spLocks noChangeAspect="1"/>
              </p:cNvSpPr>
              <p:nvPr/>
            </p:nvSpPr>
            <p:spPr bwMode="auto">
              <a:xfrm>
                <a:off x="45" y="3377"/>
                <a:ext cx="5" cy="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7" y="9"/>
                  </a:cxn>
                  <a:cxn ang="0">
                    <a:pos x="16" y="0"/>
                  </a:cxn>
                  <a:cxn ang="0">
                    <a:pos x="0" y="0"/>
                  </a:cxn>
                </a:cxnLst>
                <a:rect l="0" t="0" r="r" b="b"/>
                <a:pathLst>
                  <a:path w="16" h="9">
                    <a:moveTo>
                      <a:pt x="0" y="0"/>
                    </a:moveTo>
                    <a:lnTo>
                      <a:pt x="7" y="9"/>
                    </a:lnTo>
                    <a:lnTo>
                      <a:pt x="1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2929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916" name="Freeform 196"/>
              <p:cNvSpPr>
                <a:spLocks noChangeAspect="1"/>
              </p:cNvSpPr>
              <p:nvPr/>
            </p:nvSpPr>
            <p:spPr bwMode="auto">
              <a:xfrm>
                <a:off x="81" y="3377"/>
                <a:ext cx="5" cy="3"/>
              </a:xfrm>
              <a:custGeom>
                <a:avLst/>
                <a:gdLst/>
                <a:ahLst/>
                <a:cxnLst>
                  <a:cxn ang="0">
                    <a:pos x="17" y="0"/>
                  </a:cxn>
                  <a:cxn ang="0">
                    <a:pos x="0" y="0"/>
                  </a:cxn>
                  <a:cxn ang="0">
                    <a:pos x="7" y="9"/>
                  </a:cxn>
                  <a:cxn ang="0">
                    <a:pos x="17" y="0"/>
                  </a:cxn>
                </a:cxnLst>
                <a:rect l="0" t="0" r="r" b="b"/>
                <a:pathLst>
                  <a:path w="17" h="9">
                    <a:moveTo>
                      <a:pt x="17" y="0"/>
                    </a:moveTo>
                    <a:lnTo>
                      <a:pt x="0" y="0"/>
                    </a:lnTo>
                    <a:lnTo>
                      <a:pt x="7" y="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A8A8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917" name="Freeform 197"/>
              <p:cNvSpPr>
                <a:spLocks noChangeAspect="1"/>
              </p:cNvSpPr>
              <p:nvPr/>
            </p:nvSpPr>
            <p:spPr bwMode="auto">
              <a:xfrm>
                <a:off x="-33" y="3345"/>
                <a:ext cx="26" cy="13"/>
              </a:xfrm>
              <a:custGeom>
                <a:avLst/>
                <a:gdLst/>
                <a:ahLst/>
                <a:cxnLst>
                  <a:cxn ang="0">
                    <a:pos x="57" y="38"/>
                  </a:cxn>
                  <a:cxn ang="0">
                    <a:pos x="60" y="39"/>
                  </a:cxn>
                  <a:cxn ang="0">
                    <a:pos x="74" y="39"/>
                  </a:cxn>
                  <a:cxn ang="0">
                    <a:pos x="74" y="9"/>
                  </a:cxn>
                  <a:cxn ang="0">
                    <a:pos x="75" y="8"/>
                  </a:cxn>
                  <a:cxn ang="0">
                    <a:pos x="76" y="1"/>
                  </a:cxn>
                  <a:cxn ang="0">
                    <a:pos x="65" y="0"/>
                  </a:cxn>
                  <a:cxn ang="0">
                    <a:pos x="2" y="0"/>
                  </a:cxn>
                  <a:cxn ang="0">
                    <a:pos x="2" y="6"/>
                  </a:cxn>
                  <a:cxn ang="0">
                    <a:pos x="2" y="30"/>
                  </a:cxn>
                  <a:cxn ang="0">
                    <a:pos x="0" y="38"/>
                  </a:cxn>
                  <a:cxn ang="0">
                    <a:pos x="57" y="38"/>
                  </a:cxn>
                </a:cxnLst>
                <a:rect l="0" t="0" r="r" b="b"/>
                <a:pathLst>
                  <a:path w="76" h="39">
                    <a:moveTo>
                      <a:pt x="57" y="38"/>
                    </a:moveTo>
                    <a:lnTo>
                      <a:pt x="60" y="39"/>
                    </a:lnTo>
                    <a:lnTo>
                      <a:pt x="74" y="39"/>
                    </a:lnTo>
                    <a:lnTo>
                      <a:pt x="74" y="9"/>
                    </a:lnTo>
                    <a:lnTo>
                      <a:pt x="75" y="8"/>
                    </a:lnTo>
                    <a:lnTo>
                      <a:pt x="76" y="1"/>
                    </a:lnTo>
                    <a:lnTo>
                      <a:pt x="65" y="0"/>
                    </a:lnTo>
                    <a:lnTo>
                      <a:pt x="2" y="0"/>
                    </a:lnTo>
                    <a:lnTo>
                      <a:pt x="2" y="6"/>
                    </a:lnTo>
                    <a:lnTo>
                      <a:pt x="2" y="30"/>
                    </a:lnTo>
                    <a:lnTo>
                      <a:pt x="0" y="38"/>
                    </a:lnTo>
                    <a:lnTo>
                      <a:pt x="57" y="38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918" name="Freeform 198"/>
              <p:cNvSpPr>
                <a:spLocks noChangeAspect="1"/>
              </p:cNvSpPr>
              <p:nvPr/>
            </p:nvSpPr>
            <p:spPr bwMode="auto">
              <a:xfrm>
                <a:off x="5" y="3345"/>
                <a:ext cx="24" cy="13"/>
              </a:xfrm>
              <a:custGeom>
                <a:avLst/>
                <a:gdLst/>
                <a:ahLst/>
                <a:cxnLst>
                  <a:cxn ang="0">
                    <a:pos x="28" y="39"/>
                  </a:cxn>
                  <a:cxn ang="0">
                    <a:pos x="64" y="39"/>
                  </a:cxn>
                  <a:cxn ang="0">
                    <a:pos x="74" y="38"/>
                  </a:cxn>
                  <a:cxn ang="0">
                    <a:pos x="74" y="8"/>
                  </a:cxn>
                  <a:cxn ang="0">
                    <a:pos x="74" y="0"/>
                  </a:cxn>
                  <a:cxn ang="0">
                    <a:pos x="0" y="0"/>
                  </a:cxn>
                  <a:cxn ang="0">
                    <a:pos x="0" y="7"/>
                  </a:cxn>
                  <a:cxn ang="0">
                    <a:pos x="0" y="38"/>
                  </a:cxn>
                  <a:cxn ang="0">
                    <a:pos x="18" y="38"/>
                  </a:cxn>
                  <a:cxn ang="0">
                    <a:pos x="28" y="39"/>
                  </a:cxn>
                </a:cxnLst>
                <a:rect l="0" t="0" r="r" b="b"/>
                <a:pathLst>
                  <a:path w="74" h="39">
                    <a:moveTo>
                      <a:pt x="28" y="39"/>
                    </a:moveTo>
                    <a:lnTo>
                      <a:pt x="64" y="39"/>
                    </a:lnTo>
                    <a:lnTo>
                      <a:pt x="74" y="38"/>
                    </a:lnTo>
                    <a:lnTo>
                      <a:pt x="74" y="8"/>
                    </a:lnTo>
                    <a:lnTo>
                      <a:pt x="74" y="0"/>
                    </a:lnTo>
                    <a:lnTo>
                      <a:pt x="0" y="0"/>
                    </a:lnTo>
                    <a:lnTo>
                      <a:pt x="0" y="7"/>
                    </a:lnTo>
                    <a:lnTo>
                      <a:pt x="0" y="38"/>
                    </a:lnTo>
                    <a:lnTo>
                      <a:pt x="18" y="38"/>
                    </a:lnTo>
                    <a:lnTo>
                      <a:pt x="28" y="39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919" name="Freeform 199"/>
              <p:cNvSpPr>
                <a:spLocks noChangeAspect="1"/>
              </p:cNvSpPr>
              <p:nvPr/>
            </p:nvSpPr>
            <p:spPr bwMode="auto">
              <a:xfrm>
                <a:off x="-4" y="3351"/>
                <a:ext cx="6" cy="7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0" y="11"/>
                  </a:cxn>
                  <a:cxn ang="0">
                    <a:pos x="6" y="20"/>
                  </a:cxn>
                  <a:cxn ang="0">
                    <a:pos x="19" y="0"/>
                  </a:cxn>
                  <a:cxn ang="0">
                    <a:pos x="2" y="0"/>
                  </a:cxn>
                </a:cxnLst>
                <a:rect l="0" t="0" r="r" b="b"/>
                <a:pathLst>
                  <a:path w="19" h="20">
                    <a:moveTo>
                      <a:pt x="2" y="0"/>
                    </a:moveTo>
                    <a:lnTo>
                      <a:pt x="0" y="11"/>
                    </a:lnTo>
                    <a:lnTo>
                      <a:pt x="6" y="20"/>
                    </a:lnTo>
                    <a:lnTo>
                      <a:pt x="19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9D9D9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920" name="Freeform 200"/>
              <p:cNvSpPr>
                <a:spLocks noChangeAspect="1"/>
              </p:cNvSpPr>
              <p:nvPr/>
            </p:nvSpPr>
            <p:spPr bwMode="auto">
              <a:xfrm>
                <a:off x="-6" y="3351"/>
                <a:ext cx="3" cy="4"/>
              </a:xfrm>
              <a:custGeom>
                <a:avLst/>
                <a:gdLst/>
                <a:ahLst/>
                <a:cxnLst>
                  <a:cxn ang="0">
                    <a:pos x="5" y="11"/>
                  </a:cxn>
                  <a:cxn ang="0">
                    <a:pos x="7" y="0"/>
                  </a:cxn>
                  <a:cxn ang="0">
                    <a:pos x="0" y="0"/>
                  </a:cxn>
                  <a:cxn ang="0">
                    <a:pos x="5" y="11"/>
                  </a:cxn>
                </a:cxnLst>
                <a:rect l="0" t="0" r="r" b="b"/>
                <a:pathLst>
                  <a:path w="7" h="11">
                    <a:moveTo>
                      <a:pt x="5" y="11"/>
                    </a:moveTo>
                    <a:lnTo>
                      <a:pt x="7" y="0"/>
                    </a:lnTo>
                    <a:lnTo>
                      <a:pt x="0" y="0"/>
                    </a:lnTo>
                    <a:lnTo>
                      <a:pt x="5" y="11"/>
                    </a:lnTo>
                    <a:close/>
                  </a:path>
                </a:pathLst>
              </a:custGeom>
              <a:solidFill>
                <a:srgbClr val="A1A1A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921" name="Freeform 201"/>
              <p:cNvSpPr>
                <a:spLocks noChangeAspect="1"/>
              </p:cNvSpPr>
              <p:nvPr/>
            </p:nvSpPr>
            <p:spPr bwMode="auto">
              <a:xfrm>
                <a:off x="42" y="3345"/>
                <a:ext cx="25" cy="13"/>
              </a:xfrm>
              <a:custGeom>
                <a:avLst/>
                <a:gdLst/>
                <a:ahLst/>
                <a:cxnLst>
                  <a:cxn ang="0">
                    <a:pos x="75" y="38"/>
                  </a:cxn>
                  <a:cxn ang="0">
                    <a:pos x="75" y="13"/>
                  </a:cxn>
                  <a:cxn ang="0">
                    <a:pos x="75" y="0"/>
                  </a:cxn>
                  <a:cxn ang="0">
                    <a:pos x="2" y="0"/>
                  </a:cxn>
                  <a:cxn ang="0">
                    <a:pos x="0" y="37"/>
                  </a:cxn>
                  <a:cxn ang="0">
                    <a:pos x="75" y="38"/>
                  </a:cxn>
                </a:cxnLst>
                <a:rect l="0" t="0" r="r" b="b"/>
                <a:pathLst>
                  <a:path w="75" h="38">
                    <a:moveTo>
                      <a:pt x="75" y="38"/>
                    </a:moveTo>
                    <a:lnTo>
                      <a:pt x="75" y="13"/>
                    </a:lnTo>
                    <a:lnTo>
                      <a:pt x="75" y="0"/>
                    </a:lnTo>
                    <a:lnTo>
                      <a:pt x="2" y="0"/>
                    </a:lnTo>
                    <a:lnTo>
                      <a:pt x="0" y="37"/>
                    </a:lnTo>
                    <a:lnTo>
                      <a:pt x="75" y="38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922" name="Freeform 202"/>
              <p:cNvSpPr>
                <a:spLocks noChangeAspect="1"/>
              </p:cNvSpPr>
              <p:nvPr/>
            </p:nvSpPr>
            <p:spPr bwMode="auto">
              <a:xfrm>
                <a:off x="68" y="3351"/>
                <a:ext cx="7" cy="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" y="19"/>
                  </a:cxn>
                  <a:cxn ang="0">
                    <a:pos x="21" y="0"/>
                  </a:cxn>
                  <a:cxn ang="0">
                    <a:pos x="0" y="0"/>
                  </a:cxn>
                </a:cxnLst>
                <a:rect l="0" t="0" r="r" b="b"/>
                <a:pathLst>
                  <a:path w="21" h="19">
                    <a:moveTo>
                      <a:pt x="0" y="0"/>
                    </a:moveTo>
                    <a:lnTo>
                      <a:pt x="9" y="19"/>
                    </a:lnTo>
                    <a:lnTo>
                      <a:pt x="21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E8E8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923" name="Freeform 203"/>
              <p:cNvSpPr>
                <a:spLocks noChangeAspect="1"/>
              </p:cNvSpPr>
              <p:nvPr/>
            </p:nvSpPr>
            <p:spPr bwMode="auto">
              <a:xfrm>
                <a:off x="36" y="3351"/>
                <a:ext cx="3" cy="6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0" y="17"/>
                  </a:cxn>
                  <a:cxn ang="0">
                    <a:pos x="9" y="0"/>
                  </a:cxn>
                  <a:cxn ang="0">
                    <a:pos x="2" y="0"/>
                  </a:cxn>
                </a:cxnLst>
                <a:rect l="0" t="0" r="r" b="b"/>
                <a:pathLst>
                  <a:path w="9" h="17">
                    <a:moveTo>
                      <a:pt x="2" y="0"/>
                    </a:moveTo>
                    <a:lnTo>
                      <a:pt x="0" y="17"/>
                    </a:lnTo>
                    <a:lnTo>
                      <a:pt x="9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95959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924" name="Freeform 204"/>
              <p:cNvSpPr>
                <a:spLocks noChangeAspect="1"/>
              </p:cNvSpPr>
              <p:nvPr/>
            </p:nvSpPr>
            <p:spPr bwMode="auto">
              <a:xfrm>
                <a:off x="31" y="3351"/>
                <a:ext cx="6" cy="7"/>
              </a:xfrm>
              <a:custGeom>
                <a:avLst/>
                <a:gdLst/>
                <a:ahLst/>
                <a:cxnLst>
                  <a:cxn ang="0">
                    <a:pos x="14" y="17"/>
                  </a:cxn>
                  <a:cxn ang="0">
                    <a:pos x="16" y="0"/>
                  </a:cxn>
                  <a:cxn ang="0">
                    <a:pos x="0" y="0"/>
                  </a:cxn>
                  <a:cxn ang="0">
                    <a:pos x="12" y="19"/>
                  </a:cxn>
                  <a:cxn ang="0">
                    <a:pos x="14" y="17"/>
                  </a:cxn>
                </a:cxnLst>
                <a:rect l="0" t="0" r="r" b="b"/>
                <a:pathLst>
                  <a:path w="16" h="19">
                    <a:moveTo>
                      <a:pt x="14" y="17"/>
                    </a:moveTo>
                    <a:lnTo>
                      <a:pt x="16" y="0"/>
                    </a:lnTo>
                    <a:lnTo>
                      <a:pt x="0" y="0"/>
                    </a:lnTo>
                    <a:lnTo>
                      <a:pt x="12" y="19"/>
                    </a:lnTo>
                    <a:lnTo>
                      <a:pt x="14" y="17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925" name="Freeform 205"/>
              <p:cNvSpPr>
                <a:spLocks noChangeAspect="1"/>
              </p:cNvSpPr>
              <p:nvPr/>
            </p:nvSpPr>
            <p:spPr bwMode="auto">
              <a:xfrm>
                <a:off x="79" y="3345"/>
                <a:ext cx="24" cy="13"/>
              </a:xfrm>
              <a:custGeom>
                <a:avLst/>
                <a:gdLst/>
                <a:ahLst/>
                <a:cxnLst>
                  <a:cxn ang="0">
                    <a:pos x="72" y="37"/>
                  </a:cxn>
                  <a:cxn ang="0">
                    <a:pos x="73" y="1"/>
                  </a:cxn>
                  <a:cxn ang="0">
                    <a:pos x="28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37"/>
                  </a:cxn>
                  <a:cxn ang="0">
                    <a:pos x="72" y="37"/>
                  </a:cxn>
                </a:cxnLst>
                <a:rect l="0" t="0" r="r" b="b"/>
                <a:pathLst>
                  <a:path w="73" h="37">
                    <a:moveTo>
                      <a:pt x="72" y="37"/>
                    </a:moveTo>
                    <a:lnTo>
                      <a:pt x="73" y="1"/>
                    </a:lnTo>
                    <a:lnTo>
                      <a:pt x="28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37"/>
                    </a:lnTo>
                    <a:lnTo>
                      <a:pt x="72" y="37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926" name="Freeform 206"/>
              <p:cNvSpPr>
                <a:spLocks noChangeAspect="1"/>
              </p:cNvSpPr>
              <p:nvPr/>
            </p:nvSpPr>
            <p:spPr bwMode="auto">
              <a:xfrm>
                <a:off x="128" y="3345"/>
                <a:ext cx="24" cy="14"/>
              </a:xfrm>
              <a:custGeom>
                <a:avLst/>
                <a:gdLst/>
                <a:ahLst/>
                <a:cxnLst>
                  <a:cxn ang="0">
                    <a:pos x="64" y="39"/>
                  </a:cxn>
                  <a:cxn ang="0">
                    <a:pos x="73" y="41"/>
                  </a:cxn>
                  <a:cxn ang="0">
                    <a:pos x="73" y="5"/>
                  </a:cxn>
                  <a:cxn ang="0">
                    <a:pos x="73" y="0"/>
                  </a:cxn>
                  <a:cxn ang="0">
                    <a:pos x="63" y="1"/>
                  </a:cxn>
                  <a:cxn ang="0">
                    <a:pos x="0" y="1"/>
                  </a:cxn>
                  <a:cxn ang="0">
                    <a:pos x="0" y="5"/>
                  </a:cxn>
                  <a:cxn ang="0">
                    <a:pos x="1" y="41"/>
                  </a:cxn>
                  <a:cxn ang="0">
                    <a:pos x="64" y="39"/>
                  </a:cxn>
                </a:cxnLst>
                <a:rect l="0" t="0" r="r" b="b"/>
                <a:pathLst>
                  <a:path w="73" h="41">
                    <a:moveTo>
                      <a:pt x="64" y="39"/>
                    </a:moveTo>
                    <a:lnTo>
                      <a:pt x="73" y="41"/>
                    </a:lnTo>
                    <a:lnTo>
                      <a:pt x="73" y="5"/>
                    </a:lnTo>
                    <a:lnTo>
                      <a:pt x="73" y="0"/>
                    </a:lnTo>
                    <a:lnTo>
                      <a:pt x="63" y="1"/>
                    </a:lnTo>
                    <a:lnTo>
                      <a:pt x="0" y="1"/>
                    </a:lnTo>
                    <a:lnTo>
                      <a:pt x="0" y="5"/>
                    </a:lnTo>
                    <a:lnTo>
                      <a:pt x="1" y="41"/>
                    </a:lnTo>
                    <a:lnTo>
                      <a:pt x="64" y="39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927" name="Freeform 207"/>
              <p:cNvSpPr>
                <a:spLocks noChangeAspect="1"/>
              </p:cNvSpPr>
              <p:nvPr/>
            </p:nvSpPr>
            <p:spPr bwMode="auto">
              <a:xfrm>
                <a:off x="119" y="3377"/>
                <a:ext cx="6" cy="3"/>
              </a:xfrm>
              <a:custGeom>
                <a:avLst/>
                <a:gdLst/>
                <a:ahLst/>
                <a:cxnLst>
                  <a:cxn ang="0">
                    <a:pos x="17" y="0"/>
                  </a:cxn>
                  <a:cxn ang="0">
                    <a:pos x="0" y="0"/>
                  </a:cxn>
                  <a:cxn ang="0">
                    <a:pos x="9" y="9"/>
                  </a:cxn>
                  <a:cxn ang="0">
                    <a:pos x="17" y="0"/>
                  </a:cxn>
                </a:cxnLst>
                <a:rect l="0" t="0" r="r" b="b"/>
                <a:pathLst>
                  <a:path w="17" h="9">
                    <a:moveTo>
                      <a:pt x="17" y="0"/>
                    </a:moveTo>
                    <a:lnTo>
                      <a:pt x="0" y="0"/>
                    </a:lnTo>
                    <a:lnTo>
                      <a:pt x="9" y="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3838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928" name="Freeform 208"/>
              <p:cNvSpPr>
                <a:spLocks noChangeAspect="1"/>
              </p:cNvSpPr>
              <p:nvPr/>
            </p:nvSpPr>
            <p:spPr bwMode="auto">
              <a:xfrm>
                <a:off x="-289" y="3345"/>
                <a:ext cx="27" cy="13"/>
              </a:xfrm>
              <a:custGeom>
                <a:avLst/>
                <a:gdLst/>
                <a:ahLst/>
                <a:cxnLst>
                  <a:cxn ang="0">
                    <a:pos x="77" y="38"/>
                  </a:cxn>
                  <a:cxn ang="0">
                    <a:pos x="79" y="5"/>
                  </a:cxn>
                  <a:cxn ang="0">
                    <a:pos x="81" y="0"/>
                  </a:cxn>
                  <a:cxn ang="0">
                    <a:pos x="5" y="0"/>
                  </a:cxn>
                  <a:cxn ang="0">
                    <a:pos x="5" y="2"/>
                  </a:cxn>
                  <a:cxn ang="0">
                    <a:pos x="0" y="37"/>
                  </a:cxn>
                  <a:cxn ang="0">
                    <a:pos x="10" y="37"/>
                  </a:cxn>
                  <a:cxn ang="0">
                    <a:pos x="16" y="38"/>
                  </a:cxn>
                  <a:cxn ang="0">
                    <a:pos x="77" y="38"/>
                  </a:cxn>
                </a:cxnLst>
                <a:rect l="0" t="0" r="r" b="b"/>
                <a:pathLst>
                  <a:path w="81" h="38">
                    <a:moveTo>
                      <a:pt x="77" y="38"/>
                    </a:moveTo>
                    <a:lnTo>
                      <a:pt x="79" y="5"/>
                    </a:lnTo>
                    <a:lnTo>
                      <a:pt x="81" y="0"/>
                    </a:lnTo>
                    <a:lnTo>
                      <a:pt x="5" y="0"/>
                    </a:lnTo>
                    <a:lnTo>
                      <a:pt x="5" y="2"/>
                    </a:lnTo>
                    <a:lnTo>
                      <a:pt x="0" y="37"/>
                    </a:lnTo>
                    <a:lnTo>
                      <a:pt x="10" y="37"/>
                    </a:lnTo>
                    <a:lnTo>
                      <a:pt x="16" y="38"/>
                    </a:lnTo>
                    <a:lnTo>
                      <a:pt x="77" y="38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929" name="Freeform 209"/>
              <p:cNvSpPr>
                <a:spLocks noChangeAspect="1"/>
              </p:cNvSpPr>
              <p:nvPr/>
            </p:nvSpPr>
            <p:spPr bwMode="auto">
              <a:xfrm>
                <a:off x="-205" y="3351"/>
                <a:ext cx="4" cy="6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0" y="18"/>
                  </a:cxn>
                  <a:cxn ang="0">
                    <a:pos x="11" y="0"/>
                  </a:cxn>
                  <a:cxn ang="0">
                    <a:pos x="3" y="0"/>
                  </a:cxn>
                </a:cxnLst>
                <a:rect l="0" t="0" r="r" b="b"/>
                <a:pathLst>
                  <a:path w="11" h="18">
                    <a:moveTo>
                      <a:pt x="3" y="0"/>
                    </a:moveTo>
                    <a:lnTo>
                      <a:pt x="0" y="18"/>
                    </a:lnTo>
                    <a:lnTo>
                      <a:pt x="11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C5C5C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930" name="Freeform 210"/>
              <p:cNvSpPr>
                <a:spLocks noChangeAspect="1"/>
              </p:cNvSpPr>
              <p:nvPr/>
            </p:nvSpPr>
            <p:spPr bwMode="auto">
              <a:xfrm>
                <a:off x="-305" y="3372"/>
                <a:ext cx="78" cy="86"/>
              </a:xfrm>
              <a:custGeom>
                <a:avLst/>
                <a:gdLst/>
                <a:ahLst/>
                <a:cxnLst>
                  <a:cxn ang="0">
                    <a:pos x="157" y="0"/>
                  </a:cxn>
                  <a:cxn ang="0">
                    <a:pos x="156" y="0"/>
                  </a:cxn>
                  <a:cxn ang="0">
                    <a:pos x="152" y="51"/>
                  </a:cxn>
                  <a:cxn ang="0">
                    <a:pos x="32" y="51"/>
                  </a:cxn>
                  <a:cxn ang="0">
                    <a:pos x="32" y="64"/>
                  </a:cxn>
                  <a:cxn ang="0">
                    <a:pos x="28" y="100"/>
                  </a:cxn>
                  <a:cxn ang="0">
                    <a:pos x="24" y="100"/>
                  </a:cxn>
                  <a:cxn ang="0">
                    <a:pos x="20" y="141"/>
                  </a:cxn>
                  <a:cxn ang="0">
                    <a:pos x="17" y="153"/>
                  </a:cxn>
                  <a:cxn ang="0">
                    <a:pos x="14" y="153"/>
                  </a:cxn>
                  <a:cxn ang="0">
                    <a:pos x="11" y="191"/>
                  </a:cxn>
                  <a:cxn ang="0">
                    <a:pos x="8" y="204"/>
                  </a:cxn>
                  <a:cxn ang="0">
                    <a:pos x="6" y="204"/>
                  </a:cxn>
                  <a:cxn ang="0">
                    <a:pos x="0" y="258"/>
                  </a:cxn>
                  <a:cxn ang="0">
                    <a:pos x="50" y="258"/>
                  </a:cxn>
                  <a:cxn ang="0">
                    <a:pos x="60" y="257"/>
                  </a:cxn>
                  <a:cxn ang="0">
                    <a:pos x="162" y="257"/>
                  </a:cxn>
                  <a:cxn ang="0">
                    <a:pos x="166" y="244"/>
                  </a:cxn>
                  <a:cxn ang="0">
                    <a:pos x="169" y="204"/>
                  </a:cxn>
                  <a:cxn ang="0">
                    <a:pos x="169" y="203"/>
                  </a:cxn>
                  <a:cxn ang="0">
                    <a:pos x="217" y="203"/>
                  </a:cxn>
                  <a:cxn ang="0">
                    <a:pos x="217" y="191"/>
                  </a:cxn>
                  <a:cxn ang="0">
                    <a:pos x="221" y="153"/>
                  </a:cxn>
                  <a:cxn ang="0">
                    <a:pos x="150" y="153"/>
                  </a:cxn>
                  <a:cxn ang="0">
                    <a:pos x="160" y="100"/>
                  </a:cxn>
                  <a:cxn ang="0">
                    <a:pos x="188" y="100"/>
                  </a:cxn>
                  <a:cxn ang="0">
                    <a:pos x="190" y="76"/>
                  </a:cxn>
                  <a:cxn ang="0">
                    <a:pos x="192" y="63"/>
                  </a:cxn>
                  <a:cxn ang="0">
                    <a:pos x="192" y="51"/>
                  </a:cxn>
                  <a:cxn ang="0">
                    <a:pos x="205" y="51"/>
                  </a:cxn>
                  <a:cxn ang="0">
                    <a:pos x="211" y="51"/>
                  </a:cxn>
                  <a:cxn ang="0">
                    <a:pos x="230" y="51"/>
                  </a:cxn>
                  <a:cxn ang="0">
                    <a:pos x="235" y="1"/>
                  </a:cxn>
                  <a:cxn ang="0">
                    <a:pos x="161" y="1"/>
                  </a:cxn>
                  <a:cxn ang="0">
                    <a:pos x="160" y="1"/>
                  </a:cxn>
                  <a:cxn ang="0">
                    <a:pos x="157" y="0"/>
                  </a:cxn>
                </a:cxnLst>
                <a:rect l="0" t="0" r="r" b="b"/>
                <a:pathLst>
                  <a:path w="235" h="258">
                    <a:moveTo>
                      <a:pt x="157" y="0"/>
                    </a:moveTo>
                    <a:lnTo>
                      <a:pt x="156" y="0"/>
                    </a:lnTo>
                    <a:lnTo>
                      <a:pt x="152" y="51"/>
                    </a:lnTo>
                    <a:lnTo>
                      <a:pt x="32" y="51"/>
                    </a:lnTo>
                    <a:lnTo>
                      <a:pt x="32" y="64"/>
                    </a:lnTo>
                    <a:lnTo>
                      <a:pt x="28" y="100"/>
                    </a:lnTo>
                    <a:lnTo>
                      <a:pt x="24" y="100"/>
                    </a:lnTo>
                    <a:lnTo>
                      <a:pt x="20" y="141"/>
                    </a:lnTo>
                    <a:lnTo>
                      <a:pt x="17" y="153"/>
                    </a:lnTo>
                    <a:lnTo>
                      <a:pt x="14" y="153"/>
                    </a:lnTo>
                    <a:lnTo>
                      <a:pt x="11" y="191"/>
                    </a:lnTo>
                    <a:lnTo>
                      <a:pt x="8" y="204"/>
                    </a:lnTo>
                    <a:lnTo>
                      <a:pt x="6" y="204"/>
                    </a:lnTo>
                    <a:lnTo>
                      <a:pt x="0" y="258"/>
                    </a:lnTo>
                    <a:lnTo>
                      <a:pt x="50" y="258"/>
                    </a:lnTo>
                    <a:lnTo>
                      <a:pt x="60" y="257"/>
                    </a:lnTo>
                    <a:lnTo>
                      <a:pt x="162" y="257"/>
                    </a:lnTo>
                    <a:lnTo>
                      <a:pt x="166" y="244"/>
                    </a:lnTo>
                    <a:lnTo>
                      <a:pt x="169" y="204"/>
                    </a:lnTo>
                    <a:lnTo>
                      <a:pt x="169" y="203"/>
                    </a:lnTo>
                    <a:lnTo>
                      <a:pt x="217" y="203"/>
                    </a:lnTo>
                    <a:lnTo>
                      <a:pt x="217" y="191"/>
                    </a:lnTo>
                    <a:lnTo>
                      <a:pt x="221" y="153"/>
                    </a:lnTo>
                    <a:lnTo>
                      <a:pt x="150" y="153"/>
                    </a:lnTo>
                    <a:lnTo>
                      <a:pt x="160" y="100"/>
                    </a:lnTo>
                    <a:lnTo>
                      <a:pt x="188" y="100"/>
                    </a:lnTo>
                    <a:lnTo>
                      <a:pt x="190" y="76"/>
                    </a:lnTo>
                    <a:lnTo>
                      <a:pt x="192" y="63"/>
                    </a:lnTo>
                    <a:lnTo>
                      <a:pt x="192" y="51"/>
                    </a:lnTo>
                    <a:lnTo>
                      <a:pt x="205" y="51"/>
                    </a:lnTo>
                    <a:lnTo>
                      <a:pt x="211" y="51"/>
                    </a:lnTo>
                    <a:lnTo>
                      <a:pt x="230" y="51"/>
                    </a:lnTo>
                    <a:lnTo>
                      <a:pt x="235" y="1"/>
                    </a:lnTo>
                    <a:lnTo>
                      <a:pt x="161" y="1"/>
                    </a:lnTo>
                    <a:lnTo>
                      <a:pt x="160" y="1"/>
                    </a:lnTo>
                    <a:lnTo>
                      <a:pt x="157" y="0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931" name="Freeform 211"/>
              <p:cNvSpPr>
                <a:spLocks noChangeAspect="1"/>
              </p:cNvSpPr>
              <p:nvPr/>
            </p:nvSpPr>
            <p:spPr bwMode="auto">
              <a:xfrm>
                <a:off x="-230" y="3372"/>
                <a:ext cx="42" cy="51"/>
              </a:xfrm>
              <a:custGeom>
                <a:avLst/>
                <a:gdLst/>
                <a:ahLst/>
                <a:cxnLst>
                  <a:cxn ang="0">
                    <a:pos x="49" y="0"/>
                  </a:cxn>
                  <a:cxn ang="0">
                    <a:pos x="45" y="50"/>
                  </a:cxn>
                  <a:cxn ang="0">
                    <a:pos x="7" y="50"/>
                  </a:cxn>
                  <a:cxn ang="0">
                    <a:pos x="0" y="99"/>
                  </a:cxn>
                  <a:cxn ang="0">
                    <a:pos x="26" y="99"/>
                  </a:cxn>
                  <a:cxn ang="0">
                    <a:pos x="31" y="100"/>
                  </a:cxn>
                  <a:cxn ang="0">
                    <a:pos x="37" y="100"/>
                  </a:cxn>
                  <a:cxn ang="0">
                    <a:pos x="31" y="152"/>
                  </a:cxn>
                  <a:cxn ang="0">
                    <a:pos x="110" y="152"/>
                  </a:cxn>
                  <a:cxn ang="0">
                    <a:pos x="110" y="137"/>
                  </a:cxn>
                  <a:cxn ang="0">
                    <a:pos x="114" y="112"/>
                  </a:cxn>
                  <a:cxn ang="0">
                    <a:pos x="114" y="99"/>
                  </a:cxn>
                  <a:cxn ang="0">
                    <a:pos x="80" y="99"/>
                  </a:cxn>
                  <a:cxn ang="0">
                    <a:pos x="84" y="50"/>
                  </a:cxn>
                  <a:cxn ang="0">
                    <a:pos x="78" y="50"/>
                  </a:cxn>
                  <a:cxn ang="0">
                    <a:pos x="121" y="50"/>
                  </a:cxn>
                  <a:cxn ang="0">
                    <a:pos x="126" y="0"/>
                  </a:cxn>
                  <a:cxn ang="0">
                    <a:pos x="49" y="0"/>
                  </a:cxn>
                </a:cxnLst>
                <a:rect l="0" t="0" r="r" b="b"/>
                <a:pathLst>
                  <a:path w="126" h="152">
                    <a:moveTo>
                      <a:pt x="49" y="0"/>
                    </a:moveTo>
                    <a:lnTo>
                      <a:pt x="45" y="50"/>
                    </a:lnTo>
                    <a:lnTo>
                      <a:pt x="7" y="50"/>
                    </a:lnTo>
                    <a:lnTo>
                      <a:pt x="0" y="99"/>
                    </a:lnTo>
                    <a:lnTo>
                      <a:pt x="26" y="99"/>
                    </a:lnTo>
                    <a:lnTo>
                      <a:pt x="31" y="100"/>
                    </a:lnTo>
                    <a:lnTo>
                      <a:pt x="37" y="100"/>
                    </a:lnTo>
                    <a:lnTo>
                      <a:pt x="31" y="152"/>
                    </a:lnTo>
                    <a:lnTo>
                      <a:pt x="110" y="152"/>
                    </a:lnTo>
                    <a:lnTo>
                      <a:pt x="110" y="137"/>
                    </a:lnTo>
                    <a:lnTo>
                      <a:pt x="114" y="112"/>
                    </a:lnTo>
                    <a:lnTo>
                      <a:pt x="114" y="99"/>
                    </a:lnTo>
                    <a:lnTo>
                      <a:pt x="80" y="99"/>
                    </a:lnTo>
                    <a:lnTo>
                      <a:pt x="84" y="50"/>
                    </a:lnTo>
                    <a:lnTo>
                      <a:pt x="78" y="50"/>
                    </a:lnTo>
                    <a:lnTo>
                      <a:pt x="121" y="50"/>
                    </a:lnTo>
                    <a:lnTo>
                      <a:pt x="126" y="0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932" name="Freeform 212"/>
              <p:cNvSpPr>
                <a:spLocks noChangeAspect="1"/>
              </p:cNvSpPr>
              <p:nvPr/>
            </p:nvSpPr>
            <p:spPr bwMode="auto">
              <a:xfrm>
                <a:off x="-198" y="3345"/>
                <a:ext cx="27" cy="13"/>
              </a:xfrm>
              <a:custGeom>
                <a:avLst/>
                <a:gdLst/>
                <a:ahLst/>
                <a:cxnLst>
                  <a:cxn ang="0">
                    <a:pos x="76" y="37"/>
                  </a:cxn>
                  <a:cxn ang="0">
                    <a:pos x="80" y="1"/>
                  </a:cxn>
                  <a:cxn ang="0">
                    <a:pos x="40" y="1"/>
                  </a:cxn>
                  <a:cxn ang="0">
                    <a:pos x="3" y="0"/>
                  </a:cxn>
                  <a:cxn ang="0">
                    <a:pos x="3" y="1"/>
                  </a:cxn>
                  <a:cxn ang="0">
                    <a:pos x="0" y="36"/>
                  </a:cxn>
                  <a:cxn ang="0">
                    <a:pos x="76" y="37"/>
                  </a:cxn>
                </a:cxnLst>
                <a:rect l="0" t="0" r="r" b="b"/>
                <a:pathLst>
                  <a:path w="80" h="37">
                    <a:moveTo>
                      <a:pt x="76" y="37"/>
                    </a:moveTo>
                    <a:lnTo>
                      <a:pt x="80" y="1"/>
                    </a:lnTo>
                    <a:lnTo>
                      <a:pt x="40" y="1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0" y="36"/>
                    </a:lnTo>
                    <a:lnTo>
                      <a:pt x="76" y="37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14" name="Group 213"/>
          <p:cNvGrpSpPr>
            <a:grpSpLocks noChangeAspect="1"/>
          </p:cNvGrpSpPr>
          <p:nvPr/>
        </p:nvGrpSpPr>
        <p:grpSpPr bwMode="auto">
          <a:xfrm>
            <a:off x="2786063" y="1782763"/>
            <a:ext cx="855662" cy="1295400"/>
            <a:chOff x="1857" y="-376"/>
            <a:chExt cx="3061" cy="4632"/>
          </a:xfrm>
        </p:grpSpPr>
        <p:sp>
          <p:nvSpPr>
            <p:cNvPr id="158934" name="Freeform 214"/>
            <p:cNvSpPr>
              <a:spLocks noChangeAspect="1"/>
            </p:cNvSpPr>
            <p:nvPr/>
          </p:nvSpPr>
          <p:spPr bwMode="gray">
            <a:xfrm>
              <a:off x="2757" y="3044"/>
              <a:ext cx="330" cy="850"/>
            </a:xfrm>
            <a:custGeom>
              <a:avLst/>
              <a:gdLst/>
              <a:ahLst/>
              <a:cxnLst>
                <a:cxn ang="0">
                  <a:pos x="330" y="0"/>
                </a:cxn>
                <a:cxn ang="0">
                  <a:pos x="0" y="190"/>
                </a:cxn>
                <a:cxn ang="0">
                  <a:pos x="23" y="850"/>
                </a:cxn>
                <a:cxn ang="0">
                  <a:pos x="330" y="667"/>
                </a:cxn>
                <a:cxn ang="0">
                  <a:pos x="330" y="0"/>
                </a:cxn>
              </a:cxnLst>
              <a:rect l="0" t="0" r="r" b="b"/>
              <a:pathLst>
                <a:path w="330" h="850">
                  <a:moveTo>
                    <a:pt x="330" y="0"/>
                  </a:moveTo>
                  <a:lnTo>
                    <a:pt x="0" y="190"/>
                  </a:lnTo>
                  <a:lnTo>
                    <a:pt x="23" y="850"/>
                  </a:lnTo>
                  <a:lnTo>
                    <a:pt x="330" y="667"/>
                  </a:lnTo>
                  <a:lnTo>
                    <a:pt x="330" y="0"/>
                  </a:lnTo>
                  <a:close/>
                </a:path>
              </a:pathLst>
            </a:custGeom>
            <a:gradFill rotWithShape="0">
              <a:gsLst>
                <a:gs pos="0">
                  <a:srgbClr val="66CCFF"/>
                </a:gs>
                <a:gs pos="100000">
                  <a:srgbClr val="66CCFF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3175" cap="flat" cmpd="sng">
              <a:solidFill>
                <a:srgbClr val="3366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58935" name="Freeform 215"/>
            <p:cNvSpPr>
              <a:spLocks noChangeAspect="1"/>
            </p:cNvSpPr>
            <p:nvPr/>
          </p:nvSpPr>
          <p:spPr bwMode="gray">
            <a:xfrm>
              <a:off x="1857" y="3050"/>
              <a:ext cx="925" cy="84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46" y="102"/>
                </a:cxn>
                <a:cxn ang="0">
                  <a:pos x="549" y="501"/>
                </a:cxn>
                <a:cxn ang="0">
                  <a:pos x="0" y="396"/>
                </a:cxn>
                <a:cxn ang="0">
                  <a:pos x="0" y="0"/>
                </a:cxn>
              </a:cxnLst>
              <a:rect l="0" t="0" r="r" b="b"/>
              <a:pathLst>
                <a:path w="549" h="501">
                  <a:moveTo>
                    <a:pt x="0" y="0"/>
                  </a:moveTo>
                  <a:lnTo>
                    <a:pt x="546" y="102"/>
                  </a:lnTo>
                  <a:lnTo>
                    <a:pt x="549" y="501"/>
                  </a:lnTo>
                  <a:lnTo>
                    <a:pt x="0" y="396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66CCFF">
                    <a:gamma/>
                    <a:shade val="55294"/>
                    <a:invGamma/>
                  </a:srgbClr>
                </a:gs>
                <a:gs pos="100000">
                  <a:srgbClr val="66CCFF"/>
                </a:gs>
              </a:gsLst>
              <a:lin ang="2700000" scaled="1"/>
            </a:gradFill>
            <a:ln w="3175" cmpd="sng">
              <a:solidFill>
                <a:srgbClr val="3366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58936" name="Freeform 216"/>
            <p:cNvSpPr>
              <a:spLocks noChangeAspect="1"/>
            </p:cNvSpPr>
            <p:nvPr/>
          </p:nvSpPr>
          <p:spPr bwMode="gray">
            <a:xfrm>
              <a:off x="2757" y="2377"/>
              <a:ext cx="330" cy="850"/>
            </a:xfrm>
            <a:custGeom>
              <a:avLst/>
              <a:gdLst/>
              <a:ahLst/>
              <a:cxnLst>
                <a:cxn ang="0">
                  <a:pos x="330" y="0"/>
                </a:cxn>
                <a:cxn ang="0">
                  <a:pos x="0" y="190"/>
                </a:cxn>
                <a:cxn ang="0">
                  <a:pos x="23" y="850"/>
                </a:cxn>
                <a:cxn ang="0">
                  <a:pos x="330" y="667"/>
                </a:cxn>
                <a:cxn ang="0">
                  <a:pos x="330" y="0"/>
                </a:cxn>
              </a:cxnLst>
              <a:rect l="0" t="0" r="r" b="b"/>
              <a:pathLst>
                <a:path w="330" h="850">
                  <a:moveTo>
                    <a:pt x="330" y="0"/>
                  </a:moveTo>
                  <a:lnTo>
                    <a:pt x="0" y="190"/>
                  </a:lnTo>
                  <a:lnTo>
                    <a:pt x="23" y="850"/>
                  </a:lnTo>
                  <a:lnTo>
                    <a:pt x="330" y="667"/>
                  </a:lnTo>
                  <a:lnTo>
                    <a:pt x="330" y="0"/>
                  </a:lnTo>
                  <a:close/>
                </a:path>
              </a:pathLst>
            </a:custGeom>
            <a:gradFill rotWithShape="0">
              <a:gsLst>
                <a:gs pos="0">
                  <a:srgbClr val="66CCFF"/>
                </a:gs>
                <a:gs pos="100000">
                  <a:srgbClr val="66CCFF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3175" cap="flat" cmpd="sng">
              <a:solidFill>
                <a:srgbClr val="3366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58937" name="Freeform 217"/>
            <p:cNvSpPr>
              <a:spLocks noChangeAspect="1"/>
            </p:cNvSpPr>
            <p:nvPr/>
          </p:nvSpPr>
          <p:spPr bwMode="gray">
            <a:xfrm>
              <a:off x="1857" y="2383"/>
              <a:ext cx="925" cy="84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46" y="102"/>
                </a:cxn>
                <a:cxn ang="0">
                  <a:pos x="549" y="501"/>
                </a:cxn>
                <a:cxn ang="0">
                  <a:pos x="0" y="396"/>
                </a:cxn>
                <a:cxn ang="0">
                  <a:pos x="0" y="0"/>
                </a:cxn>
              </a:cxnLst>
              <a:rect l="0" t="0" r="r" b="b"/>
              <a:pathLst>
                <a:path w="549" h="501">
                  <a:moveTo>
                    <a:pt x="0" y="0"/>
                  </a:moveTo>
                  <a:lnTo>
                    <a:pt x="546" y="102"/>
                  </a:lnTo>
                  <a:lnTo>
                    <a:pt x="549" y="501"/>
                  </a:lnTo>
                  <a:lnTo>
                    <a:pt x="0" y="396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66CCFF">
                    <a:gamma/>
                    <a:shade val="55294"/>
                    <a:invGamma/>
                  </a:srgbClr>
                </a:gs>
                <a:gs pos="100000">
                  <a:srgbClr val="66CCFF"/>
                </a:gs>
              </a:gsLst>
              <a:lin ang="2700000" scaled="1"/>
            </a:gradFill>
            <a:ln w="3175" cap="flat" cmpd="sng">
              <a:solidFill>
                <a:srgbClr val="3366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58938" name="Freeform 218"/>
            <p:cNvSpPr>
              <a:spLocks noChangeAspect="1"/>
            </p:cNvSpPr>
            <p:nvPr/>
          </p:nvSpPr>
          <p:spPr bwMode="gray">
            <a:xfrm>
              <a:off x="2757" y="1710"/>
              <a:ext cx="330" cy="850"/>
            </a:xfrm>
            <a:custGeom>
              <a:avLst/>
              <a:gdLst/>
              <a:ahLst/>
              <a:cxnLst>
                <a:cxn ang="0">
                  <a:pos x="330" y="0"/>
                </a:cxn>
                <a:cxn ang="0">
                  <a:pos x="0" y="190"/>
                </a:cxn>
                <a:cxn ang="0">
                  <a:pos x="23" y="850"/>
                </a:cxn>
                <a:cxn ang="0">
                  <a:pos x="330" y="667"/>
                </a:cxn>
                <a:cxn ang="0">
                  <a:pos x="330" y="0"/>
                </a:cxn>
              </a:cxnLst>
              <a:rect l="0" t="0" r="r" b="b"/>
              <a:pathLst>
                <a:path w="330" h="850">
                  <a:moveTo>
                    <a:pt x="330" y="0"/>
                  </a:moveTo>
                  <a:lnTo>
                    <a:pt x="0" y="190"/>
                  </a:lnTo>
                  <a:lnTo>
                    <a:pt x="23" y="850"/>
                  </a:lnTo>
                  <a:lnTo>
                    <a:pt x="330" y="667"/>
                  </a:lnTo>
                  <a:lnTo>
                    <a:pt x="330" y="0"/>
                  </a:lnTo>
                  <a:close/>
                </a:path>
              </a:pathLst>
            </a:custGeom>
            <a:gradFill rotWithShape="0">
              <a:gsLst>
                <a:gs pos="0">
                  <a:srgbClr val="66CCFF"/>
                </a:gs>
                <a:gs pos="100000">
                  <a:srgbClr val="66CCFF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3175" cap="flat" cmpd="sng">
              <a:solidFill>
                <a:srgbClr val="3366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58939" name="Freeform 219"/>
            <p:cNvSpPr>
              <a:spLocks noChangeAspect="1"/>
            </p:cNvSpPr>
            <p:nvPr/>
          </p:nvSpPr>
          <p:spPr bwMode="gray">
            <a:xfrm>
              <a:off x="1857" y="1716"/>
              <a:ext cx="925" cy="84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46" y="102"/>
                </a:cxn>
                <a:cxn ang="0">
                  <a:pos x="549" y="501"/>
                </a:cxn>
                <a:cxn ang="0">
                  <a:pos x="0" y="396"/>
                </a:cxn>
                <a:cxn ang="0">
                  <a:pos x="0" y="0"/>
                </a:cxn>
              </a:cxnLst>
              <a:rect l="0" t="0" r="r" b="b"/>
              <a:pathLst>
                <a:path w="549" h="501">
                  <a:moveTo>
                    <a:pt x="0" y="0"/>
                  </a:moveTo>
                  <a:lnTo>
                    <a:pt x="546" y="102"/>
                  </a:lnTo>
                  <a:lnTo>
                    <a:pt x="549" y="501"/>
                  </a:lnTo>
                  <a:lnTo>
                    <a:pt x="0" y="396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66CCFF">
                    <a:gamma/>
                    <a:shade val="55294"/>
                    <a:invGamma/>
                  </a:srgbClr>
                </a:gs>
                <a:gs pos="100000">
                  <a:srgbClr val="66CCFF"/>
                </a:gs>
              </a:gsLst>
              <a:lin ang="2700000" scaled="1"/>
            </a:gradFill>
            <a:ln w="3175" cap="flat" cmpd="sng">
              <a:solidFill>
                <a:srgbClr val="3366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58940" name="Freeform 220"/>
            <p:cNvSpPr>
              <a:spLocks noChangeAspect="1"/>
            </p:cNvSpPr>
            <p:nvPr/>
          </p:nvSpPr>
          <p:spPr bwMode="gray">
            <a:xfrm>
              <a:off x="2757" y="1043"/>
              <a:ext cx="330" cy="850"/>
            </a:xfrm>
            <a:custGeom>
              <a:avLst/>
              <a:gdLst/>
              <a:ahLst/>
              <a:cxnLst>
                <a:cxn ang="0">
                  <a:pos x="330" y="0"/>
                </a:cxn>
                <a:cxn ang="0">
                  <a:pos x="0" y="190"/>
                </a:cxn>
                <a:cxn ang="0">
                  <a:pos x="23" y="850"/>
                </a:cxn>
                <a:cxn ang="0">
                  <a:pos x="330" y="667"/>
                </a:cxn>
                <a:cxn ang="0">
                  <a:pos x="330" y="0"/>
                </a:cxn>
              </a:cxnLst>
              <a:rect l="0" t="0" r="r" b="b"/>
              <a:pathLst>
                <a:path w="330" h="850">
                  <a:moveTo>
                    <a:pt x="330" y="0"/>
                  </a:moveTo>
                  <a:lnTo>
                    <a:pt x="0" y="190"/>
                  </a:lnTo>
                  <a:lnTo>
                    <a:pt x="23" y="850"/>
                  </a:lnTo>
                  <a:lnTo>
                    <a:pt x="330" y="667"/>
                  </a:lnTo>
                  <a:lnTo>
                    <a:pt x="330" y="0"/>
                  </a:lnTo>
                  <a:close/>
                </a:path>
              </a:pathLst>
            </a:custGeom>
            <a:gradFill rotWithShape="0">
              <a:gsLst>
                <a:gs pos="0">
                  <a:srgbClr val="66CCFF"/>
                </a:gs>
                <a:gs pos="100000">
                  <a:srgbClr val="66CCFF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3175" cap="flat" cmpd="sng">
              <a:solidFill>
                <a:srgbClr val="3366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58941" name="Freeform 221"/>
            <p:cNvSpPr>
              <a:spLocks noChangeAspect="1"/>
            </p:cNvSpPr>
            <p:nvPr/>
          </p:nvSpPr>
          <p:spPr bwMode="gray">
            <a:xfrm>
              <a:off x="1857" y="1049"/>
              <a:ext cx="925" cy="84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46" y="102"/>
                </a:cxn>
                <a:cxn ang="0">
                  <a:pos x="549" y="501"/>
                </a:cxn>
                <a:cxn ang="0">
                  <a:pos x="0" y="396"/>
                </a:cxn>
                <a:cxn ang="0">
                  <a:pos x="0" y="0"/>
                </a:cxn>
              </a:cxnLst>
              <a:rect l="0" t="0" r="r" b="b"/>
              <a:pathLst>
                <a:path w="549" h="501">
                  <a:moveTo>
                    <a:pt x="0" y="0"/>
                  </a:moveTo>
                  <a:lnTo>
                    <a:pt x="546" y="102"/>
                  </a:lnTo>
                  <a:lnTo>
                    <a:pt x="549" y="501"/>
                  </a:lnTo>
                  <a:lnTo>
                    <a:pt x="0" y="396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66CCFF">
                    <a:gamma/>
                    <a:shade val="55294"/>
                    <a:invGamma/>
                  </a:srgbClr>
                </a:gs>
                <a:gs pos="100000">
                  <a:srgbClr val="66CCFF"/>
                </a:gs>
              </a:gsLst>
              <a:lin ang="2700000" scaled="1"/>
            </a:gradFill>
            <a:ln w="3175" cap="flat" cmpd="sng">
              <a:solidFill>
                <a:srgbClr val="3366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58942" name="Freeform 222"/>
            <p:cNvSpPr>
              <a:spLocks noChangeAspect="1"/>
            </p:cNvSpPr>
            <p:nvPr/>
          </p:nvSpPr>
          <p:spPr bwMode="gray">
            <a:xfrm>
              <a:off x="4544" y="3406"/>
              <a:ext cx="330" cy="850"/>
            </a:xfrm>
            <a:custGeom>
              <a:avLst/>
              <a:gdLst/>
              <a:ahLst/>
              <a:cxnLst>
                <a:cxn ang="0">
                  <a:pos x="330" y="0"/>
                </a:cxn>
                <a:cxn ang="0">
                  <a:pos x="0" y="190"/>
                </a:cxn>
                <a:cxn ang="0">
                  <a:pos x="23" y="850"/>
                </a:cxn>
                <a:cxn ang="0">
                  <a:pos x="330" y="667"/>
                </a:cxn>
                <a:cxn ang="0">
                  <a:pos x="330" y="0"/>
                </a:cxn>
              </a:cxnLst>
              <a:rect l="0" t="0" r="r" b="b"/>
              <a:pathLst>
                <a:path w="330" h="850">
                  <a:moveTo>
                    <a:pt x="330" y="0"/>
                  </a:moveTo>
                  <a:lnTo>
                    <a:pt x="0" y="190"/>
                  </a:lnTo>
                  <a:lnTo>
                    <a:pt x="23" y="850"/>
                  </a:lnTo>
                  <a:lnTo>
                    <a:pt x="330" y="667"/>
                  </a:lnTo>
                  <a:lnTo>
                    <a:pt x="330" y="0"/>
                  </a:lnTo>
                  <a:close/>
                </a:path>
              </a:pathLst>
            </a:custGeom>
            <a:gradFill rotWithShape="0">
              <a:gsLst>
                <a:gs pos="0">
                  <a:srgbClr val="2F5E76"/>
                </a:gs>
                <a:gs pos="100000">
                  <a:srgbClr val="0099CC"/>
                </a:gs>
              </a:gsLst>
              <a:lin ang="18900000" scaled="1"/>
            </a:gradFill>
            <a:ln w="3175" cap="flat" cmpd="sng">
              <a:solidFill>
                <a:srgbClr val="3366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58943" name="Freeform 223"/>
            <p:cNvSpPr>
              <a:spLocks noChangeAspect="1"/>
            </p:cNvSpPr>
            <p:nvPr/>
          </p:nvSpPr>
          <p:spPr bwMode="gray">
            <a:xfrm>
              <a:off x="3644" y="3412"/>
              <a:ext cx="925" cy="84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46" y="102"/>
                </a:cxn>
                <a:cxn ang="0">
                  <a:pos x="549" y="501"/>
                </a:cxn>
                <a:cxn ang="0">
                  <a:pos x="0" y="396"/>
                </a:cxn>
                <a:cxn ang="0">
                  <a:pos x="0" y="0"/>
                </a:cxn>
              </a:cxnLst>
              <a:rect l="0" t="0" r="r" b="b"/>
              <a:pathLst>
                <a:path w="549" h="501">
                  <a:moveTo>
                    <a:pt x="0" y="0"/>
                  </a:moveTo>
                  <a:lnTo>
                    <a:pt x="546" y="102"/>
                  </a:lnTo>
                  <a:lnTo>
                    <a:pt x="549" y="501"/>
                  </a:lnTo>
                  <a:lnTo>
                    <a:pt x="0" y="396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66CCFF"/>
                </a:gs>
                <a:gs pos="100000">
                  <a:srgbClr val="66CCFF">
                    <a:gamma/>
                    <a:shade val="55294"/>
                    <a:invGamma/>
                  </a:srgbClr>
                </a:gs>
              </a:gsLst>
              <a:lin ang="2700000" scaled="1"/>
            </a:gradFill>
            <a:ln w="3175" cmpd="sng">
              <a:solidFill>
                <a:srgbClr val="3366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58944" name="Freeform 224"/>
            <p:cNvSpPr>
              <a:spLocks noChangeAspect="1"/>
            </p:cNvSpPr>
            <p:nvPr/>
          </p:nvSpPr>
          <p:spPr bwMode="gray">
            <a:xfrm>
              <a:off x="4544" y="2739"/>
              <a:ext cx="330" cy="850"/>
            </a:xfrm>
            <a:custGeom>
              <a:avLst/>
              <a:gdLst/>
              <a:ahLst/>
              <a:cxnLst>
                <a:cxn ang="0">
                  <a:pos x="330" y="0"/>
                </a:cxn>
                <a:cxn ang="0">
                  <a:pos x="0" y="190"/>
                </a:cxn>
                <a:cxn ang="0">
                  <a:pos x="23" y="850"/>
                </a:cxn>
                <a:cxn ang="0">
                  <a:pos x="330" y="667"/>
                </a:cxn>
                <a:cxn ang="0">
                  <a:pos x="330" y="0"/>
                </a:cxn>
              </a:cxnLst>
              <a:rect l="0" t="0" r="r" b="b"/>
              <a:pathLst>
                <a:path w="330" h="850">
                  <a:moveTo>
                    <a:pt x="330" y="0"/>
                  </a:moveTo>
                  <a:lnTo>
                    <a:pt x="0" y="190"/>
                  </a:lnTo>
                  <a:lnTo>
                    <a:pt x="23" y="850"/>
                  </a:lnTo>
                  <a:lnTo>
                    <a:pt x="330" y="667"/>
                  </a:lnTo>
                  <a:lnTo>
                    <a:pt x="330" y="0"/>
                  </a:lnTo>
                  <a:close/>
                </a:path>
              </a:pathLst>
            </a:custGeom>
            <a:gradFill rotWithShape="0">
              <a:gsLst>
                <a:gs pos="0">
                  <a:srgbClr val="2F5E76"/>
                </a:gs>
                <a:gs pos="100000">
                  <a:srgbClr val="0099CC"/>
                </a:gs>
              </a:gsLst>
              <a:lin ang="18900000" scaled="1"/>
            </a:gradFill>
            <a:ln w="3175" cap="flat" cmpd="sng">
              <a:solidFill>
                <a:srgbClr val="3366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58945" name="Freeform 225"/>
            <p:cNvSpPr>
              <a:spLocks noChangeAspect="1"/>
            </p:cNvSpPr>
            <p:nvPr/>
          </p:nvSpPr>
          <p:spPr bwMode="gray">
            <a:xfrm>
              <a:off x="3644" y="2745"/>
              <a:ext cx="925" cy="84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46" y="102"/>
                </a:cxn>
                <a:cxn ang="0">
                  <a:pos x="549" y="501"/>
                </a:cxn>
                <a:cxn ang="0">
                  <a:pos x="0" y="396"/>
                </a:cxn>
                <a:cxn ang="0">
                  <a:pos x="0" y="0"/>
                </a:cxn>
              </a:cxnLst>
              <a:rect l="0" t="0" r="r" b="b"/>
              <a:pathLst>
                <a:path w="549" h="501">
                  <a:moveTo>
                    <a:pt x="0" y="0"/>
                  </a:moveTo>
                  <a:lnTo>
                    <a:pt x="546" y="102"/>
                  </a:lnTo>
                  <a:lnTo>
                    <a:pt x="549" y="501"/>
                  </a:lnTo>
                  <a:lnTo>
                    <a:pt x="0" y="396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66CCFF"/>
                </a:gs>
                <a:gs pos="100000">
                  <a:srgbClr val="66CCFF">
                    <a:gamma/>
                    <a:shade val="55294"/>
                    <a:invGamma/>
                  </a:srgbClr>
                </a:gs>
              </a:gsLst>
              <a:lin ang="2700000" scaled="1"/>
            </a:gradFill>
            <a:ln w="3175" cap="flat" cmpd="sng">
              <a:solidFill>
                <a:srgbClr val="3366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58946" name="Freeform 226"/>
            <p:cNvSpPr>
              <a:spLocks noChangeAspect="1"/>
            </p:cNvSpPr>
            <p:nvPr/>
          </p:nvSpPr>
          <p:spPr bwMode="gray">
            <a:xfrm>
              <a:off x="4544" y="2072"/>
              <a:ext cx="330" cy="850"/>
            </a:xfrm>
            <a:custGeom>
              <a:avLst/>
              <a:gdLst/>
              <a:ahLst/>
              <a:cxnLst>
                <a:cxn ang="0">
                  <a:pos x="330" y="0"/>
                </a:cxn>
                <a:cxn ang="0">
                  <a:pos x="0" y="190"/>
                </a:cxn>
                <a:cxn ang="0">
                  <a:pos x="23" y="850"/>
                </a:cxn>
                <a:cxn ang="0">
                  <a:pos x="330" y="667"/>
                </a:cxn>
                <a:cxn ang="0">
                  <a:pos x="330" y="0"/>
                </a:cxn>
              </a:cxnLst>
              <a:rect l="0" t="0" r="r" b="b"/>
              <a:pathLst>
                <a:path w="330" h="850">
                  <a:moveTo>
                    <a:pt x="330" y="0"/>
                  </a:moveTo>
                  <a:lnTo>
                    <a:pt x="0" y="190"/>
                  </a:lnTo>
                  <a:lnTo>
                    <a:pt x="23" y="850"/>
                  </a:lnTo>
                  <a:lnTo>
                    <a:pt x="330" y="667"/>
                  </a:lnTo>
                  <a:lnTo>
                    <a:pt x="330" y="0"/>
                  </a:lnTo>
                  <a:close/>
                </a:path>
              </a:pathLst>
            </a:custGeom>
            <a:gradFill rotWithShape="0">
              <a:gsLst>
                <a:gs pos="0">
                  <a:srgbClr val="2F5E76"/>
                </a:gs>
                <a:gs pos="100000">
                  <a:srgbClr val="0099CC"/>
                </a:gs>
              </a:gsLst>
              <a:lin ang="18900000" scaled="1"/>
            </a:gradFill>
            <a:ln w="3175" cap="flat" cmpd="sng">
              <a:solidFill>
                <a:srgbClr val="3366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58947" name="Freeform 227"/>
            <p:cNvSpPr>
              <a:spLocks noChangeAspect="1"/>
            </p:cNvSpPr>
            <p:nvPr/>
          </p:nvSpPr>
          <p:spPr bwMode="gray">
            <a:xfrm>
              <a:off x="3644" y="2078"/>
              <a:ext cx="925" cy="84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46" y="102"/>
                </a:cxn>
                <a:cxn ang="0">
                  <a:pos x="549" y="501"/>
                </a:cxn>
                <a:cxn ang="0">
                  <a:pos x="0" y="396"/>
                </a:cxn>
                <a:cxn ang="0">
                  <a:pos x="0" y="0"/>
                </a:cxn>
              </a:cxnLst>
              <a:rect l="0" t="0" r="r" b="b"/>
              <a:pathLst>
                <a:path w="549" h="501">
                  <a:moveTo>
                    <a:pt x="0" y="0"/>
                  </a:moveTo>
                  <a:lnTo>
                    <a:pt x="546" y="102"/>
                  </a:lnTo>
                  <a:lnTo>
                    <a:pt x="549" y="501"/>
                  </a:lnTo>
                  <a:lnTo>
                    <a:pt x="0" y="396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66CCFF"/>
                </a:gs>
                <a:gs pos="100000">
                  <a:srgbClr val="66CCFF">
                    <a:gamma/>
                    <a:shade val="55294"/>
                    <a:invGamma/>
                  </a:srgbClr>
                </a:gs>
              </a:gsLst>
              <a:lin ang="2700000" scaled="1"/>
            </a:gradFill>
            <a:ln w="3175" cap="flat" cmpd="sng">
              <a:solidFill>
                <a:srgbClr val="3366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58948" name="Freeform 228"/>
            <p:cNvSpPr>
              <a:spLocks noChangeAspect="1"/>
            </p:cNvSpPr>
            <p:nvPr/>
          </p:nvSpPr>
          <p:spPr bwMode="gray">
            <a:xfrm>
              <a:off x="4544" y="1405"/>
              <a:ext cx="330" cy="850"/>
            </a:xfrm>
            <a:custGeom>
              <a:avLst/>
              <a:gdLst/>
              <a:ahLst/>
              <a:cxnLst>
                <a:cxn ang="0">
                  <a:pos x="330" y="0"/>
                </a:cxn>
                <a:cxn ang="0">
                  <a:pos x="0" y="190"/>
                </a:cxn>
                <a:cxn ang="0">
                  <a:pos x="23" y="850"/>
                </a:cxn>
                <a:cxn ang="0">
                  <a:pos x="330" y="667"/>
                </a:cxn>
                <a:cxn ang="0">
                  <a:pos x="330" y="0"/>
                </a:cxn>
              </a:cxnLst>
              <a:rect l="0" t="0" r="r" b="b"/>
              <a:pathLst>
                <a:path w="330" h="850">
                  <a:moveTo>
                    <a:pt x="330" y="0"/>
                  </a:moveTo>
                  <a:lnTo>
                    <a:pt x="0" y="190"/>
                  </a:lnTo>
                  <a:lnTo>
                    <a:pt x="23" y="850"/>
                  </a:lnTo>
                  <a:lnTo>
                    <a:pt x="330" y="667"/>
                  </a:lnTo>
                  <a:lnTo>
                    <a:pt x="330" y="0"/>
                  </a:lnTo>
                  <a:close/>
                </a:path>
              </a:pathLst>
            </a:custGeom>
            <a:gradFill rotWithShape="0">
              <a:gsLst>
                <a:gs pos="0">
                  <a:srgbClr val="2F5E76"/>
                </a:gs>
                <a:gs pos="100000">
                  <a:srgbClr val="0099CC"/>
                </a:gs>
              </a:gsLst>
              <a:lin ang="18900000" scaled="1"/>
            </a:gradFill>
            <a:ln w="3175" cap="flat" cmpd="sng">
              <a:solidFill>
                <a:srgbClr val="3366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58949" name="Freeform 229"/>
            <p:cNvSpPr>
              <a:spLocks noChangeAspect="1"/>
            </p:cNvSpPr>
            <p:nvPr/>
          </p:nvSpPr>
          <p:spPr bwMode="gray">
            <a:xfrm>
              <a:off x="3644" y="1411"/>
              <a:ext cx="925" cy="84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46" y="102"/>
                </a:cxn>
                <a:cxn ang="0">
                  <a:pos x="549" y="501"/>
                </a:cxn>
                <a:cxn ang="0">
                  <a:pos x="0" y="396"/>
                </a:cxn>
                <a:cxn ang="0">
                  <a:pos x="0" y="0"/>
                </a:cxn>
              </a:cxnLst>
              <a:rect l="0" t="0" r="r" b="b"/>
              <a:pathLst>
                <a:path w="549" h="501">
                  <a:moveTo>
                    <a:pt x="0" y="0"/>
                  </a:moveTo>
                  <a:lnTo>
                    <a:pt x="546" y="102"/>
                  </a:lnTo>
                  <a:lnTo>
                    <a:pt x="549" y="501"/>
                  </a:lnTo>
                  <a:lnTo>
                    <a:pt x="0" y="396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66CCFF"/>
                </a:gs>
                <a:gs pos="100000">
                  <a:srgbClr val="66CCFF">
                    <a:gamma/>
                    <a:shade val="55294"/>
                    <a:invGamma/>
                  </a:srgbClr>
                </a:gs>
              </a:gsLst>
              <a:lin ang="2700000" scaled="1"/>
            </a:gradFill>
            <a:ln w="3175" cap="flat" cmpd="sng">
              <a:solidFill>
                <a:srgbClr val="3366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15" name="Group 230"/>
            <p:cNvGrpSpPr>
              <a:grpSpLocks noChangeAspect="1"/>
            </p:cNvGrpSpPr>
            <p:nvPr/>
          </p:nvGrpSpPr>
          <p:grpSpPr bwMode="auto">
            <a:xfrm>
              <a:off x="1860" y="-376"/>
              <a:ext cx="3058" cy="1956"/>
              <a:chOff x="1860" y="-376"/>
              <a:chExt cx="3058" cy="1956"/>
            </a:xfrm>
          </p:grpSpPr>
          <p:sp>
            <p:nvSpPr>
              <p:cNvPr id="158951" name="Freeform 231"/>
              <p:cNvSpPr>
                <a:spLocks noChangeAspect="1"/>
              </p:cNvSpPr>
              <p:nvPr/>
            </p:nvSpPr>
            <p:spPr bwMode="gray">
              <a:xfrm>
                <a:off x="3644" y="590"/>
                <a:ext cx="994" cy="990"/>
              </a:xfrm>
              <a:custGeom>
                <a:avLst/>
                <a:gdLst/>
                <a:ahLst/>
                <a:cxnLst>
                  <a:cxn ang="0">
                    <a:pos x="0" y="826"/>
                  </a:cxn>
                  <a:cxn ang="0">
                    <a:pos x="920" y="990"/>
                  </a:cxn>
                  <a:cxn ang="0">
                    <a:pos x="380" y="0"/>
                  </a:cxn>
                  <a:cxn ang="0">
                    <a:pos x="0" y="826"/>
                  </a:cxn>
                </a:cxnLst>
                <a:rect l="0" t="0" r="r" b="b"/>
                <a:pathLst>
                  <a:path w="994" h="990">
                    <a:moveTo>
                      <a:pt x="0" y="826"/>
                    </a:moveTo>
                    <a:cubicBezTo>
                      <a:pt x="0" y="826"/>
                      <a:pt x="460" y="908"/>
                      <a:pt x="920" y="990"/>
                    </a:cubicBezTo>
                    <a:cubicBezTo>
                      <a:pt x="920" y="990"/>
                      <a:pt x="994" y="474"/>
                      <a:pt x="380" y="0"/>
                    </a:cubicBezTo>
                    <a:cubicBezTo>
                      <a:pt x="190" y="413"/>
                      <a:pt x="0" y="826"/>
                      <a:pt x="0" y="826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66CCFF"/>
                  </a:gs>
                  <a:gs pos="100000">
                    <a:srgbClr val="66CCFF">
                      <a:gamma/>
                      <a:shade val="55294"/>
                      <a:invGamma/>
                    </a:srgbClr>
                  </a:gs>
                </a:gsLst>
                <a:lin ang="18900000" scaled="1"/>
              </a:gradFill>
              <a:ln w="3175" cap="flat" cmpd="sng">
                <a:solidFill>
                  <a:srgbClr val="3366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952" name="Freeform 232"/>
              <p:cNvSpPr>
                <a:spLocks noChangeAspect="1"/>
              </p:cNvSpPr>
              <p:nvPr/>
            </p:nvSpPr>
            <p:spPr bwMode="gray">
              <a:xfrm>
                <a:off x="4024" y="414"/>
                <a:ext cx="894" cy="1166"/>
              </a:xfrm>
              <a:custGeom>
                <a:avLst/>
                <a:gdLst/>
                <a:ahLst/>
                <a:cxnLst>
                  <a:cxn ang="0">
                    <a:pos x="304" y="0"/>
                  </a:cxn>
                  <a:cxn ang="0">
                    <a:pos x="848" y="992"/>
                  </a:cxn>
                  <a:cxn ang="0">
                    <a:pos x="540" y="1166"/>
                  </a:cxn>
                  <a:cxn ang="0">
                    <a:pos x="0" y="176"/>
                  </a:cxn>
                  <a:cxn ang="0">
                    <a:pos x="304" y="0"/>
                  </a:cxn>
                </a:cxnLst>
                <a:rect l="0" t="0" r="r" b="b"/>
                <a:pathLst>
                  <a:path w="894" h="1166">
                    <a:moveTo>
                      <a:pt x="304" y="0"/>
                    </a:moveTo>
                    <a:cubicBezTo>
                      <a:pt x="894" y="436"/>
                      <a:pt x="848" y="992"/>
                      <a:pt x="848" y="992"/>
                    </a:cubicBezTo>
                    <a:cubicBezTo>
                      <a:pt x="848" y="992"/>
                      <a:pt x="694" y="1079"/>
                      <a:pt x="540" y="1166"/>
                    </a:cubicBezTo>
                    <a:cubicBezTo>
                      <a:pt x="540" y="1166"/>
                      <a:pt x="604" y="636"/>
                      <a:pt x="0" y="176"/>
                    </a:cubicBezTo>
                    <a:cubicBezTo>
                      <a:pt x="0" y="176"/>
                      <a:pt x="152" y="88"/>
                      <a:pt x="304" y="0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2F5E76"/>
                  </a:gs>
                  <a:gs pos="100000">
                    <a:srgbClr val="0099CC"/>
                  </a:gs>
                </a:gsLst>
                <a:lin ang="18900000" scaled="1"/>
              </a:gradFill>
              <a:ln w="3175" cap="flat" cmpd="sng">
                <a:solidFill>
                  <a:srgbClr val="3366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953" name="Freeform 233"/>
              <p:cNvSpPr>
                <a:spLocks noChangeAspect="1"/>
              </p:cNvSpPr>
              <p:nvPr/>
            </p:nvSpPr>
            <p:spPr bwMode="gray">
              <a:xfrm>
                <a:off x="1860" y="334"/>
                <a:ext cx="918" cy="887"/>
              </a:xfrm>
              <a:custGeom>
                <a:avLst/>
                <a:gdLst/>
                <a:ahLst/>
                <a:cxnLst>
                  <a:cxn ang="0">
                    <a:pos x="918" y="887"/>
                  </a:cxn>
                  <a:cxn ang="0">
                    <a:pos x="0" y="720"/>
                  </a:cxn>
                  <a:cxn ang="0">
                    <a:pos x="558" y="0"/>
                  </a:cxn>
                  <a:cxn ang="0">
                    <a:pos x="918" y="887"/>
                  </a:cxn>
                </a:cxnLst>
                <a:rect l="0" t="0" r="r" b="b"/>
                <a:pathLst>
                  <a:path w="918" h="887">
                    <a:moveTo>
                      <a:pt x="918" y="887"/>
                    </a:moveTo>
                    <a:lnTo>
                      <a:pt x="0" y="720"/>
                    </a:lnTo>
                    <a:cubicBezTo>
                      <a:pt x="12" y="596"/>
                      <a:pt x="58" y="270"/>
                      <a:pt x="558" y="0"/>
                    </a:cubicBezTo>
                    <a:cubicBezTo>
                      <a:pt x="776" y="415"/>
                      <a:pt x="918" y="887"/>
                      <a:pt x="918" y="887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66CCFF">
                      <a:gamma/>
                      <a:shade val="55294"/>
                      <a:invGamma/>
                    </a:srgbClr>
                  </a:gs>
                  <a:gs pos="100000">
                    <a:srgbClr val="66CCFF"/>
                  </a:gs>
                </a:gsLst>
                <a:lin ang="2700000" scaled="1"/>
              </a:gradFill>
              <a:ln w="3175" cap="flat" cmpd="sng">
                <a:solidFill>
                  <a:srgbClr val="3366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954" name="Freeform 234"/>
              <p:cNvSpPr>
                <a:spLocks noChangeAspect="1"/>
              </p:cNvSpPr>
              <p:nvPr/>
            </p:nvSpPr>
            <p:spPr bwMode="gray">
              <a:xfrm>
                <a:off x="2340" y="-376"/>
                <a:ext cx="1990" cy="968"/>
              </a:xfrm>
              <a:custGeom>
                <a:avLst/>
                <a:gdLst/>
                <a:ahLst/>
                <a:cxnLst>
                  <a:cxn ang="0">
                    <a:pos x="0" y="768"/>
                  </a:cxn>
                  <a:cxn ang="0">
                    <a:pos x="1684" y="968"/>
                  </a:cxn>
                  <a:cxn ang="0">
                    <a:pos x="1990" y="788"/>
                  </a:cxn>
                  <a:cxn ang="0">
                    <a:pos x="0" y="768"/>
                  </a:cxn>
                </a:cxnLst>
                <a:rect l="0" t="0" r="r" b="b"/>
                <a:pathLst>
                  <a:path w="1990" h="968">
                    <a:moveTo>
                      <a:pt x="0" y="768"/>
                    </a:moveTo>
                    <a:cubicBezTo>
                      <a:pt x="898" y="340"/>
                      <a:pt x="1684" y="968"/>
                      <a:pt x="1684" y="968"/>
                    </a:cubicBezTo>
                    <a:lnTo>
                      <a:pt x="1990" y="788"/>
                    </a:lnTo>
                    <a:cubicBezTo>
                      <a:pt x="1990" y="788"/>
                      <a:pt x="990" y="0"/>
                      <a:pt x="0" y="768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2F5E76"/>
                  </a:gs>
                  <a:gs pos="100000">
                    <a:srgbClr val="0099CC"/>
                  </a:gs>
                </a:gsLst>
                <a:lin ang="18900000" scaled="1"/>
              </a:gradFill>
              <a:ln w="3175" cap="flat" cmpd="sng">
                <a:solidFill>
                  <a:srgbClr val="3366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955" name="Freeform 235"/>
              <p:cNvSpPr>
                <a:spLocks noChangeAspect="1"/>
              </p:cNvSpPr>
              <p:nvPr/>
            </p:nvSpPr>
            <p:spPr bwMode="gray">
              <a:xfrm>
                <a:off x="2343" y="-51"/>
                <a:ext cx="1681" cy="1464"/>
              </a:xfrm>
              <a:custGeom>
                <a:avLst/>
                <a:gdLst/>
                <a:ahLst/>
                <a:cxnLst>
                  <a:cxn ang="0">
                    <a:pos x="0" y="426"/>
                  </a:cxn>
                  <a:cxn ang="0">
                    <a:pos x="1681" y="641"/>
                  </a:cxn>
                  <a:cxn ang="0">
                    <a:pos x="1302" y="1464"/>
                  </a:cxn>
                  <a:cxn ang="0">
                    <a:pos x="429" y="1274"/>
                  </a:cxn>
                  <a:cxn ang="0">
                    <a:pos x="0" y="426"/>
                  </a:cxn>
                </a:cxnLst>
                <a:rect l="0" t="0" r="r" b="b"/>
                <a:pathLst>
                  <a:path w="1681" h="1464">
                    <a:moveTo>
                      <a:pt x="0" y="426"/>
                    </a:moveTo>
                    <a:cubicBezTo>
                      <a:pt x="900" y="0"/>
                      <a:pt x="1681" y="641"/>
                      <a:pt x="1681" y="641"/>
                    </a:cubicBezTo>
                    <a:cubicBezTo>
                      <a:pt x="1681" y="641"/>
                      <a:pt x="1493" y="1052"/>
                      <a:pt x="1302" y="1464"/>
                    </a:cubicBezTo>
                    <a:cubicBezTo>
                      <a:pt x="1302" y="1464"/>
                      <a:pt x="864" y="1364"/>
                      <a:pt x="429" y="1274"/>
                    </a:cubicBezTo>
                    <a:cubicBezTo>
                      <a:pt x="429" y="1274"/>
                      <a:pt x="217" y="848"/>
                      <a:pt x="0" y="426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66CCFF">
                      <a:gamma/>
                      <a:shade val="55294"/>
                      <a:invGamma/>
                    </a:srgbClr>
                  </a:gs>
                  <a:gs pos="50000">
                    <a:srgbClr val="66CCFF"/>
                  </a:gs>
                  <a:gs pos="100000">
                    <a:srgbClr val="66CCFF">
                      <a:gamma/>
                      <a:shade val="55294"/>
                      <a:invGamma/>
                    </a:srgbClr>
                  </a:gs>
                </a:gsLst>
                <a:lin ang="0" scaled="1"/>
              </a:gradFill>
              <a:ln w="3175" cap="flat" cmpd="sng">
                <a:solidFill>
                  <a:srgbClr val="3366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58956" name="Rectangle 236"/>
          <p:cNvSpPr>
            <a:spLocks noChangeArrowheads="1"/>
          </p:cNvSpPr>
          <p:nvPr/>
        </p:nvSpPr>
        <p:spPr bwMode="auto">
          <a:xfrm>
            <a:off x="3692525" y="2163763"/>
            <a:ext cx="9398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800"/>
              <a:t>Gateway</a:t>
            </a:r>
            <a:endParaRPr lang="it-IT"/>
          </a:p>
        </p:txBody>
      </p:sp>
      <p:grpSp>
        <p:nvGrpSpPr>
          <p:cNvPr id="16" name="Group 237"/>
          <p:cNvGrpSpPr>
            <a:grpSpLocks/>
          </p:cNvGrpSpPr>
          <p:nvPr/>
        </p:nvGrpSpPr>
        <p:grpSpPr bwMode="auto">
          <a:xfrm>
            <a:off x="2549525" y="4852988"/>
            <a:ext cx="914400" cy="606425"/>
            <a:chOff x="3022" y="2326"/>
            <a:chExt cx="448" cy="297"/>
          </a:xfrm>
        </p:grpSpPr>
        <p:sp>
          <p:nvSpPr>
            <p:cNvPr id="158958" name="Freeform 238"/>
            <p:cNvSpPr>
              <a:spLocks/>
            </p:cNvSpPr>
            <p:nvPr/>
          </p:nvSpPr>
          <p:spPr bwMode="ltGray">
            <a:xfrm>
              <a:off x="3023" y="2450"/>
              <a:ext cx="121" cy="17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" y="63"/>
                </a:cxn>
                <a:cxn ang="0">
                  <a:pos x="121" y="173"/>
                </a:cxn>
                <a:cxn ang="0">
                  <a:pos x="117" y="126"/>
                </a:cxn>
                <a:cxn ang="0">
                  <a:pos x="0" y="0"/>
                </a:cxn>
              </a:cxnLst>
              <a:rect l="0" t="0" r="r" b="b"/>
              <a:pathLst>
                <a:path w="121" h="173">
                  <a:moveTo>
                    <a:pt x="0" y="0"/>
                  </a:moveTo>
                  <a:lnTo>
                    <a:pt x="20" y="63"/>
                  </a:lnTo>
                  <a:lnTo>
                    <a:pt x="121" y="173"/>
                  </a:lnTo>
                  <a:lnTo>
                    <a:pt x="117" y="126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CC0000"/>
                </a:gs>
                <a:gs pos="100000">
                  <a:srgbClr val="FF0000"/>
                </a:gs>
              </a:gsLst>
              <a:lin ang="0" scaled="1"/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8959" name="Freeform 239"/>
            <p:cNvSpPr>
              <a:spLocks/>
            </p:cNvSpPr>
            <p:nvPr/>
          </p:nvSpPr>
          <p:spPr bwMode="ltGray">
            <a:xfrm>
              <a:off x="3131" y="2572"/>
              <a:ext cx="228" cy="5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81"/>
                </a:cxn>
                <a:cxn ang="0">
                  <a:pos x="244" y="81"/>
                </a:cxn>
                <a:cxn ang="0">
                  <a:pos x="255" y="0"/>
                </a:cxn>
                <a:cxn ang="0">
                  <a:pos x="0" y="0"/>
                </a:cxn>
              </a:cxnLst>
              <a:rect l="0" t="0" r="r" b="b"/>
              <a:pathLst>
                <a:path w="255" h="81">
                  <a:moveTo>
                    <a:pt x="0" y="0"/>
                  </a:moveTo>
                  <a:lnTo>
                    <a:pt x="15" y="81"/>
                  </a:lnTo>
                  <a:lnTo>
                    <a:pt x="244" y="81"/>
                  </a:lnTo>
                  <a:lnTo>
                    <a:pt x="25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8960" name="Freeform 240"/>
            <p:cNvSpPr>
              <a:spLocks/>
            </p:cNvSpPr>
            <p:nvPr/>
          </p:nvSpPr>
          <p:spPr bwMode="ltGray">
            <a:xfrm>
              <a:off x="3348" y="2450"/>
              <a:ext cx="120" cy="173"/>
            </a:xfrm>
            <a:custGeom>
              <a:avLst/>
              <a:gdLst/>
              <a:ahLst/>
              <a:cxnLst>
                <a:cxn ang="0">
                  <a:pos x="152" y="0"/>
                </a:cxn>
                <a:cxn ang="0">
                  <a:pos x="125" y="76"/>
                </a:cxn>
                <a:cxn ang="0">
                  <a:pos x="0" y="219"/>
                </a:cxn>
                <a:cxn ang="0">
                  <a:pos x="12" y="153"/>
                </a:cxn>
                <a:cxn ang="0">
                  <a:pos x="152" y="0"/>
                </a:cxn>
              </a:cxnLst>
              <a:rect l="0" t="0" r="r" b="b"/>
              <a:pathLst>
                <a:path w="152" h="219">
                  <a:moveTo>
                    <a:pt x="152" y="0"/>
                  </a:moveTo>
                  <a:lnTo>
                    <a:pt x="125" y="76"/>
                  </a:lnTo>
                  <a:lnTo>
                    <a:pt x="0" y="219"/>
                  </a:lnTo>
                  <a:lnTo>
                    <a:pt x="12" y="153"/>
                  </a:lnTo>
                  <a:lnTo>
                    <a:pt x="152" y="0"/>
                  </a:lnTo>
                  <a:close/>
                </a:path>
              </a:pathLst>
            </a:custGeom>
            <a:gradFill rotWithShape="0">
              <a:gsLst>
                <a:gs pos="0">
                  <a:srgbClr val="FF0000"/>
                </a:gs>
                <a:gs pos="100000">
                  <a:srgbClr val="CC0000"/>
                </a:gs>
              </a:gsLst>
              <a:lin ang="0" scaled="1"/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8961" name="AutoShape 241"/>
            <p:cNvSpPr>
              <a:spLocks noChangeArrowheads="1"/>
            </p:cNvSpPr>
            <p:nvPr/>
          </p:nvSpPr>
          <p:spPr bwMode="ltGray">
            <a:xfrm>
              <a:off x="3022" y="2326"/>
              <a:ext cx="448" cy="246"/>
            </a:xfrm>
            <a:prstGeom prst="hexagon">
              <a:avLst>
                <a:gd name="adj" fmla="val 45528"/>
                <a:gd name="vf" fmla="val 115470"/>
              </a:avLst>
            </a:prstGeom>
            <a:gradFill rotWithShape="0">
              <a:gsLst>
                <a:gs pos="0">
                  <a:srgbClr val="CC3300"/>
                </a:gs>
                <a:gs pos="100000">
                  <a:srgbClr val="FF0000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8962" name="Freeform 242"/>
            <p:cNvSpPr>
              <a:spLocks/>
            </p:cNvSpPr>
            <p:nvPr/>
          </p:nvSpPr>
          <p:spPr bwMode="ltGray">
            <a:xfrm>
              <a:off x="3055" y="2330"/>
              <a:ext cx="382" cy="236"/>
            </a:xfrm>
            <a:custGeom>
              <a:avLst/>
              <a:gdLst/>
              <a:ahLst/>
              <a:cxnLst>
                <a:cxn ang="0">
                  <a:pos x="480" y="0"/>
                </a:cxn>
                <a:cxn ang="0">
                  <a:pos x="315" y="180"/>
                </a:cxn>
                <a:cxn ang="0">
                  <a:pos x="399" y="180"/>
                </a:cxn>
                <a:cxn ang="0">
                  <a:pos x="399" y="333"/>
                </a:cxn>
                <a:cxn ang="0">
                  <a:pos x="208" y="333"/>
                </a:cxn>
                <a:cxn ang="0">
                  <a:pos x="208" y="250"/>
                </a:cxn>
                <a:cxn ang="0">
                  <a:pos x="0" y="413"/>
                </a:cxn>
                <a:cxn ang="0">
                  <a:pos x="205" y="575"/>
                </a:cxn>
                <a:cxn ang="0">
                  <a:pos x="205" y="495"/>
                </a:cxn>
                <a:cxn ang="0">
                  <a:pos x="402" y="495"/>
                </a:cxn>
                <a:cxn ang="0">
                  <a:pos x="402" y="653"/>
                </a:cxn>
                <a:cxn ang="0">
                  <a:pos x="325" y="653"/>
                </a:cxn>
                <a:cxn ang="0">
                  <a:pos x="483" y="829"/>
                </a:cxn>
                <a:cxn ang="0">
                  <a:pos x="647" y="650"/>
                </a:cxn>
                <a:cxn ang="0">
                  <a:pos x="562" y="650"/>
                </a:cxn>
                <a:cxn ang="0">
                  <a:pos x="562" y="495"/>
                </a:cxn>
                <a:cxn ang="0">
                  <a:pos x="757" y="495"/>
                </a:cxn>
                <a:cxn ang="0">
                  <a:pos x="757" y="572"/>
                </a:cxn>
                <a:cxn ang="0">
                  <a:pos x="963" y="412"/>
                </a:cxn>
                <a:cxn ang="0">
                  <a:pos x="754" y="250"/>
                </a:cxn>
                <a:cxn ang="0">
                  <a:pos x="754" y="335"/>
                </a:cxn>
                <a:cxn ang="0">
                  <a:pos x="562" y="335"/>
                </a:cxn>
                <a:cxn ang="0">
                  <a:pos x="562" y="181"/>
                </a:cxn>
                <a:cxn ang="0">
                  <a:pos x="647" y="181"/>
                </a:cxn>
                <a:cxn ang="0">
                  <a:pos x="480" y="0"/>
                </a:cxn>
              </a:cxnLst>
              <a:rect l="0" t="0" r="r" b="b"/>
              <a:pathLst>
                <a:path w="963" h="829">
                  <a:moveTo>
                    <a:pt x="480" y="0"/>
                  </a:moveTo>
                  <a:lnTo>
                    <a:pt x="315" y="180"/>
                  </a:lnTo>
                  <a:lnTo>
                    <a:pt x="399" y="180"/>
                  </a:lnTo>
                  <a:lnTo>
                    <a:pt x="399" y="333"/>
                  </a:lnTo>
                  <a:lnTo>
                    <a:pt x="208" y="333"/>
                  </a:lnTo>
                  <a:lnTo>
                    <a:pt x="208" y="250"/>
                  </a:lnTo>
                  <a:lnTo>
                    <a:pt x="0" y="413"/>
                  </a:lnTo>
                  <a:lnTo>
                    <a:pt x="205" y="575"/>
                  </a:lnTo>
                  <a:lnTo>
                    <a:pt x="205" y="495"/>
                  </a:lnTo>
                  <a:lnTo>
                    <a:pt x="402" y="495"/>
                  </a:lnTo>
                  <a:lnTo>
                    <a:pt x="402" y="653"/>
                  </a:lnTo>
                  <a:lnTo>
                    <a:pt x="325" y="653"/>
                  </a:lnTo>
                  <a:lnTo>
                    <a:pt x="483" y="829"/>
                  </a:lnTo>
                  <a:lnTo>
                    <a:pt x="647" y="650"/>
                  </a:lnTo>
                  <a:lnTo>
                    <a:pt x="562" y="650"/>
                  </a:lnTo>
                  <a:lnTo>
                    <a:pt x="562" y="495"/>
                  </a:lnTo>
                  <a:lnTo>
                    <a:pt x="757" y="495"/>
                  </a:lnTo>
                  <a:lnTo>
                    <a:pt x="757" y="572"/>
                  </a:lnTo>
                  <a:lnTo>
                    <a:pt x="963" y="412"/>
                  </a:lnTo>
                  <a:lnTo>
                    <a:pt x="754" y="250"/>
                  </a:lnTo>
                  <a:lnTo>
                    <a:pt x="754" y="335"/>
                  </a:lnTo>
                  <a:lnTo>
                    <a:pt x="562" y="335"/>
                  </a:lnTo>
                  <a:lnTo>
                    <a:pt x="562" y="181"/>
                  </a:lnTo>
                  <a:lnTo>
                    <a:pt x="647" y="181"/>
                  </a:lnTo>
                  <a:lnTo>
                    <a:pt x="480" y="0"/>
                  </a:lnTo>
                  <a:close/>
                </a:path>
              </a:pathLst>
            </a:custGeom>
            <a:gradFill rotWithShape="0">
              <a:gsLst>
                <a:gs pos="0">
                  <a:srgbClr val="FAF501"/>
                </a:gs>
                <a:gs pos="100000">
                  <a:srgbClr val="F78C0E"/>
                </a:gs>
              </a:gsLst>
              <a:lin ang="5400000" scaled="1"/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43" name="Rectangle 8"/>
          <p:cNvSpPr>
            <a:spLocks noChangeArrowheads="1"/>
          </p:cNvSpPr>
          <p:nvPr/>
        </p:nvSpPr>
        <p:spPr bwMode="blackWhite">
          <a:xfrm>
            <a:off x="3092399" y="3448050"/>
            <a:ext cx="812800" cy="285750"/>
          </a:xfrm>
          <a:prstGeom prst="rect">
            <a:avLst/>
          </a:prstGeom>
          <a:solidFill>
            <a:srgbClr val="339966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r>
              <a:rPr lang="en-US" sz="1800" dirty="0" smtClean="0"/>
              <a:t>1480</a:t>
            </a:r>
            <a:endParaRPr lang="it-IT" dirty="0"/>
          </a:p>
        </p:txBody>
      </p:sp>
      <p:sp>
        <p:nvSpPr>
          <p:cNvPr id="244" name="Rectangle 8"/>
          <p:cNvSpPr>
            <a:spLocks noChangeArrowheads="1"/>
          </p:cNvSpPr>
          <p:nvPr/>
        </p:nvSpPr>
        <p:spPr bwMode="blackWhite">
          <a:xfrm>
            <a:off x="3100173" y="3844027"/>
            <a:ext cx="812800" cy="285750"/>
          </a:xfrm>
          <a:prstGeom prst="rect">
            <a:avLst/>
          </a:prstGeom>
          <a:solidFill>
            <a:srgbClr val="339966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r>
              <a:rPr lang="en-US" sz="1800" dirty="0" smtClean="0"/>
              <a:t>1480</a:t>
            </a:r>
            <a:endParaRPr lang="it-IT" dirty="0"/>
          </a:p>
        </p:txBody>
      </p:sp>
      <p:sp>
        <p:nvSpPr>
          <p:cNvPr id="24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736725" y="6465888"/>
            <a:ext cx="4694238" cy="255587"/>
          </a:xfrm>
        </p:spPr>
        <p:txBody>
          <a:bodyPr/>
          <a:lstStyle/>
          <a:p>
            <a:pPr>
              <a:defRPr/>
            </a:pPr>
            <a:r>
              <a:rPr lang="en-US" smtClean="0"/>
              <a:t>Data Networks – ISOTDAQ 2013 – Enrico.Bonaccorsi@cern.ch </a:t>
            </a:r>
            <a:endParaRPr lang="en-GB" sz="1200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5B4A213-182E-4865-9052-6E7FBF0972B9}" type="slidenum">
              <a:rPr lang="en-GB" smtClean="0"/>
              <a:pPr>
                <a:defRPr/>
              </a:pPr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09478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0"/>
              <a:t>Fragmenting Fragments</a:t>
            </a:r>
            <a:endParaRPr lang="it-IT" b="0"/>
          </a:p>
        </p:txBody>
      </p:sp>
      <p:sp>
        <p:nvSpPr>
          <p:cNvPr id="160771" name="Line 3"/>
          <p:cNvSpPr>
            <a:spLocks noChangeShapeType="1"/>
          </p:cNvSpPr>
          <p:nvPr/>
        </p:nvSpPr>
        <p:spPr bwMode="auto">
          <a:xfrm>
            <a:off x="3336925" y="2224088"/>
            <a:ext cx="3276600" cy="2743200"/>
          </a:xfrm>
          <a:prstGeom prst="line">
            <a:avLst/>
          </a:prstGeom>
          <a:noFill/>
          <a:ln w="38100">
            <a:solidFill>
              <a:srgbClr val="339966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0772" name="Line 4"/>
          <p:cNvSpPr>
            <a:spLocks noChangeShapeType="1"/>
          </p:cNvSpPr>
          <p:nvPr/>
        </p:nvSpPr>
        <p:spPr bwMode="auto">
          <a:xfrm>
            <a:off x="3200400" y="1690688"/>
            <a:ext cx="0" cy="3962400"/>
          </a:xfrm>
          <a:prstGeom prst="line">
            <a:avLst/>
          </a:prstGeom>
          <a:noFill/>
          <a:ln w="38100">
            <a:solidFill>
              <a:srgbClr val="339966"/>
            </a:solidFill>
            <a:round/>
            <a:headEnd type="diamond" w="med" len="med"/>
            <a:tailEnd type="diamond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0773" name="Oval 5"/>
          <p:cNvSpPr>
            <a:spLocks noChangeArrowheads="1"/>
          </p:cNvSpPr>
          <p:nvPr/>
        </p:nvSpPr>
        <p:spPr bwMode="auto">
          <a:xfrm>
            <a:off x="1355725" y="4686300"/>
            <a:ext cx="1600200" cy="914400"/>
          </a:xfrm>
          <a:prstGeom prst="ellipse">
            <a:avLst/>
          </a:prstGeom>
          <a:noFill/>
          <a:ln w="38100">
            <a:solidFill>
              <a:srgbClr val="339966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0774" name="Rectangle 6"/>
          <p:cNvSpPr>
            <a:spLocks noChangeArrowheads="1"/>
          </p:cNvSpPr>
          <p:nvPr/>
        </p:nvSpPr>
        <p:spPr bwMode="auto">
          <a:xfrm>
            <a:off x="2751138" y="4948238"/>
            <a:ext cx="596900" cy="285750"/>
          </a:xfrm>
          <a:prstGeom prst="rect">
            <a:avLst/>
          </a:prstGeom>
          <a:solidFill>
            <a:srgbClr val="00FF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r>
              <a:rPr lang="en-US" sz="1800"/>
              <a:t>4,096</a:t>
            </a:r>
            <a:endParaRPr lang="it-IT"/>
          </a:p>
        </p:txBody>
      </p:sp>
      <p:sp>
        <p:nvSpPr>
          <p:cNvPr id="160775" name="Line 7"/>
          <p:cNvSpPr>
            <a:spLocks noChangeShapeType="1"/>
          </p:cNvSpPr>
          <p:nvPr/>
        </p:nvSpPr>
        <p:spPr bwMode="auto">
          <a:xfrm>
            <a:off x="7772400" y="2124075"/>
            <a:ext cx="0" cy="3532188"/>
          </a:xfrm>
          <a:prstGeom prst="line">
            <a:avLst/>
          </a:prstGeom>
          <a:noFill/>
          <a:ln w="38100">
            <a:solidFill>
              <a:srgbClr val="339966"/>
            </a:solidFill>
            <a:round/>
            <a:headEnd type="diamond" w="med" len="med"/>
            <a:tailEnd type="diamond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3997325" y="2660650"/>
            <a:ext cx="2100263" cy="2109788"/>
            <a:chOff x="2624" y="1427"/>
            <a:chExt cx="1323" cy="1329"/>
          </a:xfrm>
        </p:grpSpPr>
        <p:sp>
          <p:nvSpPr>
            <p:cNvPr id="160777" name="Rectangle 9"/>
            <p:cNvSpPr>
              <a:spLocks noChangeArrowheads="1"/>
            </p:cNvSpPr>
            <p:nvPr/>
          </p:nvSpPr>
          <p:spPr bwMode="auto">
            <a:xfrm>
              <a:off x="2624" y="1427"/>
              <a:ext cx="390" cy="180"/>
            </a:xfrm>
            <a:prstGeom prst="rect">
              <a:avLst/>
            </a:prstGeom>
            <a:solidFill>
              <a:srgbClr val="339966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r>
                <a:rPr lang="en-US" sz="1800"/>
                <a:t>552</a:t>
              </a:r>
              <a:endParaRPr lang="it-IT"/>
            </a:p>
          </p:txBody>
        </p:sp>
        <p:sp>
          <p:nvSpPr>
            <p:cNvPr id="160778" name="Rectangle 10"/>
            <p:cNvSpPr>
              <a:spLocks noChangeArrowheads="1"/>
            </p:cNvSpPr>
            <p:nvPr/>
          </p:nvSpPr>
          <p:spPr bwMode="auto">
            <a:xfrm>
              <a:off x="2624" y="1642"/>
              <a:ext cx="390" cy="180"/>
            </a:xfrm>
            <a:prstGeom prst="rect">
              <a:avLst/>
            </a:prstGeom>
            <a:solidFill>
              <a:srgbClr val="339966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r>
                <a:rPr lang="en-US" sz="1800"/>
                <a:t>552</a:t>
              </a:r>
              <a:endParaRPr lang="it-IT"/>
            </a:p>
          </p:txBody>
        </p:sp>
        <p:sp>
          <p:nvSpPr>
            <p:cNvPr id="160779" name="Rectangle 11"/>
            <p:cNvSpPr>
              <a:spLocks noChangeArrowheads="1"/>
            </p:cNvSpPr>
            <p:nvPr/>
          </p:nvSpPr>
          <p:spPr bwMode="auto">
            <a:xfrm>
              <a:off x="2624" y="1858"/>
              <a:ext cx="390" cy="180"/>
            </a:xfrm>
            <a:prstGeom prst="rect">
              <a:avLst/>
            </a:prstGeom>
            <a:solidFill>
              <a:srgbClr val="339966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r>
                <a:rPr lang="en-US" sz="1800"/>
                <a:t>376</a:t>
              </a:r>
              <a:endParaRPr lang="it-IT"/>
            </a:p>
          </p:txBody>
        </p:sp>
        <p:sp>
          <p:nvSpPr>
            <p:cNvPr id="160780" name="Rectangle 12"/>
            <p:cNvSpPr>
              <a:spLocks noChangeArrowheads="1"/>
            </p:cNvSpPr>
            <p:nvPr/>
          </p:nvSpPr>
          <p:spPr bwMode="auto">
            <a:xfrm>
              <a:off x="3083" y="1778"/>
              <a:ext cx="390" cy="180"/>
            </a:xfrm>
            <a:prstGeom prst="rect">
              <a:avLst/>
            </a:prstGeom>
            <a:solidFill>
              <a:srgbClr val="3399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r>
                <a:rPr lang="en-US" sz="1800"/>
                <a:t>552</a:t>
              </a:r>
              <a:endParaRPr lang="it-IT"/>
            </a:p>
          </p:txBody>
        </p:sp>
        <p:sp>
          <p:nvSpPr>
            <p:cNvPr id="160781" name="Rectangle 13"/>
            <p:cNvSpPr>
              <a:spLocks noChangeArrowheads="1"/>
            </p:cNvSpPr>
            <p:nvPr/>
          </p:nvSpPr>
          <p:spPr bwMode="auto">
            <a:xfrm>
              <a:off x="3083" y="1993"/>
              <a:ext cx="390" cy="180"/>
            </a:xfrm>
            <a:prstGeom prst="rect">
              <a:avLst/>
            </a:prstGeom>
            <a:solidFill>
              <a:srgbClr val="3399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r>
                <a:rPr lang="en-US" sz="1800"/>
                <a:t>552</a:t>
              </a:r>
              <a:endParaRPr lang="it-IT"/>
            </a:p>
          </p:txBody>
        </p:sp>
        <p:sp>
          <p:nvSpPr>
            <p:cNvPr id="160782" name="Rectangle 14"/>
            <p:cNvSpPr>
              <a:spLocks noChangeArrowheads="1"/>
            </p:cNvSpPr>
            <p:nvPr/>
          </p:nvSpPr>
          <p:spPr bwMode="auto">
            <a:xfrm>
              <a:off x="3083" y="2209"/>
              <a:ext cx="390" cy="180"/>
            </a:xfrm>
            <a:prstGeom prst="rect">
              <a:avLst/>
            </a:prstGeom>
            <a:solidFill>
              <a:srgbClr val="3399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r>
                <a:rPr lang="en-US" sz="1800"/>
                <a:t>376</a:t>
              </a:r>
              <a:endParaRPr lang="it-IT"/>
            </a:p>
          </p:txBody>
        </p:sp>
        <p:sp>
          <p:nvSpPr>
            <p:cNvPr id="160783" name="Rectangle 15"/>
            <p:cNvSpPr>
              <a:spLocks noChangeArrowheads="1"/>
            </p:cNvSpPr>
            <p:nvPr/>
          </p:nvSpPr>
          <p:spPr bwMode="auto">
            <a:xfrm>
              <a:off x="3557" y="2145"/>
              <a:ext cx="390" cy="180"/>
            </a:xfrm>
            <a:prstGeom prst="rect">
              <a:avLst/>
            </a:prstGeom>
            <a:solidFill>
              <a:srgbClr val="339966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r>
                <a:rPr lang="en-US" sz="1800"/>
                <a:t>552</a:t>
              </a:r>
              <a:endParaRPr lang="it-IT"/>
            </a:p>
          </p:txBody>
        </p:sp>
        <p:sp>
          <p:nvSpPr>
            <p:cNvPr id="160784" name="Rectangle 16"/>
            <p:cNvSpPr>
              <a:spLocks noChangeArrowheads="1"/>
            </p:cNvSpPr>
            <p:nvPr/>
          </p:nvSpPr>
          <p:spPr bwMode="auto">
            <a:xfrm>
              <a:off x="3557" y="2360"/>
              <a:ext cx="390" cy="180"/>
            </a:xfrm>
            <a:prstGeom prst="rect">
              <a:avLst/>
            </a:prstGeom>
            <a:solidFill>
              <a:srgbClr val="339966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r>
                <a:rPr lang="en-US" sz="1800"/>
                <a:t>552</a:t>
              </a:r>
              <a:endParaRPr lang="it-IT"/>
            </a:p>
          </p:txBody>
        </p:sp>
        <p:sp>
          <p:nvSpPr>
            <p:cNvPr id="160785" name="Rectangle 17"/>
            <p:cNvSpPr>
              <a:spLocks noChangeArrowheads="1"/>
            </p:cNvSpPr>
            <p:nvPr/>
          </p:nvSpPr>
          <p:spPr bwMode="auto">
            <a:xfrm>
              <a:off x="3557" y="2576"/>
              <a:ext cx="390" cy="180"/>
            </a:xfrm>
            <a:prstGeom prst="rect">
              <a:avLst/>
            </a:prstGeom>
            <a:solidFill>
              <a:srgbClr val="339966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r>
                <a:rPr lang="en-US" sz="1800"/>
                <a:t>32</a:t>
              </a:r>
              <a:endParaRPr lang="it-IT"/>
            </a:p>
          </p:txBody>
        </p:sp>
      </p:grpSp>
      <p:sp>
        <p:nvSpPr>
          <p:cNvPr id="160786" name="Rectangle 18"/>
          <p:cNvSpPr>
            <a:spLocks noChangeArrowheads="1"/>
          </p:cNvSpPr>
          <p:nvPr/>
        </p:nvSpPr>
        <p:spPr bwMode="auto">
          <a:xfrm>
            <a:off x="6448425" y="5668963"/>
            <a:ext cx="6985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800"/>
              <a:t>Target</a:t>
            </a:r>
            <a:endParaRPr lang="it-IT"/>
          </a:p>
        </p:txBody>
      </p:sp>
      <p:sp>
        <p:nvSpPr>
          <p:cNvPr id="160787" name="Rectangle 19"/>
          <p:cNvSpPr>
            <a:spLocks noChangeArrowheads="1"/>
          </p:cNvSpPr>
          <p:nvPr/>
        </p:nvSpPr>
        <p:spPr bwMode="auto">
          <a:xfrm>
            <a:off x="1114425" y="3184525"/>
            <a:ext cx="7747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800"/>
              <a:t>Source</a:t>
            </a:r>
            <a:endParaRPr lang="it-IT"/>
          </a:p>
        </p:txBody>
      </p:sp>
      <p:sp>
        <p:nvSpPr>
          <p:cNvPr id="160788" name="Rectangle 20"/>
          <p:cNvSpPr>
            <a:spLocks noChangeArrowheads="1"/>
          </p:cNvSpPr>
          <p:nvPr/>
        </p:nvSpPr>
        <p:spPr bwMode="auto">
          <a:xfrm>
            <a:off x="3435350" y="5233988"/>
            <a:ext cx="7366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800"/>
              <a:t>Router</a:t>
            </a:r>
            <a:endParaRPr lang="it-IT"/>
          </a:p>
        </p:txBody>
      </p:sp>
      <p:grpSp>
        <p:nvGrpSpPr>
          <p:cNvPr id="3" name="Group 21"/>
          <p:cNvGrpSpPr>
            <a:grpSpLocks noChangeAspect="1"/>
          </p:cNvGrpSpPr>
          <p:nvPr/>
        </p:nvGrpSpPr>
        <p:grpSpPr bwMode="auto">
          <a:xfrm>
            <a:off x="884238" y="3448050"/>
            <a:ext cx="1157287" cy="1382713"/>
            <a:chOff x="3491" y="1994"/>
            <a:chExt cx="977" cy="1077"/>
          </a:xfrm>
        </p:grpSpPr>
        <p:grpSp>
          <p:nvGrpSpPr>
            <p:cNvPr id="4" name="Group 22"/>
            <p:cNvGrpSpPr>
              <a:grpSpLocks noChangeAspect="1"/>
            </p:cNvGrpSpPr>
            <p:nvPr/>
          </p:nvGrpSpPr>
          <p:grpSpPr bwMode="auto">
            <a:xfrm>
              <a:off x="3637" y="1994"/>
              <a:ext cx="720" cy="819"/>
              <a:chOff x="3637" y="1994"/>
              <a:chExt cx="720" cy="819"/>
            </a:xfrm>
          </p:grpSpPr>
          <p:grpSp>
            <p:nvGrpSpPr>
              <p:cNvPr id="5" name="Group 23"/>
              <p:cNvGrpSpPr>
                <a:grpSpLocks noChangeAspect="1"/>
              </p:cNvGrpSpPr>
              <p:nvPr/>
            </p:nvGrpSpPr>
            <p:grpSpPr bwMode="auto">
              <a:xfrm>
                <a:off x="3637" y="2525"/>
                <a:ext cx="720" cy="288"/>
                <a:chOff x="99" y="2962"/>
                <a:chExt cx="720" cy="288"/>
              </a:xfrm>
            </p:grpSpPr>
            <p:sp>
              <p:nvSpPr>
                <p:cNvPr id="160792" name="Rectangle 24"/>
                <p:cNvSpPr>
                  <a:spLocks noChangeAspect="1" noChangeArrowheads="1"/>
                </p:cNvSpPr>
                <p:nvPr/>
              </p:nvSpPr>
              <p:spPr bwMode="auto">
                <a:xfrm>
                  <a:off x="107" y="3233"/>
                  <a:ext cx="705" cy="17"/>
                </a:xfrm>
                <a:prstGeom prst="rect">
                  <a:avLst/>
                </a:prstGeom>
                <a:solidFill>
                  <a:srgbClr val="5F5F5F"/>
                </a:solidFill>
                <a:ln w="3175">
                  <a:solidFill>
                    <a:srgbClr val="777777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60793" name="Rectangle 25"/>
                <p:cNvSpPr>
                  <a:spLocks noChangeAspect="1" noChangeArrowheads="1"/>
                </p:cNvSpPr>
                <p:nvPr/>
              </p:nvSpPr>
              <p:spPr bwMode="auto">
                <a:xfrm>
                  <a:off x="99" y="3061"/>
                  <a:ext cx="720" cy="174"/>
                </a:xfrm>
                <a:prstGeom prst="rect">
                  <a:avLst/>
                </a:prstGeom>
                <a:gradFill rotWithShape="0">
                  <a:gsLst>
                    <a:gs pos="0">
                      <a:srgbClr val="DDDDDD"/>
                    </a:gs>
                    <a:gs pos="100000">
                      <a:srgbClr val="5F5F5F"/>
                    </a:gs>
                  </a:gsLst>
                  <a:lin ang="2700000" scaled="1"/>
                </a:gradFill>
                <a:ln w="3175">
                  <a:solidFill>
                    <a:srgbClr val="777777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60794" name="Rectangle 26"/>
                <p:cNvSpPr>
                  <a:spLocks noChangeAspect="1" noChangeArrowheads="1"/>
                </p:cNvSpPr>
                <p:nvPr/>
              </p:nvSpPr>
              <p:spPr bwMode="auto">
                <a:xfrm>
                  <a:off x="178" y="3174"/>
                  <a:ext cx="51" cy="23"/>
                </a:xfrm>
                <a:prstGeom prst="rect">
                  <a:avLst/>
                </a:prstGeom>
                <a:solidFill>
                  <a:srgbClr val="5F5F5F"/>
                </a:solidFill>
                <a:ln w="317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6" name="Group 27"/>
                <p:cNvGrpSpPr>
                  <a:grpSpLocks noChangeAspect="1"/>
                </p:cNvGrpSpPr>
                <p:nvPr/>
              </p:nvGrpSpPr>
              <p:grpSpPr bwMode="auto">
                <a:xfrm>
                  <a:off x="597" y="3116"/>
                  <a:ext cx="155" cy="30"/>
                  <a:chOff x="1343" y="3114"/>
                  <a:chExt cx="155" cy="30"/>
                </a:xfrm>
              </p:grpSpPr>
              <p:sp>
                <p:nvSpPr>
                  <p:cNvPr id="160796" name="Rectangle 2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343" y="3125"/>
                    <a:ext cx="155" cy="12"/>
                  </a:xfrm>
                  <a:prstGeom prst="rect">
                    <a:avLst/>
                  </a:prstGeom>
                  <a:solidFill>
                    <a:schemeClr val="tx1"/>
                  </a:solidFill>
                  <a:ln w="3175">
                    <a:solidFill>
                      <a:schemeClr val="tx2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60797" name="Freeform 29"/>
                  <p:cNvSpPr>
                    <a:spLocks noChangeAspect="1"/>
                  </p:cNvSpPr>
                  <p:nvPr/>
                </p:nvSpPr>
                <p:spPr bwMode="auto">
                  <a:xfrm>
                    <a:off x="1381" y="3114"/>
                    <a:ext cx="79" cy="30"/>
                  </a:xfrm>
                  <a:custGeom>
                    <a:avLst/>
                    <a:gdLst/>
                    <a:ahLst/>
                    <a:cxnLst>
                      <a:cxn ang="0">
                        <a:pos x="0" y="30"/>
                      </a:cxn>
                      <a:cxn ang="0">
                        <a:pos x="79" y="30"/>
                      </a:cxn>
                      <a:cxn ang="0">
                        <a:pos x="73" y="0"/>
                      </a:cxn>
                      <a:cxn ang="0">
                        <a:pos x="7" y="0"/>
                      </a:cxn>
                      <a:cxn ang="0">
                        <a:pos x="0" y="30"/>
                      </a:cxn>
                    </a:cxnLst>
                    <a:rect l="0" t="0" r="r" b="b"/>
                    <a:pathLst>
                      <a:path w="79" h="30">
                        <a:moveTo>
                          <a:pt x="0" y="30"/>
                        </a:moveTo>
                        <a:lnTo>
                          <a:pt x="79" y="30"/>
                        </a:lnTo>
                        <a:lnTo>
                          <a:pt x="73" y="0"/>
                        </a:lnTo>
                        <a:lnTo>
                          <a:pt x="7" y="0"/>
                        </a:lnTo>
                        <a:lnTo>
                          <a:pt x="0" y="30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 cmpd="sng">
                    <a:solidFill>
                      <a:schemeClr val="tx2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60798" name="Freeform 30"/>
                <p:cNvSpPr>
                  <a:spLocks noChangeAspect="1"/>
                </p:cNvSpPr>
                <p:nvPr/>
              </p:nvSpPr>
              <p:spPr bwMode="auto">
                <a:xfrm>
                  <a:off x="99" y="2966"/>
                  <a:ext cx="720" cy="97"/>
                </a:xfrm>
                <a:custGeom>
                  <a:avLst/>
                  <a:gdLst/>
                  <a:ahLst/>
                  <a:cxnLst>
                    <a:cxn ang="0">
                      <a:pos x="72" y="0"/>
                    </a:cxn>
                    <a:cxn ang="0">
                      <a:pos x="0" y="93"/>
                    </a:cxn>
                    <a:cxn ang="0">
                      <a:pos x="720" y="93"/>
                    </a:cxn>
                    <a:cxn ang="0">
                      <a:pos x="648" y="1"/>
                    </a:cxn>
                    <a:cxn ang="0">
                      <a:pos x="72" y="0"/>
                    </a:cxn>
                  </a:cxnLst>
                  <a:rect l="0" t="0" r="r" b="b"/>
                  <a:pathLst>
                    <a:path w="720" h="93">
                      <a:moveTo>
                        <a:pt x="72" y="0"/>
                      </a:moveTo>
                      <a:lnTo>
                        <a:pt x="0" y="93"/>
                      </a:lnTo>
                      <a:lnTo>
                        <a:pt x="720" y="93"/>
                      </a:lnTo>
                      <a:lnTo>
                        <a:pt x="648" y="1"/>
                      </a:lnTo>
                      <a:lnTo>
                        <a:pt x="72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C0C0C0"/>
                    </a:gs>
                    <a:gs pos="100000">
                      <a:srgbClr val="292929"/>
                    </a:gs>
                  </a:gsLst>
                  <a:lin ang="0" scaled="1"/>
                </a:gradFill>
                <a:ln w="3175" cap="flat" cmpd="sng">
                  <a:solidFill>
                    <a:srgbClr val="777777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60799" name="Freeform 31"/>
                <p:cNvSpPr>
                  <a:spLocks noChangeAspect="1"/>
                </p:cNvSpPr>
                <p:nvPr/>
              </p:nvSpPr>
              <p:spPr bwMode="auto">
                <a:xfrm>
                  <a:off x="228" y="2996"/>
                  <a:ext cx="462" cy="41"/>
                </a:xfrm>
                <a:custGeom>
                  <a:avLst/>
                  <a:gdLst/>
                  <a:ahLst/>
                  <a:cxnLst>
                    <a:cxn ang="0">
                      <a:pos x="13" y="41"/>
                    </a:cxn>
                    <a:cxn ang="0">
                      <a:pos x="447" y="41"/>
                    </a:cxn>
                    <a:cxn ang="0">
                      <a:pos x="462" y="32"/>
                    </a:cxn>
                    <a:cxn ang="0">
                      <a:pos x="462" y="0"/>
                    </a:cxn>
                    <a:cxn ang="0">
                      <a:pos x="452" y="8"/>
                    </a:cxn>
                    <a:cxn ang="0">
                      <a:pos x="11" y="8"/>
                    </a:cxn>
                    <a:cxn ang="0">
                      <a:pos x="0" y="0"/>
                    </a:cxn>
                    <a:cxn ang="0">
                      <a:pos x="0" y="32"/>
                    </a:cxn>
                    <a:cxn ang="0">
                      <a:pos x="13" y="41"/>
                    </a:cxn>
                  </a:cxnLst>
                  <a:rect l="0" t="0" r="r" b="b"/>
                  <a:pathLst>
                    <a:path w="462" h="41">
                      <a:moveTo>
                        <a:pt x="13" y="41"/>
                      </a:moveTo>
                      <a:lnTo>
                        <a:pt x="447" y="41"/>
                      </a:lnTo>
                      <a:cubicBezTo>
                        <a:pt x="447" y="41"/>
                        <a:pt x="459" y="39"/>
                        <a:pt x="462" y="32"/>
                      </a:cubicBezTo>
                      <a:cubicBezTo>
                        <a:pt x="462" y="16"/>
                        <a:pt x="462" y="0"/>
                        <a:pt x="462" y="0"/>
                      </a:cubicBezTo>
                      <a:lnTo>
                        <a:pt x="452" y="8"/>
                      </a:lnTo>
                      <a:lnTo>
                        <a:pt x="11" y="8"/>
                      </a:lnTo>
                      <a:lnTo>
                        <a:pt x="0" y="0"/>
                      </a:lnTo>
                      <a:cubicBezTo>
                        <a:pt x="0" y="0"/>
                        <a:pt x="0" y="16"/>
                        <a:pt x="0" y="32"/>
                      </a:cubicBezTo>
                      <a:cubicBezTo>
                        <a:pt x="2" y="38"/>
                        <a:pt x="13" y="41"/>
                        <a:pt x="13" y="41"/>
                      </a:cubicBezTo>
                      <a:close/>
                    </a:path>
                  </a:pathLst>
                </a:custGeom>
                <a:gradFill rotWithShape="0">
                  <a:gsLst>
                    <a:gs pos="0">
                      <a:srgbClr val="DDDDDD"/>
                    </a:gs>
                    <a:gs pos="100000">
                      <a:srgbClr val="292929"/>
                    </a:gs>
                  </a:gsLst>
                  <a:lin ang="0" scaled="1"/>
                </a:gradFill>
                <a:ln w="3175" cap="flat" cmpd="sng">
                  <a:noFill/>
                  <a:prstDash val="solid"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60800" name="Freeform 32"/>
                <p:cNvSpPr>
                  <a:spLocks noChangeAspect="1"/>
                </p:cNvSpPr>
                <p:nvPr/>
              </p:nvSpPr>
              <p:spPr bwMode="auto">
                <a:xfrm>
                  <a:off x="227" y="2962"/>
                  <a:ext cx="464" cy="41"/>
                </a:xfrm>
                <a:custGeom>
                  <a:avLst/>
                  <a:gdLst/>
                  <a:ahLst/>
                  <a:cxnLst>
                    <a:cxn ang="0">
                      <a:pos x="13" y="41"/>
                    </a:cxn>
                    <a:cxn ang="0">
                      <a:pos x="448" y="41"/>
                    </a:cxn>
                    <a:cxn ang="0">
                      <a:pos x="463" y="32"/>
                    </a:cxn>
                    <a:cxn ang="0">
                      <a:pos x="448" y="7"/>
                    </a:cxn>
                    <a:cxn ang="0">
                      <a:pos x="21" y="4"/>
                    </a:cxn>
                    <a:cxn ang="0">
                      <a:pos x="0" y="32"/>
                    </a:cxn>
                    <a:cxn ang="0">
                      <a:pos x="13" y="41"/>
                    </a:cxn>
                  </a:cxnLst>
                  <a:rect l="0" t="0" r="r" b="b"/>
                  <a:pathLst>
                    <a:path w="464" h="41">
                      <a:moveTo>
                        <a:pt x="13" y="41"/>
                      </a:moveTo>
                      <a:lnTo>
                        <a:pt x="448" y="41"/>
                      </a:lnTo>
                      <a:cubicBezTo>
                        <a:pt x="448" y="41"/>
                        <a:pt x="463" y="38"/>
                        <a:pt x="463" y="32"/>
                      </a:cubicBezTo>
                      <a:cubicBezTo>
                        <a:pt x="464" y="27"/>
                        <a:pt x="454" y="16"/>
                        <a:pt x="448" y="7"/>
                      </a:cubicBezTo>
                      <a:cubicBezTo>
                        <a:pt x="356" y="7"/>
                        <a:pt x="96" y="0"/>
                        <a:pt x="21" y="4"/>
                      </a:cubicBezTo>
                      <a:lnTo>
                        <a:pt x="0" y="32"/>
                      </a:lnTo>
                      <a:cubicBezTo>
                        <a:pt x="2" y="38"/>
                        <a:pt x="13" y="41"/>
                        <a:pt x="13" y="41"/>
                      </a:cubicBezTo>
                      <a:close/>
                    </a:path>
                  </a:pathLst>
                </a:custGeom>
                <a:solidFill>
                  <a:srgbClr val="5F5F5F"/>
                </a:solidFill>
                <a:ln w="3175" cmpd="sng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7" name="Group 33"/>
              <p:cNvGrpSpPr>
                <a:grpSpLocks noChangeAspect="1"/>
              </p:cNvGrpSpPr>
              <p:nvPr/>
            </p:nvGrpSpPr>
            <p:grpSpPr bwMode="auto">
              <a:xfrm>
                <a:off x="3668" y="1994"/>
                <a:ext cx="657" cy="536"/>
                <a:chOff x="3668" y="1994"/>
                <a:chExt cx="657" cy="536"/>
              </a:xfrm>
            </p:grpSpPr>
            <p:sp>
              <p:nvSpPr>
                <p:cNvPr id="160802" name="AutoShape 34"/>
                <p:cNvSpPr>
                  <a:spLocks noChangeAspect="1" noChangeArrowheads="1"/>
                </p:cNvSpPr>
                <p:nvPr/>
              </p:nvSpPr>
              <p:spPr bwMode="auto">
                <a:xfrm>
                  <a:off x="3668" y="1994"/>
                  <a:ext cx="657" cy="536"/>
                </a:xfrm>
                <a:prstGeom prst="roundRect">
                  <a:avLst>
                    <a:gd name="adj" fmla="val 1866"/>
                  </a:avLst>
                </a:prstGeom>
                <a:gradFill rotWithShape="0">
                  <a:gsLst>
                    <a:gs pos="0">
                      <a:srgbClr val="DDDDDD"/>
                    </a:gs>
                    <a:gs pos="100000">
                      <a:srgbClr val="777777"/>
                    </a:gs>
                  </a:gsLst>
                  <a:lin ang="2700000" scaled="1"/>
                </a:gradFill>
                <a:ln w="3175">
                  <a:solidFill>
                    <a:schemeClr val="bg2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60803" name="AutoShape 35"/>
                <p:cNvSpPr>
                  <a:spLocks noChangeAspect="1" noChangeArrowheads="1"/>
                </p:cNvSpPr>
                <p:nvPr/>
              </p:nvSpPr>
              <p:spPr bwMode="auto">
                <a:xfrm>
                  <a:off x="3708" y="2038"/>
                  <a:ext cx="577" cy="449"/>
                </a:xfrm>
                <a:prstGeom prst="roundRect">
                  <a:avLst>
                    <a:gd name="adj" fmla="val 1338"/>
                  </a:avLst>
                </a:prstGeom>
                <a:solidFill>
                  <a:srgbClr val="B2B2B2"/>
                </a:solidFill>
                <a:ln w="317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60804" name="AutoShape 36"/>
                <p:cNvSpPr>
                  <a:spLocks noChangeAspect="1" noChangeArrowheads="1"/>
                </p:cNvSpPr>
                <p:nvPr/>
              </p:nvSpPr>
              <p:spPr bwMode="auto">
                <a:xfrm>
                  <a:off x="3730" y="2064"/>
                  <a:ext cx="533" cy="396"/>
                </a:xfrm>
                <a:prstGeom prst="roundRect">
                  <a:avLst>
                    <a:gd name="adj" fmla="val 1514"/>
                  </a:avLst>
                </a:prstGeom>
                <a:gradFill rotWithShape="0">
                  <a:gsLst>
                    <a:gs pos="0">
                      <a:schemeClr val="tx1"/>
                    </a:gs>
                    <a:gs pos="100000">
                      <a:srgbClr val="C0C0C0"/>
                    </a:gs>
                  </a:gsLst>
                  <a:lin ang="2700000" scaled="1"/>
                </a:gradFill>
                <a:ln w="317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60805" name="AutoShape 37"/>
                <p:cNvSpPr>
                  <a:spLocks noChangeAspect="1" noChangeArrowheads="1"/>
                </p:cNvSpPr>
                <p:nvPr/>
              </p:nvSpPr>
              <p:spPr bwMode="auto">
                <a:xfrm>
                  <a:off x="3745" y="2078"/>
                  <a:ext cx="503" cy="368"/>
                </a:xfrm>
                <a:prstGeom prst="roundRect">
                  <a:avLst>
                    <a:gd name="adj" fmla="val 815"/>
                  </a:avLst>
                </a:prstGeom>
                <a:gradFill rotWithShape="0">
                  <a:gsLst>
                    <a:gs pos="0">
                      <a:srgbClr val="99CCCC"/>
                    </a:gs>
                    <a:gs pos="100000">
                      <a:srgbClr val="006699"/>
                    </a:gs>
                  </a:gsLst>
                  <a:lin ang="2700000" scaled="1"/>
                </a:gradFill>
                <a:ln w="317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60806" name="AutoShape 38"/>
                <p:cNvSpPr>
                  <a:spLocks noChangeAspect="1" noChangeArrowheads="1"/>
                </p:cNvSpPr>
                <p:nvPr/>
              </p:nvSpPr>
              <p:spPr bwMode="auto">
                <a:xfrm>
                  <a:off x="4121" y="2131"/>
                  <a:ext cx="40" cy="90"/>
                </a:xfrm>
                <a:prstGeom prst="roundRect">
                  <a:avLst>
                    <a:gd name="adj" fmla="val 27662"/>
                  </a:avLst>
                </a:prstGeom>
                <a:solidFill>
                  <a:srgbClr val="CCFFFF"/>
                </a:solidFill>
                <a:ln w="317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8" name="Group 39"/>
            <p:cNvGrpSpPr>
              <a:grpSpLocks noChangeAspect="1"/>
            </p:cNvGrpSpPr>
            <p:nvPr/>
          </p:nvGrpSpPr>
          <p:grpSpPr bwMode="auto">
            <a:xfrm>
              <a:off x="3491" y="2900"/>
              <a:ext cx="977" cy="171"/>
              <a:chOff x="-355" y="3345"/>
              <a:chExt cx="977" cy="171"/>
            </a:xfrm>
          </p:grpSpPr>
          <p:sp>
            <p:nvSpPr>
              <p:cNvPr id="160808" name="Freeform 40"/>
              <p:cNvSpPr>
                <a:spLocks noChangeAspect="1"/>
              </p:cNvSpPr>
              <p:nvPr/>
            </p:nvSpPr>
            <p:spPr bwMode="auto">
              <a:xfrm>
                <a:off x="-355" y="3345"/>
                <a:ext cx="977" cy="171"/>
              </a:xfrm>
              <a:custGeom>
                <a:avLst/>
                <a:gdLst/>
                <a:ahLst/>
                <a:cxnLst>
                  <a:cxn ang="0">
                    <a:pos x="1047" y="20"/>
                  </a:cxn>
                  <a:cxn ang="0">
                    <a:pos x="1042" y="1"/>
                  </a:cxn>
                  <a:cxn ang="0">
                    <a:pos x="968" y="0"/>
                  </a:cxn>
                  <a:cxn ang="0">
                    <a:pos x="965" y="6"/>
                  </a:cxn>
                  <a:cxn ang="0">
                    <a:pos x="897" y="20"/>
                  </a:cxn>
                  <a:cxn ang="0">
                    <a:pos x="892" y="1"/>
                  </a:cxn>
                  <a:cxn ang="0">
                    <a:pos x="816" y="3"/>
                  </a:cxn>
                  <a:cxn ang="0">
                    <a:pos x="802" y="20"/>
                  </a:cxn>
                  <a:cxn ang="0">
                    <a:pos x="778" y="13"/>
                  </a:cxn>
                  <a:cxn ang="0">
                    <a:pos x="773" y="1"/>
                  </a:cxn>
                  <a:cxn ang="0">
                    <a:pos x="730" y="0"/>
                  </a:cxn>
                  <a:cxn ang="0">
                    <a:pos x="702" y="1"/>
                  </a:cxn>
                  <a:cxn ang="0">
                    <a:pos x="701" y="3"/>
                  </a:cxn>
                  <a:cxn ang="0">
                    <a:pos x="670" y="20"/>
                  </a:cxn>
                  <a:cxn ang="0">
                    <a:pos x="588" y="3"/>
                  </a:cxn>
                  <a:cxn ang="0">
                    <a:pos x="555" y="20"/>
                  </a:cxn>
                  <a:cxn ang="0">
                    <a:pos x="510" y="3"/>
                  </a:cxn>
                  <a:cxn ang="0">
                    <a:pos x="473" y="3"/>
                  </a:cxn>
                  <a:cxn ang="0">
                    <a:pos x="461" y="20"/>
                  </a:cxn>
                  <a:cxn ang="0">
                    <a:pos x="277" y="6"/>
                  </a:cxn>
                  <a:cxn ang="0">
                    <a:pos x="203" y="1"/>
                  </a:cxn>
                  <a:cxn ang="0">
                    <a:pos x="202" y="3"/>
                  </a:cxn>
                  <a:cxn ang="0">
                    <a:pos x="107" y="20"/>
                  </a:cxn>
                  <a:cxn ang="0">
                    <a:pos x="19" y="513"/>
                  </a:cxn>
                  <a:cxn ang="0">
                    <a:pos x="2930" y="451"/>
                  </a:cxn>
                  <a:cxn ang="0">
                    <a:pos x="2245" y="20"/>
                  </a:cxn>
                  <a:cxn ang="0">
                    <a:pos x="2234" y="2"/>
                  </a:cxn>
                  <a:cxn ang="0">
                    <a:pos x="2169" y="7"/>
                  </a:cxn>
                  <a:cxn ang="0">
                    <a:pos x="2139" y="20"/>
                  </a:cxn>
                  <a:cxn ang="0">
                    <a:pos x="2126" y="2"/>
                  </a:cxn>
                  <a:cxn ang="0">
                    <a:pos x="2054" y="20"/>
                  </a:cxn>
                  <a:cxn ang="0">
                    <a:pos x="2027" y="9"/>
                  </a:cxn>
                  <a:cxn ang="0">
                    <a:pos x="1957" y="2"/>
                  </a:cxn>
                  <a:cxn ang="0">
                    <a:pos x="1954" y="3"/>
                  </a:cxn>
                  <a:cxn ang="0">
                    <a:pos x="1857" y="20"/>
                  </a:cxn>
                  <a:cxn ang="0">
                    <a:pos x="1846" y="2"/>
                  </a:cxn>
                  <a:cxn ang="0">
                    <a:pos x="1767" y="20"/>
                  </a:cxn>
                  <a:cxn ang="0">
                    <a:pos x="1740" y="13"/>
                  </a:cxn>
                  <a:cxn ang="0">
                    <a:pos x="1739" y="2"/>
                  </a:cxn>
                  <a:cxn ang="0">
                    <a:pos x="1667" y="7"/>
                  </a:cxn>
                  <a:cxn ang="0">
                    <a:pos x="1637" y="20"/>
                  </a:cxn>
                  <a:cxn ang="0">
                    <a:pos x="1562" y="6"/>
                  </a:cxn>
                  <a:cxn ang="0">
                    <a:pos x="1528" y="20"/>
                  </a:cxn>
                  <a:cxn ang="0">
                    <a:pos x="1521" y="1"/>
                  </a:cxn>
                  <a:cxn ang="0">
                    <a:pos x="1448" y="2"/>
                  </a:cxn>
                  <a:cxn ang="0">
                    <a:pos x="1446" y="6"/>
                  </a:cxn>
                  <a:cxn ang="0">
                    <a:pos x="1383" y="20"/>
                  </a:cxn>
                  <a:cxn ang="0">
                    <a:pos x="1374" y="3"/>
                  </a:cxn>
                  <a:cxn ang="0">
                    <a:pos x="1301" y="2"/>
                  </a:cxn>
                  <a:cxn ang="0">
                    <a:pos x="1300" y="6"/>
                  </a:cxn>
                  <a:cxn ang="0">
                    <a:pos x="1269" y="20"/>
                  </a:cxn>
                  <a:cxn ang="0">
                    <a:pos x="1265" y="1"/>
                  </a:cxn>
                  <a:cxn ang="0">
                    <a:pos x="1181" y="20"/>
                  </a:cxn>
                  <a:cxn ang="0">
                    <a:pos x="1152" y="9"/>
                  </a:cxn>
                  <a:cxn ang="0">
                    <a:pos x="1078" y="1"/>
                  </a:cxn>
                </a:cxnLst>
                <a:rect l="0" t="0" r="r" b="b"/>
                <a:pathLst>
                  <a:path w="2930" h="513">
                    <a:moveTo>
                      <a:pt x="1071" y="20"/>
                    </a:moveTo>
                    <a:lnTo>
                      <a:pt x="1047" y="20"/>
                    </a:lnTo>
                    <a:lnTo>
                      <a:pt x="1041" y="8"/>
                    </a:lnTo>
                    <a:lnTo>
                      <a:pt x="1042" y="1"/>
                    </a:lnTo>
                    <a:lnTo>
                      <a:pt x="1031" y="0"/>
                    </a:lnTo>
                    <a:lnTo>
                      <a:pt x="968" y="0"/>
                    </a:lnTo>
                    <a:lnTo>
                      <a:pt x="968" y="6"/>
                    </a:lnTo>
                    <a:lnTo>
                      <a:pt x="965" y="6"/>
                    </a:lnTo>
                    <a:lnTo>
                      <a:pt x="956" y="20"/>
                    </a:lnTo>
                    <a:lnTo>
                      <a:pt x="897" y="20"/>
                    </a:lnTo>
                    <a:lnTo>
                      <a:pt x="892" y="10"/>
                    </a:lnTo>
                    <a:lnTo>
                      <a:pt x="892" y="1"/>
                    </a:lnTo>
                    <a:lnTo>
                      <a:pt x="816" y="1"/>
                    </a:lnTo>
                    <a:lnTo>
                      <a:pt x="816" y="3"/>
                    </a:lnTo>
                    <a:lnTo>
                      <a:pt x="814" y="3"/>
                    </a:lnTo>
                    <a:lnTo>
                      <a:pt x="802" y="20"/>
                    </a:lnTo>
                    <a:lnTo>
                      <a:pt x="782" y="20"/>
                    </a:lnTo>
                    <a:lnTo>
                      <a:pt x="778" y="13"/>
                    </a:lnTo>
                    <a:lnTo>
                      <a:pt x="778" y="1"/>
                    </a:lnTo>
                    <a:lnTo>
                      <a:pt x="773" y="1"/>
                    </a:lnTo>
                    <a:lnTo>
                      <a:pt x="768" y="0"/>
                    </a:lnTo>
                    <a:lnTo>
                      <a:pt x="730" y="0"/>
                    </a:lnTo>
                    <a:lnTo>
                      <a:pt x="726" y="1"/>
                    </a:lnTo>
                    <a:lnTo>
                      <a:pt x="702" y="1"/>
                    </a:lnTo>
                    <a:lnTo>
                      <a:pt x="702" y="3"/>
                    </a:lnTo>
                    <a:lnTo>
                      <a:pt x="701" y="3"/>
                    </a:lnTo>
                    <a:lnTo>
                      <a:pt x="690" y="20"/>
                    </a:lnTo>
                    <a:lnTo>
                      <a:pt x="670" y="20"/>
                    </a:lnTo>
                    <a:lnTo>
                      <a:pt x="665" y="3"/>
                    </a:lnTo>
                    <a:lnTo>
                      <a:pt x="588" y="3"/>
                    </a:lnTo>
                    <a:lnTo>
                      <a:pt x="576" y="20"/>
                    </a:lnTo>
                    <a:lnTo>
                      <a:pt x="555" y="20"/>
                    </a:lnTo>
                    <a:lnTo>
                      <a:pt x="550" y="3"/>
                    </a:lnTo>
                    <a:lnTo>
                      <a:pt x="510" y="3"/>
                    </a:lnTo>
                    <a:lnTo>
                      <a:pt x="473" y="2"/>
                    </a:lnTo>
                    <a:lnTo>
                      <a:pt x="473" y="3"/>
                    </a:lnTo>
                    <a:lnTo>
                      <a:pt x="471" y="3"/>
                    </a:lnTo>
                    <a:lnTo>
                      <a:pt x="461" y="20"/>
                    </a:lnTo>
                    <a:lnTo>
                      <a:pt x="286" y="20"/>
                    </a:lnTo>
                    <a:lnTo>
                      <a:pt x="277" y="6"/>
                    </a:lnTo>
                    <a:lnTo>
                      <a:pt x="279" y="1"/>
                    </a:lnTo>
                    <a:lnTo>
                      <a:pt x="203" y="1"/>
                    </a:lnTo>
                    <a:lnTo>
                      <a:pt x="203" y="3"/>
                    </a:lnTo>
                    <a:lnTo>
                      <a:pt x="202" y="3"/>
                    </a:lnTo>
                    <a:lnTo>
                      <a:pt x="192" y="20"/>
                    </a:lnTo>
                    <a:lnTo>
                      <a:pt x="107" y="20"/>
                    </a:lnTo>
                    <a:lnTo>
                      <a:pt x="0" y="451"/>
                    </a:lnTo>
                    <a:lnTo>
                      <a:pt x="19" y="513"/>
                    </a:lnTo>
                    <a:lnTo>
                      <a:pt x="2907" y="513"/>
                    </a:lnTo>
                    <a:lnTo>
                      <a:pt x="2930" y="451"/>
                    </a:lnTo>
                    <a:lnTo>
                      <a:pt x="2801" y="20"/>
                    </a:lnTo>
                    <a:lnTo>
                      <a:pt x="2245" y="20"/>
                    </a:lnTo>
                    <a:lnTo>
                      <a:pt x="2240" y="10"/>
                    </a:lnTo>
                    <a:lnTo>
                      <a:pt x="2234" y="2"/>
                    </a:lnTo>
                    <a:lnTo>
                      <a:pt x="2173" y="2"/>
                    </a:lnTo>
                    <a:lnTo>
                      <a:pt x="2169" y="7"/>
                    </a:lnTo>
                    <a:lnTo>
                      <a:pt x="2161" y="20"/>
                    </a:lnTo>
                    <a:lnTo>
                      <a:pt x="2139" y="20"/>
                    </a:lnTo>
                    <a:lnTo>
                      <a:pt x="2133" y="10"/>
                    </a:lnTo>
                    <a:lnTo>
                      <a:pt x="2126" y="2"/>
                    </a:lnTo>
                    <a:lnTo>
                      <a:pt x="2065" y="2"/>
                    </a:lnTo>
                    <a:lnTo>
                      <a:pt x="2054" y="20"/>
                    </a:lnTo>
                    <a:lnTo>
                      <a:pt x="2032" y="20"/>
                    </a:lnTo>
                    <a:lnTo>
                      <a:pt x="2027" y="9"/>
                    </a:lnTo>
                    <a:lnTo>
                      <a:pt x="2023" y="1"/>
                    </a:lnTo>
                    <a:lnTo>
                      <a:pt x="1957" y="2"/>
                    </a:lnTo>
                    <a:lnTo>
                      <a:pt x="1957" y="3"/>
                    </a:lnTo>
                    <a:lnTo>
                      <a:pt x="1954" y="3"/>
                    </a:lnTo>
                    <a:lnTo>
                      <a:pt x="1945" y="20"/>
                    </a:lnTo>
                    <a:lnTo>
                      <a:pt x="1857" y="20"/>
                    </a:lnTo>
                    <a:lnTo>
                      <a:pt x="1850" y="6"/>
                    </a:lnTo>
                    <a:lnTo>
                      <a:pt x="1846" y="2"/>
                    </a:lnTo>
                    <a:lnTo>
                      <a:pt x="1778" y="2"/>
                    </a:lnTo>
                    <a:lnTo>
                      <a:pt x="1767" y="20"/>
                    </a:lnTo>
                    <a:lnTo>
                      <a:pt x="1745" y="20"/>
                    </a:lnTo>
                    <a:lnTo>
                      <a:pt x="1740" y="13"/>
                    </a:lnTo>
                    <a:lnTo>
                      <a:pt x="1740" y="12"/>
                    </a:lnTo>
                    <a:lnTo>
                      <a:pt x="1739" y="2"/>
                    </a:lnTo>
                    <a:lnTo>
                      <a:pt x="1667" y="2"/>
                    </a:lnTo>
                    <a:lnTo>
                      <a:pt x="1667" y="7"/>
                    </a:lnTo>
                    <a:lnTo>
                      <a:pt x="1660" y="20"/>
                    </a:lnTo>
                    <a:lnTo>
                      <a:pt x="1637" y="20"/>
                    </a:lnTo>
                    <a:lnTo>
                      <a:pt x="1629" y="7"/>
                    </a:lnTo>
                    <a:lnTo>
                      <a:pt x="1562" y="6"/>
                    </a:lnTo>
                    <a:lnTo>
                      <a:pt x="1551" y="20"/>
                    </a:lnTo>
                    <a:lnTo>
                      <a:pt x="1528" y="20"/>
                    </a:lnTo>
                    <a:lnTo>
                      <a:pt x="1521" y="6"/>
                    </a:lnTo>
                    <a:lnTo>
                      <a:pt x="1521" y="1"/>
                    </a:lnTo>
                    <a:lnTo>
                      <a:pt x="1511" y="2"/>
                    </a:lnTo>
                    <a:lnTo>
                      <a:pt x="1448" y="2"/>
                    </a:lnTo>
                    <a:lnTo>
                      <a:pt x="1448" y="6"/>
                    </a:lnTo>
                    <a:lnTo>
                      <a:pt x="1446" y="6"/>
                    </a:lnTo>
                    <a:lnTo>
                      <a:pt x="1438" y="20"/>
                    </a:lnTo>
                    <a:lnTo>
                      <a:pt x="1383" y="20"/>
                    </a:lnTo>
                    <a:lnTo>
                      <a:pt x="1376" y="6"/>
                    </a:lnTo>
                    <a:lnTo>
                      <a:pt x="1374" y="3"/>
                    </a:lnTo>
                    <a:lnTo>
                      <a:pt x="1329" y="2"/>
                    </a:lnTo>
                    <a:lnTo>
                      <a:pt x="1301" y="2"/>
                    </a:lnTo>
                    <a:lnTo>
                      <a:pt x="1301" y="6"/>
                    </a:lnTo>
                    <a:lnTo>
                      <a:pt x="1300" y="6"/>
                    </a:lnTo>
                    <a:lnTo>
                      <a:pt x="1290" y="20"/>
                    </a:lnTo>
                    <a:lnTo>
                      <a:pt x="1269" y="20"/>
                    </a:lnTo>
                    <a:lnTo>
                      <a:pt x="1265" y="14"/>
                    </a:lnTo>
                    <a:lnTo>
                      <a:pt x="1265" y="1"/>
                    </a:lnTo>
                    <a:lnTo>
                      <a:pt x="1192" y="1"/>
                    </a:lnTo>
                    <a:lnTo>
                      <a:pt x="1181" y="20"/>
                    </a:lnTo>
                    <a:lnTo>
                      <a:pt x="1158" y="20"/>
                    </a:lnTo>
                    <a:lnTo>
                      <a:pt x="1152" y="9"/>
                    </a:lnTo>
                    <a:lnTo>
                      <a:pt x="1152" y="1"/>
                    </a:lnTo>
                    <a:lnTo>
                      <a:pt x="1078" y="1"/>
                    </a:lnTo>
                    <a:lnTo>
                      <a:pt x="1078" y="8"/>
                    </a:lnTo>
                  </a:path>
                </a:pathLst>
              </a:custGeom>
              <a:gradFill rotWithShape="0">
                <a:gsLst>
                  <a:gs pos="0">
                    <a:srgbClr val="C0C0C0"/>
                  </a:gs>
                  <a:gs pos="100000">
                    <a:srgbClr val="292929"/>
                  </a:gs>
                </a:gsLst>
                <a:lin ang="0" scaled="1"/>
              </a:gradFill>
              <a:ln w="3175" cap="flat" cmpd="sng">
                <a:solidFill>
                  <a:srgbClr val="777777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0809" name="Freeform 41"/>
              <p:cNvSpPr>
                <a:spLocks noChangeAspect="1"/>
              </p:cNvSpPr>
              <p:nvPr/>
            </p:nvSpPr>
            <p:spPr bwMode="auto">
              <a:xfrm>
                <a:off x="388" y="3389"/>
                <a:ext cx="4" cy="3"/>
              </a:xfrm>
              <a:custGeom>
                <a:avLst/>
                <a:gdLst/>
                <a:ahLst/>
                <a:cxnLst>
                  <a:cxn ang="0">
                    <a:pos x="2" y="2"/>
                  </a:cxn>
                  <a:cxn ang="0">
                    <a:pos x="0" y="0"/>
                  </a:cxn>
                  <a:cxn ang="0">
                    <a:pos x="7" y="8"/>
                  </a:cxn>
                  <a:cxn ang="0">
                    <a:pos x="4" y="5"/>
                  </a:cxn>
                  <a:cxn ang="0">
                    <a:pos x="6" y="5"/>
                  </a:cxn>
                  <a:cxn ang="0">
                    <a:pos x="12" y="7"/>
                  </a:cxn>
                  <a:cxn ang="0">
                    <a:pos x="4" y="3"/>
                  </a:cxn>
                  <a:cxn ang="0">
                    <a:pos x="2" y="2"/>
                  </a:cxn>
                </a:cxnLst>
                <a:rect l="0" t="0" r="r" b="b"/>
                <a:pathLst>
                  <a:path w="12" h="8">
                    <a:moveTo>
                      <a:pt x="2" y="2"/>
                    </a:moveTo>
                    <a:lnTo>
                      <a:pt x="0" y="0"/>
                    </a:lnTo>
                    <a:lnTo>
                      <a:pt x="7" y="8"/>
                    </a:lnTo>
                    <a:lnTo>
                      <a:pt x="4" y="5"/>
                    </a:lnTo>
                    <a:lnTo>
                      <a:pt x="6" y="5"/>
                    </a:lnTo>
                    <a:lnTo>
                      <a:pt x="12" y="7"/>
                    </a:lnTo>
                    <a:lnTo>
                      <a:pt x="4" y="3"/>
                    </a:lnTo>
                    <a:lnTo>
                      <a:pt x="2" y="2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810" name="Freeform 42"/>
              <p:cNvSpPr>
                <a:spLocks noChangeAspect="1"/>
              </p:cNvSpPr>
              <p:nvPr/>
            </p:nvSpPr>
            <p:spPr bwMode="auto">
              <a:xfrm>
                <a:off x="377" y="3391"/>
                <a:ext cx="3" cy="2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3" y="4"/>
                  </a:cxn>
                  <a:cxn ang="0">
                    <a:pos x="10" y="0"/>
                  </a:cxn>
                  <a:cxn ang="0">
                    <a:pos x="5" y="0"/>
                  </a:cxn>
                  <a:cxn ang="0">
                    <a:pos x="3" y="1"/>
                  </a:cxn>
                  <a:cxn ang="0">
                    <a:pos x="0" y="4"/>
                  </a:cxn>
                </a:cxnLst>
                <a:rect l="0" t="0" r="r" b="b"/>
                <a:pathLst>
                  <a:path w="10" h="4">
                    <a:moveTo>
                      <a:pt x="0" y="4"/>
                    </a:moveTo>
                    <a:lnTo>
                      <a:pt x="3" y="4"/>
                    </a:lnTo>
                    <a:lnTo>
                      <a:pt x="10" y="0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811" name="Freeform 43"/>
              <p:cNvSpPr>
                <a:spLocks noChangeAspect="1"/>
              </p:cNvSpPr>
              <p:nvPr/>
            </p:nvSpPr>
            <p:spPr bwMode="auto">
              <a:xfrm>
                <a:off x="261" y="3385"/>
                <a:ext cx="5" cy="3"/>
              </a:xfrm>
              <a:custGeom>
                <a:avLst/>
                <a:gdLst/>
                <a:ahLst/>
                <a:cxnLst>
                  <a:cxn ang="0">
                    <a:pos x="14" y="9"/>
                  </a:cxn>
                  <a:cxn ang="0">
                    <a:pos x="11" y="7"/>
                  </a:cxn>
                  <a:cxn ang="0">
                    <a:pos x="10" y="1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3" y="2"/>
                  </a:cxn>
                  <a:cxn ang="0">
                    <a:pos x="5" y="6"/>
                  </a:cxn>
                  <a:cxn ang="0">
                    <a:pos x="14" y="9"/>
                  </a:cxn>
                </a:cxnLst>
                <a:rect l="0" t="0" r="r" b="b"/>
                <a:pathLst>
                  <a:path w="14" h="9">
                    <a:moveTo>
                      <a:pt x="14" y="9"/>
                    </a:moveTo>
                    <a:lnTo>
                      <a:pt x="11" y="7"/>
                    </a:lnTo>
                    <a:lnTo>
                      <a:pt x="10" y="1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3" y="2"/>
                    </a:lnTo>
                    <a:lnTo>
                      <a:pt x="5" y="6"/>
                    </a:lnTo>
                    <a:lnTo>
                      <a:pt x="14" y="9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812" name="Freeform 44"/>
              <p:cNvSpPr>
                <a:spLocks noChangeAspect="1"/>
              </p:cNvSpPr>
              <p:nvPr/>
            </p:nvSpPr>
            <p:spPr bwMode="auto">
              <a:xfrm>
                <a:off x="260" y="3383"/>
                <a:ext cx="8" cy="6"/>
              </a:xfrm>
              <a:custGeom>
                <a:avLst/>
                <a:gdLst/>
                <a:ahLst/>
                <a:cxnLst>
                  <a:cxn ang="0">
                    <a:pos x="8" y="13"/>
                  </a:cxn>
                  <a:cxn ang="0">
                    <a:pos x="6" y="9"/>
                  </a:cxn>
                  <a:cxn ang="0">
                    <a:pos x="3" y="7"/>
                  </a:cxn>
                  <a:cxn ang="0">
                    <a:pos x="1" y="3"/>
                  </a:cxn>
                  <a:cxn ang="0">
                    <a:pos x="0" y="0"/>
                  </a:cxn>
                  <a:cxn ang="0">
                    <a:pos x="0" y="7"/>
                  </a:cxn>
                  <a:cxn ang="0">
                    <a:pos x="1" y="9"/>
                  </a:cxn>
                  <a:cxn ang="0">
                    <a:pos x="3" y="19"/>
                  </a:cxn>
                  <a:cxn ang="0">
                    <a:pos x="18" y="19"/>
                  </a:cxn>
                  <a:cxn ang="0">
                    <a:pos x="22" y="19"/>
                  </a:cxn>
                  <a:cxn ang="0">
                    <a:pos x="18" y="16"/>
                  </a:cxn>
                  <a:cxn ang="0">
                    <a:pos x="17" y="16"/>
                  </a:cxn>
                  <a:cxn ang="0">
                    <a:pos x="8" y="13"/>
                  </a:cxn>
                  <a:cxn ang="0">
                    <a:pos x="7" y="14"/>
                  </a:cxn>
                  <a:cxn ang="0">
                    <a:pos x="6" y="12"/>
                  </a:cxn>
                  <a:cxn ang="0">
                    <a:pos x="8" y="13"/>
                  </a:cxn>
                </a:cxnLst>
                <a:rect l="0" t="0" r="r" b="b"/>
                <a:pathLst>
                  <a:path w="22" h="19">
                    <a:moveTo>
                      <a:pt x="8" y="13"/>
                    </a:moveTo>
                    <a:lnTo>
                      <a:pt x="6" y="9"/>
                    </a:lnTo>
                    <a:lnTo>
                      <a:pt x="3" y="7"/>
                    </a:lnTo>
                    <a:lnTo>
                      <a:pt x="1" y="3"/>
                    </a:lnTo>
                    <a:lnTo>
                      <a:pt x="0" y="0"/>
                    </a:lnTo>
                    <a:lnTo>
                      <a:pt x="0" y="7"/>
                    </a:lnTo>
                    <a:lnTo>
                      <a:pt x="1" y="9"/>
                    </a:lnTo>
                    <a:lnTo>
                      <a:pt x="3" y="19"/>
                    </a:lnTo>
                    <a:lnTo>
                      <a:pt x="18" y="19"/>
                    </a:lnTo>
                    <a:lnTo>
                      <a:pt x="22" y="19"/>
                    </a:lnTo>
                    <a:lnTo>
                      <a:pt x="18" y="16"/>
                    </a:lnTo>
                    <a:lnTo>
                      <a:pt x="17" y="16"/>
                    </a:lnTo>
                    <a:lnTo>
                      <a:pt x="8" y="13"/>
                    </a:lnTo>
                    <a:lnTo>
                      <a:pt x="7" y="14"/>
                    </a:lnTo>
                    <a:lnTo>
                      <a:pt x="6" y="12"/>
                    </a:lnTo>
                    <a:lnTo>
                      <a:pt x="8" y="13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813" name="Freeform 45"/>
              <p:cNvSpPr>
                <a:spLocks noChangeAspect="1"/>
              </p:cNvSpPr>
              <p:nvPr/>
            </p:nvSpPr>
            <p:spPr bwMode="auto">
              <a:xfrm>
                <a:off x="282" y="3387"/>
                <a:ext cx="3" cy="2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9" y="1"/>
                  </a:cxn>
                  <a:cxn ang="0">
                    <a:pos x="0" y="6"/>
                  </a:cxn>
                  <a:cxn ang="0">
                    <a:pos x="7" y="6"/>
                  </a:cxn>
                  <a:cxn ang="0">
                    <a:pos x="10" y="0"/>
                  </a:cxn>
                </a:cxnLst>
                <a:rect l="0" t="0" r="r" b="b"/>
                <a:pathLst>
                  <a:path w="10" h="6">
                    <a:moveTo>
                      <a:pt x="10" y="0"/>
                    </a:moveTo>
                    <a:lnTo>
                      <a:pt x="9" y="1"/>
                    </a:lnTo>
                    <a:lnTo>
                      <a:pt x="0" y="6"/>
                    </a:lnTo>
                    <a:lnTo>
                      <a:pt x="7" y="6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814" name="Freeform 46"/>
              <p:cNvSpPr>
                <a:spLocks noChangeAspect="1" noEditPoints="1"/>
              </p:cNvSpPr>
              <p:nvPr/>
            </p:nvSpPr>
            <p:spPr bwMode="auto">
              <a:xfrm>
                <a:off x="-316" y="3345"/>
                <a:ext cx="597" cy="135"/>
              </a:xfrm>
              <a:custGeom>
                <a:avLst/>
                <a:gdLst/>
                <a:ahLst/>
                <a:cxnLst>
                  <a:cxn ang="0">
                    <a:pos x="1436" y="18"/>
                  </a:cxn>
                  <a:cxn ang="0">
                    <a:pos x="1334" y="40"/>
                  </a:cxn>
                  <a:cxn ang="0">
                    <a:pos x="1324" y="95"/>
                  </a:cxn>
                  <a:cxn ang="0">
                    <a:pos x="1246" y="130"/>
                  </a:cxn>
                  <a:cxn ang="0">
                    <a:pos x="1262" y="232"/>
                  </a:cxn>
                  <a:cxn ang="0">
                    <a:pos x="563" y="282"/>
                  </a:cxn>
                  <a:cxn ang="0">
                    <a:pos x="649" y="179"/>
                  </a:cxn>
                  <a:cxn ang="0">
                    <a:pos x="599" y="179"/>
                  </a:cxn>
                  <a:cxn ang="0">
                    <a:pos x="565" y="232"/>
                  </a:cxn>
                  <a:cxn ang="0">
                    <a:pos x="365" y="282"/>
                  </a:cxn>
                  <a:cxn ang="0">
                    <a:pos x="286" y="179"/>
                  </a:cxn>
                  <a:cxn ang="0">
                    <a:pos x="381" y="130"/>
                  </a:cxn>
                  <a:cxn ang="0">
                    <a:pos x="370" y="217"/>
                  </a:cxn>
                  <a:cxn ang="0">
                    <a:pos x="422" y="130"/>
                  </a:cxn>
                  <a:cxn ang="0">
                    <a:pos x="475" y="130"/>
                  </a:cxn>
                  <a:cxn ang="0">
                    <a:pos x="494" y="230"/>
                  </a:cxn>
                  <a:cxn ang="0">
                    <a:pos x="519" y="130"/>
                  </a:cxn>
                  <a:cxn ang="0">
                    <a:pos x="617" y="104"/>
                  </a:cxn>
                  <a:cxn ang="0">
                    <a:pos x="655" y="79"/>
                  </a:cxn>
                  <a:cxn ang="0">
                    <a:pos x="693" y="130"/>
                  </a:cxn>
                  <a:cxn ang="0">
                    <a:pos x="685" y="230"/>
                  </a:cxn>
                  <a:cxn ang="0">
                    <a:pos x="730" y="179"/>
                  </a:cxn>
                  <a:cxn ang="0">
                    <a:pos x="795" y="80"/>
                  </a:cxn>
                  <a:cxn ang="0">
                    <a:pos x="700" y="28"/>
                  </a:cxn>
                  <a:cxn ang="0">
                    <a:pos x="667" y="18"/>
                  </a:cxn>
                  <a:cxn ang="0">
                    <a:pos x="586" y="1"/>
                  </a:cxn>
                  <a:cxn ang="0">
                    <a:pos x="471" y="37"/>
                  </a:cxn>
                  <a:cxn ang="0">
                    <a:pos x="440" y="18"/>
                  </a:cxn>
                  <a:cxn ang="0">
                    <a:pos x="346" y="18"/>
                  </a:cxn>
                  <a:cxn ang="0">
                    <a:pos x="194" y="79"/>
                  </a:cxn>
                  <a:cxn ang="0">
                    <a:pos x="239" y="130"/>
                  </a:cxn>
                  <a:cxn ang="0">
                    <a:pos x="184" y="232"/>
                  </a:cxn>
                  <a:cxn ang="0">
                    <a:pos x="200" y="323"/>
                  </a:cxn>
                  <a:cxn ang="0">
                    <a:pos x="42" y="283"/>
                  </a:cxn>
                  <a:cxn ang="0">
                    <a:pos x="62" y="179"/>
                  </a:cxn>
                  <a:cxn ang="0">
                    <a:pos x="182" y="36"/>
                  </a:cxn>
                  <a:cxn ang="0">
                    <a:pos x="83" y="36"/>
                  </a:cxn>
                  <a:cxn ang="0">
                    <a:pos x="64" y="95"/>
                  </a:cxn>
                  <a:cxn ang="0">
                    <a:pos x="333" y="403"/>
                  </a:cxn>
                  <a:cxn ang="0">
                    <a:pos x="1764" y="104"/>
                  </a:cxn>
                  <a:cxn ang="0">
                    <a:pos x="1735" y="37"/>
                  </a:cxn>
                  <a:cxn ang="0">
                    <a:pos x="1625" y="11"/>
                  </a:cxn>
                  <a:cxn ang="0">
                    <a:pos x="1545" y="18"/>
                  </a:cxn>
                  <a:cxn ang="0">
                    <a:pos x="1417" y="95"/>
                  </a:cxn>
                  <a:cxn ang="0">
                    <a:pos x="1489" y="179"/>
                  </a:cxn>
                  <a:cxn ang="0">
                    <a:pos x="1493" y="281"/>
                  </a:cxn>
                  <a:cxn ang="0">
                    <a:pos x="1337" y="180"/>
                  </a:cxn>
                  <a:cxn ang="0">
                    <a:pos x="1377" y="179"/>
                  </a:cxn>
                  <a:cxn ang="0">
                    <a:pos x="1415" y="230"/>
                  </a:cxn>
                  <a:cxn ang="0">
                    <a:pos x="1414" y="179"/>
                  </a:cxn>
                  <a:cxn ang="0">
                    <a:pos x="1529" y="95"/>
                  </a:cxn>
                  <a:cxn ang="0">
                    <a:pos x="1742" y="94"/>
                  </a:cxn>
                  <a:cxn ang="0">
                    <a:pos x="1750" y="230"/>
                  </a:cxn>
                  <a:cxn ang="0">
                    <a:pos x="1609" y="335"/>
                  </a:cxn>
                  <a:cxn ang="0">
                    <a:pos x="1558" y="180"/>
                  </a:cxn>
                  <a:cxn ang="0">
                    <a:pos x="1624" y="130"/>
                  </a:cxn>
                  <a:cxn ang="0">
                    <a:pos x="633" y="104"/>
                  </a:cxn>
                  <a:cxn ang="0">
                    <a:pos x="743" y="95"/>
                  </a:cxn>
                  <a:cxn ang="0">
                    <a:pos x="1407" y="130"/>
                  </a:cxn>
                  <a:cxn ang="0">
                    <a:pos x="150" y="94"/>
                  </a:cxn>
                  <a:cxn ang="0">
                    <a:pos x="180" y="95"/>
                  </a:cxn>
                </a:cxnLst>
                <a:rect l="0" t="0" r="r" b="b"/>
                <a:pathLst>
                  <a:path w="1791" h="403">
                    <a:moveTo>
                      <a:pt x="1522" y="18"/>
                    </a:moveTo>
                    <a:lnTo>
                      <a:pt x="1514" y="5"/>
                    </a:lnTo>
                    <a:lnTo>
                      <a:pt x="1519" y="43"/>
                    </a:lnTo>
                    <a:lnTo>
                      <a:pt x="1443" y="40"/>
                    </a:lnTo>
                    <a:lnTo>
                      <a:pt x="1447" y="4"/>
                    </a:lnTo>
                    <a:lnTo>
                      <a:pt x="1436" y="18"/>
                    </a:lnTo>
                    <a:lnTo>
                      <a:pt x="1424" y="38"/>
                    </a:lnTo>
                    <a:lnTo>
                      <a:pt x="1413" y="18"/>
                    </a:lnTo>
                    <a:lnTo>
                      <a:pt x="1406" y="4"/>
                    </a:lnTo>
                    <a:lnTo>
                      <a:pt x="1406" y="40"/>
                    </a:lnTo>
                    <a:lnTo>
                      <a:pt x="1397" y="38"/>
                    </a:lnTo>
                    <a:lnTo>
                      <a:pt x="1334" y="40"/>
                    </a:lnTo>
                    <a:lnTo>
                      <a:pt x="1333" y="4"/>
                    </a:lnTo>
                    <a:lnTo>
                      <a:pt x="1331" y="4"/>
                    </a:lnTo>
                    <a:lnTo>
                      <a:pt x="1323" y="18"/>
                    </a:lnTo>
                    <a:lnTo>
                      <a:pt x="1312" y="37"/>
                    </a:lnTo>
                    <a:lnTo>
                      <a:pt x="1307" y="95"/>
                    </a:lnTo>
                    <a:lnTo>
                      <a:pt x="1324" y="95"/>
                    </a:lnTo>
                    <a:lnTo>
                      <a:pt x="1316" y="104"/>
                    </a:lnTo>
                    <a:lnTo>
                      <a:pt x="1307" y="95"/>
                    </a:lnTo>
                    <a:lnTo>
                      <a:pt x="1295" y="82"/>
                    </a:lnTo>
                    <a:lnTo>
                      <a:pt x="1299" y="130"/>
                    </a:lnTo>
                    <a:lnTo>
                      <a:pt x="1250" y="130"/>
                    </a:lnTo>
                    <a:lnTo>
                      <a:pt x="1246" y="130"/>
                    </a:lnTo>
                    <a:lnTo>
                      <a:pt x="1262" y="130"/>
                    </a:lnTo>
                    <a:lnTo>
                      <a:pt x="1263" y="168"/>
                    </a:lnTo>
                    <a:lnTo>
                      <a:pt x="1264" y="179"/>
                    </a:lnTo>
                    <a:lnTo>
                      <a:pt x="1299" y="179"/>
                    </a:lnTo>
                    <a:lnTo>
                      <a:pt x="1299" y="232"/>
                    </a:lnTo>
                    <a:lnTo>
                      <a:pt x="1262" y="232"/>
                    </a:lnTo>
                    <a:lnTo>
                      <a:pt x="1263" y="270"/>
                    </a:lnTo>
                    <a:lnTo>
                      <a:pt x="1264" y="282"/>
                    </a:lnTo>
                    <a:lnTo>
                      <a:pt x="1265" y="282"/>
                    </a:lnTo>
                    <a:lnTo>
                      <a:pt x="1265" y="336"/>
                    </a:lnTo>
                    <a:lnTo>
                      <a:pt x="562" y="336"/>
                    </a:lnTo>
                    <a:lnTo>
                      <a:pt x="563" y="282"/>
                    </a:lnTo>
                    <a:lnTo>
                      <a:pt x="603" y="282"/>
                    </a:lnTo>
                    <a:lnTo>
                      <a:pt x="607" y="232"/>
                    </a:lnTo>
                    <a:lnTo>
                      <a:pt x="611" y="232"/>
                    </a:lnTo>
                    <a:lnTo>
                      <a:pt x="615" y="230"/>
                    </a:lnTo>
                    <a:lnTo>
                      <a:pt x="646" y="230"/>
                    </a:lnTo>
                    <a:lnTo>
                      <a:pt x="649" y="179"/>
                    </a:lnTo>
                    <a:lnTo>
                      <a:pt x="613" y="179"/>
                    </a:lnTo>
                    <a:lnTo>
                      <a:pt x="615" y="166"/>
                    </a:lnTo>
                    <a:lnTo>
                      <a:pt x="615" y="130"/>
                    </a:lnTo>
                    <a:lnTo>
                      <a:pt x="579" y="130"/>
                    </a:lnTo>
                    <a:lnTo>
                      <a:pt x="575" y="179"/>
                    </a:lnTo>
                    <a:lnTo>
                      <a:pt x="599" y="179"/>
                    </a:lnTo>
                    <a:lnTo>
                      <a:pt x="604" y="178"/>
                    </a:lnTo>
                    <a:lnTo>
                      <a:pt x="609" y="178"/>
                    </a:lnTo>
                    <a:lnTo>
                      <a:pt x="607" y="230"/>
                    </a:lnTo>
                    <a:lnTo>
                      <a:pt x="591" y="230"/>
                    </a:lnTo>
                    <a:lnTo>
                      <a:pt x="586" y="232"/>
                    </a:lnTo>
                    <a:lnTo>
                      <a:pt x="565" y="232"/>
                    </a:lnTo>
                    <a:lnTo>
                      <a:pt x="562" y="282"/>
                    </a:lnTo>
                    <a:lnTo>
                      <a:pt x="523" y="282"/>
                    </a:lnTo>
                    <a:lnTo>
                      <a:pt x="518" y="336"/>
                    </a:lnTo>
                    <a:lnTo>
                      <a:pt x="355" y="336"/>
                    </a:lnTo>
                    <a:lnTo>
                      <a:pt x="361" y="282"/>
                    </a:lnTo>
                    <a:lnTo>
                      <a:pt x="365" y="282"/>
                    </a:lnTo>
                    <a:lnTo>
                      <a:pt x="365" y="270"/>
                    </a:lnTo>
                    <a:lnTo>
                      <a:pt x="370" y="232"/>
                    </a:lnTo>
                    <a:lnTo>
                      <a:pt x="291" y="232"/>
                    </a:lnTo>
                    <a:lnTo>
                      <a:pt x="297" y="180"/>
                    </a:lnTo>
                    <a:lnTo>
                      <a:pt x="291" y="180"/>
                    </a:lnTo>
                    <a:lnTo>
                      <a:pt x="286" y="179"/>
                    </a:lnTo>
                    <a:lnTo>
                      <a:pt x="260" y="179"/>
                    </a:lnTo>
                    <a:lnTo>
                      <a:pt x="267" y="130"/>
                    </a:lnTo>
                    <a:lnTo>
                      <a:pt x="305" y="130"/>
                    </a:lnTo>
                    <a:lnTo>
                      <a:pt x="309" y="80"/>
                    </a:lnTo>
                    <a:lnTo>
                      <a:pt x="386" y="80"/>
                    </a:lnTo>
                    <a:lnTo>
                      <a:pt x="381" y="130"/>
                    </a:lnTo>
                    <a:lnTo>
                      <a:pt x="338" y="130"/>
                    </a:lnTo>
                    <a:lnTo>
                      <a:pt x="344" y="130"/>
                    </a:lnTo>
                    <a:lnTo>
                      <a:pt x="340" y="179"/>
                    </a:lnTo>
                    <a:lnTo>
                      <a:pt x="374" y="179"/>
                    </a:lnTo>
                    <a:lnTo>
                      <a:pt x="374" y="192"/>
                    </a:lnTo>
                    <a:lnTo>
                      <a:pt x="370" y="217"/>
                    </a:lnTo>
                    <a:lnTo>
                      <a:pt x="370" y="232"/>
                    </a:lnTo>
                    <a:lnTo>
                      <a:pt x="411" y="232"/>
                    </a:lnTo>
                    <a:lnTo>
                      <a:pt x="415" y="179"/>
                    </a:lnTo>
                    <a:lnTo>
                      <a:pt x="380" y="179"/>
                    </a:lnTo>
                    <a:lnTo>
                      <a:pt x="382" y="130"/>
                    </a:lnTo>
                    <a:lnTo>
                      <a:pt x="422" y="130"/>
                    </a:lnTo>
                    <a:lnTo>
                      <a:pt x="422" y="118"/>
                    </a:lnTo>
                    <a:lnTo>
                      <a:pt x="425" y="80"/>
                    </a:lnTo>
                    <a:lnTo>
                      <a:pt x="502" y="80"/>
                    </a:lnTo>
                    <a:lnTo>
                      <a:pt x="499" y="118"/>
                    </a:lnTo>
                    <a:lnTo>
                      <a:pt x="499" y="130"/>
                    </a:lnTo>
                    <a:lnTo>
                      <a:pt x="475" y="130"/>
                    </a:lnTo>
                    <a:lnTo>
                      <a:pt x="471" y="130"/>
                    </a:lnTo>
                    <a:lnTo>
                      <a:pt x="461" y="130"/>
                    </a:lnTo>
                    <a:lnTo>
                      <a:pt x="458" y="179"/>
                    </a:lnTo>
                    <a:lnTo>
                      <a:pt x="493" y="179"/>
                    </a:lnTo>
                    <a:lnTo>
                      <a:pt x="488" y="228"/>
                    </a:lnTo>
                    <a:lnTo>
                      <a:pt x="494" y="230"/>
                    </a:lnTo>
                    <a:lnTo>
                      <a:pt x="526" y="230"/>
                    </a:lnTo>
                    <a:lnTo>
                      <a:pt x="531" y="179"/>
                    </a:lnTo>
                    <a:lnTo>
                      <a:pt x="496" y="179"/>
                    </a:lnTo>
                    <a:lnTo>
                      <a:pt x="500" y="130"/>
                    </a:lnTo>
                    <a:lnTo>
                      <a:pt x="513" y="130"/>
                    </a:lnTo>
                    <a:lnTo>
                      <a:pt x="519" y="130"/>
                    </a:lnTo>
                    <a:lnTo>
                      <a:pt x="538" y="130"/>
                    </a:lnTo>
                    <a:lnTo>
                      <a:pt x="541" y="80"/>
                    </a:lnTo>
                    <a:lnTo>
                      <a:pt x="573" y="80"/>
                    </a:lnTo>
                    <a:lnTo>
                      <a:pt x="579" y="79"/>
                    </a:lnTo>
                    <a:lnTo>
                      <a:pt x="617" y="79"/>
                    </a:lnTo>
                    <a:lnTo>
                      <a:pt x="617" y="104"/>
                    </a:lnTo>
                    <a:lnTo>
                      <a:pt x="615" y="116"/>
                    </a:lnTo>
                    <a:lnTo>
                      <a:pt x="615" y="128"/>
                    </a:lnTo>
                    <a:lnTo>
                      <a:pt x="629" y="128"/>
                    </a:lnTo>
                    <a:lnTo>
                      <a:pt x="635" y="130"/>
                    </a:lnTo>
                    <a:lnTo>
                      <a:pt x="653" y="130"/>
                    </a:lnTo>
                    <a:lnTo>
                      <a:pt x="655" y="79"/>
                    </a:lnTo>
                    <a:lnTo>
                      <a:pt x="661" y="79"/>
                    </a:lnTo>
                    <a:lnTo>
                      <a:pt x="665" y="80"/>
                    </a:lnTo>
                    <a:lnTo>
                      <a:pt x="731" y="80"/>
                    </a:lnTo>
                    <a:lnTo>
                      <a:pt x="730" y="92"/>
                    </a:lnTo>
                    <a:lnTo>
                      <a:pt x="730" y="130"/>
                    </a:lnTo>
                    <a:lnTo>
                      <a:pt x="693" y="130"/>
                    </a:lnTo>
                    <a:lnTo>
                      <a:pt x="691" y="179"/>
                    </a:lnTo>
                    <a:lnTo>
                      <a:pt x="727" y="179"/>
                    </a:lnTo>
                    <a:lnTo>
                      <a:pt x="723" y="217"/>
                    </a:lnTo>
                    <a:lnTo>
                      <a:pt x="723" y="232"/>
                    </a:lnTo>
                    <a:lnTo>
                      <a:pt x="688" y="232"/>
                    </a:lnTo>
                    <a:lnTo>
                      <a:pt x="685" y="230"/>
                    </a:lnTo>
                    <a:lnTo>
                      <a:pt x="681" y="282"/>
                    </a:lnTo>
                    <a:lnTo>
                      <a:pt x="722" y="282"/>
                    </a:lnTo>
                    <a:lnTo>
                      <a:pt x="724" y="230"/>
                    </a:lnTo>
                    <a:lnTo>
                      <a:pt x="763" y="230"/>
                    </a:lnTo>
                    <a:lnTo>
                      <a:pt x="766" y="179"/>
                    </a:lnTo>
                    <a:lnTo>
                      <a:pt x="730" y="179"/>
                    </a:lnTo>
                    <a:lnTo>
                      <a:pt x="730" y="168"/>
                    </a:lnTo>
                    <a:lnTo>
                      <a:pt x="731" y="155"/>
                    </a:lnTo>
                    <a:lnTo>
                      <a:pt x="731" y="130"/>
                    </a:lnTo>
                    <a:lnTo>
                      <a:pt x="770" y="130"/>
                    </a:lnTo>
                    <a:lnTo>
                      <a:pt x="770" y="80"/>
                    </a:lnTo>
                    <a:lnTo>
                      <a:pt x="795" y="80"/>
                    </a:lnTo>
                    <a:lnTo>
                      <a:pt x="791" y="36"/>
                    </a:lnTo>
                    <a:lnTo>
                      <a:pt x="782" y="18"/>
                    </a:lnTo>
                    <a:lnTo>
                      <a:pt x="777" y="8"/>
                    </a:lnTo>
                    <a:lnTo>
                      <a:pt x="773" y="37"/>
                    </a:lnTo>
                    <a:lnTo>
                      <a:pt x="700" y="37"/>
                    </a:lnTo>
                    <a:lnTo>
                      <a:pt x="700" y="28"/>
                    </a:lnTo>
                    <a:lnTo>
                      <a:pt x="701" y="18"/>
                    </a:lnTo>
                    <a:lnTo>
                      <a:pt x="701" y="1"/>
                    </a:lnTo>
                    <a:lnTo>
                      <a:pt x="699" y="1"/>
                    </a:lnTo>
                    <a:lnTo>
                      <a:pt x="687" y="18"/>
                    </a:lnTo>
                    <a:lnTo>
                      <a:pt x="675" y="36"/>
                    </a:lnTo>
                    <a:lnTo>
                      <a:pt x="667" y="18"/>
                    </a:lnTo>
                    <a:lnTo>
                      <a:pt x="663" y="11"/>
                    </a:lnTo>
                    <a:lnTo>
                      <a:pt x="663" y="18"/>
                    </a:lnTo>
                    <a:lnTo>
                      <a:pt x="661" y="37"/>
                    </a:lnTo>
                    <a:lnTo>
                      <a:pt x="585" y="37"/>
                    </a:lnTo>
                    <a:lnTo>
                      <a:pt x="587" y="1"/>
                    </a:lnTo>
                    <a:lnTo>
                      <a:pt x="586" y="1"/>
                    </a:lnTo>
                    <a:lnTo>
                      <a:pt x="575" y="18"/>
                    </a:lnTo>
                    <a:lnTo>
                      <a:pt x="565" y="36"/>
                    </a:lnTo>
                    <a:lnTo>
                      <a:pt x="555" y="18"/>
                    </a:lnTo>
                    <a:lnTo>
                      <a:pt x="550" y="1"/>
                    </a:lnTo>
                    <a:lnTo>
                      <a:pt x="545" y="37"/>
                    </a:lnTo>
                    <a:lnTo>
                      <a:pt x="471" y="37"/>
                    </a:lnTo>
                    <a:lnTo>
                      <a:pt x="466" y="35"/>
                    </a:lnTo>
                    <a:lnTo>
                      <a:pt x="464" y="36"/>
                    </a:lnTo>
                    <a:lnTo>
                      <a:pt x="473" y="1"/>
                    </a:lnTo>
                    <a:lnTo>
                      <a:pt x="461" y="18"/>
                    </a:lnTo>
                    <a:lnTo>
                      <a:pt x="449" y="36"/>
                    </a:lnTo>
                    <a:lnTo>
                      <a:pt x="440" y="18"/>
                    </a:lnTo>
                    <a:lnTo>
                      <a:pt x="435" y="1"/>
                    </a:lnTo>
                    <a:lnTo>
                      <a:pt x="431" y="37"/>
                    </a:lnTo>
                    <a:lnTo>
                      <a:pt x="355" y="36"/>
                    </a:lnTo>
                    <a:lnTo>
                      <a:pt x="358" y="1"/>
                    </a:lnTo>
                    <a:lnTo>
                      <a:pt x="356" y="1"/>
                    </a:lnTo>
                    <a:lnTo>
                      <a:pt x="346" y="18"/>
                    </a:lnTo>
                    <a:lnTo>
                      <a:pt x="335" y="36"/>
                    </a:lnTo>
                    <a:lnTo>
                      <a:pt x="332" y="79"/>
                    </a:lnTo>
                    <a:lnTo>
                      <a:pt x="310" y="79"/>
                    </a:lnTo>
                    <a:lnTo>
                      <a:pt x="290" y="104"/>
                    </a:lnTo>
                    <a:lnTo>
                      <a:pt x="269" y="79"/>
                    </a:lnTo>
                    <a:lnTo>
                      <a:pt x="194" y="79"/>
                    </a:lnTo>
                    <a:lnTo>
                      <a:pt x="194" y="80"/>
                    </a:lnTo>
                    <a:lnTo>
                      <a:pt x="195" y="80"/>
                    </a:lnTo>
                    <a:lnTo>
                      <a:pt x="269" y="80"/>
                    </a:lnTo>
                    <a:lnTo>
                      <a:pt x="264" y="130"/>
                    </a:lnTo>
                    <a:lnTo>
                      <a:pt x="245" y="130"/>
                    </a:lnTo>
                    <a:lnTo>
                      <a:pt x="239" y="130"/>
                    </a:lnTo>
                    <a:lnTo>
                      <a:pt x="226" y="130"/>
                    </a:lnTo>
                    <a:lnTo>
                      <a:pt x="226" y="142"/>
                    </a:lnTo>
                    <a:lnTo>
                      <a:pt x="224" y="155"/>
                    </a:lnTo>
                    <a:lnTo>
                      <a:pt x="222" y="179"/>
                    </a:lnTo>
                    <a:lnTo>
                      <a:pt x="194" y="179"/>
                    </a:lnTo>
                    <a:lnTo>
                      <a:pt x="184" y="232"/>
                    </a:lnTo>
                    <a:lnTo>
                      <a:pt x="255" y="232"/>
                    </a:lnTo>
                    <a:lnTo>
                      <a:pt x="251" y="270"/>
                    </a:lnTo>
                    <a:lnTo>
                      <a:pt x="251" y="282"/>
                    </a:lnTo>
                    <a:lnTo>
                      <a:pt x="203" y="282"/>
                    </a:lnTo>
                    <a:lnTo>
                      <a:pt x="203" y="283"/>
                    </a:lnTo>
                    <a:lnTo>
                      <a:pt x="200" y="323"/>
                    </a:lnTo>
                    <a:lnTo>
                      <a:pt x="196" y="336"/>
                    </a:lnTo>
                    <a:lnTo>
                      <a:pt x="94" y="336"/>
                    </a:lnTo>
                    <a:lnTo>
                      <a:pt x="84" y="337"/>
                    </a:lnTo>
                    <a:lnTo>
                      <a:pt x="34" y="337"/>
                    </a:lnTo>
                    <a:lnTo>
                      <a:pt x="40" y="283"/>
                    </a:lnTo>
                    <a:lnTo>
                      <a:pt x="42" y="283"/>
                    </a:lnTo>
                    <a:lnTo>
                      <a:pt x="45" y="270"/>
                    </a:lnTo>
                    <a:lnTo>
                      <a:pt x="48" y="232"/>
                    </a:lnTo>
                    <a:lnTo>
                      <a:pt x="51" y="232"/>
                    </a:lnTo>
                    <a:lnTo>
                      <a:pt x="54" y="220"/>
                    </a:lnTo>
                    <a:lnTo>
                      <a:pt x="58" y="179"/>
                    </a:lnTo>
                    <a:lnTo>
                      <a:pt x="62" y="179"/>
                    </a:lnTo>
                    <a:lnTo>
                      <a:pt x="66" y="143"/>
                    </a:lnTo>
                    <a:lnTo>
                      <a:pt x="66" y="130"/>
                    </a:lnTo>
                    <a:lnTo>
                      <a:pt x="186" y="130"/>
                    </a:lnTo>
                    <a:lnTo>
                      <a:pt x="190" y="79"/>
                    </a:lnTo>
                    <a:lnTo>
                      <a:pt x="191" y="79"/>
                    </a:lnTo>
                    <a:lnTo>
                      <a:pt x="182" y="36"/>
                    </a:lnTo>
                    <a:lnTo>
                      <a:pt x="171" y="18"/>
                    </a:lnTo>
                    <a:lnTo>
                      <a:pt x="162" y="4"/>
                    </a:lnTo>
                    <a:lnTo>
                      <a:pt x="160" y="37"/>
                    </a:lnTo>
                    <a:lnTo>
                      <a:pt x="99" y="37"/>
                    </a:lnTo>
                    <a:lnTo>
                      <a:pt x="93" y="36"/>
                    </a:lnTo>
                    <a:lnTo>
                      <a:pt x="83" y="36"/>
                    </a:lnTo>
                    <a:lnTo>
                      <a:pt x="88" y="1"/>
                    </a:lnTo>
                    <a:lnTo>
                      <a:pt x="87" y="1"/>
                    </a:lnTo>
                    <a:lnTo>
                      <a:pt x="77" y="18"/>
                    </a:lnTo>
                    <a:lnTo>
                      <a:pt x="66" y="36"/>
                    </a:lnTo>
                    <a:lnTo>
                      <a:pt x="60" y="95"/>
                    </a:lnTo>
                    <a:lnTo>
                      <a:pt x="64" y="95"/>
                    </a:lnTo>
                    <a:lnTo>
                      <a:pt x="54" y="104"/>
                    </a:lnTo>
                    <a:lnTo>
                      <a:pt x="0" y="403"/>
                    </a:lnTo>
                    <a:lnTo>
                      <a:pt x="227" y="403"/>
                    </a:lnTo>
                    <a:lnTo>
                      <a:pt x="238" y="347"/>
                    </a:lnTo>
                    <a:lnTo>
                      <a:pt x="339" y="347"/>
                    </a:lnTo>
                    <a:lnTo>
                      <a:pt x="333" y="403"/>
                    </a:lnTo>
                    <a:lnTo>
                      <a:pt x="1490" y="403"/>
                    </a:lnTo>
                    <a:lnTo>
                      <a:pt x="1483" y="348"/>
                    </a:lnTo>
                    <a:lnTo>
                      <a:pt x="1573" y="348"/>
                    </a:lnTo>
                    <a:lnTo>
                      <a:pt x="1581" y="403"/>
                    </a:lnTo>
                    <a:lnTo>
                      <a:pt x="1791" y="403"/>
                    </a:lnTo>
                    <a:lnTo>
                      <a:pt x="1764" y="104"/>
                    </a:lnTo>
                    <a:lnTo>
                      <a:pt x="1753" y="94"/>
                    </a:lnTo>
                    <a:lnTo>
                      <a:pt x="1753" y="37"/>
                    </a:lnTo>
                    <a:lnTo>
                      <a:pt x="1742" y="18"/>
                    </a:lnTo>
                    <a:lnTo>
                      <a:pt x="1735" y="4"/>
                    </a:lnTo>
                    <a:lnTo>
                      <a:pt x="1731" y="0"/>
                    </a:lnTo>
                    <a:lnTo>
                      <a:pt x="1735" y="37"/>
                    </a:lnTo>
                    <a:lnTo>
                      <a:pt x="1663" y="37"/>
                    </a:lnTo>
                    <a:lnTo>
                      <a:pt x="1663" y="0"/>
                    </a:lnTo>
                    <a:lnTo>
                      <a:pt x="1652" y="18"/>
                    </a:lnTo>
                    <a:lnTo>
                      <a:pt x="1640" y="37"/>
                    </a:lnTo>
                    <a:lnTo>
                      <a:pt x="1630" y="18"/>
                    </a:lnTo>
                    <a:lnTo>
                      <a:pt x="1625" y="11"/>
                    </a:lnTo>
                    <a:lnTo>
                      <a:pt x="1625" y="29"/>
                    </a:lnTo>
                    <a:lnTo>
                      <a:pt x="1627" y="37"/>
                    </a:lnTo>
                    <a:lnTo>
                      <a:pt x="1555" y="37"/>
                    </a:lnTo>
                    <a:lnTo>
                      <a:pt x="1553" y="10"/>
                    </a:lnTo>
                    <a:lnTo>
                      <a:pt x="1552" y="5"/>
                    </a:lnTo>
                    <a:lnTo>
                      <a:pt x="1545" y="18"/>
                    </a:lnTo>
                    <a:lnTo>
                      <a:pt x="1534" y="37"/>
                    </a:lnTo>
                    <a:lnTo>
                      <a:pt x="1522" y="18"/>
                    </a:lnTo>
                    <a:close/>
                    <a:moveTo>
                      <a:pt x="1417" y="95"/>
                    </a:moveTo>
                    <a:lnTo>
                      <a:pt x="1433" y="95"/>
                    </a:lnTo>
                    <a:lnTo>
                      <a:pt x="1425" y="104"/>
                    </a:lnTo>
                    <a:lnTo>
                      <a:pt x="1417" y="95"/>
                    </a:lnTo>
                    <a:close/>
                    <a:moveTo>
                      <a:pt x="1445" y="92"/>
                    </a:moveTo>
                    <a:lnTo>
                      <a:pt x="1443" y="80"/>
                    </a:lnTo>
                    <a:lnTo>
                      <a:pt x="1517" y="80"/>
                    </a:lnTo>
                    <a:lnTo>
                      <a:pt x="1519" y="130"/>
                    </a:lnTo>
                    <a:lnTo>
                      <a:pt x="1487" y="130"/>
                    </a:lnTo>
                    <a:lnTo>
                      <a:pt x="1489" y="179"/>
                    </a:lnTo>
                    <a:lnTo>
                      <a:pt x="1523" y="179"/>
                    </a:lnTo>
                    <a:lnTo>
                      <a:pt x="1527" y="232"/>
                    </a:lnTo>
                    <a:lnTo>
                      <a:pt x="1513" y="232"/>
                    </a:lnTo>
                    <a:lnTo>
                      <a:pt x="1508" y="230"/>
                    </a:lnTo>
                    <a:lnTo>
                      <a:pt x="1491" y="230"/>
                    </a:lnTo>
                    <a:lnTo>
                      <a:pt x="1493" y="281"/>
                    </a:lnTo>
                    <a:lnTo>
                      <a:pt x="1459" y="281"/>
                    </a:lnTo>
                    <a:lnTo>
                      <a:pt x="1460" y="336"/>
                    </a:lnTo>
                    <a:lnTo>
                      <a:pt x="1304" y="336"/>
                    </a:lnTo>
                    <a:lnTo>
                      <a:pt x="1303" y="232"/>
                    </a:lnTo>
                    <a:lnTo>
                      <a:pt x="1339" y="232"/>
                    </a:lnTo>
                    <a:lnTo>
                      <a:pt x="1337" y="180"/>
                    </a:lnTo>
                    <a:lnTo>
                      <a:pt x="1311" y="180"/>
                    </a:lnTo>
                    <a:lnTo>
                      <a:pt x="1306" y="179"/>
                    </a:lnTo>
                    <a:lnTo>
                      <a:pt x="1303" y="179"/>
                    </a:lnTo>
                    <a:lnTo>
                      <a:pt x="1299" y="130"/>
                    </a:lnTo>
                    <a:lnTo>
                      <a:pt x="1373" y="130"/>
                    </a:lnTo>
                    <a:lnTo>
                      <a:pt x="1377" y="179"/>
                    </a:lnTo>
                    <a:lnTo>
                      <a:pt x="1412" y="179"/>
                    </a:lnTo>
                    <a:lnTo>
                      <a:pt x="1412" y="230"/>
                    </a:lnTo>
                    <a:lnTo>
                      <a:pt x="1373" y="230"/>
                    </a:lnTo>
                    <a:lnTo>
                      <a:pt x="1377" y="282"/>
                    </a:lnTo>
                    <a:lnTo>
                      <a:pt x="1417" y="281"/>
                    </a:lnTo>
                    <a:lnTo>
                      <a:pt x="1415" y="230"/>
                    </a:lnTo>
                    <a:lnTo>
                      <a:pt x="1451" y="230"/>
                    </a:lnTo>
                    <a:lnTo>
                      <a:pt x="1450" y="217"/>
                    </a:lnTo>
                    <a:lnTo>
                      <a:pt x="1450" y="180"/>
                    </a:lnTo>
                    <a:lnTo>
                      <a:pt x="1442" y="180"/>
                    </a:lnTo>
                    <a:lnTo>
                      <a:pt x="1437" y="179"/>
                    </a:lnTo>
                    <a:lnTo>
                      <a:pt x="1414" y="179"/>
                    </a:lnTo>
                    <a:lnTo>
                      <a:pt x="1412" y="130"/>
                    </a:lnTo>
                    <a:lnTo>
                      <a:pt x="1447" y="130"/>
                    </a:lnTo>
                    <a:lnTo>
                      <a:pt x="1445" y="92"/>
                    </a:lnTo>
                    <a:close/>
                    <a:moveTo>
                      <a:pt x="1545" y="95"/>
                    </a:moveTo>
                    <a:lnTo>
                      <a:pt x="1537" y="104"/>
                    </a:lnTo>
                    <a:lnTo>
                      <a:pt x="1529" y="95"/>
                    </a:lnTo>
                    <a:lnTo>
                      <a:pt x="1545" y="95"/>
                    </a:lnTo>
                    <a:close/>
                    <a:moveTo>
                      <a:pt x="1557" y="130"/>
                    </a:moveTo>
                    <a:lnTo>
                      <a:pt x="1556" y="118"/>
                    </a:lnTo>
                    <a:lnTo>
                      <a:pt x="1556" y="82"/>
                    </a:lnTo>
                    <a:lnTo>
                      <a:pt x="1742" y="80"/>
                    </a:lnTo>
                    <a:lnTo>
                      <a:pt x="1742" y="94"/>
                    </a:lnTo>
                    <a:lnTo>
                      <a:pt x="1743" y="104"/>
                    </a:lnTo>
                    <a:lnTo>
                      <a:pt x="1743" y="130"/>
                    </a:lnTo>
                    <a:lnTo>
                      <a:pt x="1741" y="130"/>
                    </a:lnTo>
                    <a:lnTo>
                      <a:pt x="1743" y="179"/>
                    </a:lnTo>
                    <a:lnTo>
                      <a:pt x="1744" y="179"/>
                    </a:lnTo>
                    <a:lnTo>
                      <a:pt x="1750" y="230"/>
                    </a:lnTo>
                    <a:lnTo>
                      <a:pt x="1755" y="230"/>
                    </a:lnTo>
                    <a:lnTo>
                      <a:pt x="1759" y="281"/>
                    </a:lnTo>
                    <a:lnTo>
                      <a:pt x="1760" y="281"/>
                    </a:lnTo>
                    <a:lnTo>
                      <a:pt x="1761" y="294"/>
                    </a:lnTo>
                    <a:lnTo>
                      <a:pt x="1764" y="335"/>
                    </a:lnTo>
                    <a:lnTo>
                      <a:pt x="1609" y="335"/>
                    </a:lnTo>
                    <a:lnTo>
                      <a:pt x="1607" y="281"/>
                    </a:lnTo>
                    <a:lnTo>
                      <a:pt x="1531" y="281"/>
                    </a:lnTo>
                    <a:lnTo>
                      <a:pt x="1529" y="228"/>
                    </a:lnTo>
                    <a:lnTo>
                      <a:pt x="1562" y="228"/>
                    </a:lnTo>
                    <a:lnTo>
                      <a:pt x="1559" y="192"/>
                    </a:lnTo>
                    <a:lnTo>
                      <a:pt x="1558" y="180"/>
                    </a:lnTo>
                    <a:lnTo>
                      <a:pt x="1525" y="180"/>
                    </a:lnTo>
                    <a:lnTo>
                      <a:pt x="1523" y="130"/>
                    </a:lnTo>
                    <a:lnTo>
                      <a:pt x="1598" y="130"/>
                    </a:lnTo>
                    <a:lnTo>
                      <a:pt x="1599" y="179"/>
                    </a:lnTo>
                    <a:lnTo>
                      <a:pt x="1623" y="179"/>
                    </a:lnTo>
                    <a:lnTo>
                      <a:pt x="1624" y="130"/>
                    </a:lnTo>
                    <a:lnTo>
                      <a:pt x="1557" y="130"/>
                    </a:lnTo>
                    <a:close/>
                    <a:moveTo>
                      <a:pt x="514" y="95"/>
                    </a:moveTo>
                    <a:lnTo>
                      <a:pt x="530" y="95"/>
                    </a:lnTo>
                    <a:lnTo>
                      <a:pt x="521" y="104"/>
                    </a:lnTo>
                    <a:lnTo>
                      <a:pt x="514" y="95"/>
                    </a:lnTo>
                    <a:close/>
                    <a:moveTo>
                      <a:pt x="633" y="104"/>
                    </a:moveTo>
                    <a:lnTo>
                      <a:pt x="626" y="95"/>
                    </a:lnTo>
                    <a:lnTo>
                      <a:pt x="641" y="95"/>
                    </a:lnTo>
                    <a:lnTo>
                      <a:pt x="633" y="104"/>
                    </a:lnTo>
                    <a:close/>
                    <a:moveTo>
                      <a:pt x="759" y="95"/>
                    </a:moveTo>
                    <a:lnTo>
                      <a:pt x="751" y="104"/>
                    </a:lnTo>
                    <a:lnTo>
                      <a:pt x="743" y="95"/>
                    </a:lnTo>
                    <a:lnTo>
                      <a:pt x="759" y="95"/>
                    </a:lnTo>
                    <a:close/>
                    <a:moveTo>
                      <a:pt x="1335" y="130"/>
                    </a:moveTo>
                    <a:lnTo>
                      <a:pt x="1334" y="118"/>
                    </a:lnTo>
                    <a:lnTo>
                      <a:pt x="1334" y="80"/>
                    </a:lnTo>
                    <a:lnTo>
                      <a:pt x="1406" y="82"/>
                    </a:lnTo>
                    <a:lnTo>
                      <a:pt x="1407" y="130"/>
                    </a:lnTo>
                    <a:lnTo>
                      <a:pt x="1335" y="130"/>
                    </a:lnTo>
                    <a:close/>
                    <a:moveTo>
                      <a:pt x="70" y="118"/>
                    </a:moveTo>
                    <a:lnTo>
                      <a:pt x="72" y="106"/>
                    </a:lnTo>
                    <a:lnTo>
                      <a:pt x="74" y="80"/>
                    </a:lnTo>
                    <a:lnTo>
                      <a:pt x="150" y="80"/>
                    </a:lnTo>
                    <a:lnTo>
                      <a:pt x="150" y="94"/>
                    </a:lnTo>
                    <a:lnTo>
                      <a:pt x="147" y="130"/>
                    </a:lnTo>
                    <a:lnTo>
                      <a:pt x="70" y="130"/>
                    </a:lnTo>
                    <a:lnTo>
                      <a:pt x="70" y="118"/>
                    </a:lnTo>
                    <a:close/>
                    <a:moveTo>
                      <a:pt x="172" y="104"/>
                    </a:moveTo>
                    <a:lnTo>
                      <a:pt x="165" y="95"/>
                    </a:lnTo>
                    <a:lnTo>
                      <a:pt x="180" y="95"/>
                    </a:lnTo>
                    <a:lnTo>
                      <a:pt x="172" y="104"/>
                    </a:lnTo>
                    <a:close/>
                    <a:moveTo>
                      <a:pt x="398" y="95"/>
                    </a:moveTo>
                    <a:lnTo>
                      <a:pt x="415" y="95"/>
                    </a:lnTo>
                    <a:lnTo>
                      <a:pt x="405" y="104"/>
                    </a:lnTo>
                    <a:lnTo>
                      <a:pt x="398" y="95"/>
                    </a:lnTo>
                    <a:close/>
                  </a:path>
                </a:pathLst>
              </a:custGeom>
              <a:solidFill>
                <a:srgbClr val="6666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815" name="Freeform 47"/>
              <p:cNvSpPr>
                <a:spLocks noChangeAspect="1"/>
              </p:cNvSpPr>
              <p:nvPr/>
            </p:nvSpPr>
            <p:spPr bwMode="auto">
              <a:xfrm>
                <a:off x="156" y="3377"/>
                <a:ext cx="5" cy="3"/>
              </a:xfrm>
              <a:custGeom>
                <a:avLst/>
                <a:gdLst/>
                <a:ahLst/>
                <a:cxnLst>
                  <a:cxn ang="0">
                    <a:pos x="8" y="9"/>
                  </a:cxn>
                  <a:cxn ang="0">
                    <a:pos x="16" y="0"/>
                  </a:cxn>
                  <a:cxn ang="0">
                    <a:pos x="0" y="0"/>
                  </a:cxn>
                  <a:cxn ang="0">
                    <a:pos x="8" y="9"/>
                  </a:cxn>
                </a:cxnLst>
                <a:rect l="0" t="0" r="r" b="b"/>
                <a:pathLst>
                  <a:path w="16" h="9">
                    <a:moveTo>
                      <a:pt x="8" y="9"/>
                    </a:moveTo>
                    <a:lnTo>
                      <a:pt x="16" y="0"/>
                    </a:lnTo>
                    <a:lnTo>
                      <a:pt x="0" y="0"/>
                    </a:lnTo>
                    <a:lnTo>
                      <a:pt x="8" y="9"/>
                    </a:lnTo>
                    <a:close/>
                  </a:path>
                </a:pathLst>
              </a:custGeom>
              <a:solidFill>
                <a:srgbClr val="7C7C7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816" name="Freeform 48"/>
              <p:cNvSpPr>
                <a:spLocks noChangeAspect="1"/>
              </p:cNvSpPr>
              <p:nvPr/>
            </p:nvSpPr>
            <p:spPr bwMode="auto">
              <a:xfrm>
                <a:off x="117" y="3372"/>
                <a:ext cx="76" cy="85"/>
              </a:xfrm>
              <a:custGeom>
                <a:avLst/>
                <a:gdLst/>
                <a:ahLst/>
                <a:cxnLst>
                  <a:cxn ang="0">
                    <a:pos x="144" y="0"/>
                  </a:cxn>
                  <a:cxn ang="0">
                    <a:pos x="146" y="12"/>
                  </a:cxn>
                  <a:cxn ang="0">
                    <a:pos x="148" y="50"/>
                  </a:cxn>
                  <a:cxn ang="0">
                    <a:pos x="113" y="50"/>
                  </a:cxn>
                  <a:cxn ang="0">
                    <a:pos x="115" y="99"/>
                  </a:cxn>
                  <a:cxn ang="0">
                    <a:pos x="138" y="99"/>
                  </a:cxn>
                  <a:cxn ang="0">
                    <a:pos x="143" y="100"/>
                  </a:cxn>
                  <a:cxn ang="0">
                    <a:pos x="151" y="100"/>
                  </a:cxn>
                  <a:cxn ang="0">
                    <a:pos x="151" y="137"/>
                  </a:cxn>
                  <a:cxn ang="0">
                    <a:pos x="152" y="150"/>
                  </a:cxn>
                  <a:cxn ang="0">
                    <a:pos x="116" y="150"/>
                  </a:cxn>
                  <a:cxn ang="0">
                    <a:pos x="118" y="201"/>
                  </a:cxn>
                  <a:cxn ang="0">
                    <a:pos x="78" y="202"/>
                  </a:cxn>
                  <a:cxn ang="0">
                    <a:pos x="74" y="150"/>
                  </a:cxn>
                  <a:cxn ang="0">
                    <a:pos x="113" y="150"/>
                  </a:cxn>
                  <a:cxn ang="0">
                    <a:pos x="113" y="99"/>
                  </a:cxn>
                  <a:cxn ang="0">
                    <a:pos x="78" y="99"/>
                  </a:cxn>
                  <a:cxn ang="0">
                    <a:pos x="74" y="50"/>
                  </a:cxn>
                  <a:cxn ang="0">
                    <a:pos x="0" y="50"/>
                  </a:cxn>
                  <a:cxn ang="0">
                    <a:pos x="4" y="99"/>
                  </a:cxn>
                  <a:cxn ang="0">
                    <a:pos x="7" y="99"/>
                  </a:cxn>
                  <a:cxn ang="0">
                    <a:pos x="12" y="100"/>
                  </a:cxn>
                  <a:cxn ang="0">
                    <a:pos x="38" y="100"/>
                  </a:cxn>
                  <a:cxn ang="0">
                    <a:pos x="40" y="152"/>
                  </a:cxn>
                  <a:cxn ang="0">
                    <a:pos x="4" y="152"/>
                  </a:cxn>
                  <a:cxn ang="0">
                    <a:pos x="5" y="256"/>
                  </a:cxn>
                  <a:cxn ang="0">
                    <a:pos x="161" y="256"/>
                  </a:cxn>
                  <a:cxn ang="0">
                    <a:pos x="160" y="201"/>
                  </a:cxn>
                  <a:cxn ang="0">
                    <a:pos x="194" y="201"/>
                  </a:cxn>
                  <a:cxn ang="0">
                    <a:pos x="192" y="150"/>
                  </a:cxn>
                  <a:cxn ang="0">
                    <a:pos x="209" y="150"/>
                  </a:cxn>
                  <a:cxn ang="0">
                    <a:pos x="214" y="152"/>
                  </a:cxn>
                  <a:cxn ang="0">
                    <a:pos x="228" y="152"/>
                  </a:cxn>
                  <a:cxn ang="0">
                    <a:pos x="224" y="99"/>
                  </a:cxn>
                  <a:cxn ang="0">
                    <a:pos x="190" y="99"/>
                  </a:cxn>
                  <a:cxn ang="0">
                    <a:pos x="188" y="50"/>
                  </a:cxn>
                  <a:cxn ang="0">
                    <a:pos x="220" y="50"/>
                  </a:cxn>
                  <a:cxn ang="0">
                    <a:pos x="218" y="0"/>
                  </a:cxn>
                  <a:cxn ang="0">
                    <a:pos x="144" y="0"/>
                  </a:cxn>
                </a:cxnLst>
                <a:rect l="0" t="0" r="r" b="b"/>
                <a:pathLst>
                  <a:path w="228" h="256">
                    <a:moveTo>
                      <a:pt x="144" y="0"/>
                    </a:moveTo>
                    <a:lnTo>
                      <a:pt x="146" y="12"/>
                    </a:lnTo>
                    <a:lnTo>
                      <a:pt x="148" y="50"/>
                    </a:lnTo>
                    <a:lnTo>
                      <a:pt x="113" y="50"/>
                    </a:lnTo>
                    <a:lnTo>
                      <a:pt x="115" y="99"/>
                    </a:lnTo>
                    <a:lnTo>
                      <a:pt x="138" y="99"/>
                    </a:lnTo>
                    <a:lnTo>
                      <a:pt x="143" y="100"/>
                    </a:lnTo>
                    <a:lnTo>
                      <a:pt x="151" y="100"/>
                    </a:lnTo>
                    <a:lnTo>
                      <a:pt x="151" y="137"/>
                    </a:lnTo>
                    <a:lnTo>
                      <a:pt x="152" y="150"/>
                    </a:lnTo>
                    <a:lnTo>
                      <a:pt x="116" y="150"/>
                    </a:lnTo>
                    <a:lnTo>
                      <a:pt x="118" y="201"/>
                    </a:lnTo>
                    <a:lnTo>
                      <a:pt x="78" y="202"/>
                    </a:lnTo>
                    <a:lnTo>
                      <a:pt x="74" y="150"/>
                    </a:lnTo>
                    <a:lnTo>
                      <a:pt x="113" y="150"/>
                    </a:lnTo>
                    <a:lnTo>
                      <a:pt x="113" y="99"/>
                    </a:lnTo>
                    <a:lnTo>
                      <a:pt x="78" y="99"/>
                    </a:lnTo>
                    <a:lnTo>
                      <a:pt x="74" y="50"/>
                    </a:lnTo>
                    <a:lnTo>
                      <a:pt x="0" y="50"/>
                    </a:lnTo>
                    <a:lnTo>
                      <a:pt x="4" y="99"/>
                    </a:lnTo>
                    <a:lnTo>
                      <a:pt x="7" y="99"/>
                    </a:lnTo>
                    <a:lnTo>
                      <a:pt x="12" y="100"/>
                    </a:lnTo>
                    <a:lnTo>
                      <a:pt x="38" y="100"/>
                    </a:lnTo>
                    <a:lnTo>
                      <a:pt x="40" y="152"/>
                    </a:lnTo>
                    <a:lnTo>
                      <a:pt x="4" y="152"/>
                    </a:lnTo>
                    <a:lnTo>
                      <a:pt x="5" y="256"/>
                    </a:lnTo>
                    <a:lnTo>
                      <a:pt x="161" y="256"/>
                    </a:lnTo>
                    <a:lnTo>
                      <a:pt x="160" y="201"/>
                    </a:lnTo>
                    <a:lnTo>
                      <a:pt x="194" y="201"/>
                    </a:lnTo>
                    <a:lnTo>
                      <a:pt x="192" y="150"/>
                    </a:lnTo>
                    <a:lnTo>
                      <a:pt x="209" y="150"/>
                    </a:lnTo>
                    <a:lnTo>
                      <a:pt x="214" y="152"/>
                    </a:lnTo>
                    <a:lnTo>
                      <a:pt x="228" y="152"/>
                    </a:lnTo>
                    <a:lnTo>
                      <a:pt x="224" y="99"/>
                    </a:lnTo>
                    <a:lnTo>
                      <a:pt x="190" y="99"/>
                    </a:lnTo>
                    <a:lnTo>
                      <a:pt x="188" y="50"/>
                    </a:lnTo>
                    <a:lnTo>
                      <a:pt x="220" y="50"/>
                    </a:lnTo>
                    <a:lnTo>
                      <a:pt x="218" y="0"/>
                    </a:lnTo>
                    <a:lnTo>
                      <a:pt x="144" y="0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817" name="Freeform 49"/>
              <p:cNvSpPr>
                <a:spLocks noChangeAspect="1"/>
              </p:cNvSpPr>
              <p:nvPr/>
            </p:nvSpPr>
            <p:spPr bwMode="auto">
              <a:xfrm>
                <a:off x="193" y="3377"/>
                <a:ext cx="6" cy="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" y="9"/>
                  </a:cxn>
                  <a:cxn ang="0">
                    <a:pos x="16" y="0"/>
                  </a:cxn>
                  <a:cxn ang="0">
                    <a:pos x="0" y="0"/>
                  </a:cxn>
                </a:cxnLst>
                <a:rect l="0" t="0" r="r" b="b"/>
                <a:pathLst>
                  <a:path w="16" h="9">
                    <a:moveTo>
                      <a:pt x="0" y="0"/>
                    </a:moveTo>
                    <a:lnTo>
                      <a:pt x="8" y="9"/>
                    </a:lnTo>
                    <a:lnTo>
                      <a:pt x="1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5757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818" name="Freeform 50"/>
              <p:cNvSpPr>
                <a:spLocks noChangeAspect="1"/>
              </p:cNvSpPr>
              <p:nvPr/>
            </p:nvSpPr>
            <p:spPr bwMode="auto">
              <a:xfrm>
                <a:off x="191" y="3372"/>
                <a:ext cx="81" cy="85"/>
              </a:xfrm>
              <a:custGeom>
                <a:avLst/>
                <a:gdLst/>
                <a:ahLst/>
                <a:cxnLst>
                  <a:cxn ang="0">
                    <a:pos x="33" y="38"/>
                  </a:cxn>
                  <a:cxn ang="0">
                    <a:pos x="34" y="50"/>
                  </a:cxn>
                  <a:cxn ang="0">
                    <a:pos x="101" y="50"/>
                  </a:cxn>
                  <a:cxn ang="0">
                    <a:pos x="100" y="99"/>
                  </a:cxn>
                  <a:cxn ang="0">
                    <a:pos x="76" y="99"/>
                  </a:cxn>
                  <a:cxn ang="0">
                    <a:pos x="75" y="50"/>
                  </a:cxn>
                  <a:cxn ang="0">
                    <a:pos x="0" y="50"/>
                  </a:cxn>
                  <a:cxn ang="0">
                    <a:pos x="2" y="100"/>
                  </a:cxn>
                  <a:cxn ang="0">
                    <a:pos x="35" y="100"/>
                  </a:cxn>
                  <a:cxn ang="0">
                    <a:pos x="36" y="112"/>
                  </a:cxn>
                  <a:cxn ang="0">
                    <a:pos x="39" y="148"/>
                  </a:cxn>
                  <a:cxn ang="0">
                    <a:pos x="6" y="148"/>
                  </a:cxn>
                  <a:cxn ang="0">
                    <a:pos x="8" y="201"/>
                  </a:cxn>
                  <a:cxn ang="0">
                    <a:pos x="84" y="201"/>
                  </a:cxn>
                  <a:cxn ang="0">
                    <a:pos x="86" y="255"/>
                  </a:cxn>
                  <a:cxn ang="0">
                    <a:pos x="241" y="255"/>
                  </a:cxn>
                  <a:cxn ang="0">
                    <a:pos x="238" y="214"/>
                  </a:cxn>
                  <a:cxn ang="0">
                    <a:pos x="237" y="201"/>
                  </a:cxn>
                  <a:cxn ang="0">
                    <a:pos x="236" y="201"/>
                  </a:cxn>
                  <a:cxn ang="0">
                    <a:pos x="232" y="150"/>
                  </a:cxn>
                  <a:cxn ang="0">
                    <a:pos x="227" y="150"/>
                  </a:cxn>
                  <a:cxn ang="0">
                    <a:pos x="221" y="99"/>
                  </a:cxn>
                  <a:cxn ang="0">
                    <a:pos x="220" y="99"/>
                  </a:cxn>
                  <a:cxn ang="0">
                    <a:pos x="218" y="50"/>
                  </a:cxn>
                  <a:cxn ang="0">
                    <a:pos x="220" y="50"/>
                  </a:cxn>
                  <a:cxn ang="0">
                    <a:pos x="220" y="24"/>
                  </a:cxn>
                  <a:cxn ang="0">
                    <a:pos x="219" y="14"/>
                  </a:cxn>
                  <a:cxn ang="0">
                    <a:pos x="219" y="0"/>
                  </a:cxn>
                  <a:cxn ang="0">
                    <a:pos x="33" y="2"/>
                  </a:cxn>
                  <a:cxn ang="0">
                    <a:pos x="33" y="38"/>
                  </a:cxn>
                </a:cxnLst>
                <a:rect l="0" t="0" r="r" b="b"/>
                <a:pathLst>
                  <a:path w="241" h="255">
                    <a:moveTo>
                      <a:pt x="33" y="38"/>
                    </a:moveTo>
                    <a:lnTo>
                      <a:pt x="34" y="50"/>
                    </a:lnTo>
                    <a:lnTo>
                      <a:pt x="101" y="50"/>
                    </a:lnTo>
                    <a:lnTo>
                      <a:pt x="100" y="99"/>
                    </a:lnTo>
                    <a:lnTo>
                      <a:pt x="76" y="99"/>
                    </a:lnTo>
                    <a:lnTo>
                      <a:pt x="75" y="50"/>
                    </a:lnTo>
                    <a:lnTo>
                      <a:pt x="0" y="50"/>
                    </a:lnTo>
                    <a:lnTo>
                      <a:pt x="2" y="100"/>
                    </a:lnTo>
                    <a:lnTo>
                      <a:pt x="35" y="100"/>
                    </a:lnTo>
                    <a:lnTo>
                      <a:pt x="36" y="112"/>
                    </a:lnTo>
                    <a:lnTo>
                      <a:pt x="39" y="148"/>
                    </a:lnTo>
                    <a:lnTo>
                      <a:pt x="6" y="148"/>
                    </a:lnTo>
                    <a:lnTo>
                      <a:pt x="8" y="201"/>
                    </a:lnTo>
                    <a:lnTo>
                      <a:pt x="84" y="201"/>
                    </a:lnTo>
                    <a:lnTo>
                      <a:pt x="86" y="255"/>
                    </a:lnTo>
                    <a:lnTo>
                      <a:pt x="241" y="255"/>
                    </a:lnTo>
                    <a:lnTo>
                      <a:pt x="238" y="214"/>
                    </a:lnTo>
                    <a:lnTo>
                      <a:pt x="237" y="201"/>
                    </a:lnTo>
                    <a:lnTo>
                      <a:pt x="236" y="201"/>
                    </a:lnTo>
                    <a:lnTo>
                      <a:pt x="232" y="150"/>
                    </a:lnTo>
                    <a:lnTo>
                      <a:pt x="227" y="150"/>
                    </a:lnTo>
                    <a:lnTo>
                      <a:pt x="221" y="99"/>
                    </a:lnTo>
                    <a:lnTo>
                      <a:pt x="220" y="99"/>
                    </a:lnTo>
                    <a:lnTo>
                      <a:pt x="218" y="50"/>
                    </a:lnTo>
                    <a:lnTo>
                      <a:pt x="220" y="50"/>
                    </a:lnTo>
                    <a:lnTo>
                      <a:pt x="220" y="24"/>
                    </a:lnTo>
                    <a:lnTo>
                      <a:pt x="219" y="14"/>
                    </a:lnTo>
                    <a:lnTo>
                      <a:pt x="219" y="0"/>
                    </a:lnTo>
                    <a:lnTo>
                      <a:pt x="33" y="2"/>
                    </a:lnTo>
                    <a:lnTo>
                      <a:pt x="33" y="38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819" name="Freeform 51"/>
              <p:cNvSpPr>
                <a:spLocks noChangeAspect="1"/>
              </p:cNvSpPr>
              <p:nvPr/>
            </p:nvSpPr>
            <p:spPr bwMode="auto">
              <a:xfrm>
                <a:off x="-145" y="3377"/>
                <a:ext cx="5" cy="3"/>
              </a:xfrm>
              <a:custGeom>
                <a:avLst/>
                <a:gdLst/>
                <a:ahLst/>
                <a:cxnLst>
                  <a:cxn ang="0">
                    <a:pos x="7" y="9"/>
                  </a:cxn>
                  <a:cxn ang="0">
                    <a:pos x="16" y="0"/>
                  </a:cxn>
                  <a:cxn ang="0">
                    <a:pos x="0" y="0"/>
                  </a:cxn>
                  <a:cxn ang="0">
                    <a:pos x="7" y="9"/>
                  </a:cxn>
                </a:cxnLst>
                <a:rect l="0" t="0" r="r" b="b"/>
                <a:pathLst>
                  <a:path w="16" h="9">
                    <a:moveTo>
                      <a:pt x="7" y="9"/>
                    </a:moveTo>
                    <a:lnTo>
                      <a:pt x="16" y="0"/>
                    </a:lnTo>
                    <a:lnTo>
                      <a:pt x="0" y="0"/>
                    </a:lnTo>
                    <a:lnTo>
                      <a:pt x="7" y="9"/>
                    </a:lnTo>
                    <a:close/>
                  </a:path>
                </a:pathLst>
              </a:custGeom>
              <a:solidFill>
                <a:srgbClr val="B7B7B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820" name="Freeform 52"/>
              <p:cNvSpPr>
                <a:spLocks noChangeAspect="1"/>
              </p:cNvSpPr>
              <p:nvPr/>
            </p:nvSpPr>
            <p:spPr bwMode="auto">
              <a:xfrm>
                <a:off x="-108" y="3377"/>
                <a:ext cx="5" cy="3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0" y="0"/>
                  </a:cxn>
                  <a:cxn ang="0">
                    <a:pos x="7" y="9"/>
                  </a:cxn>
                  <a:cxn ang="0">
                    <a:pos x="15" y="0"/>
                  </a:cxn>
                </a:cxnLst>
                <a:rect l="0" t="0" r="r" b="b"/>
                <a:pathLst>
                  <a:path w="15" h="9">
                    <a:moveTo>
                      <a:pt x="15" y="0"/>
                    </a:moveTo>
                    <a:lnTo>
                      <a:pt x="0" y="0"/>
                    </a:lnTo>
                    <a:lnTo>
                      <a:pt x="7" y="9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B0B0B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821" name="Freeform 53"/>
              <p:cNvSpPr>
                <a:spLocks noChangeAspect="1"/>
              </p:cNvSpPr>
              <p:nvPr/>
            </p:nvSpPr>
            <p:spPr bwMode="auto">
              <a:xfrm>
                <a:off x="-69" y="3377"/>
                <a:ext cx="6" cy="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" y="9"/>
                  </a:cxn>
                  <a:cxn ang="0">
                    <a:pos x="16" y="0"/>
                  </a:cxn>
                  <a:cxn ang="0">
                    <a:pos x="0" y="0"/>
                  </a:cxn>
                </a:cxnLst>
                <a:rect l="0" t="0" r="r" b="b"/>
                <a:pathLst>
                  <a:path w="16" h="9">
                    <a:moveTo>
                      <a:pt x="0" y="0"/>
                    </a:moveTo>
                    <a:lnTo>
                      <a:pt x="8" y="9"/>
                    </a:lnTo>
                    <a:lnTo>
                      <a:pt x="1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8A8A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822" name="Freeform 54"/>
              <p:cNvSpPr>
                <a:spLocks noChangeAspect="1"/>
              </p:cNvSpPr>
              <p:nvPr/>
            </p:nvSpPr>
            <p:spPr bwMode="auto">
              <a:xfrm>
                <a:off x="128" y="3372"/>
                <a:ext cx="25" cy="17"/>
              </a:xfrm>
              <a:custGeom>
                <a:avLst/>
                <a:gdLst/>
                <a:ahLst/>
                <a:cxnLst>
                  <a:cxn ang="0">
                    <a:pos x="0" y="38"/>
                  </a:cxn>
                  <a:cxn ang="0">
                    <a:pos x="1" y="50"/>
                  </a:cxn>
                  <a:cxn ang="0">
                    <a:pos x="73" y="50"/>
                  </a:cxn>
                  <a:cxn ang="0">
                    <a:pos x="72" y="2"/>
                  </a:cxn>
                  <a:cxn ang="0">
                    <a:pos x="0" y="0"/>
                  </a:cxn>
                  <a:cxn ang="0">
                    <a:pos x="0" y="38"/>
                  </a:cxn>
                </a:cxnLst>
                <a:rect l="0" t="0" r="r" b="b"/>
                <a:pathLst>
                  <a:path w="73" h="50">
                    <a:moveTo>
                      <a:pt x="0" y="38"/>
                    </a:moveTo>
                    <a:lnTo>
                      <a:pt x="1" y="50"/>
                    </a:lnTo>
                    <a:lnTo>
                      <a:pt x="73" y="50"/>
                    </a:lnTo>
                    <a:lnTo>
                      <a:pt x="72" y="2"/>
                    </a:lnTo>
                    <a:lnTo>
                      <a:pt x="0" y="0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823" name="Freeform 55"/>
              <p:cNvSpPr>
                <a:spLocks noChangeAspect="1"/>
              </p:cNvSpPr>
              <p:nvPr/>
            </p:nvSpPr>
            <p:spPr bwMode="auto">
              <a:xfrm>
                <a:off x="-293" y="3372"/>
                <a:ext cx="27" cy="17"/>
              </a:xfrm>
              <a:custGeom>
                <a:avLst/>
                <a:gdLst/>
                <a:ahLst/>
                <a:cxnLst>
                  <a:cxn ang="0">
                    <a:pos x="2" y="26"/>
                  </a:cxn>
                  <a:cxn ang="0">
                    <a:pos x="0" y="38"/>
                  </a:cxn>
                  <a:cxn ang="0">
                    <a:pos x="0" y="50"/>
                  </a:cxn>
                  <a:cxn ang="0">
                    <a:pos x="77" y="50"/>
                  </a:cxn>
                  <a:cxn ang="0">
                    <a:pos x="80" y="14"/>
                  </a:cxn>
                  <a:cxn ang="0">
                    <a:pos x="80" y="0"/>
                  </a:cxn>
                  <a:cxn ang="0">
                    <a:pos x="4" y="0"/>
                  </a:cxn>
                  <a:cxn ang="0">
                    <a:pos x="2" y="26"/>
                  </a:cxn>
                </a:cxnLst>
                <a:rect l="0" t="0" r="r" b="b"/>
                <a:pathLst>
                  <a:path w="80" h="50">
                    <a:moveTo>
                      <a:pt x="2" y="26"/>
                    </a:moveTo>
                    <a:lnTo>
                      <a:pt x="0" y="38"/>
                    </a:lnTo>
                    <a:lnTo>
                      <a:pt x="0" y="50"/>
                    </a:lnTo>
                    <a:lnTo>
                      <a:pt x="77" y="50"/>
                    </a:lnTo>
                    <a:lnTo>
                      <a:pt x="80" y="14"/>
                    </a:lnTo>
                    <a:lnTo>
                      <a:pt x="80" y="0"/>
                    </a:lnTo>
                    <a:lnTo>
                      <a:pt x="4" y="0"/>
                    </a:lnTo>
                    <a:lnTo>
                      <a:pt x="2" y="26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824" name="Freeform 56"/>
              <p:cNvSpPr>
                <a:spLocks noChangeAspect="1"/>
              </p:cNvSpPr>
              <p:nvPr/>
            </p:nvSpPr>
            <p:spPr bwMode="auto">
              <a:xfrm>
                <a:off x="-261" y="3377"/>
                <a:ext cx="5" cy="3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0" y="0"/>
                  </a:cxn>
                  <a:cxn ang="0">
                    <a:pos x="7" y="9"/>
                  </a:cxn>
                  <a:cxn ang="0">
                    <a:pos x="15" y="0"/>
                  </a:cxn>
                </a:cxnLst>
                <a:rect l="0" t="0" r="r" b="b"/>
                <a:pathLst>
                  <a:path w="15" h="9">
                    <a:moveTo>
                      <a:pt x="15" y="0"/>
                    </a:moveTo>
                    <a:lnTo>
                      <a:pt x="0" y="0"/>
                    </a:lnTo>
                    <a:lnTo>
                      <a:pt x="7" y="9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CFCFC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825" name="Freeform 57"/>
              <p:cNvSpPr>
                <a:spLocks noChangeAspect="1"/>
              </p:cNvSpPr>
              <p:nvPr/>
            </p:nvSpPr>
            <p:spPr bwMode="auto">
              <a:xfrm>
                <a:off x="-184" y="3377"/>
                <a:ext cx="6" cy="3"/>
              </a:xfrm>
              <a:custGeom>
                <a:avLst/>
                <a:gdLst/>
                <a:ahLst/>
                <a:cxnLst>
                  <a:cxn ang="0">
                    <a:pos x="7" y="9"/>
                  </a:cxn>
                  <a:cxn ang="0">
                    <a:pos x="17" y="0"/>
                  </a:cxn>
                  <a:cxn ang="0">
                    <a:pos x="0" y="0"/>
                  </a:cxn>
                  <a:cxn ang="0">
                    <a:pos x="7" y="9"/>
                  </a:cxn>
                </a:cxnLst>
                <a:rect l="0" t="0" r="r" b="b"/>
                <a:pathLst>
                  <a:path w="17" h="9">
                    <a:moveTo>
                      <a:pt x="7" y="9"/>
                    </a:moveTo>
                    <a:lnTo>
                      <a:pt x="17" y="0"/>
                    </a:lnTo>
                    <a:lnTo>
                      <a:pt x="0" y="0"/>
                    </a:lnTo>
                    <a:lnTo>
                      <a:pt x="7" y="9"/>
                    </a:lnTo>
                    <a:close/>
                  </a:path>
                </a:pathLst>
              </a:custGeom>
              <a:solidFill>
                <a:srgbClr val="BFBFB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826" name="Freeform 58"/>
              <p:cNvSpPr>
                <a:spLocks noChangeAspect="1"/>
              </p:cNvSpPr>
              <p:nvPr/>
            </p:nvSpPr>
            <p:spPr bwMode="auto">
              <a:xfrm>
                <a:off x="165" y="3347"/>
                <a:ext cx="25" cy="13"/>
              </a:xfrm>
              <a:custGeom>
                <a:avLst/>
                <a:gdLst/>
                <a:ahLst/>
                <a:cxnLst>
                  <a:cxn ang="0">
                    <a:pos x="76" y="39"/>
                  </a:cxn>
                  <a:cxn ang="0">
                    <a:pos x="71" y="1"/>
                  </a:cxn>
                  <a:cxn ang="0">
                    <a:pos x="4" y="0"/>
                  </a:cxn>
                  <a:cxn ang="0">
                    <a:pos x="0" y="36"/>
                  </a:cxn>
                  <a:cxn ang="0">
                    <a:pos x="76" y="39"/>
                  </a:cxn>
                </a:cxnLst>
                <a:rect l="0" t="0" r="r" b="b"/>
                <a:pathLst>
                  <a:path w="76" h="39">
                    <a:moveTo>
                      <a:pt x="76" y="39"/>
                    </a:moveTo>
                    <a:lnTo>
                      <a:pt x="71" y="1"/>
                    </a:lnTo>
                    <a:lnTo>
                      <a:pt x="4" y="0"/>
                    </a:lnTo>
                    <a:lnTo>
                      <a:pt x="0" y="36"/>
                    </a:lnTo>
                    <a:lnTo>
                      <a:pt x="76" y="39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827" name="Freeform 59"/>
              <p:cNvSpPr>
                <a:spLocks noChangeAspect="1"/>
              </p:cNvSpPr>
              <p:nvPr/>
            </p:nvSpPr>
            <p:spPr bwMode="auto">
              <a:xfrm>
                <a:off x="191" y="3351"/>
                <a:ext cx="6" cy="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" y="19"/>
                  </a:cxn>
                  <a:cxn ang="0">
                    <a:pos x="17" y="11"/>
                  </a:cxn>
                  <a:cxn ang="0">
                    <a:pos x="18" y="0"/>
                  </a:cxn>
                  <a:cxn ang="0">
                    <a:pos x="0" y="0"/>
                  </a:cxn>
                </a:cxnLst>
                <a:rect l="0" t="0" r="r" b="b"/>
                <a:pathLst>
                  <a:path w="18" h="19">
                    <a:moveTo>
                      <a:pt x="0" y="0"/>
                    </a:moveTo>
                    <a:lnTo>
                      <a:pt x="12" y="19"/>
                    </a:lnTo>
                    <a:lnTo>
                      <a:pt x="17" y="11"/>
                    </a:lnTo>
                    <a:lnTo>
                      <a:pt x="18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6767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828" name="Freeform 60"/>
              <p:cNvSpPr>
                <a:spLocks noChangeAspect="1"/>
              </p:cNvSpPr>
              <p:nvPr/>
            </p:nvSpPr>
            <p:spPr bwMode="auto">
              <a:xfrm>
                <a:off x="197" y="3351"/>
                <a:ext cx="2" cy="4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1" y="0"/>
                  </a:cxn>
                  <a:cxn ang="0">
                    <a:pos x="0" y="11"/>
                  </a:cxn>
                  <a:cxn ang="0">
                    <a:pos x="6" y="0"/>
                  </a:cxn>
                </a:cxnLst>
                <a:rect l="0" t="0" r="r" b="b"/>
                <a:pathLst>
                  <a:path w="6" h="11">
                    <a:moveTo>
                      <a:pt x="6" y="0"/>
                    </a:moveTo>
                    <a:lnTo>
                      <a:pt x="1" y="0"/>
                    </a:lnTo>
                    <a:lnTo>
                      <a:pt x="0" y="11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75757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829" name="Freeform 61"/>
              <p:cNvSpPr>
                <a:spLocks noChangeAspect="1"/>
              </p:cNvSpPr>
              <p:nvPr/>
            </p:nvSpPr>
            <p:spPr bwMode="auto">
              <a:xfrm>
                <a:off x="156" y="3351"/>
                <a:ext cx="6" cy="7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0" y="10"/>
                  </a:cxn>
                  <a:cxn ang="0">
                    <a:pos x="6" y="20"/>
                  </a:cxn>
                  <a:cxn ang="0">
                    <a:pos x="18" y="0"/>
                  </a:cxn>
                  <a:cxn ang="0">
                    <a:pos x="2" y="0"/>
                  </a:cxn>
                </a:cxnLst>
                <a:rect l="0" t="0" r="r" b="b"/>
                <a:pathLst>
                  <a:path w="18" h="20">
                    <a:moveTo>
                      <a:pt x="2" y="0"/>
                    </a:moveTo>
                    <a:lnTo>
                      <a:pt x="0" y="10"/>
                    </a:lnTo>
                    <a:lnTo>
                      <a:pt x="6" y="20"/>
                    </a:lnTo>
                    <a:lnTo>
                      <a:pt x="18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7D7D7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830" name="Freeform 62"/>
              <p:cNvSpPr>
                <a:spLocks noChangeAspect="1"/>
              </p:cNvSpPr>
              <p:nvPr/>
            </p:nvSpPr>
            <p:spPr bwMode="auto">
              <a:xfrm>
                <a:off x="227" y="3351"/>
                <a:ext cx="7" cy="7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0"/>
                  </a:cxn>
                  <a:cxn ang="0">
                    <a:pos x="10" y="19"/>
                  </a:cxn>
                  <a:cxn ang="0">
                    <a:pos x="22" y="0"/>
                  </a:cxn>
                </a:cxnLst>
                <a:rect l="0" t="0" r="r" b="b"/>
                <a:pathLst>
                  <a:path w="22" h="19">
                    <a:moveTo>
                      <a:pt x="22" y="0"/>
                    </a:moveTo>
                    <a:lnTo>
                      <a:pt x="0" y="0"/>
                    </a:lnTo>
                    <a:lnTo>
                      <a:pt x="10" y="19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6F6F6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831" name="Freeform 63"/>
              <p:cNvSpPr>
                <a:spLocks noChangeAspect="1"/>
              </p:cNvSpPr>
              <p:nvPr/>
            </p:nvSpPr>
            <p:spPr bwMode="auto">
              <a:xfrm>
                <a:off x="201" y="3345"/>
                <a:ext cx="25" cy="13"/>
              </a:xfrm>
              <a:custGeom>
                <a:avLst/>
                <a:gdLst/>
                <a:ahLst/>
                <a:cxnLst>
                  <a:cxn ang="0">
                    <a:pos x="73" y="10"/>
                  </a:cxn>
                  <a:cxn ang="0">
                    <a:pos x="72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1" y="10"/>
                  </a:cxn>
                  <a:cxn ang="0">
                    <a:pos x="3" y="37"/>
                  </a:cxn>
                  <a:cxn ang="0">
                    <a:pos x="75" y="37"/>
                  </a:cxn>
                  <a:cxn ang="0">
                    <a:pos x="73" y="29"/>
                  </a:cxn>
                  <a:cxn ang="0">
                    <a:pos x="73" y="11"/>
                  </a:cxn>
                  <a:cxn ang="0">
                    <a:pos x="73" y="10"/>
                  </a:cxn>
                </a:cxnLst>
                <a:rect l="0" t="0" r="r" b="b"/>
                <a:pathLst>
                  <a:path w="75" h="37">
                    <a:moveTo>
                      <a:pt x="73" y="10"/>
                    </a:moveTo>
                    <a:lnTo>
                      <a:pt x="72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1" y="10"/>
                    </a:lnTo>
                    <a:lnTo>
                      <a:pt x="3" y="37"/>
                    </a:lnTo>
                    <a:lnTo>
                      <a:pt x="75" y="37"/>
                    </a:lnTo>
                    <a:lnTo>
                      <a:pt x="73" y="29"/>
                    </a:lnTo>
                    <a:lnTo>
                      <a:pt x="73" y="11"/>
                    </a:lnTo>
                    <a:lnTo>
                      <a:pt x="73" y="10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832" name="Freeform 64"/>
              <p:cNvSpPr>
                <a:spLocks noChangeAspect="1"/>
              </p:cNvSpPr>
              <p:nvPr/>
            </p:nvSpPr>
            <p:spPr bwMode="auto">
              <a:xfrm>
                <a:off x="238" y="3345"/>
                <a:ext cx="24" cy="13"/>
              </a:xfrm>
              <a:custGeom>
                <a:avLst/>
                <a:gdLst/>
                <a:ahLst/>
                <a:cxnLst>
                  <a:cxn ang="0">
                    <a:pos x="72" y="37"/>
                  </a:cxn>
                  <a:cxn ang="0">
                    <a:pos x="68" y="0"/>
                  </a:cxn>
                  <a:cxn ang="0">
                    <a:pos x="0" y="0"/>
                  </a:cxn>
                  <a:cxn ang="0">
                    <a:pos x="0" y="37"/>
                  </a:cxn>
                  <a:cxn ang="0">
                    <a:pos x="72" y="37"/>
                  </a:cxn>
                </a:cxnLst>
                <a:rect l="0" t="0" r="r" b="b"/>
                <a:pathLst>
                  <a:path w="72" h="37">
                    <a:moveTo>
                      <a:pt x="72" y="37"/>
                    </a:moveTo>
                    <a:lnTo>
                      <a:pt x="68" y="0"/>
                    </a:lnTo>
                    <a:lnTo>
                      <a:pt x="0" y="0"/>
                    </a:lnTo>
                    <a:lnTo>
                      <a:pt x="0" y="37"/>
                    </a:lnTo>
                    <a:lnTo>
                      <a:pt x="72" y="37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833" name="Freeform 65"/>
              <p:cNvSpPr>
                <a:spLocks noChangeAspect="1"/>
              </p:cNvSpPr>
              <p:nvPr/>
            </p:nvSpPr>
            <p:spPr bwMode="auto">
              <a:xfrm>
                <a:off x="264" y="3351"/>
                <a:ext cx="13" cy="32"/>
              </a:xfrm>
              <a:custGeom>
                <a:avLst/>
                <a:gdLst/>
                <a:ahLst/>
                <a:cxnLst>
                  <a:cxn ang="0">
                    <a:pos x="22" y="86"/>
                  </a:cxn>
                  <a:cxn ang="0">
                    <a:pos x="23" y="96"/>
                  </a:cxn>
                  <a:cxn ang="0">
                    <a:pos x="38" y="0"/>
                  </a:cxn>
                  <a:cxn ang="0">
                    <a:pos x="0" y="0"/>
                  </a:cxn>
                  <a:cxn ang="0">
                    <a:pos x="11" y="19"/>
                  </a:cxn>
                  <a:cxn ang="0">
                    <a:pos x="11" y="76"/>
                  </a:cxn>
                  <a:cxn ang="0">
                    <a:pos x="22" y="86"/>
                  </a:cxn>
                </a:cxnLst>
                <a:rect l="0" t="0" r="r" b="b"/>
                <a:pathLst>
                  <a:path w="38" h="96">
                    <a:moveTo>
                      <a:pt x="22" y="86"/>
                    </a:moveTo>
                    <a:lnTo>
                      <a:pt x="23" y="96"/>
                    </a:lnTo>
                    <a:lnTo>
                      <a:pt x="38" y="0"/>
                    </a:lnTo>
                    <a:lnTo>
                      <a:pt x="0" y="0"/>
                    </a:lnTo>
                    <a:lnTo>
                      <a:pt x="11" y="19"/>
                    </a:lnTo>
                    <a:lnTo>
                      <a:pt x="11" y="76"/>
                    </a:lnTo>
                    <a:lnTo>
                      <a:pt x="22" y="86"/>
                    </a:lnTo>
                    <a:close/>
                  </a:path>
                </a:pathLst>
              </a:custGeom>
              <a:solidFill>
                <a:srgbClr val="6666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834" name="Freeform 66"/>
              <p:cNvSpPr>
                <a:spLocks noChangeAspect="1"/>
              </p:cNvSpPr>
              <p:nvPr/>
            </p:nvSpPr>
            <p:spPr bwMode="auto">
              <a:xfrm>
                <a:off x="394" y="3351"/>
                <a:ext cx="4" cy="7"/>
              </a:xfrm>
              <a:custGeom>
                <a:avLst/>
                <a:gdLst/>
                <a:ahLst/>
                <a:cxnLst>
                  <a:cxn ang="0">
                    <a:pos x="9" y="19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9" y="19"/>
                  </a:cxn>
                </a:cxnLst>
                <a:rect l="0" t="0" r="r" b="b"/>
                <a:pathLst>
                  <a:path w="12" h="19">
                    <a:moveTo>
                      <a:pt x="9" y="19"/>
                    </a:moveTo>
                    <a:lnTo>
                      <a:pt x="12" y="0"/>
                    </a:lnTo>
                    <a:lnTo>
                      <a:pt x="0" y="0"/>
                    </a:lnTo>
                    <a:lnTo>
                      <a:pt x="9" y="19"/>
                    </a:lnTo>
                    <a:close/>
                  </a:path>
                </a:pathLst>
              </a:custGeom>
              <a:solidFill>
                <a:srgbClr val="51515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835" name="Freeform 67"/>
              <p:cNvSpPr>
                <a:spLocks noChangeAspect="1"/>
              </p:cNvSpPr>
              <p:nvPr/>
            </p:nvSpPr>
            <p:spPr bwMode="auto">
              <a:xfrm>
                <a:off x="346" y="3420"/>
                <a:ext cx="20" cy="2"/>
              </a:xfrm>
              <a:custGeom>
                <a:avLst/>
                <a:gdLst/>
                <a:ahLst/>
                <a:cxnLst>
                  <a:cxn ang="0">
                    <a:pos x="60" y="7"/>
                  </a:cxn>
                  <a:cxn ang="0">
                    <a:pos x="61" y="0"/>
                  </a:cxn>
                  <a:cxn ang="0">
                    <a:pos x="1" y="0"/>
                  </a:cxn>
                  <a:cxn ang="0">
                    <a:pos x="0" y="7"/>
                  </a:cxn>
                  <a:cxn ang="0">
                    <a:pos x="60" y="7"/>
                  </a:cxn>
                </a:cxnLst>
                <a:rect l="0" t="0" r="r" b="b"/>
                <a:pathLst>
                  <a:path w="61" h="7">
                    <a:moveTo>
                      <a:pt x="60" y="7"/>
                    </a:moveTo>
                    <a:lnTo>
                      <a:pt x="61" y="0"/>
                    </a:lnTo>
                    <a:lnTo>
                      <a:pt x="1" y="0"/>
                    </a:lnTo>
                    <a:lnTo>
                      <a:pt x="0" y="7"/>
                    </a:lnTo>
                    <a:lnTo>
                      <a:pt x="60" y="7"/>
                    </a:lnTo>
                    <a:close/>
                  </a:path>
                </a:pathLst>
              </a:custGeom>
              <a:solidFill>
                <a:srgbClr val="55555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836" name="Freeform 68"/>
              <p:cNvSpPr>
                <a:spLocks noChangeAspect="1"/>
              </p:cNvSpPr>
              <p:nvPr/>
            </p:nvSpPr>
            <p:spPr bwMode="auto">
              <a:xfrm>
                <a:off x="178" y="3461"/>
                <a:ext cx="1" cy="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11"/>
                  </a:cxn>
                  <a:cxn ang="0">
                    <a:pos x="3" y="0"/>
                  </a:cxn>
                  <a:cxn ang="0">
                    <a:pos x="0" y="0"/>
                  </a:cxn>
                </a:cxnLst>
                <a:rect l="0" t="0" r="r" b="b"/>
                <a:pathLst>
                  <a:path w="3" h="11">
                    <a:moveTo>
                      <a:pt x="0" y="0"/>
                    </a:moveTo>
                    <a:lnTo>
                      <a:pt x="1" y="11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6767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837" name="Freeform 69"/>
              <p:cNvSpPr>
                <a:spLocks noChangeAspect="1" noEditPoints="1"/>
              </p:cNvSpPr>
              <p:nvPr/>
            </p:nvSpPr>
            <p:spPr bwMode="auto">
              <a:xfrm>
                <a:off x="428" y="3372"/>
                <a:ext cx="164" cy="107"/>
              </a:xfrm>
              <a:custGeom>
                <a:avLst/>
                <a:gdLst/>
                <a:ahLst/>
                <a:cxnLst>
                  <a:cxn ang="0">
                    <a:pos x="192" y="4"/>
                  </a:cxn>
                  <a:cxn ang="0">
                    <a:pos x="197" y="50"/>
                  </a:cxn>
                  <a:cxn ang="0">
                    <a:pos x="204" y="74"/>
                  </a:cxn>
                  <a:cxn ang="0">
                    <a:pos x="207" y="99"/>
                  </a:cxn>
                  <a:cxn ang="0">
                    <a:pos x="217" y="148"/>
                  </a:cxn>
                  <a:cxn ang="0">
                    <a:pos x="227" y="201"/>
                  </a:cxn>
                  <a:cxn ang="0">
                    <a:pos x="234" y="254"/>
                  </a:cxn>
                  <a:cxn ang="0">
                    <a:pos x="153" y="201"/>
                  </a:cxn>
                  <a:cxn ang="0">
                    <a:pos x="150" y="148"/>
                  </a:cxn>
                  <a:cxn ang="0">
                    <a:pos x="138" y="99"/>
                  </a:cxn>
                  <a:cxn ang="0">
                    <a:pos x="128" y="50"/>
                  </a:cxn>
                  <a:cxn ang="0">
                    <a:pos x="122" y="38"/>
                  </a:cxn>
                  <a:cxn ang="0">
                    <a:pos x="120" y="0"/>
                  </a:cxn>
                  <a:cxn ang="0">
                    <a:pos x="84" y="4"/>
                  </a:cxn>
                  <a:cxn ang="0">
                    <a:pos x="92" y="50"/>
                  </a:cxn>
                  <a:cxn ang="0">
                    <a:pos x="98" y="99"/>
                  </a:cxn>
                  <a:cxn ang="0">
                    <a:pos x="108" y="150"/>
                  </a:cxn>
                  <a:cxn ang="0">
                    <a:pos x="115" y="184"/>
                  </a:cxn>
                  <a:cxn ang="0">
                    <a:pos x="116" y="194"/>
                  </a:cxn>
                  <a:cxn ang="0">
                    <a:pos x="117" y="201"/>
                  </a:cxn>
                  <a:cxn ang="0">
                    <a:pos x="53" y="254"/>
                  </a:cxn>
                  <a:cxn ang="0">
                    <a:pos x="44" y="201"/>
                  </a:cxn>
                  <a:cxn ang="0">
                    <a:pos x="29" y="99"/>
                  </a:cxn>
                  <a:cxn ang="0">
                    <a:pos x="20" y="62"/>
                  </a:cxn>
                  <a:cxn ang="0">
                    <a:pos x="19" y="50"/>
                  </a:cxn>
                  <a:cxn ang="0">
                    <a:pos x="30" y="2"/>
                  </a:cxn>
                  <a:cxn ang="0">
                    <a:pos x="9" y="0"/>
                  </a:cxn>
                  <a:cxn ang="0">
                    <a:pos x="44" y="321"/>
                  </a:cxn>
                  <a:cxn ang="0">
                    <a:pos x="493" y="321"/>
                  </a:cxn>
                  <a:cxn ang="0">
                    <a:pos x="402" y="2"/>
                  </a:cxn>
                  <a:cxn ang="0">
                    <a:pos x="411" y="50"/>
                  </a:cxn>
                  <a:cxn ang="0">
                    <a:pos x="432" y="132"/>
                  </a:cxn>
                  <a:cxn ang="0">
                    <a:pos x="360" y="124"/>
                  </a:cxn>
                  <a:cxn ang="0">
                    <a:pos x="341" y="50"/>
                  </a:cxn>
                  <a:cxn ang="0">
                    <a:pos x="332" y="2"/>
                  </a:cxn>
                  <a:cxn ang="0">
                    <a:pos x="296" y="0"/>
                  </a:cxn>
                  <a:cxn ang="0">
                    <a:pos x="306" y="50"/>
                  </a:cxn>
                  <a:cxn ang="0">
                    <a:pos x="317" y="99"/>
                  </a:cxn>
                  <a:cxn ang="0">
                    <a:pos x="327" y="150"/>
                  </a:cxn>
                  <a:cxn ang="0">
                    <a:pos x="338" y="200"/>
                  </a:cxn>
                  <a:cxn ang="0">
                    <a:pos x="342" y="225"/>
                  </a:cxn>
                  <a:cxn ang="0">
                    <a:pos x="273" y="252"/>
                  </a:cxn>
                  <a:cxn ang="0">
                    <a:pos x="263" y="201"/>
                  </a:cxn>
                  <a:cxn ang="0">
                    <a:pos x="260" y="174"/>
                  </a:cxn>
                  <a:cxn ang="0">
                    <a:pos x="257" y="148"/>
                  </a:cxn>
                  <a:cxn ang="0">
                    <a:pos x="246" y="100"/>
                  </a:cxn>
                  <a:cxn ang="0">
                    <a:pos x="235" y="50"/>
                  </a:cxn>
                  <a:cxn ang="0">
                    <a:pos x="225" y="3"/>
                  </a:cxn>
                  <a:cxn ang="0">
                    <a:pos x="435" y="150"/>
                  </a:cxn>
                  <a:cxn ang="0">
                    <a:pos x="383" y="234"/>
                  </a:cxn>
                  <a:cxn ang="0">
                    <a:pos x="380" y="218"/>
                  </a:cxn>
                  <a:cxn ang="0">
                    <a:pos x="365" y="155"/>
                  </a:cxn>
                  <a:cxn ang="0">
                    <a:pos x="381" y="148"/>
                  </a:cxn>
                  <a:cxn ang="0">
                    <a:pos x="435" y="150"/>
                  </a:cxn>
                </a:cxnLst>
                <a:rect l="0" t="0" r="r" b="b"/>
                <a:pathLst>
                  <a:path w="493" h="322">
                    <a:moveTo>
                      <a:pt x="207" y="28"/>
                    </a:moveTo>
                    <a:lnTo>
                      <a:pt x="192" y="4"/>
                    </a:lnTo>
                    <a:lnTo>
                      <a:pt x="192" y="12"/>
                    </a:lnTo>
                    <a:lnTo>
                      <a:pt x="197" y="50"/>
                    </a:lnTo>
                    <a:lnTo>
                      <a:pt x="200" y="50"/>
                    </a:lnTo>
                    <a:lnTo>
                      <a:pt x="204" y="74"/>
                    </a:lnTo>
                    <a:lnTo>
                      <a:pt x="204" y="86"/>
                    </a:lnTo>
                    <a:lnTo>
                      <a:pt x="207" y="99"/>
                    </a:lnTo>
                    <a:lnTo>
                      <a:pt x="210" y="99"/>
                    </a:lnTo>
                    <a:lnTo>
                      <a:pt x="217" y="148"/>
                    </a:lnTo>
                    <a:lnTo>
                      <a:pt x="221" y="148"/>
                    </a:lnTo>
                    <a:lnTo>
                      <a:pt x="227" y="201"/>
                    </a:lnTo>
                    <a:lnTo>
                      <a:pt x="229" y="201"/>
                    </a:lnTo>
                    <a:lnTo>
                      <a:pt x="234" y="254"/>
                    </a:lnTo>
                    <a:lnTo>
                      <a:pt x="163" y="254"/>
                    </a:lnTo>
                    <a:lnTo>
                      <a:pt x="153" y="201"/>
                    </a:lnTo>
                    <a:lnTo>
                      <a:pt x="155" y="201"/>
                    </a:lnTo>
                    <a:lnTo>
                      <a:pt x="150" y="148"/>
                    </a:lnTo>
                    <a:lnTo>
                      <a:pt x="145" y="148"/>
                    </a:lnTo>
                    <a:lnTo>
                      <a:pt x="138" y="99"/>
                    </a:lnTo>
                    <a:lnTo>
                      <a:pt x="135" y="99"/>
                    </a:lnTo>
                    <a:lnTo>
                      <a:pt x="128" y="50"/>
                    </a:lnTo>
                    <a:lnTo>
                      <a:pt x="126" y="50"/>
                    </a:lnTo>
                    <a:lnTo>
                      <a:pt x="122" y="38"/>
                    </a:lnTo>
                    <a:lnTo>
                      <a:pt x="120" y="14"/>
                    </a:lnTo>
                    <a:lnTo>
                      <a:pt x="120" y="0"/>
                    </a:lnTo>
                    <a:lnTo>
                      <a:pt x="101" y="28"/>
                    </a:lnTo>
                    <a:lnTo>
                      <a:pt x="84" y="4"/>
                    </a:lnTo>
                    <a:lnTo>
                      <a:pt x="89" y="50"/>
                    </a:lnTo>
                    <a:lnTo>
                      <a:pt x="92" y="50"/>
                    </a:lnTo>
                    <a:lnTo>
                      <a:pt x="92" y="60"/>
                    </a:lnTo>
                    <a:lnTo>
                      <a:pt x="98" y="99"/>
                    </a:lnTo>
                    <a:lnTo>
                      <a:pt x="101" y="99"/>
                    </a:lnTo>
                    <a:lnTo>
                      <a:pt x="108" y="150"/>
                    </a:lnTo>
                    <a:lnTo>
                      <a:pt x="111" y="150"/>
                    </a:lnTo>
                    <a:lnTo>
                      <a:pt x="115" y="184"/>
                    </a:lnTo>
                    <a:lnTo>
                      <a:pt x="114" y="184"/>
                    </a:lnTo>
                    <a:lnTo>
                      <a:pt x="116" y="194"/>
                    </a:lnTo>
                    <a:lnTo>
                      <a:pt x="116" y="201"/>
                    </a:lnTo>
                    <a:lnTo>
                      <a:pt x="117" y="201"/>
                    </a:lnTo>
                    <a:lnTo>
                      <a:pt x="127" y="254"/>
                    </a:lnTo>
                    <a:lnTo>
                      <a:pt x="53" y="254"/>
                    </a:lnTo>
                    <a:lnTo>
                      <a:pt x="47" y="201"/>
                    </a:lnTo>
                    <a:lnTo>
                      <a:pt x="44" y="201"/>
                    </a:lnTo>
                    <a:lnTo>
                      <a:pt x="30" y="113"/>
                    </a:lnTo>
                    <a:lnTo>
                      <a:pt x="29" y="99"/>
                    </a:lnTo>
                    <a:lnTo>
                      <a:pt x="26" y="99"/>
                    </a:lnTo>
                    <a:lnTo>
                      <a:pt x="20" y="62"/>
                    </a:lnTo>
                    <a:lnTo>
                      <a:pt x="20" y="50"/>
                    </a:lnTo>
                    <a:lnTo>
                      <a:pt x="19" y="50"/>
                    </a:lnTo>
                    <a:lnTo>
                      <a:pt x="13" y="2"/>
                    </a:lnTo>
                    <a:lnTo>
                      <a:pt x="30" y="2"/>
                    </a:lnTo>
                    <a:lnTo>
                      <a:pt x="36" y="2"/>
                    </a:lnTo>
                    <a:lnTo>
                      <a:pt x="9" y="0"/>
                    </a:lnTo>
                    <a:lnTo>
                      <a:pt x="0" y="50"/>
                    </a:lnTo>
                    <a:lnTo>
                      <a:pt x="44" y="321"/>
                    </a:lnTo>
                    <a:lnTo>
                      <a:pt x="493" y="322"/>
                    </a:lnTo>
                    <a:lnTo>
                      <a:pt x="493" y="321"/>
                    </a:lnTo>
                    <a:lnTo>
                      <a:pt x="419" y="26"/>
                    </a:lnTo>
                    <a:lnTo>
                      <a:pt x="402" y="2"/>
                    </a:lnTo>
                    <a:lnTo>
                      <a:pt x="408" y="50"/>
                    </a:lnTo>
                    <a:lnTo>
                      <a:pt x="411" y="50"/>
                    </a:lnTo>
                    <a:lnTo>
                      <a:pt x="411" y="56"/>
                    </a:lnTo>
                    <a:lnTo>
                      <a:pt x="432" y="132"/>
                    </a:lnTo>
                    <a:lnTo>
                      <a:pt x="361" y="132"/>
                    </a:lnTo>
                    <a:lnTo>
                      <a:pt x="360" y="124"/>
                    </a:lnTo>
                    <a:lnTo>
                      <a:pt x="343" y="54"/>
                    </a:lnTo>
                    <a:lnTo>
                      <a:pt x="341" y="50"/>
                    </a:lnTo>
                    <a:lnTo>
                      <a:pt x="339" y="50"/>
                    </a:lnTo>
                    <a:lnTo>
                      <a:pt x="332" y="2"/>
                    </a:lnTo>
                    <a:lnTo>
                      <a:pt x="312" y="28"/>
                    </a:lnTo>
                    <a:lnTo>
                      <a:pt x="296" y="0"/>
                    </a:lnTo>
                    <a:lnTo>
                      <a:pt x="302" y="50"/>
                    </a:lnTo>
                    <a:lnTo>
                      <a:pt x="306" y="50"/>
                    </a:lnTo>
                    <a:lnTo>
                      <a:pt x="313" y="99"/>
                    </a:lnTo>
                    <a:lnTo>
                      <a:pt x="317" y="99"/>
                    </a:lnTo>
                    <a:lnTo>
                      <a:pt x="324" y="149"/>
                    </a:lnTo>
                    <a:lnTo>
                      <a:pt x="327" y="150"/>
                    </a:lnTo>
                    <a:lnTo>
                      <a:pt x="335" y="200"/>
                    </a:lnTo>
                    <a:lnTo>
                      <a:pt x="338" y="200"/>
                    </a:lnTo>
                    <a:lnTo>
                      <a:pt x="339" y="213"/>
                    </a:lnTo>
                    <a:lnTo>
                      <a:pt x="342" y="225"/>
                    </a:lnTo>
                    <a:lnTo>
                      <a:pt x="344" y="252"/>
                    </a:lnTo>
                    <a:lnTo>
                      <a:pt x="273" y="252"/>
                    </a:lnTo>
                    <a:lnTo>
                      <a:pt x="266" y="201"/>
                    </a:lnTo>
                    <a:lnTo>
                      <a:pt x="263" y="201"/>
                    </a:lnTo>
                    <a:lnTo>
                      <a:pt x="260" y="188"/>
                    </a:lnTo>
                    <a:lnTo>
                      <a:pt x="260" y="174"/>
                    </a:lnTo>
                    <a:lnTo>
                      <a:pt x="258" y="162"/>
                    </a:lnTo>
                    <a:lnTo>
                      <a:pt x="257" y="148"/>
                    </a:lnTo>
                    <a:lnTo>
                      <a:pt x="253" y="148"/>
                    </a:lnTo>
                    <a:lnTo>
                      <a:pt x="246" y="100"/>
                    </a:lnTo>
                    <a:lnTo>
                      <a:pt x="242" y="100"/>
                    </a:lnTo>
                    <a:lnTo>
                      <a:pt x="235" y="50"/>
                    </a:lnTo>
                    <a:lnTo>
                      <a:pt x="233" y="50"/>
                    </a:lnTo>
                    <a:lnTo>
                      <a:pt x="225" y="3"/>
                    </a:lnTo>
                    <a:lnTo>
                      <a:pt x="207" y="28"/>
                    </a:lnTo>
                    <a:close/>
                    <a:moveTo>
                      <a:pt x="435" y="150"/>
                    </a:moveTo>
                    <a:lnTo>
                      <a:pt x="456" y="234"/>
                    </a:lnTo>
                    <a:lnTo>
                      <a:pt x="383" y="234"/>
                    </a:lnTo>
                    <a:lnTo>
                      <a:pt x="381" y="228"/>
                    </a:lnTo>
                    <a:lnTo>
                      <a:pt x="380" y="218"/>
                    </a:lnTo>
                    <a:lnTo>
                      <a:pt x="368" y="165"/>
                    </a:lnTo>
                    <a:lnTo>
                      <a:pt x="365" y="155"/>
                    </a:lnTo>
                    <a:lnTo>
                      <a:pt x="365" y="148"/>
                    </a:lnTo>
                    <a:lnTo>
                      <a:pt x="381" y="148"/>
                    </a:lnTo>
                    <a:lnTo>
                      <a:pt x="390" y="150"/>
                    </a:lnTo>
                    <a:lnTo>
                      <a:pt x="435" y="150"/>
                    </a:lnTo>
                    <a:close/>
                  </a:path>
                </a:pathLst>
              </a:custGeom>
              <a:solidFill>
                <a:srgbClr val="6666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838" name="Freeform 70"/>
              <p:cNvSpPr>
                <a:spLocks noChangeAspect="1"/>
              </p:cNvSpPr>
              <p:nvPr/>
            </p:nvSpPr>
            <p:spPr bwMode="auto">
              <a:xfrm>
                <a:off x="550" y="3421"/>
                <a:ext cx="30" cy="29"/>
              </a:xfrm>
              <a:custGeom>
                <a:avLst/>
                <a:gdLst/>
                <a:ahLst/>
                <a:cxnLst>
                  <a:cxn ang="0">
                    <a:pos x="91" y="86"/>
                  </a:cxn>
                  <a:cxn ang="0">
                    <a:pos x="70" y="2"/>
                  </a:cxn>
                  <a:cxn ang="0">
                    <a:pos x="25" y="2"/>
                  </a:cxn>
                  <a:cxn ang="0">
                    <a:pos x="16" y="0"/>
                  </a:cxn>
                  <a:cxn ang="0">
                    <a:pos x="0" y="0"/>
                  </a:cxn>
                  <a:cxn ang="0">
                    <a:pos x="0" y="7"/>
                  </a:cxn>
                  <a:cxn ang="0">
                    <a:pos x="3" y="17"/>
                  </a:cxn>
                  <a:cxn ang="0">
                    <a:pos x="15" y="70"/>
                  </a:cxn>
                  <a:cxn ang="0">
                    <a:pos x="16" y="80"/>
                  </a:cxn>
                  <a:cxn ang="0">
                    <a:pos x="18" y="86"/>
                  </a:cxn>
                  <a:cxn ang="0">
                    <a:pos x="91" y="86"/>
                  </a:cxn>
                </a:cxnLst>
                <a:rect l="0" t="0" r="r" b="b"/>
                <a:pathLst>
                  <a:path w="91" h="86">
                    <a:moveTo>
                      <a:pt x="91" y="86"/>
                    </a:moveTo>
                    <a:lnTo>
                      <a:pt x="70" y="2"/>
                    </a:lnTo>
                    <a:lnTo>
                      <a:pt x="25" y="2"/>
                    </a:lnTo>
                    <a:lnTo>
                      <a:pt x="16" y="0"/>
                    </a:lnTo>
                    <a:lnTo>
                      <a:pt x="0" y="0"/>
                    </a:lnTo>
                    <a:lnTo>
                      <a:pt x="0" y="7"/>
                    </a:lnTo>
                    <a:lnTo>
                      <a:pt x="3" y="17"/>
                    </a:lnTo>
                    <a:lnTo>
                      <a:pt x="15" y="70"/>
                    </a:lnTo>
                    <a:lnTo>
                      <a:pt x="16" y="80"/>
                    </a:lnTo>
                    <a:lnTo>
                      <a:pt x="18" y="86"/>
                    </a:lnTo>
                    <a:lnTo>
                      <a:pt x="91" y="86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839" name="Freeform 71"/>
              <p:cNvSpPr>
                <a:spLocks noChangeAspect="1"/>
              </p:cNvSpPr>
              <p:nvPr/>
            </p:nvSpPr>
            <p:spPr bwMode="auto">
              <a:xfrm>
                <a:off x="468" y="3372"/>
                <a:ext cx="38" cy="85"/>
              </a:xfrm>
              <a:custGeom>
                <a:avLst/>
                <a:gdLst/>
                <a:ahLst/>
                <a:cxnLst>
                  <a:cxn ang="0">
                    <a:pos x="72" y="5"/>
                  </a:cxn>
                  <a:cxn ang="0">
                    <a:pos x="72" y="0"/>
                  </a:cxn>
                  <a:cxn ang="0">
                    <a:pos x="62" y="1"/>
                  </a:cxn>
                  <a:cxn ang="0">
                    <a:pos x="0" y="1"/>
                  </a:cxn>
                  <a:cxn ang="0">
                    <a:pos x="0" y="15"/>
                  </a:cxn>
                  <a:cxn ang="0">
                    <a:pos x="2" y="39"/>
                  </a:cxn>
                  <a:cxn ang="0">
                    <a:pos x="6" y="51"/>
                  </a:cxn>
                  <a:cxn ang="0">
                    <a:pos x="8" y="51"/>
                  </a:cxn>
                  <a:cxn ang="0">
                    <a:pos x="15" y="100"/>
                  </a:cxn>
                  <a:cxn ang="0">
                    <a:pos x="18" y="100"/>
                  </a:cxn>
                  <a:cxn ang="0">
                    <a:pos x="25" y="149"/>
                  </a:cxn>
                  <a:cxn ang="0">
                    <a:pos x="30" y="149"/>
                  </a:cxn>
                  <a:cxn ang="0">
                    <a:pos x="35" y="202"/>
                  </a:cxn>
                  <a:cxn ang="0">
                    <a:pos x="33" y="202"/>
                  </a:cxn>
                  <a:cxn ang="0">
                    <a:pos x="43" y="255"/>
                  </a:cxn>
                  <a:cxn ang="0">
                    <a:pos x="114" y="255"/>
                  </a:cxn>
                  <a:cxn ang="0">
                    <a:pos x="109" y="202"/>
                  </a:cxn>
                  <a:cxn ang="0">
                    <a:pos x="107" y="202"/>
                  </a:cxn>
                  <a:cxn ang="0">
                    <a:pos x="101" y="149"/>
                  </a:cxn>
                  <a:cxn ang="0">
                    <a:pos x="97" y="149"/>
                  </a:cxn>
                  <a:cxn ang="0">
                    <a:pos x="90" y="100"/>
                  </a:cxn>
                  <a:cxn ang="0">
                    <a:pos x="87" y="100"/>
                  </a:cxn>
                  <a:cxn ang="0">
                    <a:pos x="84" y="87"/>
                  </a:cxn>
                  <a:cxn ang="0">
                    <a:pos x="84" y="75"/>
                  </a:cxn>
                  <a:cxn ang="0">
                    <a:pos x="80" y="51"/>
                  </a:cxn>
                  <a:cxn ang="0">
                    <a:pos x="77" y="51"/>
                  </a:cxn>
                  <a:cxn ang="0">
                    <a:pos x="72" y="13"/>
                  </a:cxn>
                  <a:cxn ang="0">
                    <a:pos x="72" y="5"/>
                  </a:cxn>
                </a:cxnLst>
                <a:rect l="0" t="0" r="r" b="b"/>
                <a:pathLst>
                  <a:path w="114" h="255">
                    <a:moveTo>
                      <a:pt x="72" y="5"/>
                    </a:moveTo>
                    <a:lnTo>
                      <a:pt x="72" y="0"/>
                    </a:lnTo>
                    <a:lnTo>
                      <a:pt x="62" y="1"/>
                    </a:lnTo>
                    <a:lnTo>
                      <a:pt x="0" y="1"/>
                    </a:lnTo>
                    <a:lnTo>
                      <a:pt x="0" y="15"/>
                    </a:lnTo>
                    <a:lnTo>
                      <a:pt x="2" y="39"/>
                    </a:lnTo>
                    <a:lnTo>
                      <a:pt x="6" y="51"/>
                    </a:lnTo>
                    <a:lnTo>
                      <a:pt x="8" y="51"/>
                    </a:lnTo>
                    <a:lnTo>
                      <a:pt x="15" y="100"/>
                    </a:lnTo>
                    <a:lnTo>
                      <a:pt x="18" y="100"/>
                    </a:lnTo>
                    <a:lnTo>
                      <a:pt x="25" y="149"/>
                    </a:lnTo>
                    <a:lnTo>
                      <a:pt x="30" y="149"/>
                    </a:lnTo>
                    <a:lnTo>
                      <a:pt x="35" y="202"/>
                    </a:lnTo>
                    <a:lnTo>
                      <a:pt x="33" y="202"/>
                    </a:lnTo>
                    <a:lnTo>
                      <a:pt x="43" y="255"/>
                    </a:lnTo>
                    <a:lnTo>
                      <a:pt x="114" y="255"/>
                    </a:lnTo>
                    <a:lnTo>
                      <a:pt x="109" y="202"/>
                    </a:lnTo>
                    <a:lnTo>
                      <a:pt x="107" y="202"/>
                    </a:lnTo>
                    <a:lnTo>
                      <a:pt x="101" y="149"/>
                    </a:lnTo>
                    <a:lnTo>
                      <a:pt x="97" y="149"/>
                    </a:lnTo>
                    <a:lnTo>
                      <a:pt x="90" y="100"/>
                    </a:lnTo>
                    <a:lnTo>
                      <a:pt x="87" y="100"/>
                    </a:lnTo>
                    <a:lnTo>
                      <a:pt x="84" y="87"/>
                    </a:lnTo>
                    <a:lnTo>
                      <a:pt x="84" y="75"/>
                    </a:lnTo>
                    <a:lnTo>
                      <a:pt x="80" y="51"/>
                    </a:lnTo>
                    <a:lnTo>
                      <a:pt x="77" y="51"/>
                    </a:lnTo>
                    <a:lnTo>
                      <a:pt x="72" y="13"/>
                    </a:lnTo>
                    <a:lnTo>
                      <a:pt x="72" y="5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840" name="Freeform 72"/>
              <p:cNvSpPr>
                <a:spLocks noChangeAspect="1"/>
              </p:cNvSpPr>
              <p:nvPr/>
            </p:nvSpPr>
            <p:spPr bwMode="auto">
              <a:xfrm>
                <a:off x="503" y="3372"/>
                <a:ext cx="40" cy="84"/>
              </a:xfrm>
              <a:custGeom>
                <a:avLst/>
                <a:gdLst/>
                <a:ahLst/>
                <a:cxnLst>
                  <a:cxn ang="0">
                    <a:pos x="1" y="4"/>
                  </a:cxn>
                  <a:cxn ang="0">
                    <a:pos x="9" y="51"/>
                  </a:cxn>
                  <a:cxn ang="0">
                    <a:pos x="11" y="51"/>
                  </a:cxn>
                  <a:cxn ang="0">
                    <a:pos x="18" y="101"/>
                  </a:cxn>
                  <a:cxn ang="0">
                    <a:pos x="22" y="101"/>
                  </a:cxn>
                  <a:cxn ang="0">
                    <a:pos x="29" y="149"/>
                  </a:cxn>
                  <a:cxn ang="0">
                    <a:pos x="33" y="149"/>
                  </a:cxn>
                  <a:cxn ang="0">
                    <a:pos x="34" y="163"/>
                  </a:cxn>
                  <a:cxn ang="0">
                    <a:pos x="36" y="175"/>
                  </a:cxn>
                  <a:cxn ang="0">
                    <a:pos x="36" y="189"/>
                  </a:cxn>
                  <a:cxn ang="0">
                    <a:pos x="39" y="202"/>
                  </a:cxn>
                  <a:cxn ang="0">
                    <a:pos x="42" y="202"/>
                  </a:cxn>
                  <a:cxn ang="0">
                    <a:pos x="49" y="253"/>
                  </a:cxn>
                  <a:cxn ang="0">
                    <a:pos x="120" y="253"/>
                  </a:cxn>
                  <a:cxn ang="0">
                    <a:pos x="118" y="226"/>
                  </a:cxn>
                  <a:cxn ang="0">
                    <a:pos x="115" y="214"/>
                  </a:cxn>
                  <a:cxn ang="0">
                    <a:pos x="114" y="201"/>
                  </a:cxn>
                  <a:cxn ang="0">
                    <a:pos x="111" y="201"/>
                  </a:cxn>
                  <a:cxn ang="0">
                    <a:pos x="103" y="151"/>
                  </a:cxn>
                  <a:cxn ang="0">
                    <a:pos x="100" y="150"/>
                  </a:cxn>
                  <a:cxn ang="0">
                    <a:pos x="93" y="100"/>
                  </a:cxn>
                  <a:cxn ang="0">
                    <a:pos x="89" y="100"/>
                  </a:cxn>
                  <a:cxn ang="0">
                    <a:pos x="82" y="51"/>
                  </a:cxn>
                  <a:cxn ang="0">
                    <a:pos x="78" y="51"/>
                  </a:cxn>
                  <a:cxn ang="0">
                    <a:pos x="72" y="1"/>
                  </a:cxn>
                  <a:cxn ang="0">
                    <a:pos x="10" y="1"/>
                  </a:cxn>
                  <a:cxn ang="0">
                    <a:pos x="0" y="0"/>
                  </a:cxn>
                  <a:cxn ang="0">
                    <a:pos x="1" y="4"/>
                  </a:cxn>
                </a:cxnLst>
                <a:rect l="0" t="0" r="r" b="b"/>
                <a:pathLst>
                  <a:path w="120" h="253">
                    <a:moveTo>
                      <a:pt x="1" y="4"/>
                    </a:moveTo>
                    <a:lnTo>
                      <a:pt x="9" y="51"/>
                    </a:lnTo>
                    <a:lnTo>
                      <a:pt x="11" y="51"/>
                    </a:lnTo>
                    <a:lnTo>
                      <a:pt x="18" y="101"/>
                    </a:lnTo>
                    <a:lnTo>
                      <a:pt x="22" y="101"/>
                    </a:lnTo>
                    <a:lnTo>
                      <a:pt x="29" y="149"/>
                    </a:lnTo>
                    <a:lnTo>
                      <a:pt x="33" y="149"/>
                    </a:lnTo>
                    <a:lnTo>
                      <a:pt x="34" y="163"/>
                    </a:lnTo>
                    <a:lnTo>
                      <a:pt x="36" y="175"/>
                    </a:lnTo>
                    <a:lnTo>
                      <a:pt x="36" y="189"/>
                    </a:lnTo>
                    <a:lnTo>
                      <a:pt x="39" y="202"/>
                    </a:lnTo>
                    <a:lnTo>
                      <a:pt x="42" y="202"/>
                    </a:lnTo>
                    <a:lnTo>
                      <a:pt x="49" y="253"/>
                    </a:lnTo>
                    <a:lnTo>
                      <a:pt x="120" y="253"/>
                    </a:lnTo>
                    <a:lnTo>
                      <a:pt x="118" y="226"/>
                    </a:lnTo>
                    <a:lnTo>
                      <a:pt x="115" y="214"/>
                    </a:lnTo>
                    <a:lnTo>
                      <a:pt x="114" y="201"/>
                    </a:lnTo>
                    <a:lnTo>
                      <a:pt x="111" y="201"/>
                    </a:lnTo>
                    <a:lnTo>
                      <a:pt x="103" y="151"/>
                    </a:lnTo>
                    <a:lnTo>
                      <a:pt x="100" y="150"/>
                    </a:lnTo>
                    <a:lnTo>
                      <a:pt x="93" y="100"/>
                    </a:lnTo>
                    <a:lnTo>
                      <a:pt x="89" y="100"/>
                    </a:lnTo>
                    <a:lnTo>
                      <a:pt x="82" y="51"/>
                    </a:lnTo>
                    <a:lnTo>
                      <a:pt x="78" y="51"/>
                    </a:lnTo>
                    <a:lnTo>
                      <a:pt x="72" y="1"/>
                    </a:lnTo>
                    <a:lnTo>
                      <a:pt x="10" y="1"/>
                    </a:lnTo>
                    <a:lnTo>
                      <a:pt x="0" y="0"/>
                    </a:lnTo>
                    <a:lnTo>
                      <a:pt x="1" y="4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841" name="Freeform 73"/>
              <p:cNvSpPr>
                <a:spLocks noChangeAspect="1"/>
              </p:cNvSpPr>
              <p:nvPr/>
            </p:nvSpPr>
            <p:spPr bwMode="auto">
              <a:xfrm>
                <a:off x="539" y="3372"/>
                <a:ext cx="33" cy="4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"/>
                  </a:cxn>
                  <a:cxn ang="0">
                    <a:pos x="7" y="51"/>
                  </a:cxn>
                  <a:cxn ang="0">
                    <a:pos x="9" y="51"/>
                  </a:cxn>
                  <a:cxn ang="0">
                    <a:pos x="11" y="55"/>
                  </a:cxn>
                  <a:cxn ang="0">
                    <a:pos x="28" y="125"/>
                  </a:cxn>
                  <a:cxn ang="0">
                    <a:pos x="29" y="133"/>
                  </a:cxn>
                  <a:cxn ang="0">
                    <a:pos x="100" y="133"/>
                  </a:cxn>
                  <a:cxn ang="0">
                    <a:pos x="79" y="57"/>
                  </a:cxn>
                  <a:cxn ang="0">
                    <a:pos x="79" y="51"/>
                  </a:cxn>
                  <a:cxn ang="0">
                    <a:pos x="76" y="51"/>
                  </a:cxn>
                  <a:cxn ang="0">
                    <a:pos x="70" y="3"/>
                  </a:cxn>
                  <a:cxn ang="0">
                    <a:pos x="70" y="1"/>
                  </a:cxn>
                  <a:cxn ang="0">
                    <a:pos x="9" y="1"/>
                  </a:cxn>
                  <a:cxn ang="0">
                    <a:pos x="0" y="0"/>
                  </a:cxn>
                </a:cxnLst>
                <a:rect l="0" t="0" r="r" b="b"/>
                <a:pathLst>
                  <a:path w="100" h="133">
                    <a:moveTo>
                      <a:pt x="0" y="0"/>
                    </a:moveTo>
                    <a:lnTo>
                      <a:pt x="0" y="3"/>
                    </a:lnTo>
                    <a:lnTo>
                      <a:pt x="7" y="51"/>
                    </a:lnTo>
                    <a:lnTo>
                      <a:pt x="9" y="51"/>
                    </a:lnTo>
                    <a:lnTo>
                      <a:pt x="11" y="55"/>
                    </a:lnTo>
                    <a:lnTo>
                      <a:pt x="28" y="125"/>
                    </a:lnTo>
                    <a:lnTo>
                      <a:pt x="29" y="133"/>
                    </a:lnTo>
                    <a:lnTo>
                      <a:pt x="100" y="133"/>
                    </a:lnTo>
                    <a:lnTo>
                      <a:pt x="79" y="57"/>
                    </a:lnTo>
                    <a:lnTo>
                      <a:pt x="79" y="51"/>
                    </a:lnTo>
                    <a:lnTo>
                      <a:pt x="76" y="51"/>
                    </a:lnTo>
                    <a:lnTo>
                      <a:pt x="70" y="3"/>
                    </a:lnTo>
                    <a:lnTo>
                      <a:pt x="70" y="1"/>
                    </a:lnTo>
                    <a:lnTo>
                      <a:pt x="9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842" name="Freeform 74"/>
              <p:cNvSpPr>
                <a:spLocks noChangeAspect="1"/>
              </p:cNvSpPr>
              <p:nvPr/>
            </p:nvSpPr>
            <p:spPr bwMode="auto">
              <a:xfrm>
                <a:off x="432" y="3372"/>
                <a:ext cx="38" cy="85"/>
              </a:xfrm>
              <a:custGeom>
                <a:avLst/>
                <a:gdLst/>
                <a:ahLst/>
                <a:cxnLst>
                  <a:cxn ang="0">
                    <a:pos x="17" y="2"/>
                  </a:cxn>
                  <a:cxn ang="0">
                    <a:pos x="0" y="2"/>
                  </a:cxn>
                  <a:cxn ang="0">
                    <a:pos x="6" y="50"/>
                  </a:cxn>
                  <a:cxn ang="0">
                    <a:pos x="7" y="50"/>
                  </a:cxn>
                  <a:cxn ang="0">
                    <a:pos x="7" y="62"/>
                  </a:cxn>
                  <a:cxn ang="0">
                    <a:pos x="13" y="99"/>
                  </a:cxn>
                  <a:cxn ang="0">
                    <a:pos x="16" y="99"/>
                  </a:cxn>
                  <a:cxn ang="0">
                    <a:pos x="17" y="113"/>
                  </a:cxn>
                  <a:cxn ang="0">
                    <a:pos x="31" y="201"/>
                  </a:cxn>
                  <a:cxn ang="0">
                    <a:pos x="34" y="201"/>
                  </a:cxn>
                  <a:cxn ang="0">
                    <a:pos x="40" y="254"/>
                  </a:cxn>
                  <a:cxn ang="0">
                    <a:pos x="114" y="254"/>
                  </a:cxn>
                  <a:cxn ang="0">
                    <a:pos x="104" y="201"/>
                  </a:cxn>
                  <a:cxn ang="0">
                    <a:pos x="103" y="201"/>
                  </a:cxn>
                  <a:cxn ang="0">
                    <a:pos x="103" y="194"/>
                  </a:cxn>
                  <a:cxn ang="0">
                    <a:pos x="101" y="184"/>
                  </a:cxn>
                  <a:cxn ang="0">
                    <a:pos x="102" y="184"/>
                  </a:cxn>
                  <a:cxn ang="0">
                    <a:pos x="98" y="150"/>
                  </a:cxn>
                  <a:cxn ang="0">
                    <a:pos x="95" y="150"/>
                  </a:cxn>
                  <a:cxn ang="0">
                    <a:pos x="88" y="99"/>
                  </a:cxn>
                  <a:cxn ang="0">
                    <a:pos x="85" y="99"/>
                  </a:cxn>
                  <a:cxn ang="0">
                    <a:pos x="79" y="60"/>
                  </a:cxn>
                  <a:cxn ang="0">
                    <a:pos x="79" y="50"/>
                  </a:cxn>
                  <a:cxn ang="0">
                    <a:pos x="76" y="50"/>
                  </a:cxn>
                  <a:cxn ang="0">
                    <a:pos x="71" y="4"/>
                  </a:cxn>
                  <a:cxn ang="0">
                    <a:pos x="71" y="0"/>
                  </a:cxn>
                  <a:cxn ang="0">
                    <a:pos x="25" y="0"/>
                  </a:cxn>
                  <a:cxn ang="0">
                    <a:pos x="23" y="2"/>
                  </a:cxn>
                  <a:cxn ang="0">
                    <a:pos x="17" y="2"/>
                  </a:cxn>
                </a:cxnLst>
                <a:rect l="0" t="0" r="r" b="b"/>
                <a:pathLst>
                  <a:path w="114" h="254">
                    <a:moveTo>
                      <a:pt x="17" y="2"/>
                    </a:moveTo>
                    <a:lnTo>
                      <a:pt x="0" y="2"/>
                    </a:lnTo>
                    <a:lnTo>
                      <a:pt x="6" y="50"/>
                    </a:lnTo>
                    <a:lnTo>
                      <a:pt x="7" y="50"/>
                    </a:lnTo>
                    <a:lnTo>
                      <a:pt x="7" y="62"/>
                    </a:lnTo>
                    <a:lnTo>
                      <a:pt x="13" y="99"/>
                    </a:lnTo>
                    <a:lnTo>
                      <a:pt x="16" y="99"/>
                    </a:lnTo>
                    <a:lnTo>
                      <a:pt x="17" y="113"/>
                    </a:lnTo>
                    <a:lnTo>
                      <a:pt x="31" y="201"/>
                    </a:lnTo>
                    <a:lnTo>
                      <a:pt x="34" y="201"/>
                    </a:lnTo>
                    <a:lnTo>
                      <a:pt x="40" y="254"/>
                    </a:lnTo>
                    <a:lnTo>
                      <a:pt x="114" y="254"/>
                    </a:lnTo>
                    <a:lnTo>
                      <a:pt x="104" y="201"/>
                    </a:lnTo>
                    <a:lnTo>
                      <a:pt x="103" y="201"/>
                    </a:lnTo>
                    <a:lnTo>
                      <a:pt x="103" y="194"/>
                    </a:lnTo>
                    <a:lnTo>
                      <a:pt x="101" y="184"/>
                    </a:lnTo>
                    <a:lnTo>
                      <a:pt x="102" y="184"/>
                    </a:lnTo>
                    <a:lnTo>
                      <a:pt x="98" y="150"/>
                    </a:lnTo>
                    <a:lnTo>
                      <a:pt x="95" y="150"/>
                    </a:lnTo>
                    <a:lnTo>
                      <a:pt x="88" y="99"/>
                    </a:lnTo>
                    <a:lnTo>
                      <a:pt x="85" y="99"/>
                    </a:lnTo>
                    <a:lnTo>
                      <a:pt x="79" y="60"/>
                    </a:lnTo>
                    <a:lnTo>
                      <a:pt x="79" y="50"/>
                    </a:lnTo>
                    <a:lnTo>
                      <a:pt x="76" y="50"/>
                    </a:lnTo>
                    <a:lnTo>
                      <a:pt x="71" y="4"/>
                    </a:lnTo>
                    <a:lnTo>
                      <a:pt x="71" y="0"/>
                    </a:lnTo>
                    <a:lnTo>
                      <a:pt x="25" y="0"/>
                    </a:lnTo>
                    <a:lnTo>
                      <a:pt x="23" y="2"/>
                    </a:lnTo>
                    <a:lnTo>
                      <a:pt x="17" y="2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843" name="Freeform 75"/>
              <p:cNvSpPr>
                <a:spLocks noChangeAspect="1"/>
              </p:cNvSpPr>
              <p:nvPr/>
            </p:nvSpPr>
            <p:spPr bwMode="auto">
              <a:xfrm>
                <a:off x="382" y="3439"/>
                <a:ext cx="26" cy="18"/>
              </a:xfrm>
              <a:custGeom>
                <a:avLst/>
                <a:gdLst/>
                <a:ahLst/>
                <a:cxnLst>
                  <a:cxn ang="0">
                    <a:pos x="74" y="5"/>
                  </a:cxn>
                  <a:cxn ang="0">
                    <a:pos x="74" y="0"/>
                  </a:cxn>
                  <a:cxn ang="0">
                    <a:pos x="0" y="0"/>
                  </a:cxn>
                  <a:cxn ang="0">
                    <a:pos x="3" y="53"/>
                  </a:cxn>
                  <a:cxn ang="0">
                    <a:pos x="7" y="53"/>
                  </a:cxn>
                  <a:cxn ang="0">
                    <a:pos x="13" y="51"/>
                  </a:cxn>
                  <a:cxn ang="0">
                    <a:pos x="78" y="51"/>
                  </a:cxn>
                  <a:cxn ang="0">
                    <a:pos x="74" y="5"/>
                  </a:cxn>
                </a:cxnLst>
                <a:rect l="0" t="0" r="r" b="b"/>
                <a:pathLst>
                  <a:path w="78" h="53">
                    <a:moveTo>
                      <a:pt x="74" y="5"/>
                    </a:moveTo>
                    <a:lnTo>
                      <a:pt x="74" y="0"/>
                    </a:lnTo>
                    <a:lnTo>
                      <a:pt x="0" y="0"/>
                    </a:lnTo>
                    <a:lnTo>
                      <a:pt x="3" y="53"/>
                    </a:lnTo>
                    <a:lnTo>
                      <a:pt x="7" y="53"/>
                    </a:lnTo>
                    <a:lnTo>
                      <a:pt x="13" y="51"/>
                    </a:lnTo>
                    <a:lnTo>
                      <a:pt x="78" y="51"/>
                    </a:lnTo>
                    <a:lnTo>
                      <a:pt x="74" y="5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844" name="Freeform 76"/>
              <p:cNvSpPr>
                <a:spLocks noChangeAspect="1"/>
              </p:cNvSpPr>
              <p:nvPr/>
            </p:nvSpPr>
            <p:spPr bwMode="auto">
              <a:xfrm>
                <a:off x="302" y="3422"/>
                <a:ext cx="115" cy="57"/>
              </a:xfrm>
              <a:custGeom>
                <a:avLst/>
                <a:gdLst/>
                <a:ahLst/>
                <a:cxnLst>
                  <a:cxn ang="0">
                    <a:pos x="344" y="171"/>
                  </a:cxn>
                  <a:cxn ang="0">
                    <a:pos x="344" y="170"/>
                  </a:cxn>
                  <a:cxn ang="0">
                    <a:pos x="327" y="76"/>
                  </a:cxn>
                  <a:cxn ang="0">
                    <a:pos x="314" y="56"/>
                  </a:cxn>
                  <a:cxn ang="0">
                    <a:pos x="318" y="102"/>
                  </a:cxn>
                  <a:cxn ang="0">
                    <a:pos x="253" y="102"/>
                  </a:cxn>
                  <a:cxn ang="0">
                    <a:pos x="247" y="104"/>
                  </a:cxn>
                  <a:cxn ang="0">
                    <a:pos x="243" y="104"/>
                  </a:cxn>
                  <a:cxn ang="0">
                    <a:pos x="240" y="51"/>
                  </a:cxn>
                  <a:cxn ang="0">
                    <a:pos x="223" y="51"/>
                  </a:cxn>
                  <a:cxn ang="0">
                    <a:pos x="212" y="26"/>
                  </a:cxn>
                  <a:cxn ang="0">
                    <a:pos x="197" y="0"/>
                  </a:cxn>
                  <a:cxn ang="0">
                    <a:pos x="207" y="104"/>
                  </a:cxn>
                  <a:cxn ang="0">
                    <a:pos x="133" y="102"/>
                  </a:cxn>
                  <a:cxn ang="0">
                    <a:pos x="133" y="89"/>
                  </a:cxn>
                  <a:cxn ang="0">
                    <a:pos x="123" y="0"/>
                  </a:cxn>
                  <a:cxn ang="0">
                    <a:pos x="105" y="26"/>
                  </a:cxn>
                  <a:cxn ang="0">
                    <a:pos x="102" y="51"/>
                  </a:cxn>
                  <a:cxn ang="0">
                    <a:pos x="92" y="51"/>
                  </a:cxn>
                  <a:cxn ang="0">
                    <a:pos x="95" y="102"/>
                  </a:cxn>
                  <a:cxn ang="0">
                    <a:pos x="48" y="102"/>
                  </a:cxn>
                  <a:cxn ang="0">
                    <a:pos x="43" y="104"/>
                  </a:cxn>
                  <a:cxn ang="0">
                    <a:pos x="19" y="104"/>
                  </a:cxn>
                  <a:cxn ang="0">
                    <a:pos x="17" y="53"/>
                  </a:cxn>
                  <a:cxn ang="0">
                    <a:pos x="0" y="76"/>
                  </a:cxn>
                  <a:cxn ang="0">
                    <a:pos x="11" y="171"/>
                  </a:cxn>
                  <a:cxn ang="0">
                    <a:pos x="344" y="171"/>
                  </a:cxn>
                </a:cxnLst>
                <a:rect l="0" t="0" r="r" b="b"/>
                <a:pathLst>
                  <a:path w="344" h="171">
                    <a:moveTo>
                      <a:pt x="344" y="171"/>
                    </a:moveTo>
                    <a:lnTo>
                      <a:pt x="344" y="170"/>
                    </a:lnTo>
                    <a:lnTo>
                      <a:pt x="327" y="76"/>
                    </a:lnTo>
                    <a:lnTo>
                      <a:pt x="314" y="56"/>
                    </a:lnTo>
                    <a:lnTo>
                      <a:pt x="318" y="102"/>
                    </a:lnTo>
                    <a:lnTo>
                      <a:pt x="253" y="102"/>
                    </a:lnTo>
                    <a:lnTo>
                      <a:pt x="247" y="104"/>
                    </a:lnTo>
                    <a:lnTo>
                      <a:pt x="243" y="104"/>
                    </a:lnTo>
                    <a:lnTo>
                      <a:pt x="240" y="51"/>
                    </a:lnTo>
                    <a:lnTo>
                      <a:pt x="223" y="51"/>
                    </a:lnTo>
                    <a:lnTo>
                      <a:pt x="212" y="26"/>
                    </a:lnTo>
                    <a:lnTo>
                      <a:pt x="197" y="0"/>
                    </a:lnTo>
                    <a:lnTo>
                      <a:pt x="207" y="104"/>
                    </a:lnTo>
                    <a:lnTo>
                      <a:pt x="133" y="102"/>
                    </a:lnTo>
                    <a:lnTo>
                      <a:pt x="133" y="89"/>
                    </a:lnTo>
                    <a:lnTo>
                      <a:pt x="123" y="0"/>
                    </a:lnTo>
                    <a:lnTo>
                      <a:pt x="105" y="26"/>
                    </a:lnTo>
                    <a:lnTo>
                      <a:pt x="102" y="51"/>
                    </a:lnTo>
                    <a:lnTo>
                      <a:pt x="92" y="51"/>
                    </a:lnTo>
                    <a:lnTo>
                      <a:pt x="95" y="102"/>
                    </a:lnTo>
                    <a:lnTo>
                      <a:pt x="48" y="102"/>
                    </a:lnTo>
                    <a:lnTo>
                      <a:pt x="43" y="104"/>
                    </a:lnTo>
                    <a:lnTo>
                      <a:pt x="19" y="104"/>
                    </a:lnTo>
                    <a:lnTo>
                      <a:pt x="17" y="53"/>
                    </a:lnTo>
                    <a:lnTo>
                      <a:pt x="0" y="76"/>
                    </a:lnTo>
                    <a:lnTo>
                      <a:pt x="11" y="171"/>
                    </a:lnTo>
                    <a:lnTo>
                      <a:pt x="344" y="171"/>
                    </a:lnTo>
                    <a:close/>
                  </a:path>
                </a:pathLst>
              </a:custGeom>
              <a:solidFill>
                <a:srgbClr val="6666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845" name="Freeform 77"/>
              <p:cNvSpPr>
                <a:spLocks noChangeAspect="1"/>
              </p:cNvSpPr>
              <p:nvPr/>
            </p:nvSpPr>
            <p:spPr bwMode="auto">
              <a:xfrm>
                <a:off x="308" y="3439"/>
                <a:ext cx="26" cy="18"/>
              </a:xfrm>
              <a:custGeom>
                <a:avLst/>
                <a:gdLst/>
                <a:ahLst/>
                <a:cxnLst>
                  <a:cxn ang="0">
                    <a:pos x="31" y="51"/>
                  </a:cxn>
                  <a:cxn ang="0">
                    <a:pos x="78" y="51"/>
                  </a:cxn>
                  <a:cxn ang="0">
                    <a:pos x="75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2" y="53"/>
                  </a:cxn>
                  <a:cxn ang="0">
                    <a:pos x="26" y="53"/>
                  </a:cxn>
                  <a:cxn ang="0">
                    <a:pos x="31" y="51"/>
                  </a:cxn>
                </a:cxnLst>
                <a:rect l="0" t="0" r="r" b="b"/>
                <a:pathLst>
                  <a:path w="78" h="53">
                    <a:moveTo>
                      <a:pt x="31" y="51"/>
                    </a:moveTo>
                    <a:lnTo>
                      <a:pt x="78" y="51"/>
                    </a:lnTo>
                    <a:lnTo>
                      <a:pt x="75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53"/>
                    </a:lnTo>
                    <a:lnTo>
                      <a:pt x="26" y="53"/>
                    </a:lnTo>
                    <a:lnTo>
                      <a:pt x="31" y="51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846" name="Freeform 78"/>
              <p:cNvSpPr>
                <a:spLocks noChangeAspect="1"/>
              </p:cNvSpPr>
              <p:nvPr/>
            </p:nvSpPr>
            <p:spPr bwMode="auto">
              <a:xfrm>
                <a:off x="343" y="3422"/>
                <a:ext cx="28" cy="35"/>
              </a:xfrm>
              <a:custGeom>
                <a:avLst/>
                <a:gdLst/>
                <a:ahLst/>
                <a:cxnLst>
                  <a:cxn ang="0">
                    <a:pos x="10" y="89"/>
                  </a:cxn>
                  <a:cxn ang="0">
                    <a:pos x="10" y="102"/>
                  </a:cxn>
                  <a:cxn ang="0">
                    <a:pos x="84" y="104"/>
                  </a:cxn>
                  <a:cxn ang="0">
                    <a:pos x="74" y="0"/>
                  </a:cxn>
                  <a:cxn ang="0">
                    <a:pos x="0" y="0"/>
                  </a:cxn>
                  <a:cxn ang="0">
                    <a:pos x="10" y="89"/>
                  </a:cxn>
                </a:cxnLst>
                <a:rect l="0" t="0" r="r" b="b"/>
                <a:pathLst>
                  <a:path w="84" h="104">
                    <a:moveTo>
                      <a:pt x="10" y="89"/>
                    </a:moveTo>
                    <a:lnTo>
                      <a:pt x="10" y="102"/>
                    </a:lnTo>
                    <a:lnTo>
                      <a:pt x="84" y="104"/>
                    </a:lnTo>
                    <a:lnTo>
                      <a:pt x="74" y="0"/>
                    </a:lnTo>
                    <a:lnTo>
                      <a:pt x="0" y="0"/>
                    </a:lnTo>
                    <a:lnTo>
                      <a:pt x="10" y="89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847" name="Freeform 79"/>
              <p:cNvSpPr>
                <a:spLocks noChangeAspect="1"/>
              </p:cNvSpPr>
              <p:nvPr/>
            </p:nvSpPr>
            <p:spPr bwMode="auto">
              <a:xfrm>
                <a:off x="298" y="3345"/>
                <a:ext cx="24" cy="13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0" y="2"/>
                  </a:cxn>
                  <a:cxn ang="0">
                    <a:pos x="0" y="30"/>
                  </a:cxn>
                  <a:cxn ang="0">
                    <a:pos x="1" y="38"/>
                  </a:cxn>
                  <a:cxn ang="0">
                    <a:pos x="73" y="38"/>
                  </a:cxn>
                  <a:cxn ang="0">
                    <a:pos x="70" y="8"/>
                  </a:cxn>
                  <a:cxn ang="0">
                    <a:pos x="66" y="0"/>
                  </a:cxn>
                  <a:cxn ang="0">
                    <a:pos x="0" y="1"/>
                  </a:cxn>
                </a:cxnLst>
                <a:rect l="0" t="0" r="r" b="b"/>
                <a:pathLst>
                  <a:path w="73" h="38">
                    <a:moveTo>
                      <a:pt x="0" y="1"/>
                    </a:moveTo>
                    <a:lnTo>
                      <a:pt x="0" y="2"/>
                    </a:lnTo>
                    <a:lnTo>
                      <a:pt x="0" y="30"/>
                    </a:lnTo>
                    <a:lnTo>
                      <a:pt x="1" y="38"/>
                    </a:lnTo>
                    <a:lnTo>
                      <a:pt x="73" y="38"/>
                    </a:lnTo>
                    <a:lnTo>
                      <a:pt x="70" y="8"/>
                    </a:lnTo>
                    <a:lnTo>
                      <a:pt x="66" y="0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848" name="Freeform 80"/>
              <p:cNvSpPr>
                <a:spLocks noChangeAspect="1" noEditPoints="1"/>
              </p:cNvSpPr>
              <p:nvPr/>
            </p:nvSpPr>
            <p:spPr bwMode="auto">
              <a:xfrm>
                <a:off x="290" y="3345"/>
                <a:ext cx="118" cy="75"/>
              </a:xfrm>
              <a:custGeom>
                <a:avLst/>
                <a:gdLst/>
                <a:ahLst/>
                <a:cxnLst>
                  <a:cxn ang="0">
                    <a:pos x="23" y="29"/>
                  </a:cxn>
                  <a:cxn ang="0">
                    <a:pos x="20" y="1"/>
                  </a:cxn>
                  <a:cxn ang="0">
                    <a:pos x="0" y="37"/>
                  </a:cxn>
                  <a:cxn ang="0">
                    <a:pos x="19" y="95"/>
                  </a:cxn>
                  <a:cxn ang="0">
                    <a:pos x="25" y="223"/>
                  </a:cxn>
                  <a:cxn ang="0">
                    <a:pos x="332" y="106"/>
                  </a:cxn>
                  <a:cxn ang="0">
                    <a:pos x="329" y="95"/>
                  </a:cxn>
                  <a:cxn ang="0">
                    <a:pos x="311" y="18"/>
                  </a:cxn>
                  <a:cxn ang="0">
                    <a:pos x="311" y="37"/>
                  </a:cxn>
                  <a:cxn ang="0">
                    <a:pos x="283" y="38"/>
                  </a:cxn>
                  <a:cxn ang="0">
                    <a:pos x="239" y="40"/>
                  </a:cxn>
                  <a:cxn ang="0">
                    <a:pos x="227" y="18"/>
                  </a:cxn>
                  <a:cxn ang="0">
                    <a:pos x="205" y="18"/>
                  </a:cxn>
                  <a:cxn ang="0">
                    <a:pos x="203" y="37"/>
                  </a:cxn>
                  <a:cxn ang="0">
                    <a:pos x="131" y="0"/>
                  </a:cxn>
                  <a:cxn ang="0">
                    <a:pos x="107" y="38"/>
                  </a:cxn>
                  <a:cxn ang="0">
                    <a:pos x="93" y="7"/>
                  </a:cxn>
                  <a:cxn ang="0">
                    <a:pos x="24" y="37"/>
                  </a:cxn>
                  <a:cxn ang="0">
                    <a:pos x="141" y="79"/>
                  </a:cxn>
                  <a:cxn ang="0">
                    <a:pos x="211" y="80"/>
                  </a:cxn>
                  <a:cxn ang="0">
                    <a:pos x="215" y="130"/>
                  </a:cxn>
                  <a:cxn ang="0">
                    <a:pos x="221" y="179"/>
                  </a:cxn>
                  <a:cxn ang="0">
                    <a:pos x="146" y="130"/>
                  </a:cxn>
                  <a:cxn ang="0">
                    <a:pos x="144" y="116"/>
                  </a:cxn>
                  <a:cxn ang="0">
                    <a:pos x="120" y="108"/>
                  </a:cxn>
                  <a:cxn ang="0">
                    <a:pos x="131" y="95"/>
                  </a:cxn>
                  <a:cxn ang="0">
                    <a:pos x="253" y="130"/>
                  </a:cxn>
                  <a:cxn ang="0">
                    <a:pos x="245" y="80"/>
                  </a:cxn>
                  <a:cxn ang="0">
                    <a:pos x="320" y="106"/>
                  </a:cxn>
                  <a:cxn ang="0">
                    <a:pos x="323" y="130"/>
                  </a:cxn>
                  <a:cxn ang="0">
                    <a:pos x="331" y="179"/>
                  </a:cxn>
                  <a:cxn ang="0">
                    <a:pos x="253" y="130"/>
                  </a:cxn>
                  <a:cxn ang="0">
                    <a:pos x="218" y="95"/>
                  </a:cxn>
                  <a:cxn ang="0">
                    <a:pos x="227" y="106"/>
                  </a:cxn>
                  <a:cxn ang="0">
                    <a:pos x="107" y="79"/>
                  </a:cxn>
                  <a:cxn ang="0">
                    <a:pos x="32" y="179"/>
                  </a:cxn>
                </a:cxnLst>
                <a:rect l="0" t="0" r="r" b="b"/>
                <a:pathLst>
                  <a:path w="355" h="223">
                    <a:moveTo>
                      <a:pt x="24" y="37"/>
                    </a:moveTo>
                    <a:lnTo>
                      <a:pt x="23" y="29"/>
                    </a:lnTo>
                    <a:lnTo>
                      <a:pt x="23" y="1"/>
                    </a:lnTo>
                    <a:lnTo>
                      <a:pt x="20" y="1"/>
                    </a:lnTo>
                    <a:lnTo>
                      <a:pt x="11" y="18"/>
                    </a:lnTo>
                    <a:lnTo>
                      <a:pt x="0" y="37"/>
                    </a:lnTo>
                    <a:lnTo>
                      <a:pt x="7" y="95"/>
                    </a:lnTo>
                    <a:lnTo>
                      <a:pt x="19" y="95"/>
                    </a:lnTo>
                    <a:lnTo>
                      <a:pt x="11" y="106"/>
                    </a:lnTo>
                    <a:lnTo>
                      <a:pt x="25" y="223"/>
                    </a:lnTo>
                    <a:lnTo>
                      <a:pt x="355" y="223"/>
                    </a:lnTo>
                    <a:lnTo>
                      <a:pt x="332" y="106"/>
                    </a:lnTo>
                    <a:lnTo>
                      <a:pt x="325" y="95"/>
                    </a:lnTo>
                    <a:lnTo>
                      <a:pt x="329" y="95"/>
                    </a:lnTo>
                    <a:lnTo>
                      <a:pt x="320" y="37"/>
                    </a:lnTo>
                    <a:lnTo>
                      <a:pt x="311" y="18"/>
                    </a:lnTo>
                    <a:lnTo>
                      <a:pt x="306" y="8"/>
                    </a:lnTo>
                    <a:lnTo>
                      <a:pt x="311" y="37"/>
                    </a:lnTo>
                    <a:lnTo>
                      <a:pt x="301" y="38"/>
                    </a:lnTo>
                    <a:lnTo>
                      <a:pt x="283" y="38"/>
                    </a:lnTo>
                    <a:lnTo>
                      <a:pt x="275" y="40"/>
                    </a:lnTo>
                    <a:lnTo>
                      <a:pt x="239" y="40"/>
                    </a:lnTo>
                    <a:lnTo>
                      <a:pt x="235" y="5"/>
                    </a:lnTo>
                    <a:lnTo>
                      <a:pt x="227" y="18"/>
                    </a:lnTo>
                    <a:lnTo>
                      <a:pt x="216" y="37"/>
                    </a:lnTo>
                    <a:lnTo>
                      <a:pt x="205" y="18"/>
                    </a:lnTo>
                    <a:lnTo>
                      <a:pt x="199" y="8"/>
                    </a:lnTo>
                    <a:lnTo>
                      <a:pt x="203" y="37"/>
                    </a:lnTo>
                    <a:lnTo>
                      <a:pt x="131" y="38"/>
                    </a:lnTo>
                    <a:lnTo>
                      <a:pt x="131" y="0"/>
                    </a:lnTo>
                    <a:lnTo>
                      <a:pt x="120" y="18"/>
                    </a:lnTo>
                    <a:lnTo>
                      <a:pt x="107" y="38"/>
                    </a:lnTo>
                    <a:lnTo>
                      <a:pt x="98" y="18"/>
                    </a:lnTo>
                    <a:lnTo>
                      <a:pt x="93" y="7"/>
                    </a:lnTo>
                    <a:lnTo>
                      <a:pt x="96" y="37"/>
                    </a:lnTo>
                    <a:lnTo>
                      <a:pt x="24" y="37"/>
                    </a:lnTo>
                    <a:close/>
                    <a:moveTo>
                      <a:pt x="141" y="104"/>
                    </a:moveTo>
                    <a:lnTo>
                      <a:pt x="141" y="79"/>
                    </a:lnTo>
                    <a:lnTo>
                      <a:pt x="149" y="80"/>
                    </a:lnTo>
                    <a:lnTo>
                      <a:pt x="211" y="80"/>
                    </a:lnTo>
                    <a:lnTo>
                      <a:pt x="211" y="94"/>
                    </a:lnTo>
                    <a:lnTo>
                      <a:pt x="215" y="130"/>
                    </a:lnTo>
                    <a:lnTo>
                      <a:pt x="216" y="130"/>
                    </a:lnTo>
                    <a:lnTo>
                      <a:pt x="221" y="179"/>
                    </a:lnTo>
                    <a:lnTo>
                      <a:pt x="150" y="179"/>
                    </a:lnTo>
                    <a:lnTo>
                      <a:pt x="146" y="130"/>
                    </a:lnTo>
                    <a:lnTo>
                      <a:pt x="144" y="130"/>
                    </a:lnTo>
                    <a:lnTo>
                      <a:pt x="144" y="116"/>
                    </a:lnTo>
                    <a:lnTo>
                      <a:pt x="141" y="104"/>
                    </a:lnTo>
                    <a:close/>
                    <a:moveTo>
                      <a:pt x="120" y="108"/>
                    </a:moveTo>
                    <a:lnTo>
                      <a:pt x="110" y="95"/>
                    </a:lnTo>
                    <a:lnTo>
                      <a:pt x="131" y="95"/>
                    </a:lnTo>
                    <a:lnTo>
                      <a:pt x="120" y="108"/>
                    </a:lnTo>
                    <a:close/>
                    <a:moveTo>
                      <a:pt x="253" y="130"/>
                    </a:moveTo>
                    <a:lnTo>
                      <a:pt x="252" y="130"/>
                    </a:lnTo>
                    <a:lnTo>
                      <a:pt x="245" y="80"/>
                    </a:lnTo>
                    <a:lnTo>
                      <a:pt x="319" y="80"/>
                    </a:lnTo>
                    <a:lnTo>
                      <a:pt x="320" y="106"/>
                    </a:lnTo>
                    <a:lnTo>
                      <a:pt x="323" y="118"/>
                    </a:lnTo>
                    <a:lnTo>
                      <a:pt x="323" y="130"/>
                    </a:lnTo>
                    <a:lnTo>
                      <a:pt x="325" y="130"/>
                    </a:lnTo>
                    <a:lnTo>
                      <a:pt x="331" y="179"/>
                    </a:lnTo>
                    <a:lnTo>
                      <a:pt x="258" y="179"/>
                    </a:lnTo>
                    <a:lnTo>
                      <a:pt x="253" y="130"/>
                    </a:lnTo>
                    <a:close/>
                    <a:moveTo>
                      <a:pt x="227" y="106"/>
                    </a:moveTo>
                    <a:lnTo>
                      <a:pt x="218" y="95"/>
                    </a:lnTo>
                    <a:lnTo>
                      <a:pt x="236" y="95"/>
                    </a:lnTo>
                    <a:lnTo>
                      <a:pt x="227" y="106"/>
                    </a:lnTo>
                    <a:close/>
                    <a:moveTo>
                      <a:pt x="32" y="79"/>
                    </a:moveTo>
                    <a:lnTo>
                      <a:pt x="107" y="79"/>
                    </a:lnTo>
                    <a:lnTo>
                      <a:pt x="117" y="179"/>
                    </a:lnTo>
                    <a:lnTo>
                      <a:pt x="32" y="179"/>
                    </a:lnTo>
                    <a:lnTo>
                      <a:pt x="32" y="79"/>
                    </a:lnTo>
                    <a:close/>
                  </a:path>
                </a:pathLst>
              </a:custGeom>
              <a:solidFill>
                <a:srgbClr val="6666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849" name="Freeform 81"/>
              <p:cNvSpPr>
                <a:spLocks noChangeAspect="1"/>
              </p:cNvSpPr>
              <p:nvPr/>
            </p:nvSpPr>
            <p:spPr bwMode="auto">
              <a:xfrm>
                <a:off x="337" y="3372"/>
                <a:ext cx="27" cy="3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5"/>
                  </a:cxn>
                  <a:cxn ang="0">
                    <a:pos x="3" y="37"/>
                  </a:cxn>
                  <a:cxn ang="0">
                    <a:pos x="3" y="51"/>
                  </a:cxn>
                  <a:cxn ang="0">
                    <a:pos x="5" y="51"/>
                  </a:cxn>
                  <a:cxn ang="0">
                    <a:pos x="9" y="100"/>
                  </a:cxn>
                  <a:cxn ang="0">
                    <a:pos x="80" y="100"/>
                  </a:cxn>
                  <a:cxn ang="0">
                    <a:pos x="75" y="51"/>
                  </a:cxn>
                  <a:cxn ang="0">
                    <a:pos x="74" y="51"/>
                  </a:cxn>
                  <a:cxn ang="0">
                    <a:pos x="70" y="15"/>
                  </a:cxn>
                  <a:cxn ang="0">
                    <a:pos x="70" y="1"/>
                  </a:cxn>
                  <a:cxn ang="0">
                    <a:pos x="8" y="1"/>
                  </a:cxn>
                  <a:cxn ang="0">
                    <a:pos x="0" y="0"/>
                  </a:cxn>
                </a:cxnLst>
                <a:rect l="0" t="0" r="r" b="b"/>
                <a:pathLst>
                  <a:path w="80" h="100">
                    <a:moveTo>
                      <a:pt x="0" y="0"/>
                    </a:moveTo>
                    <a:lnTo>
                      <a:pt x="0" y="25"/>
                    </a:lnTo>
                    <a:lnTo>
                      <a:pt x="3" y="37"/>
                    </a:lnTo>
                    <a:lnTo>
                      <a:pt x="3" y="51"/>
                    </a:lnTo>
                    <a:lnTo>
                      <a:pt x="5" y="51"/>
                    </a:lnTo>
                    <a:lnTo>
                      <a:pt x="9" y="100"/>
                    </a:lnTo>
                    <a:lnTo>
                      <a:pt x="80" y="100"/>
                    </a:lnTo>
                    <a:lnTo>
                      <a:pt x="75" y="51"/>
                    </a:lnTo>
                    <a:lnTo>
                      <a:pt x="74" y="51"/>
                    </a:lnTo>
                    <a:lnTo>
                      <a:pt x="70" y="15"/>
                    </a:lnTo>
                    <a:lnTo>
                      <a:pt x="70" y="1"/>
                    </a:lnTo>
                    <a:lnTo>
                      <a:pt x="8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850" name="Freeform 82"/>
              <p:cNvSpPr>
                <a:spLocks noChangeAspect="1"/>
              </p:cNvSpPr>
              <p:nvPr/>
            </p:nvSpPr>
            <p:spPr bwMode="auto">
              <a:xfrm>
                <a:off x="327" y="3377"/>
                <a:ext cx="7" cy="4"/>
              </a:xfrm>
              <a:custGeom>
                <a:avLst/>
                <a:gdLst/>
                <a:ahLst/>
                <a:cxnLst>
                  <a:cxn ang="0">
                    <a:pos x="10" y="13"/>
                  </a:cxn>
                  <a:cxn ang="0">
                    <a:pos x="19" y="0"/>
                  </a:cxn>
                  <a:cxn ang="0">
                    <a:pos x="21" y="0"/>
                  </a:cxn>
                  <a:cxn ang="0">
                    <a:pos x="0" y="0"/>
                  </a:cxn>
                  <a:cxn ang="0">
                    <a:pos x="10" y="13"/>
                  </a:cxn>
                </a:cxnLst>
                <a:rect l="0" t="0" r="r" b="b"/>
                <a:pathLst>
                  <a:path w="21" h="13">
                    <a:moveTo>
                      <a:pt x="10" y="13"/>
                    </a:moveTo>
                    <a:lnTo>
                      <a:pt x="19" y="0"/>
                    </a:lnTo>
                    <a:lnTo>
                      <a:pt x="21" y="0"/>
                    </a:lnTo>
                    <a:lnTo>
                      <a:pt x="0" y="0"/>
                    </a:lnTo>
                    <a:lnTo>
                      <a:pt x="10" y="13"/>
                    </a:lnTo>
                    <a:close/>
                  </a:path>
                </a:pathLst>
              </a:custGeom>
              <a:solidFill>
                <a:srgbClr val="5A5A5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851" name="Freeform 83"/>
              <p:cNvSpPr>
                <a:spLocks noChangeAspect="1"/>
              </p:cNvSpPr>
              <p:nvPr/>
            </p:nvSpPr>
            <p:spPr bwMode="auto">
              <a:xfrm>
                <a:off x="372" y="3372"/>
                <a:ext cx="28" cy="33"/>
              </a:xfrm>
              <a:custGeom>
                <a:avLst/>
                <a:gdLst/>
                <a:ahLst/>
                <a:cxnLst>
                  <a:cxn ang="0">
                    <a:pos x="7" y="50"/>
                  </a:cxn>
                  <a:cxn ang="0">
                    <a:pos x="8" y="50"/>
                  </a:cxn>
                  <a:cxn ang="0">
                    <a:pos x="13" y="99"/>
                  </a:cxn>
                  <a:cxn ang="0">
                    <a:pos x="86" y="99"/>
                  </a:cxn>
                  <a:cxn ang="0">
                    <a:pos x="80" y="50"/>
                  </a:cxn>
                  <a:cxn ang="0">
                    <a:pos x="78" y="50"/>
                  </a:cxn>
                  <a:cxn ang="0">
                    <a:pos x="78" y="38"/>
                  </a:cxn>
                  <a:cxn ang="0">
                    <a:pos x="75" y="26"/>
                  </a:cxn>
                  <a:cxn ang="0">
                    <a:pos x="74" y="0"/>
                  </a:cxn>
                  <a:cxn ang="0">
                    <a:pos x="0" y="0"/>
                  </a:cxn>
                  <a:cxn ang="0">
                    <a:pos x="7" y="50"/>
                  </a:cxn>
                </a:cxnLst>
                <a:rect l="0" t="0" r="r" b="b"/>
                <a:pathLst>
                  <a:path w="86" h="99">
                    <a:moveTo>
                      <a:pt x="7" y="50"/>
                    </a:moveTo>
                    <a:lnTo>
                      <a:pt x="8" y="50"/>
                    </a:lnTo>
                    <a:lnTo>
                      <a:pt x="13" y="99"/>
                    </a:lnTo>
                    <a:lnTo>
                      <a:pt x="86" y="99"/>
                    </a:lnTo>
                    <a:lnTo>
                      <a:pt x="80" y="50"/>
                    </a:lnTo>
                    <a:lnTo>
                      <a:pt x="78" y="50"/>
                    </a:lnTo>
                    <a:lnTo>
                      <a:pt x="78" y="38"/>
                    </a:lnTo>
                    <a:lnTo>
                      <a:pt x="75" y="26"/>
                    </a:lnTo>
                    <a:lnTo>
                      <a:pt x="74" y="0"/>
                    </a:lnTo>
                    <a:lnTo>
                      <a:pt x="0" y="0"/>
                    </a:lnTo>
                    <a:lnTo>
                      <a:pt x="7" y="50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852" name="Freeform 84"/>
              <p:cNvSpPr>
                <a:spLocks noChangeAspect="1"/>
              </p:cNvSpPr>
              <p:nvPr/>
            </p:nvSpPr>
            <p:spPr bwMode="auto">
              <a:xfrm>
                <a:off x="363" y="3377"/>
                <a:ext cx="6" cy="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" y="11"/>
                  </a:cxn>
                  <a:cxn ang="0">
                    <a:pos x="18" y="0"/>
                  </a:cxn>
                  <a:cxn ang="0">
                    <a:pos x="0" y="0"/>
                  </a:cxn>
                </a:cxnLst>
                <a:rect l="0" t="0" r="r" b="b"/>
                <a:pathLst>
                  <a:path w="18" h="11">
                    <a:moveTo>
                      <a:pt x="0" y="0"/>
                    </a:moveTo>
                    <a:lnTo>
                      <a:pt x="9" y="11"/>
                    </a:lnTo>
                    <a:lnTo>
                      <a:pt x="18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3535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853" name="Freeform 85"/>
              <p:cNvSpPr>
                <a:spLocks noChangeAspect="1"/>
              </p:cNvSpPr>
              <p:nvPr/>
            </p:nvSpPr>
            <p:spPr bwMode="auto">
              <a:xfrm>
                <a:off x="301" y="3372"/>
                <a:ext cx="28" cy="33"/>
              </a:xfrm>
              <a:custGeom>
                <a:avLst/>
                <a:gdLst/>
                <a:ahLst/>
                <a:cxnLst>
                  <a:cxn ang="0">
                    <a:pos x="75" y="0"/>
                  </a:cxn>
                  <a:cxn ang="0">
                    <a:pos x="0" y="0"/>
                  </a:cxn>
                  <a:cxn ang="0">
                    <a:pos x="0" y="100"/>
                  </a:cxn>
                  <a:cxn ang="0">
                    <a:pos x="85" y="100"/>
                  </a:cxn>
                  <a:cxn ang="0">
                    <a:pos x="75" y="0"/>
                  </a:cxn>
                </a:cxnLst>
                <a:rect l="0" t="0" r="r" b="b"/>
                <a:pathLst>
                  <a:path w="85" h="100">
                    <a:moveTo>
                      <a:pt x="75" y="0"/>
                    </a:moveTo>
                    <a:lnTo>
                      <a:pt x="0" y="0"/>
                    </a:lnTo>
                    <a:lnTo>
                      <a:pt x="0" y="100"/>
                    </a:lnTo>
                    <a:lnTo>
                      <a:pt x="85" y="100"/>
                    </a:lnTo>
                    <a:lnTo>
                      <a:pt x="75" y="0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854" name="Freeform 86"/>
              <p:cNvSpPr>
                <a:spLocks noChangeAspect="1"/>
              </p:cNvSpPr>
              <p:nvPr/>
            </p:nvSpPr>
            <p:spPr bwMode="auto">
              <a:xfrm>
                <a:off x="334" y="3345"/>
                <a:ext cx="24" cy="13"/>
              </a:xfrm>
              <a:custGeom>
                <a:avLst/>
                <a:gdLst/>
                <a:ahLst/>
                <a:cxnLst>
                  <a:cxn ang="0">
                    <a:pos x="72" y="37"/>
                  </a:cxn>
                  <a:cxn ang="0">
                    <a:pos x="68" y="8"/>
                  </a:cxn>
                  <a:cxn ang="0">
                    <a:pos x="61" y="0"/>
                  </a:cxn>
                  <a:cxn ang="0">
                    <a:pos x="0" y="0"/>
                  </a:cxn>
                  <a:cxn ang="0">
                    <a:pos x="0" y="38"/>
                  </a:cxn>
                  <a:cxn ang="0">
                    <a:pos x="72" y="37"/>
                  </a:cxn>
                </a:cxnLst>
                <a:rect l="0" t="0" r="r" b="b"/>
                <a:pathLst>
                  <a:path w="72" h="38">
                    <a:moveTo>
                      <a:pt x="72" y="37"/>
                    </a:moveTo>
                    <a:lnTo>
                      <a:pt x="68" y="8"/>
                    </a:lnTo>
                    <a:lnTo>
                      <a:pt x="61" y="0"/>
                    </a:lnTo>
                    <a:lnTo>
                      <a:pt x="0" y="0"/>
                    </a:lnTo>
                    <a:lnTo>
                      <a:pt x="0" y="38"/>
                    </a:lnTo>
                    <a:lnTo>
                      <a:pt x="72" y="37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855" name="Freeform 87"/>
              <p:cNvSpPr>
                <a:spLocks noChangeAspect="1"/>
              </p:cNvSpPr>
              <p:nvPr/>
            </p:nvSpPr>
            <p:spPr bwMode="auto">
              <a:xfrm>
                <a:off x="323" y="3351"/>
                <a:ext cx="7" cy="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" y="20"/>
                  </a:cxn>
                  <a:cxn ang="0">
                    <a:pos x="22" y="0"/>
                  </a:cxn>
                  <a:cxn ang="0">
                    <a:pos x="0" y="0"/>
                  </a:cxn>
                </a:cxnLst>
                <a:rect l="0" t="0" r="r" b="b"/>
                <a:pathLst>
                  <a:path w="22" h="20">
                    <a:moveTo>
                      <a:pt x="0" y="0"/>
                    </a:moveTo>
                    <a:lnTo>
                      <a:pt x="9" y="20"/>
                    </a:lnTo>
                    <a:lnTo>
                      <a:pt x="2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C5C5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856" name="Freeform 88"/>
              <p:cNvSpPr>
                <a:spLocks noChangeAspect="1"/>
              </p:cNvSpPr>
              <p:nvPr/>
            </p:nvSpPr>
            <p:spPr bwMode="auto">
              <a:xfrm>
                <a:off x="368" y="3345"/>
                <a:ext cx="26" cy="14"/>
              </a:xfrm>
              <a:custGeom>
                <a:avLst/>
                <a:gdLst/>
                <a:ahLst/>
                <a:cxnLst>
                  <a:cxn ang="0">
                    <a:pos x="40" y="40"/>
                  </a:cxn>
                  <a:cxn ang="0">
                    <a:pos x="48" y="38"/>
                  </a:cxn>
                  <a:cxn ang="0">
                    <a:pos x="66" y="38"/>
                  </a:cxn>
                  <a:cxn ang="0">
                    <a:pos x="76" y="37"/>
                  </a:cxn>
                  <a:cxn ang="0">
                    <a:pos x="71" y="8"/>
                  </a:cxn>
                  <a:cxn ang="0">
                    <a:pos x="65" y="0"/>
                  </a:cxn>
                  <a:cxn ang="0">
                    <a:pos x="4" y="0"/>
                  </a:cxn>
                  <a:cxn ang="0">
                    <a:pos x="0" y="5"/>
                  </a:cxn>
                  <a:cxn ang="0">
                    <a:pos x="4" y="40"/>
                  </a:cxn>
                  <a:cxn ang="0">
                    <a:pos x="40" y="40"/>
                  </a:cxn>
                </a:cxnLst>
                <a:rect l="0" t="0" r="r" b="b"/>
                <a:pathLst>
                  <a:path w="76" h="40">
                    <a:moveTo>
                      <a:pt x="40" y="40"/>
                    </a:moveTo>
                    <a:lnTo>
                      <a:pt x="48" y="38"/>
                    </a:lnTo>
                    <a:lnTo>
                      <a:pt x="66" y="38"/>
                    </a:lnTo>
                    <a:lnTo>
                      <a:pt x="76" y="37"/>
                    </a:lnTo>
                    <a:lnTo>
                      <a:pt x="71" y="8"/>
                    </a:lnTo>
                    <a:lnTo>
                      <a:pt x="65" y="0"/>
                    </a:lnTo>
                    <a:lnTo>
                      <a:pt x="4" y="0"/>
                    </a:lnTo>
                    <a:lnTo>
                      <a:pt x="0" y="5"/>
                    </a:lnTo>
                    <a:lnTo>
                      <a:pt x="4" y="40"/>
                    </a:lnTo>
                    <a:lnTo>
                      <a:pt x="40" y="40"/>
                    </a:lnTo>
                    <a:close/>
                  </a:path>
                </a:pathLst>
              </a:custGeom>
              <a:solidFill>
                <a:srgbClr val="CCCCCC"/>
              </a:solidFill>
              <a:ln w="3175" cmpd="sng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857" name="Freeform 89"/>
              <p:cNvSpPr>
                <a:spLocks noChangeAspect="1"/>
              </p:cNvSpPr>
              <p:nvPr/>
            </p:nvSpPr>
            <p:spPr bwMode="auto">
              <a:xfrm>
                <a:off x="358" y="3351"/>
                <a:ext cx="8" cy="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1" y="19"/>
                  </a:cxn>
                  <a:cxn ang="0">
                    <a:pos x="22" y="0"/>
                  </a:cxn>
                  <a:cxn ang="0">
                    <a:pos x="0" y="0"/>
                  </a:cxn>
                </a:cxnLst>
                <a:rect l="0" t="0" r="r" b="b"/>
                <a:pathLst>
                  <a:path w="22" h="19">
                    <a:moveTo>
                      <a:pt x="0" y="0"/>
                    </a:moveTo>
                    <a:lnTo>
                      <a:pt x="11" y="19"/>
                    </a:lnTo>
                    <a:lnTo>
                      <a:pt x="2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5555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858" name="Freeform 90"/>
              <p:cNvSpPr>
                <a:spLocks noChangeAspect="1"/>
              </p:cNvSpPr>
              <p:nvPr/>
            </p:nvSpPr>
            <p:spPr bwMode="auto">
              <a:xfrm>
                <a:off x="-355" y="3495"/>
                <a:ext cx="977" cy="21"/>
              </a:xfrm>
              <a:custGeom>
                <a:avLst/>
                <a:gdLst/>
                <a:ahLst/>
                <a:cxnLst>
                  <a:cxn ang="0">
                    <a:pos x="2907" y="62"/>
                  </a:cxn>
                  <a:cxn ang="0">
                    <a:pos x="2930" y="0"/>
                  </a:cxn>
                  <a:cxn ang="0">
                    <a:pos x="0" y="0"/>
                  </a:cxn>
                  <a:cxn ang="0">
                    <a:pos x="19" y="62"/>
                  </a:cxn>
                  <a:cxn ang="0">
                    <a:pos x="2907" y="62"/>
                  </a:cxn>
                </a:cxnLst>
                <a:rect l="0" t="0" r="r" b="b"/>
                <a:pathLst>
                  <a:path w="2930" h="62">
                    <a:moveTo>
                      <a:pt x="2907" y="62"/>
                    </a:moveTo>
                    <a:lnTo>
                      <a:pt x="2930" y="0"/>
                    </a:lnTo>
                    <a:lnTo>
                      <a:pt x="0" y="0"/>
                    </a:lnTo>
                    <a:lnTo>
                      <a:pt x="19" y="62"/>
                    </a:lnTo>
                    <a:lnTo>
                      <a:pt x="2907" y="62"/>
                    </a:lnTo>
                    <a:close/>
                  </a:path>
                </a:pathLst>
              </a:custGeom>
              <a:solidFill>
                <a:srgbClr val="92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859" name="Freeform 91"/>
              <p:cNvSpPr>
                <a:spLocks noChangeAspect="1"/>
              </p:cNvSpPr>
              <p:nvPr/>
            </p:nvSpPr>
            <p:spPr bwMode="auto">
              <a:xfrm>
                <a:off x="-162" y="3346"/>
                <a:ext cx="29" cy="12"/>
              </a:xfrm>
              <a:custGeom>
                <a:avLst/>
                <a:gdLst/>
                <a:ahLst/>
                <a:cxnLst>
                  <a:cxn ang="0">
                    <a:pos x="81" y="36"/>
                  </a:cxn>
                  <a:cxn ang="0">
                    <a:pos x="86" y="0"/>
                  </a:cxn>
                  <a:cxn ang="0">
                    <a:pos x="9" y="0"/>
                  </a:cxn>
                  <a:cxn ang="0">
                    <a:pos x="0" y="35"/>
                  </a:cxn>
                  <a:cxn ang="0">
                    <a:pos x="2" y="34"/>
                  </a:cxn>
                  <a:cxn ang="0">
                    <a:pos x="7" y="36"/>
                  </a:cxn>
                  <a:cxn ang="0">
                    <a:pos x="81" y="36"/>
                  </a:cxn>
                </a:cxnLst>
                <a:rect l="0" t="0" r="r" b="b"/>
                <a:pathLst>
                  <a:path w="86" h="36">
                    <a:moveTo>
                      <a:pt x="81" y="36"/>
                    </a:moveTo>
                    <a:lnTo>
                      <a:pt x="86" y="0"/>
                    </a:lnTo>
                    <a:lnTo>
                      <a:pt x="9" y="0"/>
                    </a:lnTo>
                    <a:lnTo>
                      <a:pt x="0" y="35"/>
                    </a:lnTo>
                    <a:lnTo>
                      <a:pt x="2" y="34"/>
                    </a:lnTo>
                    <a:lnTo>
                      <a:pt x="7" y="36"/>
                    </a:lnTo>
                    <a:lnTo>
                      <a:pt x="81" y="36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860" name="Freeform 92"/>
              <p:cNvSpPr>
                <a:spLocks noChangeAspect="1"/>
              </p:cNvSpPr>
              <p:nvPr/>
            </p:nvSpPr>
            <p:spPr bwMode="auto">
              <a:xfrm>
                <a:off x="-170" y="3351"/>
                <a:ext cx="7" cy="6"/>
              </a:xfrm>
              <a:custGeom>
                <a:avLst/>
                <a:gdLst/>
                <a:ahLst/>
                <a:cxnLst>
                  <a:cxn ang="0">
                    <a:pos x="9" y="18"/>
                  </a:cxn>
                  <a:cxn ang="0">
                    <a:pos x="21" y="0"/>
                  </a:cxn>
                  <a:cxn ang="0">
                    <a:pos x="0" y="0"/>
                  </a:cxn>
                  <a:cxn ang="0">
                    <a:pos x="9" y="18"/>
                  </a:cxn>
                </a:cxnLst>
                <a:rect l="0" t="0" r="r" b="b"/>
                <a:pathLst>
                  <a:path w="21" h="18">
                    <a:moveTo>
                      <a:pt x="9" y="18"/>
                    </a:moveTo>
                    <a:lnTo>
                      <a:pt x="21" y="0"/>
                    </a:lnTo>
                    <a:lnTo>
                      <a:pt x="0" y="0"/>
                    </a:lnTo>
                    <a:lnTo>
                      <a:pt x="9" y="18"/>
                    </a:lnTo>
                    <a:close/>
                  </a:path>
                </a:pathLst>
              </a:custGeom>
              <a:solidFill>
                <a:srgbClr val="BDBDB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861" name="Freeform 93"/>
              <p:cNvSpPr>
                <a:spLocks noChangeAspect="1" noEditPoints="1"/>
              </p:cNvSpPr>
              <p:nvPr/>
            </p:nvSpPr>
            <p:spPr bwMode="auto">
              <a:xfrm>
                <a:off x="-198" y="3372"/>
                <a:ext cx="315" cy="85"/>
              </a:xfrm>
              <a:custGeom>
                <a:avLst/>
                <a:gdLst/>
                <a:ahLst/>
                <a:cxnLst>
                  <a:cxn ang="0">
                    <a:pos x="70" y="1"/>
                  </a:cxn>
                  <a:cxn ang="0">
                    <a:pos x="27" y="51"/>
                  </a:cxn>
                  <a:cxn ang="0">
                    <a:pos x="56" y="153"/>
                  </a:cxn>
                  <a:cxn ang="0">
                    <a:pos x="10" y="203"/>
                  </a:cxn>
                  <a:cxn ang="0">
                    <a:pos x="163" y="257"/>
                  </a:cxn>
                  <a:cxn ang="0">
                    <a:pos x="210" y="153"/>
                  </a:cxn>
                  <a:cxn ang="0">
                    <a:pos x="252" y="151"/>
                  </a:cxn>
                  <a:cxn ang="0">
                    <a:pos x="244" y="100"/>
                  </a:cxn>
                  <a:cxn ang="0">
                    <a:pos x="260" y="51"/>
                  </a:cxn>
                  <a:cxn ang="0">
                    <a:pos x="294" y="100"/>
                  </a:cxn>
                  <a:cxn ang="0">
                    <a:pos x="256" y="153"/>
                  </a:cxn>
                  <a:cxn ang="0">
                    <a:pos x="208" y="203"/>
                  </a:cxn>
                  <a:cxn ang="0">
                    <a:pos x="910" y="203"/>
                  </a:cxn>
                  <a:cxn ang="0">
                    <a:pos x="907" y="153"/>
                  </a:cxn>
                  <a:cxn ang="0">
                    <a:pos x="909" y="100"/>
                  </a:cxn>
                  <a:cxn ang="0">
                    <a:pos x="891" y="51"/>
                  </a:cxn>
                  <a:cxn ang="0">
                    <a:pos x="940" y="3"/>
                  </a:cxn>
                  <a:cxn ang="0">
                    <a:pos x="894" y="1"/>
                  </a:cxn>
                  <a:cxn ang="0">
                    <a:pos x="867" y="51"/>
                  </a:cxn>
                  <a:cxn ang="0">
                    <a:pos x="832" y="51"/>
                  </a:cxn>
                  <a:cxn ang="0">
                    <a:pos x="868" y="153"/>
                  </a:cxn>
                  <a:cxn ang="0">
                    <a:pos x="793" y="203"/>
                  </a:cxn>
                  <a:cxn ang="0">
                    <a:pos x="830" y="100"/>
                  </a:cxn>
                  <a:cxn ang="0">
                    <a:pos x="828" y="51"/>
                  </a:cxn>
                  <a:cxn ang="0">
                    <a:pos x="754" y="0"/>
                  </a:cxn>
                  <a:cxn ang="0">
                    <a:pos x="720" y="49"/>
                  </a:cxn>
                  <a:cxn ang="0">
                    <a:pos x="728" y="101"/>
                  </a:cxn>
                  <a:cxn ang="0">
                    <a:pos x="717" y="153"/>
                  </a:cxn>
                  <a:cxn ang="0">
                    <a:pos x="678" y="153"/>
                  </a:cxn>
                  <a:cxn ang="0">
                    <a:pos x="601" y="203"/>
                  </a:cxn>
                  <a:cxn ang="0">
                    <a:pos x="558" y="153"/>
                  </a:cxn>
                  <a:cxn ang="0">
                    <a:pos x="601" y="113"/>
                  </a:cxn>
                  <a:cxn ang="0">
                    <a:pos x="591" y="100"/>
                  </a:cxn>
                  <a:cxn ang="0">
                    <a:pos x="570" y="51"/>
                  </a:cxn>
                  <a:cxn ang="0">
                    <a:pos x="528" y="0"/>
                  </a:cxn>
                  <a:cxn ang="0">
                    <a:pos x="492" y="100"/>
                  </a:cxn>
                  <a:cxn ang="0">
                    <a:pos x="492" y="151"/>
                  </a:cxn>
                  <a:cxn ang="0">
                    <a:pos x="483" y="203"/>
                  </a:cxn>
                  <a:cxn ang="0">
                    <a:pos x="483" y="153"/>
                  </a:cxn>
                  <a:cxn ang="0">
                    <a:pos x="453" y="63"/>
                  </a:cxn>
                  <a:cxn ang="0">
                    <a:pos x="489" y="24"/>
                  </a:cxn>
                  <a:cxn ang="0">
                    <a:pos x="470" y="0"/>
                  </a:cxn>
                  <a:cxn ang="0">
                    <a:pos x="440" y="1"/>
                  </a:cxn>
                  <a:cxn ang="0">
                    <a:pos x="376" y="51"/>
                  </a:cxn>
                  <a:cxn ang="0">
                    <a:pos x="375" y="100"/>
                  </a:cxn>
                  <a:cxn ang="0">
                    <a:pos x="369" y="151"/>
                  </a:cxn>
                  <a:cxn ang="0">
                    <a:pos x="330" y="151"/>
                  </a:cxn>
                  <a:cxn ang="0">
                    <a:pos x="368" y="138"/>
                  </a:cxn>
                  <a:cxn ang="0">
                    <a:pos x="338" y="51"/>
                  </a:cxn>
                  <a:cxn ang="0">
                    <a:pos x="376" y="1"/>
                  </a:cxn>
                  <a:cxn ang="0">
                    <a:pos x="300" y="0"/>
                  </a:cxn>
                  <a:cxn ang="0">
                    <a:pos x="274" y="49"/>
                  </a:cxn>
                  <a:cxn ang="0">
                    <a:pos x="262" y="25"/>
                  </a:cxn>
                  <a:cxn ang="0">
                    <a:pos x="218" y="1"/>
                  </a:cxn>
                  <a:cxn ang="0">
                    <a:pos x="164" y="51"/>
                  </a:cxn>
                  <a:cxn ang="0">
                    <a:pos x="141" y="100"/>
                  </a:cxn>
                  <a:cxn ang="0">
                    <a:pos x="139" y="151"/>
                  </a:cxn>
                  <a:cxn ang="0">
                    <a:pos x="103" y="100"/>
                  </a:cxn>
                  <a:cxn ang="0">
                    <a:pos x="120" y="51"/>
                  </a:cxn>
                  <a:cxn ang="0">
                    <a:pos x="267" y="203"/>
                  </a:cxn>
                  <a:cxn ang="0">
                    <a:pos x="267" y="203"/>
                  </a:cxn>
                  <a:cxn ang="0">
                    <a:pos x="94" y="153"/>
                  </a:cxn>
                </a:cxnLst>
                <a:rect l="0" t="0" r="r" b="b"/>
                <a:pathLst>
                  <a:path w="944" h="257">
                    <a:moveTo>
                      <a:pt x="144" y="39"/>
                    </a:moveTo>
                    <a:lnTo>
                      <a:pt x="147" y="1"/>
                    </a:lnTo>
                    <a:lnTo>
                      <a:pt x="70" y="1"/>
                    </a:lnTo>
                    <a:lnTo>
                      <a:pt x="67" y="39"/>
                    </a:lnTo>
                    <a:lnTo>
                      <a:pt x="67" y="51"/>
                    </a:lnTo>
                    <a:lnTo>
                      <a:pt x="27" y="51"/>
                    </a:lnTo>
                    <a:lnTo>
                      <a:pt x="25" y="100"/>
                    </a:lnTo>
                    <a:lnTo>
                      <a:pt x="60" y="100"/>
                    </a:lnTo>
                    <a:lnTo>
                      <a:pt x="56" y="153"/>
                    </a:lnTo>
                    <a:lnTo>
                      <a:pt x="15" y="153"/>
                    </a:lnTo>
                    <a:lnTo>
                      <a:pt x="10" y="191"/>
                    </a:lnTo>
                    <a:lnTo>
                      <a:pt x="10" y="203"/>
                    </a:lnTo>
                    <a:lnTo>
                      <a:pt x="6" y="203"/>
                    </a:lnTo>
                    <a:lnTo>
                      <a:pt x="0" y="257"/>
                    </a:lnTo>
                    <a:lnTo>
                      <a:pt x="163" y="257"/>
                    </a:lnTo>
                    <a:lnTo>
                      <a:pt x="168" y="203"/>
                    </a:lnTo>
                    <a:lnTo>
                      <a:pt x="207" y="203"/>
                    </a:lnTo>
                    <a:lnTo>
                      <a:pt x="210" y="153"/>
                    </a:lnTo>
                    <a:lnTo>
                      <a:pt x="231" y="153"/>
                    </a:lnTo>
                    <a:lnTo>
                      <a:pt x="236" y="151"/>
                    </a:lnTo>
                    <a:lnTo>
                      <a:pt x="252" y="151"/>
                    </a:lnTo>
                    <a:lnTo>
                      <a:pt x="254" y="99"/>
                    </a:lnTo>
                    <a:lnTo>
                      <a:pt x="249" y="99"/>
                    </a:lnTo>
                    <a:lnTo>
                      <a:pt x="244" y="100"/>
                    </a:lnTo>
                    <a:lnTo>
                      <a:pt x="220" y="100"/>
                    </a:lnTo>
                    <a:lnTo>
                      <a:pt x="224" y="51"/>
                    </a:lnTo>
                    <a:lnTo>
                      <a:pt x="260" y="51"/>
                    </a:lnTo>
                    <a:lnTo>
                      <a:pt x="260" y="87"/>
                    </a:lnTo>
                    <a:lnTo>
                      <a:pt x="258" y="100"/>
                    </a:lnTo>
                    <a:lnTo>
                      <a:pt x="294" y="100"/>
                    </a:lnTo>
                    <a:lnTo>
                      <a:pt x="291" y="151"/>
                    </a:lnTo>
                    <a:lnTo>
                      <a:pt x="260" y="151"/>
                    </a:lnTo>
                    <a:lnTo>
                      <a:pt x="256" y="153"/>
                    </a:lnTo>
                    <a:lnTo>
                      <a:pt x="252" y="153"/>
                    </a:lnTo>
                    <a:lnTo>
                      <a:pt x="248" y="203"/>
                    </a:lnTo>
                    <a:lnTo>
                      <a:pt x="208" y="203"/>
                    </a:lnTo>
                    <a:lnTo>
                      <a:pt x="207" y="257"/>
                    </a:lnTo>
                    <a:lnTo>
                      <a:pt x="910" y="257"/>
                    </a:lnTo>
                    <a:lnTo>
                      <a:pt x="910" y="203"/>
                    </a:lnTo>
                    <a:lnTo>
                      <a:pt x="909" y="203"/>
                    </a:lnTo>
                    <a:lnTo>
                      <a:pt x="908" y="191"/>
                    </a:lnTo>
                    <a:lnTo>
                      <a:pt x="907" y="153"/>
                    </a:lnTo>
                    <a:lnTo>
                      <a:pt x="944" y="153"/>
                    </a:lnTo>
                    <a:lnTo>
                      <a:pt x="944" y="100"/>
                    </a:lnTo>
                    <a:lnTo>
                      <a:pt x="909" y="100"/>
                    </a:lnTo>
                    <a:lnTo>
                      <a:pt x="908" y="89"/>
                    </a:lnTo>
                    <a:lnTo>
                      <a:pt x="907" y="51"/>
                    </a:lnTo>
                    <a:lnTo>
                      <a:pt x="891" y="51"/>
                    </a:lnTo>
                    <a:lnTo>
                      <a:pt x="895" y="51"/>
                    </a:lnTo>
                    <a:lnTo>
                      <a:pt x="944" y="51"/>
                    </a:lnTo>
                    <a:lnTo>
                      <a:pt x="940" y="3"/>
                    </a:lnTo>
                    <a:lnTo>
                      <a:pt x="940" y="1"/>
                    </a:lnTo>
                    <a:lnTo>
                      <a:pt x="925" y="1"/>
                    </a:lnTo>
                    <a:lnTo>
                      <a:pt x="894" y="1"/>
                    </a:lnTo>
                    <a:lnTo>
                      <a:pt x="890" y="3"/>
                    </a:lnTo>
                    <a:lnTo>
                      <a:pt x="867" y="3"/>
                    </a:lnTo>
                    <a:lnTo>
                      <a:pt x="867" y="51"/>
                    </a:lnTo>
                    <a:lnTo>
                      <a:pt x="850" y="51"/>
                    </a:lnTo>
                    <a:lnTo>
                      <a:pt x="847" y="51"/>
                    </a:lnTo>
                    <a:lnTo>
                      <a:pt x="832" y="51"/>
                    </a:lnTo>
                    <a:lnTo>
                      <a:pt x="832" y="101"/>
                    </a:lnTo>
                    <a:lnTo>
                      <a:pt x="868" y="101"/>
                    </a:lnTo>
                    <a:lnTo>
                      <a:pt x="868" y="153"/>
                    </a:lnTo>
                    <a:lnTo>
                      <a:pt x="832" y="153"/>
                    </a:lnTo>
                    <a:lnTo>
                      <a:pt x="832" y="203"/>
                    </a:lnTo>
                    <a:lnTo>
                      <a:pt x="793" y="203"/>
                    </a:lnTo>
                    <a:lnTo>
                      <a:pt x="793" y="153"/>
                    </a:lnTo>
                    <a:lnTo>
                      <a:pt x="829" y="153"/>
                    </a:lnTo>
                    <a:lnTo>
                      <a:pt x="830" y="100"/>
                    </a:lnTo>
                    <a:lnTo>
                      <a:pt x="795" y="100"/>
                    </a:lnTo>
                    <a:lnTo>
                      <a:pt x="795" y="51"/>
                    </a:lnTo>
                    <a:lnTo>
                      <a:pt x="828" y="51"/>
                    </a:lnTo>
                    <a:lnTo>
                      <a:pt x="828" y="1"/>
                    </a:lnTo>
                    <a:lnTo>
                      <a:pt x="764" y="1"/>
                    </a:lnTo>
                    <a:lnTo>
                      <a:pt x="754" y="0"/>
                    </a:lnTo>
                    <a:lnTo>
                      <a:pt x="754" y="51"/>
                    </a:lnTo>
                    <a:lnTo>
                      <a:pt x="724" y="51"/>
                    </a:lnTo>
                    <a:lnTo>
                      <a:pt x="720" y="49"/>
                    </a:lnTo>
                    <a:lnTo>
                      <a:pt x="720" y="100"/>
                    </a:lnTo>
                    <a:lnTo>
                      <a:pt x="724" y="100"/>
                    </a:lnTo>
                    <a:lnTo>
                      <a:pt x="728" y="101"/>
                    </a:lnTo>
                    <a:lnTo>
                      <a:pt x="753" y="101"/>
                    </a:lnTo>
                    <a:lnTo>
                      <a:pt x="753" y="153"/>
                    </a:lnTo>
                    <a:lnTo>
                      <a:pt x="717" y="153"/>
                    </a:lnTo>
                    <a:lnTo>
                      <a:pt x="717" y="203"/>
                    </a:lnTo>
                    <a:lnTo>
                      <a:pt x="676" y="203"/>
                    </a:lnTo>
                    <a:lnTo>
                      <a:pt x="678" y="153"/>
                    </a:lnTo>
                    <a:lnTo>
                      <a:pt x="602" y="153"/>
                    </a:lnTo>
                    <a:lnTo>
                      <a:pt x="601" y="163"/>
                    </a:lnTo>
                    <a:lnTo>
                      <a:pt x="601" y="203"/>
                    </a:lnTo>
                    <a:lnTo>
                      <a:pt x="562" y="203"/>
                    </a:lnTo>
                    <a:lnTo>
                      <a:pt x="562" y="153"/>
                    </a:lnTo>
                    <a:lnTo>
                      <a:pt x="558" y="153"/>
                    </a:lnTo>
                    <a:lnTo>
                      <a:pt x="562" y="151"/>
                    </a:lnTo>
                    <a:lnTo>
                      <a:pt x="601" y="151"/>
                    </a:lnTo>
                    <a:lnTo>
                      <a:pt x="601" y="113"/>
                    </a:lnTo>
                    <a:lnTo>
                      <a:pt x="602" y="99"/>
                    </a:lnTo>
                    <a:lnTo>
                      <a:pt x="598" y="99"/>
                    </a:lnTo>
                    <a:lnTo>
                      <a:pt x="591" y="100"/>
                    </a:lnTo>
                    <a:lnTo>
                      <a:pt x="567" y="100"/>
                    </a:lnTo>
                    <a:lnTo>
                      <a:pt x="567" y="61"/>
                    </a:lnTo>
                    <a:lnTo>
                      <a:pt x="570" y="51"/>
                    </a:lnTo>
                    <a:lnTo>
                      <a:pt x="603" y="51"/>
                    </a:lnTo>
                    <a:lnTo>
                      <a:pt x="606" y="0"/>
                    </a:lnTo>
                    <a:lnTo>
                      <a:pt x="528" y="0"/>
                    </a:lnTo>
                    <a:lnTo>
                      <a:pt x="528" y="49"/>
                    </a:lnTo>
                    <a:lnTo>
                      <a:pt x="492" y="49"/>
                    </a:lnTo>
                    <a:lnTo>
                      <a:pt x="492" y="100"/>
                    </a:lnTo>
                    <a:lnTo>
                      <a:pt x="525" y="100"/>
                    </a:lnTo>
                    <a:lnTo>
                      <a:pt x="524" y="151"/>
                    </a:lnTo>
                    <a:lnTo>
                      <a:pt x="492" y="151"/>
                    </a:lnTo>
                    <a:lnTo>
                      <a:pt x="486" y="149"/>
                    </a:lnTo>
                    <a:lnTo>
                      <a:pt x="486" y="191"/>
                    </a:lnTo>
                    <a:lnTo>
                      <a:pt x="483" y="203"/>
                    </a:lnTo>
                    <a:lnTo>
                      <a:pt x="446" y="203"/>
                    </a:lnTo>
                    <a:lnTo>
                      <a:pt x="447" y="153"/>
                    </a:lnTo>
                    <a:lnTo>
                      <a:pt x="483" y="153"/>
                    </a:lnTo>
                    <a:lnTo>
                      <a:pt x="488" y="100"/>
                    </a:lnTo>
                    <a:lnTo>
                      <a:pt x="453" y="100"/>
                    </a:lnTo>
                    <a:lnTo>
                      <a:pt x="453" y="63"/>
                    </a:lnTo>
                    <a:lnTo>
                      <a:pt x="454" y="51"/>
                    </a:lnTo>
                    <a:lnTo>
                      <a:pt x="489" y="51"/>
                    </a:lnTo>
                    <a:lnTo>
                      <a:pt x="489" y="24"/>
                    </a:lnTo>
                    <a:lnTo>
                      <a:pt x="492" y="13"/>
                    </a:lnTo>
                    <a:lnTo>
                      <a:pt x="492" y="0"/>
                    </a:lnTo>
                    <a:lnTo>
                      <a:pt x="470" y="0"/>
                    </a:lnTo>
                    <a:lnTo>
                      <a:pt x="453" y="0"/>
                    </a:lnTo>
                    <a:lnTo>
                      <a:pt x="448" y="1"/>
                    </a:lnTo>
                    <a:lnTo>
                      <a:pt x="440" y="1"/>
                    </a:lnTo>
                    <a:lnTo>
                      <a:pt x="415" y="1"/>
                    </a:lnTo>
                    <a:lnTo>
                      <a:pt x="415" y="51"/>
                    </a:lnTo>
                    <a:lnTo>
                      <a:pt x="376" y="51"/>
                    </a:lnTo>
                    <a:lnTo>
                      <a:pt x="376" y="76"/>
                    </a:lnTo>
                    <a:lnTo>
                      <a:pt x="375" y="89"/>
                    </a:lnTo>
                    <a:lnTo>
                      <a:pt x="375" y="100"/>
                    </a:lnTo>
                    <a:lnTo>
                      <a:pt x="411" y="100"/>
                    </a:lnTo>
                    <a:lnTo>
                      <a:pt x="408" y="151"/>
                    </a:lnTo>
                    <a:lnTo>
                      <a:pt x="369" y="151"/>
                    </a:lnTo>
                    <a:lnTo>
                      <a:pt x="367" y="203"/>
                    </a:lnTo>
                    <a:lnTo>
                      <a:pt x="326" y="203"/>
                    </a:lnTo>
                    <a:lnTo>
                      <a:pt x="330" y="151"/>
                    </a:lnTo>
                    <a:lnTo>
                      <a:pt x="333" y="153"/>
                    </a:lnTo>
                    <a:lnTo>
                      <a:pt x="368" y="153"/>
                    </a:lnTo>
                    <a:lnTo>
                      <a:pt x="368" y="138"/>
                    </a:lnTo>
                    <a:lnTo>
                      <a:pt x="372" y="100"/>
                    </a:lnTo>
                    <a:lnTo>
                      <a:pt x="336" y="100"/>
                    </a:lnTo>
                    <a:lnTo>
                      <a:pt x="338" y="51"/>
                    </a:lnTo>
                    <a:lnTo>
                      <a:pt x="375" y="51"/>
                    </a:lnTo>
                    <a:lnTo>
                      <a:pt x="375" y="13"/>
                    </a:lnTo>
                    <a:lnTo>
                      <a:pt x="376" y="1"/>
                    </a:lnTo>
                    <a:lnTo>
                      <a:pt x="310" y="1"/>
                    </a:lnTo>
                    <a:lnTo>
                      <a:pt x="306" y="0"/>
                    </a:lnTo>
                    <a:lnTo>
                      <a:pt x="300" y="0"/>
                    </a:lnTo>
                    <a:lnTo>
                      <a:pt x="298" y="51"/>
                    </a:lnTo>
                    <a:lnTo>
                      <a:pt x="280" y="51"/>
                    </a:lnTo>
                    <a:lnTo>
                      <a:pt x="274" y="49"/>
                    </a:lnTo>
                    <a:lnTo>
                      <a:pt x="260" y="49"/>
                    </a:lnTo>
                    <a:lnTo>
                      <a:pt x="260" y="37"/>
                    </a:lnTo>
                    <a:lnTo>
                      <a:pt x="262" y="25"/>
                    </a:lnTo>
                    <a:lnTo>
                      <a:pt x="262" y="0"/>
                    </a:lnTo>
                    <a:lnTo>
                      <a:pt x="224" y="0"/>
                    </a:lnTo>
                    <a:lnTo>
                      <a:pt x="218" y="1"/>
                    </a:lnTo>
                    <a:lnTo>
                      <a:pt x="186" y="1"/>
                    </a:lnTo>
                    <a:lnTo>
                      <a:pt x="183" y="51"/>
                    </a:lnTo>
                    <a:lnTo>
                      <a:pt x="164" y="51"/>
                    </a:lnTo>
                    <a:lnTo>
                      <a:pt x="158" y="51"/>
                    </a:lnTo>
                    <a:lnTo>
                      <a:pt x="145" y="51"/>
                    </a:lnTo>
                    <a:lnTo>
                      <a:pt x="141" y="100"/>
                    </a:lnTo>
                    <a:lnTo>
                      <a:pt x="176" y="100"/>
                    </a:lnTo>
                    <a:lnTo>
                      <a:pt x="171" y="151"/>
                    </a:lnTo>
                    <a:lnTo>
                      <a:pt x="139" y="151"/>
                    </a:lnTo>
                    <a:lnTo>
                      <a:pt x="133" y="149"/>
                    </a:lnTo>
                    <a:lnTo>
                      <a:pt x="138" y="100"/>
                    </a:lnTo>
                    <a:lnTo>
                      <a:pt x="103" y="100"/>
                    </a:lnTo>
                    <a:lnTo>
                      <a:pt x="106" y="51"/>
                    </a:lnTo>
                    <a:lnTo>
                      <a:pt x="116" y="51"/>
                    </a:lnTo>
                    <a:lnTo>
                      <a:pt x="120" y="51"/>
                    </a:lnTo>
                    <a:lnTo>
                      <a:pt x="144" y="51"/>
                    </a:lnTo>
                    <a:lnTo>
                      <a:pt x="144" y="39"/>
                    </a:lnTo>
                    <a:close/>
                    <a:moveTo>
                      <a:pt x="267" y="203"/>
                    </a:moveTo>
                    <a:lnTo>
                      <a:pt x="254" y="203"/>
                    </a:lnTo>
                    <a:lnTo>
                      <a:pt x="258" y="202"/>
                    </a:lnTo>
                    <a:lnTo>
                      <a:pt x="267" y="203"/>
                    </a:lnTo>
                    <a:close/>
                    <a:moveTo>
                      <a:pt x="130" y="203"/>
                    </a:moveTo>
                    <a:lnTo>
                      <a:pt x="91" y="203"/>
                    </a:lnTo>
                    <a:lnTo>
                      <a:pt x="94" y="153"/>
                    </a:lnTo>
                    <a:lnTo>
                      <a:pt x="133" y="153"/>
                    </a:lnTo>
                    <a:lnTo>
                      <a:pt x="130" y="203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862" name="Freeform 94"/>
              <p:cNvSpPr>
                <a:spLocks noChangeAspect="1"/>
              </p:cNvSpPr>
              <p:nvPr/>
            </p:nvSpPr>
            <p:spPr bwMode="auto">
              <a:xfrm>
                <a:off x="-113" y="3439"/>
                <a:ext cx="4" cy="1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13" y="1"/>
                  </a:cxn>
                  <a:cxn ang="0">
                    <a:pos x="4" y="0"/>
                  </a:cxn>
                  <a:cxn ang="0">
                    <a:pos x="0" y="1"/>
                  </a:cxn>
                </a:cxnLst>
                <a:rect l="0" t="0" r="r" b="b"/>
                <a:pathLst>
                  <a:path w="13" h="1">
                    <a:moveTo>
                      <a:pt x="0" y="1"/>
                    </a:moveTo>
                    <a:lnTo>
                      <a:pt x="13" y="1"/>
                    </a:lnTo>
                    <a:lnTo>
                      <a:pt x="4" y="0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6666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863" name="Freeform 95"/>
              <p:cNvSpPr>
                <a:spLocks noChangeAspect="1"/>
              </p:cNvSpPr>
              <p:nvPr/>
            </p:nvSpPr>
            <p:spPr bwMode="auto">
              <a:xfrm>
                <a:off x="-168" y="3423"/>
                <a:ext cx="14" cy="16"/>
              </a:xfrm>
              <a:custGeom>
                <a:avLst/>
                <a:gdLst/>
                <a:ahLst/>
                <a:cxnLst>
                  <a:cxn ang="0">
                    <a:pos x="0" y="50"/>
                  </a:cxn>
                  <a:cxn ang="0">
                    <a:pos x="39" y="50"/>
                  </a:cxn>
                  <a:cxn ang="0">
                    <a:pos x="42" y="0"/>
                  </a:cxn>
                  <a:cxn ang="0">
                    <a:pos x="3" y="0"/>
                  </a:cxn>
                  <a:cxn ang="0">
                    <a:pos x="0" y="50"/>
                  </a:cxn>
                </a:cxnLst>
                <a:rect l="0" t="0" r="r" b="b"/>
                <a:pathLst>
                  <a:path w="42" h="50">
                    <a:moveTo>
                      <a:pt x="0" y="50"/>
                    </a:moveTo>
                    <a:lnTo>
                      <a:pt x="39" y="50"/>
                    </a:lnTo>
                    <a:lnTo>
                      <a:pt x="42" y="0"/>
                    </a:lnTo>
                    <a:lnTo>
                      <a:pt x="3" y="0"/>
                    </a:lnTo>
                    <a:lnTo>
                      <a:pt x="0" y="50"/>
                    </a:lnTo>
                    <a:close/>
                  </a:path>
                </a:pathLst>
              </a:custGeom>
              <a:solidFill>
                <a:srgbClr val="6666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864" name="Freeform 96"/>
              <p:cNvSpPr>
                <a:spLocks noChangeAspect="1"/>
              </p:cNvSpPr>
              <p:nvPr/>
            </p:nvSpPr>
            <p:spPr bwMode="auto">
              <a:xfrm>
                <a:off x="-94" y="3351"/>
                <a:ext cx="7" cy="6"/>
              </a:xfrm>
              <a:custGeom>
                <a:avLst/>
                <a:gdLst/>
                <a:ahLst/>
                <a:cxnLst>
                  <a:cxn ang="0">
                    <a:pos x="20" y="0"/>
                  </a:cxn>
                  <a:cxn ang="0">
                    <a:pos x="0" y="0"/>
                  </a:cxn>
                  <a:cxn ang="0">
                    <a:pos x="8" y="18"/>
                  </a:cxn>
                  <a:cxn ang="0">
                    <a:pos x="20" y="0"/>
                  </a:cxn>
                </a:cxnLst>
                <a:rect l="0" t="0" r="r" b="b"/>
                <a:pathLst>
                  <a:path w="20" h="18">
                    <a:moveTo>
                      <a:pt x="20" y="0"/>
                    </a:moveTo>
                    <a:lnTo>
                      <a:pt x="0" y="0"/>
                    </a:lnTo>
                    <a:lnTo>
                      <a:pt x="8" y="18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AEAEA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865" name="Freeform 97"/>
              <p:cNvSpPr>
                <a:spLocks noChangeAspect="1"/>
              </p:cNvSpPr>
              <p:nvPr/>
            </p:nvSpPr>
            <p:spPr bwMode="auto">
              <a:xfrm>
                <a:off x="-121" y="3345"/>
                <a:ext cx="26" cy="13"/>
              </a:xfrm>
              <a:custGeom>
                <a:avLst/>
                <a:gdLst/>
                <a:ahLst/>
                <a:cxnLst>
                  <a:cxn ang="0">
                    <a:pos x="76" y="39"/>
                  </a:cxn>
                  <a:cxn ang="0">
                    <a:pos x="78" y="20"/>
                  </a:cxn>
                  <a:cxn ang="0">
                    <a:pos x="78" y="13"/>
                  </a:cxn>
                  <a:cxn ang="0">
                    <a:pos x="78" y="1"/>
                  </a:cxn>
                  <a:cxn ang="0">
                    <a:pos x="73" y="1"/>
                  </a:cxn>
                  <a:cxn ang="0">
                    <a:pos x="68" y="0"/>
                  </a:cxn>
                  <a:cxn ang="0">
                    <a:pos x="30" y="0"/>
                  </a:cxn>
                  <a:cxn ang="0">
                    <a:pos x="26" y="1"/>
                  </a:cxn>
                  <a:cxn ang="0">
                    <a:pos x="2" y="1"/>
                  </a:cxn>
                  <a:cxn ang="0">
                    <a:pos x="2" y="3"/>
                  </a:cxn>
                  <a:cxn ang="0">
                    <a:pos x="0" y="39"/>
                  </a:cxn>
                  <a:cxn ang="0">
                    <a:pos x="76" y="39"/>
                  </a:cxn>
                </a:cxnLst>
                <a:rect l="0" t="0" r="r" b="b"/>
                <a:pathLst>
                  <a:path w="78" h="39">
                    <a:moveTo>
                      <a:pt x="76" y="39"/>
                    </a:moveTo>
                    <a:lnTo>
                      <a:pt x="78" y="20"/>
                    </a:lnTo>
                    <a:lnTo>
                      <a:pt x="78" y="13"/>
                    </a:lnTo>
                    <a:lnTo>
                      <a:pt x="78" y="1"/>
                    </a:lnTo>
                    <a:lnTo>
                      <a:pt x="73" y="1"/>
                    </a:lnTo>
                    <a:lnTo>
                      <a:pt x="68" y="0"/>
                    </a:lnTo>
                    <a:lnTo>
                      <a:pt x="30" y="0"/>
                    </a:lnTo>
                    <a:lnTo>
                      <a:pt x="26" y="1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0" y="39"/>
                    </a:lnTo>
                    <a:lnTo>
                      <a:pt x="76" y="39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866" name="Freeform 98"/>
              <p:cNvSpPr>
                <a:spLocks noChangeAspect="1"/>
              </p:cNvSpPr>
              <p:nvPr/>
            </p:nvSpPr>
            <p:spPr bwMode="auto">
              <a:xfrm>
                <a:off x="-131" y="3351"/>
                <a:ext cx="6" cy="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" y="18"/>
                  </a:cxn>
                  <a:cxn ang="0">
                    <a:pos x="20" y="0"/>
                  </a:cxn>
                  <a:cxn ang="0">
                    <a:pos x="0" y="0"/>
                  </a:cxn>
                </a:cxnLst>
                <a:rect l="0" t="0" r="r" b="b"/>
                <a:pathLst>
                  <a:path w="20" h="18">
                    <a:moveTo>
                      <a:pt x="0" y="0"/>
                    </a:moveTo>
                    <a:lnTo>
                      <a:pt x="10" y="18"/>
                    </a:lnTo>
                    <a:lnTo>
                      <a:pt x="2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6B6B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867" name="Freeform 99"/>
              <p:cNvSpPr>
                <a:spLocks noChangeAspect="1"/>
              </p:cNvSpPr>
              <p:nvPr/>
            </p:nvSpPr>
            <p:spPr bwMode="auto">
              <a:xfrm>
                <a:off x="-83" y="3345"/>
                <a:ext cx="26" cy="13"/>
              </a:xfrm>
              <a:custGeom>
                <a:avLst/>
                <a:gdLst/>
                <a:ahLst/>
                <a:cxnLst>
                  <a:cxn ang="0">
                    <a:pos x="73" y="38"/>
                  </a:cxn>
                  <a:cxn ang="0">
                    <a:pos x="77" y="9"/>
                  </a:cxn>
                  <a:cxn ang="0">
                    <a:pos x="77" y="0"/>
                  </a:cxn>
                  <a:cxn ang="0">
                    <a:pos x="1" y="0"/>
                  </a:cxn>
                  <a:cxn ang="0">
                    <a:pos x="1" y="2"/>
                  </a:cxn>
                  <a:cxn ang="0">
                    <a:pos x="1" y="19"/>
                  </a:cxn>
                  <a:cxn ang="0">
                    <a:pos x="0" y="29"/>
                  </a:cxn>
                  <a:cxn ang="0">
                    <a:pos x="0" y="38"/>
                  </a:cxn>
                  <a:cxn ang="0">
                    <a:pos x="73" y="38"/>
                  </a:cxn>
                </a:cxnLst>
                <a:rect l="0" t="0" r="r" b="b"/>
                <a:pathLst>
                  <a:path w="77" h="38">
                    <a:moveTo>
                      <a:pt x="73" y="38"/>
                    </a:moveTo>
                    <a:lnTo>
                      <a:pt x="77" y="9"/>
                    </a:lnTo>
                    <a:lnTo>
                      <a:pt x="77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1" y="19"/>
                    </a:lnTo>
                    <a:lnTo>
                      <a:pt x="0" y="29"/>
                    </a:lnTo>
                    <a:lnTo>
                      <a:pt x="0" y="38"/>
                    </a:lnTo>
                    <a:lnTo>
                      <a:pt x="73" y="38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868" name="Freeform 100"/>
              <p:cNvSpPr>
                <a:spLocks noChangeAspect="1" noEditPoints="1"/>
              </p:cNvSpPr>
              <p:nvPr/>
            </p:nvSpPr>
            <p:spPr bwMode="auto">
              <a:xfrm>
                <a:off x="-49" y="3345"/>
                <a:ext cx="159" cy="94"/>
              </a:xfrm>
              <a:custGeom>
                <a:avLst/>
                <a:gdLst/>
                <a:ahLst/>
                <a:cxnLst>
                  <a:cxn ang="0">
                    <a:pos x="50" y="37"/>
                  </a:cxn>
                  <a:cxn ang="0">
                    <a:pos x="49" y="5"/>
                  </a:cxn>
                  <a:cxn ang="0">
                    <a:pos x="24" y="80"/>
                  </a:cxn>
                  <a:cxn ang="0">
                    <a:pos x="43" y="104"/>
                  </a:cxn>
                  <a:cxn ang="0">
                    <a:pos x="7" y="143"/>
                  </a:cxn>
                  <a:cxn ang="0">
                    <a:pos x="37" y="233"/>
                  </a:cxn>
                  <a:cxn ang="0">
                    <a:pos x="37" y="283"/>
                  </a:cxn>
                  <a:cxn ang="0">
                    <a:pos x="46" y="231"/>
                  </a:cxn>
                  <a:cxn ang="0">
                    <a:pos x="46" y="180"/>
                  </a:cxn>
                  <a:cxn ang="0">
                    <a:pos x="82" y="80"/>
                  </a:cxn>
                  <a:cxn ang="0">
                    <a:pos x="124" y="131"/>
                  </a:cxn>
                  <a:cxn ang="0">
                    <a:pos x="145" y="180"/>
                  </a:cxn>
                  <a:cxn ang="0">
                    <a:pos x="155" y="193"/>
                  </a:cxn>
                  <a:cxn ang="0">
                    <a:pos x="112" y="233"/>
                  </a:cxn>
                  <a:cxn ang="0">
                    <a:pos x="155" y="283"/>
                  </a:cxn>
                  <a:cxn ang="0">
                    <a:pos x="232" y="233"/>
                  </a:cxn>
                  <a:cxn ang="0">
                    <a:pos x="271" y="233"/>
                  </a:cxn>
                  <a:cxn ang="0">
                    <a:pos x="282" y="181"/>
                  </a:cxn>
                  <a:cxn ang="0">
                    <a:pos x="274" y="129"/>
                  </a:cxn>
                  <a:cxn ang="0">
                    <a:pos x="308" y="80"/>
                  </a:cxn>
                  <a:cxn ang="0">
                    <a:pos x="382" y="131"/>
                  </a:cxn>
                  <a:cxn ang="0">
                    <a:pos x="384" y="180"/>
                  </a:cxn>
                  <a:cxn ang="0">
                    <a:pos x="347" y="283"/>
                  </a:cxn>
                  <a:cxn ang="0">
                    <a:pos x="422" y="233"/>
                  </a:cxn>
                  <a:cxn ang="0">
                    <a:pos x="386" y="131"/>
                  </a:cxn>
                  <a:cxn ang="0">
                    <a:pos x="421" y="131"/>
                  </a:cxn>
                  <a:cxn ang="0">
                    <a:pos x="448" y="81"/>
                  </a:cxn>
                  <a:cxn ang="0">
                    <a:pos x="467" y="19"/>
                  </a:cxn>
                  <a:cxn ang="0">
                    <a:pos x="457" y="38"/>
                  </a:cxn>
                  <a:cxn ang="0">
                    <a:pos x="384" y="5"/>
                  </a:cxn>
                  <a:cxn ang="0">
                    <a:pos x="353" y="19"/>
                  </a:cxn>
                  <a:cxn ang="0">
                    <a:pos x="274" y="37"/>
                  </a:cxn>
                  <a:cxn ang="0">
                    <a:pos x="254" y="38"/>
                  </a:cxn>
                  <a:cxn ang="0">
                    <a:pos x="236" y="38"/>
                  </a:cxn>
                  <a:cxn ang="0">
                    <a:pos x="180" y="38"/>
                  </a:cxn>
                  <a:cxn ang="0">
                    <a:pos x="155" y="19"/>
                  </a:cxn>
                  <a:cxn ang="0">
                    <a:pos x="125" y="7"/>
                  </a:cxn>
                  <a:cxn ang="0">
                    <a:pos x="110" y="38"/>
                  </a:cxn>
                  <a:cxn ang="0">
                    <a:pos x="73" y="96"/>
                  </a:cxn>
                  <a:cxn ang="0">
                    <a:pos x="179" y="131"/>
                  </a:cxn>
                  <a:cxn ang="0">
                    <a:pos x="216" y="80"/>
                  </a:cxn>
                  <a:cxn ang="0">
                    <a:pos x="271" y="131"/>
                  </a:cxn>
                  <a:cxn ang="0">
                    <a:pos x="241" y="180"/>
                  </a:cxn>
                  <a:cxn ang="0">
                    <a:pos x="268" y="233"/>
                  </a:cxn>
                  <a:cxn ang="0">
                    <a:pos x="193" y="231"/>
                  </a:cxn>
                  <a:cxn ang="0">
                    <a:pos x="184" y="179"/>
                  </a:cxn>
                  <a:cxn ang="0">
                    <a:pos x="174" y="129"/>
                  </a:cxn>
                  <a:cxn ang="0">
                    <a:pos x="169" y="96"/>
                  </a:cxn>
                  <a:cxn ang="0">
                    <a:pos x="289" y="105"/>
                  </a:cxn>
                  <a:cxn ang="0">
                    <a:pos x="397" y="105"/>
                  </a:cxn>
                  <a:cxn ang="0">
                    <a:pos x="397" y="105"/>
                  </a:cxn>
                </a:cxnLst>
                <a:rect l="0" t="0" r="r" b="b"/>
                <a:pathLst>
                  <a:path w="479" h="283">
                    <a:moveTo>
                      <a:pt x="110" y="38"/>
                    </a:moveTo>
                    <a:lnTo>
                      <a:pt x="107" y="37"/>
                    </a:lnTo>
                    <a:lnTo>
                      <a:pt x="50" y="37"/>
                    </a:lnTo>
                    <a:lnTo>
                      <a:pt x="52" y="29"/>
                    </a:lnTo>
                    <a:lnTo>
                      <a:pt x="52" y="5"/>
                    </a:lnTo>
                    <a:lnTo>
                      <a:pt x="49" y="5"/>
                    </a:lnTo>
                    <a:lnTo>
                      <a:pt x="40" y="19"/>
                    </a:lnTo>
                    <a:lnTo>
                      <a:pt x="29" y="38"/>
                    </a:lnTo>
                    <a:lnTo>
                      <a:pt x="24" y="80"/>
                    </a:lnTo>
                    <a:lnTo>
                      <a:pt x="46" y="80"/>
                    </a:lnTo>
                    <a:lnTo>
                      <a:pt x="46" y="93"/>
                    </a:lnTo>
                    <a:lnTo>
                      <a:pt x="43" y="104"/>
                    </a:lnTo>
                    <a:lnTo>
                      <a:pt x="43" y="131"/>
                    </a:lnTo>
                    <a:lnTo>
                      <a:pt x="8" y="131"/>
                    </a:lnTo>
                    <a:lnTo>
                      <a:pt x="7" y="143"/>
                    </a:lnTo>
                    <a:lnTo>
                      <a:pt x="7" y="180"/>
                    </a:lnTo>
                    <a:lnTo>
                      <a:pt x="42" y="180"/>
                    </a:lnTo>
                    <a:lnTo>
                      <a:pt x="37" y="233"/>
                    </a:lnTo>
                    <a:lnTo>
                      <a:pt x="1" y="233"/>
                    </a:lnTo>
                    <a:lnTo>
                      <a:pt x="0" y="283"/>
                    </a:lnTo>
                    <a:lnTo>
                      <a:pt x="37" y="283"/>
                    </a:lnTo>
                    <a:lnTo>
                      <a:pt x="40" y="271"/>
                    </a:lnTo>
                    <a:lnTo>
                      <a:pt x="40" y="229"/>
                    </a:lnTo>
                    <a:lnTo>
                      <a:pt x="46" y="231"/>
                    </a:lnTo>
                    <a:lnTo>
                      <a:pt x="78" y="231"/>
                    </a:lnTo>
                    <a:lnTo>
                      <a:pt x="79" y="180"/>
                    </a:lnTo>
                    <a:lnTo>
                      <a:pt x="46" y="180"/>
                    </a:lnTo>
                    <a:lnTo>
                      <a:pt x="46" y="129"/>
                    </a:lnTo>
                    <a:lnTo>
                      <a:pt x="82" y="129"/>
                    </a:lnTo>
                    <a:lnTo>
                      <a:pt x="82" y="80"/>
                    </a:lnTo>
                    <a:lnTo>
                      <a:pt x="160" y="80"/>
                    </a:lnTo>
                    <a:lnTo>
                      <a:pt x="157" y="131"/>
                    </a:lnTo>
                    <a:lnTo>
                      <a:pt x="124" y="131"/>
                    </a:lnTo>
                    <a:lnTo>
                      <a:pt x="121" y="141"/>
                    </a:lnTo>
                    <a:lnTo>
                      <a:pt x="121" y="180"/>
                    </a:lnTo>
                    <a:lnTo>
                      <a:pt x="145" y="180"/>
                    </a:lnTo>
                    <a:lnTo>
                      <a:pt x="152" y="179"/>
                    </a:lnTo>
                    <a:lnTo>
                      <a:pt x="156" y="179"/>
                    </a:lnTo>
                    <a:lnTo>
                      <a:pt x="155" y="193"/>
                    </a:lnTo>
                    <a:lnTo>
                      <a:pt x="155" y="231"/>
                    </a:lnTo>
                    <a:lnTo>
                      <a:pt x="116" y="231"/>
                    </a:lnTo>
                    <a:lnTo>
                      <a:pt x="112" y="233"/>
                    </a:lnTo>
                    <a:lnTo>
                      <a:pt x="116" y="233"/>
                    </a:lnTo>
                    <a:lnTo>
                      <a:pt x="116" y="283"/>
                    </a:lnTo>
                    <a:lnTo>
                      <a:pt x="155" y="283"/>
                    </a:lnTo>
                    <a:lnTo>
                      <a:pt x="155" y="243"/>
                    </a:lnTo>
                    <a:lnTo>
                      <a:pt x="156" y="233"/>
                    </a:lnTo>
                    <a:lnTo>
                      <a:pt x="232" y="233"/>
                    </a:lnTo>
                    <a:lnTo>
                      <a:pt x="230" y="283"/>
                    </a:lnTo>
                    <a:lnTo>
                      <a:pt x="271" y="283"/>
                    </a:lnTo>
                    <a:lnTo>
                      <a:pt x="271" y="233"/>
                    </a:lnTo>
                    <a:lnTo>
                      <a:pt x="307" y="233"/>
                    </a:lnTo>
                    <a:lnTo>
                      <a:pt x="307" y="181"/>
                    </a:lnTo>
                    <a:lnTo>
                      <a:pt x="282" y="181"/>
                    </a:lnTo>
                    <a:lnTo>
                      <a:pt x="278" y="180"/>
                    </a:lnTo>
                    <a:lnTo>
                      <a:pt x="274" y="180"/>
                    </a:lnTo>
                    <a:lnTo>
                      <a:pt x="274" y="129"/>
                    </a:lnTo>
                    <a:lnTo>
                      <a:pt x="278" y="131"/>
                    </a:lnTo>
                    <a:lnTo>
                      <a:pt x="308" y="131"/>
                    </a:lnTo>
                    <a:lnTo>
                      <a:pt x="308" y="80"/>
                    </a:lnTo>
                    <a:lnTo>
                      <a:pt x="318" y="81"/>
                    </a:lnTo>
                    <a:lnTo>
                      <a:pt x="382" y="81"/>
                    </a:lnTo>
                    <a:lnTo>
                      <a:pt x="382" y="131"/>
                    </a:lnTo>
                    <a:lnTo>
                      <a:pt x="349" y="131"/>
                    </a:lnTo>
                    <a:lnTo>
                      <a:pt x="349" y="180"/>
                    </a:lnTo>
                    <a:lnTo>
                      <a:pt x="384" y="180"/>
                    </a:lnTo>
                    <a:lnTo>
                      <a:pt x="383" y="233"/>
                    </a:lnTo>
                    <a:lnTo>
                      <a:pt x="347" y="233"/>
                    </a:lnTo>
                    <a:lnTo>
                      <a:pt x="347" y="283"/>
                    </a:lnTo>
                    <a:lnTo>
                      <a:pt x="386" y="283"/>
                    </a:lnTo>
                    <a:lnTo>
                      <a:pt x="386" y="233"/>
                    </a:lnTo>
                    <a:lnTo>
                      <a:pt x="422" y="233"/>
                    </a:lnTo>
                    <a:lnTo>
                      <a:pt x="422" y="181"/>
                    </a:lnTo>
                    <a:lnTo>
                      <a:pt x="386" y="181"/>
                    </a:lnTo>
                    <a:lnTo>
                      <a:pt x="386" y="131"/>
                    </a:lnTo>
                    <a:lnTo>
                      <a:pt x="401" y="131"/>
                    </a:lnTo>
                    <a:lnTo>
                      <a:pt x="404" y="131"/>
                    </a:lnTo>
                    <a:lnTo>
                      <a:pt x="421" y="131"/>
                    </a:lnTo>
                    <a:lnTo>
                      <a:pt x="421" y="83"/>
                    </a:lnTo>
                    <a:lnTo>
                      <a:pt x="444" y="83"/>
                    </a:lnTo>
                    <a:lnTo>
                      <a:pt x="448" y="81"/>
                    </a:lnTo>
                    <a:lnTo>
                      <a:pt x="479" y="81"/>
                    </a:lnTo>
                    <a:lnTo>
                      <a:pt x="476" y="38"/>
                    </a:lnTo>
                    <a:lnTo>
                      <a:pt x="467" y="19"/>
                    </a:lnTo>
                    <a:lnTo>
                      <a:pt x="460" y="5"/>
                    </a:lnTo>
                    <a:lnTo>
                      <a:pt x="458" y="2"/>
                    </a:lnTo>
                    <a:lnTo>
                      <a:pt x="457" y="38"/>
                    </a:lnTo>
                    <a:lnTo>
                      <a:pt x="385" y="38"/>
                    </a:lnTo>
                    <a:lnTo>
                      <a:pt x="385" y="5"/>
                    </a:lnTo>
                    <a:lnTo>
                      <a:pt x="384" y="5"/>
                    </a:lnTo>
                    <a:lnTo>
                      <a:pt x="374" y="19"/>
                    </a:lnTo>
                    <a:lnTo>
                      <a:pt x="362" y="38"/>
                    </a:lnTo>
                    <a:lnTo>
                      <a:pt x="353" y="19"/>
                    </a:lnTo>
                    <a:lnTo>
                      <a:pt x="349" y="13"/>
                    </a:lnTo>
                    <a:lnTo>
                      <a:pt x="349" y="38"/>
                    </a:lnTo>
                    <a:lnTo>
                      <a:pt x="274" y="37"/>
                    </a:lnTo>
                    <a:lnTo>
                      <a:pt x="276" y="0"/>
                    </a:lnTo>
                    <a:lnTo>
                      <a:pt x="265" y="19"/>
                    </a:lnTo>
                    <a:lnTo>
                      <a:pt x="254" y="38"/>
                    </a:lnTo>
                    <a:lnTo>
                      <a:pt x="242" y="19"/>
                    </a:lnTo>
                    <a:lnTo>
                      <a:pt x="236" y="8"/>
                    </a:lnTo>
                    <a:lnTo>
                      <a:pt x="236" y="38"/>
                    </a:lnTo>
                    <a:lnTo>
                      <a:pt x="226" y="39"/>
                    </a:lnTo>
                    <a:lnTo>
                      <a:pt x="190" y="39"/>
                    </a:lnTo>
                    <a:lnTo>
                      <a:pt x="180" y="38"/>
                    </a:lnTo>
                    <a:lnTo>
                      <a:pt x="162" y="38"/>
                    </a:lnTo>
                    <a:lnTo>
                      <a:pt x="162" y="7"/>
                    </a:lnTo>
                    <a:lnTo>
                      <a:pt x="155" y="19"/>
                    </a:lnTo>
                    <a:lnTo>
                      <a:pt x="142" y="39"/>
                    </a:lnTo>
                    <a:lnTo>
                      <a:pt x="131" y="19"/>
                    </a:lnTo>
                    <a:lnTo>
                      <a:pt x="125" y="7"/>
                    </a:lnTo>
                    <a:lnTo>
                      <a:pt x="124" y="8"/>
                    </a:lnTo>
                    <a:lnTo>
                      <a:pt x="124" y="38"/>
                    </a:lnTo>
                    <a:lnTo>
                      <a:pt x="110" y="38"/>
                    </a:lnTo>
                    <a:close/>
                    <a:moveTo>
                      <a:pt x="66" y="105"/>
                    </a:moveTo>
                    <a:lnTo>
                      <a:pt x="59" y="96"/>
                    </a:lnTo>
                    <a:lnTo>
                      <a:pt x="73" y="96"/>
                    </a:lnTo>
                    <a:lnTo>
                      <a:pt x="66" y="105"/>
                    </a:lnTo>
                    <a:close/>
                    <a:moveTo>
                      <a:pt x="174" y="129"/>
                    </a:moveTo>
                    <a:lnTo>
                      <a:pt x="179" y="131"/>
                    </a:lnTo>
                    <a:lnTo>
                      <a:pt x="196" y="131"/>
                    </a:lnTo>
                    <a:lnTo>
                      <a:pt x="197" y="80"/>
                    </a:lnTo>
                    <a:lnTo>
                      <a:pt x="216" y="80"/>
                    </a:lnTo>
                    <a:lnTo>
                      <a:pt x="220" y="81"/>
                    </a:lnTo>
                    <a:lnTo>
                      <a:pt x="271" y="81"/>
                    </a:lnTo>
                    <a:lnTo>
                      <a:pt x="271" y="131"/>
                    </a:lnTo>
                    <a:lnTo>
                      <a:pt x="236" y="131"/>
                    </a:lnTo>
                    <a:lnTo>
                      <a:pt x="236" y="180"/>
                    </a:lnTo>
                    <a:lnTo>
                      <a:pt x="241" y="180"/>
                    </a:lnTo>
                    <a:lnTo>
                      <a:pt x="247" y="179"/>
                    </a:lnTo>
                    <a:lnTo>
                      <a:pt x="271" y="179"/>
                    </a:lnTo>
                    <a:lnTo>
                      <a:pt x="268" y="233"/>
                    </a:lnTo>
                    <a:lnTo>
                      <a:pt x="254" y="233"/>
                    </a:lnTo>
                    <a:lnTo>
                      <a:pt x="250" y="231"/>
                    </a:lnTo>
                    <a:lnTo>
                      <a:pt x="193" y="231"/>
                    </a:lnTo>
                    <a:lnTo>
                      <a:pt x="194" y="180"/>
                    </a:lnTo>
                    <a:lnTo>
                      <a:pt x="190" y="180"/>
                    </a:lnTo>
                    <a:lnTo>
                      <a:pt x="184" y="179"/>
                    </a:lnTo>
                    <a:lnTo>
                      <a:pt x="160" y="179"/>
                    </a:lnTo>
                    <a:lnTo>
                      <a:pt x="160" y="129"/>
                    </a:lnTo>
                    <a:lnTo>
                      <a:pt x="174" y="129"/>
                    </a:lnTo>
                    <a:close/>
                    <a:moveTo>
                      <a:pt x="184" y="96"/>
                    </a:moveTo>
                    <a:lnTo>
                      <a:pt x="176" y="105"/>
                    </a:lnTo>
                    <a:lnTo>
                      <a:pt x="169" y="96"/>
                    </a:lnTo>
                    <a:lnTo>
                      <a:pt x="184" y="96"/>
                    </a:lnTo>
                    <a:close/>
                    <a:moveTo>
                      <a:pt x="298" y="96"/>
                    </a:moveTo>
                    <a:lnTo>
                      <a:pt x="289" y="105"/>
                    </a:lnTo>
                    <a:lnTo>
                      <a:pt x="282" y="96"/>
                    </a:lnTo>
                    <a:lnTo>
                      <a:pt x="298" y="96"/>
                    </a:lnTo>
                    <a:close/>
                    <a:moveTo>
                      <a:pt x="397" y="105"/>
                    </a:moveTo>
                    <a:lnTo>
                      <a:pt x="390" y="96"/>
                    </a:lnTo>
                    <a:lnTo>
                      <a:pt x="407" y="96"/>
                    </a:lnTo>
                    <a:lnTo>
                      <a:pt x="397" y="105"/>
                    </a:lnTo>
                    <a:close/>
                  </a:path>
                </a:pathLst>
              </a:custGeom>
              <a:solidFill>
                <a:srgbClr val="6666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869" name="Freeform 101"/>
              <p:cNvSpPr>
                <a:spLocks noChangeAspect="1"/>
              </p:cNvSpPr>
              <p:nvPr/>
            </p:nvSpPr>
            <p:spPr bwMode="auto">
              <a:xfrm>
                <a:off x="-30" y="3377"/>
                <a:ext cx="5" cy="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0" y="0"/>
                  </a:cxn>
                  <a:cxn ang="0">
                    <a:pos x="7" y="9"/>
                  </a:cxn>
                  <a:cxn ang="0">
                    <a:pos x="14" y="0"/>
                  </a:cxn>
                </a:cxnLst>
                <a:rect l="0" t="0" r="r" b="b"/>
                <a:pathLst>
                  <a:path w="14" h="9">
                    <a:moveTo>
                      <a:pt x="14" y="0"/>
                    </a:moveTo>
                    <a:lnTo>
                      <a:pt x="0" y="0"/>
                    </a:lnTo>
                    <a:lnTo>
                      <a:pt x="7" y="9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870" name="Freeform 102"/>
              <p:cNvSpPr>
                <a:spLocks noChangeAspect="1"/>
              </p:cNvSpPr>
              <p:nvPr/>
            </p:nvSpPr>
            <p:spPr bwMode="auto">
              <a:xfrm>
                <a:off x="4" y="3372"/>
                <a:ext cx="37" cy="51"/>
              </a:xfrm>
              <a:custGeom>
                <a:avLst/>
                <a:gdLst/>
                <a:ahLst/>
                <a:cxnLst>
                  <a:cxn ang="0">
                    <a:pos x="19" y="51"/>
                  </a:cxn>
                  <a:cxn ang="0">
                    <a:pos x="14" y="49"/>
                  </a:cxn>
                  <a:cxn ang="0">
                    <a:pos x="0" y="49"/>
                  </a:cxn>
                  <a:cxn ang="0">
                    <a:pos x="0" y="99"/>
                  </a:cxn>
                  <a:cxn ang="0">
                    <a:pos x="24" y="99"/>
                  </a:cxn>
                  <a:cxn ang="0">
                    <a:pos x="30" y="100"/>
                  </a:cxn>
                  <a:cxn ang="0">
                    <a:pos x="34" y="100"/>
                  </a:cxn>
                  <a:cxn ang="0">
                    <a:pos x="33" y="151"/>
                  </a:cxn>
                  <a:cxn ang="0">
                    <a:pos x="90" y="151"/>
                  </a:cxn>
                  <a:cxn ang="0">
                    <a:pos x="94" y="153"/>
                  </a:cxn>
                  <a:cxn ang="0">
                    <a:pos x="108" y="153"/>
                  </a:cxn>
                  <a:cxn ang="0">
                    <a:pos x="111" y="99"/>
                  </a:cxn>
                  <a:cxn ang="0">
                    <a:pos x="87" y="99"/>
                  </a:cxn>
                  <a:cxn ang="0">
                    <a:pos x="81" y="100"/>
                  </a:cxn>
                  <a:cxn ang="0">
                    <a:pos x="76" y="100"/>
                  </a:cxn>
                  <a:cxn ang="0">
                    <a:pos x="76" y="51"/>
                  </a:cxn>
                  <a:cxn ang="0">
                    <a:pos x="111" y="51"/>
                  </a:cxn>
                  <a:cxn ang="0">
                    <a:pos x="111" y="1"/>
                  </a:cxn>
                  <a:cxn ang="0">
                    <a:pos x="60" y="1"/>
                  </a:cxn>
                  <a:cxn ang="0">
                    <a:pos x="56" y="0"/>
                  </a:cxn>
                  <a:cxn ang="0">
                    <a:pos x="37" y="0"/>
                  </a:cxn>
                  <a:cxn ang="0">
                    <a:pos x="36" y="51"/>
                  </a:cxn>
                  <a:cxn ang="0">
                    <a:pos x="19" y="51"/>
                  </a:cxn>
                </a:cxnLst>
                <a:rect l="0" t="0" r="r" b="b"/>
                <a:pathLst>
                  <a:path w="111" h="153">
                    <a:moveTo>
                      <a:pt x="19" y="51"/>
                    </a:moveTo>
                    <a:lnTo>
                      <a:pt x="14" y="49"/>
                    </a:lnTo>
                    <a:lnTo>
                      <a:pt x="0" y="49"/>
                    </a:lnTo>
                    <a:lnTo>
                      <a:pt x="0" y="99"/>
                    </a:lnTo>
                    <a:lnTo>
                      <a:pt x="24" y="99"/>
                    </a:lnTo>
                    <a:lnTo>
                      <a:pt x="30" y="100"/>
                    </a:lnTo>
                    <a:lnTo>
                      <a:pt x="34" y="100"/>
                    </a:lnTo>
                    <a:lnTo>
                      <a:pt x="33" y="151"/>
                    </a:lnTo>
                    <a:lnTo>
                      <a:pt x="90" y="151"/>
                    </a:lnTo>
                    <a:lnTo>
                      <a:pt x="94" y="153"/>
                    </a:lnTo>
                    <a:lnTo>
                      <a:pt x="108" y="153"/>
                    </a:lnTo>
                    <a:lnTo>
                      <a:pt x="111" y="99"/>
                    </a:lnTo>
                    <a:lnTo>
                      <a:pt x="87" y="99"/>
                    </a:lnTo>
                    <a:lnTo>
                      <a:pt x="81" y="100"/>
                    </a:lnTo>
                    <a:lnTo>
                      <a:pt x="76" y="100"/>
                    </a:lnTo>
                    <a:lnTo>
                      <a:pt x="76" y="51"/>
                    </a:lnTo>
                    <a:lnTo>
                      <a:pt x="111" y="51"/>
                    </a:lnTo>
                    <a:lnTo>
                      <a:pt x="111" y="1"/>
                    </a:lnTo>
                    <a:lnTo>
                      <a:pt x="60" y="1"/>
                    </a:lnTo>
                    <a:lnTo>
                      <a:pt x="56" y="0"/>
                    </a:lnTo>
                    <a:lnTo>
                      <a:pt x="37" y="0"/>
                    </a:lnTo>
                    <a:lnTo>
                      <a:pt x="36" y="51"/>
                    </a:lnTo>
                    <a:lnTo>
                      <a:pt x="19" y="51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871" name="Freeform 103"/>
              <p:cNvSpPr>
                <a:spLocks noChangeAspect="1"/>
              </p:cNvSpPr>
              <p:nvPr/>
            </p:nvSpPr>
            <p:spPr bwMode="auto">
              <a:xfrm>
                <a:off x="7" y="3377"/>
                <a:ext cx="5" cy="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7" y="9"/>
                  </a:cxn>
                  <a:cxn ang="0">
                    <a:pos x="15" y="0"/>
                  </a:cxn>
                  <a:cxn ang="0">
                    <a:pos x="0" y="0"/>
                  </a:cxn>
                </a:cxnLst>
                <a:rect l="0" t="0" r="r" b="b"/>
                <a:pathLst>
                  <a:path w="15" h="9">
                    <a:moveTo>
                      <a:pt x="0" y="0"/>
                    </a:moveTo>
                    <a:lnTo>
                      <a:pt x="7" y="9"/>
                    </a:lnTo>
                    <a:lnTo>
                      <a:pt x="15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872" name="Freeform 104"/>
              <p:cNvSpPr>
                <a:spLocks noChangeAspect="1"/>
              </p:cNvSpPr>
              <p:nvPr/>
            </p:nvSpPr>
            <p:spPr bwMode="auto">
              <a:xfrm>
                <a:off x="45" y="3377"/>
                <a:ext cx="5" cy="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7" y="9"/>
                  </a:cxn>
                  <a:cxn ang="0">
                    <a:pos x="16" y="0"/>
                  </a:cxn>
                  <a:cxn ang="0">
                    <a:pos x="0" y="0"/>
                  </a:cxn>
                </a:cxnLst>
                <a:rect l="0" t="0" r="r" b="b"/>
                <a:pathLst>
                  <a:path w="16" h="9">
                    <a:moveTo>
                      <a:pt x="0" y="0"/>
                    </a:moveTo>
                    <a:lnTo>
                      <a:pt x="7" y="9"/>
                    </a:lnTo>
                    <a:lnTo>
                      <a:pt x="1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2929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873" name="Freeform 105"/>
              <p:cNvSpPr>
                <a:spLocks noChangeAspect="1"/>
              </p:cNvSpPr>
              <p:nvPr/>
            </p:nvSpPr>
            <p:spPr bwMode="auto">
              <a:xfrm>
                <a:off x="81" y="3377"/>
                <a:ext cx="5" cy="3"/>
              </a:xfrm>
              <a:custGeom>
                <a:avLst/>
                <a:gdLst/>
                <a:ahLst/>
                <a:cxnLst>
                  <a:cxn ang="0">
                    <a:pos x="17" y="0"/>
                  </a:cxn>
                  <a:cxn ang="0">
                    <a:pos x="0" y="0"/>
                  </a:cxn>
                  <a:cxn ang="0">
                    <a:pos x="7" y="9"/>
                  </a:cxn>
                  <a:cxn ang="0">
                    <a:pos x="17" y="0"/>
                  </a:cxn>
                </a:cxnLst>
                <a:rect l="0" t="0" r="r" b="b"/>
                <a:pathLst>
                  <a:path w="17" h="9">
                    <a:moveTo>
                      <a:pt x="17" y="0"/>
                    </a:moveTo>
                    <a:lnTo>
                      <a:pt x="0" y="0"/>
                    </a:lnTo>
                    <a:lnTo>
                      <a:pt x="7" y="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A8A8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874" name="Freeform 106"/>
              <p:cNvSpPr>
                <a:spLocks noChangeAspect="1"/>
              </p:cNvSpPr>
              <p:nvPr/>
            </p:nvSpPr>
            <p:spPr bwMode="auto">
              <a:xfrm>
                <a:off x="-33" y="3345"/>
                <a:ext cx="26" cy="13"/>
              </a:xfrm>
              <a:custGeom>
                <a:avLst/>
                <a:gdLst/>
                <a:ahLst/>
                <a:cxnLst>
                  <a:cxn ang="0">
                    <a:pos x="57" y="38"/>
                  </a:cxn>
                  <a:cxn ang="0">
                    <a:pos x="60" y="39"/>
                  </a:cxn>
                  <a:cxn ang="0">
                    <a:pos x="74" y="39"/>
                  </a:cxn>
                  <a:cxn ang="0">
                    <a:pos x="74" y="9"/>
                  </a:cxn>
                  <a:cxn ang="0">
                    <a:pos x="75" y="8"/>
                  </a:cxn>
                  <a:cxn ang="0">
                    <a:pos x="76" y="1"/>
                  </a:cxn>
                  <a:cxn ang="0">
                    <a:pos x="65" y="0"/>
                  </a:cxn>
                  <a:cxn ang="0">
                    <a:pos x="2" y="0"/>
                  </a:cxn>
                  <a:cxn ang="0">
                    <a:pos x="2" y="6"/>
                  </a:cxn>
                  <a:cxn ang="0">
                    <a:pos x="2" y="30"/>
                  </a:cxn>
                  <a:cxn ang="0">
                    <a:pos x="0" y="38"/>
                  </a:cxn>
                  <a:cxn ang="0">
                    <a:pos x="57" y="38"/>
                  </a:cxn>
                </a:cxnLst>
                <a:rect l="0" t="0" r="r" b="b"/>
                <a:pathLst>
                  <a:path w="76" h="39">
                    <a:moveTo>
                      <a:pt x="57" y="38"/>
                    </a:moveTo>
                    <a:lnTo>
                      <a:pt x="60" y="39"/>
                    </a:lnTo>
                    <a:lnTo>
                      <a:pt x="74" y="39"/>
                    </a:lnTo>
                    <a:lnTo>
                      <a:pt x="74" y="9"/>
                    </a:lnTo>
                    <a:lnTo>
                      <a:pt x="75" y="8"/>
                    </a:lnTo>
                    <a:lnTo>
                      <a:pt x="76" y="1"/>
                    </a:lnTo>
                    <a:lnTo>
                      <a:pt x="65" y="0"/>
                    </a:lnTo>
                    <a:lnTo>
                      <a:pt x="2" y="0"/>
                    </a:lnTo>
                    <a:lnTo>
                      <a:pt x="2" y="6"/>
                    </a:lnTo>
                    <a:lnTo>
                      <a:pt x="2" y="30"/>
                    </a:lnTo>
                    <a:lnTo>
                      <a:pt x="0" y="38"/>
                    </a:lnTo>
                    <a:lnTo>
                      <a:pt x="57" y="38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875" name="Freeform 107"/>
              <p:cNvSpPr>
                <a:spLocks noChangeAspect="1"/>
              </p:cNvSpPr>
              <p:nvPr/>
            </p:nvSpPr>
            <p:spPr bwMode="auto">
              <a:xfrm>
                <a:off x="5" y="3345"/>
                <a:ext cx="24" cy="13"/>
              </a:xfrm>
              <a:custGeom>
                <a:avLst/>
                <a:gdLst/>
                <a:ahLst/>
                <a:cxnLst>
                  <a:cxn ang="0">
                    <a:pos x="28" y="39"/>
                  </a:cxn>
                  <a:cxn ang="0">
                    <a:pos x="64" y="39"/>
                  </a:cxn>
                  <a:cxn ang="0">
                    <a:pos x="74" y="38"/>
                  </a:cxn>
                  <a:cxn ang="0">
                    <a:pos x="74" y="8"/>
                  </a:cxn>
                  <a:cxn ang="0">
                    <a:pos x="74" y="0"/>
                  </a:cxn>
                  <a:cxn ang="0">
                    <a:pos x="0" y="0"/>
                  </a:cxn>
                  <a:cxn ang="0">
                    <a:pos x="0" y="7"/>
                  </a:cxn>
                  <a:cxn ang="0">
                    <a:pos x="0" y="38"/>
                  </a:cxn>
                  <a:cxn ang="0">
                    <a:pos x="18" y="38"/>
                  </a:cxn>
                  <a:cxn ang="0">
                    <a:pos x="28" y="39"/>
                  </a:cxn>
                </a:cxnLst>
                <a:rect l="0" t="0" r="r" b="b"/>
                <a:pathLst>
                  <a:path w="74" h="39">
                    <a:moveTo>
                      <a:pt x="28" y="39"/>
                    </a:moveTo>
                    <a:lnTo>
                      <a:pt x="64" y="39"/>
                    </a:lnTo>
                    <a:lnTo>
                      <a:pt x="74" y="38"/>
                    </a:lnTo>
                    <a:lnTo>
                      <a:pt x="74" y="8"/>
                    </a:lnTo>
                    <a:lnTo>
                      <a:pt x="74" y="0"/>
                    </a:lnTo>
                    <a:lnTo>
                      <a:pt x="0" y="0"/>
                    </a:lnTo>
                    <a:lnTo>
                      <a:pt x="0" y="7"/>
                    </a:lnTo>
                    <a:lnTo>
                      <a:pt x="0" y="38"/>
                    </a:lnTo>
                    <a:lnTo>
                      <a:pt x="18" y="38"/>
                    </a:lnTo>
                    <a:lnTo>
                      <a:pt x="28" y="39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876" name="Freeform 108"/>
              <p:cNvSpPr>
                <a:spLocks noChangeAspect="1"/>
              </p:cNvSpPr>
              <p:nvPr/>
            </p:nvSpPr>
            <p:spPr bwMode="auto">
              <a:xfrm>
                <a:off x="-4" y="3351"/>
                <a:ext cx="6" cy="7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0" y="11"/>
                  </a:cxn>
                  <a:cxn ang="0">
                    <a:pos x="6" y="20"/>
                  </a:cxn>
                  <a:cxn ang="0">
                    <a:pos x="19" y="0"/>
                  </a:cxn>
                  <a:cxn ang="0">
                    <a:pos x="2" y="0"/>
                  </a:cxn>
                </a:cxnLst>
                <a:rect l="0" t="0" r="r" b="b"/>
                <a:pathLst>
                  <a:path w="19" h="20">
                    <a:moveTo>
                      <a:pt x="2" y="0"/>
                    </a:moveTo>
                    <a:lnTo>
                      <a:pt x="0" y="11"/>
                    </a:lnTo>
                    <a:lnTo>
                      <a:pt x="6" y="20"/>
                    </a:lnTo>
                    <a:lnTo>
                      <a:pt x="19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9D9D9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877" name="Freeform 109"/>
              <p:cNvSpPr>
                <a:spLocks noChangeAspect="1"/>
              </p:cNvSpPr>
              <p:nvPr/>
            </p:nvSpPr>
            <p:spPr bwMode="auto">
              <a:xfrm>
                <a:off x="-6" y="3351"/>
                <a:ext cx="3" cy="4"/>
              </a:xfrm>
              <a:custGeom>
                <a:avLst/>
                <a:gdLst/>
                <a:ahLst/>
                <a:cxnLst>
                  <a:cxn ang="0">
                    <a:pos x="5" y="11"/>
                  </a:cxn>
                  <a:cxn ang="0">
                    <a:pos x="7" y="0"/>
                  </a:cxn>
                  <a:cxn ang="0">
                    <a:pos x="0" y="0"/>
                  </a:cxn>
                  <a:cxn ang="0">
                    <a:pos x="5" y="11"/>
                  </a:cxn>
                </a:cxnLst>
                <a:rect l="0" t="0" r="r" b="b"/>
                <a:pathLst>
                  <a:path w="7" h="11">
                    <a:moveTo>
                      <a:pt x="5" y="11"/>
                    </a:moveTo>
                    <a:lnTo>
                      <a:pt x="7" y="0"/>
                    </a:lnTo>
                    <a:lnTo>
                      <a:pt x="0" y="0"/>
                    </a:lnTo>
                    <a:lnTo>
                      <a:pt x="5" y="11"/>
                    </a:lnTo>
                    <a:close/>
                  </a:path>
                </a:pathLst>
              </a:custGeom>
              <a:solidFill>
                <a:srgbClr val="A1A1A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878" name="Freeform 110"/>
              <p:cNvSpPr>
                <a:spLocks noChangeAspect="1"/>
              </p:cNvSpPr>
              <p:nvPr/>
            </p:nvSpPr>
            <p:spPr bwMode="auto">
              <a:xfrm>
                <a:off x="42" y="3345"/>
                <a:ext cx="25" cy="13"/>
              </a:xfrm>
              <a:custGeom>
                <a:avLst/>
                <a:gdLst/>
                <a:ahLst/>
                <a:cxnLst>
                  <a:cxn ang="0">
                    <a:pos x="75" y="38"/>
                  </a:cxn>
                  <a:cxn ang="0">
                    <a:pos x="75" y="13"/>
                  </a:cxn>
                  <a:cxn ang="0">
                    <a:pos x="75" y="0"/>
                  </a:cxn>
                  <a:cxn ang="0">
                    <a:pos x="2" y="0"/>
                  </a:cxn>
                  <a:cxn ang="0">
                    <a:pos x="0" y="37"/>
                  </a:cxn>
                  <a:cxn ang="0">
                    <a:pos x="75" y="38"/>
                  </a:cxn>
                </a:cxnLst>
                <a:rect l="0" t="0" r="r" b="b"/>
                <a:pathLst>
                  <a:path w="75" h="38">
                    <a:moveTo>
                      <a:pt x="75" y="38"/>
                    </a:moveTo>
                    <a:lnTo>
                      <a:pt x="75" y="13"/>
                    </a:lnTo>
                    <a:lnTo>
                      <a:pt x="75" y="0"/>
                    </a:lnTo>
                    <a:lnTo>
                      <a:pt x="2" y="0"/>
                    </a:lnTo>
                    <a:lnTo>
                      <a:pt x="0" y="37"/>
                    </a:lnTo>
                    <a:lnTo>
                      <a:pt x="75" y="38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879" name="Freeform 111"/>
              <p:cNvSpPr>
                <a:spLocks noChangeAspect="1"/>
              </p:cNvSpPr>
              <p:nvPr/>
            </p:nvSpPr>
            <p:spPr bwMode="auto">
              <a:xfrm>
                <a:off x="68" y="3351"/>
                <a:ext cx="7" cy="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" y="19"/>
                  </a:cxn>
                  <a:cxn ang="0">
                    <a:pos x="21" y="0"/>
                  </a:cxn>
                  <a:cxn ang="0">
                    <a:pos x="0" y="0"/>
                  </a:cxn>
                </a:cxnLst>
                <a:rect l="0" t="0" r="r" b="b"/>
                <a:pathLst>
                  <a:path w="21" h="19">
                    <a:moveTo>
                      <a:pt x="0" y="0"/>
                    </a:moveTo>
                    <a:lnTo>
                      <a:pt x="9" y="19"/>
                    </a:lnTo>
                    <a:lnTo>
                      <a:pt x="21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E8E8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880" name="Freeform 112"/>
              <p:cNvSpPr>
                <a:spLocks noChangeAspect="1"/>
              </p:cNvSpPr>
              <p:nvPr/>
            </p:nvSpPr>
            <p:spPr bwMode="auto">
              <a:xfrm>
                <a:off x="36" y="3351"/>
                <a:ext cx="3" cy="6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0" y="17"/>
                  </a:cxn>
                  <a:cxn ang="0">
                    <a:pos x="9" y="0"/>
                  </a:cxn>
                  <a:cxn ang="0">
                    <a:pos x="2" y="0"/>
                  </a:cxn>
                </a:cxnLst>
                <a:rect l="0" t="0" r="r" b="b"/>
                <a:pathLst>
                  <a:path w="9" h="17">
                    <a:moveTo>
                      <a:pt x="2" y="0"/>
                    </a:moveTo>
                    <a:lnTo>
                      <a:pt x="0" y="17"/>
                    </a:lnTo>
                    <a:lnTo>
                      <a:pt x="9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95959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881" name="Freeform 113"/>
              <p:cNvSpPr>
                <a:spLocks noChangeAspect="1"/>
              </p:cNvSpPr>
              <p:nvPr/>
            </p:nvSpPr>
            <p:spPr bwMode="auto">
              <a:xfrm>
                <a:off x="31" y="3351"/>
                <a:ext cx="6" cy="7"/>
              </a:xfrm>
              <a:custGeom>
                <a:avLst/>
                <a:gdLst/>
                <a:ahLst/>
                <a:cxnLst>
                  <a:cxn ang="0">
                    <a:pos x="14" y="17"/>
                  </a:cxn>
                  <a:cxn ang="0">
                    <a:pos x="16" y="0"/>
                  </a:cxn>
                  <a:cxn ang="0">
                    <a:pos x="0" y="0"/>
                  </a:cxn>
                  <a:cxn ang="0">
                    <a:pos x="12" y="19"/>
                  </a:cxn>
                  <a:cxn ang="0">
                    <a:pos x="14" y="17"/>
                  </a:cxn>
                </a:cxnLst>
                <a:rect l="0" t="0" r="r" b="b"/>
                <a:pathLst>
                  <a:path w="16" h="19">
                    <a:moveTo>
                      <a:pt x="14" y="17"/>
                    </a:moveTo>
                    <a:lnTo>
                      <a:pt x="16" y="0"/>
                    </a:lnTo>
                    <a:lnTo>
                      <a:pt x="0" y="0"/>
                    </a:lnTo>
                    <a:lnTo>
                      <a:pt x="12" y="19"/>
                    </a:lnTo>
                    <a:lnTo>
                      <a:pt x="14" y="17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882" name="Freeform 114"/>
              <p:cNvSpPr>
                <a:spLocks noChangeAspect="1"/>
              </p:cNvSpPr>
              <p:nvPr/>
            </p:nvSpPr>
            <p:spPr bwMode="auto">
              <a:xfrm>
                <a:off x="79" y="3345"/>
                <a:ext cx="24" cy="13"/>
              </a:xfrm>
              <a:custGeom>
                <a:avLst/>
                <a:gdLst/>
                <a:ahLst/>
                <a:cxnLst>
                  <a:cxn ang="0">
                    <a:pos x="72" y="37"/>
                  </a:cxn>
                  <a:cxn ang="0">
                    <a:pos x="73" y="1"/>
                  </a:cxn>
                  <a:cxn ang="0">
                    <a:pos x="28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37"/>
                  </a:cxn>
                  <a:cxn ang="0">
                    <a:pos x="72" y="37"/>
                  </a:cxn>
                </a:cxnLst>
                <a:rect l="0" t="0" r="r" b="b"/>
                <a:pathLst>
                  <a:path w="73" h="37">
                    <a:moveTo>
                      <a:pt x="72" y="37"/>
                    </a:moveTo>
                    <a:lnTo>
                      <a:pt x="73" y="1"/>
                    </a:lnTo>
                    <a:lnTo>
                      <a:pt x="28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37"/>
                    </a:lnTo>
                    <a:lnTo>
                      <a:pt x="72" y="37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883" name="Freeform 115"/>
              <p:cNvSpPr>
                <a:spLocks noChangeAspect="1"/>
              </p:cNvSpPr>
              <p:nvPr/>
            </p:nvSpPr>
            <p:spPr bwMode="auto">
              <a:xfrm>
                <a:off x="128" y="3345"/>
                <a:ext cx="24" cy="14"/>
              </a:xfrm>
              <a:custGeom>
                <a:avLst/>
                <a:gdLst/>
                <a:ahLst/>
                <a:cxnLst>
                  <a:cxn ang="0">
                    <a:pos x="64" y="39"/>
                  </a:cxn>
                  <a:cxn ang="0">
                    <a:pos x="73" y="41"/>
                  </a:cxn>
                  <a:cxn ang="0">
                    <a:pos x="73" y="5"/>
                  </a:cxn>
                  <a:cxn ang="0">
                    <a:pos x="73" y="0"/>
                  </a:cxn>
                  <a:cxn ang="0">
                    <a:pos x="63" y="1"/>
                  </a:cxn>
                  <a:cxn ang="0">
                    <a:pos x="0" y="1"/>
                  </a:cxn>
                  <a:cxn ang="0">
                    <a:pos x="0" y="5"/>
                  </a:cxn>
                  <a:cxn ang="0">
                    <a:pos x="1" y="41"/>
                  </a:cxn>
                  <a:cxn ang="0">
                    <a:pos x="64" y="39"/>
                  </a:cxn>
                </a:cxnLst>
                <a:rect l="0" t="0" r="r" b="b"/>
                <a:pathLst>
                  <a:path w="73" h="41">
                    <a:moveTo>
                      <a:pt x="64" y="39"/>
                    </a:moveTo>
                    <a:lnTo>
                      <a:pt x="73" y="41"/>
                    </a:lnTo>
                    <a:lnTo>
                      <a:pt x="73" y="5"/>
                    </a:lnTo>
                    <a:lnTo>
                      <a:pt x="73" y="0"/>
                    </a:lnTo>
                    <a:lnTo>
                      <a:pt x="63" y="1"/>
                    </a:lnTo>
                    <a:lnTo>
                      <a:pt x="0" y="1"/>
                    </a:lnTo>
                    <a:lnTo>
                      <a:pt x="0" y="5"/>
                    </a:lnTo>
                    <a:lnTo>
                      <a:pt x="1" y="41"/>
                    </a:lnTo>
                    <a:lnTo>
                      <a:pt x="64" y="39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884" name="Freeform 116"/>
              <p:cNvSpPr>
                <a:spLocks noChangeAspect="1"/>
              </p:cNvSpPr>
              <p:nvPr/>
            </p:nvSpPr>
            <p:spPr bwMode="auto">
              <a:xfrm>
                <a:off x="119" y="3377"/>
                <a:ext cx="6" cy="3"/>
              </a:xfrm>
              <a:custGeom>
                <a:avLst/>
                <a:gdLst/>
                <a:ahLst/>
                <a:cxnLst>
                  <a:cxn ang="0">
                    <a:pos x="17" y="0"/>
                  </a:cxn>
                  <a:cxn ang="0">
                    <a:pos x="0" y="0"/>
                  </a:cxn>
                  <a:cxn ang="0">
                    <a:pos x="9" y="9"/>
                  </a:cxn>
                  <a:cxn ang="0">
                    <a:pos x="17" y="0"/>
                  </a:cxn>
                </a:cxnLst>
                <a:rect l="0" t="0" r="r" b="b"/>
                <a:pathLst>
                  <a:path w="17" h="9">
                    <a:moveTo>
                      <a:pt x="17" y="0"/>
                    </a:moveTo>
                    <a:lnTo>
                      <a:pt x="0" y="0"/>
                    </a:lnTo>
                    <a:lnTo>
                      <a:pt x="9" y="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3838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885" name="Freeform 117"/>
              <p:cNvSpPr>
                <a:spLocks noChangeAspect="1"/>
              </p:cNvSpPr>
              <p:nvPr/>
            </p:nvSpPr>
            <p:spPr bwMode="auto">
              <a:xfrm>
                <a:off x="-289" y="3345"/>
                <a:ext cx="27" cy="13"/>
              </a:xfrm>
              <a:custGeom>
                <a:avLst/>
                <a:gdLst/>
                <a:ahLst/>
                <a:cxnLst>
                  <a:cxn ang="0">
                    <a:pos x="77" y="38"/>
                  </a:cxn>
                  <a:cxn ang="0">
                    <a:pos x="79" y="5"/>
                  </a:cxn>
                  <a:cxn ang="0">
                    <a:pos x="81" y="0"/>
                  </a:cxn>
                  <a:cxn ang="0">
                    <a:pos x="5" y="0"/>
                  </a:cxn>
                  <a:cxn ang="0">
                    <a:pos x="5" y="2"/>
                  </a:cxn>
                  <a:cxn ang="0">
                    <a:pos x="0" y="37"/>
                  </a:cxn>
                  <a:cxn ang="0">
                    <a:pos x="10" y="37"/>
                  </a:cxn>
                  <a:cxn ang="0">
                    <a:pos x="16" y="38"/>
                  </a:cxn>
                  <a:cxn ang="0">
                    <a:pos x="77" y="38"/>
                  </a:cxn>
                </a:cxnLst>
                <a:rect l="0" t="0" r="r" b="b"/>
                <a:pathLst>
                  <a:path w="81" h="38">
                    <a:moveTo>
                      <a:pt x="77" y="38"/>
                    </a:moveTo>
                    <a:lnTo>
                      <a:pt x="79" y="5"/>
                    </a:lnTo>
                    <a:lnTo>
                      <a:pt x="81" y="0"/>
                    </a:lnTo>
                    <a:lnTo>
                      <a:pt x="5" y="0"/>
                    </a:lnTo>
                    <a:lnTo>
                      <a:pt x="5" y="2"/>
                    </a:lnTo>
                    <a:lnTo>
                      <a:pt x="0" y="37"/>
                    </a:lnTo>
                    <a:lnTo>
                      <a:pt x="10" y="37"/>
                    </a:lnTo>
                    <a:lnTo>
                      <a:pt x="16" y="38"/>
                    </a:lnTo>
                    <a:lnTo>
                      <a:pt x="77" y="38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886" name="Freeform 118"/>
              <p:cNvSpPr>
                <a:spLocks noChangeAspect="1"/>
              </p:cNvSpPr>
              <p:nvPr/>
            </p:nvSpPr>
            <p:spPr bwMode="auto">
              <a:xfrm>
                <a:off x="-205" y="3351"/>
                <a:ext cx="4" cy="6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0" y="18"/>
                  </a:cxn>
                  <a:cxn ang="0">
                    <a:pos x="11" y="0"/>
                  </a:cxn>
                  <a:cxn ang="0">
                    <a:pos x="3" y="0"/>
                  </a:cxn>
                </a:cxnLst>
                <a:rect l="0" t="0" r="r" b="b"/>
                <a:pathLst>
                  <a:path w="11" h="18">
                    <a:moveTo>
                      <a:pt x="3" y="0"/>
                    </a:moveTo>
                    <a:lnTo>
                      <a:pt x="0" y="18"/>
                    </a:lnTo>
                    <a:lnTo>
                      <a:pt x="11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C5C5C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887" name="Freeform 119"/>
              <p:cNvSpPr>
                <a:spLocks noChangeAspect="1"/>
              </p:cNvSpPr>
              <p:nvPr/>
            </p:nvSpPr>
            <p:spPr bwMode="auto">
              <a:xfrm>
                <a:off x="-305" y="3372"/>
                <a:ext cx="78" cy="86"/>
              </a:xfrm>
              <a:custGeom>
                <a:avLst/>
                <a:gdLst/>
                <a:ahLst/>
                <a:cxnLst>
                  <a:cxn ang="0">
                    <a:pos x="157" y="0"/>
                  </a:cxn>
                  <a:cxn ang="0">
                    <a:pos x="156" y="0"/>
                  </a:cxn>
                  <a:cxn ang="0">
                    <a:pos x="152" y="51"/>
                  </a:cxn>
                  <a:cxn ang="0">
                    <a:pos x="32" y="51"/>
                  </a:cxn>
                  <a:cxn ang="0">
                    <a:pos x="32" y="64"/>
                  </a:cxn>
                  <a:cxn ang="0">
                    <a:pos x="28" y="100"/>
                  </a:cxn>
                  <a:cxn ang="0">
                    <a:pos x="24" y="100"/>
                  </a:cxn>
                  <a:cxn ang="0">
                    <a:pos x="20" y="141"/>
                  </a:cxn>
                  <a:cxn ang="0">
                    <a:pos x="17" y="153"/>
                  </a:cxn>
                  <a:cxn ang="0">
                    <a:pos x="14" y="153"/>
                  </a:cxn>
                  <a:cxn ang="0">
                    <a:pos x="11" y="191"/>
                  </a:cxn>
                  <a:cxn ang="0">
                    <a:pos x="8" y="204"/>
                  </a:cxn>
                  <a:cxn ang="0">
                    <a:pos x="6" y="204"/>
                  </a:cxn>
                  <a:cxn ang="0">
                    <a:pos x="0" y="258"/>
                  </a:cxn>
                  <a:cxn ang="0">
                    <a:pos x="50" y="258"/>
                  </a:cxn>
                  <a:cxn ang="0">
                    <a:pos x="60" y="257"/>
                  </a:cxn>
                  <a:cxn ang="0">
                    <a:pos x="162" y="257"/>
                  </a:cxn>
                  <a:cxn ang="0">
                    <a:pos x="166" y="244"/>
                  </a:cxn>
                  <a:cxn ang="0">
                    <a:pos x="169" y="204"/>
                  </a:cxn>
                  <a:cxn ang="0">
                    <a:pos x="169" y="203"/>
                  </a:cxn>
                  <a:cxn ang="0">
                    <a:pos x="217" y="203"/>
                  </a:cxn>
                  <a:cxn ang="0">
                    <a:pos x="217" y="191"/>
                  </a:cxn>
                  <a:cxn ang="0">
                    <a:pos x="221" y="153"/>
                  </a:cxn>
                  <a:cxn ang="0">
                    <a:pos x="150" y="153"/>
                  </a:cxn>
                  <a:cxn ang="0">
                    <a:pos x="160" y="100"/>
                  </a:cxn>
                  <a:cxn ang="0">
                    <a:pos x="188" y="100"/>
                  </a:cxn>
                  <a:cxn ang="0">
                    <a:pos x="190" y="76"/>
                  </a:cxn>
                  <a:cxn ang="0">
                    <a:pos x="192" y="63"/>
                  </a:cxn>
                  <a:cxn ang="0">
                    <a:pos x="192" y="51"/>
                  </a:cxn>
                  <a:cxn ang="0">
                    <a:pos x="205" y="51"/>
                  </a:cxn>
                  <a:cxn ang="0">
                    <a:pos x="211" y="51"/>
                  </a:cxn>
                  <a:cxn ang="0">
                    <a:pos x="230" y="51"/>
                  </a:cxn>
                  <a:cxn ang="0">
                    <a:pos x="235" y="1"/>
                  </a:cxn>
                  <a:cxn ang="0">
                    <a:pos x="161" y="1"/>
                  </a:cxn>
                  <a:cxn ang="0">
                    <a:pos x="160" y="1"/>
                  </a:cxn>
                  <a:cxn ang="0">
                    <a:pos x="157" y="0"/>
                  </a:cxn>
                </a:cxnLst>
                <a:rect l="0" t="0" r="r" b="b"/>
                <a:pathLst>
                  <a:path w="235" h="258">
                    <a:moveTo>
                      <a:pt x="157" y="0"/>
                    </a:moveTo>
                    <a:lnTo>
                      <a:pt x="156" y="0"/>
                    </a:lnTo>
                    <a:lnTo>
                      <a:pt x="152" y="51"/>
                    </a:lnTo>
                    <a:lnTo>
                      <a:pt x="32" y="51"/>
                    </a:lnTo>
                    <a:lnTo>
                      <a:pt x="32" y="64"/>
                    </a:lnTo>
                    <a:lnTo>
                      <a:pt x="28" y="100"/>
                    </a:lnTo>
                    <a:lnTo>
                      <a:pt x="24" y="100"/>
                    </a:lnTo>
                    <a:lnTo>
                      <a:pt x="20" y="141"/>
                    </a:lnTo>
                    <a:lnTo>
                      <a:pt x="17" y="153"/>
                    </a:lnTo>
                    <a:lnTo>
                      <a:pt x="14" y="153"/>
                    </a:lnTo>
                    <a:lnTo>
                      <a:pt x="11" y="191"/>
                    </a:lnTo>
                    <a:lnTo>
                      <a:pt x="8" y="204"/>
                    </a:lnTo>
                    <a:lnTo>
                      <a:pt x="6" y="204"/>
                    </a:lnTo>
                    <a:lnTo>
                      <a:pt x="0" y="258"/>
                    </a:lnTo>
                    <a:lnTo>
                      <a:pt x="50" y="258"/>
                    </a:lnTo>
                    <a:lnTo>
                      <a:pt x="60" y="257"/>
                    </a:lnTo>
                    <a:lnTo>
                      <a:pt x="162" y="257"/>
                    </a:lnTo>
                    <a:lnTo>
                      <a:pt x="166" y="244"/>
                    </a:lnTo>
                    <a:lnTo>
                      <a:pt x="169" y="204"/>
                    </a:lnTo>
                    <a:lnTo>
                      <a:pt x="169" y="203"/>
                    </a:lnTo>
                    <a:lnTo>
                      <a:pt x="217" y="203"/>
                    </a:lnTo>
                    <a:lnTo>
                      <a:pt x="217" y="191"/>
                    </a:lnTo>
                    <a:lnTo>
                      <a:pt x="221" y="153"/>
                    </a:lnTo>
                    <a:lnTo>
                      <a:pt x="150" y="153"/>
                    </a:lnTo>
                    <a:lnTo>
                      <a:pt x="160" y="100"/>
                    </a:lnTo>
                    <a:lnTo>
                      <a:pt x="188" y="100"/>
                    </a:lnTo>
                    <a:lnTo>
                      <a:pt x="190" y="76"/>
                    </a:lnTo>
                    <a:lnTo>
                      <a:pt x="192" y="63"/>
                    </a:lnTo>
                    <a:lnTo>
                      <a:pt x="192" y="51"/>
                    </a:lnTo>
                    <a:lnTo>
                      <a:pt x="205" y="51"/>
                    </a:lnTo>
                    <a:lnTo>
                      <a:pt x="211" y="51"/>
                    </a:lnTo>
                    <a:lnTo>
                      <a:pt x="230" y="51"/>
                    </a:lnTo>
                    <a:lnTo>
                      <a:pt x="235" y="1"/>
                    </a:lnTo>
                    <a:lnTo>
                      <a:pt x="161" y="1"/>
                    </a:lnTo>
                    <a:lnTo>
                      <a:pt x="160" y="1"/>
                    </a:lnTo>
                    <a:lnTo>
                      <a:pt x="157" y="0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888" name="Freeform 120"/>
              <p:cNvSpPr>
                <a:spLocks noChangeAspect="1"/>
              </p:cNvSpPr>
              <p:nvPr/>
            </p:nvSpPr>
            <p:spPr bwMode="auto">
              <a:xfrm>
                <a:off x="-230" y="3372"/>
                <a:ext cx="42" cy="51"/>
              </a:xfrm>
              <a:custGeom>
                <a:avLst/>
                <a:gdLst/>
                <a:ahLst/>
                <a:cxnLst>
                  <a:cxn ang="0">
                    <a:pos x="49" y="0"/>
                  </a:cxn>
                  <a:cxn ang="0">
                    <a:pos x="45" y="50"/>
                  </a:cxn>
                  <a:cxn ang="0">
                    <a:pos x="7" y="50"/>
                  </a:cxn>
                  <a:cxn ang="0">
                    <a:pos x="0" y="99"/>
                  </a:cxn>
                  <a:cxn ang="0">
                    <a:pos x="26" y="99"/>
                  </a:cxn>
                  <a:cxn ang="0">
                    <a:pos x="31" y="100"/>
                  </a:cxn>
                  <a:cxn ang="0">
                    <a:pos x="37" y="100"/>
                  </a:cxn>
                  <a:cxn ang="0">
                    <a:pos x="31" y="152"/>
                  </a:cxn>
                  <a:cxn ang="0">
                    <a:pos x="110" y="152"/>
                  </a:cxn>
                  <a:cxn ang="0">
                    <a:pos x="110" y="137"/>
                  </a:cxn>
                  <a:cxn ang="0">
                    <a:pos x="114" y="112"/>
                  </a:cxn>
                  <a:cxn ang="0">
                    <a:pos x="114" y="99"/>
                  </a:cxn>
                  <a:cxn ang="0">
                    <a:pos x="80" y="99"/>
                  </a:cxn>
                  <a:cxn ang="0">
                    <a:pos x="84" y="50"/>
                  </a:cxn>
                  <a:cxn ang="0">
                    <a:pos x="78" y="50"/>
                  </a:cxn>
                  <a:cxn ang="0">
                    <a:pos x="121" y="50"/>
                  </a:cxn>
                  <a:cxn ang="0">
                    <a:pos x="126" y="0"/>
                  </a:cxn>
                  <a:cxn ang="0">
                    <a:pos x="49" y="0"/>
                  </a:cxn>
                </a:cxnLst>
                <a:rect l="0" t="0" r="r" b="b"/>
                <a:pathLst>
                  <a:path w="126" h="152">
                    <a:moveTo>
                      <a:pt x="49" y="0"/>
                    </a:moveTo>
                    <a:lnTo>
                      <a:pt x="45" y="50"/>
                    </a:lnTo>
                    <a:lnTo>
                      <a:pt x="7" y="50"/>
                    </a:lnTo>
                    <a:lnTo>
                      <a:pt x="0" y="99"/>
                    </a:lnTo>
                    <a:lnTo>
                      <a:pt x="26" y="99"/>
                    </a:lnTo>
                    <a:lnTo>
                      <a:pt x="31" y="100"/>
                    </a:lnTo>
                    <a:lnTo>
                      <a:pt x="37" y="100"/>
                    </a:lnTo>
                    <a:lnTo>
                      <a:pt x="31" y="152"/>
                    </a:lnTo>
                    <a:lnTo>
                      <a:pt x="110" y="152"/>
                    </a:lnTo>
                    <a:lnTo>
                      <a:pt x="110" y="137"/>
                    </a:lnTo>
                    <a:lnTo>
                      <a:pt x="114" y="112"/>
                    </a:lnTo>
                    <a:lnTo>
                      <a:pt x="114" y="99"/>
                    </a:lnTo>
                    <a:lnTo>
                      <a:pt x="80" y="99"/>
                    </a:lnTo>
                    <a:lnTo>
                      <a:pt x="84" y="50"/>
                    </a:lnTo>
                    <a:lnTo>
                      <a:pt x="78" y="50"/>
                    </a:lnTo>
                    <a:lnTo>
                      <a:pt x="121" y="50"/>
                    </a:lnTo>
                    <a:lnTo>
                      <a:pt x="126" y="0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889" name="Freeform 121"/>
              <p:cNvSpPr>
                <a:spLocks noChangeAspect="1"/>
              </p:cNvSpPr>
              <p:nvPr/>
            </p:nvSpPr>
            <p:spPr bwMode="auto">
              <a:xfrm>
                <a:off x="-198" y="3345"/>
                <a:ext cx="27" cy="13"/>
              </a:xfrm>
              <a:custGeom>
                <a:avLst/>
                <a:gdLst/>
                <a:ahLst/>
                <a:cxnLst>
                  <a:cxn ang="0">
                    <a:pos x="76" y="37"/>
                  </a:cxn>
                  <a:cxn ang="0">
                    <a:pos x="80" y="1"/>
                  </a:cxn>
                  <a:cxn ang="0">
                    <a:pos x="40" y="1"/>
                  </a:cxn>
                  <a:cxn ang="0">
                    <a:pos x="3" y="0"/>
                  </a:cxn>
                  <a:cxn ang="0">
                    <a:pos x="3" y="1"/>
                  </a:cxn>
                  <a:cxn ang="0">
                    <a:pos x="0" y="36"/>
                  </a:cxn>
                  <a:cxn ang="0">
                    <a:pos x="76" y="37"/>
                  </a:cxn>
                </a:cxnLst>
                <a:rect l="0" t="0" r="r" b="b"/>
                <a:pathLst>
                  <a:path w="80" h="37">
                    <a:moveTo>
                      <a:pt x="76" y="37"/>
                    </a:moveTo>
                    <a:lnTo>
                      <a:pt x="80" y="1"/>
                    </a:lnTo>
                    <a:lnTo>
                      <a:pt x="40" y="1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0" y="36"/>
                    </a:lnTo>
                    <a:lnTo>
                      <a:pt x="76" y="37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9" name="Group 122"/>
          <p:cNvGrpSpPr>
            <a:grpSpLocks noChangeAspect="1"/>
          </p:cNvGrpSpPr>
          <p:nvPr/>
        </p:nvGrpSpPr>
        <p:grpSpPr bwMode="auto">
          <a:xfrm>
            <a:off x="6156325" y="4297363"/>
            <a:ext cx="1157288" cy="1382712"/>
            <a:chOff x="3491" y="1994"/>
            <a:chExt cx="977" cy="1077"/>
          </a:xfrm>
        </p:grpSpPr>
        <p:grpSp>
          <p:nvGrpSpPr>
            <p:cNvPr id="10" name="Group 123"/>
            <p:cNvGrpSpPr>
              <a:grpSpLocks noChangeAspect="1"/>
            </p:cNvGrpSpPr>
            <p:nvPr/>
          </p:nvGrpSpPr>
          <p:grpSpPr bwMode="auto">
            <a:xfrm>
              <a:off x="3637" y="1994"/>
              <a:ext cx="720" cy="819"/>
              <a:chOff x="3637" y="1994"/>
              <a:chExt cx="720" cy="819"/>
            </a:xfrm>
          </p:grpSpPr>
          <p:grpSp>
            <p:nvGrpSpPr>
              <p:cNvPr id="11" name="Group 124"/>
              <p:cNvGrpSpPr>
                <a:grpSpLocks noChangeAspect="1"/>
              </p:cNvGrpSpPr>
              <p:nvPr/>
            </p:nvGrpSpPr>
            <p:grpSpPr bwMode="auto">
              <a:xfrm>
                <a:off x="3637" y="2525"/>
                <a:ext cx="720" cy="288"/>
                <a:chOff x="99" y="2962"/>
                <a:chExt cx="720" cy="288"/>
              </a:xfrm>
            </p:grpSpPr>
            <p:sp>
              <p:nvSpPr>
                <p:cNvPr id="160893" name="Rectangle 125"/>
                <p:cNvSpPr>
                  <a:spLocks noChangeAspect="1" noChangeArrowheads="1"/>
                </p:cNvSpPr>
                <p:nvPr/>
              </p:nvSpPr>
              <p:spPr bwMode="auto">
                <a:xfrm>
                  <a:off x="107" y="3233"/>
                  <a:ext cx="705" cy="17"/>
                </a:xfrm>
                <a:prstGeom prst="rect">
                  <a:avLst/>
                </a:prstGeom>
                <a:solidFill>
                  <a:srgbClr val="5F5F5F"/>
                </a:solidFill>
                <a:ln w="3175">
                  <a:solidFill>
                    <a:srgbClr val="777777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60894" name="Rectangle 126"/>
                <p:cNvSpPr>
                  <a:spLocks noChangeAspect="1" noChangeArrowheads="1"/>
                </p:cNvSpPr>
                <p:nvPr/>
              </p:nvSpPr>
              <p:spPr bwMode="auto">
                <a:xfrm>
                  <a:off x="99" y="3061"/>
                  <a:ext cx="720" cy="174"/>
                </a:xfrm>
                <a:prstGeom prst="rect">
                  <a:avLst/>
                </a:prstGeom>
                <a:gradFill rotWithShape="0">
                  <a:gsLst>
                    <a:gs pos="0">
                      <a:srgbClr val="DDDDDD"/>
                    </a:gs>
                    <a:gs pos="100000">
                      <a:srgbClr val="5F5F5F"/>
                    </a:gs>
                  </a:gsLst>
                  <a:lin ang="2700000" scaled="1"/>
                </a:gradFill>
                <a:ln w="3175">
                  <a:solidFill>
                    <a:srgbClr val="777777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60895" name="Rectangle 127"/>
                <p:cNvSpPr>
                  <a:spLocks noChangeAspect="1" noChangeArrowheads="1"/>
                </p:cNvSpPr>
                <p:nvPr/>
              </p:nvSpPr>
              <p:spPr bwMode="auto">
                <a:xfrm>
                  <a:off x="178" y="3174"/>
                  <a:ext cx="51" cy="23"/>
                </a:xfrm>
                <a:prstGeom prst="rect">
                  <a:avLst/>
                </a:prstGeom>
                <a:solidFill>
                  <a:srgbClr val="5F5F5F"/>
                </a:solidFill>
                <a:ln w="317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12" name="Group 128"/>
                <p:cNvGrpSpPr>
                  <a:grpSpLocks noChangeAspect="1"/>
                </p:cNvGrpSpPr>
                <p:nvPr/>
              </p:nvGrpSpPr>
              <p:grpSpPr bwMode="auto">
                <a:xfrm>
                  <a:off x="597" y="3116"/>
                  <a:ext cx="155" cy="30"/>
                  <a:chOff x="1343" y="3114"/>
                  <a:chExt cx="155" cy="30"/>
                </a:xfrm>
              </p:grpSpPr>
              <p:sp>
                <p:nvSpPr>
                  <p:cNvPr id="160897" name="Rectangle 12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343" y="3125"/>
                    <a:ext cx="155" cy="12"/>
                  </a:xfrm>
                  <a:prstGeom prst="rect">
                    <a:avLst/>
                  </a:prstGeom>
                  <a:solidFill>
                    <a:schemeClr val="tx1"/>
                  </a:solidFill>
                  <a:ln w="3175">
                    <a:solidFill>
                      <a:schemeClr val="tx2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60898" name="Freeform 130"/>
                  <p:cNvSpPr>
                    <a:spLocks noChangeAspect="1"/>
                  </p:cNvSpPr>
                  <p:nvPr/>
                </p:nvSpPr>
                <p:spPr bwMode="auto">
                  <a:xfrm>
                    <a:off x="1381" y="3114"/>
                    <a:ext cx="79" cy="30"/>
                  </a:xfrm>
                  <a:custGeom>
                    <a:avLst/>
                    <a:gdLst/>
                    <a:ahLst/>
                    <a:cxnLst>
                      <a:cxn ang="0">
                        <a:pos x="0" y="30"/>
                      </a:cxn>
                      <a:cxn ang="0">
                        <a:pos x="79" y="30"/>
                      </a:cxn>
                      <a:cxn ang="0">
                        <a:pos x="73" y="0"/>
                      </a:cxn>
                      <a:cxn ang="0">
                        <a:pos x="7" y="0"/>
                      </a:cxn>
                      <a:cxn ang="0">
                        <a:pos x="0" y="30"/>
                      </a:cxn>
                    </a:cxnLst>
                    <a:rect l="0" t="0" r="r" b="b"/>
                    <a:pathLst>
                      <a:path w="79" h="30">
                        <a:moveTo>
                          <a:pt x="0" y="30"/>
                        </a:moveTo>
                        <a:lnTo>
                          <a:pt x="79" y="30"/>
                        </a:lnTo>
                        <a:lnTo>
                          <a:pt x="73" y="0"/>
                        </a:lnTo>
                        <a:lnTo>
                          <a:pt x="7" y="0"/>
                        </a:lnTo>
                        <a:lnTo>
                          <a:pt x="0" y="30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 cmpd="sng">
                    <a:solidFill>
                      <a:schemeClr val="tx2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60899" name="Freeform 131"/>
                <p:cNvSpPr>
                  <a:spLocks noChangeAspect="1"/>
                </p:cNvSpPr>
                <p:nvPr/>
              </p:nvSpPr>
              <p:spPr bwMode="auto">
                <a:xfrm>
                  <a:off x="99" y="2966"/>
                  <a:ext cx="720" cy="97"/>
                </a:xfrm>
                <a:custGeom>
                  <a:avLst/>
                  <a:gdLst/>
                  <a:ahLst/>
                  <a:cxnLst>
                    <a:cxn ang="0">
                      <a:pos x="72" y="0"/>
                    </a:cxn>
                    <a:cxn ang="0">
                      <a:pos x="0" y="93"/>
                    </a:cxn>
                    <a:cxn ang="0">
                      <a:pos x="720" y="93"/>
                    </a:cxn>
                    <a:cxn ang="0">
                      <a:pos x="648" y="1"/>
                    </a:cxn>
                    <a:cxn ang="0">
                      <a:pos x="72" y="0"/>
                    </a:cxn>
                  </a:cxnLst>
                  <a:rect l="0" t="0" r="r" b="b"/>
                  <a:pathLst>
                    <a:path w="720" h="93">
                      <a:moveTo>
                        <a:pt x="72" y="0"/>
                      </a:moveTo>
                      <a:lnTo>
                        <a:pt x="0" y="93"/>
                      </a:lnTo>
                      <a:lnTo>
                        <a:pt x="720" y="93"/>
                      </a:lnTo>
                      <a:lnTo>
                        <a:pt x="648" y="1"/>
                      </a:lnTo>
                      <a:lnTo>
                        <a:pt x="72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C0C0C0"/>
                    </a:gs>
                    <a:gs pos="100000">
                      <a:srgbClr val="292929"/>
                    </a:gs>
                  </a:gsLst>
                  <a:lin ang="0" scaled="1"/>
                </a:gradFill>
                <a:ln w="3175" cap="flat" cmpd="sng">
                  <a:solidFill>
                    <a:srgbClr val="777777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60900" name="Freeform 132"/>
                <p:cNvSpPr>
                  <a:spLocks noChangeAspect="1"/>
                </p:cNvSpPr>
                <p:nvPr/>
              </p:nvSpPr>
              <p:spPr bwMode="auto">
                <a:xfrm>
                  <a:off x="228" y="2996"/>
                  <a:ext cx="462" cy="41"/>
                </a:xfrm>
                <a:custGeom>
                  <a:avLst/>
                  <a:gdLst/>
                  <a:ahLst/>
                  <a:cxnLst>
                    <a:cxn ang="0">
                      <a:pos x="13" y="41"/>
                    </a:cxn>
                    <a:cxn ang="0">
                      <a:pos x="447" y="41"/>
                    </a:cxn>
                    <a:cxn ang="0">
                      <a:pos x="462" y="32"/>
                    </a:cxn>
                    <a:cxn ang="0">
                      <a:pos x="462" y="0"/>
                    </a:cxn>
                    <a:cxn ang="0">
                      <a:pos x="452" y="8"/>
                    </a:cxn>
                    <a:cxn ang="0">
                      <a:pos x="11" y="8"/>
                    </a:cxn>
                    <a:cxn ang="0">
                      <a:pos x="0" y="0"/>
                    </a:cxn>
                    <a:cxn ang="0">
                      <a:pos x="0" y="32"/>
                    </a:cxn>
                    <a:cxn ang="0">
                      <a:pos x="13" y="41"/>
                    </a:cxn>
                  </a:cxnLst>
                  <a:rect l="0" t="0" r="r" b="b"/>
                  <a:pathLst>
                    <a:path w="462" h="41">
                      <a:moveTo>
                        <a:pt x="13" y="41"/>
                      </a:moveTo>
                      <a:lnTo>
                        <a:pt x="447" y="41"/>
                      </a:lnTo>
                      <a:cubicBezTo>
                        <a:pt x="447" y="41"/>
                        <a:pt x="459" y="39"/>
                        <a:pt x="462" y="32"/>
                      </a:cubicBezTo>
                      <a:cubicBezTo>
                        <a:pt x="462" y="16"/>
                        <a:pt x="462" y="0"/>
                        <a:pt x="462" y="0"/>
                      </a:cubicBezTo>
                      <a:lnTo>
                        <a:pt x="452" y="8"/>
                      </a:lnTo>
                      <a:lnTo>
                        <a:pt x="11" y="8"/>
                      </a:lnTo>
                      <a:lnTo>
                        <a:pt x="0" y="0"/>
                      </a:lnTo>
                      <a:cubicBezTo>
                        <a:pt x="0" y="0"/>
                        <a:pt x="0" y="16"/>
                        <a:pt x="0" y="32"/>
                      </a:cubicBezTo>
                      <a:cubicBezTo>
                        <a:pt x="2" y="38"/>
                        <a:pt x="13" y="41"/>
                        <a:pt x="13" y="41"/>
                      </a:cubicBezTo>
                      <a:close/>
                    </a:path>
                  </a:pathLst>
                </a:custGeom>
                <a:gradFill rotWithShape="0">
                  <a:gsLst>
                    <a:gs pos="0">
                      <a:srgbClr val="DDDDDD"/>
                    </a:gs>
                    <a:gs pos="100000">
                      <a:srgbClr val="292929"/>
                    </a:gs>
                  </a:gsLst>
                  <a:lin ang="0" scaled="1"/>
                </a:gradFill>
                <a:ln w="3175" cap="flat" cmpd="sng">
                  <a:noFill/>
                  <a:prstDash val="solid"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60901" name="Freeform 133"/>
                <p:cNvSpPr>
                  <a:spLocks noChangeAspect="1"/>
                </p:cNvSpPr>
                <p:nvPr/>
              </p:nvSpPr>
              <p:spPr bwMode="auto">
                <a:xfrm>
                  <a:off x="227" y="2962"/>
                  <a:ext cx="464" cy="41"/>
                </a:xfrm>
                <a:custGeom>
                  <a:avLst/>
                  <a:gdLst/>
                  <a:ahLst/>
                  <a:cxnLst>
                    <a:cxn ang="0">
                      <a:pos x="13" y="41"/>
                    </a:cxn>
                    <a:cxn ang="0">
                      <a:pos x="448" y="41"/>
                    </a:cxn>
                    <a:cxn ang="0">
                      <a:pos x="463" y="32"/>
                    </a:cxn>
                    <a:cxn ang="0">
                      <a:pos x="448" y="7"/>
                    </a:cxn>
                    <a:cxn ang="0">
                      <a:pos x="21" y="4"/>
                    </a:cxn>
                    <a:cxn ang="0">
                      <a:pos x="0" y="32"/>
                    </a:cxn>
                    <a:cxn ang="0">
                      <a:pos x="13" y="41"/>
                    </a:cxn>
                  </a:cxnLst>
                  <a:rect l="0" t="0" r="r" b="b"/>
                  <a:pathLst>
                    <a:path w="464" h="41">
                      <a:moveTo>
                        <a:pt x="13" y="41"/>
                      </a:moveTo>
                      <a:lnTo>
                        <a:pt x="448" y="41"/>
                      </a:lnTo>
                      <a:cubicBezTo>
                        <a:pt x="448" y="41"/>
                        <a:pt x="463" y="38"/>
                        <a:pt x="463" y="32"/>
                      </a:cubicBezTo>
                      <a:cubicBezTo>
                        <a:pt x="464" y="27"/>
                        <a:pt x="454" y="16"/>
                        <a:pt x="448" y="7"/>
                      </a:cubicBezTo>
                      <a:cubicBezTo>
                        <a:pt x="356" y="7"/>
                        <a:pt x="96" y="0"/>
                        <a:pt x="21" y="4"/>
                      </a:cubicBezTo>
                      <a:lnTo>
                        <a:pt x="0" y="32"/>
                      </a:lnTo>
                      <a:cubicBezTo>
                        <a:pt x="2" y="38"/>
                        <a:pt x="13" y="41"/>
                        <a:pt x="13" y="41"/>
                      </a:cubicBezTo>
                      <a:close/>
                    </a:path>
                  </a:pathLst>
                </a:custGeom>
                <a:solidFill>
                  <a:srgbClr val="5F5F5F"/>
                </a:solidFill>
                <a:ln w="3175" cmpd="sng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3" name="Group 134"/>
              <p:cNvGrpSpPr>
                <a:grpSpLocks noChangeAspect="1"/>
              </p:cNvGrpSpPr>
              <p:nvPr/>
            </p:nvGrpSpPr>
            <p:grpSpPr bwMode="auto">
              <a:xfrm>
                <a:off x="3668" y="1994"/>
                <a:ext cx="657" cy="536"/>
                <a:chOff x="3668" y="1994"/>
                <a:chExt cx="657" cy="536"/>
              </a:xfrm>
            </p:grpSpPr>
            <p:sp>
              <p:nvSpPr>
                <p:cNvPr id="160903" name="AutoShape 135"/>
                <p:cNvSpPr>
                  <a:spLocks noChangeAspect="1" noChangeArrowheads="1"/>
                </p:cNvSpPr>
                <p:nvPr/>
              </p:nvSpPr>
              <p:spPr bwMode="auto">
                <a:xfrm>
                  <a:off x="3668" y="1994"/>
                  <a:ext cx="657" cy="536"/>
                </a:xfrm>
                <a:prstGeom prst="roundRect">
                  <a:avLst>
                    <a:gd name="adj" fmla="val 1866"/>
                  </a:avLst>
                </a:prstGeom>
                <a:gradFill rotWithShape="0">
                  <a:gsLst>
                    <a:gs pos="0">
                      <a:srgbClr val="DDDDDD"/>
                    </a:gs>
                    <a:gs pos="100000">
                      <a:srgbClr val="777777"/>
                    </a:gs>
                  </a:gsLst>
                  <a:lin ang="2700000" scaled="1"/>
                </a:gradFill>
                <a:ln w="3175">
                  <a:solidFill>
                    <a:schemeClr val="bg2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60904" name="AutoShape 136"/>
                <p:cNvSpPr>
                  <a:spLocks noChangeAspect="1" noChangeArrowheads="1"/>
                </p:cNvSpPr>
                <p:nvPr/>
              </p:nvSpPr>
              <p:spPr bwMode="auto">
                <a:xfrm>
                  <a:off x="3708" y="2038"/>
                  <a:ext cx="577" cy="449"/>
                </a:xfrm>
                <a:prstGeom prst="roundRect">
                  <a:avLst>
                    <a:gd name="adj" fmla="val 1338"/>
                  </a:avLst>
                </a:prstGeom>
                <a:solidFill>
                  <a:srgbClr val="B2B2B2"/>
                </a:solidFill>
                <a:ln w="317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60905" name="AutoShape 137"/>
                <p:cNvSpPr>
                  <a:spLocks noChangeAspect="1" noChangeArrowheads="1"/>
                </p:cNvSpPr>
                <p:nvPr/>
              </p:nvSpPr>
              <p:spPr bwMode="auto">
                <a:xfrm>
                  <a:off x="3730" y="2064"/>
                  <a:ext cx="533" cy="396"/>
                </a:xfrm>
                <a:prstGeom prst="roundRect">
                  <a:avLst>
                    <a:gd name="adj" fmla="val 1514"/>
                  </a:avLst>
                </a:prstGeom>
                <a:gradFill rotWithShape="0">
                  <a:gsLst>
                    <a:gs pos="0">
                      <a:schemeClr val="tx1"/>
                    </a:gs>
                    <a:gs pos="100000">
                      <a:srgbClr val="C0C0C0"/>
                    </a:gs>
                  </a:gsLst>
                  <a:lin ang="2700000" scaled="1"/>
                </a:gradFill>
                <a:ln w="317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60906" name="AutoShape 138"/>
                <p:cNvSpPr>
                  <a:spLocks noChangeAspect="1" noChangeArrowheads="1"/>
                </p:cNvSpPr>
                <p:nvPr/>
              </p:nvSpPr>
              <p:spPr bwMode="auto">
                <a:xfrm>
                  <a:off x="3745" y="2078"/>
                  <a:ext cx="503" cy="368"/>
                </a:xfrm>
                <a:prstGeom prst="roundRect">
                  <a:avLst>
                    <a:gd name="adj" fmla="val 815"/>
                  </a:avLst>
                </a:prstGeom>
                <a:gradFill rotWithShape="0">
                  <a:gsLst>
                    <a:gs pos="0">
                      <a:srgbClr val="99CCCC"/>
                    </a:gs>
                    <a:gs pos="100000">
                      <a:srgbClr val="006699"/>
                    </a:gs>
                  </a:gsLst>
                  <a:lin ang="2700000" scaled="1"/>
                </a:gradFill>
                <a:ln w="317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60907" name="AutoShape 139"/>
                <p:cNvSpPr>
                  <a:spLocks noChangeAspect="1" noChangeArrowheads="1"/>
                </p:cNvSpPr>
                <p:nvPr/>
              </p:nvSpPr>
              <p:spPr bwMode="auto">
                <a:xfrm>
                  <a:off x="4121" y="2131"/>
                  <a:ext cx="40" cy="90"/>
                </a:xfrm>
                <a:prstGeom prst="roundRect">
                  <a:avLst>
                    <a:gd name="adj" fmla="val 27662"/>
                  </a:avLst>
                </a:prstGeom>
                <a:solidFill>
                  <a:srgbClr val="CCFFFF"/>
                </a:solidFill>
                <a:ln w="317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14" name="Group 140"/>
            <p:cNvGrpSpPr>
              <a:grpSpLocks noChangeAspect="1"/>
            </p:cNvGrpSpPr>
            <p:nvPr/>
          </p:nvGrpSpPr>
          <p:grpSpPr bwMode="auto">
            <a:xfrm>
              <a:off x="3491" y="2900"/>
              <a:ext cx="977" cy="171"/>
              <a:chOff x="-355" y="3345"/>
              <a:chExt cx="977" cy="171"/>
            </a:xfrm>
          </p:grpSpPr>
          <p:sp>
            <p:nvSpPr>
              <p:cNvPr id="160909" name="Freeform 141"/>
              <p:cNvSpPr>
                <a:spLocks noChangeAspect="1"/>
              </p:cNvSpPr>
              <p:nvPr/>
            </p:nvSpPr>
            <p:spPr bwMode="auto">
              <a:xfrm>
                <a:off x="-355" y="3345"/>
                <a:ext cx="977" cy="171"/>
              </a:xfrm>
              <a:custGeom>
                <a:avLst/>
                <a:gdLst/>
                <a:ahLst/>
                <a:cxnLst>
                  <a:cxn ang="0">
                    <a:pos x="1047" y="20"/>
                  </a:cxn>
                  <a:cxn ang="0">
                    <a:pos x="1042" y="1"/>
                  </a:cxn>
                  <a:cxn ang="0">
                    <a:pos x="968" y="0"/>
                  </a:cxn>
                  <a:cxn ang="0">
                    <a:pos x="965" y="6"/>
                  </a:cxn>
                  <a:cxn ang="0">
                    <a:pos x="897" y="20"/>
                  </a:cxn>
                  <a:cxn ang="0">
                    <a:pos x="892" y="1"/>
                  </a:cxn>
                  <a:cxn ang="0">
                    <a:pos x="816" y="3"/>
                  </a:cxn>
                  <a:cxn ang="0">
                    <a:pos x="802" y="20"/>
                  </a:cxn>
                  <a:cxn ang="0">
                    <a:pos x="778" y="13"/>
                  </a:cxn>
                  <a:cxn ang="0">
                    <a:pos x="773" y="1"/>
                  </a:cxn>
                  <a:cxn ang="0">
                    <a:pos x="730" y="0"/>
                  </a:cxn>
                  <a:cxn ang="0">
                    <a:pos x="702" y="1"/>
                  </a:cxn>
                  <a:cxn ang="0">
                    <a:pos x="701" y="3"/>
                  </a:cxn>
                  <a:cxn ang="0">
                    <a:pos x="670" y="20"/>
                  </a:cxn>
                  <a:cxn ang="0">
                    <a:pos x="588" y="3"/>
                  </a:cxn>
                  <a:cxn ang="0">
                    <a:pos x="555" y="20"/>
                  </a:cxn>
                  <a:cxn ang="0">
                    <a:pos x="510" y="3"/>
                  </a:cxn>
                  <a:cxn ang="0">
                    <a:pos x="473" y="3"/>
                  </a:cxn>
                  <a:cxn ang="0">
                    <a:pos x="461" y="20"/>
                  </a:cxn>
                  <a:cxn ang="0">
                    <a:pos x="277" y="6"/>
                  </a:cxn>
                  <a:cxn ang="0">
                    <a:pos x="203" y="1"/>
                  </a:cxn>
                  <a:cxn ang="0">
                    <a:pos x="202" y="3"/>
                  </a:cxn>
                  <a:cxn ang="0">
                    <a:pos x="107" y="20"/>
                  </a:cxn>
                  <a:cxn ang="0">
                    <a:pos x="19" y="513"/>
                  </a:cxn>
                  <a:cxn ang="0">
                    <a:pos x="2930" y="451"/>
                  </a:cxn>
                  <a:cxn ang="0">
                    <a:pos x="2245" y="20"/>
                  </a:cxn>
                  <a:cxn ang="0">
                    <a:pos x="2234" y="2"/>
                  </a:cxn>
                  <a:cxn ang="0">
                    <a:pos x="2169" y="7"/>
                  </a:cxn>
                  <a:cxn ang="0">
                    <a:pos x="2139" y="20"/>
                  </a:cxn>
                  <a:cxn ang="0">
                    <a:pos x="2126" y="2"/>
                  </a:cxn>
                  <a:cxn ang="0">
                    <a:pos x="2054" y="20"/>
                  </a:cxn>
                  <a:cxn ang="0">
                    <a:pos x="2027" y="9"/>
                  </a:cxn>
                  <a:cxn ang="0">
                    <a:pos x="1957" y="2"/>
                  </a:cxn>
                  <a:cxn ang="0">
                    <a:pos x="1954" y="3"/>
                  </a:cxn>
                  <a:cxn ang="0">
                    <a:pos x="1857" y="20"/>
                  </a:cxn>
                  <a:cxn ang="0">
                    <a:pos x="1846" y="2"/>
                  </a:cxn>
                  <a:cxn ang="0">
                    <a:pos x="1767" y="20"/>
                  </a:cxn>
                  <a:cxn ang="0">
                    <a:pos x="1740" y="13"/>
                  </a:cxn>
                  <a:cxn ang="0">
                    <a:pos x="1739" y="2"/>
                  </a:cxn>
                  <a:cxn ang="0">
                    <a:pos x="1667" y="7"/>
                  </a:cxn>
                  <a:cxn ang="0">
                    <a:pos x="1637" y="20"/>
                  </a:cxn>
                  <a:cxn ang="0">
                    <a:pos x="1562" y="6"/>
                  </a:cxn>
                  <a:cxn ang="0">
                    <a:pos x="1528" y="20"/>
                  </a:cxn>
                  <a:cxn ang="0">
                    <a:pos x="1521" y="1"/>
                  </a:cxn>
                  <a:cxn ang="0">
                    <a:pos x="1448" y="2"/>
                  </a:cxn>
                  <a:cxn ang="0">
                    <a:pos x="1446" y="6"/>
                  </a:cxn>
                  <a:cxn ang="0">
                    <a:pos x="1383" y="20"/>
                  </a:cxn>
                  <a:cxn ang="0">
                    <a:pos x="1374" y="3"/>
                  </a:cxn>
                  <a:cxn ang="0">
                    <a:pos x="1301" y="2"/>
                  </a:cxn>
                  <a:cxn ang="0">
                    <a:pos x="1300" y="6"/>
                  </a:cxn>
                  <a:cxn ang="0">
                    <a:pos x="1269" y="20"/>
                  </a:cxn>
                  <a:cxn ang="0">
                    <a:pos x="1265" y="1"/>
                  </a:cxn>
                  <a:cxn ang="0">
                    <a:pos x="1181" y="20"/>
                  </a:cxn>
                  <a:cxn ang="0">
                    <a:pos x="1152" y="9"/>
                  </a:cxn>
                  <a:cxn ang="0">
                    <a:pos x="1078" y="1"/>
                  </a:cxn>
                </a:cxnLst>
                <a:rect l="0" t="0" r="r" b="b"/>
                <a:pathLst>
                  <a:path w="2930" h="513">
                    <a:moveTo>
                      <a:pt x="1071" y="20"/>
                    </a:moveTo>
                    <a:lnTo>
                      <a:pt x="1047" y="20"/>
                    </a:lnTo>
                    <a:lnTo>
                      <a:pt x="1041" y="8"/>
                    </a:lnTo>
                    <a:lnTo>
                      <a:pt x="1042" y="1"/>
                    </a:lnTo>
                    <a:lnTo>
                      <a:pt x="1031" y="0"/>
                    </a:lnTo>
                    <a:lnTo>
                      <a:pt x="968" y="0"/>
                    </a:lnTo>
                    <a:lnTo>
                      <a:pt x="968" y="6"/>
                    </a:lnTo>
                    <a:lnTo>
                      <a:pt x="965" y="6"/>
                    </a:lnTo>
                    <a:lnTo>
                      <a:pt x="956" y="20"/>
                    </a:lnTo>
                    <a:lnTo>
                      <a:pt x="897" y="20"/>
                    </a:lnTo>
                    <a:lnTo>
                      <a:pt x="892" y="10"/>
                    </a:lnTo>
                    <a:lnTo>
                      <a:pt x="892" y="1"/>
                    </a:lnTo>
                    <a:lnTo>
                      <a:pt x="816" y="1"/>
                    </a:lnTo>
                    <a:lnTo>
                      <a:pt x="816" y="3"/>
                    </a:lnTo>
                    <a:lnTo>
                      <a:pt x="814" y="3"/>
                    </a:lnTo>
                    <a:lnTo>
                      <a:pt x="802" y="20"/>
                    </a:lnTo>
                    <a:lnTo>
                      <a:pt x="782" y="20"/>
                    </a:lnTo>
                    <a:lnTo>
                      <a:pt x="778" y="13"/>
                    </a:lnTo>
                    <a:lnTo>
                      <a:pt x="778" y="1"/>
                    </a:lnTo>
                    <a:lnTo>
                      <a:pt x="773" y="1"/>
                    </a:lnTo>
                    <a:lnTo>
                      <a:pt x="768" y="0"/>
                    </a:lnTo>
                    <a:lnTo>
                      <a:pt x="730" y="0"/>
                    </a:lnTo>
                    <a:lnTo>
                      <a:pt x="726" y="1"/>
                    </a:lnTo>
                    <a:lnTo>
                      <a:pt x="702" y="1"/>
                    </a:lnTo>
                    <a:lnTo>
                      <a:pt x="702" y="3"/>
                    </a:lnTo>
                    <a:lnTo>
                      <a:pt x="701" y="3"/>
                    </a:lnTo>
                    <a:lnTo>
                      <a:pt x="690" y="20"/>
                    </a:lnTo>
                    <a:lnTo>
                      <a:pt x="670" y="20"/>
                    </a:lnTo>
                    <a:lnTo>
                      <a:pt x="665" y="3"/>
                    </a:lnTo>
                    <a:lnTo>
                      <a:pt x="588" y="3"/>
                    </a:lnTo>
                    <a:lnTo>
                      <a:pt x="576" y="20"/>
                    </a:lnTo>
                    <a:lnTo>
                      <a:pt x="555" y="20"/>
                    </a:lnTo>
                    <a:lnTo>
                      <a:pt x="550" y="3"/>
                    </a:lnTo>
                    <a:lnTo>
                      <a:pt x="510" y="3"/>
                    </a:lnTo>
                    <a:lnTo>
                      <a:pt x="473" y="2"/>
                    </a:lnTo>
                    <a:lnTo>
                      <a:pt x="473" y="3"/>
                    </a:lnTo>
                    <a:lnTo>
                      <a:pt x="471" y="3"/>
                    </a:lnTo>
                    <a:lnTo>
                      <a:pt x="461" y="20"/>
                    </a:lnTo>
                    <a:lnTo>
                      <a:pt x="286" y="20"/>
                    </a:lnTo>
                    <a:lnTo>
                      <a:pt x="277" y="6"/>
                    </a:lnTo>
                    <a:lnTo>
                      <a:pt x="279" y="1"/>
                    </a:lnTo>
                    <a:lnTo>
                      <a:pt x="203" y="1"/>
                    </a:lnTo>
                    <a:lnTo>
                      <a:pt x="203" y="3"/>
                    </a:lnTo>
                    <a:lnTo>
                      <a:pt x="202" y="3"/>
                    </a:lnTo>
                    <a:lnTo>
                      <a:pt x="192" y="20"/>
                    </a:lnTo>
                    <a:lnTo>
                      <a:pt x="107" y="20"/>
                    </a:lnTo>
                    <a:lnTo>
                      <a:pt x="0" y="451"/>
                    </a:lnTo>
                    <a:lnTo>
                      <a:pt x="19" y="513"/>
                    </a:lnTo>
                    <a:lnTo>
                      <a:pt x="2907" y="513"/>
                    </a:lnTo>
                    <a:lnTo>
                      <a:pt x="2930" y="451"/>
                    </a:lnTo>
                    <a:lnTo>
                      <a:pt x="2801" y="20"/>
                    </a:lnTo>
                    <a:lnTo>
                      <a:pt x="2245" y="20"/>
                    </a:lnTo>
                    <a:lnTo>
                      <a:pt x="2240" y="10"/>
                    </a:lnTo>
                    <a:lnTo>
                      <a:pt x="2234" y="2"/>
                    </a:lnTo>
                    <a:lnTo>
                      <a:pt x="2173" y="2"/>
                    </a:lnTo>
                    <a:lnTo>
                      <a:pt x="2169" y="7"/>
                    </a:lnTo>
                    <a:lnTo>
                      <a:pt x="2161" y="20"/>
                    </a:lnTo>
                    <a:lnTo>
                      <a:pt x="2139" y="20"/>
                    </a:lnTo>
                    <a:lnTo>
                      <a:pt x="2133" y="10"/>
                    </a:lnTo>
                    <a:lnTo>
                      <a:pt x="2126" y="2"/>
                    </a:lnTo>
                    <a:lnTo>
                      <a:pt x="2065" y="2"/>
                    </a:lnTo>
                    <a:lnTo>
                      <a:pt x="2054" y="20"/>
                    </a:lnTo>
                    <a:lnTo>
                      <a:pt x="2032" y="20"/>
                    </a:lnTo>
                    <a:lnTo>
                      <a:pt x="2027" y="9"/>
                    </a:lnTo>
                    <a:lnTo>
                      <a:pt x="2023" y="1"/>
                    </a:lnTo>
                    <a:lnTo>
                      <a:pt x="1957" y="2"/>
                    </a:lnTo>
                    <a:lnTo>
                      <a:pt x="1957" y="3"/>
                    </a:lnTo>
                    <a:lnTo>
                      <a:pt x="1954" y="3"/>
                    </a:lnTo>
                    <a:lnTo>
                      <a:pt x="1945" y="20"/>
                    </a:lnTo>
                    <a:lnTo>
                      <a:pt x="1857" y="20"/>
                    </a:lnTo>
                    <a:lnTo>
                      <a:pt x="1850" y="6"/>
                    </a:lnTo>
                    <a:lnTo>
                      <a:pt x="1846" y="2"/>
                    </a:lnTo>
                    <a:lnTo>
                      <a:pt x="1778" y="2"/>
                    </a:lnTo>
                    <a:lnTo>
                      <a:pt x="1767" y="20"/>
                    </a:lnTo>
                    <a:lnTo>
                      <a:pt x="1745" y="20"/>
                    </a:lnTo>
                    <a:lnTo>
                      <a:pt x="1740" y="13"/>
                    </a:lnTo>
                    <a:lnTo>
                      <a:pt x="1740" y="12"/>
                    </a:lnTo>
                    <a:lnTo>
                      <a:pt x="1739" y="2"/>
                    </a:lnTo>
                    <a:lnTo>
                      <a:pt x="1667" y="2"/>
                    </a:lnTo>
                    <a:lnTo>
                      <a:pt x="1667" y="7"/>
                    </a:lnTo>
                    <a:lnTo>
                      <a:pt x="1660" y="20"/>
                    </a:lnTo>
                    <a:lnTo>
                      <a:pt x="1637" y="20"/>
                    </a:lnTo>
                    <a:lnTo>
                      <a:pt x="1629" y="7"/>
                    </a:lnTo>
                    <a:lnTo>
                      <a:pt x="1562" y="6"/>
                    </a:lnTo>
                    <a:lnTo>
                      <a:pt x="1551" y="20"/>
                    </a:lnTo>
                    <a:lnTo>
                      <a:pt x="1528" y="20"/>
                    </a:lnTo>
                    <a:lnTo>
                      <a:pt x="1521" y="6"/>
                    </a:lnTo>
                    <a:lnTo>
                      <a:pt x="1521" y="1"/>
                    </a:lnTo>
                    <a:lnTo>
                      <a:pt x="1511" y="2"/>
                    </a:lnTo>
                    <a:lnTo>
                      <a:pt x="1448" y="2"/>
                    </a:lnTo>
                    <a:lnTo>
                      <a:pt x="1448" y="6"/>
                    </a:lnTo>
                    <a:lnTo>
                      <a:pt x="1446" y="6"/>
                    </a:lnTo>
                    <a:lnTo>
                      <a:pt x="1438" y="20"/>
                    </a:lnTo>
                    <a:lnTo>
                      <a:pt x="1383" y="20"/>
                    </a:lnTo>
                    <a:lnTo>
                      <a:pt x="1376" y="6"/>
                    </a:lnTo>
                    <a:lnTo>
                      <a:pt x="1374" y="3"/>
                    </a:lnTo>
                    <a:lnTo>
                      <a:pt x="1329" y="2"/>
                    </a:lnTo>
                    <a:lnTo>
                      <a:pt x="1301" y="2"/>
                    </a:lnTo>
                    <a:lnTo>
                      <a:pt x="1301" y="6"/>
                    </a:lnTo>
                    <a:lnTo>
                      <a:pt x="1300" y="6"/>
                    </a:lnTo>
                    <a:lnTo>
                      <a:pt x="1290" y="20"/>
                    </a:lnTo>
                    <a:lnTo>
                      <a:pt x="1269" y="20"/>
                    </a:lnTo>
                    <a:lnTo>
                      <a:pt x="1265" y="14"/>
                    </a:lnTo>
                    <a:lnTo>
                      <a:pt x="1265" y="1"/>
                    </a:lnTo>
                    <a:lnTo>
                      <a:pt x="1192" y="1"/>
                    </a:lnTo>
                    <a:lnTo>
                      <a:pt x="1181" y="20"/>
                    </a:lnTo>
                    <a:lnTo>
                      <a:pt x="1158" y="20"/>
                    </a:lnTo>
                    <a:lnTo>
                      <a:pt x="1152" y="9"/>
                    </a:lnTo>
                    <a:lnTo>
                      <a:pt x="1152" y="1"/>
                    </a:lnTo>
                    <a:lnTo>
                      <a:pt x="1078" y="1"/>
                    </a:lnTo>
                    <a:lnTo>
                      <a:pt x="1078" y="8"/>
                    </a:lnTo>
                  </a:path>
                </a:pathLst>
              </a:custGeom>
              <a:gradFill rotWithShape="0">
                <a:gsLst>
                  <a:gs pos="0">
                    <a:srgbClr val="C0C0C0"/>
                  </a:gs>
                  <a:gs pos="100000">
                    <a:srgbClr val="292929"/>
                  </a:gs>
                </a:gsLst>
                <a:lin ang="0" scaled="1"/>
              </a:gradFill>
              <a:ln w="3175" cap="flat" cmpd="sng">
                <a:solidFill>
                  <a:srgbClr val="777777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0910" name="Freeform 142"/>
              <p:cNvSpPr>
                <a:spLocks noChangeAspect="1"/>
              </p:cNvSpPr>
              <p:nvPr/>
            </p:nvSpPr>
            <p:spPr bwMode="auto">
              <a:xfrm>
                <a:off x="388" y="3389"/>
                <a:ext cx="4" cy="3"/>
              </a:xfrm>
              <a:custGeom>
                <a:avLst/>
                <a:gdLst/>
                <a:ahLst/>
                <a:cxnLst>
                  <a:cxn ang="0">
                    <a:pos x="2" y="2"/>
                  </a:cxn>
                  <a:cxn ang="0">
                    <a:pos x="0" y="0"/>
                  </a:cxn>
                  <a:cxn ang="0">
                    <a:pos x="7" y="8"/>
                  </a:cxn>
                  <a:cxn ang="0">
                    <a:pos x="4" y="5"/>
                  </a:cxn>
                  <a:cxn ang="0">
                    <a:pos x="6" y="5"/>
                  </a:cxn>
                  <a:cxn ang="0">
                    <a:pos x="12" y="7"/>
                  </a:cxn>
                  <a:cxn ang="0">
                    <a:pos x="4" y="3"/>
                  </a:cxn>
                  <a:cxn ang="0">
                    <a:pos x="2" y="2"/>
                  </a:cxn>
                </a:cxnLst>
                <a:rect l="0" t="0" r="r" b="b"/>
                <a:pathLst>
                  <a:path w="12" h="8">
                    <a:moveTo>
                      <a:pt x="2" y="2"/>
                    </a:moveTo>
                    <a:lnTo>
                      <a:pt x="0" y="0"/>
                    </a:lnTo>
                    <a:lnTo>
                      <a:pt x="7" y="8"/>
                    </a:lnTo>
                    <a:lnTo>
                      <a:pt x="4" y="5"/>
                    </a:lnTo>
                    <a:lnTo>
                      <a:pt x="6" y="5"/>
                    </a:lnTo>
                    <a:lnTo>
                      <a:pt x="12" y="7"/>
                    </a:lnTo>
                    <a:lnTo>
                      <a:pt x="4" y="3"/>
                    </a:lnTo>
                    <a:lnTo>
                      <a:pt x="2" y="2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911" name="Freeform 143"/>
              <p:cNvSpPr>
                <a:spLocks noChangeAspect="1"/>
              </p:cNvSpPr>
              <p:nvPr/>
            </p:nvSpPr>
            <p:spPr bwMode="auto">
              <a:xfrm>
                <a:off x="377" y="3391"/>
                <a:ext cx="3" cy="2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3" y="4"/>
                  </a:cxn>
                  <a:cxn ang="0">
                    <a:pos x="10" y="0"/>
                  </a:cxn>
                  <a:cxn ang="0">
                    <a:pos x="5" y="0"/>
                  </a:cxn>
                  <a:cxn ang="0">
                    <a:pos x="3" y="1"/>
                  </a:cxn>
                  <a:cxn ang="0">
                    <a:pos x="0" y="4"/>
                  </a:cxn>
                </a:cxnLst>
                <a:rect l="0" t="0" r="r" b="b"/>
                <a:pathLst>
                  <a:path w="10" h="4">
                    <a:moveTo>
                      <a:pt x="0" y="4"/>
                    </a:moveTo>
                    <a:lnTo>
                      <a:pt x="3" y="4"/>
                    </a:lnTo>
                    <a:lnTo>
                      <a:pt x="10" y="0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912" name="Freeform 144"/>
              <p:cNvSpPr>
                <a:spLocks noChangeAspect="1"/>
              </p:cNvSpPr>
              <p:nvPr/>
            </p:nvSpPr>
            <p:spPr bwMode="auto">
              <a:xfrm>
                <a:off x="261" y="3385"/>
                <a:ext cx="5" cy="3"/>
              </a:xfrm>
              <a:custGeom>
                <a:avLst/>
                <a:gdLst/>
                <a:ahLst/>
                <a:cxnLst>
                  <a:cxn ang="0">
                    <a:pos x="14" y="9"/>
                  </a:cxn>
                  <a:cxn ang="0">
                    <a:pos x="11" y="7"/>
                  </a:cxn>
                  <a:cxn ang="0">
                    <a:pos x="10" y="1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3" y="2"/>
                  </a:cxn>
                  <a:cxn ang="0">
                    <a:pos x="5" y="6"/>
                  </a:cxn>
                  <a:cxn ang="0">
                    <a:pos x="14" y="9"/>
                  </a:cxn>
                </a:cxnLst>
                <a:rect l="0" t="0" r="r" b="b"/>
                <a:pathLst>
                  <a:path w="14" h="9">
                    <a:moveTo>
                      <a:pt x="14" y="9"/>
                    </a:moveTo>
                    <a:lnTo>
                      <a:pt x="11" y="7"/>
                    </a:lnTo>
                    <a:lnTo>
                      <a:pt x="10" y="1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3" y="2"/>
                    </a:lnTo>
                    <a:lnTo>
                      <a:pt x="5" y="6"/>
                    </a:lnTo>
                    <a:lnTo>
                      <a:pt x="14" y="9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913" name="Freeform 145"/>
              <p:cNvSpPr>
                <a:spLocks noChangeAspect="1"/>
              </p:cNvSpPr>
              <p:nvPr/>
            </p:nvSpPr>
            <p:spPr bwMode="auto">
              <a:xfrm>
                <a:off x="260" y="3383"/>
                <a:ext cx="8" cy="6"/>
              </a:xfrm>
              <a:custGeom>
                <a:avLst/>
                <a:gdLst/>
                <a:ahLst/>
                <a:cxnLst>
                  <a:cxn ang="0">
                    <a:pos x="8" y="13"/>
                  </a:cxn>
                  <a:cxn ang="0">
                    <a:pos x="6" y="9"/>
                  </a:cxn>
                  <a:cxn ang="0">
                    <a:pos x="3" y="7"/>
                  </a:cxn>
                  <a:cxn ang="0">
                    <a:pos x="1" y="3"/>
                  </a:cxn>
                  <a:cxn ang="0">
                    <a:pos x="0" y="0"/>
                  </a:cxn>
                  <a:cxn ang="0">
                    <a:pos x="0" y="7"/>
                  </a:cxn>
                  <a:cxn ang="0">
                    <a:pos x="1" y="9"/>
                  </a:cxn>
                  <a:cxn ang="0">
                    <a:pos x="3" y="19"/>
                  </a:cxn>
                  <a:cxn ang="0">
                    <a:pos x="18" y="19"/>
                  </a:cxn>
                  <a:cxn ang="0">
                    <a:pos x="22" y="19"/>
                  </a:cxn>
                  <a:cxn ang="0">
                    <a:pos x="18" y="16"/>
                  </a:cxn>
                  <a:cxn ang="0">
                    <a:pos x="17" y="16"/>
                  </a:cxn>
                  <a:cxn ang="0">
                    <a:pos x="8" y="13"/>
                  </a:cxn>
                  <a:cxn ang="0">
                    <a:pos x="7" y="14"/>
                  </a:cxn>
                  <a:cxn ang="0">
                    <a:pos x="6" y="12"/>
                  </a:cxn>
                  <a:cxn ang="0">
                    <a:pos x="8" y="13"/>
                  </a:cxn>
                </a:cxnLst>
                <a:rect l="0" t="0" r="r" b="b"/>
                <a:pathLst>
                  <a:path w="22" h="19">
                    <a:moveTo>
                      <a:pt x="8" y="13"/>
                    </a:moveTo>
                    <a:lnTo>
                      <a:pt x="6" y="9"/>
                    </a:lnTo>
                    <a:lnTo>
                      <a:pt x="3" y="7"/>
                    </a:lnTo>
                    <a:lnTo>
                      <a:pt x="1" y="3"/>
                    </a:lnTo>
                    <a:lnTo>
                      <a:pt x="0" y="0"/>
                    </a:lnTo>
                    <a:lnTo>
                      <a:pt x="0" y="7"/>
                    </a:lnTo>
                    <a:lnTo>
                      <a:pt x="1" y="9"/>
                    </a:lnTo>
                    <a:lnTo>
                      <a:pt x="3" y="19"/>
                    </a:lnTo>
                    <a:lnTo>
                      <a:pt x="18" y="19"/>
                    </a:lnTo>
                    <a:lnTo>
                      <a:pt x="22" y="19"/>
                    </a:lnTo>
                    <a:lnTo>
                      <a:pt x="18" y="16"/>
                    </a:lnTo>
                    <a:lnTo>
                      <a:pt x="17" y="16"/>
                    </a:lnTo>
                    <a:lnTo>
                      <a:pt x="8" y="13"/>
                    </a:lnTo>
                    <a:lnTo>
                      <a:pt x="7" y="14"/>
                    </a:lnTo>
                    <a:lnTo>
                      <a:pt x="6" y="12"/>
                    </a:lnTo>
                    <a:lnTo>
                      <a:pt x="8" y="13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914" name="Freeform 146"/>
              <p:cNvSpPr>
                <a:spLocks noChangeAspect="1"/>
              </p:cNvSpPr>
              <p:nvPr/>
            </p:nvSpPr>
            <p:spPr bwMode="auto">
              <a:xfrm>
                <a:off x="282" y="3387"/>
                <a:ext cx="3" cy="2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9" y="1"/>
                  </a:cxn>
                  <a:cxn ang="0">
                    <a:pos x="0" y="6"/>
                  </a:cxn>
                  <a:cxn ang="0">
                    <a:pos x="7" y="6"/>
                  </a:cxn>
                  <a:cxn ang="0">
                    <a:pos x="10" y="0"/>
                  </a:cxn>
                </a:cxnLst>
                <a:rect l="0" t="0" r="r" b="b"/>
                <a:pathLst>
                  <a:path w="10" h="6">
                    <a:moveTo>
                      <a:pt x="10" y="0"/>
                    </a:moveTo>
                    <a:lnTo>
                      <a:pt x="9" y="1"/>
                    </a:lnTo>
                    <a:lnTo>
                      <a:pt x="0" y="6"/>
                    </a:lnTo>
                    <a:lnTo>
                      <a:pt x="7" y="6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915" name="Freeform 147"/>
              <p:cNvSpPr>
                <a:spLocks noChangeAspect="1" noEditPoints="1"/>
              </p:cNvSpPr>
              <p:nvPr/>
            </p:nvSpPr>
            <p:spPr bwMode="auto">
              <a:xfrm>
                <a:off x="-316" y="3345"/>
                <a:ext cx="597" cy="135"/>
              </a:xfrm>
              <a:custGeom>
                <a:avLst/>
                <a:gdLst/>
                <a:ahLst/>
                <a:cxnLst>
                  <a:cxn ang="0">
                    <a:pos x="1436" y="18"/>
                  </a:cxn>
                  <a:cxn ang="0">
                    <a:pos x="1334" y="40"/>
                  </a:cxn>
                  <a:cxn ang="0">
                    <a:pos x="1324" y="95"/>
                  </a:cxn>
                  <a:cxn ang="0">
                    <a:pos x="1246" y="130"/>
                  </a:cxn>
                  <a:cxn ang="0">
                    <a:pos x="1262" y="232"/>
                  </a:cxn>
                  <a:cxn ang="0">
                    <a:pos x="563" y="282"/>
                  </a:cxn>
                  <a:cxn ang="0">
                    <a:pos x="649" y="179"/>
                  </a:cxn>
                  <a:cxn ang="0">
                    <a:pos x="599" y="179"/>
                  </a:cxn>
                  <a:cxn ang="0">
                    <a:pos x="565" y="232"/>
                  </a:cxn>
                  <a:cxn ang="0">
                    <a:pos x="365" y="282"/>
                  </a:cxn>
                  <a:cxn ang="0">
                    <a:pos x="286" y="179"/>
                  </a:cxn>
                  <a:cxn ang="0">
                    <a:pos x="381" y="130"/>
                  </a:cxn>
                  <a:cxn ang="0">
                    <a:pos x="370" y="217"/>
                  </a:cxn>
                  <a:cxn ang="0">
                    <a:pos x="422" y="130"/>
                  </a:cxn>
                  <a:cxn ang="0">
                    <a:pos x="475" y="130"/>
                  </a:cxn>
                  <a:cxn ang="0">
                    <a:pos x="494" y="230"/>
                  </a:cxn>
                  <a:cxn ang="0">
                    <a:pos x="519" y="130"/>
                  </a:cxn>
                  <a:cxn ang="0">
                    <a:pos x="617" y="104"/>
                  </a:cxn>
                  <a:cxn ang="0">
                    <a:pos x="655" y="79"/>
                  </a:cxn>
                  <a:cxn ang="0">
                    <a:pos x="693" y="130"/>
                  </a:cxn>
                  <a:cxn ang="0">
                    <a:pos x="685" y="230"/>
                  </a:cxn>
                  <a:cxn ang="0">
                    <a:pos x="730" y="179"/>
                  </a:cxn>
                  <a:cxn ang="0">
                    <a:pos x="795" y="80"/>
                  </a:cxn>
                  <a:cxn ang="0">
                    <a:pos x="700" y="28"/>
                  </a:cxn>
                  <a:cxn ang="0">
                    <a:pos x="667" y="18"/>
                  </a:cxn>
                  <a:cxn ang="0">
                    <a:pos x="586" y="1"/>
                  </a:cxn>
                  <a:cxn ang="0">
                    <a:pos x="471" y="37"/>
                  </a:cxn>
                  <a:cxn ang="0">
                    <a:pos x="440" y="18"/>
                  </a:cxn>
                  <a:cxn ang="0">
                    <a:pos x="346" y="18"/>
                  </a:cxn>
                  <a:cxn ang="0">
                    <a:pos x="194" y="79"/>
                  </a:cxn>
                  <a:cxn ang="0">
                    <a:pos x="239" y="130"/>
                  </a:cxn>
                  <a:cxn ang="0">
                    <a:pos x="184" y="232"/>
                  </a:cxn>
                  <a:cxn ang="0">
                    <a:pos x="200" y="323"/>
                  </a:cxn>
                  <a:cxn ang="0">
                    <a:pos x="42" y="283"/>
                  </a:cxn>
                  <a:cxn ang="0">
                    <a:pos x="62" y="179"/>
                  </a:cxn>
                  <a:cxn ang="0">
                    <a:pos x="182" y="36"/>
                  </a:cxn>
                  <a:cxn ang="0">
                    <a:pos x="83" y="36"/>
                  </a:cxn>
                  <a:cxn ang="0">
                    <a:pos x="64" y="95"/>
                  </a:cxn>
                  <a:cxn ang="0">
                    <a:pos x="333" y="403"/>
                  </a:cxn>
                  <a:cxn ang="0">
                    <a:pos x="1764" y="104"/>
                  </a:cxn>
                  <a:cxn ang="0">
                    <a:pos x="1735" y="37"/>
                  </a:cxn>
                  <a:cxn ang="0">
                    <a:pos x="1625" y="11"/>
                  </a:cxn>
                  <a:cxn ang="0">
                    <a:pos x="1545" y="18"/>
                  </a:cxn>
                  <a:cxn ang="0">
                    <a:pos x="1417" y="95"/>
                  </a:cxn>
                  <a:cxn ang="0">
                    <a:pos x="1489" y="179"/>
                  </a:cxn>
                  <a:cxn ang="0">
                    <a:pos x="1493" y="281"/>
                  </a:cxn>
                  <a:cxn ang="0">
                    <a:pos x="1337" y="180"/>
                  </a:cxn>
                  <a:cxn ang="0">
                    <a:pos x="1377" y="179"/>
                  </a:cxn>
                  <a:cxn ang="0">
                    <a:pos x="1415" y="230"/>
                  </a:cxn>
                  <a:cxn ang="0">
                    <a:pos x="1414" y="179"/>
                  </a:cxn>
                  <a:cxn ang="0">
                    <a:pos x="1529" y="95"/>
                  </a:cxn>
                  <a:cxn ang="0">
                    <a:pos x="1742" y="94"/>
                  </a:cxn>
                  <a:cxn ang="0">
                    <a:pos x="1750" y="230"/>
                  </a:cxn>
                  <a:cxn ang="0">
                    <a:pos x="1609" y="335"/>
                  </a:cxn>
                  <a:cxn ang="0">
                    <a:pos x="1558" y="180"/>
                  </a:cxn>
                  <a:cxn ang="0">
                    <a:pos x="1624" y="130"/>
                  </a:cxn>
                  <a:cxn ang="0">
                    <a:pos x="633" y="104"/>
                  </a:cxn>
                  <a:cxn ang="0">
                    <a:pos x="743" y="95"/>
                  </a:cxn>
                  <a:cxn ang="0">
                    <a:pos x="1407" y="130"/>
                  </a:cxn>
                  <a:cxn ang="0">
                    <a:pos x="150" y="94"/>
                  </a:cxn>
                  <a:cxn ang="0">
                    <a:pos x="180" y="95"/>
                  </a:cxn>
                </a:cxnLst>
                <a:rect l="0" t="0" r="r" b="b"/>
                <a:pathLst>
                  <a:path w="1791" h="403">
                    <a:moveTo>
                      <a:pt x="1522" y="18"/>
                    </a:moveTo>
                    <a:lnTo>
                      <a:pt x="1514" y="5"/>
                    </a:lnTo>
                    <a:lnTo>
                      <a:pt x="1519" y="43"/>
                    </a:lnTo>
                    <a:lnTo>
                      <a:pt x="1443" y="40"/>
                    </a:lnTo>
                    <a:lnTo>
                      <a:pt x="1447" y="4"/>
                    </a:lnTo>
                    <a:lnTo>
                      <a:pt x="1436" y="18"/>
                    </a:lnTo>
                    <a:lnTo>
                      <a:pt x="1424" y="38"/>
                    </a:lnTo>
                    <a:lnTo>
                      <a:pt x="1413" y="18"/>
                    </a:lnTo>
                    <a:lnTo>
                      <a:pt x="1406" y="4"/>
                    </a:lnTo>
                    <a:lnTo>
                      <a:pt x="1406" y="40"/>
                    </a:lnTo>
                    <a:lnTo>
                      <a:pt x="1397" y="38"/>
                    </a:lnTo>
                    <a:lnTo>
                      <a:pt x="1334" y="40"/>
                    </a:lnTo>
                    <a:lnTo>
                      <a:pt x="1333" y="4"/>
                    </a:lnTo>
                    <a:lnTo>
                      <a:pt x="1331" y="4"/>
                    </a:lnTo>
                    <a:lnTo>
                      <a:pt x="1323" y="18"/>
                    </a:lnTo>
                    <a:lnTo>
                      <a:pt x="1312" y="37"/>
                    </a:lnTo>
                    <a:lnTo>
                      <a:pt x="1307" y="95"/>
                    </a:lnTo>
                    <a:lnTo>
                      <a:pt x="1324" y="95"/>
                    </a:lnTo>
                    <a:lnTo>
                      <a:pt x="1316" y="104"/>
                    </a:lnTo>
                    <a:lnTo>
                      <a:pt x="1307" y="95"/>
                    </a:lnTo>
                    <a:lnTo>
                      <a:pt x="1295" y="82"/>
                    </a:lnTo>
                    <a:lnTo>
                      <a:pt x="1299" y="130"/>
                    </a:lnTo>
                    <a:lnTo>
                      <a:pt x="1250" y="130"/>
                    </a:lnTo>
                    <a:lnTo>
                      <a:pt x="1246" y="130"/>
                    </a:lnTo>
                    <a:lnTo>
                      <a:pt x="1262" y="130"/>
                    </a:lnTo>
                    <a:lnTo>
                      <a:pt x="1263" y="168"/>
                    </a:lnTo>
                    <a:lnTo>
                      <a:pt x="1264" y="179"/>
                    </a:lnTo>
                    <a:lnTo>
                      <a:pt x="1299" y="179"/>
                    </a:lnTo>
                    <a:lnTo>
                      <a:pt x="1299" y="232"/>
                    </a:lnTo>
                    <a:lnTo>
                      <a:pt x="1262" y="232"/>
                    </a:lnTo>
                    <a:lnTo>
                      <a:pt x="1263" y="270"/>
                    </a:lnTo>
                    <a:lnTo>
                      <a:pt x="1264" y="282"/>
                    </a:lnTo>
                    <a:lnTo>
                      <a:pt x="1265" y="282"/>
                    </a:lnTo>
                    <a:lnTo>
                      <a:pt x="1265" y="336"/>
                    </a:lnTo>
                    <a:lnTo>
                      <a:pt x="562" y="336"/>
                    </a:lnTo>
                    <a:lnTo>
                      <a:pt x="563" y="282"/>
                    </a:lnTo>
                    <a:lnTo>
                      <a:pt x="603" y="282"/>
                    </a:lnTo>
                    <a:lnTo>
                      <a:pt x="607" y="232"/>
                    </a:lnTo>
                    <a:lnTo>
                      <a:pt x="611" y="232"/>
                    </a:lnTo>
                    <a:lnTo>
                      <a:pt x="615" y="230"/>
                    </a:lnTo>
                    <a:lnTo>
                      <a:pt x="646" y="230"/>
                    </a:lnTo>
                    <a:lnTo>
                      <a:pt x="649" y="179"/>
                    </a:lnTo>
                    <a:lnTo>
                      <a:pt x="613" y="179"/>
                    </a:lnTo>
                    <a:lnTo>
                      <a:pt x="615" y="166"/>
                    </a:lnTo>
                    <a:lnTo>
                      <a:pt x="615" y="130"/>
                    </a:lnTo>
                    <a:lnTo>
                      <a:pt x="579" y="130"/>
                    </a:lnTo>
                    <a:lnTo>
                      <a:pt x="575" y="179"/>
                    </a:lnTo>
                    <a:lnTo>
                      <a:pt x="599" y="179"/>
                    </a:lnTo>
                    <a:lnTo>
                      <a:pt x="604" y="178"/>
                    </a:lnTo>
                    <a:lnTo>
                      <a:pt x="609" y="178"/>
                    </a:lnTo>
                    <a:lnTo>
                      <a:pt x="607" y="230"/>
                    </a:lnTo>
                    <a:lnTo>
                      <a:pt x="591" y="230"/>
                    </a:lnTo>
                    <a:lnTo>
                      <a:pt x="586" y="232"/>
                    </a:lnTo>
                    <a:lnTo>
                      <a:pt x="565" y="232"/>
                    </a:lnTo>
                    <a:lnTo>
                      <a:pt x="562" y="282"/>
                    </a:lnTo>
                    <a:lnTo>
                      <a:pt x="523" y="282"/>
                    </a:lnTo>
                    <a:lnTo>
                      <a:pt x="518" y="336"/>
                    </a:lnTo>
                    <a:lnTo>
                      <a:pt x="355" y="336"/>
                    </a:lnTo>
                    <a:lnTo>
                      <a:pt x="361" y="282"/>
                    </a:lnTo>
                    <a:lnTo>
                      <a:pt x="365" y="282"/>
                    </a:lnTo>
                    <a:lnTo>
                      <a:pt x="365" y="270"/>
                    </a:lnTo>
                    <a:lnTo>
                      <a:pt x="370" y="232"/>
                    </a:lnTo>
                    <a:lnTo>
                      <a:pt x="291" y="232"/>
                    </a:lnTo>
                    <a:lnTo>
                      <a:pt x="297" y="180"/>
                    </a:lnTo>
                    <a:lnTo>
                      <a:pt x="291" y="180"/>
                    </a:lnTo>
                    <a:lnTo>
                      <a:pt x="286" y="179"/>
                    </a:lnTo>
                    <a:lnTo>
                      <a:pt x="260" y="179"/>
                    </a:lnTo>
                    <a:lnTo>
                      <a:pt x="267" y="130"/>
                    </a:lnTo>
                    <a:lnTo>
                      <a:pt x="305" y="130"/>
                    </a:lnTo>
                    <a:lnTo>
                      <a:pt x="309" y="80"/>
                    </a:lnTo>
                    <a:lnTo>
                      <a:pt x="386" y="80"/>
                    </a:lnTo>
                    <a:lnTo>
                      <a:pt x="381" y="130"/>
                    </a:lnTo>
                    <a:lnTo>
                      <a:pt x="338" y="130"/>
                    </a:lnTo>
                    <a:lnTo>
                      <a:pt x="344" y="130"/>
                    </a:lnTo>
                    <a:lnTo>
                      <a:pt x="340" y="179"/>
                    </a:lnTo>
                    <a:lnTo>
                      <a:pt x="374" y="179"/>
                    </a:lnTo>
                    <a:lnTo>
                      <a:pt x="374" y="192"/>
                    </a:lnTo>
                    <a:lnTo>
                      <a:pt x="370" y="217"/>
                    </a:lnTo>
                    <a:lnTo>
                      <a:pt x="370" y="232"/>
                    </a:lnTo>
                    <a:lnTo>
                      <a:pt x="411" y="232"/>
                    </a:lnTo>
                    <a:lnTo>
                      <a:pt x="415" y="179"/>
                    </a:lnTo>
                    <a:lnTo>
                      <a:pt x="380" y="179"/>
                    </a:lnTo>
                    <a:lnTo>
                      <a:pt x="382" y="130"/>
                    </a:lnTo>
                    <a:lnTo>
                      <a:pt x="422" y="130"/>
                    </a:lnTo>
                    <a:lnTo>
                      <a:pt x="422" y="118"/>
                    </a:lnTo>
                    <a:lnTo>
                      <a:pt x="425" y="80"/>
                    </a:lnTo>
                    <a:lnTo>
                      <a:pt x="502" y="80"/>
                    </a:lnTo>
                    <a:lnTo>
                      <a:pt x="499" y="118"/>
                    </a:lnTo>
                    <a:lnTo>
                      <a:pt x="499" y="130"/>
                    </a:lnTo>
                    <a:lnTo>
                      <a:pt x="475" y="130"/>
                    </a:lnTo>
                    <a:lnTo>
                      <a:pt x="471" y="130"/>
                    </a:lnTo>
                    <a:lnTo>
                      <a:pt x="461" y="130"/>
                    </a:lnTo>
                    <a:lnTo>
                      <a:pt x="458" y="179"/>
                    </a:lnTo>
                    <a:lnTo>
                      <a:pt x="493" y="179"/>
                    </a:lnTo>
                    <a:lnTo>
                      <a:pt x="488" y="228"/>
                    </a:lnTo>
                    <a:lnTo>
                      <a:pt x="494" y="230"/>
                    </a:lnTo>
                    <a:lnTo>
                      <a:pt x="526" y="230"/>
                    </a:lnTo>
                    <a:lnTo>
                      <a:pt x="531" y="179"/>
                    </a:lnTo>
                    <a:lnTo>
                      <a:pt x="496" y="179"/>
                    </a:lnTo>
                    <a:lnTo>
                      <a:pt x="500" y="130"/>
                    </a:lnTo>
                    <a:lnTo>
                      <a:pt x="513" y="130"/>
                    </a:lnTo>
                    <a:lnTo>
                      <a:pt x="519" y="130"/>
                    </a:lnTo>
                    <a:lnTo>
                      <a:pt x="538" y="130"/>
                    </a:lnTo>
                    <a:lnTo>
                      <a:pt x="541" y="80"/>
                    </a:lnTo>
                    <a:lnTo>
                      <a:pt x="573" y="80"/>
                    </a:lnTo>
                    <a:lnTo>
                      <a:pt x="579" y="79"/>
                    </a:lnTo>
                    <a:lnTo>
                      <a:pt x="617" y="79"/>
                    </a:lnTo>
                    <a:lnTo>
                      <a:pt x="617" y="104"/>
                    </a:lnTo>
                    <a:lnTo>
                      <a:pt x="615" y="116"/>
                    </a:lnTo>
                    <a:lnTo>
                      <a:pt x="615" y="128"/>
                    </a:lnTo>
                    <a:lnTo>
                      <a:pt x="629" y="128"/>
                    </a:lnTo>
                    <a:lnTo>
                      <a:pt x="635" y="130"/>
                    </a:lnTo>
                    <a:lnTo>
                      <a:pt x="653" y="130"/>
                    </a:lnTo>
                    <a:lnTo>
                      <a:pt x="655" y="79"/>
                    </a:lnTo>
                    <a:lnTo>
                      <a:pt x="661" y="79"/>
                    </a:lnTo>
                    <a:lnTo>
                      <a:pt x="665" y="80"/>
                    </a:lnTo>
                    <a:lnTo>
                      <a:pt x="731" y="80"/>
                    </a:lnTo>
                    <a:lnTo>
                      <a:pt x="730" y="92"/>
                    </a:lnTo>
                    <a:lnTo>
                      <a:pt x="730" y="130"/>
                    </a:lnTo>
                    <a:lnTo>
                      <a:pt x="693" y="130"/>
                    </a:lnTo>
                    <a:lnTo>
                      <a:pt x="691" y="179"/>
                    </a:lnTo>
                    <a:lnTo>
                      <a:pt x="727" y="179"/>
                    </a:lnTo>
                    <a:lnTo>
                      <a:pt x="723" y="217"/>
                    </a:lnTo>
                    <a:lnTo>
                      <a:pt x="723" y="232"/>
                    </a:lnTo>
                    <a:lnTo>
                      <a:pt x="688" y="232"/>
                    </a:lnTo>
                    <a:lnTo>
                      <a:pt x="685" y="230"/>
                    </a:lnTo>
                    <a:lnTo>
                      <a:pt x="681" y="282"/>
                    </a:lnTo>
                    <a:lnTo>
                      <a:pt x="722" y="282"/>
                    </a:lnTo>
                    <a:lnTo>
                      <a:pt x="724" y="230"/>
                    </a:lnTo>
                    <a:lnTo>
                      <a:pt x="763" y="230"/>
                    </a:lnTo>
                    <a:lnTo>
                      <a:pt x="766" y="179"/>
                    </a:lnTo>
                    <a:lnTo>
                      <a:pt x="730" y="179"/>
                    </a:lnTo>
                    <a:lnTo>
                      <a:pt x="730" y="168"/>
                    </a:lnTo>
                    <a:lnTo>
                      <a:pt x="731" y="155"/>
                    </a:lnTo>
                    <a:lnTo>
                      <a:pt x="731" y="130"/>
                    </a:lnTo>
                    <a:lnTo>
                      <a:pt x="770" y="130"/>
                    </a:lnTo>
                    <a:lnTo>
                      <a:pt x="770" y="80"/>
                    </a:lnTo>
                    <a:lnTo>
                      <a:pt x="795" y="80"/>
                    </a:lnTo>
                    <a:lnTo>
                      <a:pt x="791" y="36"/>
                    </a:lnTo>
                    <a:lnTo>
                      <a:pt x="782" y="18"/>
                    </a:lnTo>
                    <a:lnTo>
                      <a:pt x="777" y="8"/>
                    </a:lnTo>
                    <a:lnTo>
                      <a:pt x="773" y="37"/>
                    </a:lnTo>
                    <a:lnTo>
                      <a:pt x="700" y="37"/>
                    </a:lnTo>
                    <a:lnTo>
                      <a:pt x="700" y="28"/>
                    </a:lnTo>
                    <a:lnTo>
                      <a:pt x="701" y="18"/>
                    </a:lnTo>
                    <a:lnTo>
                      <a:pt x="701" y="1"/>
                    </a:lnTo>
                    <a:lnTo>
                      <a:pt x="699" y="1"/>
                    </a:lnTo>
                    <a:lnTo>
                      <a:pt x="687" y="18"/>
                    </a:lnTo>
                    <a:lnTo>
                      <a:pt x="675" y="36"/>
                    </a:lnTo>
                    <a:lnTo>
                      <a:pt x="667" y="18"/>
                    </a:lnTo>
                    <a:lnTo>
                      <a:pt x="663" y="11"/>
                    </a:lnTo>
                    <a:lnTo>
                      <a:pt x="663" y="18"/>
                    </a:lnTo>
                    <a:lnTo>
                      <a:pt x="661" y="37"/>
                    </a:lnTo>
                    <a:lnTo>
                      <a:pt x="585" y="37"/>
                    </a:lnTo>
                    <a:lnTo>
                      <a:pt x="587" y="1"/>
                    </a:lnTo>
                    <a:lnTo>
                      <a:pt x="586" y="1"/>
                    </a:lnTo>
                    <a:lnTo>
                      <a:pt x="575" y="18"/>
                    </a:lnTo>
                    <a:lnTo>
                      <a:pt x="565" y="36"/>
                    </a:lnTo>
                    <a:lnTo>
                      <a:pt x="555" y="18"/>
                    </a:lnTo>
                    <a:lnTo>
                      <a:pt x="550" y="1"/>
                    </a:lnTo>
                    <a:lnTo>
                      <a:pt x="545" y="37"/>
                    </a:lnTo>
                    <a:lnTo>
                      <a:pt x="471" y="37"/>
                    </a:lnTo>
                    <a:lnTo>
                      <a:pt x="466" y="35"/>
                    </a:lnTo>
                    <a:lnTo>
                      <a:pt x="464" y="36"/>
                    </a:lnTo>
                    <a:lnTo>
                      <a:pt x="473" y="1"/>
                    </a:lnTo>
                    <a:lnTo>
                      <a:pt x="461" y="18"/>
                    </a:lnTo>
                    <a:lnTo>
                      <a:pt x="449" y="36"/>
                    </a:lnTo>
                    <a:lnTo>
                      <a:pt x="440" y="18"/>
                    </a:lnTo>
                    <a:lnTo>
                      <a:pt x="435" y="1"/>
                    </a:lnTo>
                    <a:lnTo>
                      <a:pt x="431" y="37"/>
                    </a:lnTo>
                    <a:lnTo>
                      <a:pt x="355" y="36"/>
                    </a:lnTo>
                    <a:lnTo>
                      <a:pt x="358" y="1"/>
                    </a:lnTo>
                    <a:lnTo>
                      <a:pt x="356" y="1"/>
                    </a:lnTo>
                    <a:lnTo>
                      <a:pt x="346" y="18"/>
                    </a:lnTo>
                    <a:lnTo>
                      <a:pt x="335" y="36"/>
                    </a:lnTo>
                    <a:lnTo>
                      <a:pt x="332" y="79"/>
                    </a:lnTo>
                    <a:lnTo>
                      <a:pt x="310" y="79"/>
                    </a:lnTo>
                    <a:lnTo>
                      <a:pt x="290" y="104"/>
                    </a:lnTo>
                    <a:lnTo>
                      <a:pt x="269" y="79"/>
                    </a:lnTo>
                    <a:lnTo>
                      <a:pt x="194" y="79"/>
                    </a:lnTo>
                    <a:lnTo>
                      <a:pt x="194" y="80"/>
                    </a:lnTo>
                    <a:lnTo>
                      <a:pt x="195" y="80"/>
                    </a:lnTo>
                    <a:lnTo>
                      <a:pt x="269" y="80"/>
                    </a:lnTo>
                    <a:lnTo>
                      <a:pt x="264" y="130"/>
                    </a:lnTo>
                    <a:lnTo>
                      <a:pt x="245" y="130"/>
                    </a:lnTo>
                    <a:lnTo>
                      <a:pt x="239" y="130"/>
                    </a:lnTo>
                    <a:lnTo>
                      <a:pt x="226" y="130"/>
                    </a:lnTo>
                    <a:lnTo>
                      <a:pt x="226" y="142"/>
                    </a:lnTo>
                    <a:lnTo>
                      <a:pt x="224" y="155"/>
                    </a:lnTo>
                    <a:lnTo>
                      <a:pt x="222" y="179"/>
                    </a:lnTo>
                    <a:lnTo>
                      <a:pt x="194" y="179"/>
                    </a:lnTo>
                    <a:lnTo>
                      <a:pt x="184" y="232"/>
                    </a:lnTo>
                    <a:lnTo>
                      <a:pt x="255" y="232"/>
                    </a:lnTo>
                    <a:lnTo>
                      <a:pt x="251" y="270"/>
                    </a:lnTo>
                    <a:lnTo>
                      <a:pt x="251" y="282"/>
                    </a:lnTo>
                    <a:lnTo>
                      <a:pt x="203" y="282"/>
                    </a:lnTo>
                    <a:lnTo>
                      <a:pt x="203" y="283"/>
                    </a:lnTo>
                    <a:lnTo>
                      <a:pt x="200" y="323"/>
                    </a:lnTo>
                    <a:lnTo>
                      <a:pt x="196" y="336"/>
                    </a:lnTo>
                    <a:lnTo>
                      <a:pt x="94" y="336"/>
                    </a:lnTo>
                    <a:lnTo>
                      <a:pt x="84" y="337"/>
                    </a:lnTo>
                    <a:lnTo>
                      <a:pt x="34" y="337"/>
                    </a:lnTo>
                    <a:lnTo>
                      <a:pt x="40" y="283"/>
                    </a:lnTo>
                    <a:lnTo>
                      <a:pt x="42" y="283"/>
                    </a:lnTo>
                    <a:lnTo>
                      <a:pt x="45" y="270"/>
                    </a:lnTo>
                    <a:lnTo>
                      <a:pt x="48" y="232"/>
                    </a:lnTo>
                    <a:lnTo>
                      <a:pt x="51" y="232"/>
                    </a:lnTo>
                    <a:lnTo>
                      <a:pt x="54" y="220"/>
                    </a:lnTo>
                    <a:lnTo>
                      <a:pt x="58" y="179"/>
                    </a:lnTo>
                    <a:lnTo>
                      <a:pt x="62" y="179"/>
                    </a:lnTo>
                    <a:lnTo>
                      <a:pt x="66" y="143"/>
                    </a:lnTo>
                    <a:lnTo>
                      <a:pt x="66" y="130"/>
                    </a:lnTo>
                    <a:lnTo>
                      <a:pt x="186" y="130"/>
                    </a:lnTo>
                    <a:lnTo>
                      <a:pt x="190" y="79"/>
                    </a:lnTo>
                    <a:lnTo>
                      <a:pt x="191" y="79"/>
                    </a:lnTo>
                    <a:lnTo>
                      <a:pt x="182" y="36"/>
                    </a:lnTo>
                    <a:lnTo>
                      <a:pt x="171" y="18"/>
                    </a:lnTo>
                    <a:lnTo>
                      <a:pt x="162" y="4"/>
                    </a:lnTo>
                    <a:lnTo>
                      <a:pt x="160" y="37"/>
                    </a:lnTo>
                    <a:lnTo>
                      <a:pt x="99" y="37"/>
                    </a:lnTo>
                    <a:lnTo>
                      <a:pt x="93" y="36"/>
                    </a:lnTo>
                    <a:lnTo>
                      <a:pt x="83" y="36"/>
                    </a:lnTo>
                    <a:lnTo>
                      <a:pt x="88" y="1"/>
                    </a:lnTo>
                    <a:lnTo>
                      <a:pt x="87" y="1"/>
                    </a:lnTo>
                    <a:lnTo>
                      <a:pt x="77" y="18"/>
                    </a:lnTo>
                    <a:lnTo>
                      <a:pt x="66" y="36"/>
                    </a:lnTo>
                    <a:lnTo>
                      <a:pt x="60" y="95"/>
                    </a:lnTo>
                    <a:lnTo>
                      <a:pt x="64" y="95"/>
                    </a:lnTo>
                    <a:lnTo>
                      <a:pt x="54" y="104"/>
                    </a:lnTo>
                    <a:lnTo>
                      <a:pt x="0" y="403"/>
                    </a:lnTo>
                    <a:lnTo>
                      <a:pt x="227" y="403"/>
                    </a:lnTo>
                    <a:lnTo>
                      <a:pt x="238" y="347"/>
                    </a:lnTo>
                    <a:lnTo>
                      <a:pt x="339" y="347"/>
                    </a:lnTo>
                    <a:lnTo>
                      <a:pt x="333" y="403"/>
                    </a:lnTo>
                    <a:lnTo>
                      <a:pt x="1490" y="403"/>
                    </a:lnTo>
                    <a:lnTo>
                      <a:pt x="1483" y="348"/>
                    </a:lnTo>
                    <a:lnTo>
                      <a:pt x="1573" y="348"/>
                    </a:lnTo>
                    <a:lnTo>
                      <a:pt x="1581" y="403"/>
                    </a:lnTo>
                    <a:lnTo>
                      <a:pt x="1791" y="403"/>
                    </a:lnTo>
                    <a:lnTo>
                      <a:pt x="1764" y="104"/>
                    </a:lnTo>
                    <a:lnTo>
                      <a:pt x="1753" y="94"/>
                    </a:lnTo>
                    <a:lnTo>
                      <a:pt x="1753" y="37"/>
                    </a:lnTo>
                    <a:lnTo>
                      <a:pt x="1742" y="18"/>
                    </a:lnTo>
                    <a:lnTo>
                      <a:pt x="1735" y="4"/>
                    </a:lnTo>
                    <a:lnTo>
                      <a:pt x="1731" y="0"/>
                    </a:lnTo>
                    <a:lnTo>
                      <a:pt x="1735" y="37"/>
                    </a:lnTo>
                    <a:lnTo>
                      <a:pt x="1663" y="37"/>
                    </a:lnTo>
                    <a:lnTo>
                      <a:pt x="1663" y="0"/>
                    </a:lnTo>
                    <a:lnTo>
                      <a:pt x="1652" y="18"/>
                    </a:lnTo>
                    <a:lnTo>
                      <a:pt x="1640" y="37"/>
                    </a:lnTo>
                    <a:lnTo>
                      <a:pt x="1630" y="18"/>
                    </a:lnTo>
                    <a:lnTo>
                      <a:pt x="1625" y="11"/>
                    </a:lnTo>
                    <a:lnTo>
                      <a:pt x="1625" y="29"/>
                    </a:lnTo>
                    <a:lnTo>
                      <a:pt x="1627" y="37"/>
                    </a:lnTo>
                    <a:lnTo>
                      <a:pt x="1555" y="37"/>
                    </a:lnTo>
                    <a:lnTo>
                      <a:pt x="1553" y="10"/>
                    </a:lnTo>
                    <a:lnTo>
                      <a:pt x="1552" y="5"/>
                    </a:lnTo>
                    <a:lnTo>
                      <a:pt x="1545" y="18"/>
                    </a:lnTo>
                    <a:lnTo>
                      <a:pt x="1534" y="37"/>
                    </a:lnTo>
                    <a:lnTo>
                      <a:pt x="1522" y="18"/>
                    </a:lnTo>
                    <a:close/>
                    <a:moveTo>
                      <a:pt x="1417" y="95"/>
                    </a:moveTo>
                    <a:lnTo>
                      <a:pt x="1433" y="95"/>
                    </a:lnTo>
                    <a:lnTo>
                      <a:pt x="1425" y="104"/>
                    </a:lnTo>
                    <a:lnTo>
                      <a:pt x="1417" y="95"/>
                    </a:lnTo>
                    <a:close/>
                    <a:moveTo>
                      <a:pt x="1445" y="92"/>
                    </a:moveTo>
                    <a:lnTo>
                      <a:pt x="1443" y="80"/>
                    </a:lnTo>
                    <a:lnTo>
                      <a:pt x="1517" y="80"/>
                    </a:lnTo>
                    <a:lnTo>
                      <a:pt x="1519" y="130"/>
                    </a:lnTo>
                    <a:lnTo>
                      <a:pt x="1487" y="130"/>
                    </a:lnTo>
                    <a:lnTo>
                      <a:pt x="1489" y="179"/>
                    </a:lnTo>
                    <a:lnTo>
                      <a:pt x="1523" y="179"/>
                    </a:lnTo>
                    <a:lnTo>
                      <a:pt x="1527" y="232"/>
                    </a:lnTo>
                    <a:lnTo>
                      <a:pt x="1513" y="232"/>
                    </a:lnTo>
                    <a:lnTo>
                      <a:pt x="1508" y="230"/>
                    </a:lnTo>
                    <a:lnTo>
                      <a:pt x="1491" y="230"/>
                    </a:lnTo>
                    <a:lnTo>
                      <a:pt x="1493" y="281"/>
                    </a:lnTo>
                    <a:lnTo>
                      <a:pt x="1459" y="281"/>
                    </a:lnTo>
                    <a:lnTo>
                      <a:pt x="1460" y="336"/>
                    </a:lnTo>
                    <a:lnTo>
                      <a:pt x="1304" y="336"/>
                    </a:lnTo>
                    <a:lnTo>
                      <a:pt x="1303" y="232"/>
                    </a:lnTo>
                    <a:lnTo>
                      <a:pt x="1339" y="232"/>
                    </a:lnTo>
                    <a:lnTo>
                      <a:pt x="1337" y="180"/>
                    </a:lnTo>
                    <a:lnTo>
                      <a:pt x="1311" y="180"/>
                    </a:lnTo>
                    <a:lnTo>
                      <a:pt x="1306" y="179"/>
                    </a:lnTo>
                    <a:lnTo>
                      <a:pt x="1303" y="179"/>
                    </a:lnTo>
                    <a:lnTo>
                      <a:pt x="1299" y="130"/>
                    </a:lnTo>
                    <a:lnTo>
                      <a:pt x="1373" y="130"/>
                    </a:lnTo>
                    <a:lnTo>
                      <a:pt x="1377" y="179"/>
                    </a:lnTo>
                    <a:lnTo>
                      <a:pt x="1412" y="179"/>
                    </a:lnTo>
                    <a:lnTo>
                      <a:pt x="1412" y="230"/>
                    </a:lnTo>
                    <a:lnTo>
                      <a:pt x="1373" y="230"/>
                    </a:lnTo>
                    <a:lnTo>
                      <a:pt x="1377" y="282"/>
                    </a:lnTo>
                    <a:lnTo>
                      <a:pt x="1417" y="281"/>
                    </a:lnTo>
                    <a:lnTo>
                      <a:pt x="1415" y="230"/>
                    </a:lnTo>
                    <a:lnTo>
                      <a:pt x="1451" y="230"/>
                    </a:lnTo>
                    <a:lnTo>
                      <a:pt x="1450" y="217"/>
                    </a:lnTo>
                    <a:lnTo>
                      <a:pt x="1450" y="180"/>
                    </a:lnTo>
                    <a:lnTo>
                      <a:pt x="1442" y="180"/>
                    </a:lnTo>
                    <a:lnTo>
                      <a:pt x="1437" y="179"/>
                    </a:lnTo>
                    <a:lnTo>
                      <a:pt x="1414" y="179"/>
                    </a:lnTo>
                    <a:lnTo>
                      <a:pt x="1412" y="130"/>
                    </a:lnTo>
                    <a:lnTo>
                      <a:pt x="1447" y="130"/>
                    </a:lnTo>
                    <a:lnTo>
                      <a:pt x="1445" y="92"/>
                    </a:lnTo>
                    <a:close/>
                    <a:moveTo>
                      <a:pt x="1545" y="95"/>
                    </a:moveTo>
                    <a:lnTo>
                      <a:pt x="1537" y="104"/>
                    </a:lnTo>
                    <a:lnTo>
                      <a:pt x="1529" y="95"/>
                    </a:lnTo>
                    <a:lnTo>
                      <a:pt x="1545" y="95"/>
                    </a:lnTo>
                    <a:close/>
                    <a:moveTo>
                      <a:pt x="1557" y="130"/>
                    </a:moveTo>
                    <a:lnTo>
                      <a:pt x="1556" y="118"/>
                    </a:lnTo>
                    <a:lnTo>
                      <a:pt x="1556" y="82"/>
                    </a:lnTo>
                    <a:lnTo>
                      <a:pt x="1742" y="80"/>
                    </a:lnTo>
                    <a:lnTo>
                      <a:pt x="1742" y="94"/>
                    </a:lnTo>
                    <a:lnTo>
                      <a:pt x="1743" y="104"/>
                    </a:lnTo>
                    <a:lnTo>
                      <a:pt x="1743" y="130"/>
                    </a:lnTo>
                    <a:lnTo>
                      <a:pt x="1741" y="130"/>
                    </a:lnTo>
                    <a:lnTo>
                      <a:pt x="1743" y="179"/>
                    </a:lnTo>
                    <a:lnTo>
                      <a:pt x="1744" y="179"/>
                    </a:lnTo>
                    <a:lnTo>
                      <a:pt x="1750" y="230"/>
                    </a:lnTo>
                    <a:lnTo>
                      <a:pt x="1755" y="230"/>
                    </a:lnTo>
                    <a:lnTo>
                      <a:pt x="1759" y="281"/>
                    </a:lnTo>
                    <a:lnTo>
                      <a:pt x="1760" y="281"/>
                    </a:lnTo>
                    <a:lnTo>
                      <a:pt x="1761" y="294"/>
                    </a:lnTo>
                    <a:lnTo>
                      <a:pt x="1764" y="335"/>
                    </a:lnTo>
                    <a:lnTo>
                      <a:pt x="1609" y="335"/>
                    </a:lnTo>
                    <a:lnTo>
                      <a:pt x="1607" y="281"/>
                    </a:lnTo>
                    <a:lnTo>
                      <a:pt x="1531" y="281"/>
                    </a:lnTo>
                    <a:lnTo>
                      <a:pt x="1529" y="228"/>
                    </a:lnTo>
                    <a:lnTo>
                      <a:pt x="1562" y="228"/>
                    </a:lnTo>
                    <a:lnTo>
                      <a:pt x="1559" y="192"/>
                    </a:lnTo>
                    <a:lnTo>
                      <a:pt x="1558" y="180"/>
                    </a:lnTo>
                    <a:lnTo>
                      <a:pt x="1525" y="180"/>
                    </a:lnTo>
                    <a:lnTo>
                      <a:pt x="1523" y="130"/>
                    </a:lnTo>
                    <a:lnTo>
                      <a:pt x="1598" y="130"/>
                    </a:lnTo>
                    <a:lnTo>
                      <a:pt x="1599" y="179"/>
                    </a:lnTo>
                    <a:lnTo>
                      <a:pt x="1623" y="179"/>
                    </a:lnTo>
                    <a:lnTo>
                      <a:pt x="1624" y="130"/>
                    </a:lnTo>
                    <a:lnTo>
                      <a:pt x="1557" y="130"/>
                    </a:lnTo>
                    <a:close/>
                    <a:moveTo>
                      <a:pt x="514" y="95"/>
                    </a:moveTo>
                    <a:lnTo>
                      <a:pt x="530" y="95"/>
                    </a:lnTo>
                    <a:lnTo>
                      <a:pt x="521" y="104"/>
                    </a:lnTo>
                    <a:lnTo>
                      <a:pt x="514" y="95"/>
                    </a:lnTo>
                    <a:close/>
                    <a:moveTo>
                      <a:pt x="633" y="104"/>
                    </a:moveTo>
                    <a:lnTo>
                      <a:pt x="626" y="95"/>
                    </a:lnTo>
                    <a:lnTo>
                      <a:pt x="641" y="95"/>
                    </a:lnTo>
                    <a:lnTo>
                      <a:pt x="633" y="104"/>
                    </a:lnTo>
                    <a:close/>
                    <a:moveTo>
                      <a:pt x="759" y="95"/>
                    </a:moveTo>
                    <a:lnTo>
                      <a:pt x="751" y="104"/>
                    </a:lnTo>
                    <a:lnTo>
                      <a:pt x="743" y="95"/>
                    </a:lnTo>
                    <a:lnTo>
                      <a:pt x="759" y="95"/>
                    </a:lnTo>
                    <a:close/>
                    <a:moveTo>
                      <a:pt x="1335" y="130"/>
                    </a:moveTo>
                    <a:lnTo>
                      <a:pt x="1334" y="118"/>
                    </a:lnTo>
                    <a:lnTo>
                      <a:pt x="1334" y="80"/>
                    </a:lnTo>
                    <a:lnTo>
                      <a:pt x="1406" y="82"/>
                    </a:lnTo>
                    <a:lnTo>
                      <a:pt x="1407" y="130"/>
                    </a:lnTo>
                    <a:lnTo>
                      <a:pt x="1335" y="130"/>
                    </a:lnTo>
                    <a:close/>
                    <a:moveTo>
                      <a:pt x="70" y="118"/>
                    </a:moveTo>
                    <a:lnTo>
                      <a:pt x="72" y="106"/>
                    </a:lnTo>
                    <a:lnTo>
                      <a:pt x="74" y="80"/>
                    </a:lnTo>
                    <a:lnTo>
                      <a:pt x="150" y="80"/>
                    </a:lnTo>
                    <a:lnTo>
                      <a:pt x="150" y="94"/>
                    </a:lnTo>
                    <a:lnTo>
                      <a:pt x="147" y="130"/>
                    </a:lnTo>
                    <a:lnTo>
                      <a:pt x="70" y="130"/>
                    </a:lnTo>
                    <a:lnTo>
                      <a:pt x="70" y="118"/>
                    </a:lnTo>
                    <a:close/>
                    <a:moveTo>
                      <a:pt x="172" y="104"/>
                    </a:moveTo>
                    <a:lnTo>
                      <a:pt x="165" y="95"/>
                    </a:lnTo>
                    <a:lnTo>
                      <a:pt x="180" y="95"/>
                    </a:lnTo>
                    <a:lnTo>
                      <a:pt x="172" y="104"/>
                    </a:lnTo>
                    <a:close/>
                    <a:moveTo>
                      <a:pt x="398" y="95"/>
                    </a:moveTo>
                    <a:lnTo>
                      <a:pt x="415" y="95"/>
                    </a:lnTo>
                    <a:lnTo>
                      <a:pt x="405" y="104"/>
                    </a:lnTo>
                    <a:lnTo>
                      <a:pt x="398" y="95"/>
                    </a:lnTo>
                    <a:close/>
                  </a:path>
                </a:pathLst>
              </a:custGeom>
              <a:solidFill>
                <a:srgbClr val="6666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916" name="Freeform 148"/>
              <p:cNvSpPr>
                <a:spLocks noChangeAspect="1"/>
              </p:cNvSpPr>
              <p:nvPr/>
            </p:nvSpPr>
            <p:spPr bwMode="auto">
              <a:xfrm>
                <a:off x="156" y="3377"/>
                <a:ext cx="5" cy="3"/>
              </a:xfrm>
              <a:custGeom>
                <a:avLst/>
                <a:gdLst/>
                <a:ahLst/>
                <a:cxnLst>
                  <a:cxn ang="0">
                    <a:pos x="8" y="9"/>
                  </a:cxn>
                  <a:cxn ang="0">
                    <a:pos x="16" y="0"/>
                  </a:cxn>
                  <a:cxn ang="0">
                    <a:pos x="0" y="0"/>
                  </a:cxn>
                  <a:cxn ang="0">
                    <a:pos x="8" y="9"/>
                  </a:cxn>
                </a:cxnLst>
                <a:rect l="0" t="0" r="r" b="b"/>
                <a:pathLst>
                  <a:path w="16" h="9">
                    <a:moveTo>
                      <a:pt x="8" y="9"/>
                    </a:moveTo>
                    <a:lnTo>
                      <a:pt x="16" y="0"/>
                    </a:lnTo>
                    <a:lnTo>
                      <a:pt x="0" y="0"/>
                    </a:lnTo>
                    <a:lnTo>
                      <a:pt x="8" y="9"/>
                    </a:lnTo>
                    <a:close/>
                  </a:path>
                </a:pathLst>
              </a:custGeom>
              <a:solidFill>
                <a:srgbClr val="7C7C7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917" name="Freeform 149"/>
              <p:cNvSpPr>
                <a:spLocks noChangeAspect="1"/>
              </p:cNvSpPr>
              <p:nvPr/>
            </p:nvSpPr>
            <p:spPr bwMode="auto">
              <a:xfrm>
                <a:off x="117" y="3372"/>
                <a:ext cx="76" cy="85"/>
              </a:xfrm>
              <a:custGeom>
                <a:avLst/>
                <a:gdLst/>
                <a:ahLst/>
                <a:cxnLst>
                  <a:cxn ang="0">
                    <a:pos x="144" y="0"/>
                  </a:cxn>
                  <a:cxn ang="0">
                    <a:pos x="146" y="12"/>
                  </a:cxn>
                  <a:cxn ang="0">
                    <a:pos x="148" y="50"/>
                  </a:cxn>
                  <a:cxn ang="0">
                    <a:pos x="113" y="50"/>
                  </a:cxn>
                  <a:cxn ang="0">
                    <a:pos x="115" y="99"/>
                  </a:cxn>
                  <a:cxn ang="0">
                    <a:pos x="138" y="99"/>
                  </a:cxn>
                  <a:cxn ang="0">
                    <a:pos x="143" y="100"/>
                  </a:cxn>
                  <a:cxn ang="0">
                    <a:pos x="151" y="100"/>
                  </a:cxn>
                  <a:cxn ang="0">
                    <a:pos x="151" y="137"/>
                  </a:cxn>
                  <a:cxn ang="0">
                    <a:pos x="152" y="150"/>
                  </a:cxn>
                  <a:cxn ang="0">
                    <a:pos x="116" y="150"/>
                  </a:cxn>
                  <a:cxn ang="0">
                    <a:pos x="118" y="201"/>
                  </a:cxn>
                  <a:cxn ang="0">
                    <a:pos x="78" y="202"/>
                  </a:cxn>
                  <a:cxn ang="0">
                    <a:pos x="74" y="150"/>
                  </a:cxn>
                  <a:cxn ang="0">
                    <a:pos x="113" y="150"/>
                  </a:cxn>
                  <a:cxn ang="0">
                    <a:pos x="113" y="99"/>
                  </a:cxn>
                  <a:cxn ang="0">
                    <a:pos x="78" y="99"/>
                  </a:cxn>
                  <a:cxn ang="0">
                    <a:pos x="74" y="50"/>
                  </a:cxn>
                  <a:cxn ang="0">
                    <a:pos x="0" y="50"/>
                  </a:cxn>
                  <a:cxn ang="0">
                    <a:pos x="4" y="99"/>
                  </a:cxn>
                  <a:cxn ang="0">
                    <a:pos x="7" y="99"/>
                  </a:cxn>
                  <a:cxn ang="0">
                    <a:pos x="12" y="100"/>
                  </a:cxn>
                  <a:cxn ang="0">
                    <a:pos x="38" y="100"/>
                  </a:cxn>
                  <a:cxn ang="0">
                    <a:pos x="40" y="152"/>
                  </a:cxn>
                  <a:cxn ang="0">
                    <a:pos x="4" y="152"/>
                  </a:cxn>
                  <a:cxn ang="0">
                    <a:pos x="5" y="256"/>
                  </a:cxn>
                  <a:cxn ang="0">
                    <a:pos x="161" y="256"/>
                  </a:cxn>
                  <a:cxn ang="0">
                    <a:pos x="160" y="201"/>
                  </a:cxn>
                  <a:cxn ang="0">
                    <a:pos x="194" y="201"/>
                  </a:cxn>
                  <a:cxn ang="0">
                    <a:pos x="192" y="150"/>
                  </a:cxn>
                  <a:cxn ang="0">
                    <a:pos x="209" y="150"/>
                  </a:cxn>
                  <a:cxn ang="0">
                    <a:pos x="214" y="152"/>
                  </a:cxn>
                  <a:cxn ang="0">
                    <a:pos x="228" y="152"/>
                  </a:cxn>
                  <a:cxn ang="0">
                    <a:pos x="224" y="99"/>
                  </a:cxn>
                  <a:cxn ang="0">
                    <a:pos x="190" y="99"/>
                  </a:cxn>
                  <a:cxn ang="0">
                    <a:pos x="188" y="50"/>
                  </a:cxn>
                  <a:cxn ang="0">
                    <a:pos x="220" y="50"/>
                  </a:cxn>
                  <a:cxn ang="0">
                    <a:pos x="218" y="0"/>
                  </a:cxn>
                  <a:cxn ang="0">
                    <a:pos x="144" y="0"/>
                  </a:cxn>
                </a:cxnLst>
                <a:rect l="0" t="0" r="r" b="b"/>
                <a:pathLst>
                  <a:path w="228" h="256">
                    <a:moveTo>
                      <a:pt x="144" y="0"/>
                    </a:moveTo>
                    <a:lnTo>
                      <a:pt x="146" y="12"/>
                    </a:lnTo>
                    <a:lnTo>
                      <a:pt x="148" y="50"/>
                    </a:lnTo>
                    <a:lnTo>
                      <a:pt x="113" y="50"/>
                    </a:lnTo>
                    <a:lnTo>
                      <a:pt x="115" y="99"/>
                    </a:lnTo>
                    <a:lnTo>
                      <a:pt x="138" y="99"/>
                    </a:lnTo>
                    <a:lnTo>
                      <a:pt x="143" y="100"/>
                    </a:lnTo>
                    <a:lnTo>
                      <a:pt x="151" y="100"/>
                    </a:lnTo>
                    <a:lnTo>
                      <a:pt x="151" y="137"/>
                    </a:lnTo>
                    <a:lnTo>
                      <a:pt x="152" y="150"/>
                    </a:lnTo>
                    <a:lnTo>
                      <a:pt x="116" y="150"/>
                    </a:lnTo>
                    <a:lnTo>
                      <a:pt x="118" y="201"/>
                    </a:lnTo>
                    <a:lnTo>
                      <a:pt x="78" y="202"/>
                    </a:lnTo>
                    <a:lnTo>
                      <a:pt x="74" y="150"/>
                    </a:lnTo>
                    <a:lnTo>
                      <a:pt x="113" y="150"/>
                    </a:lnTo>
                    <a:lnTo>
                      <a:pt x="113" y="99"/>
                    </a:lnTo>
                    <a:lnTo>
                      <a:pt x="78" y="99"/>
                    </a:lnTo>
                    <a:lnTo>
                      <a:pt x="74" y="50"/>
                    </a:lnTo>
                    <a:lnTo>
                      <a:pt x="0" y="50"/>
                    </a:lnTo>
                    <a:lnTo>
                      <a:pt x="4" y="99"/>
                    </a:lnTo>
                    <a:lnTo>
                      <a:pt x="7" y="99"/>
                    </a:lnTo>
                    <a:lnTo>
                      <a:pt x="12" y="100"/>
                    </a:lnTo>
                    <a:lnTo>
                      <a:pt x="38" y="100"/>
                    </a:lnTo>
                    <a:lnTo>
                      <a:pt x="40" y="152"/>
                    </a:lnTo>
                    <a:lnTo>
                      <a:pt x="4" y="152"/>
                    </a:lnTo>
                    <a:lnTo>
                      <a:pt x="5" y="256"/>
                    </a:lnTo>
                    <a:lnTo>
                      <a:pt x="161" y="256"/>
                    </a:lnTo>
                    <a:lnTo>
                      <a:pt x="160" y="201"/>
                    </a:lnTo>
                    <a:lnTo>
                      <a:pt x="194" y="201"/>
                    </a:lnTo>
                    <a:lnTo>
                      <a:pt x="192" y="150"/>
                    </a:lnTo>
                    <a:lnTo>
                      <a:pt x="209" y="150"/>
                    </a:lnTo>
                    <a:lnTo>
                      <a:pt x="214" y="152"/>
                    </a:lnTo>
                    <a:lnTo>
                      <a:pt x="228" y="152"/>
                    </a:lnTo>
                    <a:lnTo>
                      <a:pt x="224" y="99"/>
                    </a:lnTo>
                    <a:lnTo>
                      <a:pt x="190" y="99"/>
                    </a:lnTo>
                    <a:lnTo>
                      <a:pt x="188" y="50"/>
                    </a:lnTo>
                    <a:lnTo>
                      <a:pt x="220" y="50"/>
                    </a:lnTo>
                    <a:lnTo>
                      <a:pt x="218" y="0"/>
                    </a:lnTo>
                    <a:lnTo>
                      <a:pt x="144" y="0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918" name="Freeform 150"/>
              <p:cNvSpPr>
                <a:spLocks noChangeAspect="1"/>
              </p:cNvSpPr>
              <p:nvPr/>
            </p:nvSpPr>
            <p:spPr bwMode="auto">
              <a:xfrm>
                <a:off x="193" y="3377"/>
                <a:ext cx="6" cy="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" y="9"/>
                  </a:cxn>
                  <a:cxn ang="0">
                    <a:pos x="16" y="0"/>
                  </a:cxn>
                  <a:cxn ang="0">
                    <a:pos x="0" y="0"/>
                  </a:cxn>
                </a:cxnLst>
                <a:rect l="0" t="0" r="r" b="b"/>
                <a:pathLst>
                  <a:path w="16" h="9">
                    <a:moveTo>
                      <a:pt x="0" y="0"/>
                    </a:moveTo>
                    <a:lnTo>
                      <a:pt x="8" y="9"/>
                    </a:lnTo>
                    <a:lnTo>
                      <a:pt x="1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5757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919" name="Freeform 151"/>
              <p:cNvSpPr>
                <a:spLocks noChangeAspect="1"/>
              </p:cNvSpPr>
              <p:nvPr/>
            </p:nvSpPr>
            <p:spPr bwMode="auto">
              <a:xfrm>
                <a:off x="191" y="3372"/>
                <a:ext cx="81" cy="85"/>
              </a:xfrm>
              <a:custGeom>
                <a:avLst/>
                <a:gdLst/>
                <a:ahLst/>
                <a:cxnLst>
                  <a:cxn ang="0">
                    <a:pos x="33" y="38"/>
                  </a:cxn>
                  <a:cxn ang="0">
                    <a:pos x="34" y="50"/>
                  </a:cxn>
                  <a:cxn ang="0">
                    <a:pos x="101" y="50"/>
                  </a:cxn>
                  <a:cxn ang="0">
                    <a:pos x="100" y="99"/>
                  </a:cxn>
                  <a:cxn ang="0">
                    <a:pos x="76" y="99"/>
                  </a:cxn>
                  <a:cxn ang="0">
                    <a:pos x="75" y="50"/>
                  </a:cxn>
                  <a:cxn ang="0">
                    <a:pos x="0" y="50"/>
                  </a:cxn>
                  <a:cxn ang="0">
                    <a:pos x="2" y="100"/>
                  </a:cxn>
                  <a:cxn ang="0">
                    <a:pos x="35" y="100"/>
                  </a:cxn>
                  <a:cxn ang="0">
                    <a:pos x="36" y="112"/>
                  </a:cxn>
                  <a:cxn ang="0">
                    <a:pos x="39" y="148"/>
                  </a:cxn>
                  <a:cxn ang="0">
                    <a:pos x="6" y="148"/>
                  </a:cxn>
                  <a:cxn ang="0">
                    <a:pos x="8" y="201"/>
                  </a:cxn>
                  <a:cxn ang="0">
                    <a:pos x="84" y="201"/>
                  </a:cxn>
                  <a:cxn ang="0">
                    <a:pos x="86" y="255"/>
                  </a:cxn>
                  <a:cxn ang="0">
                    <a:pos x="241" y="255"/>
                  </a:cxn>
                  <a:cxn ang="0">
                    <a:pos x="238" y="214"/>
                  </a:cxn>
                  <a:cxn ang="0">
                    <a:pos x="237" y="201"/>
                  </a:cxn>
                  <a:cxn ang="0">
                    <a:pos x="236" y="201"/>
                  </a:cxn>
                  <a:cxn ang="0">
                    <a:pos x="232" y="150"/>
                  </a:cxn>
                  <a:cxn ang="0">
                    <a:pos x="227" y="150"/>
                  </a:cxn>
                  <a:cxn ang="0">
                    <a:pos x="221" y="99"/>
                  </a:cxn>
                  <a:cxn ang="0">
                    <a:pos x="220" y="99"/>
                  </a:cxn>
                  <a:cxn ang="0">
                    <a:pos x="218" y="50"/>
                  </a:cxn>
                  <a:cxn ang="0">
                    <a:pos x="220" y="50"/>
                  </a:cxn>
                  <a:cxn ang="0">
                    <a:pos x="220" y="24"/>
                  </a:cxn>
                  <a:cxn ang="0">
                    <a:pos x="219" y="14"/>
                  </a:cxn>
                  <a:cxn ang="0">
                    <a:pos x="219" y="0"/>
                  </a:cxn>
                  <a:cxn ang="0">
                    <a:pos x="33" y="2"/>
                  </a:cxn>
                  <a:cxn ang="0">
                    <a:pos x="33" y="38"/>
                  </a:cxn>
                </a:cxnLst>
                <a:rect l="0" t="0" r="r" b="b"/>
                <a:pathLst>
                  <a:path w="241" h="255">
                    <a:moveTo>
                      <a:pt x="33" y="38"/>
                    </a:moveTo>
                    <a:lnTo>
                      <a:pt x="34" y="50"/>
                    </a:lnTo>
                    <a:lnTo>
                      <a:pt x="101" y="50"/>
                    </a:lnTo>
                    <a:lnTo>
                      <a:pt x="100" y="99"/>
                    </a:lnTo>
                    <a:lnTo>
                      <a:pt x="76" y="99"/>
                    </a:lnTo>
                    <a:lnTo>
                      <a:pt x="75" y="50"/>
                    </a:lnTo>
                    <a:lnTo>
                      <a:pt x="0" y="50"/>
                    </a:lnTo>
                    <a:lnTo>
                      <a:pt x="2" y="100"/>
                    </a:lnTo>
                    <a:lnTo>
                      <a:pt x="35" y="100"/>
                    </a:lnTo>
                    <a:lnTo>
                      <a:pt x="36" y="112"/>
                    </a:lnTo>
                    <a:lnTo>
                      <a:pt x="39" y="148"/>
                    </a:lnTo>
                    <a:lnTo>
                      <a:pt x="6" y="148"/>
                    </a:lnTo>
                    <a:lnTo>
                      <a:pt x="8" y="201"/>
                    </a:lnTo>
                    <a:lnTo>
                      <a:pt x="84" y="201"/>
                    </a:lnTo>
                    <a:lnTo>
                      <a:pt x="86" y="255"/>
                    </a:lnTo>
                    <a:lnTo>
                      <a:pt x="241" y="255"/>
                    </a:lnTo>
                    <a:lnTo>
                      <a:pt x="238" y="214"/>
                    </a:lnTo>
                    <a:lnTo>
                      <a:pt x="237" y="201"/>
                    </a:lnTo>
                    <a:lnTo>
                      <a:pt x="236" y="201"/>
                    </a:lnTo>
                    <a:lnTo>
                      <a:pt x="232" y="150"/>
                    </a:lnTo>
                    <a:lnTo>
                      <a:pt x="227" y="150"/>
                    </a:lnTo>
                    <a:lnTo>
                      <a:pt x="221" y="99"/>
                    </a:lnTo>
                    <a:lnTo>
                      <a:pt x="220" y="99"/>
                    </a:lnTo>
                    <a:lnTo>
                      <a:pt x="218" y="50"/>
                    </a:lnTo>
                    <a:lnTo>
                      <a:pt x="220" y="50"/>
                    </a:lnTo>
                    <a:lnTo>
                      <a:pt x="220" y="24"/>
                    </a:lnTo>
                    <a:lnTo>
                      <a:pt x="219" y="14"/>
                    </a:lnTo>
                    <a:lnTo>
                      <a:pt x="219" y="0"/>
                    </a:lnTo>
                    <a:lnTo>
                      <a:pt x="33" y="2"/>
                    </a:lnTo>
                    <a:lnTo>
                      <a:pt x="33" y="38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920" name="Freeform 152"/>
              <p:cNvSpPr>
                <a:spLocks noChangeAspect="1"/>
              </p:cNvSpPr>
              <p:nvPr/>
            </p:nvSpPr>
            <p:spPr bwMode="auto">
              <a:xfrm>
                <a:off x="-145" y="3377"/>
                <a:ext cx="5" cy="3"/>
              </a:xfrm>
              <a:custGeom>
                <a:avLst/>
                <a:gdLst/>
                <a:ahLst/>
                <a:cxnLst>
                  <a:cxn ang="0">
                    <a:pos x="7" y="9"/>
                  </a:cxn>
                  <a:cxn ang="0">
                    <a:pos x="16" y="0"/>
                  </a:cxn>
                  <a:cxn ang="0">
                    <a:pos x="0" y="0"/>
                  </a:cxn>
                  <a:cxn ang="0">
                    <a:pos x="7" y="9"/>
                  </a:cxn>
                </a:cxnLst>
                <a:rect l="0" t="0" r="r" b="b"/>
                <a:pathLst>
                  <a:path w="16" h="9">
                    <a:moveTo>
                      <a:pt x="7" y="9"/>
                    </a:moveTo>
                    <a:lnTo>
                      <a:pt x="16" y="0"/>
                    </a:lnTo>
                    <a:lnTo>
                      <a:pt x="0" y="0"/>
                    </a:lnTo>
                    <a:lnTo>
                      <a:pt x="7" y="9"/>
                    </a:lnTo>
                    <a:close/>
                  </a:path>
                </a:pathLst>
              </a:custGeom>
              <a:solidFill>
                <a:srgbClr val="B7B7B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921" name="Freeform 153"/>
              <p:cNvSpPr>
                <a:spLocks noChangeAspect="1"/>
              </p:cNvSpPr>
              <p:nvPr/>
            </p:nvSpPr>
            <p:spPr bwMode="auto">
              <a:xfrm>
                <a:off x="-108" y="3377"/>
                <a:ext cx="5" cy="3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0" y="0"/>
                  </a:cxn>
                  <a:cxn ang="0">
                    <a:pos x="7" y="9"/>
                  </a:cxn>
                  <a:cxn ang="0">
                    <a:pos x="15" y="0"/>
                  </a:cxn>
                </a:cxnLst>
                <a:rect l="0" t="0" r="r" b="b"/>
                <a:pathLst>
                  <a:path w="15" h="9">
                    <a:moveTo>
                      <a:pt x="15" y="0"/>
                    </a:moveTo>
                    <a:lnTo>
                      <a:pt x="0" y="0"/>
                    </a:lnTo>
                    <a:lnTo>
                      <a:pt x="7" y="9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B0B0B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922" name="Freeform 154"/>
              <p:cNvSpPr>
                <a:spLocks noChangeAspect="1"/>
              </p:cNvSpPr>
              <p:nvPr/>
            </p:nvSpPr>
            <p:spPr bwMode="auto">
              <a:xfrm>
                <a:off x="-69" y="3377"/>
                <a:ext cx="6" cy="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" y="9"/>
                  </a:cxn>
                  <a:cxn ang="0">
                    <a:pos x="16" y="0"/>
                  </a:cxn>
                  <a:cxn ang="0">
                    <a:pos x="0" y="0"/>
                  </a:cxn>
                </a:cxnLst>
                <a:rect l="0" t="0" r="r" b="b"/>
                <a:pathLst>
                  <a:path w="16" h="9">
                    <a:moveTo>
                      <a:pt x="0" y="0"/>
                    </a:moveTo>
                    <a:lnTo>
                      <a:pt x="8" y="9"/>
                    </a:lnTo>
                    <a:lnTo>
                      <a:pt x="1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8A8A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923" name="Freeform 155"/>
              <p:cNvSpPr>
                <a:spLocks noChangeAspect="1"/>
              </p:cNvSpPr>
              <p:nvPr/>
            </p:nvSpPr>
            <p:spPr bwMode="auto">
              <a:xfrm>
                <a:off x="128" y="3372"/>
                <a:ext cx="25" cy="17"/>
              </a:xfrm>
              <a:custGeom>
                <a:avLst/>
                <a:gdLst/>
                <a:ahLst/>
                <a:cxnLst>
                  <a:cxn ang="0">
                    <a:pos x="0" y="38"/>
                  </a:cxn>
                  <a:cxn ang="0">
                    <a:pos x="1" y="50"/>
                  </a:cxn>
                  <a:cxn ang="0">
                    <a:pos x="73" y="50"/>
                  </a:cxn>
                  <a:cxn ang="0">
                    <a:pos x="72" y="2"/>
                  </a:cxn>
                  <a:cxn ang="0">
                    <a:pos x="0" y="0"/>
                  </a:cxn>
                  <a:cxn ang="0">
                    <a:pos x="0" y="38"/>
                  </a:cxn>
                </a:cxnLst>
                <a:rect l="0" t="0" r="r" b="b"/>
                <a:pathLst>
                  <a:path w="73" h="50">
                    <a:moveTo>
                      <a:pt x="0" y="38"/>
                    </a:moveTo>
                    <a:lnTo>
                      <a:pt x="1" y="50"/>
                    </a:lnTo>
                    <a:lnTo>
                      <a:pt x="73" y="50"/>
                    </a:lnTo>
                    <a:lnTo>
                      <a:pt x="72" y="2"/>
                    </a:lnTo>
                    <a:lnTo>
                      <a:pt x="0" y="0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924" name="Freeform 156"/>
              <p:cNvSpPr>
                <a:spLocks noChangeAspect="1"/>
              </p:cNvSpPr>
              <p:nvPr/>
            </p:nvSpPr>
            <p:spPr bwMode="auto">
              <a:xfrm>
                <a:off x="-293" y="3372"/>
                <a:ext cx="27" cy="17"/>
              </a:xfrm>
              <a:custGeom>
                <a:avLst/>
                <a:gdLst/>
                <a:ahLst/>
                <a:cxnLst>
                  <a:cxn ang="0">
                    <a:pos x="2" y="26"/>
                  </a:cxn>
                  <a:cxn ang="0">
                    <a:pos x="0" y="38"/>
                  </a:cxn>
                  <a:cxn ang="0">
                    <a:pos x="0" y="50"/>
                  </a:cxn>
                  <a:cxn ang="0">
                    <a:pos x="77" y="50"/>
                  </a:cxn>
                  <a:cxn ang="0">
                    <a:pos x="80" y="14"/>
                  </a:cxn>
                  <a:cxn ang="0">
                    <a:pos x="80" y="0"/>
                  </a:cxn>
                  <a:cxn ang="0">
                    <a:pos x="4" y="0"/>
                  </a:cxn>
                  <a:cxn ang="0">
                    <a:pos x="2" y="26"/>
                  </a:cxn>
                </a:cxnLst>
                <a:rect l="0" t="0" r="r" b="b"/>
                <a:pathLst>
                  <a:path w="80" h="50">
                    <a:moveTo>
                      <a:pt x="2" y="26"/>
                    </a:moveTo>
                    <a:lnTo>
                      <a:pt x="0" y="38"/>
                    </a:lnTo>
                    <a:lnTo>
                      <a:pt x="0" y="50"/>
                    </a:lnTo>
                    <a:lnTo>
                      <a:pt x="77" y="50"/>
                    </a:lnTo>
                    <a:lnTo>
                      <a:pt x="80" y="14"/>
                    </a:lnTo>
                    <a:lnTo>
                      <a:pt x="80" y="0"/>
                    </a:lnTo>
                    <a:lnTo>
                      <a:pt x="4" y="0"/>
                    </a:lnTo>
                    <a:lnTo>
                      <a:pt x="2" y="26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925" name="Freeform 157"/>
              <p:cNvSpPr>
                <a:spLocks noChangeAspect="1"/>
              </p:cNvSpPr>
              <p:nvPr/>
            </p:nvSpPr>
            <p:spPr bwMode="auto">
              <a:xfrm>
                <a:off x="-261" y="3377"/>
                <a:ext cx="5" cy="3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0" y="0"/>
                  </a:cxn>
                  <a:cxn ang="0">
                    <a:pos x="7" y="9"/>
                  </a:cxn>
                  <a:cxn ang="0">
                    <a:pos x="15" y="0"/>
                  </a:cxn>
                </a:cxnLst>
                <a:rect l="0" t="0" r="r" b="b"/>
                <a:pathLst>
                  <a:path w="15" h="9">
                    <a:moveTo>
                      <a:pt x="15" y="0"/>
                    </a:moveTo>
                    <a:lnTo>
                      <a:pt x="0" y="0"/>
                    </a:lnTo>
                    <a:lnTo>
                      <a:pt x="7" y="9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CFCFC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926" name="Freeform 158"/>
              <p:cNvSpPr>
                <a:spLocks noChangeAspect="1"/>
              </p:cNvSpPr>
              <p:nvPr/>
            </p:nvSpPr>
            <p:spPr bwMode="auto">
              <a:xfrm>
                <a:off x="-184" y="3377"/>
                <a:ext cx="6" cy="3"/>
              </a:xfrm>
              <a:custGeom>
                <a:avLst/>
                <a:gdLst/>
                <a:ahLst/>
                <a:cxnLst>
                  <a:cxn ang="0">
                    <a:pos x="7" y="9"/>
                  </a:cxn>
                  <a:cxn ang="0">
                    <a:pos x="17" y="0"/>
                  </a:cxn>
                  <a:cxn ang="0">
                    <a:pos x="0" y="0"/>
                  </a:cxn>
                  <a:cxn ang="0">
                    <a:pos x="7" y="9"/>
                  </a:cxn>
                </a:cxnLst>
                <a:rect l="0" t="0" r="r" b="b"/>
                <a:pathLst>
                  <a:path w="17" h="9">
                    <a:moveTo>
                      <a:pt x="7" y="9"/>
                    </a:moveTo>
                    <a:lnTo>
                      <a:pt x="17" y="0"/>
                    </a:lnTo>
                    <a:lnTo>
                      <a:pt x="0" y="0"/>
                    </a:lnTo>
                    <a:lnTo>
                      <a:pt x="7" y="9"/>
                    </a:lnTo>
                    <a:close/>
                  </a:path>
                </a:pathLst>
              </a:custGeom>
              <a:solidFill>
                <a:srgbClr val="BFBFB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927" name="Freeform 159"/>
              <p:cNvSpPr>
                <a:spLocks noChangeAspect="1"/>
              </p:cNvSpPr>
              <p:nvPr/>
            </p:nvSpPr>
            <p:spPr bwMode="auto">
              <a:xfrm>
                <a:off x="165" y="3347"/>
                <a:ext cx="25" cy="13"/>
              </a:xfrm>
              <a:custGeom>
                <a:avLst/>
                <a:gdLst/>
                <a:ahLst/>
                <a:cxnLst>
                  <a:cxn ang="0">
                    <a:pos x="76" y="39"/>
                  </a:cxn>
                  <a:cxn ang="0">
                    <a:pos x="71" y="1"/>
                  </a:cxn>
                  <a:cxn ang="0">
                    <a:pos x="4" y="0"/>
                  </a:cxn>
                  <a:cxn ang="0">
                    <a:pos x="0" y="36"/>
                  </a:cxn>
                  <a:cxn ang="0">
                    <a:pos x="76" y="39"/>
                  </a:cxn>
                </a:cxnLst>
                <a:rect l="0" t="0" r="r" b="b"/>
                <a:pathLst>
                  <a:path w="76" h="39">
                    <a:moveTo>
                      <a:pt x="76" y="39"/>
                    </a:moveTo>
                    <a:lnTo>
                      <a:pt x="71" y="1"/>
                    </a:lnTo>
                    <a:lnTo>
                      <a:pt x="4" y="0"/>
                    </a:lnTo>
                    <a:lnTo>
                      <a:pt x="0" y="36"/>
                    </a:lnTo>
                    <a:lnTo>
                      <a:pt x="76" y="39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928" name="Freeform 160"/>
              <p:cNvSpPr>
                <a:spLocks noChangeAspect="1"/>
              </p:cNvSpPr>
              <p:nvPr/>
            </p:nvSpPr>
            <p:spPr bwMode="auto">
              <a:xfrm>
                <a:off x="191" y="3351"/>
                <a:ext cx="6" cy="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" y="19"/>
                  </a:cxn>
                  <a:cxn ang="0">
                    <a:pos x="17" y="11"/>
                  </a:cxn>
                  <a:cxn ang="0">
                    <a:pos x="18" y="0"/>
                  </a:cxn>
                  <a:cxn ang="0">
                    <a:pos x="0" y="0"/>
                  </a:cxn>
                </a:cxnLst>
                <a:rect l="0" t="0" r="r" b="b"/>
                <a:pathLst>
                  <a:path w="18" h="19">
                    <a:moveTo>
                      <a:pt x="0" y="0"/>
                    </a:moveTo>
                    <a:lnTo>
                      <a:pt x="12" y="19"/>
                    </a:lnTo>
                    <a:lnTo>
                      <a:pt x="17" y="11"/>
                    </a:lnTo>
                    <a:lnTo>
                      <a:pt x="18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6767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929" name="Freeform 161"/>
              <p:cNvSpPr>
                <a:spLocks noChangeAspect="1"/>
              </p:cNvSpPr>
              <p:nvPr/>
            </p:nvSpPr>
            <p:spPr bwMode="auto">
              <a:xfrm>
                <a:off x="197" y="3351"/>
                <a:ext cx="2" cy="4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1" y="0"/>
                  </a:cxn>
                  <a:cxn ang="0">
                    <a:pos x="0" y="11"/>
                  </a:cxn>
                  <a:cxn ang="0">
                    <a:pos x="6" y="0"/>
                  </a:cxn>
                </a:cxnLst>
                <a:rect l="0" t="0" r="r" b="b"/>
                <a:pathLst>
                  <a:path w="6" h="11">
                    <a:moveTo>
                      <a:pt x="6" y="0"/>
                    </a:moveTo>
                    <a:lnTo>
                      <a:pt x="1" y="0"/>
                    </a:lnTo>
                    <a:lnTo>
                      <a:pt x="0" y="11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75757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930" name="Freeform 162"/>
              <p:cNvSpPr>
                <a:spLocks noChangeAspect="1"/>
              </p:cNvSpPr>
              <p:nvPr/>
            </p:nvSpPr>
            <p:spPr bwMode="auto">
              <a:xfrm>
                <a:off x="156" y="3351"/>
                <a:ext cx="6" cy="7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0" y="10"/>
                  </a:cxn>
                  <a:cxn ang="0">
                    <a:pos x="6" y="20"/>
                  </a:cxn>
                  <a:cxn ang="0">
                    <a:pos x="18" y="0"/>
                  </a:cxn>
                  <a:cxn ang="0">
                    <a:pos x="2" y="0"/>
                  </a:cxn>
                </a:cxnLst>
                <a:rect l="0" t="0" r="r" b="b"/>
                <a:pathLst>
                  <a:path w="18" h="20">
                    <a:moveTo>
                      <a:pt x="2" y="0"/>
                    </a:moveTo>
                    <a:lnTo>
                      <a:pt x="0" y="10"/>
                    </a:lnTo>
                    <a:lnTo>
                      <a:pt x="6" y="20"/>
                    </a:lnTo>
                    <a:lnTo>
                      <a:pt x="18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7D7D7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931" name="Freeform 163"/>
              <p:cNvSpPr>
                <a:spLocks noChangeAspect="1"/>
              </p:cNvSpPr>
              <p:nvPr/>
            </p:nvSpPr>
            <p:spPr bwMode="auto">
              <a:xfrm>
                <a:off x="227" y="3351"/>
                <a:ext cx="7" cy="7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0"/>
                  </a:cxn>
                  <a:cxn ang="0">
                    <a:pos x="10" y="19"/>
                  </a:cxn>
                  <a:cxn ang="0">
                    <a:pos x="22" y="0"/>
                  </a:cxn>
                </a:cxnLst>
                <a:rect l="0" t="0" r="r" b="b"/>
                <a:pathLst>
                  <a:path w="22" h="19">
                    <a:moveTo>
                      <a:pt x="22" y="0"/>
                    </a:moveTo>
                    <a:lnTo>
                      <a:pt x="0" y="0"/>
                    </a:lnTo>
                    <a:lnTo>
                      <a:pt x="10" y="19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6F6F6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932" name="Freeform 164"/>
              <p:cNvSpPr>
                <a:spLocks noChangeAspect="1"/>
              </p:cNvSpPr>
              <p:nvPr/>
            </p:nvSpPr>
            <p:spPr bwMode="auto">
              <a:xfrm>
                <a:off x="201" y="3345"/>
                <a:ext cx="25" cy="13"/>
              </a:xfrm>
              <a:custGeom>
                <a:avLst/>
                <a:gdLst/>
                <a:ahLst/>
                <a:cxnLst>
                  <a:cxn ang="0">
                    <a:pos x="73" y="10"/>
                  </a:cxn>
                  <a:cxn ang="0">
                    <a:pos x="72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1" y="10"/>
                  </a:cxn>
                  <a:cxn ang="0">
                    <a:pos x="3" y="37"/>
                  </a:cxn>
                  <a:cxn ang="0">
                    <a:pos x="75" y="37"/>
                  </a:cxn>
                  <a:cxn ang="0">
                    <a:pos x="73" y="29"/>
                  </a:cxn>
                  <a:cxn ang="0">
                    <a:pos x="73" y="11"/>
                  </a:cxn>
                  <a:cxn ang="0">
                    <a:pos x="73" y="10"/>
                  </a:cxn>
                </a:cxnLst>
                <a:rect l="0" t="0" r="r" b="b"/>
                <a:pathLst>
                  <a:path w="75" h="37">
                    <a:moveTo>
                      <a:pt x="73" y="10"/>
                    </a:moveTo>
                    <a:lnTo>
                      <a:pt x="72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1" y="10"/>
                    </a:lnTo>
                    <a:lnTo>
                      <a:pt x="3" y="37"/>
                    </a:lnTo>
                    <a:lnTo>
                      <a:pt x="75" y="37"/>
                    </a:lnTo>
                    <a:lnTo>
                      <a:pt x="73" y="29"/>
                    </a:lnTo>
                    <a:lnTo>
                      <a:pt x="73" y="11"/>
                    </a:lnTo>
                    <a:lnTo>
                      <a:pt x="73" y="10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933" name="Freeform 165"/>
              <p:cNvSpPr>
                <a:spLocks noChangeAspect="1"/>
              </p:cNvSpPr>
              <p:nvPr/>
            </p:nvSpPr>
            <p:spPr bwMode="auto">
              <a:xfrm>
                <a:off x="238" y="3345"/>
                <a:ext cx="24" cy="13"/>
              </a:xfrm>
              <a:custGeom>
                <a:avLst/>
                <a:gdLst/>
                <a:ahLst/>
                <a:cxnLst>
                  <a:cxn ang="0">
                    <a:pos x="72" y="37"/>
                  </a:cxn>
                  <a:cxn ang="0">
                    <a:pos x="68" y="0"/>
                  </a:cxn>
                  <a:cxn ang="0">
                    <a:pos x="0" y="0"/>
                  </a:cxn>
                  <a:cxn ang="0">
                    <a:pos x="0" y="37"/>
                  </a:cxn>
                  <a:cxn ang="0">
                    <a:pos x="72" y="37"/>
                  </a:cxn>
                </a:cxnLst>
                <a:rect l="0" t="0" r="r" b="b"/>
                <a:pathLst>
                  <a:path w="72" h="37">
                    <a:moveTo>
                      <a:pt x="72" y="37"/>
                    </a:moveTo>
                    <a:lnTo>
                      <a:pt x="68" y="0"/>
                    </a:lnTo>
                    <a:lnTo>
                      <a:pt x="0" y="0"/>
                    </a:lnTo>
                    <a:lnTo>
                      <a:pt x="0" y="37"/>
                    </a:lnTo>
                    <a:lnTo>
                      <a:pt x="72" y="37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934" name="Freeform 166"/>
              <p:cNvSpPr>
                <a:spLocks noChangeAspect="1"/>
              </p:cNvSpPr>
              <p:nvPr/>
            </p:nvSpPr>
            <p:spPr bwMode="auto">
              <a:xfrm>
                <a:off x="264" y="3351"/>
                <a:ext cx="13" cy="32"/>
              </a:xfrm>
              <a:custGeom>
                <a:avLst/>
                <a:gdLst/>
                <a:ahLst/>
                <a:cxnLst>
                  <a:cxn ang="0">
                    <a:pos x="22" y="86"/>
                  </a:cxn>
                  <a:cxn ang="0">
                    <a:pos x="23" y="96"/>
                  </a:cxn>
                  <a:cxn ang="0">
                    <a:pos x="38" y="0"/>
                  </a:cxn>
                  <a:cxn ang="0">
                    <a:pos x="0" y="0"/>
                  </a:cxn>
                  <a:cxn ang="0">
                    <a:pos x="11" y="19"/>
                  </a:cxn>
                  <a:cxn ang="0">
                    <a:pos x="11" y="76"/>
                  </a:cxn>
                  <a:cxn ang="0">
                    <a:pos x="22" y="86"/>
                  </a:cxn>
                </a:cxnLst>
                <a:rect l="0" t="0" r="r" b="b"/>
                <a:pathLst>
                  <a:path w="38" h="96">
                    <a:moveTo>
                      <a:pt x="22" y="86"/>
                    </a:moveTo>
                    <a:lnTo>
                      <a:pt x="23" y="96"/>
                    </a:lnTo>
                    <a:lnTo>
                      <a:pt x="38" y="0"/>
                    </a:lnTo>
                    <a:lnTo>
                      <a:pt x="0" y="0"/>
                    </a:lnTo>
                    <a:lnTo>
                      <a:pt x="11" y="19"/>
                    </a:lnTo>
                    <a:lnTo>
                      <a:pt x="11" y="76"/>
                    </a:lnTo>
                    <a:lnTo>
                      <a:pt x="22" y="86"/>
                    </a:lnTo>
                    <a:close/>
                  </a:path>
                </a:pathLst>
              </a:custGeom>
              <a:solidFill>
                <a:srgbClr val="6666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935" name="Freeform 167"/>
              <p:cNvSpPr>
                <a:spLocks noChangeAspect="1"/>
              </p:cNvSpPr>
              <p:nvPr/>
            </p:nvSpPr>
            <p:spPr bwMode="auto">
              <a:xfrm>
                <a:off x="394" y="3351"/>
                <a:ext cx="4" cy="7"/>
              </a:xfrm>
              <a:custGeom>
                <a:avLst/>
                <a:gdLst/>
                <a:ahLst/>
                <a:cxnLst>
                  <a:cxn ang="0">
                    <a:pos x="9" y="19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9" y="19"/>
                  </a:cxn>
                </a:cxnLst>
                <a:rect l="0" t="0" r="r" b="b"/>
                <a:pathLst>
                  <a:path w="12" h="19">
                    <a:moveTo>
                      <a:pt x="9" y="19"/>
                    </a:moveTo>
                    <a:lnTo>
                      <a:pt x="12" y="0"/>
                    </a:lnTo>
                    <a:lnTo>
                      <a:pt x="0" y="0"/>
                    </a:lnTo>
                    <a:lnTo>
                      <a:pt x="9" y="19"/>
                    </a:lnTo>
                    <a:close/>
                  </a:path>
                </a:pathLst>
              </a:custGeom>
              <a:solidFill>
                <a:srgbClr val="51515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936" name="Freeform 168"/>
              <p:cNvSpPr>
                <a:spLocks noChangeAspect="1"/>
              </p:cNvSpPr>
              <p:nvPr/>
            </p:nvSpPr>
            <p:spPr bwMode="auto">
              <a:xfrm>
                <a:off x="346" y="3420"/>
                <a:ext cx="20" cy="2"/>
              </a:xfrm>
              <a:custGeom>
                <a:avLst/>
                <a:gdLst/>
                <a:ahLst/>
                <a:cxnLst>
                  <a:cxn ang="0">
                    <a:pos x="60" y="7"/>
                  </a:cxn>
                  <a:cxn ang="0">
                    <a:pos x="61" y="0"/>
                  </a:cxn>
                  <a:cxn ang="0">
                    <a:pos x="1" y="0"/>
                  </a:cxn>
                  <a:cxn ang="0">
                    <a:pos x="0" y="7"/>
                  </a:cxn>
                  <a:cxn ang="0">
                    <a:pos x="60" y="7"/>
                  </a:cxn>
                </a:cxnLst>
                <a:rect l="0" t="0" r="r" b="b"/>
                <a:pathLst>
                  <a:path w="61" h="7">
                    <a:moveTo>
                      <a:pt x="60" y="7"/>
                    </a:moveTo>
                    <a:lnTo>
                      <a:pt x="61" y="0"/>
                    </a:lnTo>
                    <a:lnTo>
                      <a:pt x="1" y="0"/>
                    </a:lnTo>
                    <a:lnTo>
                      <a:pt x="0" y="7"/>
                    </a:lnTo>
                    <a:lnTo>
                      <a:pt x="60" y="7"/>
                    </a:lnTo>
                    <a:close/>
                  </a:path>
                </a:pathLst>
              </a:custGeom>
              <a:solidFill>
                <a:srgbClr val="55555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937" name="Freeform 169"/>
              <p:cNvSpPr>
                <a:spLocks noChangeAspect="1"/>
              </p:cNvSpPr>
              <p:nvPr/>
            </p:nvSpPr>
            <p:spPr bwMode="auto">
              <a:xfrm>
                <a:off x="178" y="3461"/>
                <a:ext cx="1" cy="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11"/>
                  </a:cxn>
                  <a:cxn ang="0">
                    <a:pos x="3" y="0"/>
                  </a:cxn>
                  <a:cxn ang="0">
                    <a:pos x="0" y="0"/>
                  </a:cxn>
                </a:cxnLst>
                <a:rect l="0" t="0" r="r" b="b"/>
                <a:pathLst>
                  <a:path w="3" h="11">
                    <a:moveTo>
                      <a:pt x="0" y="0"/>
                    </a:moveTo>
                    <a:lnTo>
                      <a:pt x="1" y="11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6767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938" name="Freeform 170"/>
              <p:cNvSpPr>
                <a:spLocks noChangeAspect="1" noEditPoints="1"/>
              </p:cNvSpPr>
              <p:nvPr/>
            </p:nvSpPr>
            <p:spPr bwMode="auto">
              <a:xfrm>
                <a:off x="428" y="3372"/>
                <a:ext cx="164" cy="107"/>
              </a:xfrm>
              <a:custGeom>
                <a:avLst/>
                <a:gdLst/>
                <a:ahLst/>
                <a:cxnLst>
                  <a:cxn ang="0">
                    <a:pos x="192" y="4"/>
                  </a:cxn>
                  <a:cxn ang="0">
                    <a:pos x="197" y="50"/>
                  </a:cxn>
                  <a:cxn ang="0">
                    <a:pos x="204" y="74"/>
                  </a:cxn>
                  <a:cxn ang="0">
                    <a:pos x="207" y="99"/>
                  </a:cxn>
                  <a:cxn ang="0">
                    <a:pos x="217" y="148"/>
                  </a:cxn>
                  <a:cxn ang="0">
                    <a:pos x="227" y="201"/>
                  </a:cxn>
                  <a:cxn ang="0">
                    <a:pos x="234" y="254"/>
                  </a:cxn>
                  <a:cxn ang="0">
                    <a:pos x="153" y="201"/>
                  </a:cxn>
                  <a:cxn ang="0">
                    <a:pos x="150" y="148"/>
                  </a:cxn>
                  <a:cxn ang="0">
                    <a:pos x="138" y="99"/>
                  </a:cxn>
                  <a:cxn ang="0">
                    <a:pos x="128" y="50"/>
                  </a:cxn>
                  <a:cxn ang="0">
                    <a:pos x="122" y="38"/>
                  </a:cxn>
                  <a:cxn ang="0">
                    <a:pos x="120" y="0"/>
                  </a:cxn>
                  <a:cxn ang="0">
                    <a:pos x="84" y="4"/>
                  </a:cxn>
                  <a:cxn ang="0">
                    <a:pos x="92" y="50"/>
                  </a:cxn>
                  <a:cxn ang="0">
                    <a:pos x="98" y="99"/>
                  </a:cxn>
                  <a:cxn ang="0">
                    <a:pos x="108" y="150"/>
                  </a:cxn>
                  <a:cxn ang="0">
                    <a:pos x="115" y="184"/>
                  </a:cxn>
                  <a:cxn ang="0">
                    <a:pos x="116" y="194"/>
                  </a:cxn>
                  <a:cxn ang="0">
                    <a:pos x="117" y="201"/>
                  </a:cxn>
                  <a:cxn ang="0">
                    <a:pos x="53" y="254"/>
                  </a:cxn>
                  <a:cxn ang="0">
                    <a:pos x="44" y="201"/>
                  </a:cxn>
                  <a:cxn ang="0">
                    <a:pos x="29" y="99"/>
                  </a:cxn>
                  <a:cxn ang="0">
                    <a:pos x="20" y="62"/>
                  </a:cxn>
                  <a:cxn ang="0">
                    <a:pos x="19" y="50"/>
                  </a:cxn>
                  <a:cxn ang="0">
                    <a:pos x="30" y="2"/>
                  </a:cxn>
                  <a:cxn ang="0">
                    <a:pos x="9" y="0"/>
                  </a:cxn>
                  <a:cxn ang="0">
                    <a:pos x="44" y="321"/>
                  </a:cxn>
                  <a:cxn ang="0">
                    <a:pos x="493" y="321"/>
                  </a:cxn>
                  <a:cxn ang="0">
                    <a:pos x="402" y="2"/>
                  </a:cxn>
                  <a:cxn ang="0">
                    <a:pos x="411" y="50"/>
                  </a:cxn>
                  <a:cxn ang="0">
                    <a:pos x="432" y="132"/>
                  </a:cxn>
                  <a:cxn ang="0">
                    <a:pos x="360" y="124"/>
                  </a:cxn>
                  <a:cxn ang="0">
                    <a:pos x="341" y="50"/>
                  </a:cxn>
                  <a:cxn ang="0">
                    <a:pos x="332" y="2"/>
                  </a:cxn>
                  <a:cxn ang="0">
                    <a:pos x="296" y="0"/>
                  </a:cxn>
                  <a:cxn ang="0">
                    <a:pos x="306" y="50"/>
                  </a:cxn>
                  <a:cxn ang="0">
                    <a:pos x="317" y="99"/>
                  </a:cxn>
                  <a:cxn ang="0">
                    <a:pos x="327" y="150"/>
                  </a:cxn>
                  <a:cxn ang="0">
                    <a:pos x="338" y="200"/>
                  </a:cxn>
                  <a:cxn ang="0">
                    <a:pos x="342" y="225"/>
                  </a:cxn>
                  <a:cxn ang="0">
                    <a:pos x="273" y="252"/>
                  </a:cxn>
                  <a:cxn ang="0">
                    <a:pos x="263" y="201"/>
                  </a:cxn>
                  <a:cxn ang="0">
                    <a:pos x="260" y="174"/>
                  </a:cxn>
                  <a:cxn ang="0">
                    <a:pos x="257" y="148"/>
                  </a:cxn>
                  <a:cxn ang="0">
                    <a:pos x="246" y="100"/>
                  </a:cxn>
                  <a:cxn ang="0">
                    <a:pos x="235" y="50"/>
                  </a:cxn>
                  <a:cxn ang="0">
                    <a:pos x="225" y="3"/>
                  </a:cxn>
                  <a:cxn ang="0">
                    <a:pos x="435" y="150"/>
                  </a:cxn>
                  <a:cxn ang="0">
                    <a:pos x="383" y="234"/>
                  </a:cxn>
                  <a:cxn ang="0">
                    <a:pos x="380" y="218"/>
                  </a:cxn>
                  <a:cxn ang="0">
                    <a:pos x="365" y="155"/>
                  </a:cxn>
                  <a:cxn ang="0">
                    <a:pos x="381" y="148"/>
                  </a:cxn>
                  <a:cxn ang="0">
                    <a:pos x="435" y="150"/>
                  </a:cxn>
                </a:cxnLst>
                <a:rect l="0" t="0" r="r" b="b"/>
                <a:pathLst>
                  <a:path w="493" h="322">
                    <a:moveTo>
                      <a:pt x="207" y="28"/>
                    </a:moveTo>
                    <a:lnTo>
                      <a:pt x="192" y="4"/>
                    </a:lnTo>
                    <a:lnTo>
                      <a:pt x="192" y="12"/>
                    </a:lnTo>
                    <a:lnTo>
                      <a:pt x="197" y="50"/>
                    </a:lnTo>
                    <a:lnTo>
                      <a:pt x="200" y="50"/>
                    </a:lnTo>
                    <a:lnTo>
                      <a:pt x="204" y="74"/>
                    </a:lnTo>
                    <a:lnTo>
                      <a:pt x="204" y="86"/>
                    </a:lnTo>
                    <a:lnTo>
                      <a:pt x="207" y="99"/>
                    </a:lnTo>
                    <a:lnTo>
                      <a:pt x="210" y="99"/>
                    </a:lnTo>
                    <a:lnTo>
                      <a:pt x="217" y="148"/>
                    </a:lnTo>
                    <a:lnTo>
                      <a:pt x="221" y="148"/>
                    </a:lnTo>
                    <a:lnTo>
                      <a:pt x="227" y="201"/>
                    </a:lnTo>
                    <a:lnTo>
                      <a:pt x="229" y="201"/>
                    </a:lnTo>
                    <a:lnTo>
                      <a:pt x="234" y="254"/>
                    </a:lnTo>
                    <a:lnTo>
                      <a:pt x="163" y="254"/>
                    </a:lnTo>
                    <a:lnTo>
                      <a:pt x="153" y="201"/>
                    </a:lnTo>
                    <a:lnTo>
                      <a:pt x="155" y="201"/>
                    </a:lnTo>
                    <a:lnTo>
                      <a:pt x="150" y="148"/>
                    </a:lnTo>
                    <a:lnTo>
                      <a:pt x="145" y="148"/>
                    </a:lnTo>
                    <a:lnTo>
                      <a:pt x="138" y="99"/>
                    </a:lnTo>
                    <a:lnTo>
                      <a:pt x="135" y="99"/>
                    </a:lnTo>
                    <a:lnTo>
                      <a:pt x="128" y="50"/>
                    </a:lnTo>
                    <a:lnTo>
                      <a:pt x="126" y="50"/>
                    </a:lnTo>
                    <a:lnTo>
                      <a:pt x="122" y="38"/>
                    </a:lnTo>
                    <a:lnTo>
                      <a:pt x="120" y="14"/>
                    </a:lnTo>
                    <a:lnTo>
                      <a:pt x="120" y="0"/>
                    </a:lnTo>
                    <a:lnTo>
                      <a:pt x="101" y="28"/>
                    </a:lnTo>
                    <a:lnTo>
                      <a:pt x="84" y="4"/>
                    </a:lnTo>
                    <a:lnTo>
                      <a:pt x="89" y="50"/>
                    </a:lnTo>
                    <a:lnTo>
                      <a:pt x="92" y="50"/>
                    </a:lnTo>
                    <a:lnTo>
                      <a:pt x="92" y="60"/>
                    </a:lnTo>
                    <a:lnTo>
                      <a:pt x="98" y="99"/>
                    </a:lnTo>
                    <a:lnTo>
                      <a:pt x="101" y="99"/>
                    </a:lnTo>
                    <a:lnTo>
                      <a:pt x="108" y="150"/>
                    </a:lnTo>
                    <a:lnTo>
                      <a:pt x="111" y="150"/>
                    </a:lnTo>
                    <a:lnTo>
                      <a:pt x="115" y="184"/>
                    </a:lnTo>
                    <a:lnTo>
                      <a:pt x="114" y="184"/>
                    </a:lnTo>
                    <a:lnTo>
                      <a:pt x="116" y="194"/>
                    </a:lnTo>
                    <a:lnTo>
                      <a:pt x="116" y="201"/>
                    </a:lnTo>
                    <a:lnTo>
                      <a:pt x="117" y="201"/>
                    </a:lnTo>
                    <a:lnTo>
                      <a:pt x="127" y="254"/>
                    </a:lnTo>
                    <a:lnTo>
                      <a:pt x="53" y="254"/>
                    </a:lnTo>
                    <a:lnTo>
                      <a:pt x="47" y="201"/>
                    </a:lnTo>
                    <a:lnTo>
                      <a:pt x="44" y="201"/>
                    </a:lnTo>
                    <a:lnTo>
                      <a:pt x="30" y="113"/>
                    </a:lnTo>
                    <a:lnTo>
                      <a:pt x="29" y="99"/>
                    </a:lnTo>
                    <a:lnTo>
                      <a:pt x="26" y="99"/>
                    </a:lnTo>
                    <a:lnTo>
                      <a:pt x="20" y="62"/>
                    </a:lnTo>
                    <a:lnTo>
                      <a:pt x="20" y="50"/>
                    </a:lnTo>
                    <a:lnTo>
                      <a:pt x="19" y="50"/>
                    </a:lnTo>
                    <a:lnTo>
                      <a:pt x="13" y="2"/>
                    </a:lnTo>
                    <a:lnTo>
                      <a:pt x="30" y="2"/>
                    </a:lnTo>
                    <a:lnTo>
                      <a:pt x="36" y="2"/>
                    </a:lnTo>
                    <a:lnTo>
                      <a:pt x="9" y="0"/>
                    </a:lnTo>
                    <a:lnTo>
                      <a:pt x="0" y="50"/>
                    </a:lnTo>
                    <a:lnTo>
                      <a:pt x="44" y="321"/>
                    </a:lnTo>
                    <a:lnTo>
                      <a:pt x="493" y="322"/>
                    </a:lnTo>
                    <a:lnTo>
                      <a:pt x="493" y="321"/>
                    </a:lnTo>
                    <a:lnTo>
                      <a:pt x="419" y="26"/>
                    </a:lnTo>
                    <a:lnTo>
                      <a:pt x="402" y="2"/>
                    </a:lnTo>
                    <a:lnTo>
                      <a:pt x="408" y="50"/>
                    </a:lnTo>
                    <a:lnTo>
                      <a:pt x="411" y="50"/>
                    </a:lnTo>
                    <a:lnTo>
                      <a:pt x="411" y="56"/>
                    </a:lnTo>
                    <a:lnTo>
                      <a:pt x="432" y="132"/>
                    </a:lnTo>
                    <a:lnTo>
                      <a:pt x="361" y="132"/>
                    </a:lnTo>
                    <a:lnTo>
                      <a:pt x="360" y="124"/>
                    </a:lnTo>
                    <a:lnTo>
                      <a:pt x="343" y="54"/>
                    </a:lnTo>
                    <a:lnTo>
                      <a:pt x="341" y="50"/>
                    </a:lnTo>
                    <a:lnTo>
                      <a:pt x="339" y="50"/>
                    </a:lnTo>
                    <a:lnTo>
                      <a:pt x="332" y="2"/>
                    </a:lnTo>
                    <a:lnTo>
                      <a:pt x="312" y="28"/>
                    </a:lnTo>
                    <a:lnTo>
                      <a:pt x="296" y="0"/>
                    </a:lnTo>
                    <a:lnTo>
                      <a:pt x="302" y="50"/>
                    </a:lnTo>
                    <a:lnTo>
                      <a:pt x="306" y="50"/>
                    </a:lnTo>
                    <a:lnTo>
                      <a:pt x="313" y="99"/>
                    </a:lnTo>
                    <a:lnTo>
                      <a:pt x="317" y="99"/>
                    </a:lnTo>
                    <a:lnTo>
                      <a:pt x="324" y="149"/>
                    </a:lnTo>
                    <a:lnTo>
                      <a:pt x="327" y="150"/>
                    </a:lnTo>
                    <a:lnTo>
                      <a:pt x="335" y="200"/>
                    </a:lnTo>
                    <a:lnTo>
                      <a:pt x="338" y="200"/>
                    </a:lnTo>
                    <a:lnTo>
                      <a:pt x="339" y="213"/>
                    </a:lnTo>
                    <a:lnTo>
                      <a:pt x="342" y="225"/>
                    </a:lnTo>
                    <a:lnTo>
                      <a:pt x="344" y="252"/>
                    </a:lnTo>
                    <a:lnTo>
                      <a:pt x="273" y="252"/>
                    </a:lnTo>
                    <a:lnTo>
                      <a:pt x="266" y="201"/>
                    </a:lnTo>
                    <a:lnTo>
                      <a:pt x="263" y="201"/>
                    </a:lnTo>
                    <a:lnTo>
                      <a:pt x="260" y="188"/>
                    </a:lnTo>
                    <a:lnTo>
                      <a:pt x="260" y="174"/>
                    </a:lnTo>
                    <a:lnTo>
                      <a:pt x="258" y="162"/>
                    </a:lnTo>
                    <a:lnTo>
                      <a:pt x="257" y="148"/>
                    </a:lnTo>
                    <a:lnTo>
                      <a:pt x="253" y="148"/>
                    </a:lnTo>
                    <a:lnTo>
                      <a:pt x="246" y="100"/>
                    </a:lnTo>
                    <a:lnTo>
                      <a:pt x="242" y="100"/>
                    </a:lnTo>
                    <a:lnTo>
                      <a:pt x="235" y="50"/>
                    </a:lnTo>
                    <a:lnTo>
                      <a:pt x="233" y="50"/>
                    </a:lnTo>
                    <a:lnTo>
                      <a:pt x="225" y="3"/>
                    </a:lnTo>
                    <a:lnTo>
                      <a:pt x="207" y="28"/>
                    </a:lnTo>
                    <a:close/>
                    <a:moveTo>
                      <a:pt x="435" y="150"/>
                    </a:moveTo>
                    <a:lnTo>
                      <a:pt x="456" y="234"/>
                    </a:lnTo>
                    <a:lnTo>
                      <a:pt x="383" y="234"/>
                    </a:lnTo>
                    <a:lnTo>
                      <a:pt x="381" y="228"/>
                    </a:lnTo>
                    <a:lnTo>
                      <a:pt x="380" y="218"/>
                    </a:lnTo>
                    <a:lnTo>
                      <a:pt x="368" y="165"/>
                    </a:lnTo>
                    <a:lnTo>
                      <a:pt x="365" y="155"/>
                    </a:lnTo>
                    <a:lnTo>
                      <a:pt x="365" y="148"/>
                    </a:lnTo>
                    <a:lnTo>
                      <a:pt x="381" y="148"/>
                    </a:lnTo>
                    <a:lnTo>
                      <a:pt x="390" y="150"/>
                    </a:lnTo>
                    <a:lnTo>
                      <a:pt x="435" y="150"/>
                    </a:lnTo>
                    <a:close/>
                  </a:path>
                </a:pathLst>
              </a:custGeom>
              <a:solidFill>
                <a:srgbClr val="6666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939" name="Freeform 171"/>
              <p:cNvSpPr>
                <a:spLocks noChangeAspect="1"/>
              </p:cNvSpPr>
              <p:nvPr/>
            </p:nvSpPr>
            <p:spPr bwMode="auto">
              <a:xfrm>
                <a:off x="550" y="3421"/>
                <a:ext cx="30" cy="29"/>
              </a:xfrm>
              <a:custGeom>
                <a:avLst/>
                <a:gdLst/>
                <a:ahLst/>
                <a:cxnLst>
                  <a:cxn ang="0">
                    <a:pos x="91" y="86"/>
                  </a:cxn>
                  <a:cxn ang="0">
                    <a:pos x="70" y="2"/>
                  </a:cxn>
                  <a:cxn ang="0">
                    <a:pos x="25" y="2"/>
                  </a:cxn>
                  <a:cxn ang="0">
                    <a:pos x="16" y="0"/>
                  </a:cxn>
                  <a:cxn ang="0">
                    <a:pos x="0" y="0"/>
                  </a:cxn>
                  <a:cxn ang="0">
                    <a:pos x="0" y="7"/>
                  </a:cxn>
                  <a:cxn ang="0">
                    <a:pos x="3" y="17"/>
                  </a:cxn>
                  <a:cxn ang="0">
                    <a:pos x="15" y="70"/>
                  </a:cxn>
                  <a:cxn ang="0">
                    <a:pos x="16" y="80"/>
                  </a:cxn>
                  <a:cxn ang="0">
                    <a:pos x="18" y="86"/>
                  </a:cxn>
                  <a:cxn ang="0">
                    <a:pos x="91" y="86"/>
                  </a:cxn>
                </a:cxnLst>
                <a:rect l="0" t="0" r="r" b="b"/>
                <a:pathLst>
                  <a:path w="91" h="86">
                    <a:moveTo>
                      <a:pt x="91" y="86"/>
                    </a:moveTo>
                    <a:lnTo>
                      <a:pt x="70" y="2"/>
                    </a:lnTo>
                    <a:lnTo>
                      <a:pt x="25" y="2"/>
                    </a:lnTo>
                    <a:lnTo>
                      <a:pt x="16" y="0"/>
                    </a:lnTo>
                    <a:lnTo>
                      <a:pt x="0" y="0"/>
                    </a:lnTo>
                    <a:lnTo>
                      <a:pt x="0" y="7"/>
                    </a:lnTo>
                    <a:lnTo>
                      <a:pt x="3" y="17"/>
                    </a:lnTo>
                    <a:lnTo>
                      <a:pt x="15" y="70"/>
                    </a:lnTo>
                    <a:lnTo>
                      <a:pt x="16" y="80"/>
                    </a:lnTo>
                    <a:lnTo>
                      <a:pt x="18" y="86"/>
                    </a:lnTo>
                    <a:lnTo>
                      <a:pt x="91" y="86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940" name="Freeform 172"/>
              <p:cNvSpPr>
                <a:spLocks noChangeAspect="1"/>
              </p:cNvSpPr>
              <p:nvPr/>
            </p:nvSpPr>
            <p:spPr bwMode="auto">
              <a:xfrm>
                <a:off x="468" y="3372"/>
                <a:ext cx="38" cy="85"/>
              </a:xfrm>
              <a:custGeom>
                <a:avLst/>
                <a:gdLst/>
                <a:ahLst/>
                <a:cxnLst>
                  <a:cxn ang="0">
                    <a:pos x="72" y="5"/>
                  </a:cxn>
                  <a:cxn ang="0">
                    <a:pos x="72" y="0"/>
                  </a:cxn>
                  <a:cxn ang="0">
                    <a:pos x="62" y="1"/>
                  </a:cxn>
                  <a:cxn ang="0">
                    <a:pos x="0" y="1"/>
                  </a:cxn>
                  <a:cxn ang="0">
                    <a:pos x="0" y="15"/>
                  </a:cxn>
                  <a:cxn ang="0">
                    <a:pos x="2" y="39"/>
                  </a:cxn>
                  <a:cxn ang="0">
                    <a:pos x="6" y="51"/>
                  </a:cxn>
                  <a:cxn ang="0">
                    <a:pos x="8" y="51"/>
                  </a:cxn>
                  <a:cxn ang="0">
                    <a:pos x="15" y="100"/>
                  </a:cxn>
                  <a:cxn ang="0">
                    <a:pos x="18" y="100"/>
                  </a:cxn>
                  <a:cxn ang="0">
                    <a:pos x="25" y="149"/>
                  </a:cxn>
                  <a:cxn ang="0">
                    <a:pos x="30" y="149"/>
                  </a:cxn>
                  <a:cxn ang="0">
                    <a:pos x="35" y="202"/>
                  </a:cxn>
                  <a:cxn ang="0">
                    <a:pos x="33" y="202"/>
                  </a:cxn>
                  <a:cxn ang="0">
                    <a:pos x="43" y="255"/>
                  </a:cxn>
                  <a:cxn ang="0">
                    <a:pos x="114" y="255"/>
                  </a:cxn>
                  <a:cxn ang="0">
                    <a:pos x="109" y="202"/>
                  </a:cxn>
                  <a:cxn ang="0">
                    <a:pos x="107" y="202"/>
                  </a:cxn>
                  <a:cxn ang="0">
                    <a:pos x="101" y="149"/>
                  </a:cxn>
                  <a:cxn ang="0">
                    <a:pos x="97" y="149"/>
                  </a:cxn>
                  <a:cxn ang="0">
                    <a:pos x="90" y="100"/>
                  </a:cxn>
                  <a:cxn ang="0">
                    <a:pos x="87" y="100"/>
                  </a:cxn>
                  <a:cxn ang="0">
                    <a:pos x="84" y="87"/>
                  </a:cxn>
                  <a:cxn ang="0">
                    <a:pos x="84" y="75"/>
                  </a:cxn>
                  <a:cxn ang="0">
                    <a:pos x="80" y="51"/>
                  </a:cxn>
                  <a:cxn ang="0">
                    <a:pos x="77" y="51"/>
                  </a:cxn>
                  <a:cxn ang="0">
                    <a:pos x="72" y="13"/>
                  </a:cxn>
                  <a:cxn ang="0">
                    <a:pos x="72" y="5"/>
                  </a:cxn>
                </a:cxnLst>
                <a:rect l="0" t="0" r="r" b="b"/>
                <a:pathLst>
                  <a:path w="114" h="255">
                    <a:moveTo>
                      <a:pt x="72" y="5"/>
                    </a:moveTo>
                    <a:lnTo>
                      <a:pt x="72" y="0"/>
                    </a:lnTo>
                    <a:lnTo>
                      <a:pt x="62" y="1"/>
                    </a:lnTo>
                    <a:lnTo>
                      <a:pt x="0" y="1"/>
                    </a:lnTo>
                    <a:lnTo>
                      <a:pt x="0" y="15"/>
                    </a:lnTo>
                    <a:lnTo>
                      <a:pt x="2" y="39"/>
                    </a:lnTo>
                    <a:lnTo>
                      <a:pt x="6" y="51"/>
                    </a:lnTo>
                    <a:lnTo>
                      <a:pt x="8" y="51"/>
                    </a:lnTo>
                    <a:lnTo>
                      <a:pt x="15" y="100"/>
                    </a:lnTo>
                    <a:lnTo>
                      <a:pt x="18" y="100"/>
                    </a:lnTo>
                    <a:lnTo>
                      <a:pt x="25" y="149"/>
                    </a:lnTo>
                    <a:lnTo>
                      <a:pt x="30" y="149"/>
                    </a:lnTo>
                    <a:lnTo>
                      <a:pt x="35" y="202"/>
                    </a:lnTo>
                    <a:lnTo>
                      <a:pt x="33" y="202"/>
                    </a:lnTo>
                    <a:lnTo>
                      <a:pt x="43" y="255"/>
                    </a:lnTo>
                    <a:lnTo>
                      <a:pt x="114" y="255"/>
                    </a:lnTo>
                    <a:lnTo>
                      <a:pt x="109" y="202"/>
                    </a:lnTo>
                    <a:lnTo>
                      <a:pt x="107" y="202"/>
                    </a:lnTo>
                    <a:lnTo>
                      <a:pt x="101" y="149"/>
                    </a:lnTo>
                    <a:lnTo>
                      <a:pt x="97" y="149"/>
                    </a:lnTo>
                    <a:lnTo>
                      <a:pt x="90" y="100"/>
                    </a:lnTo>
                    <a:lnTo>
                      <a:pt x="87" y="100"/>
                    </a:lnTo>
                    <a:lnTo>
                      <a:pt x="84" y="87"/>
                    </a:lnTo>
                    <a:lnTo>
                      <a:pt x="84" y="75"/>
                    </a:lnTo>
                    <a:lnTo>
                      <a:pt x="80" y="51"/>
                    </a:lnTo>
                    <a:lnTo>
                      <a:pt x="77" y="51"/>
                    </a:lnTo>
                    <a:lnTo>
                      <a:pt x="72" y="13"/>
                    </a:lnTo>
                    <a:lnTo>
                      <a:pt x="72" y="5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941" name="Freeform 173"/>
              <p:cNvSpPr>
                <a:spLocks noChangeAspect="1"/>
              </p:cNvSpPr>
              <p:nvPr/>
            </p:nvSpPr>
            <p:spPr bwMode="auto">
              <a:xfrm>
                <a:off x="503" y="3372"/>
                <a:ext cx="40" cy="84"/>
              </a:xfrm>
              <a:custGeom>
                <a:avLst/>
                <a:gdLst/>
                <a:ahLst/>
                <a:cxnLst>
                  <a:cxn ang="0">
                    <a:pos x="1" y="4"/>
                  </a:cxn>
                  <a:cxn ang="0">
                    <a:pos x="9" y="51"/>
                  </a:cxn>
                  <a:cxn ang="0">
                    <a:pos x="11" y="51"/>
                  </a:cxn>
                  <a:cxn ang="0">
                    <a:pos x="18" y="101"/>
                  </a:cxn>
                  <a:cxn ang="0">
                    <a:pos x="22" y="101"/>
                  </a:cxn>
                  <a:cxn ang="0">
                    <a:pos x="29" y="149"/>
                  </a:cxn>
                  <a:cxn ang="0">
                    <a:pos x="33" y="149"/>
                  </a:cxn>
                  <a:cxn ang="0">
                    <a:pos x="34" y="163"/>
                  </a:cxn>
                  <a:cxn ang="0">
                    <a:pos x="36" y="175"/>
                  </a:cxn>
                  <a:cxn ang="0">
                    <a:pos x="36" y="189"/>
                  </a:cxn>
                  <a:cxn ang="0">
                    <a:pos x="39" y="202"/>
                  </a:cxn>
                  <a:cxn ang="0">
                    <a:pos x="42" y="202"/>
                  </a:cxn>
                  <a:cxn ang="0">
                    <a:pos x="49" y="253"/>
                  </a:cxn>
                  <a:cxn ang="0">
                    <a:pos x="120" y="253"/>
                  </a:cxn>
                  <a:cxn ang="0">
                    <a:pos x="118" y="226"/>
                  </a:cxn>
                  <a:cxn ang="0">
                    <a:pos x="115" y="214"/>
                  </a:cxn>
                  <a:cxn ang="0">
                    <a:pos x="114" y="201"/>
                  </a:cxn>
                  <a:cxn ang="0">
                    <a:pos x="111" y="201"/>
                  </a:cxn>
                  <a:cxn ang="0">
                    <a:pos x="103" y="151"/>
                  </a:cxn>
                  <a:cxn ang="0">
                    <a:pos x="100" y="150"/>
                  </a:cxn>
                  <a:cxn ang="0">
                    <a:pos x="93" y="100"/>
                  </a:cxn>
                  <a:cxn ang="0">
                    <a:pos x="89" y="100"/>
                  </a:cxn>
                  <a:cxn ang="0">
                    <a:pos x="82" y="51"/>
                  </a:cxn>
                  <a:cxn ang="0">
                    <a:pos x="78" y="51"/>
                  </a:cxn>
                  <a:cxn ang="0">
                    <a:pos x="72" y="1"/>
                  </a:cxn>
                  <a:cxn ang="0">
                    <a:pos x="10" y="1"/>
                  </a:cxn>
                  <a:cxn ang="0">
                    <a:pos x="0" y="0"/>
                  </a:cxn>
                  <a:cxn ang="0">
                    <a:pos x="1" y="4"/>
                  </a:cxn>
                </a:cxnLst>
                <a:rect l="0" t="0" r="r" b="b"/>
                <a:pathLst>
                  <a:path w="120" h="253">
                    <a:moveTo>
                      <a:pt x="1" y="4"/>
                    </a:moveTo>
                    <a:lnTo>
                      <a:pt x="9" y="51"/>
                    </a:lnTo>
                    <a:lnTo>
                      <a:pt x="11" y="51"/>
                    </a:lnTo>
                    <a:lnTo>
                      <a:pt x="18" y="101"/>
                    </a:lnTo>
                    <a:lnTo>
                      <a:pt x="22" y="101"/>
                    </a:lnTo>
                    <a:lnTo>
                      <a:pt x="29" y="149"/>
                    </a:lnTo>
                    <a:lnTo>
                      <a:pt x="33" y="149"/>
                    </a:lnTo>
                    <a:lnTo>
                      <a:pt x="34" y="163"/>
                    </a:lnTo>
                    <a:lnTo>
                      <a:pt x="36" y="175"/>
                    </a:lnTo>
                    <a:lnTo>
                      <a:pt x="36" y="189"/>
                    </a:lnTo>
                    <a:lnTo>
                      <a:pt x="39" y="202"/>
                    </a:lnTo>
                    <a:lnTo>
                      <a:pt x="42" y="202"/>
                    </a:lnTo>
                    <a:lnTo>
                      <a:pt x="49" y="253"/>
                    </a:lnTo>
                    <a:lnTo>
                      <a:pt x="120" y="253"/>
                    </a:lnTo>
                    <a:lnTo>
                      <a:pt x="118" y="226"/>
                    </a:lnTo>
                    <a:lnTo>
                      <a:pt x="115" y="214"/>
                    </a:lnTo>
                    <a:lnTo>
                      <a:pt x="114" y="201"/>
                    </a:lnTo>
                    <a:lnTo>
                      <a:pt x="111" y="201"/>
                    </a:lnTo>
                    <a:lnTo>
                      <a:pt x="103" y="151"/>
                    </a:lnTo>
                    <a:lnTo>
                      <a:pt x="100" y="150"/>
                    </a:lnTo>
                    <a:lnTo>
                      <a:pt x="93" y="100"/>
                    </a:lnTo>
                    <a:lnTo>
                      <a:pt x="89" y="100"/>
                    </a:lnTo>
                    <a:lnTo>
                      <a:pt x="82" y="51"/>
                    </a:lnTo>
                    <a:lnTo>
                      <a:pt x="78" y="51"/>
                    </a:lnTo>
                    <a:lnTo>
                      <a:pt x="72" y="1"/>
                    </a:lnTo>
                    <a:lnTo>
                      <a:pt x="10" y="1"/>
                    </a:lnTo>
                    <a:lnTo>
                      <a:pt x="0" y="0"/>
                    </a:lnTo>
                    <a:lnTo>
                      <a:pt x="1" y="4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942" name="Freeform 174"/>
              <p:cNvSpPr>
                <a:spLocks noChangeAspect="1"/>
              </p:cNvSpPr>
              <p:nvPr/>
            </p:nvSpPr>
            <p:spPr bwMode="auto">
              <a:xfrm>
                <a:off x="539" y="3372"/>
                <a:ext cx="33" cy="4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"/>
                  </a:cxn>
                  <a:cxn ang="0">
                    <a:pos x="7" y="51"/>
                  </a:cxn>
                  <a:cxn ang="0">
                    <a:pos x="9" y="51"/>
                  </a:cxn>
                  <a:cxn ang="0">
                    <a:pos x="11" y="55"/>
                  </a:cxn>
                  <a:cxn ang="0">
                    <a:pos x="28" y="125"/>
                  </a:cxn>
                  <a:cxn ang="0">
                    <a:pos x="29" y="133"/>
                  </a:cxn>
                  <a:cxn ang="0">
                    <a:pos x="100" y="133"/>
                  </a:cxn>
                  <a:cxn ang="0">
                    <a:pos x="79" y="57"/>
                  </a:cxn>
                  <a:cxn ang="0">
                    <a:pos x="79" y="51"/>
                  </a:cxn>
                  <a:cxn ang="0">
                    <a:pos x="76" y="51"/>
                  </a:cxn>
                  <a:cxn ang="0">
                    <a:pos x="70" y="3"/>
                  </a:cxn>
                  <a:cxn ang="0">
                    <a:pos x="70" y="1"/>
                  </a:cxn>
                  <a:cxn ang="0">
                    <a:pos x="9" y="1"/>
                  </a:cxn>
                  <a:cxn ang="0">
                    <a:pos x="0" y="0"/>
                  </a:cxn>
                </a:cxnLst>
                <a:rect l="0" t="0" r="r" b="b"/>
                <a:pathLst>
                  <a:path w="100" h="133">
                    <a:moveTo>
                      <a:pt x="0" y="0"/>
                    </a:moveTo>
                    <a:lnTo>
                      <a:pt x="0" y="3"/>
                    </a:lnTo>
                    <a:lnTo>
                      <a:pt x="7" y="51"/>
                    </a:lnTo>
                    <a:lnTo>
                      <a:pt x="9" y="51"/>
                    </a:lnTo>
                    <a:lnTo>
                      <a:pt x="11" y="55"/>
                    </a:lnTo>
                    <a:lnTo>
                      <a:pt x="28" y="125"/>
                    </a:lnTo>
                    <a:lnTo>
                      <a:pt x="29" y="133"/>
                    </a:lnTo>
                    <a:lnTo>
                      <a:pt x="100" y="133"/>
                    </a:lnTo>
                    <a:lnTo>
                      <a:pt x="79" y="57"/>
                    </a:lnTo>
                    <a:lnTo>
                      <a:pt x="79" y="51"/>
                    </a:lnTo>
                    <a:lnTo>
                      <a:pt x="76" y="51"/>
                    </a:lnTo>
                    <a:lnTo>
                      <a:pt x="70" y="3"/>
                    </a:lnTo>
                    <a:lnTo>
                      <a:pt x="70" y="1"/>
                    </a:lnTo>
                    <a:lnTo>
                      <a:pt x="9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943" name="Freeform 175"/>
              <p:cNvSpPr>
                <a:spLocks noChangeAspect="1"/>
              </p:cNvSpPr>
              <p:nvPr/>
            </p:nvSpPr>
            <p:spPr bwMode="auto">
              <a:xfrm>
                <a:off x="432" y="3372"/>
                <a:ext cx="38" cy="85"/>
              </a:xfrm>
              <a:custGeom>
                <a:avLst/>
                <a:gdLst/>
                <a:ahLst/>
                <a:cxnLst>
                  <a:cxn ang="0">
                    <a:pos x="17" y="2"/>
                  </a:cxn>
                  <a:cxn ang="0">
                    <a:pos x="0" y="2"/>
                  </a:cxn>
                  <a:cxn ang="0">
                    <a:pos x="6" y="50"/>
                  </a:cxn>
                  <a:cxn ang="0">
                    <a:pos x="7" y="50"/>
                  </a:cxn>
                  <a:cxn ang="0">
                    <a:pos x="7" y="62"/>
                  </a:cxn>
                  <a:cxn ang="0">
                    <a:pos x="13" y="99"/>
                  </a:cxn>
                  <a:cxn ang="0">
                    <a:pos x="16" y="99"/>
                  </a:cxn>
                  <a:cxn ang="0">
                    <a:pos x="17" y="113"/>
                  </a:cxn>
                  <a:cxn ang="0">
                    <a:pos x="31" y="201"/>
                  </a:cxn>
                  <a:cxn ang="0">
                    <a:pos x="34" y="201"/>
                  </a:cxn>
                  <a:cxn ang="0">
                    <a:pos x="40" y="254"/>
                  </a:cxn>
                  <a:cxn ang="0">
                    <a:pos x="114" y="254"/>
                  </a:cxn>
                  <a:cxn ang="0">
                    <a:pos x="104" y="201"/>
                  </a:cxn>
                  <a:cxn ang="0">
                    <a:pos x="103" y="201"/>
                  </a:cxn>
                  <a:cxn ang="0">
                    <a:pos x="103" y="194"/>
                  </a:cxn>
                  <a:cxn ang="0">
                    <a:pos x="101" y="184"/>
                  </a:cxn>
                  <a:cxn ang="0">
                    <a:pos x="102" y="184"/>
                  </a:cxn>
                  <a:cxn ang="0">
                    <a:pos x="98" y="150"/>
                  </a:cxn>
                  <a:cxn ang="0">
                    <a:pos x="95" y="150"/>
                  </a:cxn>
                  <a:cxn ang="0">
                    <a:pos x="88" y="99"/>
                  </a:cxn>
                  <a:cxn ang="0">
                    <a:pos x="85" y="99"/>
                  </a:cxn>
                  <a:cxn ang="0">
                    <a:pos x="79" y="60"/>
                  </a:cxn>
                  <a:cxn ang="0">
                    <a:pos x="79" y="50"/>
                  </a:cxn>
                  <a:cxn ang="0">
                    <a:pos x="76" y="50"/>
                  </a:cxn>
                  <a:cxn ang="0">
                    <a:pos x="71" y="4"/>
                  </a:cxn>
                  <a:cxn ang="0">
                    <a:pos x="71" y="0"/>
                  </a:cxn>
                  <a:cxn ang="0">
                    <a:pos x="25" y="0"/>
                  </a:cxn>
                  <a:cxn ang="0">
                    <a:pos x="23" y="2"/>
                  </a:cxn>
                  <a:cxn ang="0">
                    <a:pos x="17" y="2"/>
                  </a:cxn>
                </a:cxnLst>
                <a:rect l="0" t="0" r="r" b="b"/>
                <a:pathLst>
                  <a:path w="114" h="254">
                    <a:moveTo>
                      <a:pt x="17" y="2"/>
                    </a:moveTo>
                    <a:lnTo>
                      <a:pt x="0" y="2"/>
                    </a:lnTo>
                    <a:lnTo>
                      <a:pt x="6" y="50"/>
                    </a:lnTo>
                    <a:lnTo>
                      <a:pt x="7" y="50"/>
                    </a:lnTo>
                    <a:lnTo>
                      <a:pt x="7" y="62"/>
                    </a:lnTo>
                    <a:lnTo>
                      <a:pt x="13" y="99"/>
                    </a:lnTo>
                    <a:lnTo>
                      <a:pt x="16" y="99"/>
                    </a:lnTo>
                    <a:lnTo>
                      <a:pt x="17" y="113"/>
                    </a:lnTo>
                    <a:lnTo>
                      <a:pt x="31" y="201"/>
                    </a:lnTo>
                    <a:lnTo>
                      <a:pt x="34" y="201"/>
                    </a:lnTo>
                    <a:lnTo>
                      <a:pt x="40" y="254"/>
                    </a:lnTo>
                    <a:lnTo>
                      <a:pt x="114" y="254"/>
                    </a:lnTo>
                    <a:lnTo>
                      <a:pt x="104" y="201"/>
                    </a:lnTo>
                    <a:lnTo>
                      <a:pt x="103" y="201"/>
                    </a:lnTo>
                    <a:lnTo>
                      <a:pt x="103" y="194"/>
                    </a:lnTo>
                    <a:lnTo>
                      <a:pt x="101" y="184"/>
                    </a:lnTo>
                    <a:lnTo>
                      <a:pt x="102" y="184"/>
                    </a:lnTo>
                    <a:lnTo>
                      <a:pt x="98" y="150"/>
                    </a:lnTo>
                    <a:lnTo>
                      <a:pt x="95" y="150"/>
                    </a:lnTo>
                    <a:lnTo>
                      <a:pt x="88" y="99"/>
                    </a:lnTo>
                    <a:lnTo>
                      <a:pt x="85" y="99"/>
                    </a:lnTo>
                    <a:lnTo>
                      <a:pt x="79" y="60"/>
                    </a:lnTo>
                    <a:lnTo>
                      <a:pt x="79" y="50"/>
                    </a:lnTo>
                    <a:lnTo>
                      <a:pt x="76" y="50"/>
                    </a:lnTo>
                    <a:lnTo>
                      <a:pt x="71" y="4"/>
                    </a:lnTo>
                    <a:lnTo>
                      <a:pt x="71" y="0"/>
                    </a:lnTo>
                    <a:lnTo>
                      <a:pt x="25" y="0"/>
                    </a:lnTo>
                    <a:lnTo>
                      <a:pt x="23" y="2"/>
                    </a:lnTo>
                    <a:lnTo>
                      <a:pt x="17" y="2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944" name="Freeform 176"/>
              <p:cNvSpPr>
                <a:spLocks noChangeAspect="1"/>
              </p:cNvSpPr>
              <p:nvPr/>
            </p:nvSpPr>
            <p:spPr bwMode="auto">
              <a:xfrm>
                <a:off x="382" y="3439"/>
                <a:ext cx="26" cy="18"/>
              </a:xfrm>
              <a:custGeom>
                <a:avLst/>
                <a:gdLst/>
                <a:ahLst/>
                <a:cxnLst>
                  <a:cxn ang="0">
                    <a:pos x="74" y="5"/>
                  </a:cxn>
                  <a:cxn ang="0">
                    <a:pos x="74" y="0"/>
                  </a:cxn>
                  <a:cxn ang="0">
                    <a:pos x="0" y="0"/>
                  </a:cxn>
                  <a:cxn ang="0">
                    <a:pos x="3" y="53"/>
                  </a:cxn>
                  <a:cxn ang="0">
                    <a:pos x="7" y="53"/>
                  </a:cxn>
                  <a:cxn ang="0">
                    <a:pos x="13" y="51"/>
                  </a:cxn>
                  <a:cxn ang="0">
                    <a:pos x="78" y="51"/>
                  </a:cxn>
                  <a:cxn ang="0">
                    <a:pos x="74" y="5"/>
                  </a:cxn>
                </a:cxnLst>
                <a:rect l="0" t="0" r="r" b="b"/>
                <a:pathLst>
                  <a:path w="78" h="53">
                    <a:moveTo>
                      <a:pt x="74" y="5"/>
                    </a:moveTo>
                    <a:lnTo>
                      <a:pt x="74" y="0"/>
                    </a:lnTo>
                    <a:lnTo>
                      <a:pt x="0" y="0"/>
                    </a:lnTo>
                    <a:lnTo>
                      <a:pt x="3" y="53"/>
                    </a:lnTo>
                    <a:lnTo>
                      <a:pt x="7" y="53"/>
                    </a:lnTo>
                    <a:lnTo>
                      <a:pt x="13" y="51"/>
                    </a:lnTo>
                    <a:lnTo>
                      <a:pt x="78" y="51"/>
                    </a:lnTo>
                    <a:lnTo>
                      <a:pt x="74" y="5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945" name="Freeform 177"/>
              <p:cNvSpPr>
                <a:spLocks noChangeAspect="1"/>
              </p:cNvSpPr>
              <p:nvPr/>
            </p:nvSpPr>
            <p:spPr bwMode="auto">
              <a:xfrm>
                <a:off x="302" y="3422"/>
                <a:ext cx="115" cy="57"/>
              </a:xfrm>
              <a:custGeom>
                <a:avLst/>
                <a:gdLst/>
                <a:ahLst/>
                <a:cxnLst>
                  <a:cxn ang="0">
                    <a:pos x="344" y="171"/>
                  </a:cxn>
                  <a:cxn ang="0">
                    <a:pos x="344" y="170"/>
                  </a:cxn>
                  <a:cxn ang="0">
                    <a:pos x="327" y="76"/>
                  </a:cxn>
                  <a:cxn ang="0">
                    <a:pos x="314" y="56"/>
                  </a:cxn>
                  <a:cxn ang="0">
                    <a:pos x="318" y="102"/>
                  </a:cxn>
                  <a:cxn ang="0">
                    <a:pos x="253" y="102"/>
                  </a:cxn>
                  <a:cxn ang="0">
                    <a:pos x="247" y="104"/>
                  </a:cxn>
                  <a:cxn ang="0">
                    <a:pos x="243" y="104"/>
                  </a:cxn>
                  <a:cxn ang="0">
                    <a:pos x="240" y="51"/>
                  </a:cxn>
                  <a:cxn ang="0">
                    <a:pos x="223" y="51"/>
                  </a:cxn>
                  <a:cxn ang="0">
                    <a:pos x="212" y="26"/>
                  </a:cxn>
                  <a:cxn ang="0">
                    <a:pos x="197" y="0"/>
                  </a:cxn>
                  <a:cxn ang="0">
                    <a:pos x="207" y="104"/>
                  </a:cxn>
                  <a:cxn ang="0">
                    <a:pos x="133" y="102"/>
                  </a:cxn>
                  <a:cxn ang="0">
                    <a:pos x="133" y="89"/>
                  </a:cxn>
                  <a:cxn ang="0">
                    <a:pos x="123" y="0"/>
                  </a:cxn>
                  <a:cxn ang="0">
                    <a:pos x="105" y="26"/>
                  </a:cxn>
                  <a:cxn ang="0">
                    <a:pos x="102" y="51"/>
                  </a:cxn>
                  <a:cxn ang="0">
                    <a:pos x="92" y="51"/>
                  </a:cxn>
                  <a:cxn ang="0">
                    <a:pos x="95" y="102"/>
                  </a:cxn>
                  <a:cxn ang="0">
                    <a:pos x="48" y="102"/>
                  </a:cxn>
                  <a:cxn ang="0">
                    <a:pos x="43" y="104"/>
                  </a:cxn>
                  <a:cxn ang="0">
                    <a:pos x="19" y="104"/>
                  </a:cxn>
                  <a:cxn ang="0">
                    <a:pos x="17" y="53"/>
                  </a:cxn>
                  <a:cxn ang="0">
                    <a:pos x="0" y="76"/>
                  </a:cxn>
                  <a:cxn ang="0">
                    <a:pos x="11" y="171"/>
                  </a:cxn>
                  <a:cxn ang="0">
                    <a:pos x="344" y="171"/>
                  </a:cxn>
                </a:cxnLst>
                <a:rect l="0" t="0" r="r" b="b"/>
                <a:pathLst>
                  <a:path w="344" h="171">
                    <a:moveTo>
                      <a:pt x="344" y="171"/>
                    </a:moveTo>
                    <a:lnTo>
                      <a:pt x="344" y="170"/>
                    </a:lnTo>
                    <a:lnTo>
                      <a:pt x="327" y="76"/>
                    </a:lnTo>
                    <a:lnTo>
                      <a:pt x="314" y="56"/>
                    </a:lnTo>
                    <a:lnTo>
                      <a:pt x="318" y="102"/>
                    </a:lnTo>
                    <a:lnTo>
                      <a:pt x="253" y="102"/>
                    </a:lnTo>
                    <a:lnTo>
                      <a:pt x="247" y="104"/>
                    </a:lnTo>
                    <a:lnTo>
                      <a:pt x="243" y="104"/>
                    </a:lnTo>
                    <a:lnTo>
                      <a:pt x="240" y="51"/>
                    </a:lnTo>
                    <a:lnTo>
                      <a:pt x="223" y="51"/>
                    </a:lnTo>
                    <a:lnTo>
                      <a:pt x="212" y="26"/>
                    </a:lnTo>
                    <a:lnTo>
                      <a:pt x="197" y="0"/>
                    </a:lnTo>
                    <a:lnTo>
                      <a:pt x="207" y="104"/>
                    </a:lnTo>
                    <a:lnTo>
                      <a:pt x="133" y="102"/>
                    </a:lnTo>
                    <a:lnTo>
                      <a:pt x="133" y="89"/>
                    </a:lnTo>
                    <a:lnTo>
                      <a:pt x="123" y="0"/>
                    </a:lnTo>
                    <a:lnTo>
                      <a:pt x="105" y="26"/>
                    </a:lnTo>
                    <a:lnTo>
                      <a:pt x="102" y="51"/>
                    </a:lnTo>
                    <a:lnTo>
                      <a:pt x="92" y="51"/>
                    </a:lnTo>
                    <a:lnTo>
                      <a:pt x="95" y="102"/>
                    </a:lnTo>
                    <a:lnTo>
                      <a:pt x="48" y="102"/>
                    </a:lnTo>
                    <a:lnTo>
                      <a:pt x="43" y="104"/>
                    </a:lnTo>
                    <a:lnTo>
                      <a:pt x="19" y="104"/>
                    </a:lnTo>
                    <a:lnTo>
                      <a:pt x="17" y="53"/>
                    </a:lnTo>
                    <a:lnTo>
                      <a:pt x="0" y="76"/>
                    </a:lnTo>
                    <a:lnTo>
                      <a:pt x="11" y="171"/>
                    </a:lnTo>
                    <a:lnTo>
                      <a:pt x="344" y="171"/>
                    </a:lnTo>
                    <a:close/>
                  </a:path>
                </a:pathLst>
              </a:custGeom>
              <a:solidFill>
                <a:srgbClr val="6666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946" name="Freeform 178"/>
              <p:cNvSpPr>
                <a:spLocks noChangeAspect="1"/>
              </p:cNvSpPr>
              <p:nvPr/>
            </p:nvSpPr>
            <p:spPr bwMode="auto">
              <a:xfrm>
                <a:off x="308" y="3439"/>
                <a:ext cx="26" cy="18"/>
              </a:xfrm>
              <a:custGeom>
                <a:avLst/>
                <a:gdLst/>
                <a:ahLst/>
                <a:cxnLst>
                  <a:cxn ang="0">
                    <a:pos x="31" y="51"/>
                  </a:cxn>
                  <a:cxn ang="0">
                    <a:pos x="78" y="51"/>
                  </a:cxn>
                  <a:cxn ang="0">
                    <a:pos x="75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2" y="53"/>
                  </a:cxn>
                  <a:cxn ang="0">
                    <a:pos x="26" y="53"/>
                  </a:cxn>
                  <a:cxn ang="0">
                    <a:pos x="31" y="51"/>
                  </a:cxn>
                </a:cxnLst>
                <a:rect l="0" t="0" r="r" b="b"/>
                <a:pathLst>
                  <a:path w="78" h="53">
                    <a:moveTo>
                      <a:pt x="31" y="51"/>
                    </a:moveTo>
                    <a:lnTo>
                      <a:pt x="78" y="51"/>
                    </a:lnTo>
                    <a:lnTo>
                      <a:pt x="75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53"/>
                    </a:lnTo>
                    <a:lnTo>
                      <a:pt x="26" y="53"/>
                    </a:lnTo>
                    <a:lnTo>
                      <a:pt x="31" y="51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947" name="Freeform 179"/>
              <p:cNvSpPr>
                <a:spLocks noChangeAspect="1"/>
              </p:cNvSpPr>
              <p:nvPr/>
            </p:nvSpPr>
            <p:spPr bwMode="auto">
              <a:xfrm>
                <a:off x="343" y="3422"/>
                <a:ext cx="28" cy="35"/>
              </a:xfrm>
              <a:custGeom>
                <a:avLst/>
                <a:gdLst/>
                <a:ahLst/>
                <a:cxnLst>
                  <a:cxn ang="0">
                    <a:pos x="10" y="89"/>
                  </a:cxn>
                  <a:cxn ang="0">
                    <a:pos x="10" y="102"/>
                  </a:cxn>
                  <a:cxn ang="0">
                    <a:pos x="84" y="104"/>
                  </a:cxn>
                  <a:cxn ang="0">
                    <a:pos x="74" y="0"/>
                  </a:cxn>
                  <a:cxn ang="0">
                    <a:pos x="0" y="0"/>
                  </a:cxn>
                  <a:cxn ang="0">
                    <a:pos x="10" y="89"/>
                  </a:cxn>
                </a:cxnLst>
                <a:rect l="0" t="0" r="r" b="b"/>
                <a:pathLst>
                  <a:path w="84" h="104">
                    <a:moveTo>
                      <a:pt x="10" y="89"/>
                    </a:moveTo>
                    <a:lnTo>
                      <a:pt x="10" y="102"/>
                    </a:lnTo>
                    <a:lnTo>
                      <a:pt x="84" y="104"/>
                    </a:lnTo>
                    <a:lnTo>
                      <a:pt x="74" y="0"/>
                    </a:lnTo>
                    <a:lnTo>
                      <a:pt x="0" y="0"/>
                    </a:lnTo>
                    <a:lnTo>
                      <a:pt x="10" y="89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948" name="Freeform 180"/>
              <p:cNvSpPr>
                <a:spLocks noChangeAspect="1"/>
              </p:cNvSpPr>
              <p:nvPr/>
            </p:nvSpPr>
            <p:spPr bwMode="auto">
              <a:xfrm>
                <a:off x="298" y="3345"/>
                <a:ext cx="24" cy="13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0" y="2"/>
                  </a:cxn>
                  <a:cxn ang="0">
                    <a:pos x="0" y="30"/>
                  </a:cxn>
                  <a:cxn ang="0">
                    <a:pos x="1" y="38"/>
                  </a:cxn>
                  <a:cxn ang="0">
                    <a:pos x="73" y="38"/>
                  </a:cxn>
                  <a:cxn ang="0">
                    <a:pos x="70" y="8"/>
                  </a:cxn>
                  <a:cxn ang="0">
                    <a:pos x="66" y="0"/>
                  </a:cxn>
                  <a:cxn ang="0">
                    <a:pos x="0" y="1"/>
                  </a:cxn>
                </a:cxnLst>
                <a:rect l="0" t="0" r="r" b="b"/>
                <a:pathLst>
                  <a:path w="73" h="38">
                    <a:moveTo>
                      <a:pt x="0" y="1"/>
                    </a:moveTo>
                    <a:lnTo>
                      <a:pt x="0" y="2"/>
                    </a:lnTo>
                    <a:lnTo>
                      <a:pt x="0" y="30"/>
                    </a:lnTo>
                    <a:lnTo>
                      <a:pt x="1" y="38"/>
                    </a:lnTo>
                    <a:lnTo>
                      <a:pt x="73" y="38"/>
                    </a:lnTo>
                    <a:lnTo>
                      <a:pt x="70" y="8"/>
                    </a:lnTo>
                    <a:lnTo>
                      <a:pt x="66" y="0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949" name="Freeform 181"/>
              <p:cNvSpPr>
                <a:spLocks noChangeAspect="1" noEditPoints="1"/>
              </p:cNvSpPr>
              <p:nvPr/>
            </p:nvSpPr>
            <p:spPr bwMode="auto">
              <a:xfrm>
                <a:off x="290" y="3345"/>
                <a:ext cx="118" cy="75"/>
              </a:xfrm>
              <a:custGeom>
                <a:avLst/>
                <a:gdLst/>
                <a:ahLst/>
                <a:cxnLst>
                  <a:cxn ang="0">
                    <a:pos x="23" y="29"/>
                  </a:cxn>
                  <a:cxn ang="0">
                    <a:pos x="20" y="1"/>
                  </a:cxn>
                  <a:cxn ang="0">
                    <a:pos x="0" y="37"/>
                  </a:cxn>
                  <a:cxn ang="0">
                    <a:pos x="19" y="95"/>
                  </a:cxn>
                  <a:cxn ang="0">
                    <a:pos x="25" y="223"/>
                  </a:cxn>
                  <a:cxn ang="0">
                    <a:pos x="332" y="106"/>
                  </a:cxn>
                  <a:cxn ang="0">
                    <a:pos x="329" y="95"/>
                  </a:cxn>
                  <a:cxn ang="0">
                    <a:pos x="311" y="18"/>
                  </a:cxn>
                  <a:cxn ang="0">
                    <a:pos x="311" y="37"/>
                  </a:cxn>
                  <a:cxn ang="0">
                    <a:pos x="283" y="38"/>
                  </a:cxn>
                  <a:cxn ang="0">
                    <a:pos x="239" y="40"/>
                  </a:cxn>
                  <a:cxn ang="0">
                    <a:pos x="227" y="18"/>
                  </a:cxn>
                  <a:cxn ang="0">
                    <a:pos x="205" y="18"/>
                  </a:cxn>
                  <a:cxn ang="0">
                    <a:pos x="203" y="37"/>
                  </a:cxn>
                  <a:cxn ang="0">
                    <a:pos x="131" y="0"/>
                  </a:cxn>
                  <a:cxn ang="0">
                    <a:pos x="107" y="38"/>
                  </a:cxn>
                  <a:cxn ang="0">
                    <a:pos x="93" y="7"/>
                  </a:cxn>
                  <a:cxn ang="0">
                    <a:pos x="24" y="37"/>
                  </a:cxn>
                  <a:cxn ang="0">
                    <a:pos x="141" y="79"/>
                  </a:cxn>
                  <a:cxn ang="0">
                    <a:pos x="211" y="80"/>
                  </a:cxn>
                  <a:cxn ang="0">
                    <a:pos x="215" y="130"/>
                  </a:cxn>
                  <a:cxn ang="0">
                    <a:pos x="221" y="179"/>
                  </a:cxn>
                  <a:cxn ang="0">
                    <a:pos x="146" y="130"/>
                  </a:cxn>
                  <a:cxn ang="0">
                    <a:pos x="144" y="116"/>
                  </a:cxn>
                  <a:cxn ang="0">
                    <a:pos x="120" y="108"/>
                  </a:cxn>
                  <a:cxn ang="0">
                    <a:pos x="131" y="95"/>
                  </a:cxn>
                  <a:cxn ang="0">
                    <a:pos x="253" y="130"/>
                  </a:cxn>
                  <a:cxn ang="0">
                    <a:pos x="245" y="80"/>
                  </a:cxn>
                  <a:cxn ang="0">
                    <a:pos x="320" y="106"/>
                  </a:cxn>
                  <a:cxn ang="0">
                    <a:pos x="323" y="130"/>
                  </a:cxn>
                  <a:cxn ang="0">
                    <a:pos x="331" y="179"/>
                  </a:cxn>
                  <a:cxn ang="0">
                    <a:pos x="253" y="130"/>
                  </a:cxn>
                  <a:cxn ang="0">
                    <a:pos x="218" y="95"/>
                  </a:cxn>
                  <a:cxn ang="0">
                    <a:pos x="227" y="106"/>
                  </a:cxn>
                  <a:cxn ang="0">
                    <a:pos x="107" y="79"/>
                  </a:cxn>
                  <a:cxn ang="0">
                    <a:pos x="32" y="179"/>
                  </a:cxn>
                </a:cxnLst>
                <a:rect l="0" t="0" r="r" b="b"/>
                <a:pathLst>
                  <a:path w="355" h="223">
                    <a:moveTo>
                      <a:pt x="24" y="37"/>
                    </a:moveTo>
                    <a:lnTo>
                      <a:pt x="23" y="29"/>
                    </a:lnTo>
                    <a:lnTo>
                      <a:pt x="23" y="1"/>
                    </a:lnTo>
                    <a:lnTo>
                      <a:pt x="20" y="1"/>
                    </a:lnTo>
                    <a:lnTo>
                      <a:pt x="11" y="18"/>
                    </a:lnTo>
                    <a:lnTo>
                      <a:pt x="0" y="37"/>
                    </a:lnTo>
                    <a:lnTo>
                      <a:pt x="7" y="95"/>
                    </a:lnTo>
                    <a:lnTo>
                      <a:pt x="19" y="95"/>
                    </a:lnTo>
                    <a:lnTo>
                      <a:pt x="11" y="106"/>
                    </a:lnTo>
                    <a:lnTo>
                      <a:pt x="25" y="223"/>
                    </a:lnTo>
                    <a:lnTo>
                      <a:pt x="355" y="223"/>
                    </a:lnTo>
                    <a:lnTo>
                      <a:pt x="332" y="106"/>
                    </a:lnTo>
                    <a:lnTo>
                      <a:pt x="325" y="95"/>
                    </a:lnTo>
                    <a:lnTo>
                      <a:pt x="329" y="95"/>
                    </a:lnTo>
                    <a:lnTo>
                      <a:pt x="320" y="37"/>
                    </a:lnTo>
                    <a:lnTo>
                      <a:pt x="311" y="18"/>
                    </a:lnTo>
                    <a:lnTo>
                      <a:pt x="306" y="8"/>
                    </a:lnTo>
                    <a:lnTo>
                      <a:pt x="311" y="37"/>
                    </a:lnTo>
                    <a:lnTo>
                      <a:pt x="301" y="38"/>
                    </a:lnTo>
                    <a:lnTo>
                      <a:pt x="283" y="38"/>
                    </a:lnTo>
                    <a:lnTo>
                      <a:pt x="275" y="40"/>
                    </a:lnTo>
                    <a:lnTo>
                      <a:pt x="239" y="40"/>
                    </a:lnTo>
                    <a:lnTo>
                      <a:pt x="235" y="5"/>
                    </a:lnTo>
                    <a:lnTo>
                      <a:pt x="227" y="18"/>
                    </a:lnTo>
                    <a:lnTo>
                      <a:pt x="216" y="37"/>
                    </a:lnTo>
                    <a:lnTo>
                      <a:pt x="205" y="18"/>
                    </a:lnTo>
                    <a:lnTo>
                      <a:pt x="199" y="8"/>
                    </a:lnTo>
                    <a:lnTo>
                      <a:pt x="203" y="37"/>
                    </a:lnTo>
                    <a:lnTo>
                      <a:pt x="131" y="38"/>
                    </a:lnTo>
                    <a:lnTo>
                      <a:pt x="131" y="0"/>
                    </a:lnTo>
                    <a:lnTo>
                      <a:pt x="120" y="18"/>
                    </a:lnTo>
                    <a:lnTo>
                      <a:pt x="107" y="38"/>
                    </a:lnTo>
                    <a:lnTo>
                      <a:pt x="98" y="18"/>
                    </a:lnTo>
                    <a:lnTo>
                      <a:pt x="93" y="7"/>
                    </a:lnTo>
                    <a:lnTo>
                      <a:pt x="96" y="37"/>
                    </a:lnTo>
                    <a:lnTo>
                      <a:pt x="24" y="37"/>
                    </a:lnTo>
                    <a:close/>
                    <a:moveTo>
                      <a:pt x="141" y="104"/>
                    </a:moveTo>
                    <a:lnTo>
                      <a:pt x="141" y="79"/>
                    </a:lnTo>
                    <a:lnTo>
                      <a:pt x="149" y="80"/>
                    </a:lnTo>
                    <a:lnTo>
                      <a:pt x="211" y="80"/>
                    </a:lnTo>
                    <a:lnTo>
                      <a:pt x="211" y="94"/>
                    </a:lnTo>
                    <a:lnTo>
                      <a:pt x="215" y="130"/>
                    </a:lnTo>
                    <a:lnTo>
                      <a:pt x="216" y="130"/>
                    </a:lnTo>
                    <a:lnTo>
                      <a:pt x="221" y="179"/>
                    </a:lnTo>
                    <a:lnTo>
                      <a:pt x="150" y="179"/>
                    </a:lnTo>
                    <a:lnTo>
                      <a:pt x="146" y="130"/>
                    </a:lnTo>
                    <a:lnTo>
                      <a:pt x="144" y="130"/>
                    </a:lnTo>
                    <a:lnTo>
                      <a:pt x="144" y="116"/>
                    </a:lnTo>
                    <a:lnTo>
                      <a:pt x="141" y="104"/>
                    </a:lnTo>
                    <a:close/>
                    <a:moveTo>
                      <a:pt x="120" y="108"/>
                    </a:moveTo>
                    <a:lnTo>
                      <a:pt x="110" y="95"/>
                    </a:lnTo>
                    <a:lnTo>
                      <a:pt x="131" y="95"/>
                    </a:lnTo>
                    <a:lnTo>
                      <a:pt x="120" y="108"/>
                    </a:lnTo>
                    <a:close/>
                    <a:moveTo>
                      <a:pt x="253" y="130"/>
                    </a:moveTo>
                    <a:lnTo>
                      <a:pt x="252" y="130"/>
                    </a:lnTo>
                    <a:lnTo>
                      <a:pt x="245" y="80"/>
                    </a:lnTo>
                    <a:lnTo>
                      <a:pt x="319" y="80"/>
                    </a:lnTo>
                    <a:lnTo>
                      <a:pt x="320" y="106"/>
                    </a:lnTo>
                    <a:lnTo>
                      <a:pt x="323" y="118"/>
                    </a:lnTo>
                    <a:lnTo>
                      <a:pt x="323" y="130"/>
                    </a:lnTo>
                    <a:lnTo>
                      <a:pt x="325" y="130"/>
                    </a:lnTo>
                    <a:lnTo>
                      <a:pt x="331" y="179"/>
                    </a:lnTo>
                    <a:lnTo>
                      <a:pt x="258" y="179"/>
                    </a:lnTo>
                    <a:lnTo>
                      <a:pt x="253" y="130"/>
                    </a:lnTo>
                    <a:close/>
                    <a:moveTo>
                      <a:pt x="227" y="106"/>
                    </a:moveTo>
                    <a:lnTo>
                      <a:pt x="218" y="95"/>
                    </a:lnTo>
                    <a:lnTo>
                      <a:pt x="236" y="95"/>
                    </a:lnTo>
                    <a:lnTo>
                      <a:pt x="227" y="106"/>
                    </a:lnTo>
                    <a:close/>
                    <a:moveTo>
                      <a:pt x="32" y="79"/>
                    </a:moveTo>
                    <a:lnTo>
                      <a:pt x="107" y="79"/>
                    </a:lnTo>
                    <a:lnTo>
                      <a:pt x="117" y="179"/>
                    </a:lnTo>
                    <a:lnTo>
                      <a:pt x="32" y="179"/>
                    </a:lnTo>
                    <a:lnTo>
                      <a:pt x="32" y="79"/>
                    </a:lnTo>
                    <a:close/>
                  </a:path>
                </a:pathLst>
              </a:custGeom>
              <a:solidFill>
                <a:srgbClr val="6666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950" name="Freeform 182"/>
              <p:cNvSpPr>
                <a:spLocks noChangeAspect="1"/>
              </p:cNvSpPr>
              <p:nvPr/>
            </p:nvSpPr>
            <p:spPr bwMode="auto">
              <a:xfrm>
                <a:off x="337" y="3372"/>
                <a:ext cx="27" cy="3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5"/>
                  </a:cxn>
                  <a:cxn ang="0">
                    <a:pos x="3" y="37"/>
                  </a:cxn>
                  <a:cxn ang="0">
                    <a:pos x="3" y="51"/>
                  </a:cxn>
                  <a:cxn ang="0">
                    <a:pos x="5" y="51"/>
                  </a:cxn>
                  <a:cxn ang="0">
                    <a:pos x="9" y="100"/>
                  </a:cxn>
                  <a:cxn ang="0">
                    <a:pos x="80" y="100"/>
                  </a:cxn>
                  <a:cxn ang="0">
                    <a:pos x="75" y="51"/>
                  </a:cxn>
                  <a:cxn ang="0">
                    <a:pos x="74" y="51"/>
                  </a:cxn>
                  <a:cxn ang="0">
                    <a:pos x="70" y="15"/>
                  </a:cxn>
                  <a:cxn ang="0">
                    <a:pos x="70" y="1"/>
                  </a:cxn>
                  <a:cxn ang="0">
                    <a:pos x="8" y="1"/>
                  </a:cxn>
                  <a:cxn ang="0">
                    <a:pos x="0" y="0"/>
                  </a:cxn>
                </a:cxnLst>
                <a:rect l="0" t="0" r="r" b="b"/>
                <a:pathLst>
                  <a:path w="80" h="100">
                    <a:moveTo>
                      <a:pt x="0" y="0"/>
                    </a:moveTo>
                    <a:lnTo>
                      <a:pt x="0" y="25"/>
                    </a:lnTo>
                    <a:lnTo>
                      <a:pt x="3" y="37"/>
                    </a:lnTo>
                    <a:lnTo>
                      <a:pt x="3" y="51"/>
                    </a:lnTo>
                    <a:lnTo>
                      <a:pt x="5" y="51"/>
                    </a:lnTo>
                    <a:lnTo>
                      <a:pt x="9" y="100"/>
                    </a:lnTo>
                    <a:lnTo>
                      <a:pt x="80" y="100"/>
                    </a:lnTo>
                    <a:lnTo>
                      <a:pt x="75" y="51"/>
                    </a:lnTo>
                    <a:lnTo>
                      <a:pt x="74" y="51"/>
                    </a:lnTo>
                    <a:lnTo>
                      <a:pt x="70" y="15"/>
                    </a:lnTo>
                    <a:lnTo>
                      <a:pt x="70" y="1"/>
                    </a:lnTo>
                    <a:lnTo>
                      <a:pt x="8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951" name="Freeform 183"/>
              <p:cNvSpPr>
                <a:spLocks noChangeAspect="1"/>
              </p:cNvSpPr>
              <p:nvPr/>
            </p:nvSpPr>
            <p:spPr bwMode="auto">
              <a:xfrm>
                <a:off x="327" y="3377"/>
                <a:ext cx="7" cy="4"/>
              </a:xfrm>
              <a:custGeom>
                <a:avLst/>
                <a:gdLst/>
                <a:ahLst/>
                <a:cxnLst>
                  <a:cxn ang="0">
                    <a:pos x="10" y="13"/>
                  </a:cxn>
                  <a:cxn ang="0">
                    <a:pos x="19" y="0"/>
                  </a:cxn>
                  <a:cxn ang="0">
                    <a:pos x="21" y="0"/>
                  </a:cxn>
                  <a:cxn ang="0">
                    <a:pos x="0" y="0"/>
                  </a:cxn>
                  <a:cxn ang="0">
                    <a:pos x="10" y="13"/>
                  </a:cxn>
                </a:cxnLst>
                <a:rect l="0" t="0" r="r" b="b"/>
                <a:pathLst>
                  <a:path w="21" h="13">
                    <a:moveTo>
                      <a:pt x="10" y="13"/>
                    </a:moveTo>
                    <a:lnTo>
                      <a:pt x="19" y="0"/>
                    </a:lnTo>
                    <a:lnTo>
                      <a:pt x="21" y="0"/>
                    </a:lnTo>
                    <a:lnTo>
                      <a:pt x="0" y="0"/>
                    </a:lnTo>
                    <a:lnTo>
                      <a:pt x="10" y="13"/>
                    </a:lnTo>
                    <a:close/>
                  </a:path>
                </a:pathLst>
              </a:custGeom>
              <a:solidFill>
                <a:srgbClr val="5A5A5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952" name="Freeform 184"/>
              <p:cNvSpPr>
                <a:spLocks noChangeAspect="1"/>
              </p:cNvSpPr>
              <p:nvPr/>
            </p:nvSpPr>
            <p:spPr bwMode="auto">
              <a:xfrm>
                <a:off x="372" y="3372"/>
                <a:ext cx="28" cy="33"/>
              </a:xfrm>
              <a:custGeom>
                <a:avLst/>
                <a:gdLst/>
                <a:ahLst/>
                <a:cxnLst>
                  <a:cxn ang="0">
                    <a:pos x="7" y="50"/>
                  </a:cxn>
                  <a:cxn ang="0">
                    <a:pos x="8" y="50"/>
                  </a:cxn>
                  <a:cxn ang="0">
                    <a:pos x="13" y="99"/>
                  </a:cxn>
                  <a:cxn ang="0">
                    <a:pos x="86" y="99"/>
                  </a:cxn>
                  <a:cxn ang="0">
                    <a:pos x="80" y="50"/>
                  </a:cxn>
                  <a:cxn ang="0">
                    <a:pos x="78" y="50"/>
                  </a:cxn>
                  <a:cxn ang="0">
                    <a:pos x="78" y="38"/>
                  </a:cxn>
                  <a:cxn ang="0">
                    <a:pos x="75" y="26"/>
                  </a:cxn>
                  <a:cxn ang="0">
                    <a:pos x="74" y="0"/>
                  </a:cxn>
                  <a:cxn ang="0">
                    <a:pos x="0" y="0"/>
                  </a:cxn>
                  <a:cxn ang="0">
                    <a:pos x="7" y="50"/>
                  </a:cxn>
                </a:cxnLst>
                <a:rect l="0" t="0" r="r" b="b"/>
                <a:pathLst>
                  <a:path w="86" h="99">
                    <a:moveTo>
                      <a:pt x="7" y="50"/>
                    </a:moveTo>
                    <a:lnTo>
                      <a:pt x="8" y="50"/>
                    </a:lnTo>
                    <a:lnTo>
                      <a:pt x="13" y="99"/>
                    </a:lnTo>
                    <a:lnTo>
                      <a:pt x="86" y="99"/>
                    </a:lnTo>
                    <a:lnTo>
                      <a:pt x="80" y="50"/>
                    </a:lnTo>
                    <a:lnTo>
                      <a:pt x="78" y="50"/>
                    </a:lnTo>
                    <a:lnTo>
                      <a:pt x="78" y="38"/>
                    </a:lnTo>
                    <a:lnTo>
                      <a:pt x="75" y="26"/>
                    </a:lnTo>
                    <a:lnTo>
                      <a:pt x="74" y="0"/>
                    </a:lnTo>
                    <a:lnTo>
                      <a:pt x="0" y="0"/>
                    </a:lnTo>
                    <a:lnTo>
                      <a:pt x="7" y="50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953" name="Freeform 185"/>
              <p:cNvSpPr>
                <a:spLocks noChangeAspect="1"/>
              </p:cNvSpPr>
              <p:nvPr/>
            </p:nvSpPr>
            <p:spPr bwMode="auto">
              <a:xfrm>
                <a:off x="363" y="3377"/>
                <a:ext cx="6" cy="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" y="11"/>
                  </a:cxn>
                  <a:cxn ang="0">
                    <a:pos x="18" y="0"/>
                  </a:cxn>
                  <a:cxn ang="0">
                    <a:pos x="0" y="0"/>
                  </a:cxn>
                </a:cxnLst>
                <a:rect l="0" t="0" r="r" b="b"/>
                <a:pathLst>
                  <a:path w="18" h="11">
                    <a:moveTo>
                      <a:pt x="0" y="0"/>
                    </a:moveTo>
                    <a:lnTo>
                      <a:pt x="9" y="11"/>
                    </a:lnTo>
                    <a:lnTo>
                      <a:pt x="18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3535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954" name="Freeform 186"/>
              <p:cNvSpPr>
                <a:spLocks noChangeAspect="1"/>
              </p:cNvSpPr>
              <p:nvPr/>
            </p:nvSpPr>
            <p:spPr bwMode="auto">
              <a:xfrm>
                <a:off x="301" y="3372"/>
                <a:ext cx="28" cy="33"/>
              </a:xfrm>
              <a:custGeom>
                <a:avLst/>
                <a:gdLst/>
                <a:ahLst/>
                <a:cxnLst>
                  <a:cxn ang="0">
                    <a:pos x="75" y="0"/>
                  </a:cxn>
                  <a:cxn ang="0">
                    <a:pos x="0" y="0"/>
                  </a:cxn>
                  <a:cxn ang="0">
                    <a:pos x="0" y="100"/>
                  </a:cxn>
                  <a:cxn ang="0">
                    <a:pos x="85" y="100"/>
                  </a:cxn>
                  <a:cxn ang="0">
                    <a:pos x="75" y="0"/>
                  </a:cxn>
                </a:cxnLst>
                <a:rect l="0" t="0" r="r" b="b"/>
                <a:pathLst>
                  <a:path w="85" h="100">
                    <a:moveTo>
                      <a:pt x="75" y="0"/>
                    </a:moveTo>
                    <a:lnTo>
                      <a:pt x="0" y="0"/>
                    </a:lnTo>
                    <a:lnTo>
                      <a:pt x="0" y="100"/>
                    </a:lnTo>
                    <a:lnTo>
                      <a:pt x="85" y="100"/>
                    </a:lnTo>
                    <a:lnTo>
                      <a:pt x="75" y="0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955" name="Freeform 187"/>
              <p:cNvSpPr>
                <a:spLocks noChangeAspect="1"/>
              </p:cNvSpPr>
              <p:nvPr/>
            </p:nvSpPr>
            <p:spPr bwMode="auto">
              <a:xfrm>
                <a:off x="334" y="3345"/>
                <a:ext cx="24" cy="13"/>
              </a:xfrm>
              <a:custGeom>
                <a:avLst/>
                <a:gdLst/>
                <a:ahLst/>
                <a:cxnLst>
                  <a:cxn ang="0">
                    <a:pos x="72" y="37"/>
                  </a:cxn>
                  <a:cxn ang="0">
                    <a:pos x="68" y="8"/>
                  </a:cxn>
                  <a:cxn ang="0">
                    <a:pos x="61" y="0"/>
                  </a:cxn>
                  <a:cxn ang="0">
                    <a:pos x="0" y="0"/>
                  </a:cxn>
                  <a:cxn ang="0">
                    <a:pos x="0" y="38"/>
                  </a:cxn>
                  <a:cxn ang="0">
                    <a:pos x="72" y="37"/>
                  </a:cxn>
                </a:cxnLst>
                <a:rect l="0" t="0" r="r" b="b"/>
                <a:pathLst>
                  <a:path w="72" h="38">
                    <a:moveTo>
                      <a:pt x="72" y="37"/>
                    </a:moveTo>
                    <a:lnTo>
                      <a:pt x="68" y="8"/>
                    </a:lnTo>
                    <a:lnTo>
                      <a:pt x="61" y="0"/>
                    </a:lnTo>
                    <a:lnTo>
                      <a:pt x="0" y="0"/>
                    </a:lnTo>
                    <a:lnTo>
                      <a:pt x="0" y="38"/>
                    </a:lnTo>
                    <a:lnTo>
                      <a:pt x="72" y="37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956" name="Freeform 188"/>
              <p:cNvSpPr>
                <a:spLocks noChangeAspect="1"/>
              </p:cNvSpPr>
              <p:nvPr/>
            </p:nvSpPr>
            <p:spPr bwMode="auto">
              <a:xfrm>
                <a:off x="323" y="3351"/>
                <a:ext cx="7" cy="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" y="20"/>
                  </a:cxn>
                  <a:cxn ang="0">
                    <a:pos x="22" y="0"/>
                  </a:cxn>
                  <a:cxn ang="0">
                    <a:pos x="0" y="0"/>
                  </a:cxn>
                </a:cxnLst>
                <a:rect l="0" t="0" r="r" b="b"/>
                <a:pathLst>
                  <a:path w="22" h="20">
                    <a:moveTo>
                      <a:pt x="0" y="0"/>
                    </a:moveTo>
                    <a:lnTo>
                      <a:pt x="9" y="20"/>
                    </a:lnTo>
                    <a:lnTo>
                      <a:pt x="2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C5C5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957" name="Freeform 189"/>
              <p:cNvSpPr>
                <a:spLocks noChangeAspect="1"/>
              </p:cNvSpPr>
              <p:nvPr/>
            </p:nvSpPr>
            <p:spPr bwMode="auto">
              <a:xfrm>
                <a:off x="368" y="3345"/>
                <a:ext cx="26" cy="14"/>
              </a:xfrm>
              <a:custGeom>
                <a:avLst/>
                <a:gdLst/>
                <a:ahLst/>
                <a:cxnLst>
                  <a:cxn ang="0">
                    <a:pos x="40" y="40"/>
                  </a:cxn>
                  <a:cxn ang="0">
                    <a:pos x="48" y="38"/>
                  </a:cxn>
                  <a:cxn ang="0">
                    <a:pos x="66" y="38"/>
                  </a:cxn>
                  <a:cxn ang="0">
                    <a:pos x="76" y="37"/>
                  </a:cxn>
                  <a:cxn ang="0">
                    <a:pos x="71" y="8"/>
                  </a:cxn>
                  <a:cxn ang="0">
                    <a:pos x="65" y="0"/>
                  </a:cxn>
                  <a:cxn ang="0">
                    <a:pos x="4" y="0"/>
                  </a:cxn>
                  <a:cxn ang="0">
                    <a:pos x="0" y="5"/>
                  </a:cxn>
                  <a:cxn ang="0">
                    <a:pos x="4" y="40"/>
                  </a:cxn>
                  <a:cxn ang="0">
                    <a:pos x="40" y="40"/>
                  </a:cxn>
                </a:cxnLst>
                <a:rect l="0" t="0" r="r" b="b"/>
                <a:pathLst>
                  <a:path w="76" h="40">
                    <a:moveTo>
                      <a:pt x="40" y="40"/>
                    </a:moveTo>
                    <a:lnTo>
                      <a:pt x="48" y="38"/>
                    </a:lnTo>
                    <a:lnTo>
                      <a:pt x="66" y="38"/>
                    </a:lnTo>
                    <a:lnTo>
                      <a:pt x="76" y="37"/>
                    </a:lnTo>
                    <a:lnTo>
                      <a:pt x="71" y="8"/>
                    </a:lnTo>
                    <a:lnTo>
                      <a:pt x="65" y="0"/>
                    </a:lnTo>
                    <a:lnTo>
                      <a:pt x="4" y="0"/>
                    </a:lnTo>
                    <a:lnTo>
                      <a:pt x="0" y="5"/>
                    </a:lnTo>
                    <a:lnTo>
                      <a:pt x="4" y="40"/>
                    </a:lnTo>
                    <a:lnTo>
                      <a:pt x="40" y="40"/>
                    </a:lnTo>
                    <a:close/>
                  </a:path>
                </a:pathLst>
              </a:custGeom>
              <a:solidFill>
                <a:srgbClr val="CCCCCC"/>
              </a:solidFill>
              <a:ln w="3175" cmpd="sng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958" name="Freeform 190"/>
              <p:cNvSpPr>
                <a:spLocks noChangeAspect="1"/>
              </p:cNvSpPr>
              <p:nvPr/>
            </p:nvSpPr>
            <p:spPr bwMode="auto">
              <a:xfrm>
                <a:off x="358" y="3351"/>
                <a:ext cx="8" cy="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1" y="19"/>
                  </a:cxn>
                  <a:cxn ang="0">
                    <a:pos x="22" y="0"/>
                  </a:cxn>
                  <a:cxn ang="0">
                    <a:pos x="0" y="0"/>
                  </a:cxn>
                </a:cxnLst>
                <a:rect l="0" t="0" r="r" b="b"/>
                <a:pathLst>
                  <a:path w="22" h="19">
                    <a:moveTo>
                      <a:pt x="0" y="0"/>
                    </a:moveTo>
                    <a:lnTo>
                      <a:pt x="11" y="19"/>
                    </a:lnTo>
                    <a:lnTo>
                      <a:pt x="2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5555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959" name="Freeform 191"/>
              <p:cNvSpPr>
                <a:spLocks noChangeAspect="1"/>
              </p:cNvSpPr>
              <p:nvPr/>
            </p:nvSpPr>
            <p:spPr bwMode="auto">
              <a:xfrm>
                <a:off x="-355" y="3495"/>
                <a:ext cx="977" cy="21"/>
              </a:xfrm>
              <a:custGeom>
                <a:avLst/>
                <a:gdLst/>
                <a:ahLst/>
                <a:cxnLst>
                  <a:cxn ang="0">
                    <a:pos x="2907" y="62"/>
                  </a:cxn>
                  <a:cxn ang="0">
                    <a:pos x="2930" y="0"/>
                  </a:cxn>
                  <a:cxn ang="0">
                    <a:pos x="0" y="0"/>
                  </a:cxn>
                  <a:cxn ang="0">
                    <a:pos x="19" y="62"/>
                  </a:cxn>
                  <a:cxn ang="0">
                    <a:pos x="2907" y="62"/>
                  </a:cxn>
                </a:cxnLst>
                <a:rect l="0" t="0" r="r" b="b"/>
                <a:pathLst>
                  <a:path w="2930" h="62">
                    <a:moveTo>
                      <a:pt x="2907" y="62"/>
                    </a:moveTo>
                    <a:lnTo>
                      <a:pt x="2930" y="0"/>
                    </a:lnTo>
                    <a:lnTo>
                      <a:pt x="0" y="0"/>
                    </a:lnTo>
                    <a:lnTo>
                      <a:pt x="19" y="62"/>
                    </a:lnTo>
                    <a:lnTo>
                      <a:pt x="2907" y="62"/>
                    </a:lnTo>
                    <a:close/>
                  </a:path>
                </a:pathLst>
              </a:custGeom>
              <a:solidFill>
                <a:srgbClr val="92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960" name="Freeform 192"/>
              <p:cNvSpPr>
                <a:spLocks noChangeAspect="1"/>
              </p:cNvSpPr>
              <p:nvPr/>
            </p:nvSpPr>
            <p:spPr bwMode="auto">
              <a:xfrm>
                <a:off x="-162" y="3346"/>
                <a:ext cx="29" cy="12"/>
              </a:xfrm>
              <a:custGeom>
                <a:avLst/>
                <a:gdLst/>
                <a:ahLst/>
                <a:cxnLst>
                  <a:cxn ang="0">
                    <a:pos x="81" y="36"/>
                  </a:cxn>
                  <a:cxn ang="0">
                    <a:pos x="86" y="0"/>
                  </a:cxn>
                  <a:cxn ang="0">
                    <a:pos x="9" y="0"/>
                  </a:cxn>
                  <a:cxn ang="0">
                    <a:pos x="0" y="35"/>
                  </a:cxn>
                  <a:cxn ang="0">
                    <a:pos x="2" y="34"/>
                  </a:cxn>
                  <a:cxn ang="0">
                    <a:pos x="7" y="36"/>
                  </a:cxn>
                  <a:cxn ang="0">
                    <a:pos x="81" y="36"/>
                  </a:cxn>
                </a:cxnLst>
                <a:rect l="0" t="0" r="r" b="b"/>
                <a:pathLst>
                  <a:path w="86" h="36">
                    <a:moveTo>
                      <a:pt x="81" y="36"/>
                    </a:moveTo>
                    <a:lnTo>
                      <a:pt x="86" y="0"/>
                    </a:lnTo>
                    <a:lnTo>
                      <a:pt x="9" y="0"/>
                    </a:lnTo>
                    <a:lnTo>
                      <a:pt x="0" y="35"/>
                    </a:lnTo>
                    <a:lnTo>
                      <a:pt x="2" y="34"/>
                    </a:lnTo>
                    <a:lnTo>
                      <a:pt x="7" y="36"/>
                    </a:lnTo>
                    <a:lnTo>
                      <a:pt x="81" y="36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961" name="Freeform 193"/>
              <p:cNvSpPr>
                <a:spLocks noChangeAspect="1"/>
              </p:cNvSpPr>
              <p:nvPr/>
            </p:nvSpPr>
            <p:spPr bwMode="auto">
              <a:xfrm>
                <a:off x="-170" y="3351"/>
                <a:ext cx="7" cy="6"/>
              </a:xfrm>
              <a:custGeom>
                <a:avLst/>
                <a:gdLst/>
                <a:ahLst/>
                <a:cxnLst>
                  <a:cxn ang="0">
                    <a:pos x="9" y="18"/>
                  </a:cxn>
                  <a:cxn ang="0">
                    <a:pos x="21" y="0"/>
                  </a:cxn>
                  <a:cxn ang="0">
                    <a:pos x="0" y="0"/>
                  </a:cxn>
                  <a:cxn ang="0">
                    <a:pos x="9" y="18"/>
                  </a:cxn>
                </a:cxnLst>
                <a:rect l="0" t="0" r="r" b="b"/>
                <a:pathLst>
                  <a:path w="21" h="18">
                    <a:moveTo>
                      <a:pt x="9" y="18"/>
                    </a:moveTo>
                    <a:lnTo>
                      <a:pt x="21" y="0"/>
                    </a:lnTo>
                    <a:lnTo>
                      <a:pt x="0" y="0"/>
                    </a:lnTo>
                    <a:lnTo>
                      <a:pt x="9" y="18"/>
                    </a:lnTo>
                    <a:close/>
                  </a:path>
                </a:pathLst>
              </a:custGeom>
              <a:solidFill>
                <a:srgbClr val="BDBDB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962" name="Freeform 194"/>
              <p:cNvSpPr>
                <a:spLocks noChangeAspect="1" noEditPoints="1"/>
              </p:cNvSpPr>
              <p:nvPr/>
            </p:nvSpPr>
            <p:spPr bwMode="auto">
              <a:xfrm>
                <a:off x="-198" y="3372"/>
                <a:ext cx="315" cy="85"/>
              </a:xfrm>
              <a:custGeom>
                <a:avLst/>
                <a:gdLst/>
                <a:ahLst/>
                <a:cxnLst>
                  <a:cxn ang="0">
                    <a:pos x="70" y="1"/>
                  </a:cxn>
                  <a:cxn ang="0">
                    <a:pos x="27" y="51"/>
                  </a:cxn>
                  <a:cxn ang="0">
                    <a:pos x="56" y="153"/>
                  </a:cxn>
                  <a:cxn ang="0">
                    <a:pos x="10" y="203"/>
                  </a:cxn>
                  <a:cxn ang="0">
                    <a:pos x="163" y="257"/>
                  </a:cxn>
                  <a:cxn ang="0">
                    <a:pos x="210" y="153"/>
                  </a:cxn>
                  <a:cxn ang="0">
                    <a:pos x="252" y="151"/>
                  </a:cxn>
                  <a:cxn ang="0">
                    <a:pos x="244" y="100"/>
                  </a:cxn>
                  <a:cxn ang="0">
                    <a:pos x="260" y="51"/>
                  </a:cxn>
                  <a:cxn ang="0">
                    <a:pos x="294" y="100"/>
                  </a:cxn>
                  <a:cxn ang="0">
                    <a:pos x="256" y="153"/>
                  </a:cxn>
                  <a:cxn ang="0">
                    <a:pos x="208" y="203"/>
                  </a:cxn>
                  <a:cxn ang="0">
                    <a:pos x="910" y="203"/>
                  </a:cxn>
                  <a:cxn ang="0">
                    <a:pos x="907" y="153"/>
                  </a:cxn>
                  <a:cxn ang="0">
                    <a:pos x="909" y="100"/>
                  </a:cxn>
                  <a:cxn ang="0">
                    <a:pos x="891" y="51"/>
                  </a:cxn>
                  <a:cxn ang="0">
                    <a:pos x="940" y="3"/>
                  </a:cxn>
                  <a:cxn ang="0">
                    <a:pos x="894" y="1"/>
                  </a:cxn>
                  <a:cxn ang="0">
                    <a:pos x="867" y="51"/>
                  </a:cxn>
                  <a:cxn ang="0">
                    <a:pos x="832" y="51"/>
                  </a:cxn>
                  <a:cxn ang="0">
                    <a:pos x="868" y="153"/>
                  </a:cxn>
                  <a:cxn ang="0">
                    <a:pos x="793" y="203"/>
                  </a:cxn>
                  <a:cxn ang="0">
                    <a:pos x="830" y="100"/>
                  </a:cxn>
                  <a:cxn ang="0">
                    <a:pos x="828" y="51"/>
                  </a:cxn>
                  <a:cxn ang="0">
                    <a:pos x="754" y="0"/>
                  </a:cxn>
                  <a:cxn ang="0">
                    <a:pos x="720" y="49"/>
                  </a:cxn>
                  <a:cxn ang="0">
                    <a:pos x="728" y="101"/>
                  </a:cxn>
                  <a:cxn ang="0">
                    <a:pos x="717" y="153"/>
                  </a:cxn>
                  <a:cxn ang="0">
                    <a:pos x="678" y="153"/>
                  </a:cxn>
                  <a:cxn ang="0">
                    <a:pos x="601" y="203"/>
                  </a:cxn>
                  <a:cxn ang="0">
                    <a:pos x="558" y="153"/>
                  </a:cxn>
                  <a:cxn ang="0">
                    <a:pos x="601" y="113"/>
                  </a:cxn>
                  <a:cxn ang="0">
                    <a:pos x="591" y="100"/>
                  </a:cxn>
                  <a:cxn ang="0">
                    <a:pos x="570" y="51"/>
                  </a:cxn>
                  <a:cxn ang="0">
                    <a:pos x="528" y="0"/>
                  </a:cxn>
                  <a:cxn ang="0">
                    <a:pos x="492" y="100"/>
                  </a:cxn>
                  <a:cxn ang="0">
                    <a:pos x="492" y="151"/>
                  </a:cxn>
                  <a:cxn ang="0">
                    <a:pos x="483" y="203"/>
                  </a:cxn>
                  <a:cxn ang="0">
                    <a:pos x="483" y="153"/>
                  </a:cxn>
                  <a:cxn ang="0">
                    <a:pos x="453" y="63"/>
                  </a:cxn>
                  <a:cxn ang="0">
                    <a:pos x="489" y="24"/>
                  </a:cxn>
                  <a:cxn ang="0">
                    <a:pos x="470" y="0"/>
                  </a:cxn>
                  <a:cxn ang="0">
                    <a:pos x="440" y="1"/>
                  </a:cxn>
                  <a:cxn ang="0">
                    <a:pos x="376" y="51"/>
                  </a:cxn>
                  <a:cxn ang="0">
                    <a:pos x="375" y="100"/>
                  </a:cxn>
                  <a:cxn ang="0">
                    <a:pos x="369" y="151"/>
                  </a:cxn>
                  <a:cxn ang="0">
                    <a:pos x="330" y="151"/>
                  </a:cxn>
                  <a:cxn ang="0">
                    <a:pos x="368" y="138"/>
                  </a:cxn>
                  <a:cxn ang="0">
                    <a:pos x="338" y="51"/>
                  </a:cxn>
                  <a:cxn ang="0">
                    <a:pos x="376" y="1"/>
                  </a:cxn>
                  <a:cxn ang="0">
                    <a:pos x="300" y="0"/>
                  </a:cxn>
                  <a:cxn ang="0">
                    <a:pos x="274" y="49"/>
                  </a:cxn>
                  <a:cxn ang="0">
                    <a:pos x="262" y="25"/>
                  </a:cxn>
                  <a:cxn ang="0">
                    <a:pos x="218" y="1"/>
                  </a:cxn>
                  <a:cxn ang="0">
                    <a:pos x="164" y="51"/>
                  </a:cxn>
                  <a:cxn ang="0">
                    <a:pos x="141" y="100"/>
                  </a:cxn>
                  <a:cxn ang="0">
                    <a:pos x="139" y="151"/>
                  </a:cxn>
                  <a:cxn ang="0">
                    <a:pos x="103" y="100"/>
                  </a:cxn>
                  <a:cxn ang="0">
                    <a:pos x="120" y="51"/>
                  </a:cxn>
                  <a:cxn ang="0">
                    <a:pos x="267" y="203"/>
                  </a:cxn>
                  <a:cxn ang="0">
                    <a:pos x="267" y="203"/>
                  </a:cxn>
                  <a:cxn ang="0">
                    <a:pos x="94" y="153"/>
                  </a:cxn>
                </a:cxnLst>
                <a:rect l="0" t="0" r="r" b="b"/>
                <a:pathLst>
                  <a:path w="944" h="257">
                    <a:moveTo>
                      <a:pt x="144" y="39"/>
                    </a:moveTo>
                    <a:lnTo>
                      <a:pt x="147" y="1"/>
                    </a:lnTo>
                    <a:lnTo>
                      <a:pt x="70" y="1"/>
                    </a:lnTo>
                    <a:lnTo>
                      <a:pt x="67" y="39"/>
                    </a:lnTo>
                    <a:lnTo>
                      <a:pt x="67" y="51"/>
                    </a:lnTo>
                    <a:lnTo>
                      <a:pt x="27" y="51"/>
                    </a:lnTo>
                    <a:lnTo>
                      <a:pt x="25" y="100"/>
                    </a:lnTo>
                    <a:lnTo>
                      <a:pt x="60" y="100"/>
                    </a:lnTo>
                    <a:lnTo>
                      <a:pt x="56" y="153"/>
                    </a:lnTo>
                    <a:lnTo>
                      <a:pt x="15" y="153"/>
                    </a:lnTo>
                    <a:lnTo>
                      <a:pt x="10" y="191"/>
                    </a:lnTo>
                    <a:lnTo>
                      <a:pt x="10" y="203"/>
                    </a:lnTo>
                    <a:lnTo>
                      <a:pt x="6" y="203"/>
                    </a:lnTo>
                    <a:lnTo>
                      <a:pt x="0" y="257"/>
                    </a:lnTo>
                    <a:lnTo>
                      <a:pt x="163" y="257"/>
                    </a:lnTo>
                    <a:lnTo>
                      <a:pt x="168" y="203"/>
                    </a:lnTo>
                    <a:lnTo>
                      <a:pt x="207" y="203"/>
                    </a:lnTo>
                    <a:lnTo>
                      <a:pt x="210" y="153"/>
                    </a:lnTo>
                    <a:lnTo>
                      <a:pt x="231" y="153"/>
                    </a:lnTo>
                    <a:lnTo>
                      <a:pt x="236" y="151"/>
                    </a:lnTo>
                    <a:lnTo>
                      <a:pt x="252" y="151"/>
                    </a:lnTo>
                    <a:lnTo>
                      <a:pt x="254" y="99"/>
                    </a:lnTo>
                    <a:lnTo>
                      <a:pt x="249" y="99"/>
                    </a:lnTo>
                    <a:lnTo>
                      <a:pt x="244" y="100"/>
                    </a:lnTo>
                    <a:lnTo>
                      <a:pt x="220" y="100"/>
                    </a:lnTo>
                    <a:lnTo>
                      <a:pt x="224" y="51"/>
                    </a:lnTo>
                    <a:lnTo>
                      <a:pt x="260" y="51"/>
                    </a:lnTo>
                    <a:lnTo>
                      <a:pt x="260" y="87"/>
                    </a:lnTo>
                    <a:lnTo>
                      <a:pt x="258" y="100"/>
                    </a:lnTo>
                    <a:lnTo>
                      <a:pt x="294" y="100"/>
                    </a:lnTo>
                    <a:lnTo>
                      <a:pt x="291" y="151"/>
                    </a:lnTo>
                    <a:lnTo>
                      <a:pt x="260" y="151"/>
                    </a:lnTo>
                    <a:lnTo>
                      <a:pt x="256" y="153"/>
                    </a:lnTo>
                    <a:lnTo>
                      <a:pt x="252" y="153"/>
                    </a:lnTo>
                    <a:lnTo>
                      <a:pt x="248" y="203"/>
                    </a:lnTo>
                    <a:lnTo>
                      <a:pt x="208" y="203"/>
                    </a:lnTo>
                    <a:lnTo>
                      <a:pt x="207" y="257"/>
                    </a:lnTo>
                    <a:lnTo>
                      <a:pt x="910" y="257"/>
                    </a:lnTo>
                    <a:lnTo>
                      <a:pt x="910" y="203"/>
                    </a:lnTo>
                    <a:lnTo>
                      <a:pt x="909" y="203"/>
                    </a:lnTo>
                    <a:lnTo>
                      <a:pt x="908" y="191"/>
                    </a:lnTo>
                    <a:lnTo>
                      <a:pt x="907" y="153"/>
                    </a:lnTo>
                    <a:lnTo>
                      <a:pt x="944" y="153"/>
                    </a:lnTo>
                    <a:lnTo>
                      <a:pt x="944" y="100"/>
                    </a:lnTo>
                    <a:lnTo>
                      <a:pt x="909" y="100"/>
                    </a:lnTo>
                    <a:lnTo>
                      <a:pt x="908" y="89"/>
                    </a:lnTo>
                    <a:lnTo>
                      <a:pt x="907" y="51"/>
                    </a:lnTo>
                    <a:lnTo>
                      <a:pt x="891" y="51"/>
                    </a:lnTo>
                    <a:lnTo>
                      <a:pt x="895" y="51"/>
                    </a:lnTo>
                    <a:lnTo>
                      <a:pt x="944" y="51"/>
                    </a:lnTo>
                    <a:lnTo>
                      <a:pt x="940" y="3"/>
                    </a:lnTo>
                    <a:lnTo>
                      <a:pt x="940" y="1"/>
                    </a:lnTo>
                    <a:lnTo>
                      <a:pt x="925" y="1"/>
                    </a:lnTo>
                    <a:lnTo>
                      <a:pt x="894" y="1"/>
                    </a:lnTo>
                    <a:lnTo>
                      <a:pt x="890" y="3"/>
                    </a:lnTo>
                    <a:lnTo>
                      <a:pt x="867" y="3"/>
                    </a:lnTo>
                    <a:lnTo>
                      <a:pt x="867" y="51"/>
                    </a:lnTo>
                    <a:lnTo>
                      <a:pt x="850" y="51"/>
                    </a:lnTo>
                    <a:lnTo>
                      <a:pt x="847" y="51"/>
                    </a:lnTo>
                    <a:lnTo>
                      <a:pt x="832" y="51"/>
                    </a:lnTo>
                    <a:lnTo>
                      <a:pt x="832" y="101"/>
                    </a:lnTo>
                    <a:lnTo>
                      <a:pt x="868" y="101"/>
                    </a:lnTo>
                    <a:lnTo>
                      <a:pt x="868" y="153"/>
                    </a:lnTo>
                    <a:lnTo>
                      <a:pt x="832" y="153"/>
                    </a:lnTo>
                    <a:lnTo>
                      <a:pt x="832" y="203"/>
                    </a:lnTo>
                    <a:lnTo>
                      <a:pt x="793" y="203"/>
                    </a:lnTo>
                    <a:lnTo>
                      <a:pt x="793" y="153"/>
                    </a:lnTo>
                    <a:lnTo>
                      <a:pt x="829" y="153"/>
                    </a:lnTo>
                    <a:lnTo>
                      <a:pt x="830" y="100"/>
                    </a:lnTo>
                    <a:lnTo>
                      <a:pt x="795" y="100"/>
                    </a:lnTo>
                    <a:lnTo>
                      <a:pt x="795" y="51"/>
                    </a:lnTo>
                    <a:lnTo>
                      <a:pt x="828" y="51"/>
                    </a:lnTo>
                    <a:lnTo>
                      <a:pt x="828" y="1"/>
                    </a:lnTo>
                    <a:lnTo>
                      <a:pt x="764" y="1"/>
                    </a:lnTo>
                    <a:lnTo>
                      <a:pt x="754" y="0"/>
                    </a:lnTo>
                    <a:lnTo>
                      <a:pt x="754" y="51"/>
                    </a:lnTo>
                    <a:lnTo>
                      <a:pt x="724" y="51"/>
                    </a:lnTo>
                    <a:lnTo>
                      <a:pt x="720" y="49"/>
                    </a:lnTo>
                    <a:lnTo>
                      <a:pt x="720" y="100"/>
                    </a:lnTo>
                    <a:lnTo>
                      <a:pt x="724" y="100"/>
                    </a:lnTo>
                    <a:lnTo>
                      <a:pt x="728" y="101"/>
                    </a:lnTo>
                    <a:lnTo>
                      <a:pt x="753" y="101"/>
                    </a:lnTo>
                    <a:lnTo>
                      <a:pt x="753" y="153"/>
                    </a:lnTo>
                    <a:lnTo>
                      <a:pt x="717" y="153"/>
                    </a:lnTo>
                    <a:lnTo>
                      <a:pt x="717" y="203"/>
                    </a:lnTo>
                    <a:lnTo>
                      <a:pt x="676" y="203"/>
                    </a:lnTo>
                    <a:lnTo>
                      <a:pt x="678" y="153"/>
                    </a:lnTo>
                    <a:lnTo>
                      <a:pt x="602" y="153"/>
                    </a:lnTo>
                    <a:lnTo>
                      <a:pt x="601" y="163"/>
                    </a:lnTo>
                    <a:lnTo>
                      <a:pt x="601" y="203"/>
                    </a:lnTo>
                    <a:lnTo>
                      <a:pt x="562" y="203"/>
                    </a:lnTo>
                    <a:lnTo>
                      <a:pt x="562" y="153"/>
                    </a:lnTo>
                    <a:lnTo>
                      <a:pt x="558" y="153"/>
                    </a:lnTo>
                    <a:lnTo>
                      <a:pt x="562" y="151"/>
                    </a:lnTo>
                    <a:lnTo>
                      <a:pt x="601" y="151"/>
                    </a:lnTo>
                    <a:lnTo>
                      <a:pt x="601" y="113"/>
                    </a:lnTo>
                    <a:lnTo>
                      <a:pt x="602" y="99"/>
                    </a:lnTo>
                    <a:lnTo>
                      <a:pt x="598" y="99"/>
                    </a:lnTo>
                    <a:lnTo>
                      <a:pt x="591" y="100"/>
                    </a:lnTo>
                    <a:lnTo>
                      <a:pt x="567" y="100"/>
                    </a:lnTo>
                    <a:lnTo>
                      <a:pt x="567" y="61"/>
                    </a:lnTo>
                    <a:lnTo>
                      <a:pt x="570" y="51"/>
                    </a:lnTo>
                    <a:lnTo>
                      <a:pt x="603" y="51"/>
                    </a:lnTo>
                    <a:lnTo>
                      <a:pt x="606" y="0"/>
                    </a:lnTo>
                    <a:lnTo>
                      <a:pt x="528" y="0"/>
                    </a:lnTo>
                    <a:lnTo>
                      <a:pt x="528" y="49"/>
                    </a:lnTo>
                    <a:lnTo>
                      <a:pt x="492" y="49"/>
                    </a:lnTo>
                    <a:lnTo>
                      <a:pt x="492" y="100"/>
                    </a:lnTo>
                    <a:lnTo>
                      <a:pt x="525" y="100"/>
                    </a:lnTo>
                    <a:lnTo>
                      <a:pt x="524" y="151"/>
                    </a:lnTo>
                    <a:lnTo>
                      <a:pt x="492" y="151"/>
                    </a:lnTo>
                    <a:lnTo>
                      <a:pt x="486" y="149"/>
                    </a:lnTo>
                    <a:lnTo>
                      <a:pt x="486" y="191"/>
                    </a:lnTo>
                    <a:lnTo>
                      <a:pt x="483" y="203"/>
                    </a:lnTo>
                    <a:lnTo>
                      <a:pt x="446" y="203"/>
                    </a:lnTo>
                    <a:lnTo>
                      <a:pt x="447" y="153"/>
                    </a:lnTo>
                    <a:lnTo>
                      <a:pt x="483" y="153"/>
                    </a:lnTo>
                    <a:lnTo>
                      <a:pt x="488" y="100"/>
                    </a:lnTo>
                    <a:lnTo>
                      <a:pt x="453" y="100"/>
                    </a:lnTo>
                    <a:lnTo>
                      <a:pt x="453" y="63"/>
                    </a:lnTo>
                    <a:lnTo>
                      <a:pt x="454" y="51"/>
                    </a:lnTo>
                    <a:lnTo>
                      <a:pt x="489" y="51"/>
                    </a:lnTo>
                    <a:lnTo>
                      <a:pt x="489" y="24"/>
                    </a:lnTo>
                    <a:lnTo>
                      <a:pt x="492" y="13"/>
                    </a:lnTo>
                    <a:lnTo>
                      <a:pt x="492" y="0"/>
                    </a:lnTo>
                    <a:lnTo>
                      <a:pt x="470" y="0"/>
                    </a:lnTo>
                    <a:lnTo>
                      <a:pt x="453" y="0"/>
                    </a:lnTo>
                    <a:lnTo>
                      <a:pt x="448" y="1"/>
                    </a:lnTo>
                    <a:lnTo>
                      <a:pt x="440" y="1"/>
                    </a:lnTo>
                    <a:lnTo>
                      <a:pt x="415" y="1"/>
                    </a:lnTo>
                    <a:lnTo>
                      <a:pt x="415" y="51"/>
                    </a:lnTo>
                    <a:lnTo>
                      <a:pt x="376" y="51"/>
                    </a:lnTo>
                    <a:lnTo>
                      <a:pt x="376" y="76"/>
                    </a:lnTo>
                    <a:lnTo>
                      <a:pt x="375" y="89"/>
                    </a:lnTo>
                    <a:lnTo>
                      <a:pt x="375" y="100"/>
                    </a:lnTo>
                    <a:lnTo>
                      <a:pt x="411" y="100"/>
                    </a:lnTo>
                    <a:lnTo>
                      <a:pt x="408" y="151"/>
                    </a:lnTo>
                    <a:lnTo>
                      <a:pt x="369" y="151"/>
                    </a:lnTo>
                    <a:lnTo>
                      <a:pt x="367" y="203"/>
                    </a:lnTo>
                    <a:lnTo>
                      <a:pt x="326" y="203"/>
                    </a:lnTo>
                    <a:lnTo>
                      <a:pt x="330" y="151"/>
                    </a:lnTo>
                    <a:lnTo>
                      <a:pt x="333" y="153"/>
                    </a:lnTo>
                    <a:lnTo>
                      <a:pt x="368" y="153"/>
                    </a:lnTo>
                    <a:lnTo>
                      <a:pt x="368" y="138"/>
                    </a:lnTo>
                    <a:lnTo>
                      <a:pt x="372" y="100"/>
                    </a:lnTo>
                    <a:lnTo>
                      <a:pt x="336" y="100"/>
                    </a:lnTo>
                    <a:lnTo>
                      <a:pt x="338" y="51"/>
                    </a:lnTo>
                    <a:lnTo>
                      <a:pt x="375" y="51"/>
                    </a:lnTo>
                    <a:lnTo>
                      <a:pt x="375" y="13"/>
                    </a:lnTo>
                    <a:lnTo>
                      <a:pt x="376" y="1"/>
                    </a:lnTo>
                    <a:lnTo>
                      <a:pt x="310" y="1"/>
                    </a:lnTo>
                    <a:lnTo>
                      <a:pt x="306" y="0"/>
                    </a:lnTo>
                    <a:lnTo>
                      <a:pt x="300" y="0"/>
                    </a:lnTo>
                    <a:lnTo>
                      <a:pt x="298" y="51"/>
                    </a:lnTo>
                    <a:lnTo>
                      <a:pt x="280" y="51"/>
                    </a:lnTo>
                    <a:lnTo>
                      <a:pt x="274" y="49"/>
                    </a:lnTo>
                    <a:lnTo>
                      <a:pt x="260" y="49"/>
                    </a:lnTo>
                    <a:lnTo>
                      <a:pt x="260" y="37"/>
                    </a:lnTo>
                    <a:lnTo>
                      <a:pt x="262" y="25"/>
                    </a:lnTo>
                    <a:lnTo>
                      <a:pt x="262" y="0"/>
                    </a:lnTo>
                    <a:lnTo>
                      <a:pt x="224" y="0"/>
                    </a:lnTo>
                    <a:lnTo>
                      <a:pt x="218" y="1"/>
                    </a:lnTo>
                    <a:lnTo>
                      <a:pt x="186" y="1"/>
                    </a:lnTo>
                    <a:lnTo>
                      <a:pt x="183" y="51"/>
                    </a:lnTo>
                    <a:lnTo>
                      <a:pt x="164" y="51"/>
                    </a:lnTo>
                    <a:lnTo>
                      <a:pt x="158" y="51"/>
                    </a:lnTo>
                    <a:lnTo>
                      <a:pt x="145" y="51"/>
                    </a:lnTo>
                    <a:lnTo>
                      <a:pt x="141" y="100"/>
                    </a:lnTo>
                    <a:lnTo>
                      <a:pt x="176" y="100"/>
                    </a:lnTo>
                    <a:lnTo>
                      <a:pt x="171" y="151"/>
                    </a:lnTo>
                    <a:lnTo>
                      <a:pt x="139" y="151"/>
                    </a:lnTo>
                    <a:lnTo>
                      <a:pt x="133" y="149"/>
                    </a:lnTo>
                    <a:lnTo>
                      <a:pt x="138" y="100"/>
                    </a:lnTo>
                    <a:lnTo>
                      <a:pt x="103" y="100"/>
                    </a:lnTo>
                    <a:lnTo>
                      <a:pt x="106" y="51"/>
                    </a:lnTo>
                    <a:lnTo>
                      <a:pt x="116" y="51"/>
                    </a:lnTo>
                    <a:lnTo>
                      <a:pt x="120" y="51"/>
                    </a:lnTo>
                    <a:lnTo>
                      <a:pt x="144" y="51"/>
                    </a:lnTo>
                    <a:lnTo>
                      <a:pt x="144" y="39"/>
                    </a:lnTo>
                    <a:close/>
                    <a:moveTo>
                      <a:pt x="267" y="203"/>
                    </a:moveTo>
                    <a:lnTo>
                      <a:pt x="254" y="203"/>
                    </a:lnTo>
                    <a:lnTo>
                      <a:pt x="258" y="202"/>
                    </a:lnTo>
                    <a:lnTo>
                      <a:pt x="267" y="203"/>
                    </a:lnTo>
                    <a:close/>
                    <a:moveTo>
                      <a:pt x="130" y="203"/>
                    </a:moveTo>
                    <a:lnTo>
                      <a:pt x="91" y="203"/>
                    </a:lnTo>
                    <a:lnTo>
                      <a:pt x="94" y="153"/>
                    </a:lnTo>
                    <a:lnTo>
                      <a:pt x="133" y="153"/>
                    </a:lnTo>
                    <a:lnTo>
                      <a:pt x="130" y="203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963" name="Freeform 195"/>
              <p:cNvSpPr>
                <a:spLocks noChangeAspect="1"/>
              </p:cNvSpPr>
              <p:nvPr/>
            </p:nvSpPr>
            <p:spPr bwMode="auto">
              <a:xfrm>
                <a:off x="-113" y="3439"/>
                <a:ext cx="4" cy="1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13" y="1"/>
                  </a:cxn>
                  <a:cxn ang="0">
                    <a:pos x="4" y="0"/>
                  </a:cxn>
                  <a:cxn ang="0">
                    <a:pos x="0" y="1"/>
                  </a:cxn>
                </a:cxnLst>
                <a:rect l="0" t="0" r="r" b="b"/>
                <a:pathLst>
                  <a:path w="13" h="1">
                    <a:moveTo>
                      <a:pt x="0" y="1"/>
                    </a:moveTo>
                    <a:lnTo>
                      <a:pt x="13" y="1"/>
                    </a:lnTo>
                    <a:lnTo>
                      <a:pt x="4" y="0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6666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964" name="Freeform 196"/>
              <p:cNvSpPr>
                <a:spLocks noChangeAspect="1"/>
              </p:cNvSpPr>
              <p:nvPr/>
            </p:nvSpPr>
            <p:spPr bwMode="auto">
              <a:xfrm>
                <a:off x="-168" y="3423"/>
                <a:ext cx="14" cy="16"/>
              </a:xfrm>
              <a:custGeom>
                <a:avLst/>
                <a:gdLst/>
                <a:ahLst/>
                <a:cxnLst>
                  <a:cxn ang="0">
                    <a:pos x="0" y="50"/>
                  </a:cxn>
                  <a:cxn ang="0">
                    <a:pos x="39" y="50"/>
                  </a:cxn>
                  <a:cxn ang="0">
                    <a:pos x="42" y="0"/>
                  </a:cxn>
                  <a:cxn ang="0">
                    <a:pos x="3" y="0"/>
                  </a:cxn>
                  <a:cxn ang="0">
                    <a:pos x="0" y="50"/>
                  </a:cxn>
                </a:cxnLst>
                <a:rect l="0" t="0" r="r" b="b"/>
                <a:pathLst>
                  <a:path w="42" h="50">
                    <a:moveTo>
                      <a:pt x="0" y="50"/>
                    </a:moveTo>
                    <a:lnTo>
                      <a:pt x="39" y="50"/>
                    </a:lnTo>
                    <a:lnTo>
                      <a:pt x="42" y="0"/>
                    </a:lnTo>
                    <a:lnTo>
                      <a:pt x="3" y="0"/>
                    </a:lnTo>
                    <a:lnTo>
                      <a:pt x="0" y="50"/>
                    </a:lnTo>
                    <a:close/>
                  </a:path>
                </a:pathLst>
              </a:custGeom>
              <a:solidFill>
                <a:srgbClr val="6666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965" name="Freeform 197"/>
              <p:cNvSpPr>
                <a:spLocks noChangeAspect="1"/>
              </p:cNvSpPr>
              <p:nvPr/>
            </p:nvSpPr>
            <p:spPr bwMode="auto">
              <a:xfrm>
                <a:off x="-94" y="3351"/>
                <a:ext cx="7" cy="6"/>
              </a:xfrm>
              <a:custGeom>
                <a:avLst/>
                <a:gdLst/>
                <a:ahLst/>
                <a:cxnLst>
                  <a:cxn ang="0">
                    <a:pos x="20" y="0"/>
                  </a:cxn>
                  <a:cxn ang="0">
                    <a:pos x="0" y="0"/>
                  </a:cxn>
                  <a:cxn ang="0">
                    <a:pos x="8" y="18"/>
                  </a:cxn>
                  <a:cxn ang="0">
                    <a:pos x="20" y="0"/>
                  </a:cxn>
                </a:cxnLst>
                <a:rect l="0" t="0" r="r" b="b"/>
                <a:pathLst>
                  <a:path w="20" h="18">
                    <a:moveTo>
                      <a:pt x="20" y="0"/>
                    </a:moveTo>
                    <a:lnTo>
                      <a:pt x="0" y="0"/>
                    </a:lnTo>
                    <a:lnTo>
                      <a:pt x="8" y="18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AEAEA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966" name="Freeform 198"/>
              <p:cNvSpPr>
                <a:spLocks noChangeAspect="1"/>
              </p:cNvSpPr>
              <p:nvPr/>
            </p:nvSpPr>
            <p:spPr bwMode="auto">
              <a:xfrm>
                <a:off x="-121" y="3345"/>
                <a:ext cx="26" cy="13"/>
              </a:xfrm>
              <a:custGeom>
                <a:avLst/>
                <a:gdLst/>
                <a:ahLst/>
                <a:cxnLst>
                  <a:cxn ang="0">
                    <a:pos x="76" y="39"/>
                  </a:cxn>
                  <a:cxn ang="0">
                    <a:pos x="78" y="20"/>
                  </a:cxn>
                  <a:cxn ang="0">
                    <a:pos x="78" y="13"/>
                  </a:cxn>
                  <a:cxn ang="0">
                    <a:pos x="78" y="1"/>
                  </a:cxn>
                  <a:cxn ang="0">
                    <a:pos x="73" y="1"/>
                  </a:cxn>
                  <a:cxn ang="0">
                    <a:pos x="68" y="0"/>
                  </a:cxn>
                  <a:cxn ang="0">
                    <a:pos x="30" y="0"/>
                  </a:cxn>
                  <a:cxn ang="0">
                    <a:pos x="26" y="1"/>
                  </a:cxn>
                  <a:cxn ang="0">
                    <a:pos x="2" y="1"/>
                  </a:cxn>
                  <a:cxn ang="0">
                    <a:pos x="2" y="3"/>
                  </a:cxn>
                  <a:cxn ang="0">
                    <a:pos x="0" y="39"/>
                  </a:cxn>
                  <a:cxn ang="0">
                    <a:pos x="76" y="39"/>
                  </a:cxn>
                </a:cxnLst>
                <a:rect l="0" t="0" r="r" b="b"/>
                <a:pathLst>
                  <a:path w="78" h="39">
                    <a:moveTo>
                      <a:pt x="76" y="39"/>
                    </a:moveTo>
                    <a:lnTo>
                      <a:pt x="78" y="20"/>
                    </a:lnTo>
                    <a:lnTo>
                      <a:pt x="78" y="13"/>
                    </a:lnTo>
                    <a:lnTo>
                      <a:pt x="78" y="1"/>
                    </a:lnTo>
                    <a:lnTo>
                      <a:pt x="73" y="1"/>
                    </a:lnTo>
                    <a:lnTo>
                      <a:pt x="68" y="0"/>
                    </a:lnTo>
                    <a:lnTo>
                      <a:pt x="30" y="0"/>
                    </a:lnTo>
                    <a:lnTo>
                      <a:pt x="26" y="1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0" y="39"/>
                    </a:lnTo>
                    <a:lnTo>
                      <a:pt x="76" y="39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967" name="Freeform 199"/>
              <p:cNvSpPr>
                <a:spLocks noChangeAspect="1"/>
              </p:cNvSpPr>
              <p:nvPr/>
            </p:nvSpPr>
            <p:spPr bwMode="auto">
              <a:xfrm>
                <a:off x="-131" y="3351"/>
                <a:ext cx="6" cy="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" y="18"/>
                  </a:cxn>
                  <a:cxn ang="0">
                    <a:pos x="20" y="0"/>
                  </a:cxn>
                  <a:cxn ang="0">
                    <a:pos x="0" y="0"/>
                  </a:cxn>
                </a:cxnLst>
                <a:rect l="0" t="0" r="r" b="b"/>
                <a:pathLst>
                  <a:path w="20" h="18">
                    <a:moveTo>
                      <a:pt x="0" y="0"/>
                    </a:moveTo>
                    <a:lnTo>
                      <a:pt x="10" y="18"/>
                    </a:lnTo>
                    <a:lnTo>
                      <a:pt x="2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6B6B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968" name="Freeform 200"/>
              <p:cNvSpPr>
                <a:spLocks noChangeAspect="1"/>
              </p:cNvSpPr>
              <p:nvPr/>
            </p:nvSpPr>
            <p:spPr bwMode="auto">
              <a:xfrm>
                <a:off x="-83" y="3345"/>
                <a:ext cx="26" cy="13"/>
              </a:xfrm>
              <a:custGeom>
                <a:avLst/>
                <a:gdLst/>
                <a:ahLst/>
                <a:cxnLst>
                  <a:cxn ang="0">
                    <a:pos x="73" y="38"/>
                  </a:cxn>
                  <a:cxn ang="0">
                    <a:pos x="77" y="9"/>
                  </a:cxn>
                  <a:cxn ang="0">
                    <a:pos x="77" y="0"/>
                  </a:cxn>
                  <a:cxn ang="0">
                    <a:pos x="1" y="0"/>
                  </a:cxn>
                  <a:cxn ang="0">
                    <a:pos x="1" y="2"/>
                  </a:cxn>
                  <a:cxn ang="0">
                    <a:pos x="1" y="19"/>
                  </a:cxn>
                  <a:cxn ang="0">
                    <a:pos x="0" y="29"/>
                  </a:cxn>
                  <a:cxn ang="0">
                    <a:pos x="0" y="38"/>
                  </a:cxn>
                  <a:cxn ang="0">
                    <a:pos x="73" y="38"/>
                  </a:cxn>
                </a:cxnLst>
                <a:rect l="0" t="0" r="r" b="b"/>
                <a:pathLst>
                  <a:path w="77" h="38">
                    <a:moveTo>
                      <a:pt x="73" y="38"/>
                    </a:moveTo>
                    <a:lnTo>
                      <a:pt x="77" y="9"/>
                    </a:lnTo>
                    <a:lnTo>
                      <a:pt x="77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1" y="19"/>
                    </a:lnTo>
                    <a:lnTo>
                      <a:pt x="0" y="29"/>
                    </a:lnTo>
                    <a:lnTo>
                      <a:pt x="0" y="38"/>
                    </a:lnTo>
                    <a:lnTo>
                      <a:pt x="73" y="38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969" name="Freeform 201"/>
              <p:cNvSpPr>
                <a:spLocks noChangeAspect="1" noEditPoints="1"/>
              </p:cNvSpPr>
              <p:nvPr/>
            </p:nvSpPr>
            <p:spPr bwMode="auto">
              <a:xfrm>
                <a:off x="-49" y="3345"/>
                <a:ext cx="159" cy="94"/>
              </a:xfrm>
              <a:custGeom>
                <a:avLst/>
                <a:gdLst/>
                <a:ahLst/>
                <a:cxnLst>
                  <a:cxn ang="0">
                    <a:pos x="50" y="37"/>
                  </a:cxn>
                  <a:cxn ang="0">
                    <a:pos x="49" y="5"/>
                  </a:cxn>
                  <a:cxn ang="0">
                    <a:pos x="24" y="80"/>
                  </a:cxn>
                  <a:cxn ang="0">
                    <a:pos x="43" y="104"/>
                  </a:cxn>
                  <a:cxn ang="0">
                    <a:pos x="7" y="143"/>
                  </a:cxn>
                  <a:cxn ang="0">
                    <a:pos x="37" y="233"/>
                  </a:cxn>
                  <a:cxn ang="0">
                    <a:pos x="37" y="283"/>
                  </a:cxn>
                  <a:cxn ang="0">
                    <a:pos x="46" y="231"/>
                  </a:cxn>
                  <a:cxn ang="0">
                    <a:pos x="46" y="180"/>
                  </a:cxn>
                  <a:cxn ang="0">
                    <a:pos x="82" y="80"/>
                  </a:cxn>
                  <a:cxn ang="0">
                    <a:pos x="124" y="131"/>
                  </a:cxn>
                  <a:cxn ang="0">
                    <a:pos x="145" y="180"/>
                  </a:cxn>
                  <a:cxn ang="0">
                    <a:pos x="155" y="193"/>
                  </a:cxn>
                  <a:cxn ang="0">
                    <a:pos x="112" y="233"/>
                  </a:cxn>
                  <a:cxn ang="0">
                    <a:pos x="155" y="283"/>
                  </a:cxn>
                  <a:cxn ang="0">
                    <a:pos x="232" y="233"/>
                  </a:cxn>
                  <a:cxn ang="0">
                    <a:pos x="271" y="233"/>
                  </a:cxn>
                  <a:cxn ang="0">
                    <a:pos x="282" y="181"/>
                  </a:cxn>
                  <a:cxn ang="0">
                    <a:pos x="274" y="129"/>
                  </a:cxn>
                  <a:cxn ang="0">
                    <a:pos x="308" y="80"/>
                  </a:cxn>
                  <a:cxn ang="0">
                    <a:pos x="382" y="131"/>
                  </a:cxn>
                  <a:cxn ang="0">
                    <a:pos x="384" y="180"/>
                  </a:cxn>
                  <a:cxn ang="0">
                    <a:pos x="347" y="283"/>
                  </a:cxn>
                  <a:cxn ang="0">
                    <a:pos x="422" y="233"/>
                  </a:cxn>
                  <a:cxn ang="0">
                    <a:pos x="386" y="131"/>
                  </a:cxn>
                  <a:cxn ang="0">
                    <a:pos x="421" y="131"/>
                  </a:cxn>
                  <a:cxn ang="0">
                    <a:pos x="448" y="81"/>
                  </a:cxn>
                  <a:cxn ang="0">
                    <a:pos x="467" y="19"/>
                  </a:cxn>
                  <a:cxn ang="0">
                    <a:pos x="457" y="38"/>
                  </a:cxn>
                  <a:cxn ang="0">
                    <a:pos x="384" y="5"/>
                  </a:cxn>
                  <a:cxn ang="0">
                    <a:pos x="353" y="19"/>
                  </a:cxn>
                  <a:cxn ang="0">
                    <a:pos x="274" y="37"/>
                  </a:cxn>
                  <a:cxn ang="0">
                    <a:pos x="254" y="38"/>
                  </a:cxn>
                  <a:cxn ang="0">
                    <a:pos x="236" y="38"/>
                  </a:cxn>
                  <a:cxn ang="0">
                    <a:pos x="180" y="38"/>
                  </a:cxn>
                  <a:cxn ang="0">
                    <a:pos x="155" y="19"/>
                  </a:cxn>
                  <a:cxn ang="0">
                    <a:pos x="125" y="7"/>
                  </a:cxn>
                  <a:cxn ang="0">
                    <a:pos x="110" y="38"/>
                  </a:cxn>
                  <a:cxn ang="0">
                    <a:pos x="73" y="96"/>
                  </a:cxn>
                  <a:cxn ang="0">
                    <a:pos x="179" y="131"/>
                  </a:cxn>
                  <a:cxn ang="0">
                    <a:pos x="216" y="80"/>
                  </a:cxn>
                  <a:cxn ang="0">
                    <a:pos x="271" y="131"/>
                  </a:cxn>
                  <a:cxn ang="0">
                    <a:pos x="241" y="180"/>
                  </a:cxn>
                  <a:cxn ang="0">
                    <a:pos x="268" y="233"/>
                  </a:cxn>
                  <a:cxn ang="0">
                    <a:pos x="193" y="231"/>
                  </a:cxn>
                  <a:cxn ang="0">
                    <a:pos x="184" y="179"/>
                  </a:cxn>
                  <a:cxn ang="0">
                    <a:pos x="174" y="129"/>
                  </a:cxn>
                  <a:cxn ang="0">
                    <a:pos x="169" y="96"/>
                  </a:cxn>
                  <a:cxn ang="0">
                    <a:pos x="289" y="105"/>
                  </a:cxn>
                  <a:cxn ang="0">
                    <a:pos x="397" y="105"/>
                  </a:cxn>
                  <a:cxn ang="0">
                    <a:pos x="397" y="105"/>
                  </a:cxn>
                </a:cxnLst>
                <a:rect l="0" t="0" r="r" b="b"/>
                <a:pathLst>
                  <a:path w="479" h="283">
                    <a:moveTo>
                      <a:pt x="110" y="38"/>
                    </a:moveTo>
                    <a:lnTo>
                      <a:pt x="107" y="37"/>
                    </a:lnTo>
                    <a:lnTo>
                      <a:pt x="50" y="37"/>
                    </a:lnTo>
                    <a:lnTo>
                      <a:pt x="52" y="29"/>
                    </a:lnTo>
                    <a:lnTo>
                      <a:pt x="52" y="5"/>
                    </a:lnTo>
                    <a:lnTo>
                      <a:pt x="49" y="5"/>
                    </a:lnTo>
                    <a:lnTo>
                      <a:pt x="40" y="19"/>
                    </a:lnTo>
                    <a:lnTo>
                      <a:pt x="29" y="38"/>
                    </a:lnTo>
                    <a:lnTo>
                      <a:pt x="24" y="80"/>
                    </a:lnTo>
                    <a:lnTo>
                      <a:pt x="46" y="80"/>
                    </a:lnTo>
                    <a:lnTo>
                      <a:pt x="46" y="93"/>
                    </a:lnTo>
                    <a:lnTo>
                      <a:pt x="43" y="104"/>
                    </a:lnTo>
                    <a:lnTo>
                      <a:pt x="43" y="131"/>
                    </a:lnTo>
                    <a:lnTo>
                      <a:pt x="8" y="131"/>
                    </a:lnTo>
                    <a:lnTo>
                      <a:pt x="7" y="143"/>
                    </a:lnTo>
                    <a:lnTo>
                      <a:pt x="7" y="180"/>
                    </a:lnTo>
                    <a:lnTo>
                      <a:pt x="42" y="180"/>
                    </a:lnTo>
                    <a:lnTo>
                      <a:pt x="37" y="233"/>
                    </a:lnTo>
                    <a:lnTo>
                      <a:pt x="1" y="233"/>
                    </a:lnTo>
                    <a:lnTo>
                      <a:pt x="0" y="283"/>
                    </a:lnTo>
                    <a:lnTo>
                      <a:pt x="37" y="283"/>
                    </a:lnTo>
                    <a:lnTo>
                      <a:pt x="40" y="271"/>
                    </a:lnTo>
                    <a:lnTo>
                      <a:pt x="40" y="229"/>
                    </a:lnTo>
                    <a:lnTo>
                      <a:pt x="46" y="231"/>
                    </a:lnTo>
                    <a:lnTo>
                      <a:pt x="78" y="231"/>
                    </a:lnTo>
                    <a:lnTo>
                      <a:pt x="79" y="180"/>
                    </a:lnTo>
                    <a:lnTo>
                      <a:pt x="46" y="180"/>
                    </a:lnTo>
                    <a:lnTo>
                      <a:pt x="46" y="129"/>
                    </a:lnTo>
                    <a:lnTo>
                      <a:pt x="82" y="129"/>
                    </a:lnTo>
                    <a:lnTo>
                      <a:pt x="82" y="80"/>
                    </a:lnTo>
                    <a:lnTo>
                      <a:pt x="160" y="80"/>
                    </a:lnTo>
                    <a:lnTo>
                      <a:pt x="157" y="131"/>
                    </a:lnTo>
                    <a:lnTo>
                      <a:pt x="124" y="131"/>
                    </a:lnTo>
                    <a:lnTo>
                      <a:pt x="121" y="141"/>
                    </a:lnTo>
                    <a:lnTo>
                      <a:pt x="121" y="180"/>
                    </a:lnTo>
                    <a:lnTo>
                      <a:pt x="145" y="180"/>
                    </a:lnTo>
                    <a:lnTo>
                      <a:pt x="152" y="179"/>
                    </a:lnTo>
                    <a:lnTo>
                      <a:pt x="156" y="179"/>
                    </a:lnTo>
                    <a:lnTo>
                      <a:pt x="155" y="193"/>
                    </a:lnTo>
                    <a:lnTo>
                      <a:pt x="155" y="231"/>
                    </a:lnTo>
                    <a:lnTo>
                      <a:pt x="116" y="231"/>
                    </a:lnTo>
                    <a:lnTo>
                      <a:pt x="112" y="233"/>
                    </a:lnTo>
                    <a:lnTo>
                      <a:pt x="116" y="233"/>
                    </a:lnTo>
                    <a:lnTo>
                      <a:pt x="116" y="283"/>
                    </a:lnTo>
                    <a:lnTo>
                      <a:pt x="155" y="283"/>
                    </a:lnTo>
                    <a:lnTo>
                      <a:pt x="155" y="243"/>
                    </a:lnTo>
                    <a:lnTo>
                      <a:pt x="156" y="233"/>
                    </a:lnTo>
                    <a:lnTo>
                      <a:pt x="232" y="233"/>
                    </a:lnTo>
                    <a:lnTo>
                      <a:pt x="230" y="283"/>
                    </a:lnTo>
                    <a:lnTo>
                      <a:pt x="271" y="283"/>
                    </a:lnTo>
                    <a:lnTo>
                      <a:pt x="271" y="233"/>
                    </a:lnTo>
                    <a:lnTo>
                      <a:pt x="307" y="233"/>
                    </a:lnTo>
                    <a:lnTo>
                      <a:pt x="307" y="181"/>
                    </a:lnTo>
                    <a:lnTo>
                      <a:pt x="282" y="181"/>
                    </a:lnTo>
                    <a:lnTo>
                      <a:pt x="278" y="180"/>
                    </a:lnTo>
                    <a:lnTo>
                      <a:pt x="274" y="180"/>
                    </a:lnTo>
                    <a:lnTo>
                      <a:pt x="274" y="129"/>
                    </a:lnTo>
                    <a:lnTo>
                      <a:pt x="278" y="131"/>
                    </a:lnTo>
                    <a:lnTo>
                      <a:pt x="308" y="131"/>
                    </a:lnTo>
                    <a:lnTo>
                      <a:pt x="308" y="80"/>
                    </a:lnTo>
                    <a:lnTo>
                      <a:pt x="318" y="81"/>
                    </a:lnTo>
                    <a:lnTo>
                      <a:pt x="382" y="81"/>
                    </a:lnTo>
                    <a:lnTo>
                      <a:pt x="382" y="131"/>
                    </a:lnTo>
                    <a:lnTo>
                      <a:pt x="349" y="131"/>
                    </a:lnTo>
                    <a:lnTo>
                      <a:pt x="349" y="180"/>
                    </a:lnTo>
                    <a:lnTo>
                      <a:pt x="384" y="180"/>
                    </a:lnTo>
                    <a:lnTo>
                      <a:pt x="383" y="233"/>
                    </a:lnTo>
                    <a:lnTo>
                      <a:pt x="347" y="233"/>
                    </a:lnTo>
                    <a:lnTo>
                      <a:pt x="347" y="283"/>
                    </a:lnTo>
                    <a:lnTo>
                      <a:pt x="386" y="283"/>
                    </a:lnTo>
                    <a:lnTo>
                      <a:pt x="386" y="233"/>
                    </a:lnTo>
                    <a:lnTo>
                      <a:pt x="422" y="233"/>
                    </a:lnTo>
                    <a:lnTo>
                      <a:pt x="422" y="181"/>
                    </a:lnTo>
                    <a:lnTo>
                      <a:pt x="386" y="181"/>
                    </a:lnTo>
                    <a:lnTo>
                      <a:pt x="386" y="131"/>
                    </a:lnTo>
                    <a:lnTo>
                      <a:pt x="401" y="131"/>
                    </a:lnTo>
                    <a:lnTo>
                      <a:pt x="404" y="131"/>
                    </a:lnTo>
                    <a:lnTo>
                      <a:pt x="421" y="131"/>
                    </a:lnTo>
                    <a:lnTo>
                      <a:pt x="421" y="83"/>
                    </a:lnTo>
                    <a:lnTo>
                      <a:pt x="444" y="83"/>
                    </a:lnTo>
                    <a:lnTo>
                      <a:pt x="448" y="81"/>
                    </a:lnTo>
                    <a:lnTo>
                      <a:pt x="479" y="81"/>
                    </a:lnTo>
                    <a:lnTo>
                      <a:pt x="476" y="38"/>
                    </a:lnTo>
                    <a:lnTo>
                      <a:pt x="467" y="19"/>
                    </a:lnTo>
                    <a:lnTo>
                      <a:pt x="460" y="5"/>
                    </a:lnTo>
                    <a:lnTo>
                      <a:pt x="458" y="2"/>
                    </a:lnTo>
                    <a:lnTo>
                      <a:pt x="457" y="38"/>
                    </a:lnTo>
                    <a:lnTo>
                      <a:pt x="385" y="38"/>
                    </a:lnTo>
                    <a:lnTo>
                      <a:pt x="385" y="5"/>
                    </a:lnTo>
                    <a:lnTo>
                      <a:pt x="384" y="5"/>
                    </a:lnTo>
                    <a:lnTo>
                      <a:pt x="374" y="19"/>
                    </a:lnTo>
                    <a:lnTo>
                      <a:pt x="362" y="38"/>
                    </a:lnTo>
                    <a:lnTo>
                      <a:pt x="353" y="19"/>
                    </a:lnTo>
                    <a:lnTo>
                      <a:pt x="349" y="13"/>
                    </a:lnTo>
                    <a:lnTo>
                      <a:pt x="349" y="38"/>
                    </a:lnTo>
                    <a:lnTo>
                      <a:pt x="274" y="37"/>
                    </a:lnTo>
                    <a:lnTo>
                      <a:pt x="276" y="0"/>
                    </a:lnTo>
                    <a:lnTo>
                      <a:pt x="265" y="19"/>
                    </a:lnTo>
                    <a:lnTo>
                      <a:pt x="254" y="38"/>
                    </a:lnTo>
                    <a:lnTo>
                      <a:pt x="242" y="19"/>
                    </a:lnTo>
                    <a:lnTo>
                      <a:pt x="236" y="8"/>
                    </a:lnTo>
                    <a:lnTo>
                      <a:pt x="236" y="38"/>
                    </a:lnTo>
                    <a:lnTo>
                      <a:pt x="226" y="39"/>
                    </a:lnTo>
                    <a:lnTo>
                      <a:pt x="190" y="39"/>
                    </a:lnTo>
                    <a:lnTo>
                      <a:pt x="180" y="38"/>
                    </a:lnTo>
                    <a:lnTo>
                      <a:pt x="162" y="38"/>
                    </a:lnTo>
                    <a:lnTo>
                      <a:pt x="162" y="7"/>
                    </a:lnTo>
                    <a:lnTo>
                      <a:pt x="155" y="19"/>
                    </a:lnTo>
                    <a:lnTo>
                      <a:pt x="142" y="39"/>
                    </a:lnTo>
                    <a:lnTo>
                      <a:pt x="131" y="19"/>
                    </a:lnTo>
                    <a:lnTo>
                      <a:pt x="125" y="7"/>
                    </a:lnTo>
                    <a:lnTo>
                      <a:pt x="124" y="8"/>
                    </a:lnTo>
                    <a:lnTo>
                      <a:pt x="124" y="38"/>
                    </a:lnTo>
                    <a:lnTo>
                      <a:pt x="110" y="38"/>
                    </a:lnTo>
                    <a:close/>
                    <a:moveTo>
                      <a:pt x="66" y="105"/>
                    </a:moveTo>
                    <a:lnTo>
                      <a:pt x="59" y="96"/>
                    </a:lnTo>
                    <a:lnTo>
                      <a:pt x="73" y="96"/>
                    </a:lnTo>
                    <a:lnTo>
                      <a:pt x="66" y="105"/>
                    </a:lnTo>
                    <a:close/>
                    <a:moveTo>
                      <a:pt x="174" y="129"/>
                    </a:moveTo>
                    <a:lnTo>
                      <a:pt x="179" y="131"/>
                    </a:lnTo>
                    <a:lnTo>
                      <a:pt x="196" y="131"/>
                    </a:lnTo>
                    <a:lnTo>
                      <a:pt x="197" y="80"/>
                    </a:lnTo>
                    <a:lnTo>
                      <a:pt x="216" y="80"/>
                    </a:lnTo>
                    <a:lnTo>
                      <a:pt x="220" y="81"/>
                    </a:lnTo>
                    <a:lnTo>
                      <a:pt x="271" y="81"/>
                    </a:lnTo>
                    <a:lnTo>
                      <a:pt x="271" y="131"/>
                    </a:lnTo>
                    <a:lnTo>
                      <a:pt x="236" y="131"/>
                    </a:lnTo>
                    <a:lnTo>
                      <a:pt x="236" y="180"/>
                    </a:lnTo>
                    <a:lnTo>
                      <a:pt x="241" y="180"/>
                    </a:lnTo>
                    <a:lnTo>
                      <a:pt x="247" y="179"/>
                    </a:lnTo>
                    <a:lnTo>
                      <a:pt x="271" y="179"/>
                    </a:lnTo>
                    <a:lnTo>
                      <a:pt x="268" y="233"/>
                    </a:lnTo>
                    <a:lnTo>
                      <a:pt x="254" y="233"/>
                    </a:lnTo>
                    <a:lnTo>
                      <a:pt x="250" y="231"/>
                    </a:lnTo>
                    <a:lnTo>
                      <a:pt x="193" y="231"/>
                    </a:lnTo>
                    <a:lnTo>
                      <a:pt x="194" y="180"/>
                    </a:lnTo>
                    <a:lnTo>
                      <a:pt x="190" y="180"/>
                    </a:lnTo>
                    <a:lnTo>
                      <a:pt x="184" y="179"/>
                    </a:lnTo>
                    <a:lnTo>
                      <a:pt x="160" y="179"/>
                    </a:lnTo>
                    <a:lnTo>
                      <a:pt x="160" y="129"/>
                    </a:lnTo>
                    <a:lnTo>
                      <a:pt x="174" y="129"/>
                    </a:lnTo>
                    <a:close/>
                    <a:moveTo>
                      <a:pt x="184" y="96"/>
                    </a:moveTo>
                    <a:lnTo>
                      <a:pt x="176" y="105"/>
                    </a:lnTo>
                    <a:lnTo>
                      <a:pt x="169" y="96"/>
                    </a:lnTo>
                    <a:lnTo>
                      <a:pt x="184" y="96"/>
                    </a:lnTo>
                    <a:close/>
                    <a:moveTo>
                      <a:pt x="298" y="96"/>
                    </a:moveTo>
                    <a:lnTo>
                      <a:pt x="289" y="105"/>
                    </a:lnTo>
                    <a:lnTo>
                      <a:pt x="282" y="96"/>
                    </a:lnTo>
                    <a:lnTo>
                      <a:pt x="298" y="96"/>
                    </a:lnTo>
                    <a:close/>
                    <a:moveTo>
                      <a:pt x="397" y="105"/>
                    </a:moveTo>
                    <a:lnTo>
                      <a:pt x="390" y="96"/>
                    </a:lnTo>
                    <a:lnTo>
                      <a:pt x="407" y="96"/>
                    </a:lnTo>
                    <a:lnTo>
                      <a:pt x="397" y="105"/>
                    </a:lnTo>
                    <a:close/>
                  </a:path>
                </a:pathLst>
              </a:custGeom>
              <a:solidFill>
                <a:srgbClr val="6666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970" name="Freeform 202"/>
              <p:cNvSpPr>
                <a:spLocks noChangeAspect="1"/>
              </p:cNvSpPr>
              <p:nvPr/>
            </p:nvSpPr>
            <p:spPr bwMode="auto">
              <a:xfrm>
                <a:off x="-30" y="3377"/>
                <a:ext cx="5" cy="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0" y="0"/>
                  </a:cxn>
                  <a:cxn ang="0">
                    <a:pos x="7" y="9"/>
                  </a:cxn>
                  <a:cxn ang="0">
                    <a:pos x="14" y="0"/>
                  </a:cxn>
                </a:cxnLst>
                <a:rect l="0" t="0" r="r" b="b"/>
                <a:pathLst>
                  <a:path w="14" h="9">
                    <a:moveTo>
                      <a:pt x="14" y="0"/>
                    </a:moveTo>
                    <a:lnTo>
                      <a:pt x="0" y="0"/>
                    </a:lnTo>
                    <a:lnTo>
                      <a:pt x="7" y="9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971" name="Freeform 203"/>
              <p:cNvSpPr>
                <a:spLocks noChangeAspect="1"/>
              </p:cNvSpPr>
              <p:nvPr/>
            </p:nvSpPr>
            <p:spPr bwMode="auto">
              <a:xfrm>
                <a:off x="4" y="3372"/>
                <a:ext cx="37" cy="51"/>
              </a:xfrm>
              <a:custGeom>
                <a:avLst/>
                <a:gdLst/>
                <a:ahLst/>
                <a:cxnLst>
                  <a:cxn ang="0">
                    <a:pos x="19" y="51"/>
                  </a:cxn>
                  <a:cxn ang="0">
                    <a:pos x="14" y="49"/>
                  </a:cxn>
                  <a:cxn ang="0">
                    <a:pos x="0" y="49"/>
                  </a:cxn>
                  <a:cxn ang="0">
                    <a:pos x="0" y="99"/>
                  </a:cxn>
                  <a:cxn ang="0">
                    <a:pos x="24" y="99"/>
                  </a:cxn>
                  <a:cxn ang="0">
                    <a:pos x="30" y="100"/>
                  </a:cxn>
                  <a:cxn ang="0">
                    <a:pos x="34" y="100"/>
                  </a:cxn>
                  <a:cxn ang="0">
                    <a:pos x="33" y="151"/>
                  </a:cxn>
                  <a:cxn ang="0">
                    <a:pos x="90" y="151"/>
                  </a:cxn>
                  <a:cxn ang="0">
                    <a:pos x="94" y="153"/>
                  </a:cxn>
                  <a:cxn ang="0">
                    <a:pos x="108" y="153"/>
                  </a:cxn>
                  <a:cxn ang="0">
                    <a:pos x="111" y="99"/>
                  </a:cxn>
                  <a:cxn ang="0">
                    <a:pos x="87" y="99"/>
                  </a:cxn>
                  <a:cxn ang="0">
                    <a:pos x="81" y="100"/>
                  </a:cxn>
                  <a:cxn ang="0">
                    <a:pos x="76" y="100"/>
                  </a:cxn>
                  <a:cxn ang="0">
                    <a:pos x="76" y="51"/>
                  </a:cxn>
                  <a:cxn ang="0">
                    <a:pos x="111" y="51"/>
                  </a:cxn>
                  <a:cxn ang="0">
                    <a:pos x="111" y="1"/>
                  </a:cxn>
                  <a:cxn ang="0">
                    <a:pos x="60" y="1"/>
                  </a:cxn>
                  <a:cxn ang="0">
                    <a:pos x="56" y="0"/>
                  </a:cxn>
                  <a:cxn ang="0">
                    <a:pos x="37" y="0"/>
                  </a:cxn>
                  <a:cxn ang="0">
                    <a:pos x="36" y="51"/>
                  </a:cxn>
                  <a:cxn ang="0">
                    <a:pos x="19" y="51"/>
                  </a:cxn>
                </a:cxnLst>
                <a:rect l="0" t="0" r="r" b="b"/>
                <a:pathLst>
                  <a:path w="111" h="153">
                    <a:moveTo>
                      <a:pt x="19" y="51"/>
                    </a:moveTo>
                    <a:lnTo>
                      <a:pt x="14" y="49"/>
                    </a:lnTo>
                    <a:lnTo>
                      <a:pt x="0" y="49"/>
                    </a:lnTo>
                    <a:lnTo>
                      <a:pt x="0" y="99"/>
                    </a:lnTo>
                    <a:lnTo>
                      <a:pt x="24" y="99"/>
                    </a:lnTo>
                    <a:lnTo>
                      <a:pt x="30" y="100"/>
                    </a:lnTo>
                    <a:lnTo>
                      <a:pt x="34" y="100"/>
                    </a:lnTo>
                    <a:lnTo>
                      <a:pt x="33" y="151"/>
                    </a:lnTo>
                    <a:lnTo>
                      <a:pt x="90" y="151"/>
                    </a:lnTo>
                    <a:lnTo>
                      <a:pt x="94" y="153"/>
                    </a:lnTo>
                    <a:lnTo>
                      <a:pt x="108" y="153"/>
                    </a:lnTo>
                    <a:lnTo>
                      <a:pt x="111" y="99"/>
                    </a:lnTo>
                    <a:lnTo>
                      <a:pt x="87" y="99"/>
                    </a:lnTo>
                    <a:lnTo>
                      <a:pt x="81" y="100"/>
                    </a:lnTo>
                    <a:lnTo>
                      <a:pt x="76" y="100"/>
                    </a:lnTo>
                    <a:lnTo>
                      <a:pt x="76" y="51"/>
                    </a:lnTo>
                    <a:lnTo>
                      <a:pt x="111" y="51"/>
                    </a:lnTo>
                    <a:lnTo>
                      <a:pt x="111" y="1"/>
                    </a:lnTo>
                    <a:lnTo>
                      <a:pt x="60" y="1"/>
                    </a:lnTo>
                    <a:lnTo>
                      <a:pt x="56" y="0"/>
                    </a:lnTo>
                    <a:lnTo>
                      <a:pt x="37" y="0"/>
                    </a:lnTo>
                    <a:lnTo>
                      <a:pt x="36" y="51"/>
                    </a:lnTo>
                    <a:lnTo>
                      <a:pt x="19" y="51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972" name="Freeform 204"/>
              <p:cNvSpPr>
                <a:spLocks noChangeAspect="1"/>
              </p:cNvSpPr>
              <p:nvPr/>
            </p:nvSpPr>
            <p:spPr bwMode="auto">
              <a:xfrm>
                <a:off x="7" y="3377"/>
                <a:ext cx="5" cy="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7" y="9"/>
                  </a:cxn>
                  <a:cxn ang="0">
                    <a:pos x="15" y="0"/>
                  </a:cxn>
                  <a:cxn ang="0">
                    <a:pos x="0" y="0"/>
                  </a:cxn>
                </a:cxnLst>
                <a:rect l="0" t="0" r="r" b="b"/>
                <a:pathLst>
                  <a:path w="15" h="9">
                    <a:moveTo>
                      <a:pt x="0" y="0"/>
                    </a:moveTo>
                    <a:lnTo>
                      <a:pt x="7" y="9"/>
                    </a:lnTo>
                    <a:lnTo>
                      <a:pt x="15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973" name="Freeform 205"/>
              <p:cNvSpPr>
                <a:spLocks noChangeAspect="1"/>
              </p:cNvSpPr>
              <p:nvPr/>
            </p:nvSpPr>
            <p:spPr bwMode="auto">
              <a:xfrm>
                <a:off x="45" y="3377"/>
                <a:ext cx="5" cy="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7" y="9"/>
                  </a:cxn>
                  <a:cxn ang="0">
                    <a:pos x="16" y="0"/>
                  </a:cxn>
                  <a:cxn ang="0">
                    <a:pos x="0" y="0"/>
                  </a:cxn>
                </a:cxnLst>
                <a:rect l="0" t="0" r="r" b="b"/>
                <a:pathLst>
                  <a:path w="16" h="9">
                    <a:moveTo>
                      <a:pt x="0" y="0"/>
                    </a:moveTo>
                    <a:lnTo>
                      <a:pt x="7" y="9"/>
                    </a:lnTo>
                    <a:lnTo>
                      <a:pt x="1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2929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974" name="Freeform 206"/>
              <p:cNvSpPr>
                <a:spLocks noChangeAspect="1"/>
              </p:cNvSpPr>
              <p:nvPr/>
            </p:nvSpPr>
            <p:spPr bwMode="auto">
              <a:xfrm>
                <a:off x="81" y="3377"/>
                <a:ext cx="5" cy="3"/>
              </a:xfrm>
              <a:custGeom>
                <a:avLst/>
                <a:gdLst/>
                <a:ahLst/>
                <a:cxnLst>
                  <a:cxn ang="0">
                    <a:pos x="17" y="0"/>
                  </a:cxn>
                  <a:cxn ang="0">
                    <a:pos x="0" y="0"/>
                  </a:cxn>
                  <a:cxn ang="0">
                    <a:pos x="7" y="9"/>
                  </a:cxn>
                  <a:cxn ang="0">
                    <a:pos x="17" y="0"/>
                  </a:cxn>
                </a:cxnLst>
                <a:rect l="0" t="0" r="r" b="b"/>
                <a:pathLst>
                  <a:path w="17" h="9">
                    <a:moveTo>
                      <a:pt x="17" y="0"/>
                    </a:moveTo>
                    <a:lnTo>
                      <a:pt x="0" y="0"/>
                    </a:lnTo>
                    <a:lnTo>
                      <a:pt x="7" y="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A8A8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975" name="Freeform 207"/>
              <p:cNvSpPr>
                <a:spLocks noChangeAspect="1"/>
              </p:cNvSpPr>
              <p:nvPr/>
            </p:nvSpPr>
            <p:spPr bwMode="auto">
              <a:xfrm>
                <a:off x="-33" y="3345"/>
                <a:ext cx="26" cy="13"/>
              </a:xfrm>
              <a:custGeom>
                <a:avLst/>
                <a:gdLst/>
                <a:ahLst/>
                <a:cxnLst>
                  <a:cxn ang="0">
                    <a:pos x="57" y="38"/>
                  </a:cxn>
                  <a:cxn ang="0">
                    <a:pos x="60" y="39"/>
                  </a:cxn>
                  <a:cxn ang="0">
                    <a:pos x="74" y="39"/>
                  </a:cxn>
                  <a:cxn ang="0">
                    <a:pos x="74" y="9"/>
                  </a:cxn>
                  <a:cxn ang="0">
                    <a:pos x="75" y="8"/>
                  </a:cxn>
                  <a:cxn ang="0">
                    <a:pos x="76" y="1"/>
                  </a:cxn>
                  <a:cxn ang="0">
                    <a:pos x="65" y="0"/>
                  </a:cxn>
                  <a:cxn ang="0">
                    <a:pos x="2" y="0"/>
                  </a:cxn>
                  <a:cxn ang="0">
                    <a:pos x="2" y="6"/>
                  </a:cxn>
                  <a:cxn ang="0">
                    <a:pos x="2" y="30"/>
                  </a:cxn>
                  <a:cxn ang="0">
                    <a:pos x="0" y="38"/>
                  </a:cxn>
                  <a:cxn ang="0">
                    <a:pos x="57" y="38"/>
                  </a:cxn>
                </a:cxnLst>
                <a:rect l="0" t="0" r="r" b="b"/>
                <a:pathLst>
                  <a:path w="76" h="39">
                    <a:moveTo>
                      <a:pt x="57" y="38"/>
                    </a:moveTo>
                    <a:lnTo>
                      <a:pt x="60" y="39"/>
                    </a:lnTo>
                    <a:lnTo>
                      <a:pt x="74" y="39"/>
                    </a:lnTo>
                    <a:lnTo>
                      <a:pt x="74" y="9"/>
                    </a:lnTo>
                    <a:lnTo>
                      <a:pt x="75" y="8"/>
                    </a:lnTo>
                    <a:lnTo>
                      <a:pt x="76" y="1"/>
                    </a:lnTo>
                    <a:lnTo>
                      <a:pt x="65" y="0"/>
                    </a:lnTo>
                    <a:lnTo>
                      <a:pt x="2" y="0"/>
                    </a:lnTo>
                    <a:lnTo>
                      <a:pt x="2" y="6"/>
                    </a:lnTo>
                    <a:lnTo>
                      <a:pt x="2" y="30"/>
                    </a:lnTo>
                    <a:lnTo>
                      <a:pt x="0" y="38"/>
                    </a:lnTo>
                    <a:lnTo>
                      <a:pt x="57" y="38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976" name="Freeform 208"/>
              <p:cNvSpPr>
                <a:spLocks noChangeAspect="1"/>
              </p:cNvSpPr>
              <p:nvPr/>
            </p:nvSpPr>
            <p:spPr bwMode="auto">
              <a:xfrm>
                <a:off x="5" y="3345"/>
                <a:ext cx="24" cy="13"/>
              </a:xfrm>
              <a:custGeom>
                <a:avLst/>
                <a:gdLst/>
                <a:ahLst/>
                <a:cxnLst>
                  <a:cxn ang="0">
                    <a:pos x="28" y="39"/>
                  </a:cxn>
                  <a:cxn ang="0">
                    <a:pos x="64" y="39"/>
                  </a:cxn>
                  <a:cxn ang="0">
                    <a:pos x="74" y="38"/>
                  </a:cxn>
                  <a:cxn ang="0">
                    <a:pos x="74" y="8"/>
                  </a:cxn>
                  <a:cxn ang="0">
                    <a:pos x="74" y="0"/>
                  </a:cxn>
                  <a:cxn ang="0">
                    <a:pos x="0" y="0"/>
                  </a:cxn>
                  <a:cxn ang="0">
                    <a:pos x="0" y="7"/>
                  </a:cxn>
                  <a:cxn ang="0">
                    <a:pos x="0" y="38"/>
                  </a:cxn>
                  <a:cxn ang="0">
                    <a:pos x="18" y="38"/>
                  </a:cxn>
                  <a:cxn ang="0">
                    <a:pos x="28" y="39"/>
                  </a:cxn>
                </a:cxnLst>
                <a:rect l="0" t="0" r="r" b="b"/>
                <a:pathLst>
                  <a:path w="74" h="39">
                    <a:moveTo>
                      <a:pt x="28" y="39"/>
                    </a:moveTo>
                    <a:lnTo>
                      <a:pt x="64" y="39"/>
                    </a:lnTo>
                    <a:lnTo>
                      <a:pt x="74" y="38"/>
                    </a:lnTo>
                    <a:lnTo>
                      <a:pt x="74" y="8"/>
                    </a:lnTo>
                    <a:lnTo>
                      <a:pt x="74" y="0"/>
                    </a:lnTo>
                    <a:lnTo>
                      <a:pt x="0" y="0"/>
                    </a:lnTo>
                    <a:lnTo>
                      <a:pt x="0" y="7"/>
                    </a:lnTo>
                    <a:lnTo>
                      <a:pt x="0" y="38"/>
                    </a:lnTo>
                    <a:lnTo>
                      <a:pt x="18" y="38"/>
                    </a:lnTo>
                    <a:lnTo>
                      <a:pt x="28" y="39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977" name="Freeform 209"/>
              <p:cNvSpPr>
                <a:spLocks noChangeAspect="1"/>
              </p:cNvSpPr>
              <p:nvPr/>
            </p:nvSpPr>
            <p:spPr bwMode="auto">
              <a:xfrm>
                <a:off x="-4" y="3351"/>
                <a:ext cx="6" cy="7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0" y="11"/>
                  </a:cxn>
                  <a:cxn ang="0">
                    <a:pos x="6" y="20"/>
                  </a:cxn>
                  <a:cxn ang="0">
                    <a:pos x="19" y="0"/>
                  </a:cxn>
                  <a:cxn ang="0">
                    <a:pos x="2" y="0"/>
                  </a:cxn>
                </a:cxnLst>
                <a:rect l="0" t="0" r="r" b="b"/>
                <a:pathLst>
                  <a:path w="19" h="20">
                    <a:moveTo>
                      <a:pt x="2" y="0"/>
                    </a:moveTo>
                    <a:lnTo>
                      <a:pt x="0" y="11"/>
                    </a:lnTo>
                    <a:lnTo>
                      <a:pt x="6" y="20"/>
                    </a:lnTo>
                    <a:lnTo>
                      <a:pt x="19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9D9D9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978" name="Freeform 210"/>
              <p:cNvSpPr>
                <a:spLocks noChangeAspect="1"/>
              </p:cNvSpPr>
              <p:nvPr/>
            </p:nvSpPr>
            <p:spPr bwMode="auto">
              <a:xfrm>
                <a:off x="-6" y="3351"/>
                <a:ext cx="3" cy="4"/>
              </a:xfrm>
              <a:custGeom>
                <a:avLst/>
                <a:gdLst/>
                <a:ahLst/>
                <a:cxnLst>
                  <a:cxn ang="0">
                    <a:pos x="5" y="11"/>
                  </a:cxn>
                  <a:cxn ang="0">
                    <a:pos x="7" y="0"/>
                  </a:cxn>
                  <a:cxn ang="0">
                    <a:pos x="0" y="0"/>
                  </a:cxn>
                  <a:cxn ang="0">
                    <a:pos x="5" y="11"/>
                  </a:cxn>
                </a:cxnLst>
                <a:rect l="0" t="0" r="r" b="b"/>
                <a:pathLst>
                  <a:path w="7" h="11">
                    <a:moveTo>
                      <a:pt x="5" y="11"/>
                    </a:moveTo>
                    <a:lnTo>
                      <a:pt x="7" y="0"/>
                    </a:lnTo>
                    <a:lnTo>
                      <a:pt x="0" y="0"/>
                    </a:lnTo>
                    <a:lnTo>
                      <a:pt x="5" y="11"/>
                    </a:lnTo>
                    <a:close/>
                  </a:path>
                </a:pathLst>
              </a:custGeom>
              <a:solidFill>
                <a:srgbClr val="A1A1A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979" name="Freeform 211"/>
              <p:cNvSpPr>
                <a:spLocks noChangeAspect="1"/>
              </p:cNvSpPr>
              <p:nvPr/>
            </p:nvSpPr>
            <p:spPr bwMode="auto">
              <a:xfrm>
                <a:off x="42" y="3345"/>
                <a:ext cx="25" cy="13"/>
              </a:xfrm>
              <a:custGeom>
                <a:avLst/>
                <a:gdLst/>
                <a:ahLst/>
                <a:cxnLst>
                  <a:cxn ang="0">
                    <a:pos x="75" y="38"/>
                  </a:cxn>
                  <a:cxn ang="0">
                    <a:pos x="75" y="13"/>
                  </a:cxn>
                  <a:cxn ang="0">
                    <a:pos x="75" y="0"/>
                  </a:cxn>
                  <a:cxn ang="0">
                    <a:pos x="2" y="0"/>
                  </a:cxn>
                  <a:cxn ang="0">
                    <a:pos x="0" y="37"/>
                  </a:cxn>
                  <a:cxn ang="0">
                    <a:pos x="75" y="38"/>
                  </a:cxn>
                </a:cxnLst>
                <a:rect l="0" t="0" r="r" b="b"/>
                <a:pathLst>
                  <a:path w="75" h="38">
                    <a:moveTo>
                      <a:pt x="75" y="38"/>
                    </a:moveTo>
                    <a:lnTo>
                      <a:pt x="75" y="13"/>
                    </a:lnTo>
                    <a:lnTo>
                      <a:pt x="75" y="0"/>
                    </a:lnTo>
                    <a:lnTo>
                      <a:pt x="2" y="0"/>
                    </a:lnTo>
                    <a:lnTo>
                      <a:pt x="0" y="37"/>
                    </a:lnTo>
                    <a:lnTo>
                      <a:pt x="75" y="38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980" name="Freeform 212"/>
              <p:cNvSpPr>
                <a:spLocks noChangeAspect="1"/>
              </p:cNvSpPr>
              <p:nvPr/>
            </p:nvSpPr>
            <p:spPr bwMode="auto">
              <a:xfrm>
                <a:off x="68" y="3351"/>
                <a:ext cx="7" cy="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" y="19"/>
                  </a:cxn>
                  <a:cxn ang="0">
                    <a:pos x="21" y="0"/>
                  </a:cxn>
                  <a:cxn ang="0">
                    <a:pos x="0" y="0"/>
                  </a:cxn>
                </a:cxnLst>
                <a:rect l="0" t="0" r="r" b="b"/>
                <a:pathLst>
                  <a:path w="21" h="19">
                    <a:moveTo>
                      <a:pt x="0" y="0"/>
                    </a:moveTo>
                    <a:lnTo>
                      <a:pt x="9" y="19"/>
                    </a:lnTo>
                    <a:lnTo>
                      <a:pt x="21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E8E8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981" name="Freeform 213"/>
              <p:cNvSpPr>
                <a:spLocks noChangeAspect="1"/>
              </p:cNvSpPr>
              <p:nvPr/>
            </p:nvSpPr>
            <p:spPr bwMode="auto">
              <a:xfrm>
                <a:off x="36" y="3351"/>
                <a:ext cx="3" cy="6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0" y="17"/>
                  </a:cxn>
                  <a:cxn ang="0">
                    <a:pos x="9" y="0"/>
                  </a:cxn>
                  <a:cxn ang="0">
                    <a:pos x="2" y="0"/>
                  </a:cxn>
                </a:cxnLst>
                <a:rect l="0" t="0" r="r" b="b"/>
                <a:pathLst>
                  <a:path w="9" h="17">
                    <a:moveTo>
                      <a:pt x="2" y="0"/>
                    </a:moveTo>
                    <a:lnTo>
                      <a:pt x="0" y="17"/>
                    </a:lnTo>
                    <a:lnTo>
                      <a:pt x="9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95959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982" name="Freeform 214"/>
              <p:cNvSpPr>
                <a:spLocks noChangeAspect="1"/>
              </p:cNvSpPr>
              <p:nvPr/>
            </p:nvSpPr>
            <p:spPr bwMode="auto">
              <a:xfrm>
                <a:off x="31" y="3351"/>
                <a:ext cx="6" cy="7"/>
              </a:xfrm>
              <a:custGeom>
                <a:avLst/>
                <a:gdLst/>
                <a:ahLst/>
                <a:cxnLst>
                  <a:cxn ang="0">
                    <a:pos x="14" y="17"/>
                  </a:cxn>
                  <a:cxn ang="0">
                    <a:pos x="16" y="0"/>
                  </a:cxn>
                  <a:cxn ang="0">
                    <a:pos x="0" y="0"/>
                  </a:cxn>
                  <a:cxn ang="0">
                    <a:pos x="12" y="19"/>
                  </a:cxn>
                  <a:cxn ang="0">
                    <a:pos x="14" y="17"/>
                  </a:cxn>
                </a:cxnLst>
                <a:rect l="0" t="0" r="r" b="b"/>
                <a:pathLst>
                  <a:path w="16" h="19">
                    <a:moveTo>
                      <a:pt x="14" y="17"/>
                    </a:moveTo>
                    <a:lnTo>
                      <a:pt x="16" y="0"/>
                    </a:lnTo>
                    <a:lnTo>
                      <a:pt x="0" y="0"/>
                    </a:lnTo>
                    <a:lnTo>
                      <a:pt x="12" y="19"/>
                    </a:lnTo>
                    <a:lnTo>
                      <a:pt x="14" y="17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983" name="Freeform 215"/>
              <p:cNvSpPr>
                <a:spLocks noChangeAspect="1"/>
              </p:cNvSpPr>
              <p:nvPr/>
            </p:nvSpPr>
            <p:spPr bwMode="auto">
              <a:xfrm>
                <a:off x="79" y="3345"/>
                <a:ext cx="24" cy="13"/>
              </a:xfrm>
              <a:custGeom>
                <a:avLst/>
                <a:gdLst/>
                <a:ahLst/>
                <a:cxnLst>
                  <a:cxn ang="0">
                    <a:pos x="72" y="37"/>
                  </a:cxn>
                  <a:cxn ang="0">
                    <a:pos x="73" y="1"/>
                  </a:cxn>
                  <a:cxn ang="0">
                    <a:pos x="28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37"/>
                  </a:cxn>
                  <a:cxn ang="0">
                    <a:pos x="72" y="37"/>
                  </a:cxn>
                </a:cxnLst>
                <a:rect l="0" t="0" r="r" b="b"/>
                <a:pathLst>
                  <a:path w="73" h="37">
                    <a:moveTo>
                      <a:pt x="72" y="37"/>
                    </a:moveTo>
                    <a:lnTo>
                      <a:pt x="73" y="1"/>
                    </a:lnTo>
                    <a:lnTo>
                      <a:pt x="28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37"/>
                    </a:lnTo>
                    <a:lnTo>
                      <a:pt x="72" y="37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984" name="Freeform 216"/>
              <p:cNvSpPr>
                <a:spLocks noChangeAspect="1"/>
              </p:cNvSpPr>
              <p:nvPr/>
            </p:nvSpPr>
            <p:spPr bwMode="auto">
              <a:xfrm>
                <a:off x="128" y="3345"/>
                <a:ext cx="24" cy="14"/>
              </a:xfrm>
              <a:custGeom>
                <a:avLst/>
                <a:gdLst/>
                <a:ahLst/>
                <a:cxnLst>
                  <a:cxn ang="0">
                    <a:pos x="64" y="39"/>
                  </a:cxn>
                  <a:cxn ang="0">
                    <a:pos x="73" y="41"/>
                  </a:cxn>
                  <a:cxn ang="0">
                    <a:pos x="73" y="5"/>
                  </a:cxn>
                  <a:cxn ang="0">
                    <a:pos x="73" y="0"/>
                  </a:cxn>
                  <a:cxn ang="0">
                    <a:pos x="63" y="1"/>
                  </a:cxn>
                  <a:cxn ang="0">
                    <a:pos x="0" y="1"/>
                  </a:cxn>
                  <a:cxn ang="0">
                    <a:pos x="0" y="5"/>
                  </a:cxn>
                  <a:cxn ang="0">
                    <a:pos x="1" y="41"/>
                  </a:cxn>
                  <a:cxn ang="0">
                    <a:pos x="64" y="39"/>
                  </a:cxn>
                </a:cxnLst>
                <a:rect l="0" t="0" r="r" b="b"/>
                <a:pathLst>
                  <a:path w="73" h="41">
                    <a:moveTo>
                      <a:pt x="64" y="39"/>
                    </a:moveTo>
                    <a:lnTo>
                      <a:pt x="73" y="41"/>
                    </a:lnTo>
                    <a:lnTo>
                      <a:pt x="73" y="5"/>
                    </a:lnTo>
                    <a:lnTo>
                      <a:pt x="73" y="0"/>
                    </a:lnTo>
                    <a:lnTo>
                      <a:pt x="63" y="1"/>
                    </a:lnTo>
                    <a:lnTo>
                      <a:pt x="0" y="1"/>
                    </a:lnTo>
                    <a:lnTo>
                      <a:pt x="0" y="5"/>
                    </a:lnTo>
                    <a:lnTo>
                      <a:pt x="1" y="41"/>
                    </a:lnTo>
                    <a:lnTo>
                      <a:pt x="64" y="39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985" name="Freeform 217"/>
              <p:cNvSpPr>
                <a:spLocks noChangeAspect="1"/>
              </p:cNvSpPr>
              <p:nvPr/>
            </p:nvSpPr>
            <p:spPr bwMode="auto">
              <a:xfrm>
                <a:off x="119" y="3377"/>
                <a:ext cx="6" cy="3"/>
              </a:xfrm>
              <a:custGeom>
                <a:avLst/>
                <a:gdLst/>
                <a:ahLst/>
                <a:cxnLst>
                  <a:cxn ang="0">
                    <a:pos x="17" y="0"/>
                  </a:cxn>
                  <a:cxn ang="0">
                    <a:pos x="0" y="0"/>
                  </a:cxn>
                  <a:cxn ang="0">
                    <a:pos x="9" y="9"/>
                  </a:cxn>
                  <a:cxn ang="0">
                    <a:pos x="17" y="0"/>
                  </a:cxn>
                </a:cxnLst>
                <a:rect l="0" t="0" r="r" b="b"/>
                <a:pathLst>
                  <a:path w="17" h="9">
                    <a:moveTo>
                      <a:pt x="17" y="0"/>
                    </a:moveTo>
                    <a:lnTo>
                      <a:pt x="0" y="0"/>
                    </a:lnTo>
                    <a:lnTo>
                      <a:pt x="9" y="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3838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986" name="Freeform 218"/>
              <p:cNvSpPr>
                <a:spLocks noChangeAspect="1"/>
              </p:cNvSpPr>
              <p:nvPr/>
            </p:nvSpPr>
            <p:spPr bwMode="auto">
              <a:xfrm>
                <a:off x="-289" y="3345"/>
                <a:ext cx="27" cy="13"/>
              </a:xfrm>
              <a:custGeom>
                <a:avLst/>
                <a:gdLst/>
                <a:ahLst/>
                <a:cxnLst>
                  <a:cxn ang="0">
                    <a:pos x="77" y="38"/>
                  </a:cxn>
                  <a:cxn ang="0">
                    <a:pos x="79" y="5"/>
                  </a:cxn>
                  <a:cxn ang="0">
                    <a:pos x="81" y="0"/>
                  </a:cxn>
                  <a:cxn ang="0">
                    <a:pos x="5" y="0"/>
                  </a:cxn>
                  <a:cxn ang="0">
                    <a:pos x="5" y="2"/>
                  </a:cxn>
                  <a:cxn ang="0">
                    <a:pos x="0" y="37"/>
                  </a:cxn>
                  <a:cxn ang="0">
                    <a:pos x="10" y="37"/>
                  </a:cxn>
                  <a:cxn ang="0">
                    <a:pos x="16" y="38"/>
                  </a:cxn>
                  <a:cxn ang="0">
                    <a:pos x="77" y="38"/>
                  </a:cxn>
                </a:cxnLst>
                <a:rect l="0" t="0" r="r" b="b"/>
                <a:pathLst>
                  <a:path w="81" h="38">
                    <a:moveTo>
                      <a:pt x="77" y="38"/>
                    </a:moveTo>
                    <a:lnTo>
                      <a:pt x="79" y="5"/>
                    </a:lnTo>
                    <a:lnTo>
                      <a:pt x="81" y="0"/>
                    </a:lnTo>
                    <a:lnTo>
                      <a:pt x="5" y="0"/>
                    </a:lnTo>
                    <a:lnTo>
                      <a:pt x="5" y="2"/>
                    </a:lnTo>
                    <a:lnTo>
                      <a:pt x="0" y="37"/>
                    </a:lnTo>
                    <a:lnTo>
                      <a:pt x="10" y="37"/>
                    </a:lnTo>
                    <a:lnTo>
                      <a:pt x="16" y="38"/>
                    </a:lnTo>
                    <a:lnTo>
                      <a:pt x="77" y="38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987" name="Freeform 219"/>
              <p:cNvSpPr>
                <a:spLocks noChangeAspect="1"/>
              </p:cNvSpPr>
              <p:nvPr/>
            </p:nvSpPr>
            <p:spPr bwMode="auto">
              <a:xfrm>
                <a:off x="-205" y="3351"/>
                <a:ext cx="4" cy="6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0" y="18"/>
                  </a:cxn>
                  <a:cxn ang="0">
                    <a:pos x="11" y="0"/>
                  </a:cxn>
                  <a:cxn ang="0">
                    <a:pos x="3" y="0"/>
                  </a:cxn>
                </a:cxnLst>
                <a:rect l="0" t="0" r="r" b="b"/>
                <a:pathLst>
                  <a:path w="11" h="18">
                    <a:moveTo>
                      <a:pt x="3" y="0"/>
                    </a:moveTo>
                    <a:lnTo>
                      <a:pt x="0" y="18"/>
                    </a:lnTo>
                    <a:lnTo>
                      <a:pt x="11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C5C5C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988" name="Freeform 220"/>
              <p:cNvSpPr>
                <a:spLocks noChangeAspect="1"/>
              </p:cNvSpPr>
              <p:nvPr/>
            </p:nvSpPr>
            <p:spPr bwMode="auto">
              <a:xfrm>
                <a:off x="-305" y="3372"/>
                <a:ext cx="78" cy="86"/>
              </a:xfrm>
              <a:custGeom>
                <a:avLst/>
                <a:gdLst/>
                <a:ahLst/>
                <a:cxnLst>
                  <a:cxn ang="0">
                    <a:pos x="157" y="0"/>
                  </a:cxn>
                  <a:cxn ang="0">
                    <a:pos x="156" y="0"/>
                  </a:cxn>
                  <a:cxn ang="0">
                    <a:pos x="152" y="51"/>
                  </a:cxn>
                  <a:cxn ang="0">
                    <a:pos x="32" y="51"/>
                  </a:cxn>
                  <a:cxn ang="0">
                    <a:pos x="32" y="64"/>
                  </a:cxn>
                  <a:cxn ang="0">
                    <a:pos x="28" y="100"/>
                  </a:cxn>
                  <a:cxn ang="0">
                    <a:pos x="24" y="100"/>
                  </a:cxn>
                  <a:cxn ang="0">
                    <a:pos x="20" y="141"/>
                  </a:cxn>
                  <a:cxn ang="0">
                    <a:pos x="17" y="153"/>
                  </a:cxn>
                  <a:cxn ang="0">
                    <a:pos x="14" y="153"/>
                  </a:cxn>
                  <a:cxn ang="0">
                    <a:pos x="11" y="191"/>
                  </a:cxn>
                  <a:cxn ang="0">
                    <a:pos x="8" y="204"/>
                  </a:cxn>
                  <a:cxn ang="0">
                    <a:pos x="6" y="204"/>
                  </a:cxn>
                  <a:cxn ang="0">
                    <a:pos x="0" y="258"/>
                  </a:cxn>
                  <a:cxn ang="0">
                    <a:pos x="50" y="258"/>
                  </a:cxn>
                  <a:cxn ang="0">
                    <a:pos x="60" y="257"/>
                  </a:cxn>
                  <a:cxn ang="0">
                    <a:pos x="162" y="257"/>
                  </a:cxn>
                  <a:cxn ang="0">
                    <a:pos x="166" y="244"/>
                  </a:cxn>
                  <a:cxn ang="0">
                    <a:pos x="169" y="204"/>
                  </a:cxn>
                  <a:cxn ang="0">
                    <a:pos x="169" y="203"/>
                  </a:cxn>
                  <a:cxn ang="0">
                    <a:pos x="217" y="203"/>
                  </a:cxn>
                  <a:cxn ang="0">
                    <a:pos x="217" y="191"/>
                  </a:cxn>
                  <a:cxn ang="0">
                    <a:pos x="221" y="153"/>
                  </a:cxn>
                  <a:cxn ang="0">
                    <a:pos x="150" y="153"/>
                  </a:cxn>
                  <a:cxn ang="0">
                    <a:pos x="160" y="100"/>
                  </a:cxn>
                  <a:cxn ang="0">
                    <a:pos x="188" y="100"/>
                  </a:cxn>
                  <a:cxn ang="0">
                    <a:pos x="190" y="76"/>
                  </a:cxn>
                  <a:cxn ang="0">
                    <a:pos x="192" y="63"/>
                  </a:cxn>
                  <a:cxn ang="0">
                    <a:pos x="192" y="51"/>
                  </a:cxn>
                  <a:cxn ang="0">
                    <a:pos x="205" y="51"/>
                  </a:cxn>
                  <a:cxn ang="0">
                    <a:pos x="211" y="51"/>
                  </a:cxn>
                  <a:cxn ang="0">
                    <a:pos x="230" y="51"/>
                  </a:cxn>
                  <a:cxn ang="0">
                    <a:pos x="235" y="1"/>
                  </a:cxn>
                  <a:cxn ang="0">
                    <a:pos x="161" y="1"/>
                  </a:cxn>
                  <a:cxn ang="0">
                    <a:pos x="160" y="1"/>
                  </a:cxn>
                  <a:cxn ang="0">
                    <a:pos x="157" y="0"/>
                  </a:cxn>
                </a:cxnLst>
                <a:rect l="0" t="0" r="r" b="b"/>
                <a:pathLst>
                  <a:path w="235" h="258">
                    <a:moveTo>
                      <a:pt x="157" y="0"/>
                    </a:moveTo>
                    <a:lnTo>
                      <a:pt x="156" y="0"/>
                    </a:lnTo>
                    <a:lnTo>
                      <a:pt x="152" y="51"/>
                    </a:lnTo>
                    <a:lnTo>
                      <a:pt x="32" y="51"/>
                    </a:lnTo>
                    <a:lnTo>
                      <a:pt x="32" y="64"/>
                    </a:lnTo>
                    <a:lnTo>
                      <a:pt x="28" y="100"/>
                    </a:lnTo>
                    <a:lnTo>
                      <a:pt x="24" y="100"/>
                    </a:lnTo>
                    <a:lnTo>
                      <a:pt x="20" y="141"/>
                    </a:lnTo>
                    <a:lnTo>
                      <a:pt x="17" y="153"/>
                    </a:lnTo>
                    <a:lnTo>
                      <a:pt x="14" y="153"/>
                    </a:lnTo>
                    <a:lnTo>
                      <a:pt x="11" y="191"/>
                    </a:lnTo>
                    <a:lnTo>
                      <a:pt x="8" y="204"/>
                    </a:lnTo>
                    <a:lnTo>
                      <a:pt x="6" y="204"/>
                    </a:lnTo>
                    <a:lnTo>
                      <a:pt x="0" y="258"/>
                    </a:lnTo>
                    <a:lnTo>
                      <a:pt x="50" y="258"/>
                    </a:lnTo>
                    <a:lnTo>
                      <a:pt x="60" y="257"/>
                    </a:lnTo>
                    <a:lnTo>
                      <a:pt x="162" y="257"/>
                    </a:lnTo>
                    <a:lnTo>
                      <a:pt x="166" y="244"/>
                    </a:lnTo>
                    <a:lnTo>
                      <a:pt x="169" y="204"/>
                    </a:lnTo>
                    <a:lnTo>
                      <a:pt x="169" y="203"/>
                    </a:lnTo>
                    <a:lnTo>
                      <a:pt x="217" y="203"/>
                    </a:lnTo>
                    <a:lnTo>
                      <a:pt x="217" y="191"/>
                    </a:lnTo>
                    <a:lnTo>
                      <a:pt x="221" y="153"/>
                    </a:lnTo>
                    <a:lnTo>
                      <a:pt x="150" y="153"/>
                    </a:lnTo>
                    <a:lnTo>
                      <a:pt x="160" y="100"/>
                    </a:lnTo>
                    <a:lnTo>
                      <a:pt x="188" y="100"/>
                    </a:lnTo>
                    <a:lnTo>
                      <a:pt x="190" y="76"/>
                    </a:lnTo>
                    <a:lnTo>
                      <a:pt x="192" y="63"/>
                    </a:lnTo>
                    <a:lnTo>
                      <a:pt x="192" y="51"/>
                    </a:lnTo>
                    <a:lnTo>
                      <a:pt x="205" y="51"/>
                    </a:lnTo>
                    <a:lnTo>
                      <a:pt x="211" y="51"/>
                    </a:lnTo>
                    <a:lnTo>
                      <a:pt x="230" y="51"/>
                    </a:lnTo>
                    <a:lnTo>
                      <a:pt x="235" y="1"/>
                    </a:lnTo>
                    <a:lnTo>
                      <a:pt x="161" y="1"/>
                    </a:lnTo>
                    <a:lnTo>
                      <a:pt x="160" y="1"/>
                    </a:lnTo>
                    <a:lnTo>
                      <a:pt x="157" y="0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989" name="Freeform 221"/>
              <p:cNvSpPr>
                <a:spLocks noChangeAspect="1"/>
              </p:cNvSpPr>
              <p:nvPr/>
            </p:nvSpPr>
            <p:spPr bwMode="auto">
              <a:xfrm>
                <a:off x="-230" y="3372"/>
                <a:ext cx="42" cy="51"/>
              </a:xfrm>
              <a:custGeom>
                <a:avLst/>
                <a:gdLst/>
                <a:ahLst/>
                <a:cxnLst>
                  <a:cxn ang="0">
                    <a:pos x="49" y="0"/>
                  </a:cxn>
                  <a:cxn ang="0">
                    <a:pos x="45" y="50"/>
                  </a:cxn>
                  <a:cxn ang="0">
                    <a:pos x="7" y="50"/>
                  </a:cxn>
                  <a:cxn ang="0">
                    <a:pos x="0" y="99"/>
                  </a:cxn>
                  <a:cxn ang="0">
                    <a:pos x="26" y="99"/>
                  </a:cxn>
                  <a:cxn ang="0">
                    <a:pos x="31" y="100"/>
                  </a:cxn>
                  <a:cxn ang="0">
                    <a:pos x="37" y="100"/>
                  </a:cxn>
                  <a:cxn ang="0">
                    <a:pos x="31" y="152"/>
                  </a:cxn>
                  <a:cxn ang="0">
                    <a:pos x="110" y="152"/>
                  </a:cxn>
                  <a:cxn ang="0">
                    <a:pos x="110" y="137"/>
                  </a:cxn>
                  <a:cxn ang="0">
                    <a:pos x="114" y="112"/>
                  </a:cxn>
                  <a:cxn ang="0">
                    <a:pos x="114" y="99"/>
                  </a:cxn>
                  <a:cxn ang="0">
                    <a:pos x="80" y="99"/>
                  </a:cxn>
                  <a:cxn ang="0">
                    <a:pos x="84" y="50"/>
                  </a:cxn>
                  <a:cxn ang="0">
                    <a:pos x="78" y="50"/>
                  </a:cxn>
                  <a:cxn ang="0">
                    <a:pos x="121" y="50"/>
                  </a:cxn>
                  <a:cxn ang="0">
                    <a:pos x="126" y="0"/>
                  </a:cxn>
                  <a:cxn ang="0">
                    <a:pos x="49" y="0"/>
                  </a:cxn>
                </a:cxnLst>
                <a:rect l="0" t="0" r="r" b="b"/>
                <a:pathLst>
                  <a:path w="126" h="152">
                    <a:moveTo>
                      <a:pt x="49" y="0"/>
                    </a:moveTo>
                    <a:lnTo>
                      <a:pt x="45" y="50"/>
                    </a:lnTo>
                    <a:lnTo>
                      <a:pt x="7" y="50"/>
                    </a:lnTo>
                    <a:lnTo>
                      <a:pt x="0" y="99"/>
                    </a:lnTo>
                    <a:lnTo>
                      <a:pt x="26" y="99"/>
                    </a:lnTo>
                    <a:lnTo>
                      <a:pt x="31" y="100"/>
                    </a:lnTo>
                    <a:lnTo>
                      <a:pt x="37" y="100"/>
                    </a:lnTo>
                    <a:lnTo>
                      <a:pt x="31" y="152"/>
                    </a:lnTo>
                    <a:lnTo>
                      <a:pt x="110" y="152"/>
                    </a:lnTo>
                    <a:lnTo>
                      <a:pt x="110" y="137"/>
                    </a:lnTo>
                    <a:lnTo>
                      <a:pt x="114" y="112"/>
                    </a:lnTo>
                    <a:lnTo>
                      <a:pt x="114" y="99"/>
                    </a:lnTo>
                    <a:lnTo>
                      <a:pt x="80" y="99"/>
                    </a:lnTo>
                    <a:lnTo>
                      <a:pt x="84" y="50"/>
                    </a:lnTo>
                    <a:lnTo>
                      <a:pt x="78" y="50"/>
                    </a:lnTo>
                    <a:lnTo>
                      <a:pt x="121" y="50"/>
                    </a:lnTo>
                    <a:lnTo>
                      <a:pt x="126" y="0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990" name="Freeform 222"/>
              <p:cNvSpPr>
                <a:spLocks noChangeAspect="1"/>
              </p:cNvSpPr>
              <p:nvPr/>
            </p:nvSpPr>
            <p:spPr bwMode="auto">
              <a:xfrm>
                <a:off x="-198" y="3345"/>
                <a:ext cx="27" cy="13"/>
              </a:xfrm>
              <a:custGeom>
                <a:avLst/>
                <a:gdLst/>
                <a:ahLst/>
                <a:cxnLst>
                  <a:cxn ang="0">
                    <a:pos x="76" y="37"/>
                  </a:cxn>
                  <a:cxn ang="0">
                    <a:pos x="80" y="1"/>
                  </a:cxn>
                  <a:cxn ang="0">
                    <a:pos x="40" y="1"/>
                  </a:cxn>
                  <a:cxn ang="0">
                    <a:pos x="3" y="0"/>
                  </a:cxn>
                  <a:cxn ang="0">
                    <a:pos x="3" y="1"/>
                  </a:cxn>
                  <a:cxn ang="0">
                    <a:pos x="0" y="36"/>
                  </a:cxn>
                  <a:cxn ang="0">
                    <a:pos x="76" y="37"/>
                  </a:cxn>
                </a:cxnLst>
                <a:rect l="0" t="0" r="r" b="b"/>
                <a:pathLst>
                  <a:path w="80" h="37">
                    <a:moveTo>
                      <a:pt x="76" y="37"/>
                    </a:moveTo>
                    <a:lnTo>
                      <a:pt x="80" y="1"/>
                    </a:lnTo>
                    <a:lnTo>
                      <a:pt x="40" y="1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0" y="36"/>
                    </a:lnTo>
                    <a:lnTo>
                      <a:pt x="76" y="37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15" name="Group 223"/>
          <p:cNvGrpSpPr>
            <a:grpSpLocks/>
          </p:cNvGrpSpPr>
          <p:nvPr/>
        </p:nvGrpSpPr>
        <p:grpSpPr bwMode="auto">
          <a:xfrm>
            <a:off x="2574925" y="4830763"/>
            <a:ext cx="914400" cy="606425"/>
            <a:chOff x="3022" y="2326"/>
            <a:chExt cx="448" cy="297"/>
          </a:xfrm>
        </p:grpSpPr>
        <p:sp>
          <p:nvSpPr>
            <p:cNvPr id="160992" name="Freeform 224"/>
            <p:cNvSpPr>
              <a:spLocks/>
            </p:cNvSpPr>
            <p:nvPr/>
          </p:nvSpPr>
          <p:spPr bwMode="auto">
            <a:xfrm>
              <a:off x="3023" y="2450"/>
              <a:ext cx="121" cy="17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" y="63"/>
                </a:cxn>
                <a:cxn ang="0">
                  <a:pos x="121" y="173"/>
                </a:cxn>
                <a:cxn ang="0">
                  <a:pos x="117" y="126"/>
                </a:cxn>
                <a:cxn ang="0">
                  <a:pos x="0" y="0"/>
                </a:cxn>
              </a:cxnLst>
              <a:rect l="0" t="0" r="r" b="b"/>
              <a:pathLst>
                <a:path w="121" h="173">
                  <a:moveTo>
                    <a:pt x="0" y="0"/>
                  </a:moveTo>
                  <a:lnTo>
                    <a:pt x="20" y="63"/>
                  </a:lnTo>
                  <a:lnTo>
                    <a:pt x="121" y="173"/>
                  </a:lnTo>
                  <a:lnTo>
                    <a:pt x="117" y="126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CC0000"/>
                </a:gs>
                <a:gs pos="100000">
                  <a:srgbClr val="FF0000"/>
                </a:gs>
              </a:gsLst>
              <a:lin ang="0" scaled="1"/>
            </a:gradFill>
            <a:ln w="6350" cap="flat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0993" name="Freeform 225"/>
            <p:cNvSpPr>
              <a:spLocks/>
            </p:cNvSpPr>
            <p:nvPr/>
          </p:nvSpPr>
          <p:spPr bwMode="auto">
            <a:xfrm>
              <a:off x="3131" y="2572"/>
              <a:ext cx="228" cy="5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81"/>
                </a:cxn>
                <a:cxn ang="0">
                  <a:pos x="244" y="81"/>
                </a:cxn>
                <a:cxn ang="0">
                  <a:pos x="255" y="0"/>
                </a:cxn>
                <a:cxn ang="0">
                  <a:pos x="0" y="0"/>
                </a:cxn>
              </a:cxnLst>
              <a:rect l="0" t="0" r="r" b="b"/>
              <a:pathLst>
                <a:path w="255" h="81">
                  <a:moveTo>
                    <a:pt x="0" y="0"/>
                  </a:moveTo>
                  <a:lnTo>
                    <a:pt x="15" y="81"/>
                  </a:lnTo>
                  <a:lnTo>
                    <a:pt x="244" y="81"/>
                  </a:lnTo>
                  <a:lnTo>
                    <a:pt x="25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0994" name="Freeform 226"/>
            <p:cNvSpPr>
              <a:spLocks/>
            </p:cNvSpPr>
            <p:nvPr/>
          </p:nvSpPr>
          <p:spPr bwMode="auto">
            <a:xfrm>
              <a:off x="3348" y="2450"/>
              <a:ext cx="120" cy="173"/>
            </a:xfrm>
            <a:custGeom>
              <a:avLst/>
              <a:gdLst/>
              <a:ahLst/>
              <a:cxnLst>
                <a:cxn ang="0">
                  <a:pos x="152" y="0"/>
                </a:cxn>
                <a:cxn ang="0">
                  <a:pos x="125" y="76"/>
                </a:cxn>
                <a:cxn ang="0">
                  <a:pos x="0" y="219"/>
                </a:cxn>
                <a:cxn ang="0">
                  <a:pos x="12" y="153"/>
                </a:cxn>
                <a:cxn ang="0">
                  <a:pos x="152" y="0"/>
                </a:cxn>
              </a:cxnLst>
              <a:rect l="0" t="0" r="r" b="b"/>
              <a:pathLst>
                <a:path w="152" h="219">
                  <a:moveTo>
                    <a:pt x="152" y="0"/>
                  </a:moveTo>
                  <a:lnTo>
                    <a:pt x="125" y="76"/>
                  </a:lnTo>
                  <a:lnTo>
                    <a:pt x="0" y="219"/>
                  </a:lnTo>
                  <a:lnTo>
                    <a:pt x="12" y="153"/>
                  </a:lnTo>
                  <a:lnTo>
                    <a:pt x="152" y="0"/>
                  </a:lnTo>
                  <a:close/>
                </a:path>
              </a:pathLst>
            </a:custGeom>
            <a:gradFill rotWithShape="0">
              <a:gsLst>
                <a:gs pos="0">
                  <a:srgbClr val="FF0000"/>
                </a:gs>
                <a:gs pos="100000">
                  <a:srgbClr val="CC0000"/>
                </a:gs>
              </a:gsLst>
              <a:lin ang="0" scaled="1"/>
            </a:gradFill>
            <a:ln w="3175" cap="flat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0995" name="AutoShape 227"/>
            <p:cNvSpPr>
              <a:spLocks noChangeArrowheads="1"/>
            </p:cNvSpPr>
            <p:nvPr/>
          </p:nvSpPr>
          <p:spPr bwMode="auto">
            <a:xfrm>
              <a:off x="3022" y="2326"/>
              <a:ext cx="448" cy="246"/>
            </a:xfrm>
            <a:prstGeom prst="hexagon">
              <a:avLst>
                <a:gd name="adj" fmla="val 45528"/>
                <a:gd name="vf" fmla="val 115470"/>
              </a:avLst>
            </a:prstGeom>
            <a:gradFill rotWithShape="0">
              <a:gsLst>
                <a:gs pos="0">
                  <a:srgbClr val="CC3300"/>
                </a:gs>
                <a:gs pos="100000">
                  <a:srgbClr val="FF0000"/>
                </a:gs>
              </a:gsLst>
              <a:lin ang="5400000" scaled="1"/>
            </a:gradFill>
            <a:ln w="635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0996" name="Freeform 228"/>
            <p:cNvSpPr>
              <a:spLocks/>
            </p:cNvSpPr>
            <p:nvPr/>
          </p:nvSpPr>
          <p:spPr bwMode="auto">
            <a:xfrm>
              <a:off x="3055" y="2330"/>
              <a:ext cx="382" cy="236"/>
            </a:xfrm>
            <a:custGeom>
              <a:avLst/>
              <a:gdLst/>
              <a:ahLst/>
              <a:cxnLst>
                <a:cxn ang="0">
                  <a:pos x="480" y="0"/>
                </a:cxn>
                <a:cxn ang="0">
                  <a:pos x="315" y="180"/>
                </a:cxn>
                <a:cxn ang="0">
                  <a:pos x="399" y="180"/>
                </a:cxn>
                <a:cxn ang="0">
                  <a:pos x="399" y="333"/>
                </a:cxn>
                <a:cxn ang="0">
                  <a:pos x="208" y="333"/>
                </a:cxn>
                <a:cxn ang="0">
                  <a:pos x="208" y="250"/>
                </a:cxn>
                <a:cxn ang="0">
                  <a:pos x="0" y="413"/>
                </a:cxn>
                <a:cxn ang="0">
                  <a:pos x="205" y="575"/>
                </a:cxn>
                <a:cxn ang="0">
                  <a:pos x="205" y="495"/>
                </a:cxn>
                <a:cxn ang="0">
                  <a:pos x="402" y="495"/>
                </a:cxn>
                <a:cxn ang="0">
                  <a:pos x="402" y="653"/>
                </a:cxn>
                <a:cxn ang="0">
                  <a:pos x="325" y="653"/>
                </a:cxn>
                <a:cxn ang="0">
                  <a:pos x="483" y="829"/>
                </a:cxn>
                <a:cxn ang="0">
                  <a:pos x="647" y="650"/>
                </a:cxn>
                <a:cxn ang="0">
                  <a:pos x="562" y="650"/>
                </a:cxn>
                <a:cxn ang="0">
                  <a:pos x="562" y="495"/>
                </a:cxn>
                <a:cxn ang="0">
                  <a:pos x="757" y="495"/>
                </a:cxn>
                <a:cxn ang="0">
                  <a:pos x="757" y="572"/>
                </a:cxn>
                <a:cxn ang="0">
                  <a:pos x="963" y="412"/>
                </a:cxn>
                <a:cxn ang="0">
                  <a:pos x="754" y="250"/>
                </a:cxn>
                <a:cxn ang="0">
                  <a:pos x="754" y="335"/>
                </a:cxn>
                <a:cxn ang="0">
                  <a:pos x="562" y="335"/>
                </a:cxn>
                <a:cxn ang="0">
                  <a:pos x="562" y="181"/>
                </a:cxn>
                <a:cxn ang="0">
                  <a:pos x="647" y="181"/>
                </a:cxn>
                <a:cxn ang="0">
                  <a:pos x="480" y="0"/>
                </a:cxn>
              </a:cxnLst>
              <a:rect l="0" t="0" r="r" b="b"/>
              <a:pathLst>
                <a:path w="963" h="829">
                  <a:moveTo>
                    <a:pt x="480" y="0"/>
                  </a:moveTo>
                  <a:lnTo>
                    <a:pt x="315" y="180"/>
                  </a:lnTo>
                  <a:lnTo>
                    <a:pt x="399" y="180"/>
                  </a:lnTo>
                  <a:lnTo>
                    <a:pt x="399" y="333"/>
                  </a:lnTo>
                  <a:lnTo>
                    <a:pt x="208" y="333"/>
                  </a:lnTo>
                  <a:lnTo>
                    <a:pt x="208" y="250"/>
                  </a:lnTo>
                  <a:lnTo>
                    <a:pt x="0" y="413"/>
                  </a:lnTo>
                  <a:lnTo>
                    <a:pt x="205" y="575"/>
                  </a:lnTo>
                  <a:lnTo>
                    <a:pt x="205" y="495"/>
                  </a:lnTo>
                  <a:lnTo>
                    <a:pt x="402" y="495"/>
                  </a:lnTo>
                  <a:lnTo>
                    <a:pt x="402" y="653"/>
                  </a:lnTo>
                  <a:lnTo>
                    <a:pt x="325" y="653"/>
                  </a:lnTo>
                  <a:lnTo>
                    <a:pt x="483" y="829"/>
                  </a:lnTo>
                  <a:lnTo>
                    <a:pt x="647" y="650"/>
                  </a:lnTo>
                  <a:lnTo>
                    <a:pt x="562" y="650"/>
                  </a:lnTo>
                  <a:lnTo>
                    <a:pt x="562" y="495"/>
                  </a:lnTo>
                  <a:lnTo>
                    <a:pt x="757" y="495"/>
                  </a:lnTo>
                  <a:lnTo>
                    <a:pt x="757" y="572"/>
                  </a:lnTo>
                  <a:lnTo>
                    <a:pt x="963" y="412"/>
                  </a:lnTo>
                  <a:lnTo>
                    <a:pt x="754" y="250"/>
                  </a:lnTo>
                  <a:lnTo>
                    <a:pt x="754" y="335"/>
                  </a:lnTo>
                  <a:lnTo>
                    <a:pt x="562" y="335"/>
                  </a:lnTo>
                  <a:lnTo>
                    <a:pt x="562" y="181"/>
                  </a:lnTo>
                  <a:lnTo>
                    <a:pt x="647" y="181"/>
                  </a:lnTo>
                  <a:lnTo>
                    <a:pt x="480" y="0"/>
                  </a:lnTo>
                  <a:close/>
                </a:path>
              </a:pathLst>
            </a:custGeom>
            <a:gradFill rotWithShape="0">
              <a:gsLst>
                <a:gs pos="0">
                  <a:srgbClr val="FAF501"/>
                </a:gs>
                <a:gs pos="100000">
                  <a:srgbClr val="F78C0E"/>
                </a:gs>
              </a:gsLst>
              <a:lin ang="5400000" scaled="1"/>
            </a:gradFill>
            <a:ln w="6350" cap="flat" cmpd="sng">
              <a:solidFill>
                <a:srgbClr val="5F5F5F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6" name="Group 229"/>
          <p:cNvGrpSpPr>
            <a:grpSpLocks noChangeAspect="1"/>
          </p:cNvGrpSpPr>
          <p:nvPr/>
        </p:nvGrpSpPr>
        <p:grpSpPr bwMode="auto">
          <a:xfrm>
            <a:off x="2786063" y="1782763"/>
            <a:ext cx="855662" cy="1295400"/>
            <a:chOff x="1857" y="-376"/>
            <a:chExt cx="3061" cy="4632"/>
          </a:xfrm>
        </p:grpSpPr>
        <p:sp>
          <p:nvSpPr>
            <p:cNvPr id="160998" name="Freeform 230"/>
            <p:cNvSpPr>
              <a:spLocks noChangeAspect="1"/>
            </p:cNvSpPr>
            <p:nvPr/>
          </p:nvSpPr>
          <p:spPr bwMode="gray">
            <a:xfrm>
              <a:off x="2757" y="3044"/>
              <a:ext cx="330" cy="850"/>
            </a:xfrm>
            <a:custGeom>
              <a:avLst/>
              <a:gdLst/>
              <a:ahLst/>
              <a:cxnLst>
                <a:cxn ang="0">
                  <a:pos x="330" y="0"/>
                </a:cxn>
                <a:cxn ang="0">
                  <a:pos x="0" y="190"/>
                </a:cxn>
                <a:cxn ang="0">
                  <a:pos x="23" y="850"/>
                </a:cxn>
                <a:cxn ang="0">
                  <a:pos x="330" y="667"/>
                </a:cxn>
                <a:cxn ang="0">
                  <a:pos x="330" y="0"/>
                </a:cxn>
              </a:cxnLst>
              <a:rect l="0" t="0" r="r" b="b"/>
              <a:pathLst>
                <a:path w="330" h="850">
                  <a:moveTo>
                    <a:pt x="330" y="0"/>
                  </a:moveTo>
                  <a:lnTo>
                    <a:pt x="0" y="190"/>
                  </a:lnTo>
                  <a:lnTo>
                    <a:pt x="23" y="850"/>
                  </a:lnTo>
                  <a:lnTo>
                    <a:pt x="330" y="667"/>
                  </a:lnTo>
                  <a:lnTo>
                    <a:pt x="330" y="0"/>
                  </a:lnTo>
                  <a:close/>
                </a:path>
              </a:pathLst>
            </a:custGeom>
            <a:gradFill rotWithShape="0">
              <a:gsLst>
                <a:gs pos="0">
                  <a:srgbClr val="66CCFF"/>
                </a:gs>
                <a:gs pos="100000">
                  <a:srgbClr val="66CCFF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3175" cap="flat" cmpd="sng">
              <a:solidFill>
                <a:srgbClr val="3366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60999" name="Freeform 231"/>
            <p:cNvSpPr>
              <a:spLocks noChangeAspect="1"/>
            </p:cNvSpPr>
            <p:nvPr/>
          </p:nvSpPr>
          <p:spPr bwMode="gray">
            <a:xfrm>
              <a:off x="1857" y="3050"/>
              <a:ext cx="925" cy="84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46" y="102"/>
                </a:cxn>
                <a:cxn ang="0">
                  <a:pos x="549" y="501"/>
                </a:cxn>
                <a:cxn ang="0">
                  <a:pos x="0" y="396"/>
                </a:cxn>
                <a:cxn ang="0">
                  <a:pos x="0" y="0"/>
                </a:cxn>
              </a:cxnLst>
              <a:rect l="0" t="0" r="r" b="b"/>
              <a:pathLst>
                <a:path w="549" h="501">
                  <a:moveTo>
                    <a:pt x="0" y="0"/>
                  </a:moveTo>
                  <a:lnTo>
                    <a:pt x="546" y="102"/>
                  </a:lnTo>
                  <a:lnTo>
                    <a:pt x="549" y="501"/>
                  </a:lnTo>
                  <a:lnTo>
                    <a:pt x="0" y="396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66CCFF">
                    <a:gamma/>
                    <a:shade val="55294"/>
                    <a:invGamma/>
                  </a:srgbClr>
                </a:gs>
                <a:gs pos="100000">
                  <a:srgbClr val="66CCFF"/>
                </a:gs>
              </a:gsLst>
              <a:lin ang="2700000" scaled="1"/>
            </a:gradFill>
            <a:ln w="3175" cmpd="sng">
              <a:solidFill>
                <a:srgbClr val="3366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61000" name="Freeform 232"/>
            <p:cNvSpPr>
              <a:spLocks noChangeAspect="1"/>
            </p:cNvSpPr>
            <p:nvPr/>
          </p:nvSpPr>
          <p:spPr bwMode="gray">
            <a:xfrm>
              <a:off x="2757" y="2377"/>
              <a:ext cx="330" cy="850"/>
            </a:xfrm>
            <a:custGeom>
              <a:avLst/>
              <a:gdLst/>
              <a:ahLst/>
              <a:cxnLst>
                <a:cxn ang="0">
                  <a:pos x="330" y="0"/>
                </a:cxn>
                <a:cxn ang="0">
                  <a:pos x="0" y="190"/>
                </a:cxn>
                <a:cxn ang="0">
                  <a:pos x="23" y="850"/>
                </a:cxn>
                <a:cxn ang="0">
                  <a:pos x="330" y="667"/>
                </a:cxn>
                <a:cxn ang="0">
                  <a:pos x="330" y="0"/>
                </a:cxn>
              </a:cxnLst>
              <a:rect l="0" t="0" r="r" b="b"/>
              <a:pathLst>
                <a:path w="330" h="850">
                  <a:moveTo>
                    <a:pt x="330" y="0"/>
                  </a:moveTo>
                  <a:lnTo>
                    <a:pt x="0" y="190"/>
                  </a:lnTo>
                  <a:lnTo>
                    <a:pt x="23" y="850"/>
                  </a:lnTo>
                  <a:lnTo>
                    <a:pt x="330" y="667"/>
                  </a:lnTo>
                  <a:lnTo>
                    <a:pt x="330" y="0"/>
                  </a:lnTo>
                  <a:close/>
                </a:path>
              </a:pathLst>
            </a:custGeom>
            <a:gradFill rotWithShape="0">
              <a:gsLst>
                <a:gs pos="0">
                  <a:srgbClr val="66CCFF"/>
                </a:gs>
                <a:gs pos="100000">
                  <a:srgbClr val="66CCFF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3175" cap="flat" cmpd="sng">
              <a:solidFill>
                <a:srgbClr val="3366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61001" name="Freeform 233"/>
            <p:cNvSpPr>
              <a:spLocks noChangeAspect="1"/>
            </p:cNvSpPr>
            <p:nvPr/>
          </p:nvSpPr>
          <p:spPr bwMode="gray">
            <a:xfrm>
              <a:off x="1857" y="2383"/>
              <a:ext cx="925" cy="84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46" y="102"/>
                </a:cxn>
                <a:cxn ang="0">
                  <a:pos x="549" y="501"/>
                </a:cxn>
                <a:cxn ang="0">
                  <a:pos x="0" y="396"/>
                </a:cxn>
                <a:cxn ang="0">
                  <a:pos x="0" y="0"/>
                </a:cxn>
              </a:cxnLst>
              <a:rect l="0" t="0" r="r" b="b"/>
              <a:pathLst>
                <a:path w="549" h="501">
                  <a:moveTo>
                    <a:pt x="0" y="0"/>
                  </a:moveTo>
                  <a:lnTo>
                    <a:pt x="546" y="102"/>
                  </a:lnTo>
                  <a:lnTo>
                    <a:pt x="549" y="501"/>
                  </a:lnTo>
                  <a:lnTo>
                    <a:pt x="0" y="396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66CCFF">
                    <a:gamma/>
                    <a:shade val="55294"/>
                    <a:invGamma/>
                  </a:srgbClr>
                </a:gs>
                <a:gs pos="100000">
                  <a:srgbClr val="66CCFF"/>
                </a:gs>
              </a:gsLst>
              <a:lin ang="2700000" scaled="1"/>
            </a:gradFill>
            <a:ln w="3175" cap="flat" cmpd="sng">
              <a:solidFill>
                <a:srgbClr val="3366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61002" name="Freeform 234"/>
            <p:cNvSpPr>
              <a:spLocks noChangeAspect="1"/>
            </p:cNvSpPr>
            <p:nvPr/>
          </p:nvSpPr>
          <p:spPr bwMode="gray">
            <a:xfrm>
              <a:off x="2757" y="1710"/>
              <a:ext cx="330" cy="850"/>
            </a:xfrm>
            <a:custGeom>
              <a:avLst/>
              <a:gdLst/>
              <a:ahLst/>
              <a:cxnLst>
                <a:cxn ang="0">
                  <a:pos x="330" y="0"/>
                </a:cxn>
                <a:cxn ang="0">
                  <a:pos x="0" y="190"/>
                </a:cxn>
                <a:cxn ang="0">
                  <a:pos x="23" y="850"/>
                </a:cxn>
                <a:cxn ang="0">
                  <a:pos x="330" y="667"/>
                </a:cxn>
                <a:cxn ang="0">
                  <a:pos x="330" y="0"/>
                </a:cxn>
              </a:cxnLst>
              <a:rect l="0" t="0" r="r" b="b"/>
              <a:pathLst>
                <a:path w="330" h="850">
                  <a:moveTo>
                    <a:pt x="330" y="0"/>
                  </a:moveTo>
                  <a:lnTo>
                    <a:pt x="0" y="190"/>
                  </a:lnTo>
                  <a:lnTo>
                    <a:pt x="23" y="850"/>
                  </a:lnTo>
                  <a:lnTo>
                    <a:pt x="330" y="667"/>
                  </a:lnTo>
                  <a:lnTo>
                    <a:pt x="330" y="0"/>
                  </a:lnTo>
                  <a:close/>
                </a:path>
              </a:pathLst>
            </a:custGeom>
            <a:gradFill rotWithShape="0">
              <a:gsLst>
                <a:gs pos="0">
                  <a:srgbClr val="66CCFF"/>
                </a:gs>
                <a:gs pos="100000">
                  <a:srgbClr val="66CCFF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3175" cap="flat" cmpd="sng">
              <a:solidFill>
                <a:srgbClr val="3366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61003" name="Freeform 235"/>
            <p:cNvSpPr>
              <a:spLocks noChangeAspect="1"/>
            </p:cNvSpPr>
            <p:nvPr/>
          </p:nvSpPr>
          <p:spPr bwMode="gray">
            <a:xfrm>
              <a:off x="1857" y="1716"/>
              <a:ext cx="925" cy="84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46" y="102"/>
                </a:cxn>
                <a:cxn ang="0">
                  <a:pos x="549" y="501"/>
                </a:cxn>
                <a:cxn ang="0">
                  <a:pos x="0" y="396"/>
                </a:cxn>
                <a:cxn ang="0">
                  <a:pos x="0" y="0"/>
                </a:cxn>
              </a:cxnLst>
              <a:rect l="0" t="0" r="r" b="b"/>
              <a:pathLst>
                <a:path w="549" h="501">
                  <a:moveTo>
                    <a:pt x="0" y="0"/>
                  </a:moveTo>
                  <a:lnTo>
                    <a:pt x="546" y="102"/>
                  </a:lnTo>
                  <a:lnTo>
                    <a:pt x="549" y="501"/>
                  </a:lnTo>
                  <a:lnTo>
                    <a:pt x="0" y="396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66CCFF">
                    <a:gamma/>
                    <a:shade val="55294"/>
                    <a:invGamma/>
                  </a:srgbClr>
                </a:gs>
                <a:gs pos="100000">
                  <a:srgbClr val="66CCFF"/>
                </a:gs>
              </a:gsLst>
              <a:lin ang="2700000" scaled="1"/>
            </a:gradFill>
            <a:ln w="3175" cap="flat" cmpd="sng">
              <a:solidFill>
                <a:srgbClr val="3366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61004" name="Freeform 236"/>
            <p:cNvSpPr>
              <a:spLocks noChangeAspect="1"/>
            </p:cNvSpPr>
            <p:nvPr/>
          </p:nvSpPr>
          <p:spPr bwMode="gray">
            <a:xfrm>
              <a:off x="2757" y="1043"/>
              <a:ext cx="330" cy="850"/>
            </a:xfrm>
            <a:custGeom>
              <a:avLst/>
              <a:gdLst/>
              <a:ahLst/>
              <a:cxnLst>
                <a:cxn ang="0">
                  <a:pos x="330" y="0"/>
                </a:cxn>
                <a:cxn ang="0">
                  <a:pos x="0" y="190"/>
                </a:cxn>
                <a:cxn ang="0">
                  <a:pos x="23" y="850"/>
                </a:cxn>
                <a:cxn ang="0">
                  <a:pos x="330" y="667"/>
                </a:cxn>
                <a:cxn ang="0">
                  <a:pos x="330" y="0"/>
                </a:cxn>
              </a:cxnLst>
              <a:rect l="0" t="0" r="r" b="b"/>
              <a:pathLst>
                <a:path w="330" h="850">
                  <a:moveTo>
                    <a:pt x="330" y="0"/>
                  </a:moveTo>
                  <a:lnTo>
                    <a:pt x="0" y="190"/>
                  </a:lnTo>
                  <a:lnTo>
                    <a:pt x="23" y="850"/>
                  </a:lnTo>
                  <a:lnTo>
                    <a:pt x="330" y="667"/>
                  </a:lnTo>
                  <a:lnTo>
                    <a:pt x="330" y="0"/>
                  </a:lnTo>
                  <a:close/>
                </a:path>
              </a:pathLst>
            </a:custGeom>
            <a:gradFill rotWithShape="0">
              <a:gsLst>
                <a:gs pos="0">
                  <a:srgbClr val="66CCFF"/>
                </a:gs>
                <a:gs pos="100000">
                  <a:srgbClr val="66CCFF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3175" cap="flat" cmpd="sng">
              <a:solidFill>
                <a:srgbClr val="3366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61005" name="Freeform 237"/>
            <p:cNvSpPr>
              <a:spLocks noChangeAspect="1"/>
            </p:cNvSpPr>
            <p:nvPr/>
          </p:nvSpPr>
          <p:spPr bwMode="gray">
            <a:xfrm>
              <a:off x="1857" y="1049"/>
              <a:ext cx="925" cy="84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46" y="102"/>
                </a:cxn>
                <a:cxn ang="0">
                  <a:pos x="549" y="501"/>
                </a:cxn>
                <a:cxn ang="0">
                  <a:pos x="0" y="396"/>
                </a:cxn>
                <a:cxn ang="0">
                  <a:pos x="0" y="0"/>
                </a:cxn>
              </a:cxnLst>
              <a:rect l="0" t="0" r="r" b="b"/>
              <a:pathLst>
                <a:path w="549" h="501">
                  <a:moveTo>
                    <a:pt x="0" y="0"/>
                  </a:moveTo>
                  <a:lnTo>
                    <a:pt x="546" y="102"/>
                  </a:lnTo>
                  <a:lnTo>
                    <a:pt x="549" y="501"/>
                  </a:lnTo>
                  <a:lnTo>
                    <a:pt x="0" y="396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66CCFF">
                    <a:gamma/>
                    <a:shade val="55294"/>
                    <a:invGamma/>
                  </a:srgbClr>
                </a:gs>
                <a:gs pos="100000">
                  <a:srgbClr val="66CCFF"/>
                </a:gs>
              </a:gsLst>
              <a:lin ang="2700000" scaled="1"/>
            </a:gradFill>
            <a:ln w="3175" cap="flat" cmpd="sng">
              <a:solidFill>
                <a:srgbClr val="3366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61006" name="Freeform 238"/>
            <p:cNvSpPr>
              <a:spLocks noChangeAspect="1"/>
            </p:cNvSpPr>
            <p:nvPr/>
          </p:nvSpPr>
          <p:spPr bwMode="gray">
            <a:xfrm>
              <a:off x="4544" y="3406"/>
              <a:ext cx="330" cy="850"/>
            </a:xfrm>
            <a:custGeom>
              <a:avLst/>
              <a:gdLst/>
              <a:ahLst/>
              <a:cxnLst>
                <a:cxn ang="0">
                  <a:pos x="330" y="0"/>
                </a:cxn>
                <a:cxn ang="0">
                  <a:pos x="0" y="190"/>
                </a:cxn>
                <a:cxn ang="0">
                  <a:pos x="23" y="850"/>
                </a:cxn>
                <a:cxn ang="0">
                  <a:pos x="330" y="667"/>
                </a:cxn>
                <a:cxn ang="0">
                  <a:pos x="330" y="0"/>
                </a:cxn>
              </a:cxnLst>
              <a:rect l="0" t="0" r="r" b="b"/>
              <a:pathLst>
                <a:path w="330" h="850">
                  <a:moveTo>
                    <a:pt x="330" y="0"/>
                  </a:moveTo>
                  <a:lnTo>
                    <a:pt x="0" y="190"/>
                  </a:lnTo>
                  <a:lnTo>
                    <a:pt x="23" y="850"/>
                  </a:lnTo>
                  <a:lnTo>
                    <a:pt x="330" y="667"/>
                  </a:lnTo>
                  <a:lnTo>
                    <a:pt x="330" y="0"/>
                  </a:lnTo>
                  <a:close/>
                </a:path>
              </a:pathLst>
            </a:custGeom>
            <a:gradFill rotWithShape="0">
              <a:gsLst>
                <a:gs pos="0">
                  <a:srgbClr val="2F5E76"/>
                </a:gs>
                <a:gs pos="100000">
                  <a:srgbClr val="0099CC"/>
                </a:gs>
              </a:gsLst>
              <a:lin ang="18900000" scaled="1"/>
            </a:gradFill>
            <a:ln w="3175" cap="flat" cmpd="sng">
              <a:solidFill>
                <a:srgbClr val="3366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61007" name="Freeform 239"/>
            <p:cNvSpPr>
              <a:spLocks noChangeAspect="1"/>
            </p:cNvSpPr>
            <p:nvPr/>
          </p:nvSpPr>
          <p:spPr bwMode="gray">
            <a:xfrm>
              <a:off x="3644" y="3412"/>
              <a:ext cx="925" cy="84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46" y="102"/>
                </a:cxn>
                <a:cxn ang="0">
                  <a:pos x="549" y="501"/>
                </a:cxn>
                <a:cxn ang="0">
                  <a:pos x="0" y="396"/>
                </a:cxn>
                <a:cxn ang="0">
                  <a:pos x="0" y="0"/>
                </a:cxn>
              </a:cxnLst>
              <a:rect l="0" t="0" r="r" b="b"/>
              <a:pathLst>
                <a:path w="549" h="501">
                  <a:moveTo>
                    <a:pt x="0" y="0"/>
                  </a:moveTo>
                  <a:lnTo>
                    <a:pt x="546" y="102"/>
                  </a:lnTo>
                  <a:lnTo>
                    <a:pt x="549" y="501"/>
                  </a:lnTo>
                  <a:lnTo>
                    <a:pt x="0" y="396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66CCFF"/>
                </a:gs>
                <a:gs pos="100000">
                  <a:srgbClr val="66CCFF">
                    <a:gamma/>
                    <a:shade val="55294"/>
                    <a:invGamma/>
                  </a:srgbClr>
                </a:gs>
              </a:gsLst>
              <a:lin ang="2700000" scaled="1"/>
            </a:gradFill>
            <a:ln w="3175" cmpd="sng">
              <a:solidFill>
                <a:srgbClr val="3366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61008" name="Freeform 240"/>
            <p:cNvSpPr>
              <a:spLocks noChangeAspect="1"/>
            </p:cNvSpPr>
            <p:nvPr/>
          </p:nvSpPr>
          <p:spPr bwMode="gray">
            <a:xfrm>
              <a:off x="4544" y="2739"/>
              <a:ext cx="330" cy="850"/>
            </a:xfrm>
            <a:custGeom>
              <a:avLst/>
              <a:gdLst/>
              <a:ahLst/>
              <a:cxnLst>
                <a:cxn ang="0">
                  <a:pos x="330" y="0"/>
                </a:cxn>
                <a:cxn ang="0">
                  <a:pos x="0" y="190"/>
                </a:cxn>
                <a:cxn ang="0">
                  <a:pos x="23" y="850"/>
                </a:cxn>
                <a:cxn ang="0">
                  <a:pos x="330" y="667"/>
                </a:cxn>
                <a:cxn ang="0">
                  <a:pos x="330" y="0"/>
                </a:cxn>
              </a:cxnLst>
              <a:rect l="0" t="0" r="r" b="b"/>
              <a:pathLst>
                <a:path w="330" h="850">
                  <a:moveTo>
                    <a:pt x="330" y="0"/>
                  </a:moveTo>
                  <a:lnTo>
                    <a:pt x="0" y="190"/>
                  </a:lnTo>
                  <a:lnTo>
                    <a:pt x="23" y="850"/>
                  </a:lnTo>
                  <a:lnTo>
                    <a:pt x="330" y="667"/>
                  </a:lnTo>
                  <a:lnTo>
                    <a:pt x="330" y="0"/>
                  </a:lnTo>
                  <a:close/>
                </a:path>
              </a:pathLst>
            </a:custGeom>
            <a:gradFill rotWithShape="0">
              <a:gsLst>
                <a:gs pos="0">
                  <a:srgbClr val="2F5E76"/>
                </a:gs>
                <a:gs pos="100000">
                  <a:srgbClr val="0099CC"/>
                </a:gs>
              </a:gsLst>
              <a:lin ang="18900000" scaled="1"/>
            </a:gradFill>
            <a:ln w="3175" cap="flat" cmpd="sng">
              <a:solidFill>
                <a:srgbClr val="3366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61009" name="Freeform 241"/>
            <p:cNvSpPr>
              <a:spLocks noChangeAspect="1"/>
            </p:cNvSpPr>
            <p:nvPr/>
          </p:nvSpPr>
          <p:spPr bwMode="gray">
            <a:xfrm>
              <a:off x="3644" y="2745"/>
              <a:ext cx="925" cy="84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46" y="102"/>
                </a:cxn>
                <a:cxn ang="0">
                  <a:pos x="549" y="501"/>
                </a:cxn>
                <a:cxn ang="0">
                  <a:pos x="0" y="396"/>
                </a:cxn>
                <a:cxn ang="0">
                  <a:pos x="0" y="0"/>
                </a:cxn>
              </a:cxnLst>
              <a:rect l="0" t="0" r="r" b="b"/>
              <a:pathLst>
                <a:path w="549" h="501">
                  <a:moveTo>
                    <a:pt x="0" y="0"/>
                  </a:moveTo>
                  <a:lnTo>
                    <a:pt x="546" y="102"/>
                  </a:lnTo>
                  <a:lnTo>
                    <a:pt x="549" y="501"/>
                  </a:lnTo>
                  <a:lnTo>
                    <a:pt x="0" y="396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66CCFF"/>
                </a:gs>
                <a:gs pos="100000">
                  <a:srgbClr val="66CCFF">
                    <a:gamma/>
                    <a:shade val="55294"/>
                    <a:invGamma/>
                  </a:srgbClr>
                </a:gs>
              </a:gsLst>
              <a:lin ang="2700000" scaled="1"/>
            </a:gradFill>
            <a:ln w="3175" cap="flat" cmpd="sng">
              <a:solidFill>
                <a:srgbClr val="3366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61010" name="Freeform 242"/>
            <p:cNvSpPr>
              <a:spLocks noChangeAspect="1"/>
            </p:cNvSpPr>
            <p:nvPr/>
          </p:nvSpPr>
          <p:spPr bwMode="gray">
            <a:xfrm>
              <a:off x="4544" y="2072"/>
              <a:ext cx="330" cy="850"/>
            </a:xfrm>
            <a:custGeom>
              <a:avLst/>
              <a:gdLst/>
              <a:ahLst/>
              <a:cxnLst>
                <a:cxn ang="0">
                  <a:pos x="330" y="0"/>
                </a:cxn>
                <a:cxn ang="0">
                  <a:pos x="0" y="190"/>
                </a:cxn>
                <a:cxn ang="0">
                  <a:pos x="23" y="850"/>
                </a:cxn>
                <a:cxn ang="0">
                  <a:pos x="330" y="667"/>
                </a:cxn>
                <a:cxn ang="0">
                  <a:pos x="330" y="0"/>
                </a:cxn>
              </a:cxnLst>
              <a:rect l="0" t="0" r="r" b="b"/>
              <a:pathLst>
                <a:path w="330" h="850">
                  <a:moveTo>
                    <a:pt x="330" y="0"/>
                  </a:moveTo>
                  <a:lnTo>
                    <a:pt x="0" y="190"/>
                  </a:lnTo>
                  <a:lnTo>
                    <a:pt x="23" y="850"/>
                  </a:lnTo>
                  <a:lnTo>
                    <a:pt x="330" y="667"/>
                  </a:lnTo>
                  <a:lnTo>
                    <a:pt x="330" y="0"/>
                  </a:lnTo>
                  <a:close/>
                </a:path>
              </a:pathLst>
            </a:custGeom>
            <a:gradFill rotWithShape="0">
              <a:gsLst>
                <a:gs pos="0">
                  <a:srgbClr val="2F5E76"/>
                </a:gs>
                <a:gs pos="100000">
                  <a:srgbClr val="0099CC"/>
                </a:gs>
              </a:gsLst>
              <a:lin ang="18900000" scaled="1"/>
            </a:gradFill>
            <a:ln w="3175" cap="flat" cmpd="sng">
              <a:solidFill>
                <a:srgbClr val="3366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61011" name="Freeform 243"/>
            <p:cNvSpPr>
              <a:spLocks noChangeAspect="1"/>
            </p:cNvSpPr>
            <p:nvPr/>
          </p:nvSpPr>
          <p:spPr bwMode="gray">
            <a:xfrm>
              <a:off x="3644" y="2078"/>
              <a:ext cx="925" cy="84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46" y="102"/>
                </a:cxn>
                <a:cxn ang="0">
                  <a:pos x="549" y="501"/>
                </a:cxn>
                <a:cxn ang="0">
                  <a:pos x="0" y="396"/>
                </a:cxn>
                <a:cxn ang="0">
                  <a:pos x="0" y="0"/>
                </a:cxn>
              </a:cxnLst>
              <a:rect l="0" t="0" r="r" b="b"/>
              <a:pathLst>
                <a:path w="549" h="501">
                  <a:moveTo>
                    <a:pt x="0" y="0"/>
                  </a:moveTo>
                  <a:lnTo>
                    <a:pt x="546" y="102"/>
                  </a:lnTo>
                  <a:lnTo>
                    <a:pt x="549" y="501"/>
                  </a:lnTo>
                  <a:lnTo>
                    <a:pt x="0" y="396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66CCFF"/>
                </a:gs>
                <a:gs pos="100000">
                  <a:srgbClr val="66CCFF">
                    <a:gamma/>
                    <a:shade val="55294"/>
                    <a:invGamma/>
                  </a:srgbClr>
                </a:gs>
              </a:gsLst>
              <a:lin ang="2700000" scaled="1"/>
            </a:gradFill>
            <a:ln w="3175" cap="flat" cmpd="sng">
              <a:solidFill>
                <a:srgbClr val="3366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61012" name="Freeform 244"/>
            <p:cNvSpPr>
              <a:spLocks noChangeAspect="1"/>
            </p:cNvSpPr>
            <p:nvPr/>
          </p:nvSpPr>
          <p:spPr bwMode="gray">
            <a:xfrm>
              <a:off x="4544" y="1405"/>
              <a:ext cx="330" cy="850"/>
            </a:xfrm>
            <a:custGeom>
              <a:avLst/>
              <a:gdLst/>
              <a:ahLst/>
              <a:cxnLst>
                <a:cxn ang="0">
                  <a:pos x="330" y="0"/>
                </a:cxn>
                <a:cxn ang="0">
                  <a:pos x="0" y="190"/>
                </a:cxn>
                <a:cxn ang="0">
                  <a:pos x="23" y="850"/>
                </a:cxn>
                <a:cxn ang="0">
                  <a:pos x="330" y="667"/>
                </a:cxn>
                <a:cxn ang="0">
                  <a:pos x="330" y="0"/>
                </a:cxn>
              </a:cxnLst>
              <a:rect l="0" t="0" r="r" b="b"/>
              <a:pathLst>
                <a:path w="330" h="850">
                  <a:moveTo>
                    <a:pt x="330" y="0"/>
                  </a:moveTo>
                  <a:lnTo>
                    <a:pt x="0" y="190"/>
                  </a:lnTo>
                  <a:lnTo>
                    <a:pt x="23" y="850"/>
                  </a:lnTo>
                  <a:lnTo>
                    <a:pt x="330" y="667"/>
                  </a:lnTo>
                  <a:lnTo>
                    <a:pt x="330" y="0"/>
                  </a:lnTo>
                  <a:close/>
                </a:path>
              </a:pathLst>
            </a:custGeom>
            <a:gradFill rotWithShape="0">
              <a:gsLst>
                <a:gs pos="0">
                  <a:srgbClr val="2F5E76"/>
                </a:gs>
                <a:gs pos="100000">
                  <a:srgbClr val="0099CC"/>
                </a:gs>
              </a:gsLst>
              <a:lin ang="18900000" scaled="1"/>
            </a:gradFill>
            <a:ln w="3175" cap="flat" cmpd="sng">
              <a:solidFill>
                <a:srgbClr val="3366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61013" name="Freeform 245"/>
            <p:cNvSpPr>
              <a:spLocks noChangeAspect="1"/>
            </p:cNvSpPr>
            <p:nvPr/>
          </p:nvSpPr>
          <p:spPr bwMode="gray">
            <a:xfrm>
              <a:off x="3644" y="1411"/>
              <a:ext cx="925" cy="84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46" y="102"/>
                </a:cxn>
                <a:cxn ang="0">
                  <a:pos x="549" y="501"/>
                </a:cxn>
                <a:cxn ang="0">
                  <a:pos x="0" y="396"/>
                </a:cxn>
                <a:cxn ang="0">
                  <a:pos x="0" y="0"/>
                </a:cxn>
              </a:cxnLst>
              <a:rect l="0" t="0" r="r" b="b"/>
              <a:pathLst>
                <a:path w="549" h="501">
                  <a:moveTo>
                    <a:pt x="0" y="0"/>
                  </a:moveTo>
                  <a:lnTo>
                    <a:pt x="546" y="102"/>
                  </a:lnTo>
                  <a:lnTo>
                    <a:pt x="549" y="501"/>
                  </a:lnTo>
                  <a:lnTo>
                    <a:pt x="0" y="396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66CCFF"/>
                </a:gs>
                <a:gs pos="100000">
                  <a:srgbClr val="66CCFF">
                    <a:gamma/>
                    <a:shade val="55294"/>
                    <a:invGamma/>
                  </a:srgbClr>
                </a:gs>
              </a:gsLst>
              <a:lin ang="2700000" scaled="1"/>
            </a:gradFill>
            <a:ln w="3175" cap="flat" cmpd="sng">
              <a:solidFill>
                <a:srgbClr val="3366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17" name="Group 246"/>
            <p:cNvGrpSpPr>
              <a:grpSpLocks noChangeAspect="1"/>
            </p:cNvGrpSpPr>
            <p:nvPr/>
          </p:nvGrpSpPr>
          <p:grpSpPr bwMode="auto">
            <a:xfrm>
              <a:off x="1860" y="-376"/>
              <a:ext cx="3058" cy="1956"/>
              <a:chOff x="1860" y="-376"/>
              <a:chExt cx="3058" cy="1956"/>
            </a:xfrm>
          </p:grpSpPr>
          <p:sp>
            <p:nvSpPr>
              <p:cNvPr id="161015" name="Freeform 247"/>
              <p:cNvSpPr>
                <a:spLocks noChangeAspect="1"/>
              </p:cNvSpPr>
              <p:nvPr/>
            </p:nvSpPr>
            <p:spPr bwMode="gray">
              <a:xfrm>
                <a:off x="3644" y="590"/>
                <a:ext cx="994" cy="990"/>
              </a:xfrm>
              <a:custGeom>
                <a:avLst/>
                <a:gdLst/>
                <a:ahLst/>
                <a:cxnLst>
                  <a:cxn ang="0">
                    <a:pos x="0" y="826"/>
                  </a:cxn>
                  <a:cxn ang="0">
                    <a:pos x="920" y="990"/>
                  </a:cxn>
                  <a:cxn ang="0">
                    <a:pos x="380" y="0"/>
                  </a:cxn>
                  <a:cxn ang="0">
                    <a:pos x="0" y="826"/>
                  </a:cxn>
                </a:cxnLst>
                <a:rect l="0" t="0" r="r" b="b"/>
                <a:pathLst>
                  <a:path w="994" h="990">
                    <a:moveTo>
                      <a:pt x="0" y="826"/>
                    </a:moveTo>
                    <a:cubicBezTo>
                      <a:pt x="0" y="826"/>
                      <a:pt x="460" y="908"/>
                      <a:pt x="920" y="990"/>
                    </a:cubicBezTo>
                    <a:cubicBezTo>
                      <a:pt x="920" y="990"/>
                      <a:pt x="994" y="474"/>
                      <a:pt x="380" y="0"/>
                    </a:cubicBezTo>
                    <a:cubicBezTo>
                      <a:pt x="190" y="413"/>
                      <a:pt x="0" y="826"/>
                      <a:pt x="0" y="826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66CCFF"/>
                  </a:gs>
                  <a:gs pos="100000">
                    <a:srgbClr val="66CCFF">
                      <a:gamma/>
                      <a:shade val="55294"/>
                      <a:invGamma/>
                    </a:srgbClr>
                  </a:gs>
                </a:gsLst>
                <a:lin ang="18900000" scaled="1"/>
              </a:gradFill>
              <a:ln w="3175" cap="flat" cmpd="sng">
                <a:solidFill>
                  <a:srgbClr val="3366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016" name="Freeform 248"/>
              <p:cNvSpPr>
                <a:spLocks noChangeAspect="1"/>
              </p:cNvSpPr>
              <p:nvPr/>
            </p:nvSpPr>
            <p:spPr bwMode="gray">
              <a:xfrm>
                <a:off x="4024" y="414"/>
                <a:ext cx="894" cy="1166"/>
              </a:xfrm>
              <a:custGeom>
                <a:avLst/>
                <a:gdLst/>
                <a:ahLst/>
                <a:cxnLst>
                  <a:cxn ang="0">
                    <a:pos x="304" y="0"/>
                  </a:cxn>
                  <a:cxn ang="0">
                    <a:pos x="848" y="992"/>
                  </a:cxn>
                  <a:cxn ang="0">
                    <a:pos x="540" y="1166"/>
                  </a:cxn>
                  <a:cxn ang="0">
                    <a:pos x="0" y="176"/>
                  </a:cxn>
                  <a:cxn ang="0">
                    <a:pos x="304" y="0"/>
                  </a:cxn>
                </a:cxnLst>
                <a:rect l="0" t="0" r="r" b="b"/>
                <a:pathLst>
                  <a:path w="894" h="1166">
                    <a:moveTo>
                      <a:pt x="304" y="0"/>
                    </a:moveTo>
                    <a:cubicBezTo>
                      <a:pt x="894" y="436"/>
                      <a:pt x="848" y="992"/>
                      <a:pt x="848" y="992"/>
                    </a:cubicBezTo>
                    <a:cubicBezTo>
                      <a:pt x="848" y="992"/>
                      <a:pt x="694" y="1079"/>
                      <a:pt x="540" y="1166"/>
                    </a:cubicBezTo>
                    <a:cubicBezTo>
                      <a:pt x="540" y="1166"/>
                      <a:pt x="604" y="636"/>
                      <a:pt x="0" y="176"/>
                    </a:cubicBezTo>
                    <a:cubicBezTo>
                      <a:pt x="0" y="176"/>
                      <a:pt x="152" y="88"/>
                      <a:pt x="304" y="0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2F5E76"/>
                  </a:gs>
                  <a:gs pos="100000">
                    <a:srgbClr val="0099CC"/>
                  </a:gs>
                </a:gsLst>
                <a:lin ang="18900000" scaled="1"/>
              </a:gradFill>
              <a:ln w="3175" cap="flat" cmpd="sng">
                <a:solidFill>
                  <a:srgbClr val="3366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017" name="Freeform 249"/>
              <p:cNvSpPr>
                <a:spLocks noChangeAspect="1"/>
              </p:cNvSpPr>
              <p:nvPr/>
            </p:nvSpPr>
            <p:spPr bwMode="gray">
              <a:xfrm>
                <a:off x="1860" y="334"/>
                <a:ext cx="918" cy="887"/>
              </a:xfrm>
              <a:custGeom>
                <a:avLst/>
                <a:gdLst/>
                <a:ahLst/>
                <a:cxnLst>
                  <a:cxn ang="0">
                    <a:pos x="918" y="887"/>
                  </a:cxn>
                  <a:cxn ang="0">
                    <a:pos x="0" y="720"/>
                  </a:cxn>
                  <a:cxn ang="0">
                    <a:pos x="558" y="0"/>
                  </a:cxn>
                  <a:cxn ang="0">
                    <a:pos x="918" y="887"/>
                  </a:cxn>
                </a:cxnLst>
                <a:rect l="0" t="0" r="r" b="b"/>
                <a:pathLst>
                  <a:path w="918" h="887">
                    <a:moveTo>
                      <a:pt x="918" y="887"/>
                    </a:moveTo>
                    <a:lnTo>
                      <a:pt x="0" y="720"/>
                    </a:lnTo>
                    <a:cubicBezTo>
                      <a:pt x="12" y="596"/>
                      <a:pt x="58" y="270"/>
                      <a:pt x="558" y="0"/>
                    </a:cubicBezTo>
                    <a:cubicBezTo>
                      <a:pt x="776" y="415"/>
                      <a:pt x="918" y="887"/>
                      <a:pt x="918" y="887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66CCFF">
                      <a:gamma/>
                      <a:shade val="55294"/>
                      <a:invGamma/>
                    </a:srgbClr>
                  </a:gs>
                  <a:gs pos="100000">
                    <a:srgbClr val="66CCFF"/>
                  </a:gs>
                </a:gsLst>
                <a:lin ang="2700000" scaled="1"/>
              </a:gradFill>
              <a:ln w="3175" cap="flat" cmpd="sng">
                <a:solidFill>
                  <a:srgbClr val="3366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018" name="Freeform 250"/>
              <p:cNvSpPr>
                <a:spLocks noChangeAspect="1"/>
              </p:cNvSpPr>
              <p:nvPr/>
            </p:nvSpPr>
            <p:spPr bwMode="gray">
              <a:xfrm>
                <a:off x="2340" y="-376"/>
                <a:ext cx="1990" cy="968"/>
              </a:xfrm>
              <a:custGeom>
                <a:avLst/>
                <a:gdLst/>
                <a:ahLst/>
                <a:cxnLst>
                  <a:cxn ang="0">
                    <a:pos x="0" y="768"/>
                  </a:cxn>
                  <a:cxn ang="0">
                    <a:pos x="1684" y="968"/>
                  </a:cxn>
                  <a:cxn ang="0">
                    <a:pos x="1990" y="788"/>
                  </a:cxn>
                  <a:cxn ang="0">
                    <a:pos x="0" y="768"/>
                  </a:cxn>
                </a:cxnLst>
                <a:rect l="0" t="0" r="r" b="b"/>
                <a:pathLst>
                  <a:path w="1990" h="968">
                    <a:moveTo>
                      <a:pt x="0" y="768"/>
                    </a:moveTo>
                    <a:cubicBezTo>
                      <a:pt x="898" y="340"/>
                      <a:pt x="1684" y="968"/>
                      <a:pt x="1684" y="968"/>
                    </a:cubicBezTo>
                    <a:lnTo>
                      <a:pt x="1990" y="788"/>
                    </a:lnTo>
                    <a:cubicBezTo>
                      <a:pt x="1990" y="788"/>
                      <a:pt x="990" y="0"/>
                      <a:pt x="0" y="768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2F5E76"/>
                  </a:gs>
                  <a:gs pos="100000">
                    <a:srgbClr val="0099CC"/>
                  </a:gs>
                </a:gsLst>
                <a:lin ang="18900000" scaled="1"/>
              </a:gradFill>
              <a:ln w="3175" cap="flat" cmpd="sng">
                <a:solidFill>
                  <a:srgbClr val="3366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019" name="Freeform 251"/>
              <p:cNvSpPr>
                <a:spLocks noChangeAspect="1"/>
              </p:cNvSpPr>
              <p:nvPr/>
            </p:nvSpPr>
            <p:spPr bwMode="gray">
              <a:xfrm>
                <a:off x="2343" y="-51"/>
                <a:ext cx="1681" cy="1464"/>
              </a:xfrm>
              <a:custGeom>
                <a:avLst/>
                <a:gdLst/>
                <a:ahLst/>
                <a:cxnLst>
                  <a:cxn ang="0">
                    <a:pos x="0" y="426"/>
                  </a:cxn>
                  <a:cxn ang="0">
                    <a:pos x="1681" y="641"/>
                  </a:cxn>
                  <a:cxn ang="0">
                    <a:pos x="1302" y="1464"/>
                  </a:cxn>
                  <a:cxn ang="0">
                    <a:pos x="429" y="1274"/>
                  </a:cxn>
                  <a:cxn ang="0">
                    <a:pos x="0" y="426"/>
                  </a:cxn>
                </a:cxnLst>
                <a:rect l="0" t="0" r="r" b="b"/>
                <a:pathLst>
                  <a:path w="1681" h="1464">
                    <a:moveTo>
                      <a:pt x="0" y="426"/>
                    </a:moveTo>
                    <a:cubicBezTo>
                      <a:pt x="900" y="0"/>
                      <a:pt x="1681" y="641"/>
                      <a:pt x="1681" y="641"/>
                    </a:cubicBezTo>
                    <a:cubicBezTo>
                      <a:pt x="1681" y="641"/>
                      <a:pt x="1493" y="1052"/>
                      <a:pt x="1302" y="1464"/>
                    </a:cubicBezTo>
                    <a:cubicBezTo>
                      <a:pt x="1302" y="1464"/>
                      <a:pt x="864" y="1364"/>
                      <a:pt x="429" y="1274"/>
                    </a:cubicBezTo>
                    <a:cubicBezTo>
                      <a:pt x="429" y="1274"/>
                      <a:pt x="217" y="848"/>
                      <a:pt x="0" y="426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66CCFF">
                      <a:gamma/>
                      <a:shade val="55294"/>
                      <a:invGamma/>
                    </a:srgbClr>
                  </a:gs>
                  <a:gs pos="50000">
                    <a:srgbClr val="66CCFF"/>
                  </a:gs>
                  <a:gs pos="100000">
                    <a:srgbClr val="66CCFF">
                      <a:gamma/>
                      <a:shade val="55294"/>
                      <a:invGamma/>
                    </a:srgbClr>
                  </a:gs>
                </a:gsLst>
                <a:lin ang="0" scaled="1"/>
              </a:gradFill>
              <a:ln w="3175" cap="flat" cmpd="sng">
                <a:solidFill>
                  <a:srgbClr val="3366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61020" name="Rectangle 252"/>
          <p:cNvSpPr>
            <a:spLocks noChangeArrowheads="1"/>
          </p:cNvSpPr>
          <p:nvPr/>
        </p:nvSpPr>
        <p:spPr bwMode="auto">
          <a:xfrm>
            <a:off x="3692525" y="2163763"/>
            <a:ext cx="9398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800"/>
              <a:t>Gateway</a:t>
            </a:r>
            <a:endParaRPr lang="it-IT"/>
          </a:p>
        </p:txBody>
      </p:sp>
      <p:sp>
        <p:nvSpPr>
          <p:cNvPr id="253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736725" y="6465888"/>
            <a:ext cx="4694238" cy="255587"/>
          </a:xfrm>
        </p:spPr>
        <p:txBody>
          <a:bodyPr/>
          <a:lstStyle/>
          <a:p>
            <a:pPr>
              <a:defRPr/>
            </a:pPr>
            <a:r>
              <a:rPr lang="en-US" smtClean="0"/>
              <a:t>Data Networks – ISOTDAQ 2013 – Enrico.Bonaccorsi@cern.ch </a:t>
            </a:r>
            <a:endParaRPr lang="en-GB" sz="1200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5B4A213-182E-4865-9052-6E7FBF0972B9}" type="slidenum">
              <a:rPr lang="en-GB" smtClean="0"/>
              <a:pPr>
                <a:defRPr/>
              </a:pPr>
              <a:t>25</a:t>
            </a:fld>
            <a:endParaRPr lang="en-GB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0"/>
              <a:t>Fragmenting Fragments</a:t>
            </a:r>
            <a:endParaRPr lang="it-IT" b="0"/>
          </a:p>
        </p:txBody>
      </p:sp>
      <p:sp>
        <p:nvSpPr>
          <p:cNvPr id="161795" name="Line 3"/>
          <p:cNvSpPr>
            <a:spLocks noChangeShapeType="1"/>
          </p:cNvSpPr>
          <p:nvPr/>
        </p:nvSpPr>
        <p:spPr bwMode="auto">
          <a:xfrm>
            <a:off x="3311525" y="2246313"/>
            <a:ext cx="3276600" cy="2743200"/>
          </a:xfrm>
          <a:prstGeom prst="line">
            <a:avLst/>
          </a:prstGeom>
          <a:noFill/>
          <a:ln w="38100">
            <a:solidFill>
              <a:srgbClr val="339966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1796" name="Line 4"/>
          <p:cNvSpPr>
            <a:spLocks noChangeShapeType="1"/>
          </p:cNvSpPr>
          <p:nvPr/>
        </p:nvSpPr>
        <p:spPr bwMode="auto">
          <a:xfrm>
            <a:off x="3175000" y="1712913"/>
            <a:ext cx="0" cy="3962400"/>
          </a:xfrm>
          <a:prstGeom prst="line">
            <a:avLst/>
          </a:prstGeom>
          <a:noFill/>
          <a:ln w="38100">
            <a:solidFill>
              <a:srgbClr val="339966"/>
            </a:solidFill>
            <a:round/>
            <a:headEnd type="diamond" w="med" len="med"/>
            <a:tailEnd type="diamond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1797" name="Oval 5"/>
          <p:cNvSpPr>
            <a:spLocks noChangeArrowheads="1"/>
          </p:cNvSpPr>
          <p:nvPr/>
        </p:nvSpPr>
        <p:spPr bwMode="auto">
          <a:xfrm>
            <a:off x="1330325" y="4708525"/>
            <a:ext cx="1600200" cy="914400"/>
          </a:xfrm>
          <a:prstGeom prst="ellipse">
            <a:avLst/>
          </a:prstGeom>
          <a:noFill/>
          <a:ln w="38100">
            <a:solidFill>
              <a:srgbClr val="339966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1798" name="Rectangle 6"/>
          <p:cNvSpPr>
            <a:spLocks noChangeArrowheads="1"/>
          </p:cNvSpPr>
          <p:nvPr/>
        </p:nvSpPr>
        <p:spPr bwMode="auto">
          <a:xfrm>
            <a:off x="2725738" y="4970463"/>
            <a:ext cx="596900" cy="285750"/>
          </a:xfrm>
          <a:prstGeom prst="rect">
            <a:avLst/>
          </a:prstGeom>
          <a:solidFill>
            <a:srgbClr val="00FF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r>
              <a:rPr lang="en-US" sz="1800"/>
              <a:t>4,096</a:t>
            </a:r>
            <a:endParaRPr lang="it-IT"/>
          </a:p>
        </p:txBody>
      </p:sp>
      <p:sp>
        <p:nvSpPr>
          <p:cNvPr id="161799" name="Line 7"/>
          <p:cNvSpPr>
            <a:spLocks noChangeShapeType="1"/>
          </p:cNvSpPr>
          <p:nvPr/>
        </p:nvSpPr>
        <p:spPr bwMode="auto">
          <a:xfrm>
            <a:off x="7747000" y="2146300"/>
            <a:ext cx="0" cy="3532188"/>
          </a:xfrm>
          <a:prstGeom prst="line">
            <a:avLst/>
          </a:prstGeom>
          <a:noFill/>
          <a:ln w="38100">
            <a:solidFill>
              <a:srgbClr val="339966"/>
            </a:solidFill>
            <a:round/>
            <a:headEnd type="diamond" w="med" len="med"/>
            <a:tailEnd type="diamond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7437438" y="2401888"/>
            <a:ext cx="619125" cy="2992437"/>
            <a:chOff x="4807" y="1336"/>
            <a:chExt cx="390" cy="1885"/>
          </a:xfrm>
        </p:grpSpPr>
        <p:sp>
          <p:nvSpPr>
            <p:cNvPr id="161801" name="Rectangle 9"/>
            <p:cNvSpPr>
              <a:spLocks noChangeArrowheads="1"/>
            </p:cNvSpPr>
            <p:nvPr/>
          </p:nvSpPr>
          <p:spPr bwMode="auto">
            <a:xfrm>
              <a:off x="4807" y="1336"/>
              <a:ext cx="390" cy="180"/>
            </a:xfrm>
            <a:prstGeom prst="rect">
              <a:avLst/>
            </a:prstGeom>
            <a:solidFill>
              <a:srgbClr val="00FF00"/>
            </a:solidFill>
            <a:ln w="12700">
              <a:solidFill>
                <a:srgbClr val="339966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r>
                <a:rPr lang="en-US" sz="1800"/>
                <a:t>552</a:t>
              </a:r>
              <a:endParaRPr lang="it-IT"/>
            </a:p>
          </p:txBody>
        </p:sp>
        <p:sp>
          <p:nvSpPr>
            <p:cNvPr id="161802" name="Rectangle 10"/>
            <p:cNvSpPr>
              <a:spLocks noChangeArrowheads="1"/>
            </p:cNvSpPr>
            <p:nvPr/>
          </p:nvSpPr>
          <p:spPr bwMode="auto">
            <a:xfrm>
              <a:off x="4807" y="1549"/>
              <a:ext cx="390" cy="180"/>
            </a:xfrm>
            <a:prstGeom prst="rect">
              <a:avLst/>
            </a:prstGeom>
            <a:solidFill>
              <a:srgbClr val="00FF00"/>
            </a:solidFill>
            <a:ln w="12700">
              <a:solidFill>
                <a:srgbClr val="339966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r>
                <a:rPr lang="en-US" sz="1800"/>
                <a:t>552</a:t>
              </a:r>
              <a:endParaRPr lang="it-IT"/>
            </a:p>
          </p:txBody>
        </p:sp>
        <p:sp>
          <p:nvSpPr>
            <p:cNvPr id="161803" name="Rectangle 11"/>
            <p:cNvSpPr>
              <a:spLocks noChangeArrowheads="1"/>
            </p:cNvSpPr>
            <p:nvPr/>
          </p:nvSpPr>
          <p:spPr bwMode="auto">
            <a:xfrm>
              <a:off x="4807" y="1762"/>
              <a:ext cx="390" cy="180"/>
            </a:xfrm>
            <a:prstGeom prst="rect">
              <a:avLst/>
            </a:prstGeom>
            <a:solidFill>
              <a:srgbClr val="00FF00"/>
            </a:solidFill>
            <a:ln w="12700">
              <a:solidFill>
                <a:srgbClr val="339966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r>
                <a:rPr lang="en-US" sz="1800"/>
                <a:t>376</a:t>
              </a:r>
              <a:endParaRPr lang="it-IT"/>
            </a:p>
          </p:txBody>
        </p:sp>
        <p:sp>
          <p:nvSpPr>
            <p:cNvPr id="161804" name="Rectangle 12"/>
            <p:cNvSpPr>
              <a:spLocks noChangeArrowheads="1"/>
            </p:cNvSpPr>
            <p:nvPr/>
          </p:nvSpPr>
          <p:spPr bwMode="auto">
            <a:xfrm>
              <a:off x="4807" y="1975"/>
              <a:ext cx="390" cy="180"/>
            </a:xfrm>
            <a:prstGeom prst="rect">
              <a:avLst/>
            </a:prstGeom>
            <a:solidFill>
              <a:srgbClr val="00FF00"/>
            </a:solidFill>
            <a:ln w="12700">
              <a:solidFill>
                <a:srgbClr val="339966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r>
                <a:rPr lang="en-US" sz="1800"/>
                <a:t>552</a:t>
              </a:r>
              <a:endParaRPr lang="it-IT"/>
            </a:p>
          </p:txBody>
        </p:sp>
        <p:sp>
          <p:nvSpPr>
            <p:cNvPr id="161805" name="Rectangle 13"/>
            <p:cNvSpPr>
              <a:spLocks noChangeArrowheads="1"/>
            </p:cNvSpPr>
            <p:nvPr/>
          </p:nvSpPr>
          <p:spPr bwMode="auto">
            <a:xfrm>
              <a:off x="4807" y="2188"/>
              <a:ext cx="390" cy="180"/>
            </a:xfrm>
            <a:prstGeom prst="rect">
              <a:avLst/>
            </a:prstGeom>
            <a:solidFill>
              <a:srgbClr val="00FF00"/>
            </a:solidFill>
            <a:ln w="12700">
              <a:solidFill>
                <a:srgbClr val="339966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r>
                <a:rPr lang="en-US" sz="1800"/>
                <a:t>552</a:t>
              </a:r>
              <a:endParaRPr lang="it-IT"/>
            </a:p>
          </p:txBody>
        </p:sp>
        <p:sp>
          <p:nvSpPr>
            <p:cNvPr id="161806" name="Rectangle 14"/>
            <p:cNvSpPr>
              <a:spLocks noChangeArrowheads="1"/>
            </p:cNvSpPr>
            <p:nvPr/>
          </p:nvSpPr>
          <p:spPr bwMode="auto">
            <a:xfrm>
              <a:off x="4807" y="2401"/>
              <a:ext cx="390" cy="180"/>
            </a:xfrm>
            <a:prstGeom prst="rect">
              <a:avLst/>
            </a:prstGeom>
            <a:solidFill>
              <a:srgbClr val="00FF00"/>
            </a:solidFill>
            <a:ln w="12700">
              <a:solidFill>
                <a:srgbClr val="339966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r>
                <a:rPr lang="en-US" sz="1800"/>
                <a:t>376</a:t>
              </a:r>
              <a:endParaRPr lang="it-IT"/>
            </a:p>
          </p:txBody>
        </p:sp>
        <p:sp>
          <p:nvSpPr>
            <p:cNvPr id="161807" name="Rectangle 15"/>
            <p:cNvSpPr>
              <a:spLocks noChangeArrowheads="1"/>
            </p:cNvSpPr>
            <p:nvPr/>
          </p:nvSpPr>
          <p:spPr bwMode="auto">
            <a:xfrm>
              <a:off x="4807" y="2614"/>
              <a:ext cx="390" cy="180"/>
            </a:xfrm>
            <a:prstGeom prst="rect">
              <a:avLst/>
            </a:prstGeom>
            <a:solidFill>
              <a:srgbClr val="00FF00"/>
            </a:solidFill>
            <a:ln w="12700">
              <a:solidFill>
                <a:srgbClr val="339966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r>
                <a:rPr lang="en-US" sz="1800"/>
                <a:t>552</a:t>
              </a:r>
              <a:endParaRPr lang="it-IT"/>
            </a:p>
          </p:txBody>
        </p:sp>
        <p:sp>
          <p:nvSpPr>
            <p:cNvPr id="161808" name="Rectangle 16"/>
            <p:cNvSpPr>
              <a:spLocks noChangeArrowheads="1"/>
            </p:cNvSpPr>
            <p:nvPr/>
          </p:nvSpPr>
          <p:spPr bwMode="auto">
            <a:xfrm>
              <a:off x="4807" y="2827"/>
              <a:ext cx="390" cy="180"/>
            </a:xfrm>
            <a:prstGeom prst="rect">
              <a:avLst/>
            </a:prstGeom>
            <a:solidFill>
              <a:srgbClr val="00FF00"/>
            </a:solidFill>
            <a:ln w="12700">
              <a:solidFill>
                <a:srgbClr val="339966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r>
                <a:rPr lang="en-US" sz="1800"/>
                <a:t>552</a:t>
              </a:r>
              <a:endParaRPr lang="it-IT"/>
            </a:p>
          </p:txBody>
        </p:sp>
        <p:sp>
          <p:nvSpPr>
            <p:cNvPr id="161809" name="Rectangle 17"/>
            <p:cNvSpPr>
              <a:spLocks noChangeArrowheads="1"/>
            </p:cNvSpPr>
            <p:nvPr/>
          </p:nvSpPr>
          <p:spPr bwMode="auto">
            <a:xfrm>
              <a:off x="4807" y="3041"/>
              <a:ext cx="390" cy="180"/>
            </a:xfrm>
            <a:prstGeom prst="rect">
              <a:avLst/>
            </a:prstGeom>
            <a:solidFill>
              <a:srgbClr val="00FF00"/>
            </a:solidFill>
            <a:ln w="12700">
              <a:solidFill>
                <a:srgbClr val="339966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r>
                <a:rPr lang="en-US" sz="1800"/>
                <a:t>32</a:t>
              </a:r>
              <a:endParaRPr lang="it-IT"/>
            </a:p>
          </p:txBody>
        </p:sp>
      </p:grpSp>
      <p:sp>
        <p:nvSpPr>
          <p:cNvPr id="161810" name="Rectangle 18"/>
          <p:cNvSpPr>
            <a:spLocks noChangeArrowheads="1"/>
          </p:cNvSpPr>
          <p:nvPr/>
        </p:nvSpPr>
        <p:spPr bwMode="auto">
          <a:xfrm>
            <a:off x="7391400" y="2327275"/>
            <a:ext cx="715963" cy="312896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2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1811" name="Line 19"/>
          <p:cNvSpPr>
            <a:spLocks noChangeShapeType="1"/>
          </p:cNvSpPr>
          <p:nvPr/>
        </p:nvSpPr>
        <p:spPr bwMode="auto">
          <a:xfrm>
            <a:off x="7758113" y="2282825"/>
            <a:ext cx="0" cy="3252788"/>
          </a:xfrm>
          <a:prstGeom prst="line">
            <a:avLst/>
          </a:prstGeom>
          <a:noFill/>
          <a:ln w="38100">
            <a:solidFill>
              <a:srgbClr val="339966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1812" name="Rectangle 20"/>
          <p:cNvSpPr>
            <a:spLocks noChangeArrowheads="1"/>
          </p:cNvSpPr>
          <p:nvPr/>
        </p:nvSpPr>
        <p:spPr bwMode="auto">
          <a:xfrm>
            <a:off x="7340600" y="5810250"/>
            <a:ext cx="812800" cy="285750"/>
          </a:xfrm>
          <a:prstGeom prst="rect">
            <a:avLst/>
          </a:prstGeom>
          <a:solidFill>
            <a:srgbClr val="339966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r>
              <a:rPr lang="en-US" sz="1800"/>
              <a:t>4,096</a:t>
            </a:r>
            <a:endParaRPr lang="it-IT"/>
          </a:p>
        </p:txBody>
      </p:sp>
      <p:sp>
        <p:nvSpPr>
          <p:cNvPr id="161813" name="Rectangle 21"/>
          <p:cNvSpPr>
            <a:spLocks noChangeArrowheads="1"/>
          </p:cNvSpPr>
          <p:nvPr/>
        </p:nvSpPr>
        <p:spPr bwMode="auto">
          <a:xfrm>
            <a:off x="6423025" y="5691188"/>
            <a:ext cx="6985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800"/>
              <a:t>Target</a:t>
            </a:r>
            <a:endParaRPr lang="it-IT"/>
          </a:p>
        </p:txBody>
      </p:sp>
      <p:sp>
        <p:nvSpPr>
          <p:cNvPr id="161814" name="Rectangle 22"/>
          <p:cNvSpPr>
            <a:spLocks noChangeArrowheads="1"/>
          </p:cNvSpPr>
          <p:nvPr/>
        </p:nvSpPr>
        <p:spPr bwMode="auto">
          <a:xfrm>
            <a:off x="1089025" y="3206750"/>
            <a:ext cx="7747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800"/>
              <a:t>Source</a:t>
            </a:r>
            <a:endParaRPr lang="it-IT"/>
          </a:p>
        </p:txBody>
      </p:sp>
      <p:sp>
        <p:nvSpPr>
          <p:cNvPr id="161815" name="Rectangle 23"/>
          <p:cNvSpPr>
            <a:spLocks noChangeArrowheads="1"/>
          </p:cNvSpPr>
          <p:nvPr/>
        </p:nvSpPr>
        <p:spPr bwMode="auto">
          <a:xfrm>
            <a:off x="3409950" y="5256213"/>
            <a:ext cx="7366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800"/>
              <a:t>Router</a:t>
            </a:r>
            <a:endParaRPr lang="it-IT"/>
          </a:p>
        </p:txBody>
      </p:sp>
      <p:grpSp>
        <p:nvGrpSpPr>
          <p:cNvPr id="3" name="Group 24"/>
          <p:cNvGrpSpPr>
            <a:grpSpLocks noChangeAspect="1"/>
          </p:cNvGrpSpPr>
          <p:nvPr/>
        </p:nvGrpSpPr>
        <p:grpSpPr bwMode="auto">
          <a:xfrm>
            <a:off x="858838" y="3470275"/>
            <a:ext cx="1157287" cy="1382713"/>
            <a:chOff x="3491" y="1994"/>
            <a:chExt cx="977" cy="1077"/>
          </a:xfrm>
        </p:grpSpPr>
        <p:grpSp>
          <p:nvGrpSpPr>
            <p:cNvPr id="4" name="Group 25"/>
            <p:cNvGrpSpPr>
              <a:grpSpLocks noChangeAspect="1"/>
            </p:cNvGrpSpPr>
            <p:nvPr/>
          </p:nvGrpSpPr>
          <p:grpSpPr bwMode="auto">
            <a:xfrm>
              <a:off x="3637" y="1994"/>
              <a:ext cx="720" cy="819"/>
              <a:chOff x="3637" y="1994"/>
              <a:chExt cx="720" cy="819"/>
            </a:xfrm>
          </p:grpSpPr>
          <p:grpSp>
            <p:nvGrpSpPr>
              <p:cNvPr id="5" name="Group 26"/>
              <p:cNvGrpSpPr>
                <a:grpSpLocks noChangeAspect="1"/>
              </p:cNvGrpSpPr>
              <p:nvPr/>
            </p:nvGrpSpPr>
            <p:grpSpPr bwMode="auto">
              <a:xfrm>
                <a:off x="3637" y="2525"/>
                <a:ext cx="720" cy="288"/>
                <a:chOff x="99" y="2962"/>
                <a:chExt cx="720" cy="288"/>
              </a:xfrm>
            </p:grpSpPr>
            <p:sp>
              <p:nvSpPr>
                <p:cNvPr id="161819" name="Rectangle 27"/>
                <p:cNvSpPr>
                  <a:spLocks noChangeAspect="1" noChangeArrowheads="1"/>
                </p:cNvSpPr>
                <p:nvPr/>
              </p:nvSpPr>
              <p:spPr bwMode="auto">
                <a:xfrm>
                  <a:off x="107" y="3233"/>
                  <a:ext cx="705" cy="17"/>
                </a:xfrm>
                <a:prstGeom prst="rect">
                  <a:avLst/>
                </a:prstGeom>
                <a:solidFill>
                  <a:srgbClr val="5F5F5F"/>
                </a:solidFill>
                <a:ln w="3175">
                  <a:solidFill>
                    <a:srgbClr val="777777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61820" name="Rectangle 28"/>
                <p:cNvSpPr>
                  <a:spLocks noChangeAspect="1" noChangeArrowheads="1"/>
                </p:cNvSpPr>
                <p:nvPr/>
              </p:nvSpPr>
              <p:spPr bwMode="auto">
                <a:xfrm>
                  <a:off x="99" y="3061"/>
                  <a:ext cx="720" cy="174"/>
                </a:xfrm>
                <a:prstGeom prst="rect">
                  <a:avLst/>
                </a:prstGeom>
                <a:gradFill rotWithShape="0">
                  <a:gsLst>
                    <a:gs pos="0">
                      <a:srgbClr val="DDDDDD"/>
                    </a:gs>
                    <a:gs pos="100000">
                      <a:srgbClr val="5F5F5F"/>
                    </a:gs>
                  </a:gsLst>
                  <a:lin ang="2700000" scaled="1"/>
                </a:gradFill>
                <a:ln w="3175">
                  <a:solidFill>
                    <a:srgbClr val="777777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61821" name="Rectangle 29"/>
                <p:cNvSpPr>
                  <a:spLocks noChangeAspect="1" noChangeArrowheads="1"/>
                </p:cNvSpPr>
                <p:nvPr/>
              </p:nvSpPr>
              <p:spPr bwMode="auto">
                <a:xfrm>
                  <a:off x="178" y="3174"/>
                  <a:ext cx="51" cy="23"/>
                </a:xfrm>
                <a:prstGeom prst="rect">
                  <a:avLst/>
                </a:prstGeom>
                <a:solidFill>
                  <a:srgbClr val="5F5F5F"/>
                </a:solidFill>
                <a:ln w="317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6" name="Group 30"/>
                <p:cNvGrpSpPr>
                  <a:grpSpLocks noChangeAspect="1"/>
                </p:cNvGrpSpPr>
                <p:nvPr/>
              </p:nvGrpSpPr>
              <p:grpSpPr bwMode="auto">
                <a:xfrm>
                  <a:off x="597" y="3116"/>
                  <a:ext cx="155" cy="30"/>
                  <a:chOff x="1343" y="3114"/>
                  <a:chExt cx="155" cy="30"/>
                </a:xfrm>
              </p:grpSpPr>
              <p:sp>
                <p:nvSpPr>
                  <p:cNvPr id="161823" name="Rectangle 3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343" y="3125"/>
                    <a:ext cx="155" cy="12"/>
                  </a:xfrm>
                  <a:prstGeom prst="rect">
                    <a:avLst/>
                  </a:prstGeom>
                  <a:solidFill>
                    <a:schemeClr val="tx1"/>
                  </a:solidFill>
                  <a:ln w="3175">
                    <a:solidFill>
                      <a:schemeClr val="tx2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61824" name="Freeform 32"/>
                  <p:cNvSpPr>
                    <a:spLocks noChangeAspect="1"/>
                  </p:cNvSpPr>
                  <p:nvPr/>
                </p:nvSpPr>
                <p:spPr bwMode="auto">
                  <a:xfrm>
                    <a:off x="1381" y="3114"/>
                    <a:ext cx="79" cy="30"/>
                  </a:xfrm>
                  <a:custGeom>
                    <a:avLst/>
                    <a:gdLst/>
                    <a:ahLst/>
                    <a:cxnLst>
                      <a:cxn ang="0">
                        <a:pos x="0" y="30"/>
                      </a:cxn>
                      <a:cxn ang="0">
                        <a:pos x="79" y="30"/>
                      </a:cxn>
                      <a:cxn ang="0">
                        <a:pos x="73" y="0"/>
                      </a:cxn>
                      <a:cxn ang="0">
                        <a:pos x="7" y="0"/>
                      </a:cxn>
                      <a:cxn ang="0">
                        <a:pos x="0" y="30"/>
                      </a:cxn>
                    </a:cxnLst>
                    <a:rect l="0" t="0" r="r" b="b"/>
                    <a:pathLst>
                      <a:path w="79" h="30">
                        <a:moveTo>
                          <a:pt x="0" y="30"/>
                        </a:moveTo>
                        <a:lnTo>
                          <a:pt x="79" y="30"/>
                        </a:lnTo>
                        <a:lnTo>
                          <a:pt x="73" y="0"/>
                        </a:lnTo>
                        <a:lnTo>
                          <a:pt x="7" y="0"/>
                        </a:lnTo>
                        <a:lnTo>
                          <a:pt x="0" y="30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 cmpd="sng">
                    <a:solidFill>
                      <a:schemeClr val="tx2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61825" name="Freeform 33"/>
                <p:cNvSpPr>
                  <a:spLocks noChangeAspect="1"/>
                </p:cNvSpPr>
                <p:nvPr/>
              </p:nvSpPr>
              <p:spPr bwMode="auto">
                <a:xfrm>
                  <a:off x="99" y="2966"/>
                  <a:ext cx="720" cy="97"/>
                </a:xfrm>
                <a:custGeom>
                  <a:avLst/>
                  <a:gdLst/>
                  <a:ahLst/>
                  <a:cxnLst>
                    <a:cxn ang="0">
                      <a:pos x="72" y="0"/>
                    </a:cxn>
                    <a:cxn ang="0">
                      <a:pos x="0" y="93"/>
                    </a:cxn>
                    <a:cxn ang="0">
                      <a:pos x="720" y="93"/>
                    </a:cxn>
                    <a:cxn ang="0">
                      <a:pos x="648" y="1"/>
                    </a:cxn>
                    <a:cxn ang="0">
                      <a:pos x="72" y="0"/>
                    </a:cxn>
                  </a:cxnLst>
                  <a:rect l="0" t="0" r="r" b="b"/>
                  <a:pathLst>
                    <a:path w="720" h="93">
                      <a:moveTo>
                        <a:pt x="72" y="0"/>
                      </a:moveTo>
                      <a:lnTo>
                        <a:pt x="0" y="93"/>
                      </a:lnTo>
                      <a:lnTo>
                        <a:pt x="720" y="93"/>
                      </a:lnTo>
                      <a:lnTo>
                        <a:pt x="648" y="1"/>
                      </a:lnTo>
                      <a:lnTo>
                        <a:pt x="72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C0C0C0"/>
                    </a:gs>
                    <a:gs pos="100000">
                      <a:srgbClr val="292929"/>
                    </a:gs>
                  </a:gsLst>
                  <a:lin ang="0" scaled="1"/>
                </a:gradFill>
                <a:ln w="3175" cap="flat" cmpd="sng">
                  <a:solidFill>
                    <a:srgbClr val="777777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61826" name="Freeform 34"/>
                <p:cNvSpPr>
                  <a:spLocks noChangeAspect="1"/>
                </p:cNvSpPr>
                <p:nvPr/>
              </p:nvSpPr>
              <p:spPr bwMode="auto">
                <a:xfrm>
                  <a:off x="228" y="2996"/>
                  <a:ext cx="462" cy="41"/>
                </a:xfrm>
                <a:custGeom>
                  <a:avLst/>
                  <a:gdLst/>
                  <a:ahLst/>
                  <a:cxnLst>
                    <a:cxn ang="0">
                      <a:pos x="13" y="41"/>
                    </a:cxn>
                    <a:cxn ang="0">
                      <a:pos x="447" y="41"/>
                    </a:cxn>
                    <a:cxn ang="0">
                      <a:pos x="462" y="32"/>
                    </a:cxn>
                    <a:cxn ang="0">
                      <a:pos x="462" y="0"/>
                    </a:cxn>
                    <a:cxn ang="0">
                      <a:pos x="452" y="8"/>
                    </a:cxn>
                    <a:cxn ang="0">
                      <a:pos x="11" y="8"/>
                    </a:cxn>
                    <a:cxn ang="0">
                      <a:pos x="0" y="0"/>
                    </a:cxn>
                    <a:cxn ang="0">
                      <a:pos x="0" y="32"/>
                    </a:cxn>
                    <a:cxn ang="0">
                      <a:pos x="13" y="41"/>
                    </a:cxn>
                  </a:cxnLst>
                  <a:rect l="0" t="0" r="r" b="b"/>
                  <a:pathLst>
                    <a:path w="462" h="41">
                      <a:moveTo>
                        <a:pt x="13" y="41"/>
                      </a:moveTo>
                      <a:lnTo>
                        <a:pt x="447" y="41"/>
                      </a:lnTo>
                      <a:cubicBezTo>
                        <a:pt x="447" y="41"/>
                        <a:pt x="459" y="39"/>
                        <a:pt x="462" y="32"/>
                      </a:cubicBezTo>
                      <a:cubicBezTo>
                        <a:pt x="462" y="16"/>
                        <a:pt x="462" y="0"/>
                        <a:pt x="462" y="0"/>
                      </a:cubicBezTo>
                      <a:lnTo>
                        <a:pt x="452" y="8"/>
                      </a:lnTo>
                      <a:lnTo>
                        <a:pt x="11" y="8"/>
                      </a:lnTo>
                      <a:lnTo>
                        <a:pt x="0" y="0"/>
                      </a:lnTo>
                      <a:cubicBezTo>
                        <a:pt x="0" y="0"/>
                        <a:pt x="0" y="16"/>
                        <a:pt x="0" y="32"/>
                      </a:cubicBezTo>
                      <a:cubicBezTo>
                        <a:pt x="2" y="38"/>
                        <a:pt x="13" y="41"/>
                        <a:pt x="13" y="41"/>
                      </a:cubicBezTo>
                      <a:close/>
                    </a:path>
                  </a:pathLst>
                </a:custGeom>
                <a:gradFill rotWithShape="0">
                  <a:gsLst>
                    <a:gs pos="0">
                      <a:srgbClr val="DDDDDD"/>
                    </a:gs>
                    <a:gs pos="100000">
                      <a:srgbClr val="292929"/>
                    </a:gs>
                  </a:gsLst>
                  <a:lin ang="0" scaled="1"/>
                </a:gradFill>
                <a:ln w="3175" cap="flat" cmpd="sng">
                  <a:noFill/>
                  <a:prstDash val="solid"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61827" name="Freeform 35"/>
                <p:cNvSpPr>
                  <a:spLocks noChangeAspect="1"/>
                </p:cNvSpPr>
                <p:nvPr/>
              </p:nvSpPr>
              <p:spPr bwMode="auto">
                <a:xfrm>
                  <a:off x="227" y="2962"/>
                  <a:ext cx="464" cy="41"/>
                </a:xfrm>
                <a:custGeom>
                  <a:avLst/>
                  <a:gdLst/>
                  <a:ahLst/>
                  <a:cxnLst>
                    <a:cxn ang="0">
                      <a:pos x="13" y="41"/>
                    </a:cxn>
                    <a:cxn ang="0">
                      <a:pos x="448" y="41"/>
                    </a:cxn>
                    <a:cxn ang="0">
                      <a:pos x="463" y="32"/>
                    </a:cxn>
                    <a:cxn ang="0">
                      <a:pos x="448" y="7"/>
                    </a:cxn>
                    <a:cxn ang="0">
                      <a:pos x="21" y="4"/>
                    </a:cxn>
                    <a:cxn ang="0">
                      <a:pos x="0" y="32"/>
                    </a:cxn>
                    <a:cxn ang="0">
                      <a:pos x="13" y="41"/>
                    </a:cxn>
                  </a:cxnLst>
                  <a:rect l="0" t="0" r="r" b="b"/>
                  <a:pathLst>
                    <a:path w="464" h="41">
                      <a:moveTo>
                        <a:pt x="13" y="41"/>
                      </a:moveTo>
                      <a:lnTo>
                        <a:pt x="448" y="41"/>
                      </a:lnTo>
                      <a:cubicBezTo>
                        <a:pt x="448" y="41"/>
                        <a:pt x="463" y="38"/>
                        <a:pt x="463" y="32"/>
                      </a:cubicBezTo>
                      <a:cubicBezTo>
                        <a:pt x="464" y="27"/>
                        <a:pt x="454" y="16"/>
                        <a:pt x="448" y="7"/>
                      </a:cubicBezTo>
                      <a:cubicBezTo>
                        <a:pt x="356" y="7"/>
                        <a:pt x="96" y="0"/>
                        <a:pt x="21" y="4"/>
                      </a:cubicBezTo>
                      <a:lnTo>
                        <a:pt x="0" y="32"/>
                      </a:lnTo>
                      <a:cubicBezTo>
                        <a:pt x="2" y="38"/>
                        <a:pt x="13" y="41"/>
                        <a:pt x="13" y="41"/>
                      </a:cubicBezTo>
                      <a:close/>
                    </a:path>
                  </a:pathLst>
                </a:custGeom>
                <a:solidFill>
                  <a:srgbClr val="5F5F5F"/>
                </a:solidFill>
                <a:ln w="3175" cmpd="sng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7" name="Group 36"/>
              <p:cNvGrpSpPr>
                <a:grpSpLocks noChangeAspect="1"/>
              </p:cNvGrpSpPr>
              <p:nvPr/>
            </p:nvGrpSpPr>
            <p:grpSpPr bwMode="auto">
              <a:xfrm>
                <a:off x="3668" y="1994"/>
                <a:ext cx="657" cy="536"/>
                <a:chOff x="3668" y="1994"/>
                <a:chExt cx="657" cy="536"/>
              </a:xfrm>
            </p:grpSpPr>
            <p:sp>
              <p:nvSpPr>
                <p:cNvPr id="161829" name="AutoShape 37"/>
                <p:cNvSpPr>
                  <a:spLocks noChangeAspect="1" noChangeArrowheads="1"/>
                </p:cNvSpPr>
                <p:nvPr/>
              </p:nvSpPr>
              <p:spPr bwMode="auto">
                <a:xfrm>
                  <a:off x="3668" y="1994"/>
                  <a:ext cx="657" cy="536"/>
                </a:xfrm>
                <a:prstGeom prst="roundRect">
                  <a:avLst>
                    <a:gd name="adj" fmla="val 1866"/>
                  </a:avLst>
                </a:prstGeom>
                <a:gradFill rotWithShape="0">
                  <a:gsLst>
                    <a:gs pos="0">
                      <a:srgbClr val="DDDDDD"/>
                    </a:gs>
                    <a:gs pos="100000">
                      <a:srgbClr val="777777"/>
                    </a:gs>
                  </a:gsLst>
                  <a:lin ang="2700000" scaled="1"/>
                </a:gradFill>
                <a:ln w="3175">
                  <a:solidFill>
                    <a:schemeClr val="bg2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61830" name="AutoShape 38"/>
                <p:cNvSpPr>
                  <a:spLocks noChangeAspect="1" noChangeArrowheads="1"/>
                </p:cNvSpPr>
                <p:nvPr/>
              </p:nvSpPr>
              <p:spPr bwMode="auto">
                <a:xfrm>
                  <a:off x="3708" y="2038"/>
                  <a:ext cx="577" cy="449"/>
                </a:xfrm>
                <a:prstGeom prst="roundRect">
                  <a:avLst>
                    <a:gd name="adj" fmla="val 1338"/>
                  </a:avLst>
                </a:prstGeom>
                <a:solidFill>
                  <a:srgbClr val="B2B2B2"/>
                </a:solidFill>
                <a:ln w="317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61831" name="AutoShape 39"/>
                <p:cNvSpPr>
                  <a:spLocks noChangeAspect="1" noChangeArrowheads="1"/>
                </p:cNvSpPr>
                <p:nvPr/>
              </p:nvSpPr>
              <p:spPr bwMode="auto">
                <a:xfrm>
                  <a:off x="3730" y="2064"/>
                  <a:ext cx="533" cy="396"/>
                </a:xfrm>
                <a:prstGeom prst="roundRect">
                  <a:avLst>
                    <a:gd name="adj" fmla="val 1514"/>
                  </a:avLst>
                </a:prstGeom>
                <a:gradFill rotWithShape="0">
                  <a:gsLst>
                    <a:gs pos="0">
                      <a:schemeClr val="tx1"/>
                    </a:gs>
                    <a:gs pos="100000">
                      <a:srgbClr val="C0C0C0"/>
                    </a:gs>
                  </a:gsLst>
                  <a:lin ang="2700000" scaled="1"/>
                </a:gradFill>
                <a:ln w="317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61832" name="AutoShape 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45" y="2078"/>
                  <a:ext cx="503" cy="368"/>
                </a:xfrm>
                <a:prstGeom prst="roundRect">
                  <a:avLst>
                    <a:gd name="adj" fmla="val 815"/>
                  </a:avLst>
                </a:prstGeom>
                <a:gradFill rotWithShape="0">
                  <a:gsLst>
                    <a:gs pos="0">
                      <a:srgbClr val="99CCCC"/>
                    </a:gs>
                    <a:gs pos="100000">
                      <a:srgbClr val="006699"/>
                    </a:gs>
                  </a:gsLst>
                  <a:lin ang="2700000" scaled="1"/>
                </a:gradFill>
                <a:ln w="317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61833" name="AutoShape 41"/>
                <p:cNvSpPr>
                  <a:spLocks noChangeAspect="1" noChangeArrowheads="1"/>
                </p:cNvSpPr>
                <p:nvPr/>
              </p:nvSpPr>
              <p:spPr bwMode="auto">
                <a:xfrm>
                  <a:off x="4121" y="2131"/>
                  <a:ext cx="40" cy="90"/>
                </a:xfrm>
                <a:prstGeom prst="roundRect">
                  <a:avLst>
                    <a:gd name="adj" fmla="val 27662"/>
                  </a:avLst>
                </a:prstGeom>
                <a:solidFill>
                  <a:srgbClr val="CCFFFF"/>
                </a:solidFill>
                <a:ln w="317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8" name="Group 42"/>
            <p:cNvGrpSpPr>
              <a:grpSpLocks noChangeAspect="1"/>
            </p:cNvGrpSpPr>
            <p:nvPr/>
          </p:nvGrpSpPr>
          <p:grpSpPr bwMode="auto">
            <a:xfrm>
              <a:off x="3491" y="2900"/>
              <a:ext cx="977" cy="171"/>
              <a:chOff x="-355" y="3345"/>
              <a:chExt cx="977" cy="171"/>
            </a:xfrm>
          </p:grpSpPr>
          <p:sp>
            <p:nvSpPr>
              <p:cNvPr id="161835" name="Freeform 43"/>
              <p:cNvSpPr>
                <a:spLocks noChangeAspect="1"/>
              </p:cNvSpPr>
              <p:nvPr/>
            </p:nvSpPr>
            <p:spPr bwMode="auto">
              <a:xfrm>
                <a:off x="-355" y="3345"/>
                <a:ext cx="977" cy="171"/>
              </a:xfrm>
              <a:custGeom>
                <a:avLst/>
                <a:gdLst/>
                <a:ahLst/>
                <a:cxnLst>
                  <a:cxn ang="0">
                    <a:pos x="1047" y="20"/>
                  </a:cxn>
                  <a:cxn ang="0">
                    <a:pos x="1042" y="1"/>
                  </a:cxn>
                  <a:cxn ang="0">
                    <a:pos x="968" y="0"/>
                  </a:cxn>
                  <a:cxn ang="0">
                    <a:pos x="965" y="6"/>
                  </a:cxn>
                  <a:cxn ang="0">
                    <a:pos x="897" y="20"/>
                  </a:cxn>
                  <a:cxn ang="0">
                    <a:pos x="892" y="1"/>
                  </a:cxn>
                  <a:cxn ang="0">
                    <a:pos x="816" y="3"/>
                  </a:cxn>
                  <a:cxn ang="0">
                    <a:pos x="802" y="20"/>
                  </a:cxn>
                  <a:cxn ang="0">
                    <a:pos x="778" y="13"/>
                  </a:cxn>
                  <a:cxn ang="0">
                    <a:pos x="773" y="1"/>
                  </a:cxn>
                  <a:cxn ang="0">
                    <a:pos x="730" y="0"/>
                  </a:cxn>
                  <a:cxn ang="0">
                    <a:pos x="702" y="1"/>
                  </a:cxn>
                  <a:cxn ang="0">
                    <a:pos x="701" y="3"/>
                  </a:cxn>
                  <a:cxn ang="0">
                    <a:pos x="670" y="20"/>
                  </a:cxn>
                  <a:cxn ang="0">
                    <a:pos x="588" y="3"/>
                  </a:cxn>
                  <a:cxn ang="0">
                    <a:pos x="555" y="20"/>
                  </a:cxn>
                  <a:cxn ang="0">
                    <a:pos x="510" y="3"/>
                  </a:cxn>
                  <a:cxn ang="0">
                    <a:pos x="473" y="3"/>
                  </a:cxn>
                  <a:cxn ang="0">
                    <a:pos x="461" y="20"/>
                  </a:cxn>
                  <a:cxn ang="0">
                    <a:pos x="277" y="6"/>
                  </a:cxn>
                  <a:cxn ang="0">
                    <a:pos x="203" y="1"/>
                  </a:cxn>
                  <a:cxn ang="0">
                    <a:pos x="202" y="3"/>
                  </a:cxn>
                  <a:cxn ang="0">
                    <a:pos x="107" y="20"/>
                  </a:cxn>
                  <a:cxn ang="0">
                    <a:pos x="19" y="513"/>
                  </a:cxn>
                  <a:cxn ang="0">
                    <a:pos x="2930" y="451"/>
                  </a:cxn>
                  <a:cxn ang="0">
                    <a:pos x="2245" y="20"/>
                  </a:cxn>
                  <a:cxn ang="0">
                    <a:pos x="2234" y="2"/>
                  </a:cxn>
                  <a:cxn ang="0">
                    <a:pos x="2169" y="7"/>
                  </a:cxn>
                  <a:cxn ang="0">
                    <a:pos x="2139" y="20"/>
                  </a:cxn>
                  <a:cxn ang="0">
                    <a:pos x="2126" y="2"/>
                  </a:cxn>
                  <a:cxn ang="0">
                    <a:pos x="2054" y="20"/>
                  </a:cxn>
                  <a:cxn ang="0">
                    <a:pos x="2027" y="9"/>
                  </a:cxn>
                  <a:cxn ang="0">
                    <a:pos x="1957" y="2"/>
                  </a:cxn>
                  <a:cxn ang="0">
                    <a:pos x="1954" y="3"/>
                  </a:cxn>
                  <a:cxn ang="0">
                    <a:pos x="1857" y="20"/>
                  </a:cxn>
                  <a:cxn ang="0">
                    <a:pos x="1846" y="2"/>
                  </a:cxn>
                  <a:cxn ang="0">
                    <a:pos x="1767" y="20"/>
                  </a:cxn>
                  <a:cxn ang="0">
                    <a:pos x="1740" y="13"/>
                  </a:cxn>
                  <a:cxn ang="0">
                    <a:pos x="1739" y="2"/>
                  </a:cxn>
                  <a:cxn ang="0">
                    <a:pos x="1667" y="7"/>
                  </a:cxn>
                  <a:cxn ang="0">
                    <a:pos x="1637" y="20"/>
                  </a:cxn>
                  <a:cxn ang="0">
                    <a:pos x="1562" y="6"/>
                  </a:cxn>
                  <a:cxn ang="0">
                    <a:pos x="1528" y="20"/>
                  </a:cxn>
                  <a:cxn ang="0">
                    <a:pos x="1521" y="1"/>
                  </a:cxn>
                  <a:cxn ang="0">
                    <a:pos x="1448" y="2"/>
                  </a:cxn>
                  <a:cxn ang="0">
                    <a:pos x="1446" y="6"/>
                  </a:cxn>
                  <a:cxn ang="0">
                    <a:pos x="1383" y="20"/>
                  </a:cxn>
                  <a:cxn ang="0">
                    <a:pos x="1374" y="3"/>
                  </a:cxn>
                  <a:cxn ang="0">
                    <a:pos x="1301" y="2"/>
                  </a:cxn>
                  <a:cxn ang="0">
                    <a:pos x="1300" y="6"/>
                  </a:cxn>
                  <a:cxn ang="0">
                    <a:pos x="1269" y="20"/>
                  </a:cxn>
                  <a:cxn ang="0">
                    <a:pos x="1265" y="1"/>
                  </a:cxn>
                  <a:cxn ang="0">
                    <a:pos x="1181" y="20"/>
                  </a:cxn>
                  <a:cxn ang="0">
                    <a:pos x="1152" y="9"/>
                  </a:cxn>
                  <a:cxn ang="0">
                    <a:pos x="1078" y="1"/>
                  </a:cxn>
                </a:cxnLst>
                <a:rect l="0" t="0" r="r" b="b"/>
                <a:pathLst>
                  <a:path w="2930" h="513">
                    <a:moveTo>
                      <a:pt x="1071" y="20"/>
                    </a:moveTo>
                    <a:lnTo>
                      <a:pt x="1047" y="20"/>
                    </a:lnTo>
                    <a:lnTo>
                      <a:pt x="1041" y="8"/>
                    </a:lnTo>
                    <a:lnTo>
                      <a:pt x="1042" y="1"/>
                    </a:lnTo>
                    <a:lnTo>
                      <a:pt x="1031" y="0"/>
                    </a:lnTo>
                    <a:lnTo>
                      <a:pt x="968" y="0"/>
                    </a:lnTo>
                    <a:lnTo>
                      <a:pt x="968" y="6"/>
                    </a:lnTo>
                    <a:lnTo>
                      <a:pt x="965" y="6"/>
                    </a:lnTo>
                    <a:lnTo>
                      <a:pt x="956" y="20"/>
                    </a:lnTo>
                    <a:lnTo>
                      <a:pt x="897" y="20"/>
                    </a:lnTo>
                    <a:lnTo>
                      <a:pt x="892" y="10"/>
                    </a:lnTo>
                    <a:lnTo>
                      <a:pt x="892" y="1"/>
                    </a:lnTo>
                    <a:lnTo>
                      <a:pt x="816" y="1"/>
                    </a:lnTo>
                    <a:lnTo>
                      <a:pt x="816" y="3"/>
                    </a:lnTo>
                    <a:lnTo>
                      <a:pt x="814" y="3"/>
                    </a:lnTo>
                    <a:lnTo>
                      <a:pt x="802" y="20"/>
                    </a:lnTo>
                    <a:lnTo>
                      <a:pt x="782" y="20"/>
                    </a:lnTo>
                    <a:lnTo>
                      <a:pt x="778" y="13"/>
                    </a:lnTo>
                    <a:lnTo>
                      <a:pt x="778" y="1"/>
                    </a:lnTo>
                    <a:lnTo>
                      <a:pt x="773" y="1"/>
                    </a:lnTo>
                    <a:lnTo>
                      <a:pt x="768" y="0"/>
                    </a:lnTo>
                    <a:lnTo>
                      <a:pt x="730" y="0"/>
                    </a:lnTo>
                    <a:lnTo>
                      <a:pt x="726" y="1"/>
                    </a:lnTo>
                    <a:lnTo>
                      <a:pt x="702" y="1"/>
                    </a:lnTo>
                    <a:lnTo>
                      <a:pt x="702" y="3"/>
                    </a:lnTo>
                    <a:lnTo>
                      <a:pt x="701" y="3"/>
                    </a:lnTo>
                    <a:lnTo>
                      <a:pt x="690" y="20"/>
                    </a:lnTo>
                    <a:lnTo>
                      <a:pt x="670" y="20"/>
                    </a:lnTo>
                    <a:lnTo>
                      <a:pt x="665" y="3"/>
                    </a:lnTo>
                    <a:lnTo>
                      <a:pt x="588" y="3"/>
                    </a:lnTo>
                    <a:lnTo>
                      <a:pt x="576" y="20"/>
                    </a:lnTo>
                    <a:lnTo>
                      <a:pt x="555" y="20"/>
                    </a:lnTo>
                    <a:lnTo>
                      <a:pt x="550" y="3"/>
                    </a:lnTo>
                    <a:lnTo>
                      <a:pt x="510" y="3"/>
                    </a:lnTo>
                    <a:lnTo>
                      <a:pt x="473" y="2"/>
                    </a:lnTo>
                    <a:lnTo>
                      <a:pt x="473" y="3"/>
                    </a:lnTo>
                    <a:lnTo>
                      <a:pt x="471" y="3"/>
                    </a:lnTo>
                    <a:lnTo>
                      <a:pt x="461" y="20"/>
                    </a:lnTo>
                    <a:lnTo>
                      <a:pt x="286" y="20"/>
                    </a:lnTo>
                    <a:lnTo>
                      <a:pt x="277" y="6"/>
                    </a:lnTo>
                    <a:lnTo>
                      <a:pt x="279" y="1"/>
                    </a:lnTo>
                    <a:lnTo>
                      <a:pt x="203" y="1"/>
                    </a:lnTo>
                    <a:lnTo>
                      <a:pt x="203" y="3"/>
                    </a:lnTo>
                    <a:lnTo>
                      <a:pt x="202" y="3"/>
                    </a:lnTo>
                    <a:lnTo>
                      <a:pt x="192" y="20"/>
                    </a:lnTo>
                    <a:lnTo>
                      <a:pt x="107" y="20"/>
                    </a:lnTo>
                    <a:lnTo>
                      <a:pt x="0" y="451"/>
                    </a:lnTo>
                    <a:lnTo>
                      <a:pt x="19" y="513"/>
                    </a:lnTo>
                    <a:lnTo>
                      <a:pt x="2907" y="513"/>
                    </a:lnTo>
                    <a:lnTo>
                      <a:pt x="2930" y="451"/>
                    </a:lnTo>
                    <a:lnTo>
                      <a:pt x="2801" y="20"/>
                    </a:lnTo>
                    <a:lnTo>
                      <a:pt x="2245" y="20"/>
                    </a:lnTo>
                    <a:lnTo>
                      <a:pt x="2240" y="10"/>
                    </a:lnTo>
                    <a:lnTo>
                      <a:pt x="2234" y="2"/>
                    </a:lnTo>
                    <a:lnTo>
                      <a:pt x="2173" y="2"/>
                    </a:lnTo>
                    <a:lnTo>
                      <a:pt x="2169" y="7"/>
                    </a:lnTo>
                    <a:lnTo>
                      <a:pt x="2161" y="20"/>
                    </a:lnTo>
                    <a:lnTo>
                      <a:pt x="2139" y="20"/>
                    </a:lnTo>
                    <a:lnTo>
                      <a:pt x="2133" y="10"/>
                    </a:lnTo>
                    <a:lnTo>
                      <a:pt x="2126" y="2"/>
                    </a:lnTo>
                    <a:lnTo>
                      <a:pt x="2065" y="2"/>
                    </a:lnTo>
                    <a:lnTo>
                      <a:pt x="2054" y="20"/>
                    </a:lnTo>
                    <a:lnTo>
                      <a:pt x="2032" y="20"/>
                    </a:lnTo>
                    <a:lnTo>
                      <a:pt x="2027" y="9"/>
                    </a:lnTo>
                    <a:lnTo>
                      <a:pt x="2023" y="1"/>
                    </a:lnTo>
                    <a:lnTo>
                      <a:pt x="1957" y="2"/>
                    </a:lnTo>
                    <a:lnTo>
                      <a:pt x="1957" y="3"/>
                    </a:lnTo>
                    <a:lnTo>
                      <a:pt x="1954" y="3"/>
                    </a:lnTo>
                    <a:lnTo>
                      <a:pt x="1945" y="20"/>
                    </a:lnTo>
                    <a:lnTo>
                      <a:pt x="1857" y="20"/>
                    </a:lnTo>
                    <a:lnTo>
                      <a:pt x="1850" y="6"/>
                    </a:lnTo>
                    <a:lnTo>
                      <a:pt x="1846" y="2"/>
                    </a:lnTo>
                    <a:lnTo>
                      <a:pt x="1778" y="2"/>
                    </a:lnTo>
                    <a:lnTo>
                      <a:pt x="1767" y="20"/>
                    </a:lnTo>
                    <a:lnTo>
                      <a:pt x="1745" y="20"/>
                    </a:lnTo>
                    <a:lnTo>
                      <a:pt x="1740" y="13"/>
                    </a:lnTo>
                    <a:lnTo>
                      <a:pt x="1740" y="12"/>
                    </a:lnTo>
                    <a:lnTo>
                      <a:pt x="1739" y="2"/>
                    </a:lnTo>
                    <a:lnTo>
                      <a:pt x="1667" y="2"/>
                    </a:lnTo>
                    <a:lnTo>
                      <a:pt x="1667" y="7"/>
                    </a:lnTo>
                    <a:lnTo>
                      <a:pt x="1660" y="20"/>
                    </a:lnTo>
                    <a:lnTo>
                      <a:pt x="1637" y="20"/>
                    </a:lnTo>
                    <a:lnTo>
                      <a:pt x="1629" y="7"/>
                    </a:lnTo>
                    <a:lnTo>
                      <a:pt x="1562" y="6"/>
                    </a:lnTo>
                    <a:lnTo>
                      <a:pt x="1551" y="20"/>
                    </a:lnTo>
                    <a:lnTo>
                      <a:pt x="1528" y="20"/>
                    </a:lnTo>
                    <a:lnTo>
                      <a:pt x="1521" y="6"/>
                    </a:lnTo>
                    <a:lnTo>
                      <a:pt x="1521" y="1"/>
                    </a:lnTo>
                    <a:lnTo>
                      <a:pt x="1511" y="2"/>
                    </a:lnTo>
                    <a:lnTo>
                      <a:pt x="1448" y="2"/>
                    </a:lnTo>
                    <a:lnTo>
                      <a:pt x="1448" y="6"/>
                    </a:lnTo>
                    <a:lnTo>
                      <a:pt x="1446" y="6"/>
                    </a:lnTo>
                    <a:lnTo>
                      <a:pt x="1438" y="20"/>
                    </a:lnTo>
                    <a:lnTo>
                      <a:pt x="1383" y="20"/>
                    </a:lnTo>
                    <a:lnTo>
                      <a:pt x="1376" y="6"/>
                    </a:lnTo>
                    <a:lnTo>
                      <a:pt x="1374" y="3"/>
                    </a:lnTo>
                    <a:lnTo>
                      <a:pt x="1329" y="2"/>
                    </a:lnTo>
                    <a:lnTo>
                      <a:pt x="1301" y="2"/>
                    </a:lnTo>
                    <a:lnTo>
                      <a:pt x="1301" y="6"/>
                    </a:lnTo>
                    <a:lnTo>
                      <a:pt x="1300" y="6"/>
                    </a:lnTo>
                    <a:lnTo>
                      <a:pt x="1290" y="20"/>
                    </a:lnTo>
                    <a:lnTo>
                      <a:pt x="1269" y="20"/>
                    </a:lnTo>
                    <a:lnTo>
                      <a:pt x="1265" y="14"/>
                    </a:lnTo>
                    <a:lnTo>
                      <a:pt x="1265" y="1"/>
                    </a:lnTo>
                    <a:lnTo>
                      <a:pt x="1192" y="1"/>
                    </a:lnTo>
                    <a:lnTo>
                      <a:pt x="1181" y="20"/>
                    </a:lnTo>
                    <a:lnTo>
                      <a:pt x="1158" y="20"/>
                    </a:lnTo>
                    <a:lnTo>
                      <a:pt x="1152" y="9"/>
                    </a:lnTo>
                    <a:lnTo>
                      <a:pt x="1152" y="1"/>
                    </a:lnTo>
                    <a:lnTo>
                      <a:pt x="1078" y="1"/>
                    </a:lnTo>
                    <a:lnTo>
                      <a:pt x="1078" y="8"/>
                    </a:lnTo>
                  </a:path>
                </a:pathLst>
              </a:custGeom>
              <a:gradFill rotWithShape="0">
                <a:gsLst>
                  <a:gs pos="0">
                    <a:srgbClr val="C0C0C0"/>
                  </a:gs>
                  <a:gs pos="100000">
                    <a:srgbClr val="292929"/>
                  </a:gs>
                </a:gsLst>
                <a:lin ang="0" scaled="1"/>
              </a:gradFill>
              <a:ln w="3175" cap="flat" cmpd="sng">
                <a:solidFill>
                  <a:srgbClr val="777777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1836" name="Freeform 44"/>
              <p:cNvSpPr>
                <a:spLocks noChangeAspect="1"/>
              </p:cNvSpPr>
              <p:nvPr/>
            </p:nvSpPr>
            <p:spPr bwMode="auto">
              <a:xfrm>
                <a:off x="388" y="3389"/>
                <a:ext cx="4" cy="3"/>
              </a:xfrm>
              <a:custGeom>
                <a:avLst/>
                <a:gdLst/>
                <a:ahLst/>
                <a:cxnLst>
                  <a:cxn ang="0">
                    <a:pos x="2" y="2"/>
                  </a:cxn>
                  <a:cxn ang="0">
                    <a:pos x="0" y="0"/>
                  </a:cxn>
                  <a:cxn ang="0">
                    <a:pos x="7" y="8"/>
                  </a:cxn>
                  <a:cxn ang="0">
                    <a:pos x="4" y="5"/>
                  </a:cxn>
                  <a:cxn ang="0">
                    <a:pos x="6" y="5"/>
                  </a:cxn>
                  <a:cxn ang="0">
                    <a:pos x="12" y="7"/>
                  </a:cxn>
                  <a:cxn ang="0">
                    <a:pos x="4" y="3"/>
                  </a:cxn>
                  <a:cxn ang="0">
                    <a:pos x="2" y="2"/>
                  </a:cxn>
                </a:cxnLst>
                <a:rect l="0" t="0" r="r" b="b"/>
                <a:pathLst>
                  <a:path w="12" h="8">
                    <a:moveTo>
                      <a:pt x="2" y="2"/>
                    </a:moveTo>
                    <a:lnTo>
                      <a:pt x="0" y="0"/>
                    </a:lnTo>
                    <a:lnTo>
                      <a:pt x="7" y="8"/>
                    </a:lnTo>
                    <a:lnTo>
                      <a:pt x="4" y="5"/>
                    </a:lnTo>
                    <a:lnTo>
                      <a:pt x="6" y="5"/>
                    </a:lnTo>
                    <a:lnTo>
                      <a:pt x="12" y="7"/>
                    </a:lnTo>
                    <a:lnTo>
                      <a:pt x="4" y="3"/>
                    </a:lnTo>
                    <a:lnTo>
                      <a:pt x="2" y="2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837" name="Freeform 45"/>
              <p:cNvSpPr>
                <a:spLocks noChangeAspect="1"/>
              </p:cNvSpPr>
              <p:nvPr/>
            </p:nvSpPr>
            <p:spPr bwMode="auto">
              <a:xfrm>
                <a:off x="377" y="3391"/>
                <a:ext cx="3" cy="2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3" y="4"/>
                  </a:cxn>
                  <a:cxn ang="0">
                    <a:pos x="10" y="0"/>
                  </a:cxn>
                  <a:cxn ang="0">
                    <a:pos x="5" y="0"/>
                  </a:cxn>
                  <a:cxn ang="0">
                    <a:pos x="3" y="1"/>
                  </a:cxn>
                  <a:cxn ang="0">
                    <a:pos x="0" y="4"/>
                  </a:cxn>
                </a:cxnLst>
                <a:rect l="0" t="0" r="r" b="b"/>
                <a:pathLst>
                  <a:path w="10" h="4">
                    <a:moveTo>
                      <a:pt x="0" y="4"/>
                    </a:moveTo>
                    <a:lnTo>
                      <a:pt x="3" y="4"/>
                    </a:lnTo>
                    <a:lnTo>
                      <a:pt x="10" y="0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838" name="Freeform 46"/>
              <p:cNvSpPr>
                <a:spLocks noChangeAspect="1"/>
              </p:cNvSpPr>
              <p:nvPr/>
            </p:nvSpPr>
            <p:spPr bwMode="auto">
              <a:xfrm>
                <a:off x="261" y="3385"/>
                <a:ext cx="5" cy="3"/>
              </a:xfrm>
              <a:custGeom>
                <a:avLst/>
                <a:gdLst/>
                <a:ahLst/>
                <a:cxnLst>
                  <a:cxn ang="0">
                    <a:pos x="14" y="9"/>
                  </a:cxn>
                  <a:cxn ang="0">
                    <a:pos x="11" y="7"/>
                  </a:cxn>
                  <a:cxn ang="0">
                    <a:pos x="10" y="1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3" y="2"/>
                  </a:cxn>
                  <a:cxn ang="0">
                    <a:pos x="5" y="6"/>
                  </a:cxn>
                  <a:cxn ang="0">
                    <a:pos x="14" y="9"/>
                  </a:cxn>
                </a:cxnLst>
                <a:rect l="0" t="0" r="r" b="b"/>
                <a:pathLst>
                  <a:path w="14" h="9">
                    <a:moveTo>
                      <a:pt x="14" y="9"/>
                    </a:moveTo>
                    <a:lnTo>
                      <a:pt x="11" y="7"/>
                    </a:lnTo>
                    <a:lnTo>
                      <a:pt x="10" y="1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3" y="2"/>
                    </a:lnTo>
                    <a:lnTo>
                      <a:pt x="5" y="6"/>
                    </a:lnTo>
                    <a:lnTo>
                      <a:pt x="14" y="9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839" name="Freeform 47"/>
              <p:cNvSpPr>
                <a:spLocks noChangeAspect="1"/>
              </p:cNvSpPr>
              <p:nvPr/>
            </p:nvSpPr>
            <p:spPr bwMode="auto">
              <a:xfrm>
                <a:off x="260" y="3383"/>
                <a:ext cx="8" cy="6"/>
              </a:xfrm>
              <a:custGeom>
                <a:avLst/>
                <a:gdLst/>
                <a:ahLst/>
                <a:cxnLst>
                  <a:cxn ang="0">
                    <a:pos x="8" y="13"/>
                  </a:cxn>
                  <a:cxn ang="0">
                    <a:pos x="6" y="9"/>
                  </a:cxn>
                  <a:cxn ang="0">
                    <a:pos x="3" y="7"/>
                  </a:cxn>
                  <a:cxn ang="0">
                    <a:pos x="1" y="3"/>
                  </a:cxn>
                  <a:cxn ang="0">
                    <a:pos x="0" y="0"/>
                  </a:cxn>
                  <a:cxn ang="0">
                    <a:pos x="0" y="7"/>
                  </a:cxn>
                  <a:cxn ang="0">
                    <a:pos x="1" y="9"/>
                  </a:cxn>
                  <a:cxn ang="0">
                    <a:pos x="3" y="19"/>
                  </a:cxn>
                  <a:cxn ang="0">
                    <a:pos x="18" y="19"/>
                  </a:cxn>
                  <a:cxn ang="0">
                    <a:pos x="22" y="19"/>
                  </a:cxn>
                  <a:cxn ang="0">
                    <a:pos x="18" y="16"/>
                  </a:cxn>
                  <a:cxn ang="0">
                    <a:pos x="17" y="16"/>
                  </a:cxn>
                  <a:cxn ang="0">
                    <a:pos x="8" y="13"/>
                  </a:cxn>
                  <a:cxn ang="0">
                    <a:pos x="7" y="14"/>
                  </a:cxn>
                  <a:cxn ang="0">
                    <a:pos x="6" y="12"/>
                  </a:cxn>
                  <a:cxn ang="0">
                    <a:pos x="8" y="13"/>
                  </a:cxn>
                </a:cxnLst>
                <a:rect l="0" t="0" r="r" b="b"/>
                <a:pathLst>
                  <a:path w="22" h="19">
                    <a:moveTo>
                      <a:pt x="8" y="13"/>
                    </a:moveTo>
                    <a:lnTo>
                      <a:pt x="6" y="9"/>
                    </a:lnTo>
                    <a:lnTo>
                      <a:pt x="3" y="7"/>
                    </a:lnTo>
                    <a:lnTo>
                      <a:pt x="1" y="3"/>
                    </a:lnTo>
                    <a:lnTo>
                      <a:pt x="0" y="0"/>
                    </a:lnTo>
                    <a:lnTo>
                      <a:pt x="0" y="7"/>
                    </a:lnTo>
                    <a:lnTo>
                      <a:pt x="1" y="9"/>
                    </a:lnTo>
                    <a:lnTo>
                      <a:pt x="3" y="19"/>
                    </a:lnTo>
                    <a:lnTo>
                      <a:pt x="18" y="19"/>
                    </a:lnTo>
                    <a:lnTo>
                      <a:pt x="22" y="19"/>
                    </a:lnTo>
                    <a:lnTo>
                      <a:pt x="18" y="16"/>
                    </a:lnTo>
                    <a:lnTo>
                      <a:pt x="17" y="16"/>
                    </a:lnTo>
                    <a:lnTo>
                      <a:pt x="8" y="13"/>
                    </a:lnTo>
                    <a:lnTo>
                      <a:pt x="7" y="14"/>
                    </a:lnTo>
                    <a:lnTo>
                      <a:pt x="6" y="12"/>
                    </a:lnTo>
                    <a:lnTo>
                      <a:pt x="8" y="13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840" name="Freeform 48"/>
              <p:cNvSpPr>
                <a:spLocks noChangeAspect="1"/>
              </p:cNvSpPr>
              <p:nvPr/>
            </p:nvSpPr>
            <p:spPr bwMode="auto">
              <a:xfrm>
                <a:off x="282" y="3387"/>
                <a:ext cx="3" cy="2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9" y="1"/>
                  </a:cxn>
                  <a:cxn ang="0">
                    <a:pos x="0" y="6"/>
                  </a:cxn>
                  <a:cxn ang="0">
                    <a:pos x="7" y="6"/>
                  </a:cxn>
                  <a:cxn ang="0">
                    <a:pos x="10" y="0"/>
                  </a:cxn>
                </a:cxnLst>
                <a:rect l="0" t="0" r="r" b="b"/>
                <a:pathLst>
                  <a:path w="10" h="6">
                    <a:moveTo>
                      <a:pt x="10" y="0"/>
                    </a:moveTo>
                    <a:lnTo>
                      <a:pt x="9" y="1"/>
                    </a:lnTo>
                    <a:lnTo>
                      <a:pt x="0" y="6"/>
                    </a:lnTo>
                    <a:lnTo>
                      <a:pt x="7" y="6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841" name="Freeform 49"/>
              <p:cNvSpPr>
                <a:spLocks noChangeAspect="1" noEditPoints="1"/>
              </p:cNvSpPr>
              <p:nvPr/>
            </p:nvSpPr>
            <p:spPr bwMode="auto">
              <a:xfrm>
                <a:off x="-316" y="3345"/>
                <a:ext cx="597" cy="135"/>
              </a:xfrm>
              <a:custGeom>
                <a:avLst/>
                <a:gdLst/>
                <a:ahLst/>
                <a:cxnLst>
                  <a:cxn ang="0">
                    <a:pos x="1436" y="18"/>
                  </a:cxn>
                  <a:cxn ang="0">
                    <a:pos x="1334" y="40"/>
                  </a:cxn>
                  <a:cxn ang="0">
                    <a:pos x="1324" y="95"/>
                  </a:cxn>
                  <a:cxn ang="0">
                    <a:pos x="1246" y="130"/>
                  </a:cxn>
                  <a:cxn ang="0">
                    <a:pos x="1262" y="232"/>
                  </a:cxn>
                  <a:cxn ang="0">
                    <a:pos x="563" y="282"/>
                  </a:cxn>
                  <a:cxn ang="0">
                    <a:pos x="649" y="179"/>
                  </a:cxn>
                  <a:cxn ang="0">
                    <a:pos x="599" y="179"/>
                  </a:cxn>
                  <a:cxn ang="0">
                    <a:pos x="565" y="232"/>
                  </a:cxn>
                  <a:cxn ang="0">
                    <a:pos x="365" y="282"/>
                  </a:cxn>
                  <a:cxn ang="0">
                    <a:pos x="286" y="179"/>
                  </a:cxn>
                  <a:cxn ang="0">
                    <a:pos x="381" y="130"/>
                  </a:cxn>
                  <a:cxn ang="0">
                    <a:pos x="370" y="217"/>
                  </a:cxn>
                  <a:cxn ang="0">
                    <a:pos x="422" y="130"/>
                  </a:cxn>
                  <a:cxn ang="0">
                    <a:pos x="475" y="130"/>
                  </a:cxn>
                  <a:cxn ang="0">
                    <a:pos x="494" y="230"/>
                  </a:cxn>
                  <a:cxn ang="0">
                    <a:pos x="519" y="130"/>
                  </a:cxn>
                  <a:cxn ang="0">
                    <a:pos x="617" y="104"/>
                  </a:cxn>
                  <a:cxn ang="0">
                    <a:pos x="655" y="79"/>
                  </a:cxn>
                  <a:cxn ang="0">
                    <a:pos x="693" y="130"/>
                  </a:cxn>
                  <a:cxn ang="0">
                    <a:pos x="685" y="230"/>
                  </a:cxn>
                  <a:cxn ang="0">
                    <a:pos x="730" y="179"/>
                  </a:cxn>
                  <a:cxn ang="0">
                    <a:pos x="795" y="80"/>
                  </a:cxn>
                  <a:cxn ang="0">
                    <a:pos x="700" y="28"/>
                  </a:cxn>
                  <a:cxn ang="0">
                    <a:pos x="667" y="18"/>
                  </a:cxn>
                  <a:cxn ang="0">
                    <a:pos x="586" y="1"/>
                  </a:cxn>
                  <a:cxn ang="0">
                    <a:pos x="471" y="37"/>
                  </a:cxn>
                  <a:cxn ang="0">
                    <a:pos x="440" y="18"/>
                  </a:cxn>
                  <a:cxn ang="0">
                    <a:pos x="346" y="18"/>
                  </a:cxn>
                  <a:cxn ang="0">
                    <a:pos x="194" y="79"/>
                  </a:cxn>
                  <a:cxn ang="0">
                    <a:pos x="239" y="130"/>
                  </a:cxn>
                  <a:cxn ang="0">
                    <a:pos x="184" y="232"/>
                  </a:cxn>
                  <a:cxn ang="0">
                    <a:pos x="200" y="323"/>
                  </a:cxn>
                  <a:cxn ang="0">
                    <a:pos x="42" y="283"/>
                  </a:cxn>
                  <a:cxn ang="0">
                    <a:pos x="62" y="179"/>
                  </a:cxn>
                  <a:cxn ang="0">
                    <a:pos x="182" y="36"/>
                  </a:cxn>
                  <a:cxn ang="0">
                    <a:pos x="83" y="36"/>
                  </a:cxn>
                  <a:cxn ang="0">
                    <a:pos x="64" y="95"/>
                  </a:cxn>
                  <a:cxn ang="0">
                    <a:pos x="333" y="403"/>
                  </a:cxn>
                  <a:cxn ang="0">
                    <a:pos x="1764" y="104"/>
                  </a:cxn>
                  <a:cxn ang="0">
                    <a:pos x="1735" y="37"/>
                  </a:cxn>
                  <a:cxn ang="0">
                    <a:pos x="1625" y="11"/>
                  </a:cxn>
                  <a:cxn ang="0">
                    <a:pos x="1545" y="18"/>
                  </a:cxn>
                  <a:cxn ang="0">
                    <a:pos x="1417" y="95"/>
                  </a:cxn>
                  <a:cxn ang="0">
                    <a:pos x="1489" y="179"/>
                  </a:cxn>
                  <a:cxn ang="0">
                    <a:pos x="1493" y="281"/>
                  </a:cxn>
                  <a:cxn ang="0">
                    <a:pos x="1337" y="180"/>
                  </a:cxn>
                  <a:cxn ang="0">
                    <a:pos x="1377" y="179"/>
                  </a:cxn>
                  <a:cxn ang="0">
                    <a:pos x="1415" y="230"/>
                  </a:cxn>
                  <a:cxn ang="0">
                    <a:pos x="1414" y="179"/>
                  </a:cxn>
                  <a:cxn ang="0">
                    <a:pos x="1529" y="95"/>
                  </a:cxn>
                  <a:cxn ang="0">
                    <a:pos x="1742" y="94"/>
                  </a:cxn>
                  <a:cxn ang="0">
                    <a:pos x="1750" y="230"/>
                  </a:cxn>
                  <a:cxn ang="0">
                    <a:pos x="1609" y="335"/>
                  </a:cxn>
                  <a:cxn ang="0">
                    <a:pos x="1558" y="180"/>
                  </a:cxn>
                  <a:cxn ang="0">
                    <a:pos x="1624" y="130"/>
                  </a:cxn>
                  <a:cxn ang="0">
                    <a:pos x="633" y="104"/>
                  </a:cxn>
                  <a:cxn ang="0">
                    <a:pos x="743" y="95"/>
                  </a:cxn>
                  <a:cxn ang="0">
                    <a:pos x="1407" y="130"/>
                  </a:cxn>
                  <a:cxn ang="0">
                    <a:pos x="150" y="94"/>
                  </a:cxn>
                  <a:cxn ang="0">
                    <a:pos x="180" y="95"/>
                  </a:cxn>
                </a:cxnLst>
                <a:rect l="0" t="0" r="r" b="b"/>
                <a:pathLst>
                  <a:path w="1791" h="403">
                    <a:moveTo>
                      <a:pt x="1522" y="18"/>
                    </a:moveTo>
                    <a:lnTo>
                      <a:pt x="1514" y="5"/>
                    </a:lnTo>
                    <a:lnTo>
                      <a:pt x="1519" y="43"/>
                    </a:lnTo>
                    <a:lnTo>
                      <a:pt x="1443" y="40"/>
                    </a:lnTo>
                    <a:lnTo>
                      <a:pt x="1447" y="4"/>
                    </a:lnTo>
                    <a:lnTo>
                      <a:pt x="1436" y="18"/>
                    </a:lnTo>
                    <a:lnTo>
                      <a:pt x="1424" y="38"/>
                    </a:lnTo>
                    <a:lnTo>
                      <a:pt x="1413" y="18"/>
                    </a:lnTo>
                    <a:lnTo>
                      <a:pt x="1406" y="4"/>
                    </a:lnTo>
                    <a:lnTo>
                      <a:pt x="1406" y="40"/>
                    </a:lnTo>
                    <a:lnTo>
                      <a:pt x="1397" y="38"/>
                    </a:lnTo>
                    <a:lnTo>
                      <a:pt x="1334" y="40"/>
                    </a:lnTo>
                    <a:lnTo>
                      <a:pt x="1333" y="4"/>
                    </a:lnTo>
                    <a:lnTo>
                      <a:pt x="1331" y="4"/>
                    </a:lnTo>
                    <a:lnTo>
                      <a:pt x="1323" y="18"/>
                    </a:lnTo>
                    <a:lnTo>
                      <a:pt x="1312" y="37"/>
                    </a:lnTo>
                    <a:lnTo>
                      <a:pt x="1307" y="95"/>
                    </a:lnTo>
                    <a:lnTo>
                      <a:pt x="1324" y="95"/>
                    </a:lnTo>
                    <a:lnTo>
                      <a:pt x="1316" y="104"/>
                    </a:lnTo>
                    <a:lnTo>
                      <a:pt x="1307" y="95"/>
                    </a:lnTo>
                    <a:lnTo>
                      <a:pt x="1295" y="82"/>
                    </a:lnTo>
                    <a:lnTo>
                      <a:pt x="1299" y="130"/>
                    </a:lnTo>
                    <a:lnTo>
                      <a:pt x="1250" y="130"/>
                    </a:lnTo>
                    <a:lnTo>
                      <a:pt x="1246" y="130"/>
                    </a:lnTo>
                    <a:lnTo>
                      <a:pt x="1262" y="130"/>
                    </a:lnTo>
                    <a:lnTo>
                      <a:pt x="1263" y="168"/>
                    </a:lnTo>
                    <a:lnTo>
                      <a:pt x="1264" y="179"/>
                    </a:lnTo>
                    <a:lnTo>
                      <a:pt x="1299" y="179"/>
                    </a:lnTo>
                    <a:lnTo>
                      <a:pt x="1299" y="232"/>
                    </a:lnTo>
                    <a:lnTo>
                      <a:pt x="1262" y="232"/>
                    </a:lnTo>
                    <a:lnTo>
                      <a:pt x="1263" y="270"/>
                    </a:lnTo>
                    <a:lnTo>
                      <a:pt x="1264" y="282"/>
                    </a:lnTo>
                    <a:lnTo>
                      <a:pt x="1265" y="282"/>
                    </a:lnTo>
                    <a:lnTo>
                      <a:pt x="1265" y="336"/>
                    </a:lnTo>
                    <a:lnTo>
                      <a:pt x="562" y="336"/>
                    </a:lnTo>
                    <a:lnTo>
                      <a:pt x="563" y="282"/>
                    </a:lnTo>
                    <a:lnTo>
                      <a:pt x="603" y="282"/>
                    </a:lnTo>
                    <a:lnTo>
                      <a:pt x="607" y="232"/>
                    </a:lnTo>
                    <a:lnTo>
                      <a:pt x="611" y="232"/>
                    </a:lnTo>
                    <a:lnTo>
                      <a:pt x="615" y="230"/>
                    </a:lnTo>
                    <a:lnTo>
                      <a:pt x="646" y="230"/>
                    </a:lnTo>
                    <a:lnTo>
                      <a:pt x="649" y="179"/>
                    </a:lnTo>
                    <a:lnTo>
                      <a:pt x="613" y="179"/>
                    </a:lnTo>
                    <a:lnTo>
                      <a:pt x="615" y="166"/>
                    </a:lnTo>
                    <a:lnTo>
                      <a:pt x="615" y="130"/>
                    </a:lnTo>
                    <a:lnTo>
                      <a:pt x="579" y="130"/>
                    </a:lnTo>
                    <a:lnTo>
                      <a:pt x="575" y="179"/>
                    </a:lnTo>
                    <a:lnTo>
                      <a:pt x="599" y="179"/>
                    </a:lnTo>
                    <a:lnTo>
                      <a:pt x="604" y="178"/>
                    </a:lnTo>
                    <a:lnTo>
                      <a:pt x="609" y="178"/>
                    </a:lnTo>
                    <a:lnTo>
                      <a:pt x="607" y="230"/>
                    </a:lnTo>
                    <a:lnTo>
                      <a:pt x="591" y="230"/>
                    </a:lnTo>
                    <a:lnTo>
                      <a:pt x="586" y="232"/>
                    </a:lnTo>
                    <a:lnTo>
                      <a:pt x="565" y="232"/>
                    </a:lnTo>
                    <a:lnTo>
                      <a:pt x="562" y="282"/>
                    </a:lnTo>
                    <a:lnTo>
                      <a:pt x="523" y="282"/>
                    </a:lnTo>
                    <a:lnTo>
                      <a:pt x="518" y="336"/>
                    </a:lnTo>
                    <a:lnTo>
                      <a:pt x="355" y="336"/>
                    </a:lnTo>
                    <a:lnTo>
                      <a:pt x="361" y="282"/>
                    </a:lnTo>
                    <a:lnTo>
                      <a:pt x="365" y="282"/>
                    </a:lnTo>
                    <a:lnTo>
                      <a:pt x="365" y="270"/>
                    </a:lnTo>
                    <a:lnTo>
                      <a:pt x="370" y="232"/>
                    </a:lnTo>
                    <a:lnTo>
                      <a:pt x="291" y="232"/>
                    </a:lnTo>
                    <a:lnTo>
                      <a:pt x="297" y="180"/>
                    </a:lnTo>
                    <a:lnTo>
                      <a:pt x="291" y="180"/>
                    </a:lnTo>
                    <a:lnTo>
                      <a:pt x="286" y="179"/>
                    </a:lnTo>
                    <a:lnTo>
                      <a:pt x="260" y="179"/>
                    </a:lnTo>
                    <a:lnTo>
                      <a:pt x="267" y="130"/>
                    </a:lnTo>
                    <a:lnTo>
                      <a:pt x="305" y="130"/>
                    </a:lnTo>
                    <a:lnTo>
                      <a:pt x="309" y="80"/>
                    </a:lnTo>
                    <a:lnTo>
                      <a:pt x="386" y="80"/>
                    </a:lnTo>
                    <a:lnTo>
                      <a:pt x="381" y="130"/>
                    </a:lnTo>
                    <a:lnTo>
                      <a:pt x="338" y="130"/>
                    </a:lnTo>
                    <a:lnTo>
                      <a:pt x="344" y="130"/>
                    </a:lnTo>
                    <a:lnTo>
                      <a:pt x="340" y="179"/>
                    </a:lnTo>
                    <a:lnTo>
                      <a:pt x="374" y="179"/>
                    </a:lnTo>
                    <a:lnTo>
                      <a:pt x="374" y="192"/>
                    </a:lnTo>
                    <a:lnTo>
                      <a:pt x="370" y="217"/>
                    </a:lnTo>
                    <a:lnTo>
                      <a:pt x="370" y="232"/>
                    </a:lnTo>
                    <a:lnTo>
                      <a:pt x="411" y="232"/>
                    </a:lnTo>
                    <a:lnTo>
                      <a:pt x="415" y="179"/>
                    </a:lnTo>
                    <a:lnTo>
                      <a:pt x="380" y="179"/>
                    </a:lnTo>
                    <a:lnTo>
                      <a:pt x="382" y="130"/>
                    </a:lnTo>
                    <a:lnTo>
                      <a:pt x="422" y="130"/>
                    </a:lnTo>
                    <a:lnTo>
                      <a:pt x="422" y="118"/>
                    </a:lnTo>
                    <a:lnTo>
                      <a:pt x="425" y="80"/>
                    </a:lnTo>
                    <a:lnTo>
                      <a:pt x="502" y="80"/>
                    </a:lnTo>
                    <a:lnTo>
                      <a:pt x="499" y="118"/>
                    </a:lnTo>
                    <a:lnTo>
                      <a:pt x="499" y="130"/>
                    </a:lnTo>
                    <a:lnTo>
                      <a:pt x="475" y="130"/>
                    </a:lnTo>
                    <a:lnTo>
                      <a:pt x="471" y="130"/>
                    </a:lnTo>
                    <a:lnTo>
                      <a:pt x="461" y="130"/>
                    </a:lnTo>
                    <a:lnTo>
                      <a:pt x="458" y="179"/>
                    </a:lnTo>
                    <a:lnTo>
                      <a:pt x="493" y="179"/>
                    </a:lnTo>
                    <a:lnTo>
                      <a:pt x="488" y="228"/>
                    </a:lnTo>
                    <a:lnTo>
                      <a:pt x="494" y="230"/>
                    </a:lnTo>
                    <a:lnTo>
                      <a:pt x="526" y="230"/>
                    </a:lnTo>
                    <a:lnTo>
                      <a:pt x="531" y="179"/>
                    </a:lnTo>
                    <a:lnTo>
                      <a:pt x="496" y="179"/>
                    </a:lnTo>
                    <a:lnTo>
                      <a:pt x="500" y="130"/>
                    </a:lnTo>
                    <a:lnTo>
                      <a:pt x="513" y="130"/>
                    </a:lnTo>
                    <a:lnTo>
                      <a:pt x="519" y="130"/>
                    </a:lnTo>
                    <a:lnTo>
                      <a:pt x="538" y="130"/>
                    </a:lnTo>
                    <a:lnTo>
                      <a:pt x="541" y="80"/>
                    </a:lnTo>
                    <a:lnTo>
                      <a:pt x="573" y="80"/>
                    </a:lnTo>
                    <a:lnTo>
                      <a:pt x="579" y="79"/>
                    </a:lnTo>
                    <a:lnTo>
                      <a:pt x="617" y="79"/>
                    </a:lnTo>
                    <a:lnTo>
                      <a:pt x="617" y="104"/>
                    </a:lnTo>
                    <a:lnTo>
                      <a:pt x="615" y="116"/>
                    </a:lnTo>
                    <a:lnTo>
                      <a:pt x="615" y="128"/>
                    </a:lnTo>
                    <a:lnTo>
                      <a:pt x="629" y="128"/>
                    </a:lnTo>
                    <a:lnTo>
                      <a:pt x="635" y="130"/>
                    </a:lnTo>
                    <a:lnTo>
                      <a:pt x="653" y="130"/>
                    </a:lnTo>
                    <a:lnTo>
                      <a:pt x="655" y="79"/>
                    </a:lnTo>
                    <a:lnTo>
                      <a:pt x="661" y="79"/>
                    </a:lnTo>
                    <a:lnTo>
                      <a:pt x="665" y="80"/>
                    </a:lnTo>
                    <a:lnTo>
                      <a:pt x="731" y="80"/>
                    </a:lnTo>
                    <a:lnTo>
                      <a:pt x="730" y="92"/>
                    </a:lnTo>
                    <a:lnTo>
                      <a:pt x="730" y="130"/>
                    </a:lnTo>
                    <a:lnTo>
                      <a:pt x="693" y="130"/>
                    </a:lnTo>
                    <a:lnTo>
                      <a:pt x="691" y="179"/>
                    </a:lnTo>
                    <a:lnTo>
                      <a:pt x="727" y="179"/>
                    </a:lnTo>
                    <a:lnTo>
                      <a:pt x="723" y="217"/>
                    </a:lnTo>
                    <a:lnTo>
                      <a:pt x="723" y="232"/>
                    </a:lnTo>
                    <a:lnTo>
                      <a:pt x="688" y="232"/>
                    </a:lnTo>
                    <a:lnTo>
                      <a:pt x="685" y="230"/>
                    </a:lnTo>
                    <a:lnTo>
                      <a:pt x="681" y="282"/>
                    </a:lnTo>
                    <a:lnTo>
                      <a:pt x="722" y="282"/>
                    </a:lnTo>
                    <a:lnTo>
                      <a:pt x="724" y="230"/>
                    </a:lnTo>
                    <a:lnTo>
                      <a:pt x="763" y="230"/>
                    </a:lnTo>
                    <a:lnTo>
                      <a:pt x="766" y="179"/>
                    </a:lnTo>
                    <a:lnTo>
                      <a:pt x="730" y="179"/>
                    </a:lnTo>
                    <a:lnTo>
                      <a:pt x="730" y="168"/>
                    </a:lnTo>
                    <a:lnTo>
                      <a:pt x="731" y="155"/>
                    </a:lnTo>
                    <a:lnTo>
                      <a:pt x="731" y="130"/>
                    </a:lnTo>
                    <a:lnTo>
                      <a:pt x="770" y="130"/>
                    </a:lnTo>
                    <a:lnTo>
                      <a:pt x="770" y="80"/>
                    </a:lnTo>
                    <a:lnTo>
                      <a:pt x="795" y="80"/>
                    </a:lnTo>
                    <a:lnTo>
                      <a:pt x="791" y="36"/>
                    </a:lnTo>
                    <a:lnTo>
                      <a:pt x="782" y="18"/>
                    </a:lnTo>
                    <a:lnTo>
                      <a:pt x="777" y="8"/>
                    </a:lnTo>
                    <a:lnTo>
                      <a:pt x="773" y="37"/>
                    </a:lnTo>
                    <a:lnTo>
                      <a:pt x="700" y="37"/>
                    </a:lnTo>
                    <a:lnTo>
                      <a:pt x="700" y="28"/>
                    </a:lnTo>
                    <a:lnTo>
                      <a:pt x="701" y="18"/>
                    </a:lnTo>
                    <a:lnTo>
                      <a:pt x="701" y="1"/>
                    </a:lnTo>
                    <a:lnTo>
                      <a:pt x="699" y="1"/>
                    </a:lnTo>
                    <a:lnTo>
                      <a:pt x="687" y="18"/>
                    </a:lnTo>
                    <a:lnTo>
                      <a:pt x="675" y="36"/>
                    </a:lnTo>
                    <a:lnTo>
                      <a:pt x="667" y="18"/>
                    </a:lnTo>
                    <a:lnTo>
                      <a:pt x="663" y="11"/>
                    </a:lnTo>
                    <a:lnTo>
                      <a:pt x="663" y="18"/>
                    </a:lnTo>
                    <a:lnTo>
                      <a:pt x="661" y="37"/>
                    </a:lnTo>
                    <a:lnTo>
                      <a:pt x="585" y="37"/>
                    </a:lnTo>
                    <a:lnTo>
                      <a:pt x="587" y="1"/>
                    </a:lnTo>
                    <a:lnTo>
                      <a:pt x="586" y="1"/>
                    </a:lnTo>
                    <a:lnTo>
                      <a:pt x="575" y="18"/>
                    </a:lnTo>
                    <a:lnTo>
                      <a:pt x="565" y="36"/>
                    </a:lnTo>
                    <a:lnTo>
                      <a:pt x="555" y="18"/>
                    </a:lnTo>
                    <a:lnTo>
                      <a:pt x="550" y="1"/>
                    </a:lnTo>
                    <a:lnTo>
                      <a:pt x="545" y="37"/>
                    </a:lnTo>
                    <a:lnTo>
                      <a:pt x="471" y="37"/>
                    </a:lnTo>
                    <a:lnTo>
                      <a:pt x="466" y="35"/>
                    </a:lnTo>
                    <a:lnTo>
                      <a:pt x="464" y="36"/>
                    </a:lnTo>
                    <a:lnTo>
                      <a:pt x="473" y="1"/>
                    </a:lnTo>
                    <a:lnTo>
                      <a:pt x="461" y="18"/>
                    </a:lnTo>
                    <a:lnTo>
                      <a:pt x="449" y="36"/>
                    </a:lnTo>
                    <a:lnTo>
                      <a:pt x="440" y="18"/>
                    </a:lnTo>
                    <a:lnTo>
                      <a:pt x="435" y="1"/>
                    </a:lnTo>
                    <a:lnTo>
                      <a:pt x="431" y="37"/>
                    </a:lnTo>
                    <a:lnTo>
                      <a:pt x="355" y="36"/>
                    </a:lnTo>
                    <a:lnTo>
                      <a:pt x="358" y="1"/>
                    </a:lnTo>
                    <a:lnTo>
                      <a:pt x="356" y="1"/>
                    </a:lnTo>
                    <a:lnTo>
                      <a:pt x="346" y="18"/>
                    </a:lnTo>
                    <a:lnTo>
                      <a:pt x="335" y="36"/>
                    </a:lnTo>
                    <a:lnTo>
                      <a:pt x="332" y="79"/>
                    </a:lnTo>
                    <a:lnTo>
                      <a:pt x="310" y="79"/>
                    </a:lnTo>
                    <a:lnTo>
                      <a:pt x="290" y="104"/>
                    </a:lnTo>
                    <a:lnTo>
                      <a:pt x="269" y="79"/>
                    </a:lnTo>
                    <a:lnTo>
                      <a:pt x="194" y="79"/>
                    </a:lnTo>
                    <a:lnTo>
                      <a:pt x="194" y="80"/>
                    </a:lnTo>
                    <a:lnTo>
                      <a:pt x="195" y="80"/>
                    </a:lnTo>
                    <a:lnTo>
                      <a:pt x="269" y="80"/>
                    </a:lnTo>
                    <a:lnTo>
                      <a:pt x="264" y="130"/>
                    </a:lnTo>
                    <a:lnTo>
                      <a:pt x="245" y="130"/>
                    </a:lnTo>
                    <a:lnTo>
                      <a:pt x="239" y="130"/>
                    </a:lnTo>
                    <a:lnTo>
                      <a:pt x="226" y="130"/>
                    </a:lnTo>
                    <a:lnTo>
                      <a:pt x="226" y="142"/>
                    </a:lnTo>
                    <a:lnTo>
                      <a:pt x="224" y="155"/>
                    </a:lnTo>
                    <a:lnTo>
                      <a:pt x="222" y="179"/>
                    </a:lnTo>
                    <a:lnTo>
                      <a:pt x="194" y="179"/>
                    </a:lnTo>
                    <a:lnTo>
                      <a:pt x="184" y="232"/>
                    </a:lnTo>
                    <a:lnTo>
                      <a:pt x="255" y="232"/>
                    </a:lnTo>
                    <a:lnTo>
                      <a:pt x="251" y="270"/>
                    </a:lnTo>
                    <a:lnTo>
                      <a:pt x="251" y="282"/>
                    </a:lnTo>
                    <a:lnTo>
                      <a:pt x="203" y="282"/>
                    </a:lnTo>
                    <a:lnTo>
                      <a:pt x="203" y="283"/>
                    </a:lnTo>
                    <a:lnTo>
                      <a:pt x="200" y="323"/>
                    </a:lnTo>
                    <a:lnTo>
                      <a:pt x="196" y="336"/>
                    </a:lnTo>
                    <a:lnTo>
                      <a:pt x="94" y="336"/>
                    </a:lnTo>
                    <a:lnTo>
                      <a:pt x="84" y="337"/>
                    </a:lnTo>
                    <a:lnTo>
                      <a:pt x="34" y="337"/>
                    </a:lnTo>
                    <a:lnTo>
                      <a:pt x="40" y="283"/>
                    </a:lnTo>
                    <a:lnTo>
                      <a:pt x="42" y="283"/>
                    </a:lnTo>
                    <a:lnTo>
                      <a:pt x="45" y="270"/>
                    </a:lnTo>
                    <a:lnTo>
                      <a:pt x="48" y="232"/>
                    </a:lnTo>
                    <a:lnTo>
                      <a:pt x="51" y="232"/>
                    </a:lnTo>
                    <a:lnTo>
                      <a:pt x="54" y="220"/>
                    </a:lnTo>
                    <a:lnTo>
                      <a:pt x="58" y="179"/>
                    </a:lnTo>
                    <a:lnTo>
                      <a:pt x="62" y="179"/>
                    </a:lnTo>
                    <a:lnTo>
                      <a:pt x="66" y="143"/>
                    </a:lnTo>
                    <a:lnTo>
                      <a:pt x="66" y="130"/>
                    </a:lnTo>
                    <a:lnTo>
                      <a:pt x="186" y="130"/>
                    </a:lnTo>
                    <a:lnTo>
                      <a:pt x="190" y="79"/>
                    </a:lnTo>
                    <a:lnTo>
                      <a:pt x="191" y="79"/>
                    </a:lnTo>
                    <a:lnTo>
                      <a:pt x="182" y="36"/>
                    </a:lnTo>
                    <a:lnTo>
                      <a:pt x="171" y="18"/>
                    </a:lnTo>
                    <a:lnTo>
                      <a:pt x="162" y="4"/>
                    </a:lnTo>
                    <a:lnTo>
                      <a:pt x="160" y="37"/>
                    </a:lnTo>
                    <a:lnTo>
                      <a:pt x="99" y="37"/>
                    </a:lnTo>
                    <a:lnTo>
                      <a:pt x="93" y="36"/>
                    </a:lnTo>
                    <a:lnTo>
                      <a:pt x="83" y="36"/>
                    </a:lnTo>
                    <a:lnTo>
                      <a:pt x="88" y="1"/>
                    </a:lnTo>
                    <a:lnTo>
                      <a:pt x="87" y="1"/>
                    </a:lnTo>
                    <a:lnTo>
                      <a:pt x="77" y="18"/>
                    </a:lnTo>
                    <a:lnTo>
                      <a:pt x="66" y="36"/>
                    </a:lnTo>
                    <a:lnTo>
                      <a:pt x="60" y="95"/>
                    </a:lnTo>
                    <a:lnTo>
                      <a:pt x="64" y="95"/>
                    </a:lnTo>
                    <a:lnTo>
                      <a:pt x="54" y="104"/>
                    </a:lnTo>
                    <a:lnTo>
                      <a:pt x="0" y="403"/>
                    </a:lnTo>
                    <a:lnTo>
                      <a:pt x="227" y="403"/>
                    </a:lnTo>
                    <a:lnTo>
                      <a:pt x="238" y="347"/>
                    </a:lnTo>
                    <a:lnTo>
                      <a:pt x="339" y="347"/>
                    </a:lnTo>
                    <a:lnTo>
                      <a:pt x="333" y="403"/>
                    </a:lnTo>
                    <a:lnTo>
                      <a:pt x="1490" y="403"/>
                    </a:lnTo>
                    <a:lnTo>
                      <a:pt x="1483" y="348"/>
                    </a:lnTo>
                    <a:lnTo>
                      <a:pt x="1573" y="348"/>
                    </a:lnTo>
                    <a:lnTo>
                      <a:pt x="1581" y="403"/>
                    </a:lnTo>
                    <a:lnTo>
                      <a:pt x="1791" y="403"/>
                    </a:lnTo>
                    <a:lnTo>
                      <a:pt x="1764" y="104"/>
                    </a:lnTo>
                    <a:lnTo>
                      <a:pt x="1753" y="94"/>
                    </a:lnTo>
                    <a:lnTo>
                      <a:pt x="1753" y="37"/>
                    </a:lnTo>
                    <a:lnTo>
                      <a:pt x="1742" y="18"/>
                    </a:lnTo>
                    <a:lnTo>
                      <a:pt x="1735" y="4"/>
                    </a:lnTo>
                    <a:lnTo>
                      <a:pt x="1731" y="0"/>
                    </a:lnTo>
                    <a:lnTo>
                      <a:pt x="1735" y="37"/>
                    </a:lnTo>
                    <a:lnTo>
                      <a:pt x="1663" y="37"/>
                    </a:lnTo>
                    <a:lnTo>
                      <a:pt x="1663" y="0"/>
                    </a:lnTo>
                    <a:lnTo>
                      <a:pt x="1652" y="18"/>
                    </a:lnTo>
                    <a:lnTo>
                      <a:pt x="1640" y="37"/>
                    </a:lnTo>
                    <a:lnTo>
                      <a:pt x="1630" y="18"/>
                    </a:lnTo>
                    <a:lnTo>
                      <a:pt x="1625" y="11"/>
                    </a:lnTo>
                    <a:lnTo>
                      <a:pt x="1625" y="29"/>
                    </a:lnTo>
                    <a:lnTo>
                      <a:pt x="1627" y="37"/>
                    </a:lnTo>
                    <a:lnTo>
                      <a:pt x="1555" y="37"/>
                    </a:lnTo>
                    <a:lnTo>
                      <a:pt x="1553" y="10"/>
                    </a:lnTo>
                    <a:lnTo>
                      <a:pt x="1552" y="5"/>
                    </a:lnTo>
                    <a:lnTo>
                      <a:pt x="1545" y="18"/>
                    </a:lnTo>
                    <a:lnTo>
                      <a:pt x="1534" y="37"/>
                    </a:lnTo>
                    <a:lnTo>
                      <a:pt x="1522" y="18"/>
                    </a:lnTo>
                    <a:close/>
                    <a:moveTo>
                      <a:pt x="1417" y="95"/>
                    </a:moveTo>
                    <a:lnTo>
                      <a:pt x="1433" y="95"/>
                    </a:lnTo>
                    <a:lnTo>
                      <a:pt x="1425" y="104"/>
                    </a:lnTo>
                    <a:lnTo>
                      <a:pt x="1417" y="95"/>
                    </a:lnTo>
                    <a:close/>
                    <a:moveTo>
                      <a:pt x="1445" y="92"/>
                    </a:moveTo>
                    <a:lnTo>
                      <a:pt x="1443" y="80"/>
                    </a:lnTo>
                    <a:lnTo>
                      <a:pt x="1517" y="80"/>
                    </a:lnTo>
                    <a:lnTo>
                      <a:pt x="1519" y="130"/>
                    </a:lnTo>
                    <a:lnTo>
                      <a:pt x="1487" y="130"/>
                    </a:lnTo>
                    <a:lnTo>
                      <a:pt x="1489" y="179"/>
                    </a:lnTo>
                    <a:lnTo>
                      <a:pt x="1523" y="179"/>
                    </a:lnTo>
                    <a:lnTo>
                      <a:pt x="1527" y="232"/>
                    </a:lnTo>
                    <a:lnTo>
                      <a:pt x="1513" y="232"/>
                    </a:lnTo>
                    <a:lnTo>
                      <a:pt x="1508" y="230"/>
                    </a:lnTo>
                    <a:lnTo>
                      <a:pt x="1491" y="230"/>
                    </a:lnTo>
                    <a:lnTo>
                      <a:pt x="1493" y="281"/>
                    </a:lnTo>
                    <a:lnTo>
                      <a:pt x="1459" y="281"/>
                    </a:lnTo>
                    <a:lnTo>
                      <a:pt x="1460" y="336"/>
                    </a:lnTo>
                    <a:lnTo>
                      <a:pt x="1304" y="336"/>
                    </a:lnTo>
                    <a:lnTo>
                      <a:pt x="1303" y="232"/>
                    </a:lnTo>
                    <a:lnTo>
                      <a:pt x="1339" y="232"/>
                    </a:lnTo>
                    <a:lnTo>
                      <a:pt x="1337" y="180"/>
                    </a:lnTo>
                    <a:lnTo>
                      <a:pt x="1311" y="180"/>
                    </a:lnTo>
                    <a:lnTo>
                      <a:pt x="1306" y="179"/>
                    </a:lnTo>
                    <a:lnTo>
                      <a:pt x="1303" y="179"/>
                    </a:lnTo>
                    <a:lnTo>
                      <a:pt x="1299" y="130"/>
                    </a:lnTo>
                    <a:lnTo>
                      <a:pt x="1373" y="130"/>
                    </a:lnTo>
                    <a:lnTo>
                      <a:pt x="1377" y="179"/>
                    </a:lnTo>
                    <a:lnTo>
                      <a:pt x="1412" y="179"/>
                    </a:lnTo>
                    <a:lnTo>
                      <a:pt x="1412" y="230"/>
                    </a:lnTo>
                    <a:lnTo>
                      <a:pt x="1373" y="230"/>
                    </a:lnTo>
                    <a:lnTo>
                      <a:pt x="1377" y="282"/>
                    </a:lnTo>
                    <a:lnTo>
                      <a:pt x="1417" y="281"/>
                    </a:lnTo>
                    <a:lnTo>
                      <a:pt x="1415" y="230"/>
                    </a:lnTo>
                    <a:lnTo>
                      <a:pt x="1451" y="230"/>
                    </a:lnTo>
                    <a:lnTo>
                      <a:pt x="1450" y="217"/>
                    </a:lnTo>
                    <a:lnTo>
                      <a:pt x="1450" y="180"/>
                    </a:lnTo>
                    <a:lnTo>
                      <a:pt x="1442" y="180"/>
                    </a:lnTo>
                    <a:lnTo>
                      <a:pt x="1437" y="179"/>
                    </a:lnTo>
                    <a:lnTo>
                      <a:pt x="1414" y="179"/>
                    </a:lnTo>
                    <a:lnTo>
                      <a:pt x="1412" y="130"/>
                    </a:lnTo>
                    <a:lnTo>
                      <a:pt x="1447" y="130"/>
                    </a:lnTo>
                    <a:lnTo>
                      <a:pt x="1445" y="92"/>
                    </a:lnTo>
                    <a:close/>
                    <a:moveTo>
                      <a:pt x="1545" y="95"/>
                    </a:moveTo>
                    <a:lnTo>
                      <a:pt x="1537" y="104"/>
                    </a:lnTo>
                    <a:lnTo>
                      <a:pt x="1529" y="95"/>
                    </a:lnTo>
                    <a:lnTo>
                      <a:pt x="1545" y="95"/>
                    </a:lnTo>
                    <a:close/>
                    <a:moveTo>
                      <a:pt x="1557" y="130"/>
                    </a:moveTo>
                    <a:lnTo>
                      <a:pt x="1556" y="118"/>
                    </a:lnTo>
                    <a:lnTo>
                      <a:pt x="1556" y="82"/>
                    </a:lnTo>
                    <a:lnTo>
                      <a:pt x="1742" y="80"/>
                    </a:lnTo>
                    <a:lnTo>
                      <a:pt x="1742" y="94"/>
                    </a:lnTo>
                    <a:lnTo>
                      <a:pt x="1743" y="104"/>
                    </a:lnTo>
                    <a:lnTo>
                      <a:pt x="1743" y="130"/>
                    </a:lnTo>
                    <a:lnTo>
                      <a:pt x="1741" y="130"/>
                    </a:lnTo>
                    <a:lnTo>
                      <a:pt x="1743" y="179"/>
                    </a:lnTo>
                    <a:lnTo>
                      <a:pt x="1744" y="179"/>
                    </a:lnTo>
                    <a:lnTo>
                      <a:pt x="1750" y="230"/>
                    </a:lnTo>
                    <a:lnTo>
                      <a:pt x="1755" y="230"/>
                    </a:lnTo>
                    <a:lnTo>
                      <a:pt x="1759" y="281"/>
                    </a:lnTo>
                    <a:lnTo>
                      <a:pt x="1760" y="281"/>
                    </a:lnTo>
                    <a:lnTo>
                      <a:pt x="1761" y="294"/>
                    </a:lnTo>
                    <a:lnTo>
                      <a:pt x="1764" y="335"/>
                    </a:lnTo>
                    <a:lnTo>
                      <a:pt x="1609" y="335"/>
                    </a:lnTo>
                    <a:lnTo>
                      <a:pt x="1607" y="281"/>
                    </a:lnTo>
                    <a:lnTo>
                      <a:pt x="1531" y="281"/>
                    </a:lnTo>
                    <a:lnTo>
                      <a:pt x="1529" y="228"/>
                    </a:lnTo>
                    <a:lnTo>
                      <a:pt x="1562" y="228"/>
                    </a:lnTo>
                    <a:lnTo>
                      <a:pt x="1559" y="192"/>
                    </a:lnTo>
                    <a:lnTo>
                      <a:pt x="1558" y="180"/>
                    </a:lnTo>
                    <a:lnTo>
                      <a:pt x="1525" y="180"/>
                    </a:lnTo>
                    <a:lnTo>
                      <a:pt x="1523" y="130"/>
                    </a:lnTo>
                    <a:lnTo>
                      <a:pt x="1598" y="130"/>
                    </a:lnTo>
                    <a:lnTo>
                      <a:pt x="1599" y="179"/>
                    </a:lnTo>
                    <a:lnTo>
                      <a:pt x="1623" y="179"/>
                    </a:lnTo>
                    <a:lnTo>
                      <a:pt x="1624" y="130"/>
                    </a:lnTo>
                    <a:lnTo>
                      <a:pt x="1557" y="130"/>
                    </a:lnTo>
                    <a:close/>
                    <a:moveTo>
                      <a:pt x="514" y="95"/>
                    </a:moveTo>
                    <a:lnTo>
                      <a:pt x="530" y="95"/>
                    </a:lnTo>
                    <a:lnTo>
                      <a:pt x="521" y="104"/>
                    </a:lnTo>
                    <a:lnTo>
                      <a:pt x="514" y="95"/>
                    </a:lnTo>
                    <a:close/>
                    <a:moveTo>
                      <a:pt x="633" y="104"/>
                    </a:moveTo>
                    <a:lnTo>
                      <a:pt x="626" y="95"/>
                    </a:lnTo>
                    <a:lnTo>
                      <a:pt x="641" y="95"/>
                    </a:lnTo>
                    <a:lnTo>
                      <a:pt x="633" y="104"/>
                    </a:lnTo>
                    <a:close/>
                    <a:moveTo>
                      <a:pt x="759" y="95"/>
                    </a:moveTo>
                    <a:lnTo>
                      <a:pt x="751" y="104"/>
                    </a:lnTo>
                    <a:lnTo>
                      <a:pt x="743" y="95"/>
                    </a:lnTo>
                    <a:lnTo>
                      <a:pt x="759" y="95"/>
                    </a:lnTo>
                    <a:close/>
                    <a:moveTo>
                      <a:pt x="1335" y="130"/>
                    </a:moveTo>
                    <a:lnTo>
                      <a:pt x="1334" y="118"/>
                    </a:lnTo>
                    <a:lnTo>
                      <a:pt x="1334" y="80"/>
                    </a:lnTo>
                    <a:lnTo>
                      <a:pt x="1406" y="82"/>
                    </a:lnTo>
                    <a:lnTo>
                      <a:pt x="1407" y="130"/>
                    </a:lnTo>
                    <a:lnTo>
                      <a:pt x="1335" y="130"/>
                    </a:lnTo>
                    <a:close/>
                    <a:moveTo>
                      <a:pt x="70" y="118"/>
                    </a:moveTo>
                    <a:lnTo>
                      <a:pt x="72" y="106"/>
                    </a:lnTo>
                    <a:lnTo>
                      <a:pt x="74" y="80"/>
                    </a:lnTo>
                    <a:lnTo>
                      <a:pt x="150" y="80"/>
                    </a:lnTo>
                    <a:lnTo>
                      <a:pt x="150" y="94"/>
                    </a:lnTo>
                    <a:lnTo>
                      <a:pt x="147" y="130"/>
                    </a:lnTo>
                    <a:lnTo>
                      <a:pt x="70" y="130"/>
                    </a:lnTo>
                    <a:lnTo>
                      <a:pt x="70" y="118"/>
                    </a:lnTo>
                    <a:close/>
                    <a:moveTo>
                      <a:pt x="172" y="104"/>
                    </a:moveTo>
                    <a:lnTo>
                      <a:pt x="165" y="95"/>
                    </a:lnTo>
                    <a:lnTo>
                      <a:pt x="180" y="95"/>
                    </a:lnTo>
                    <a:lnTo>
                      <a:pt x="172" y="104"/>
                    </a:lnTo>
                    <a:close/>
                    <a:moveTo>
                      <a:pt x="398" y="95"/>
                    </a:moveTo>
                    <a:lnTo>
                      <a:pt x="415" y="95"/>
                    </a:lnTo>
                    <a:lnTo>
                      <a:pt x="405" y="104"/>
                    </a:lnTo>
                    <a:lnTo>
                      <a:pt x="398" y="95"/>
                    </a:lnTo>
                    <a:close/>
                  </a:path>
                </a:pathLst>
              </a:custGeom>
              <a:solidFill>
                <a:srgbClr val="6666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842" name="Freeform 50"/>
              <p:cNvSpPr>
                <a:spLocks noChangeAspect="1"/>
              </p:cNvSpPr>
              <p:nvPr/>
            </p:nvSpPr>
            <p:spPr bwMode="auto">
              <a:xfrm>
                <a:off x="156" y="3377"/>
                <a:ext cx="5" cy="3"/>
              </a:xfrm>
              <a:custGeom>
                <a:avLst/>
                <a:gdLst/>
                <a:ahLst/>
                <a:cxnLst>
                  <a:cxn ang="0">
                    <a:pos x="8" y="9"/>
                  </a:cxn>
                  <a:cxn ang="0">
                    <a:pos x="16" y="0"/>
                  </a:cxn>
                  <a:cxn ang="0">
                    <a:pos x="0" y="0"/>
                  </a:cxn>
                  <a:cxn ang="0">
                    <a:pos x="8" y="9"/>
                  </a:cxn>
                </a:cxnLst>
                <a:rect l="0" t="0" r="r" b="b"/>
                <a:pathLst>
                  <a:path w="16" h="9">
                    <a:moveTo>
                      <a:pt x="8" y="9"/>
                    </a:moveTo>
                    <a:lnTo>
                      <a:pt x="16" y="0"/>
                    </a:lnTo>
                    <a:lnTo>
                      <a:pt x="0" y="0"/>
                    </a:lnTo>
                    <a:lnTo>
                      <a:pt x="8" y="9"/>
                    </a:lnTo>
                    <a:close/>
                  </a:path>
                </a:pathLst>
              </a:custGeom>
              <a:solidFill>
                <a:srgbClr val="7C7C7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843" name="Freeform 51"/>
              <p:cNvSpPr>
                <a:spLocks noChangeAspect="1"/>
              </p:cNvSpPr>
              <p:nvPr/>
            </p:nvSpPr>
            <p:spPr bwMode="auto">
              <a:xfrm>
                <a:off x="117" y="3372"/>
                <a:ext cx="76" cy="85"/>
              </a:xfrm>
              <a:custGeom>
                <a:avLst/>
                <a:gdLst/>
                <a:ahLst/>
                <a:cxnLst>
                  <a:cxn ang="0">
                    <a:pos x="144" y="0"/>
                  </a:cxn>
                  <a:cxn ang="0">
                    <a:pos x="146" y="12"/>
                  </a:cxn>
                  <a:cxn ang="0">
                    <a:pos x="148" y="50"/>
                  </a:cxn>
                  <a:cxn ang="0">
                    <a:pos x="113" y="50"/>
                  </a:cxn>
                  <a:cxn ang="0">
                    <a:pos x="115" y="99"/>
                  </a:cxn>
                  <a:cxn ang="0">
                    <a:pos x="138" y="99"/>
                  </a:cxn>
                  <a:cxn ang="0">
                    <a:pos x="143" y="100"/>
                  </a:cxn>
                  <a:cxn ang="0">
                    <a:pos x="151" y="100"/>
                  </a:cxn>
                  <a:cxn ang="0">
                    <a:pos x="151" y="137"/>
                  </a:cxn>
                  <a:cxn ang="0">
                    <a:pos x="152" y="150"/>
                  </a:cxn>
                  <a:cxn ang="0">
                    <a:pos x="116" y="150"/>
                  </a:cxn>
                  <a:cxn ang="0">
                    <a:pos x="118" y="201"/>
                  </a:cxn>
                  <a:cxn ang="0">
                    <a:pos x="78" y="202"/>
                  </a:cxn>
                  <a:cxn ang="0">
                    <a:pos x="74" y="150"/>
                  </a:cxn>
                  <a:cxn ang="0">
                    <a:pos x="113" y="150"/>
                  </a:cxn>
                  <a:cxn ang="0">
                    <a:pos x="113" y="99"/>
                  </a:cxn>
                  <a:cxn ang="0">
                    <a:pos x="78" y="99"/>
                  </a:cxn>
                  <a:cxn ang="0">
                    <a:pos x="74" y="50"/>
                  </a:cxn>
                  <a:cxn ang="0">
                    <a:pos x="0" y="50"/>
                  </a:cxn>
                  <a:cxn ang="0">
                    <a:pos x="4" y="99"/>
                  </a:cxn>
                  <a:cxn ang="0">
                    <a:pos x="7" y="99"/>
                  </a:cxn>
                  <a:cxn ang="0">
                    <a:pos x="12" y="100"/>
                  </a:cxn>
                  <a:cxn ang="0">
                    <a:pos x="38" y="100"/>
                  </a:cxn>
                  <a:cxn ang="0">
                    <a:pos x="40" y="152"/>
                  </a:cxn>
                  <a:cxn ang="0">
                    <a:pos x="4" y="152"/>
                  </a:cxn>
                  <a:cxn ang="0">
                    <a:pos x="5" y="256"/>
                  </a:cxn>
                  <a:cxn ang="0">
                    <a:pos x="161" y="256"/>
                  </a:cxn>
                  <a:cxn ang="0">
                    <a:pos x="160" y="201"/>
                  </a:cxn>
                  <a:cxn ang="0">
                    <a:pos x="194" y="201"/>
                  </a:cxn>
                  <a:cxn ang="0">
                    <a:pos x="192" y="150"/>
                  </a:cxn>
                  <a:cxn ang="0">
                    <a:pos x="209" y="150"/>
                  </a:cxn>
                  <a:cxn ang="0">
                    <a:pos x="214" y="152"/>
                  </a:cxn>
                  <a:cxn ang="0">
                    <a:pos x="228" y="152"/>
                  </a:cxn>
                  <a:cxn ang="0">
                    <a:pos x="224" y="99"/>
                  </a:cxn>
                  <a:cxn ang="0">
                    <a:pos x="190" y="99"/>
                  </a:cxn>
                  <a:cxn ang="0">
                    <a:pos x="188" y="50"/>
                  </a:cxn>
                  <a:cxn ang="0">
                    <a:pos x="220" y="50"/>
                  </a:cxn>
                  <a:cxn ang="0">
                    <a:pos x="218" y="0"/>
                  </a:cxn>
                  <a:cxn ang="0">
                    <a:pos x="144" y="0"/>
                  </a:cxn>
                </a:cxnLst>
                <a:rect l="0" t="0" r="r" b="b"/>
                <a:pathLst>
                  <a:path w="228" h="256">
                    <a:moveTo>
                      <a:pt x="144" y="0"/>
                    </a:moveTo>
                    <a:lnTo>
                      <a:pt x="146" y="12"/>
                    </a:lnTo>
                    <a:lnTo>
                      <a:pt x="148" y="50"/>
                    </a:lnTo>
                    <a:lnTo>
                      <a:pt x="113" y="50"/>
                    </a:lnTo>
                    <a:lnTo>
                      <a:pt x="115" y="99"/>
                    </a:lnTo>
                    <a:lnTo>
                      <a:pt x="138" y="99"/>
                    </a:lnTo>
                    <a:lnTo>
                      <a:pt x="143" y="100"/>
                    </a:lnTo>
                    <a:lnTo>
                      <a:pt x="151" y="100"/>
                    </a:lnTo>
                    <a:lnTo>
                      <a:pt x="151" y="137"/>
                    </a:lnTo>
                    <a:lnTo>
                      <a:pt x="152" y="150"/>
                    </a:lnTo>
                    <a:lnTo>
                      <a:pt x="116" y="150"/>
                    </a:lnTo>
                    <a:lnTo>
                      <a:pt x="118" y="201"/>
                    </a:lnTo>
                    <a:lnTo>
                      <a:pt x="78" y="202"/>
                    </a:lnTo>
                    <a:lnTo>
                      <a:pt x="74" y="150"/>
                    </a:lnTo>
                    <a:lnTo>
                      <a:pt x="113" y="150"/>
                    </a:lnTo>
                    <a:lnTo>
                      <a:pt x="113" y="99"/>
                    </a:lnTo>
                    <a:lnTo>
                      <a:pt x="78" y="99"/>
                    </a:lnTo>
                    <a:lnTo>
                      <a:pt x="74" y="50"/>
                    </a:lnTo>
                    <a:lnTo>
                      <a:pt x="0" y="50"/>
                    </a:lnTo>
                    <a:lnTo>
                      <a:pt x="4" y="99"/>
                    </a:lnTo>
                    <a:lnTo>
                      <a:pt x="7" y="99"/>
                    </a:lnTo>
                    <a:lnTo>
                      <a:pt x="12" y="100"/>
                    </a:lnTo>
                    <a:lnTo>
                      <a:pt x="38" y="100"/>
                    </a:lnTo>
                    <a:lnTo>
                      <a:pt x="40" y="152"/>
                    </a:lnTo>
                    <a:lnTo>
                      <a:pt x="4" y="152"/>
                    </a:lnTo>
                    <a:lnTo>
                      <a:pt x="5" y="256"/>
                    </a:lnTo>
                    <a:lnTo>
                      <a:pt x="161" y="256"/>
                    </a:lnTo>
                    <a:lnTo>
                      <a:pt x="160" y="201"/>
                    </a:lnTo>
                    <a:lnTo>
                      <a:pt x="194" y="201"/>
                    </a:lnTo>
                    <a:lnTo>
                      <a:pt x="192" y="150"/>
                    </a:lnTo>
                    <a:lnTo>
                      <a:pt x="209" y="150"/>
                    </a:lnTo>
                    <a:lnTo>
                      <a:pt x="214" y="152"/>
                    </a:lnTo>
                    <a:lnTo>
                      <a:pt x="228" y="152"/>
                    </a:lnTo>
                    <a:lnTo>
                      <a:pt x="224" y="99"/>
                    </a:lnTo>
                    <a:lnTo>
                      <a:pt x="190" y="99"/>
                    </a:lnTo>
                    <a:lnTo>
                      <a:pt x="188" y="50"/>
                    </a:lnTo>
                    <a:lnTo>
                      <a:pt x="220" y="50"/>
                    </a:lnTo>
                    <a:lnTo>
                      <a:pt x="218" y="0"/>
                    </a:lnTo>
                    <a:lnTo>
                      <a:pt x="144" y="0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844" name="Freeform 52"/>
              <p:cNvSpPr>
                <a:spLocks noChangeAspect="1"/>
              </p:cNvSpPr>
              <p:nvPr/>
            </p:nvSpPr>
            <p:spPr bwMode="auto">
              <a:xfrm>
                <a:off x="193" y="3377"/>
                <a:ext cx="6" cy="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" y="9"/>
                  </a:cxn>
                  <a:cxn ang="0">
                    <a:pos x="16" y="0"/>
                  </a:cxn>
                  <a:cxn ang="0">
                    <a:pos x="0" y="0"/>
                  </a:cxn>
                </a:cxnLst>
                <a:rect l="0" t="0" r="r" b="b"/>
                <a:pathLst>
                  <a:path w="16" h="9">
                    <a:moveTo>
                      <a:pt x="0" y="0"/>
                    </a:moveTo>
                    <a:lnTo>
                      <a:pt x="8" y="9"/>
                    </a:lnTo>
                    <a:lnTo>
                      <a:pt x="1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5757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845" name="Freeform 53"/>
              <p:cNvSpPr>
                <a:spLocks noChangeAspect="1"/>
              </p:cNvSpPr>
              <p:nvPr/>
            </p:nvSpPr>
            <p:spPr bwMode="auto">
              <a:xfrm>
                <a:off x="191" y="3372"/>
                <a:ext cx="81" cy="85"/>
              </a:xfrm>
              <a:custGeom>
                <a:avLst/>
                <a:gdLst/>
                <a:ahLst/>
                <a:cxnLst>
                  <a:cxn ang="0">
                    <a:pos x="33" y="38"/>
                  </a:cxn>
                  <a:cxn ang="0">
                    <a:pos x="34" y="50"/>
                  </a:cxn>
                  <a:cxn ang="0">
                    <a:pos x="101" y="50"/>
                  </a:cxn>
                  <a:cxn ang="0">
                    <a:pos x="100" y="99"/>
                  </a:cxn>
                  <a:cxn ang="0">
                    <a:pos x="76" y="99"/>
                  </a:cxn>
                  <a:cxn ang="0">
                    <a:pos x="75" y="50"/>
                  </a:cxn>
                  <a:cxn ang="0">
                    <a:pos x="0" y="50"/>
                  </a:cxn>
                  <a:cxn ang="0">
                    <a:pos x="2" y="100"/>
                  </a:cxn>
                  <a:cxn ang="0">
                    <a:pos x="35" y="100"/>
                  </a:cxn>
                  <a:cxn ang="0">
                    <a:pos x="36" y="112"/>
                  </a:cxn>
                  <a:cxn ang="0">
                    <a:pos x="39" y="148"/>
                  </a:cxn>
                  <a:cxn ang="0">
                    <a:pos x="6" y="148"/>
                  </a:cxn>
                  <a:cxn ang="0">
                    <a:pos x="8" y="201"/>
                  </a:cxn>
                  <a:cxn ang="0">
                    <a:pos x="84" y="201"/>
                  </a:cxn>
                  <a:cxn ang="0">
                    <a:pos x="86" y="255"/>
                  </a:cxn>
                  <a:cxn ang="0">
                    <a:pos x="241" y="255"/>
                  </a:cxn>
                  <a:cxn ang="0">
                    <a:pos x="238" y="214"/>
                  </a:cxn>
                  <a:cxn ang="0">
                    <a:pos x="237" y="201"/>
                  </a:cxn>
                  <a:cxn ang="0">
                    <a:pos x="236" y="201"/>
                  </a:cxn>
                  <a:cxn ang="0">
                    <a:pos x="232" y="150"/>
                  </a:cxn>
                  <a:cxn ang="0">
                    <a:pos x="227" y="150"/>
                  </a:cxn>
                  <a:cxn ang="0">
                    <a:pos x="221" y="99"/>
                  </a:cxn>
                  <a:cxn ang="0">
                    <a:pos x="220" y="99"/>
                  </a:cxn>
                  <a:cxn ang="0">
                    <a:pos x="218" y="50"/>
                  </a:cxn>
                  <a:cxn ang="0">
                    <a:pos x="220" y="50"/>
                  </a:cxn>
                  <a:cxn ang="0">
                    <a:pos x="220" y="24"/>
                  </a:cxn>
                  <a:cxn ang="0">
                    <a:pos x="219" y="14"/>
                  </a:cxn>
                  <a:cxn ang="0">
                    <a:pos x="219" y="0"/>
                  </a:cxn>
                  <a:cxn ang="0">
                    <a:pos x="33" y="2"/>
                  </a:cxn>
                  <a:cxn ang="0">
                    <a:pos x="33" y="38"/>
                  </a:cxn>
                </a:cxnLst>
                <a:rect l="0" t="0" r="r" b="b"/>
                <a:pathLst>
                  <a:path w="241" h="255">
                    <a:moveTo>
                      <a:pt x="33" y="38"/>
                    </a:moveTo>
                    <a:lnTo>
                      <a:pt x="34" y="50"/>
                    </a:lnTo>
                    <a:lnTo>
                      <a:pt x="101" y="50"/>
                    </a:lnTo>
                    <a:lnTo>
                      <a:pt x="100" y="99"/>
                    </a:lnTo>
                    <a:lnTo>
                      <a:pt x="76" y="99"/>
                    </a:lnTo>
                    <a:lnTo>
                      <a:pt x="75" y="50"/>
                    </a:lnTo>
                    <a:lnTo>
                      <a:pt x="0" y="50"/>
                    </a:lnTo>
                    <a:lnTo>
                      <a:pt x="2" y="100"/>
                    </a:lnTo>
                    <a:lnTo>
                      <a:pt x="35" y="100"/>
                    </a:lnTo>
                    <a:lnTo>
                      <a:pt x="36" y="112"/>
                    </a:lnTo>
                    <a:lnTo>
                      <a:pt x="39" y="148"/>
                    </a:lnTo>
                    <a:lnTo>
                      <a:pt x="6" y="148"/>
                    </a:lnTo>
                    <a:lnTo>
                      <a:pt x="8" y="201"/>
                    </a:lnTo>
                    <a:lnTo>
                      <a:pt x="84" y="201"/>
                    </a:lnTo>
                    <a:lnTo>
                      <a:pt x="86" y="255"/>
                    </a:lnTo>
                    <a:lnTo>
                      <a:pt x="241" y="255"/>
                    </a:lnTo>
                    <a:lnTo>
                      <a:pt x="238" y="214"/>
                    </a:lnTo>
                    <a:lnTo>
                      <a:pt x="237" y="201"/>
                    </a:lnTo>
                    <a:lnTo>
                      <a:pt x="236" y="201"/>
                    </a:lnTo>
                    <a:lnTo>
                      <a:pt x="232" y="150"/>
                    </a:lnTo>
                    <a:lnTo>
                      <a:pt x="227" y="150"/>
                    </a:lnTo>
                    <a:lnTo>
                      <a:pt x="221" y="99"/>
                    </a:lnTo>
                    <a:lnTo>
                      <a:pt x="220" y="99"/>
                    </a:lnTo>
                    <a:lnTo>
                      <a:pt x="218" y="50"/>
                    </a:lnTo>
                    <a:lnTo>
                      <a:pt x="220" y="50"/>
                    </a:lnTo>
                    <a:lnTo>
                      <a:pt x="220" y="24"/>
                    </a:lnTo>
                    <a:lnTo>
                      <a:pt x="219" y="14"/>
                    </a:lnTo>
                    <a:lnTo>
                      <a:pt x="219" y="0"/>
                    </a:lnTo>
                    <a:lnTo>
                      <a:pt x="33" y="2"/>
                    </a:lnTo>
                    <a:lnTo>
                      <a:pt x="33" y="38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846" name="Freeform 54"/>
              <p:cNvSpPr>
                <a:spLocks noChangeAspect="1"/>
              </p:cNvSpPr>
              <p:nvPr/>
            </p:nvSpPr>
            <p:spPr bwMode="auto">
              <a:xfrm>
                <a:off x="-145" y="3377"/>
                <a:ext cx="5" cy="3"/>
              </a:xfrm>
              <a:custGeom>
                <a:avLst/>
                <a:gdLst/>
                <a:ahLst/>
                <a:cxnLst>
                  <a:cxn ang="0">
                    <a:pos x="7" y="9"/>
                  </a:cxn>
                  <a:cxn ang="0">
                    <a:pos x="16" y="0"/>
                  </a:cxn>
                  <a:cxn ang="0">
                    <a:pos x="0" y="0"/>
                  </a:cxn>
                  <a:cxn ang="0">
                    <a:pos x="7" y="9"/>
                  </a:cxn>
                </a:cxnLst>
                <a:rect l="0" t="0" r="r" b="b"/>
                <a:pathLst>
                  <a:path w="16" h="9">
                    <a:moveTo>
                      <a:pt x="7" y="9"/>
                    </a:moveTo>
                    <a:lnTo>
                      <a:pt x="16" y="0"/>
                    </a:lnTo>
                    <a:lnTo>
                      <a:pt x="0" y="0"/>
                    </a:lnTo>
                    <a:lnTo>
                      <a:pt x="7" y="9"/>
                    </a:lnTo>
                    <a:close/>
                  </a:path>
                </a:pathLst>
              </a:custGeom>
              <a:solidFill>
                <a:srgbClr val="B7B7B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847" name="Freeform 55"/>
              <p:cNvSpPr>
                <a:spLocks noChangeAspect="1"/>
              </p:cNvSpPr>
              <p:nvPr/>
            </p:nvSpPr>
            <p:spPr bwMode="auto">
              <a:xfrm>
                <a:off x="-108" y="3377"/>
                <a:ext cx="5" cy="3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0" y="0"/>
                  </a:cxn>
                  <a:cxn ang="0">
                    <a:pos x="7" y="9"/>
                  </a:cxn>
                  <a:cxn ang="0">
                    <a:pos x="15" y="0"/>
                  </a:cxn>
                </a:cxnLst>
                <a:rect l="0" t="0" r="r" b="b"/>
                <a:pathLst>
                  <a:path w="15" h="9">
                    <a:moveTo>
                      <a:pt x="15" y="0"/>
                    </a:moveTo>
                    <a:lnTo>
                      <a:pt x="0" y="0"/>
                    </a:lnTo>
                    <a:lnTo>
                      <a:pt x="7" y="9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B0B0B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848" name="Freeform 56"/>
              <p:cNvSpPr>
                <a:spLocks noChangeAspect="1"/>
              </p:cNvSpPr>
              <p:nvPr/>
            </p:nvSpPr>
            <p:spPr bwMode="auto">
              <a:xfrm>
                <a:off x="-69" y="3377"/>
                <a:ext cx="6" cy="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" y="9"/>
                  </a:cxn>
                  <a:cxn ang="0">
                    <a:pos x="16" y="0"/>
                  </a:cxn>
                  <a:cxn ang="0">
                    <a:pos x="0" y="0"/>
                  </a:cxn>
                </a:cxnLst>
                <a:rect l="0" t="0" r="r" b="b"/>
                <a:pathLst>
                  <a:path w="16" h="9">
                    <a:moveTo>
                      <a:pt x="0" y="0"/>
                    </a:moveTo>
                    <a:lnTo>
                      <a:pt x="8" y="9"/>
                    </a:lnTo>
                    <a:lnTo>
                      <a:pt x="1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8A8A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849" name="Freeform 57"/>
              <p:cNvSpPr>
                <a:spLocks noChangeAspect="1"/>
              </p:cNvSpPr>
              <p:nvPr/>
            </p:nvSpPr>
            <p:spPr bwMode="auto">
              <a:xfrm>
                <a:off x="128" y="3372"/>
                <a:ext cx="25" cy="17"/>
              </a:xfrm>
              <a:custGeom>
                <a:avLst/>
                <a:gdLst/>
                <a:ahLst/>
                <a:cxnLst>
                  <a:cxn ang="0">
                    <a:pos x="0" y="38"/>
                  </a:cxn>
                  <a:cxn ang="0">
                    <a:pos x="1" y="50"/>
                  </a:cxn>
                  <a:cxn ang="0">
                    <a:pos x="73" y="50"/>
                  </a:cxn>
                  <a:cxn ang="0">
                    <a:pos x="72" y="2"/>
                  </a:cxn>
                  <a:cxn ang="0">
                    <a:pos x="0" y="0"/>
                  </a:cxn>
                  <a:cxn ang="0">
                    <a:pos x="0" y="38"/>
                  </a:cxn>
                </a:cxnLst>
                <a:rect l="0" t="0" r="r" b="b"/>
                <a:pathLst>
                  <a:path w="73" h="50">
                    <a:moveTo>
                      <a:pt x="0" y="38"/>
                    </a:moveTo>
                    <a:lnTo>
                      <a:pt x="1" y="50"/>
                    </a:lnTo>
                    <a:lnTo>
                      <a:pt x="73" y="50"/>
                    </a:lnTo>
                    <a:lnTo>
                      <a:pt x="72" y="2"/>
                    </a:lnTo>
                    <a:lnTo>
                      <a:pt x="0" y="0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850" name="Freeform 58"/>
              <p:cNvSpPr>
                <a:spLocks noChangeAspect="1"/>
              </p:cNvSpPr>
              <p:nvPr/>
            </p:nvSpPr>
            <p:spPr bwMode="auto">
              <a:xfrm>
                <a:off x="-293" y="3372"/>
                <a:ext cx="27" cy="17"/>
              </a:xfrm>
              <a:custGeom>
                <a:avLst/>
                <a:gdLst/>
                <a:ahLst/>
                <a:cxnLst>
                  <a:cxn ang="0">
                    <a:pos x="2" y="26"/>
                  </a:cxn>
                  <a:cxn ang="0">
                    <a:pos x="0" y="38"/>
                  </a:cxn>
                  <a:cxn ang="0">
                    <a:pos x="0" y="50"/>
                  </a:cxn>
                  <a:cxn ang="0">
                    <a:pos x="77" y="50"/>
                  </a:cxn>
                  <a:cxn ang="0">
                    <a:pos x="80" y="14"/>
                  </a:cxn>
                  <a:cxn ang="0">
                    <a:pos x="80" y="0"/>
                  </a:cxn>
                  <a:cxn ang="0">
                    <a:pos x="4" y="0"/>
                  </a:cxn>
                  <a:cxn ang="0">
                    <a:pos x="2" y="26"/>
                  </a:cxn>
                </a:cxnLst>
                <a:rect l="0" t="0" r="r" b="b"/>
                <a:pathLst>
                  <a:path w="80" h="50">
                    <a:moveTo>
                      <a:pt x="2" y="26"/>
                    </a:moveTo>
                    <a:lnTo>
                      <a:pt x="0" y="38"/>
                    </a:lnTo>
                    <a:lnTo>
                      <a:pt x="0" y="50"/>
                    </a:lnTo>
                    <a:lnTo>
                      <a:pt x="77" y="50"/>
                    </a:lnTo>
                    <a:lnTo>
                      <a:pt x="80" y="14"/>
                    </a:lnTo>
                    <a:lnTo>
                      <a:pt x="80" y="0"/>
                    </a:lnTo>
                    <a:lnTo>
                      <a:pt x="4" y="0"/>
                    </a:lnTo>
                    <a:lnTo>
                      <a:pt x="2" y="26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851" name="Freeform 59"/>
              <p:cNvSpPr>
                <a:spLocks noChangeAspect="1"/>
              </p:cNvSpPr>
              <p:nvPr/>
            </p:nvSpPr>
            <p:spPr bwMode="auto">
              <a:xfrm>
                <a:off x="-261" y="3377"/>
                <a:ext cx="5" cy="3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0" y="0"/>
                  </a:cxn>
                  <a:cxn ang="0">
                    <a:pos x="7" y="9"/>
                  </a:cxn>
                  <a:cxn ang="0">
                    <a:pos x="15" y="0"/>
                  </a:cxn>
                </a:cxnLst>
                <a:rect l="0" t="0" r="r" b="b"/>
                <a:pathLst>
                  <a:path w="15" h="9">
                    <a:moveTo>
                      <a:pt x="15" y="0"/>
                    </a:moveTo>
                    <a:lnTo>
                      <a:pt x="0" y="0"/>
                    </a:lnTo>
                    <a:lnTo>
                      <a:pt x="7" y="9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CFCFC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852" name="Freeform 60"/>
              <p:cNvSpPr>
                <a:spLocks noChangeAspect="1"/>
              </p:cNvSpPr>
              <p:nvPr/>
            </p:nvSpPr>
            <p:spPr bwMode="auto">
              <a:xfrm>
                <a:off x="-184" y="3377"/>
                <a:ext cx="6" cy="3"/>
              </a:xfrm>
              <a:custGeom>
                <a:avLst/>
                <a:gdLst/>
                <a:ahLst/>
                <a:cxnLst>
                  <a:cxn ang="0">
                    <a:pos x="7" y="9"/>
                  </a:cxn>
                  <a:cxn ang="0">
                    <a:pos x="17" y="0"/>
                  </a:cxn>
                  <a:cxn ang="0">
                    <a:pos x="0" y="0"/>
                  </a:cxn>
                  <a:cxn ang="0">
                    <a:pos x="7" y="9"/>
                  </a:cxn>
                </a:cxnLst>
                <a:rect l="0" t="0" r="r" b="b"/>
                <a:pathLst>
                  <a:path w="17" h="9">
                    <a:moveTo>
                      <a:pt x="7" y="9"/>
                    </a:moveTo>
                    <a:lnTo>
                      <a:pt x="17" y="0"/>
                    </a:lnTo>
                    <a:lnTo>
                      <a:pt x="0" y="0"/>
                    </a:lnTo>
                    <a:lnTo>
                      <a:pt x="7" y="9"/>
                    </a:lnTo>
                    <a:close/>
                  </a:path>
                </a:pathLst>
              </a:custGeom>
              <a:solidFill>
                <a:srgbClr val="BFBFB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853" name="Freeform 61"/>
              <p:cNvSpPr>
                <a:spLocks noChangeAspect="1"/>
              </p:cNvSpPr>
              <p:nvPr/>
            </p:nvSpPr>
            <p:spPr bwMode="auto">
              <a:xfrm>
                <a:off x="165" y="3347"/>
                <a:ext cx="25" cy="13"/>
              </a:xfrm>
              <a:custGeom>
                <a:avLst/>
                <a:gdLst/>
                <a:ahLst/>
                <a:cxnLst>
                  <a:cxn ang="0">
                    <a:pos x="76" y="39"/>
                  </a:cxn>
                  <a:cxn ang="0">
                    <a:pos x="71" y="1"/>
                  </a:cxn>
                  <a:cxn ang="0">
                    <a:pos x="4" y="0"/>
                  </a:cxn>
                  <a:cxn ang="0">
                    <a:pos x="0" y="36"/>
                  </a:cxn>
                  <a:cxn ang="0">
                    <a:pos x="76" y="39"/>
                  </a:cxn>
                </a:cxnLst>
                <a:rect l="0" t="0" r="r" b="b"/>
                <a:pathLst>
                  <a:path w="76" h="39">
                    <a:moveTo>
                      <a:pt x="76" y="39"/>
                    </a:moveTo>
                    <a:lnTo>
                      <a:pt x="71" y="1"/>
                    </a:lnTo>
                    <a:lnTo>
                      <a:pt x="4" y="0"/>
                    </a:lnTo>
                    <a:lnTo>
                      <a:pt x="0" y="36"/>
                    </a:lnTo>
                    <a:lnTo>
                      <a:pt x="76" y="39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854" name="Freeform 62"/>
              <p:cNvSpPr>
                <a:spLocks noChangeAspect="1"/>
              </p:cNvSpPr>
              <p:nvPr/>
            </p:nvSpPr>
            <p:spPr bwMode="auto">
              <a:xfrm>
                <a:off x="191" y="3351"/>
                <a:ext cx="6" cy="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" y="19"/>
                  </a:cxn>
                  <a:cxn ang="0">
                    <a:pos x="17" y="11"/>
                  </a:cxn>
                  <a:cxn ang="0">
                    <a:pos x="18" y="0"/>
                  </a:cxn>
                  <a:cxn ang="0">
                    <a:pos x="0" y="0"/>
                  </a:cxn>
                </a:cxnLst>
                <a:rect l="0" t="0" r="r" b="b"/>
                <a:pathLst>
                  <a:path w="18" h="19">
                    <a:moveTo>
                      <a:pt x="0" y="0"/>
                    </a:moveTo>
                    <a:lnTo>
                      <a:pt x="12" y="19"/>
                    </a:lnTo>
                    <a:lnTo>
                      <a:pt x="17" y="11"/>
                    </a:lnTo>
                    <a:lnTo>
                      <a:pt x="18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6767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855" name="Freeform 63"/>
              <p:cNvSpPr>
                <a:spLocks noChangeAspect="1"/>
              </p:cNvSpPr>
              <p:nvPr/>
            </p:nvSpPr>
            <p:spPr bwMode="auto">
              <a:xfrm>
                <a:off x="197" y="3351"/>
                <a:ext cx="2" cy="4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1" y="0"/>
                  </a:cxn>
                  <a:cxn ang="0">
                    <a:pos x="0" y="11"/>
                  </a:cxn>
                  <a:cxn ang="0">
                    <a:pos x="6" y="0"/>
                  </a:cxn>
                </a:cxnLst>
                <a:rect l="0" t="0" r="r" b="b"/>
                <a:pathLst>
                  <a:path w="6" h="11">
                    <a:moveTo>
                      <a:pt x="6" y="0"/>
                    </a:moveTo>
                    <a:lnTo>
                      <a:pt x="1" y="0"/>
                    </a:lnTo>
                    <a:lnTo>
                      <a:pt x="0" y="11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75757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856" name="Freeform 64"/>
              <p:cNvSpPr>
                <a:spLocks noChangeAspect="1"/>
              </p:cNvSpPr>
              <p:nvPr/>
            </p:nvSpPr>
            <p:spPr bwMode="auto">
              <a:xfrm>
                <a:off x="156" y="3351"/>
                <a:ext cx="6" cy="7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0" y="10"/>
                  </a:cxn>
                  <a:cxn ang="0">
                    <a:pos x="6" y="20"/>
                  </a:cxn>
                  <a:cxn ang="0">
                    <a:pos x="18" y="0"/>
                  </a:cxn>
                  <a:cxn ang="0">
                    <a:pos x="2" y="0"/>
                  </a:cxn>
                </a:cxnLst>
                <a:rect l="0" t="0" r="r" b="b"/>
                <a:pathLst>
                  <a:path w="18" h="20">
                    <a:moveTo>
                      <a:pt x="2" y="0"/>
                    </a:moveTo>
                    <a:lnTo>
                      <a:pt x="0" y="10"/>
                    </a:lnTo>
                    <a:lnTo>
                      <a:pt x="6" y="20"/>
                    </a:lnTo>
                    <a:lnTo>
                      <a:pt x="18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7D7D7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857" name="Freeform 65"/>
              <p:cNvSpPr>
                <a:spLocks noChangeAspect="1"/>
              </p:cNvSpPr>
              <p:nvPr/>
            </p:nvSpPr>
            <p:spPr bwMode="auto">
              <a:xfrm>
                <a:off x="227" y="3351"/>
                <a:ext cx="7" cy="7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0"/>
                  </a:cxn>
                  <a:cxn ang="0">
                    <a:pos x="10" y="19"/>
                  </a:cxn>
                  <a:cxn ang="0">
                    <a:pos x="22" y="0"/>
                  </a:cxn>
                </a:cxnLst>
                <a:rect l="0" t="0" r="r" b="b"/>
                <a:pathLst>
                  <a:path w="22" h="19">
                    <a:moveTo>
                      <a:pt x="22" y="0"/>
                    </a:moveTo>
                    <a:lnTo>
                      <a:pt x="0" y="0"/>
                    </a:lnTo>
                    <a:lnTo>
                      <a:pt x="10" y="19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6F6F6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858" name="Freeform 66"/>
              <p:cNvSpPr>
                <a:spLocks noChangeAspect="1"/>
              </p:cNvSpPr>
              <p:nvPr/>
            </p:nvSpPr>
            <p:spPr bwMode="auto">
              <a:xfrm>
                <a:off x="201" y="3345"/>
                <a:ext cx="25" cy="13"/>
              </a:xfrm>
              <a:custGeom>
                <a:avLst/>
                <a:gdLst/>
                <a:ahLst/>
                <a:cxnLst>
                  <a:cxn ang="0">
                    <a:pos x="73" y="10"/>
                  </a:cxn>
                  <a:cxn ang="0">
                    <a:pos x="72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1" y="10"/>
                  </a:cxn>
                  <a:cxn ang="0">
                    <a:pos x="3" y="37"/>
                  </a:cxn>
                  <a:cxn ang="0">
                    <a:pos x="75" y="37"/>
                  </a:cxn>
                  <a:cxn ang="0">
                    <a:pos x="73" y="29"/>
                  </a:cxn>
                  <a:cxn ang="0">
                    <a:pos x="73" y="11"/>
                  </a:cxn>
                  <a:cxn ang="0">
                    <a:pos x="73" y="10"/>
                  </a:cxn>
                </a:cxnLst>
                <a:rect l="0" t="0" r="r" b="b"/>
                <a:pathLst>
                  <a:path w="75" h="37">
                    <a:moveTo>
                      <a:pt x="73" y="10"/>
                    </a:moveTo>
                    <a:lnTo>
                      <a:pt x="72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1" y="10"/>
                    </a:lnTo>
                    <a:lnTo>
                      <a:pt x="3" y="37"/>
                    </a:lnTo>
                    <a:lnTo>
                      <a:pt x="75" y="37"/>
                    </a:lnTo>
                    <a:lnTo>
                      <a:pt x="73" y="29"/>
                    </a:lnTo>
                    <a:lnTo>
                      <a:pt x="73" y="11"/>
                    </a:lnTo>
                    <a:lnTo>
                      <a:pt x="73" y="10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859" name="Freeform 67"/>
              <p:cNvSpPr>
                <a:spLocks noChangeAspect="1"/>
              </p:cNvSpPr>
              <p:nvPr/>
            </p:nvSpPr>
            <p:spPr bwMode="auto">
              <a:xfrm>
                <a:off x="238" y="3345"/>
                <a:ext cx="24" cy="13"/>
              </a:xfrm>
              <a:custGeom>
                <a:avLst/>
                <a:gdLst/>
                <a:ahLst/>
                <a:cxnLst>
                  <a:cxn ang="0">
                    <a:pos x="72" y="37"/>
                  </a:cxn>
                  <a:cxn ang="0">
                    <a:pos x="68" y="0"/>
                  </a:cxn>
                  <a:cxn ang="0">
                    <a:pos x="0" y="0"/>
                  </a:cxn>
                  <a:cxn ang="0">
                    <a:pos x="0" y="37"/>
                  </a:cxn>
                  <a:cxn ang="0">
                    <a:pos x="72" y="37"/>
                  </a:cxn>
                </a:cxnLst>
                <a:rect l="0" t="0" r="r" b="b"/>
                <a:pathLst>
                  <a:path w="72" h="37">
                    <a:moveTo>
                      <a:pt x="72" y="37"/>
                    </a:moveTo>
                    <a:lnTo>
                      <a:pt x="68" y="0"/>
                    </a:lnTo>
                    <a:lnTo>
                      <a:pt x="0" y="0"/>
                    </a:lnTo>
                    <a:lnTo>
                      <a:pt x="0" y="37"/>
                    </a:lnTo>
                    <a:lnTo>
                      <a:pt x="72" y="37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860" name="Freeform 68"/>
              <p:cNvSpPr>
                <a:spLocks noChangeAspect="1"/>
              </p:cNvSpPr>
              <p:nvPr/>
            </p:nvSpPr>
            <p:spPr bwMode="auto">
              <a:xfrm>
                <a:off x="264" y="3351"/>
                <a:ext cx="13" cy="32"/>
              </a:xfrm>
              <a:custGeom>
                <a:avLst/>
                <a:gdLst/>
                <a:ahLst/>
                <a:cxnLst>
                  <a:cxn ang="0">
                    <a:pos x="22" y="86"/>
                  </a:cxn>
                  <a:cxn ang="0">
                    <a:pos x="23" y="96"/>
                  </a:cxn>
                  <a:cxn ang="0">
                    <a:pos x="38" y="0"/>
                  </a:cxn>
                  <a:cxn ang="0">
                    <a:pos x="0" y="0"/>
                  </a:cxn>
                  <a:cxn ang="0">
                    <a:pos x="11" y="19"/>
                  </a:cxn>
                  <a:cxn ang="0">
                    <a:pos x="11" y="76"/>
                  </a:cxn>
                  <a:cxn ang="0">
                    <a:pos x="22" y="86"/>
                  </a:cxn>
                </a:cxnLst>
                <a:rect l="0" t="0" r="r" b="b"/>
                <a:pathLst>
                  <a:path w="38" h="96">
                    <a:moveTo>
                      <a:pt x="22" y="86"/>
                    </a:moveTo>
                    <a:lnTo>
                      <a:pt x="23" y="96"/>
                    </a:lnTo>
                    <a:lnTo>
                      <a:pt x="38" y="0"/>
                    </a:lnTo>
                    <a:lnTo>
                      <a:pt x="0" y="0"/>
                    </a:lnTo>
                    <a:lnTo>
                      <a:pt x="11" y="19"/>
                    </a:lnTo>
                    <a:lnTo>
                      <a:pt x="11" y="76"/>
                    </a:lnTo>
                    <a:lnTo>
                      <a:pt x="22" y="86"/>
                    </a:lnTo>
                    <a:close/>
                  </a:path>
                </a:pathLst>
              </a:custGeom>
              <a:solidFill>
                <a:srgbClr val="6666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861" name="Freeform 69"/>
              <p:cNvSpPr>
                <a:spLocks noChangeAspect="1"/>
              </p:cNvSpPr>
              <p:nvPr/>
            </p:nvSpPr>
            <p:spPr bwMode="auto">
              <a:xfrm>
                <a:off x="394" y="3351"/>
                <a:ext cx="4" cy="7"/>
              </a:xfrm>
              <a:custGeom>
                <a:avLst/>
                <a:gdLst/>
                <a:ahLst/>
                <a:cxnLst>
                  <a:cxn ang="0">
                    <a:pos x="9" y="19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9" y="19"/>
                  </a:cxn>
                </a:cxnLst>
                <a:rect l="0" t="0" r="r" b="b"/>
                <a:pathLst>
                  <a:path w="12" h="19">
                    <a:moveTo>
                      <a:pt x="9" y="19"/>
                    </a:moveTo>
                    <a:lnTo>
                      <a:pt x="12" y="0"/>
                    </a:lnTo>
                    <a:lnTo>
                      <a:pt x="0" y="0"/>
                    </a:lnTo>
                    <a:lnTo>
                      <a:pt x="9" y="19"/>
                    </a:lnTo>
                    <a:close/>
                  </a:path>
                </a:pathLst>
              </a:custGeom>
              <a:solidFill>
                <a:srgbClr val="51515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862" name="Freeform 70"/>
              <p:cNvSpPr>
                <a:spLocks noChangeAspect="1"/>
              </p:cNvSpPr>
              <p:nvPr/>
            </p:nvSpPr>
            <p:spPr bwMode="auto">
              <a:xfrm>
                <a:off x="346" y="3420"/>
                <a:ext cx="20" cy="2"/>
              </a:xfrm>
              <a:custGeom>
                <a:avLst/>
                <a:gdLst/>
                <a:ahLst/>
                <a:cxnLst>
                  <a:cxn ang="0">
                    <a:pos x="60" y="7"/>
                  </a:cxn>
                  <a:cxn ang="0">
                    <a:pos x="61" y="0"/>
                  </a:cxn>
                  <a:cxn ang="0">
                    <a:pos x="1" y="0"/>
                  </a:cxn>
                  <a:cxn ang="0">
                    <a:pos x="0" y="7"/>
                  </a:cxn>
                  <a:cxn ang="0">
                    <a:pos x="60" y="7"/>
                  </a:cxn>
                </a:cxnLst>
                <a:rect l="0" t="0" r="r" b="b"/>
                <a:pathLst>
                  <a:path w="61" h="7">
                    <a:moveTo>
                      <a:pt x="60" y="7"/>
                    </a:moveTo>
                    <a:lnTo>
                      <a:pt x="61" y="0"/>
                    </a:lnTo>
                    <a:lnTo>
                      <a:pt x="1" y="0"/>
                    </a:lnTo>
                    <a:lnTo>
                      <a:pt x="0" y="7"/>
                    </a:lnTo>
                    <a:lnTo>
                      <a:pt x="60" y="7"/>
                    </a:lnTo>
                    <a:close/>
                  </a:path>
                </a:pathLst>
              </a:custGeom>
              <a:solidFill>
                <a:srgbClr val="55555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863" name="Freeform 71"/>
              <p:cNvSpPr>
                <a:spLocks noChangeAspect="1"/>
              </p:cNvSpPr>
              <p:nvPr/>
            </p:nvSpPr>
            <p:spPr bwMode="auto">
              <a:xfrm>
                <a:off x="178" y="3461"/>
                <a:ext cx="1" cy="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11"/>
                  </a:cxn>
                  <a:cxn ang="0">
                    <a:pos x="3" y="0"/>
                  </a:cxn>
                  <a:cxn ang="0">
                    <a:pos x="0" y="0"/>
                  </a:cxn>
                </a:cxnLst>
                <a:rect l="0" t="0" r="r" b="b"/>
                <a:pathLst>
                  <a:path w="3" h="11">
                    <a:moveTo>
                      <a:pt x="0" y="0"/>
                    </a:moveTo>
                    <a:lnTo>
                      <a:pt x="1" y="11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6767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864" name="Freeform 72"/>
              <p:cNvSpPr>
                <a:spLocks noChangeAspect="1" noEditPoints="1"/>
              </p:cNvSpPr>
              <p:nvPr/>
            </p:nvSpPr>
            <p:spPr bwMode="auto">
              <a:xfrm>
                <a:off x="428" y="3372"/>
                <a:ext cx="164" cy="107"/>
              </a:xfrm>
              <a:custGeom>
                <a:avLst/>
                <a:gdLst/>
                <a:ahLst/>
                <a:cxnLst>
                  <a:cxn ang="0">
                    <a:pos x="192" y="4"/>
                  </a:cxn>
                  <a:cxn ang="0">
                    <a:pos x="197" y="50"/>
                  </a:cxn>
                  <a:cxn ang="0">
                    <a:pos x="204" y="74"/>
                  </a:cxn>
                  <a:cxn ang="0">
                    <a:pos x="207" y="99"/>
                  </a:cxn>
                  <a:cxn ang="0">
                    <a:pos x="217" y="148"/>
                  </a:cxn>
                  <a:cxn ang="0">
                    <a:pos x="227" y="201"/>
                  </a:cxn>
                  <a:cxn ang="0">
                    <a:pos x="234" y="254"/>
                  </a:cxn>
                  <a:cxn ang="0">
                    <a:pos x="153" y="201"/>
                  </a:cxn>
                  <a:cxn ang="0">
                    <a:pos x="150" y="148"/>
                  </a:cxn>
                  <a:cxn ang="0">
                    <a:pos x="138" y="99"/>
                  </a:cxn>
                  <a:cxn ang="0">
                    <a:pos x="128" y="50"/>
                  </a:cxn>
                  <a:cxn ang="0">
                    <a:pos x="122" y="38"/>
                  </a:cxn>
                  <a:cxn ang="0">
                    <a:pos x="120" y="0"/>
                  </a:cxn>
                  <a:cxn ang="0">
                    <a:pos x="84" y="4"/>
                  </a:cxn>
                  <a:cxn ang="0">
                    <a:pos x="92" y="50"/>
                  </a:cxn>
                  <a:cxn ang="0">
                    <a:pos x="98" y="99"/>
                  </a:cxn>
                  <a:cxn ang="0">
                    <a:pos x="108" y="150"/>
                  </a:cxn>
                  <a:cxn ang="0">
                    <a:pos x="115" y="184"/>
                  </a:cxn>
                  <a:cxn ang="0">
                    <a:pos x="116" y="194"/>
                  </a:cxn>
                  <a:cxn ang="0">
                    <a:pos x="117" y="201"/>
                  </a:cxn>
                  <a:cxn ang="0">
                    <a:pos x="53" y="254"/>
                  </a:cxn>
                  <a:cxn ang="0">
                    <a:pos x="44" y="201"/>
                  </a:cxn>
                  <a:cxn ang="0">
                    <a:pos x="29" y="99"/>
                  </a:cxn>
                  <a:cxn ang="0">
                    <a:pos x="20" y="62"/>
                  </a:cxn>
                  <a:cxn ang="0">
                    <a:pos x="19" y="50"/>
                  </a:cxn>
                  <a:cxn ang="0">
                    <a:pos x="30" y="2"/>
                  </a:cxn>
                  <a:cxn ang="0">
                    <a:pos x="9" y="0"/>
                  </a:cxn>
                  <a:cxn ang="0">
                    <a:pos x="44" y="321"/>
                  </a:cxn>
                  <a:cxn ang="0">
                    <a:pos x="493" y="321"/>
                  </a:cxn>
                  <a:cxn ang="0">
                    <a:pos x="402" y="2"/>
                  </a:cxn>
                  <a:cxn ang="0">
                    <a:pos x="411" y="50"/>
                  </a:cxn>
                  <a:cxn ang="0">
                    <a:pos x="432" y="132"/>
                  </a:cxn>
                  <a:cxn ang="0">
                    <a:pos x="360" y="124"/>
                  </a:cxn>
                  <a:cxn ang="0">
                    <a:pos x="341" y="50"/>
                  </a:cxn>
                  <a:cxn ang="0">
                    <a:pos x="332" y="2"/>
                  </a:cxn>
                  <a:cxn ang="0">
                    <a:pos x="296" y="0"/>
                  </a:cxn>
                  <a:cxn ang="0">
                    <a:pos x="306" y="50"/>
                  </a:cxn>
                  <a:cxn ang="0">
                    <a:pos x="317" y="99"/>
                  </a:cxn>
                  <a:cxn ang="0">
                    <a:pos x="327" y="150"/>
                  </a:cxn>
                  <a:cxn ang="0">
                    <a:pos x="338" y="200"/>
                  </a:cxn>
                  <a:cxn ang="0">
                    <a:pos x="342" y="225"/>
                  </a:cxn>
                  <a:cxn ang="0">
                    <a:pos x="273" y="252"/>
                  </a:cxn>
                  <a:cxn ang="0">
                    <a:pos x="263" y="201"/>
                  </a:cxn>
                  <a:cxn ang="0">
                    <a:pos x="260" y="174"/>
                  </a:cxn>
                  <a:cxn ang="0">
                    <a:pos x="257" y="148"/>
                  </a:cxn>
                  <a:cxn ang="0">
                    <a:pos x="246" y="100"/>
                  </a:cxn>
                  <a:cxn ang="0">
                    <a:pos x="235" y="50"/>
                  </a:cxn>
                  <a:cxn ang="0">
                    <a:pos x="225" y="3"/>
                  </a:cxn>
                  <a:cxn ang="0">
                    <a:pos x="435" y="150"/>
                  </a:cxn>
                  <a:cxn ang="0">
                    <a:pos x="383" y="234"/>
                  </a:cxn>
                  <a:cxn ang="0">
                    <a:pos x="380" y="218"/>
                  </a:cxn>
                  <a:cxn ang="0">
                    <a:pos x="365" y="155"/>
                  </a:cxn>
                  <a:cxn ang="0">
                    <a:pos x="381" y="148"/>
                  </a:cxn>
                  <a:cxn ang="0">
                    <a:pos x="435" y="150"/>
                  </a:cxn>
                </a:cxnLst>
                <a:rect l="0" t="0" r="r" b="b"/>
                <a:pathLst>
                  <a:path w="493" h="322">
                    <a:moveTo>
                      <a:pt x="207" y="28"/>
                    </a:moveTo>
                    <a:lnTo>
                      <a:pt x="192" y="4"/>
                    </a:lnTo>
                    <a:lnTo>
                      <a:pt x="192" y="12"/>
                    </a:lnTo>
                    <a:lnTo>
                      <a:pt x="197" y="50"/>
                    </a:lnTo>
                    <a:lnTo>
                      <a:pt x="200" y="50"/>
                    </a:lnTo>
                    <a:lnTo>
                      <a:pt x="204" y="74"/>
                    </a:lnTo>
                    <a:lnTo>
                      <a:pt x="204" y="86"/>
                    </a:lnTo>
                    <a:lnTo>
                      <a:pt x="207" y="99"/>
                    </a:lnTo>
                    <a:lnTo>
                      <a:pt x="210" y="99"/>
                    </a:lnTo>
                    <a:lnTo>
                      <a:pt x="217" y="148"/>
                    </a:lnTo>
                    <a:lnTo>
                      <a:pt x="221" y="148"/>
                    </a:lnTo>
                    <a:lnTo>
                      <a:pt x="227" y="201"/>
                    </a:lnTo>
                    <a:lnTo>
                      <a:pt x="229" y="201"/>
                    </a:lnTo>
                    <a:lnTo>
                      <a:pt x="234" y="254"/>
                    </a:lnTo>
                    <a:lnTo>
                      <a:pt x="163" y="254"/>
                    </a:lnTo>
                    <a:lnTo>
                      <a:pt x="153" y="201"/>
                    </a:lnTo>
                    <a:lnTo>
                      <a:pt x="155" y="201"/>
                    </a:lnTo>
                    <a:lnTo>
                      <a:pt x="150" y="148"/>
                    </a:lnTo>
                    <a:lnTo>
                      <a:pt x="145" y="148"/>
                    </a:lnTo>
                    <a:lnTo>
                      <a:pt x="138" y="99"/>
                    </a:lnTo>
                    <a:lnTo>
                      <a:pt x="135" y="99"/>
                    </a:lnTo>
                    <a:lnTo>
                      <a:pt x="128" y="50"/>
                    </a:lnTo>
                    <a:lnTo>
                      <a:pt x="126" y="50"/>
                    </a:lnTo>
                    <a:lnTo>
                      <a:pt x="122" y="38"/>
                    </a:lnTo>
                    <a:lnTo>
                      <a:pt x="120" y="14"/>
                    </a:lnTo>
                    <a:lnTo>
                      <a:pt x="120" y="0"/>
                    </a:lnTo>
                    <a:lnTo>
                      <a:pt x="101" y="28"/>
                    </a:lnTo>
                    <a:lnTo>
                      <a:pt x="84" y="4"/>
                    </a:lnTo>
                    <a:lnTo>
                      <a:pt x="89" y="50"/>
                    </a:lnTo>
                    <a:lnTo>
                      <a:pt x="92" y="50"/>
                    </a:lnTo>
                    <a:lnTo>
                      <a:pt x="92" y="60"/>
                    </a:lnTo>
                    <a:lnTo>
                      <a:pt x="98" y="99"/>
                    </a:lnTo>
                    <a:lnTo>
                      <a:pt x="101" y="99"/>
                    </a:lnTo>
                    <a:lnTo>
                      <a:pt x="108" y="150"/>
                    </a:lnTo>
                    <a:lnTo>
                      <a:pt x="111" y="150"/>
                    </a:lnTo>
                    <a:lnTo>
                      <a:pt x="115" y="184"/>
                    </a:lnTo>
                    <a:lnTo>
                      <a:pt x="114" y="184"/>
                    </a:lnTo>
                    <a:lnTo>
                      <a:pt x="116" y="194"/>
                    </a:lnTo>
                    <a:lnTo>
                      <a:pt x="116" y="201"/>
                    </a:lnTo>
                    <a:lnTo>
                      <a:pt x="117" y="201"/>
                    </a:lnTo>
                    <a:lnTo>
                      <a:pt x="127" y="254"/>
                    </a:lnTo>
                    <a:lnTo>
                      <a:pt x="53" y="254"/>
                    </a:lnTo>
                    <a:lnTo>
                      <a:pt x="47" y="201"/>
                    </a:lnTo>
                    <a:lnTo>
                      <a:pt x="44" y="201"/>
                    </a:lnTo>
                    <a:lnTo>
                      <a:pt x="30" y="113"/>
                    </a:lnTo>
                    <a:lnTo>
                      <a:pt x="29" y="99"/>
                    </a:lnTo>
                    <a:lnTo>
                      <a:pt x="26" y="99"/>
                    </a:lnTo>
                    <a:lnTo>
                      <a:pt x="20" y="62"/>
                    </a:lnTo>
                    <a:lnTo>
                      <a:pt x="20" y="50"/>
                    </a:lnTo>
                    <a:lnTo>
                      <a:pt x="19" y="50"/>
                    </a:lnTo>
                    <a:lnTo>
                      <a:pt x="13" y="2"/>
                    </a:lnTo>
                    <a:lnTo>
                      <a:pt x="30" y="2"/>
                    </a:lnTo>
                    <a:lnTo>
                      <a:pt x="36" y="2"/>
                    </a:lnTo>
                    <a:lnTo>
                      <a:pt x="9" y="0"/>
                    </a:lnTo>
                    <a:lnTo>
                      <a:pt x="0" y="50"/>
                    </a:lnTo>
                    <a:lnTo>
                      <a:pt x="44" y="321"/>
                    </a:lnTo>
                    <a:lnTo>
                      <a:pt x="493" y="322"/>
                    </a:lnTo>
                    <a:lnTo>
                      <a:pt x="493" y="321"/>
                    </a:lnTo>
                    <a:lnTo>
                      <a:pt x="419" y="26"/>
                    </a:lnTo>
                    <a:lnTo>
                      <a:pt x="402" y="2"/>
                    </a:lnTo>
                    <a:lnTo>
                      <a:pt x="408" y="50"/>
                    </a:lnTo>
                    <a:lnTo>
                      <a:pt x="411" y="50"/>
                    </a:lnTo>
                    <a:lnTo>
                      <a:pt x="411" y="56"/>
                    </a:lnTo>
                    <a:lnTo>
                      <a:pt x="432" y="132"/>
                    </a:lnTo>
                    <a:lnTo>
                      <a:pt x="361" y="132"/>
                    </a:lnTo>
                    <a:lnTo>
                      <a:pt x="360" y="124"/>
                    </a:lnTo>
                    <a:lnTo>
                      <a:pt x="343" y="54"/>
                    </a:lnTo>
                    <a:lnTo>
                      <a:pt x="341" y="50"/>
                    </a:lnTo>
                    <a:lnTo>
                      <a:pt x="339" y="50"/>
                    </a:lnTo>
                    <a:lnTo>
                      <a:pt x="332" y="2"/>
                    </a:lnTo>
                    <a:lnTo>
                      <a:pt x="312" y="28"/>
                    </a:lnTo>
                    <a:lnTo>
                      <a:pt x="296" y="0"/>
                    </a:lnTo>
                    <a:lnTo>
                      <a:pt x="302" y="50"/>
                    </a:lnTo>
                    <a:lnTo>
                      <a:pt x="306" y="50"/>
                    </a:lnTo>
                    <a:lnTo>
                      <a:pt x="313" y="99"/>
                    </a:lnTo>
                    <a:lnTo>
                      <a:pt x="317" y="99"/>
                    </a:lnTo>
                    <a:lnTo>
                      <a:pt x="324" y="149"/>
                    </a:lnTo>
                    <a:lnTo>
                      <a:pt x="327" y="150"/>
                    </a:lnTo>
                    <a:lnTo>
                      <a:pt x="335" y="200"/>
                    </a:lnTo>
                    <a:lnTo>
                      <a:pt x="338" y="200"/>
                    </a:lnTo>
                    <a:lnTo>
                      <a:pt x="339" y="213"/>
                    </a:lnTo>
                    <a:lnTo>
                      <a:pt x="342" y="225"/>
                    </a:lnTo>
                    <a:lnTo>
                      <a:pt x="344" y="252"/>
                    </a:lnTo>
                    <a:lnTo>
                      <a:pt x="273" y="252"/>
                    </a:lnTo>
                    <a:lnTo>
                      <a:pt x="266" y="201"/>
                    </a:lnTo>
                    <a:lnTo>
                      <a:pt x="263" y="201"/>
                    </a:lnTo>
                    <a:lnTo>
                      <a:pt x="260" y="188"/>
                    </a:lnTo>
                    <a:lnTo>
                      <a:pt x="260" y="174"/>
                    </a:lnTo>
                    <a:lnTo>
                      <a:pt x="258" y="162"/>
                    </a:lnTo>
                    <a:lnTo>
                      <a:pt x="257" y="148"/>
                    </a:lnTo>
                    <a:lnTo>
                      <a:pt x="253" y="148"/>
                    </a:lnTo>
                    <a:lnTo>
                      <a:pt x="246" y="100"/>
                    </a:lnTo>
                    <a:lnTo>
                      <a:pt x="242" y="100"/>
                    </a:lnTo>
                    <a:lnTo>
                      <a:pt x="235" y="50"/>
                    </a:lnTo>
                    <a:lnTo>
                      <a:pt x="233" y="50"/>
                    </a:lnTo>
                    <a:lnTo>
                      <a:pt x="225" y="3"/>
                    </a:lnTo>
                    <a:lnTo>
                      <a:pt x="207" y="28"/>
                    </a:lnTo>
                    <a:close/>
                    <a:moveTo>
                      <a:pt x="435" y="150"/>
                    </a:moveTo>
                    <a:lnTo>
                      <a:pt x="456" y="234"/>
                    </a:lnTo>
                    <a:lnTo>
                      <a:pt x="383" y="234"/>
                    </a:lnTo>
                    <a:lnTo>
                      <a:pt x="381" y="228"/>
                    </a:lnTo>
                    <a:lnTo>
                      <a:pt x="380" y="218"/>
                    </a:lnTo>
                    <a:lnTo>
                      <a:pt x="368" y="165"/>
                    </a:lnTo>
                    <a:lnTo>
                      <a:pt x="365" y="155"/>
                    </a:lnTo>
                    <a:lnTo>
                      <a:pt x="365" y="148"/>
                    </a:lnTo>
                    <a:lnTo>
                      <a:pt x="381" y="148"/>
                    </a:lnTo>
                    <a:lnTo>
                      <a:pt x="390" y="150"/>
                    </a:lnTo>
                    <a:lnTo>
                      <a:pt x="435" y="150"/>
                    </a:lnTo>
                    <a:close/>
                  </a:path>
                </a:pathLst>
              </a:custGeom>
              <a:solidFill>
                <a:srgbClr val="6666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865" name="Freeform 73"/>
              <p:cNvSpPr>
                <a:spLocks noChangeAspect="1"/>
              </p:cNvSpPr>
              <p:nvPr/>
            </p:nvSpPr>
            <p:spPr bwMode="auto">
              <a:xfrm>
                <a:off x="550" y="3421"/>
                <a:ext cx="30" cy="29"/>
              </a:xfrm>
              <a:custGeom>
                <a:avLst/>
                <a:gdLst/>
                <a:ahLst/>
                <a:cxnLst>
                  <a:cxn ang="0">
                    <a:pos x="91" y="86"/>
                  </a:cxn>
                  <a:cxn ang="0">
                    <a:pos x="70" y="2"/>
                  </a:cxn>
                  <a:cxn ang="0">
                    <a:pos x="25" y="2"/>
                  </a:cxn>
                  <a:cxn ang="0">
                    <a:pos x="16" y="0"/>
                  </a:cxn>
                  <a:cxn ang="0">
                    <a:pos x="0" y="0"/>
                  </a:cxn>
                  <a:cxn ang="0">
                    <a:pos x="0" y="7"/>
                  </a:cxn>
                  <a:cxn ang="0">
                    <a:pos x="3" y="17"/>
                  </a:cxn>
                  <a:cxn ang="0">
                    <a:pos x="15" y="70"/>
                  </a:cxn>
                  <a:cxn ang="0">
                    <a:pos x="16" y="80"/>
                  </a:cxn>
                  <a:cxn ang="0">
                    <a:pos x="18" y="86"/>
                  </a:cxn>
                  <a:cxn ang="0">
                    <a:pos x="91" y="86"/>
                  </a:cxn>
                </a:cxnLst>
                <a:rect l="0" t="0" r="r" b="b"/>
                <a:pathLst>
                  <a:path w="91" h="86">
                    <a:moveTo>
                      <a:pt x="91" y="86"/>
                    </a:moveTo>
                    <a:lnTo>
                      <a:pt x="70" y="2"/>
                    </a:lnTo>
                    <a:lnTo>
                      <a:pt x="25" y="2"/>
                    </a:lnTo>
                    <a:lnTo>
                      <a:pt x="16" y="0"/>
                    </a:lnTo>
                    <a:lnTo>
                      <a:pt x="0" y="0"/>
                    </a:lnTo>
                    <a:lnTo>
                      <a:pt x="0" y="7"/>
                    </a:lnTo>
                    <a:lnTo>
                      <a:pt x="3" y="17"/>
                    </a:lnTo>
                    <a:lnTo>
                      <a:pt x="15" y="70"/>
                    </a:lnTo>
                    <a:lnTo>
                      <a:pt x="16" y="80"/>
                    </a:lnTo>
                    <a:lnTo>
                      <a:pt x="18" y="86"/>
                    </a:lnTo>
                    <a:lnTo>
                      <a:pt x="91" y="86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866" name="Freeform 74"/>
              <p:cNvSpPr>
                <a:spLocks noChangeAspect="1"/>
              </p:cNvSpPr>
              <p:nvPr/>
            </p:nvSpPr>
            <p:spPr bwMode="auto">
              <a:xfrm>
                <a:off x="468" y="3372"/>
                <a:ext cx="38" cy="85"/>
              </a:xfrm>
              <a:custGeom>
                <a:avLst/>
                <a:gdLst/>
                <a:ahLst/>
                <a:cxnLst>
                  <a:cxn ang="0">
                    <a:pos x="72" y="5"/>
                  </a:cxn>
                  <a:cxn ang="0">
                    <a:pos x="72" y="0"/>
                  </a:cxn>
                  <a:cxn ang="0">
                    <a:pos x="62" y="1"/>
                  </a:cxn>
                  <a:cxn ang="0">
                    <a:pos x="0" y="1"/>
                  </a:cxn>
                  <a:cxn ang="0">
                    <a:pos x="0" y="15"/>
                  </a:cxn>
                  <a:cxn ang="0">
                    <a:pos x="2" y="39"/>
                  </a:cxn>
                  <a:cxn ang="0">
                    <a:pos x="6" y="51"/>
                  </a:cxn>
                  <a:cxn ang="0">
                    <a:pos x="8" y="51"/>
                  </a:cxn>
                  <a:cxn ang="0">
                    <a:pos x="15" y="100"/>
                  </a:cxn>
                  <a:cxn ang="0">
                    <a:pos x="18" y="100"/>
                  </a:cxn>
                  <a:cxn ang="0">
                    <a:pos x="25" y="149"/>
                  </a:cxn>
                  <a:cxn ang="0">
                    <a:pos x="30" y="149"/>
                  </a:cxn>
                  <a:cxn ang="0">
                    <a:pos x="35" y="202"/>
                  </a:cxn>
                  <a:cxn ang="0">
                    <a:pos x="33" y="202"/>
                  </a:cxn>
                  <a:cxn ang="0">
                    <a:pos x="43" y="255"/>
                  </a:cxn>
                  <a:cxn ang="0">
                    <a:pos x="114" y="255"/>
                  </a:cxn>
                  <a:cxn ang="0">
                    <a:pos x="109" y="202"/>
                  </a:cxn>
                  <a:cxn ang="0">
                    <a:pos x="107" y="202"/>
                  </a:cxn>
                  <a:cxn ang="0">
                    <a:pos x="101" y="149"/>
                  </a:cxn>
                  <a:cxn ang="0">
                    <a:pos x="97" y="149"/>
                  </a:cxn>
                  <a:cxn ang="0">
                    <a:pos x="90" y="100"/>
                  </a:cxn>
                  <a:cxn ang="0">
                    <a:pos x="87" y="100"/>
                  </a:cxn>
                  <a:cxn ang="0">
                    <a:pos x="84" y="87"/>
                  </a:cxn>
                  <a:cxn ang="0">
                    <a:pos x="84" y="75"/>
                  </a:cxn>
                  <a:cxn ang="0">
                    <a:pos x="80" y="51"/>
                  </a:cxn>
                  <a:cxn ang="0">
                    <a:pos x="77" y="51"/>
                  </a:cxn>
                  <a:cxn ang="0">
                    <a:pos x="72" y="13"/>
                  </a:cxn>
                  <a:cxn ang="0">
                    <a:pos x="72" y="5"/>
                  </a:cxn>
                </a:cxnLst>
                <a:rect l="0" t="0" r="r" b="b"/>
                <a:pathLst>
                  <a:path w="114" h="255">
                    <a:moveTo>
                      <a:pt x="72" y="5"/>
                    </a:moveTo>
                    <a:lnTo>
                      <a:pt x="72" y="0"/>
                    </a:lnTo>
                    <a:lnTo>
                      <a:pt x="62" y="1"/>
                    </a:lnTo>
                    <a:lnTo>
                      <a:pt x="0" y="1"/>
                    </a:lnTo>
                    <a:lnTo>
                      <a:pt x="0" y="15"/>
                    </a:lnTo>
                    <a:lnTo>
                      <a:pt x="2" y="39"/>
                    </a:lnTo>
                    <a:lnTo>
                      <a:pt x="6" y="51"/>
                    </a:lnTo>
                    <a:lnTo>
                      <a:pt x="8" y="51"/>
                    </a:lnTo>
                    <a:lnTo>
                      <a:pt x="15" y="100"/>
                    </a:lnTo>
                    <a:lnTo>
                      <a:pt x="18" y="100"/>
                    </a:lnTo>
                    <a:lnTo>
                      <a:pt x="25" y="149"/>
                    </a:lnTo>
                    <a:lnTo>
                      <a:pt x="30" y="149"/>
                    </a:lnTo>
                    <a:lnTo>
                      <a:pt x="35" y="202"/>
                    </a:lnTo>
                    <a:lnTo>
                      <a:pt x="33" y="202"/>
                    </a:lnTo>
                    <a:lnTo>
                      <a:pt x="43" y="255"/>
                    </a:lnTo>
                    <a:lnTo>
                      <a:pt x="114" y="255"/>
                    </a:lnTo>
                    <a:lnTo>
                      <a:pt x="109" y="202"/>
                    </a:lnTo>
                    <a:lnTo>
                      <a:pt x="107" y="202"/>
                    </a:lnTo>
                    <a:lnTo>
                      <a:pt x="101" y="149"/>
                    </a:lnTo>
                    <a:lnTo>
                      <a:pt x="97" y="149"/>
                    </a:lnTo>
                    <a:lnTo>
                      <a:pt x="90" y="100"/>
                    </a:lnTo>
                    <a:lnTo>
                      <a:pt x="87" y="100"/>
                    </a:lnTo>
                    <a:lnTo>
                      <a:pt x="84" y="87"/>
                    </a:lnTo>
                    <a:lnTo>
                      <a:pt x="84" y="75"/>
                    </a:lnTo>
                    <a:lnTo>
                      <a:pt x="80" y="51"/>
                    </a:lnTo>
                    <a:lnTo>
                      <a:pt x="77" y="51"/>
                    </a:lnTo>
                    <a:lnTo>
                      <a:pt x="72" y="13"/>
                    </a:lnTo>
                    <a:lnTo>
                      <a:pt x="72" y="5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867" name="Freeform 75"/>
              <p:cNvSpPr>
                <a:spLocks noChangeAspect="1"/>
              </p:cNvSpPr>
              <p:nvPr/>
            </p:nvSpPr>
            <p:spPr bwMode="auto">
              <a:xfrm>
                <a:off x="503" y="3372"/>
                <a:ext cx="40" cy="84"/>
              </a:xfrm>
              <a:custGeom>
                <a:avLst/>
                <a:gdLst/>
                <a:ahLst/>
                <a:cxnLst>
                  <a:cxn ang="0">
                    <a:pos x="1" y="4"/>
                  </a:cxn>
                  <a:cxn ang="0">
                    <a:pos x="9" y="51"/>
                  </a:cxn>
                  <a:cxn ang="0">
                    <a:pos x="11" y="51"/>
                  </a:cxn>
                  <a:cxn ang="0">
                    <a:pos x="18" y="101"/>
                  </a:cxn>
                  <a:cxn ang="0">
                    <a:pos x="22" y="101"/>
                  </a:cxn>
                  <a:cxn ang="0">
                    <a:pos x="29" y="149"/>
                  </a:cxn>
                  <a:cxn ang="0">
                    <a:pos x="33" y="149"/>
                  </a:cxn>
                  <a:cxn ang="0">
                    <a:pos x="34" y="163"/>
                  </a:cxn>
                  <a:cxn ang="0">
                    <a:pos x="36" y="175"/>
                  </a:cxn>
                  <a:cxn ang="0">
                    <a:pos x="36" y="189"/>
                  </a:cxn>
                  <a:cxn ang="0">
                    <a:pos x="39" y="202"/>
                  </a:cxn>
                  <a:cxn ang="0">
                    <a:pos x="42" y="202"/>
                  </a:cxn>
                  <a:cxn ang="0">
                    <a:pos x="49" y="253"/>
                  </a:cxn>
                  <a:cxn ang="0">
                    <a:pos x="120" y="253"/>
                  </a:cxn>
                  <a:cxn ang="0">
                    <a:pos x="118" y="226"/>
                  </a:cxn>
                  <a:cxn ang="0">
                    <a:pos x="115" y="214"/>
                  </a:cxn>
                  <a:cxn ang="0">
                    <a:pos x="114" y="201"/>
                  </a:cxn>
                  <a:cxn ang="0">
                    <a:pos x="111" y="201"/>
                  </a:cxn>
                  <a:cxn ang="0">
                    <a:pos x="103" y="151"/>
                  </a:cxn>
                  <a:cxn ang="0">
                    <a:pos x="100" y="150"/>
                  </a:cxn>
                  <a:cxn ang="0">
                    <a:pos x="93" y="100"/>
                  </a:cxn>
                  <a:cxn ang="0">
                    <a:pos x="89" y="100"/>
                  </a:cxn>
                  <a:cxn ang="0">
                    <a:pos x="82" y="51"/>
                  </a:cxn>
                  <a:cxn ang="0">
                    <a:pos x="78" y="51"/>
                  </a:cxn>
                  <a:cxn ang="0">
                    <a:pos x="72" y="1"/>
                  </a:cxn>
                  <a:cxn ang="0">
                    <a:pos x="10" y="1"/>
                  </a:cxn>
                  <a:cxn ang="0">
                    <a:pos x="0" y="0"/>
                  </a:cxn>
                  <a:cxn ang="0">
                    <a:pos x="1" y="4"/>
                  </a:cxn>
                </a:cxnLst>
                <a:rect l="0" t="0" r="r" b="b"/>
                <a:pathLst>
                  <a:path w="120" h="253">
                    <a:moveTo>
                      <a:pt x="1" y="4"/>
                    </a:moveTo>
                    <a:lnTo>
                      <a:pt x="9" y="51"/>
                    </a:lnTo>
                    <a:lnTo>
                      <a:pt x="11" y="51"/>
                    </a:lnTo>
                    <a:lnTo>
                      <a:pt x="18" y="101"/>
                    </a:lnTo>
                    <a:lnTo>
                      <a:pt x="22" y="101"/>
                    </a:lnTo>
                    <a:lnTo>
                      <a:pt x="29" y="149"/>
                    </a:lnTo>
                    <a:lnTo>
                      <a:pt x="33" y="149"/>
                    </a:lnTo>
                    <a:lnTo>
                      <a:pt x="34" y="163"/>
                    </a:lnTo>
                    <a:lnTo>
                      <a:pt x="36" y="175"/>
                    </a:lnTo>
                    <a:lnTo>
                      <a:pt x="36" y="189"/>
                    </a:lnTo>
                    <a:lnTo>
                      <a:pt x="39" y="202"/>
                    </a:lnTo>
                    <a:lnTo>
                      <a:pt x="42" y="202"/>
                    </a:lnTo>
                    <a:lnTo>
                      <a:pt x="49" y="253"/>
                    </a:lnTo>
                    <a:lnTo>
                      <a:pt x="120" y="253"/>
                    </a:lnTo>
                    <a:lnTo>
                      <a:pt x="118" y="226"/>
                    </a:lnTo>
                    <a:lnTo>
                      <a:pt x="115" y="214"/>
                    </a:lnTo>
                    <a:lnTo>
                      <a:pt x="114" y="201"/>
                    </a:lnTo>
                    <a:lnTo>
                      <a:pt x="111" y="201"/>
                    </a:lnTo>
                    <a:lnTo>
                      <a:pt x="103" y="151"/>
                    </a:lnTo>
                    <a:lnTo>
                      <a:pt x="100" y="150"/>
                    </a:lnTo>
                    <a:lnTo>
                      <a:pt x="93" y="100"/>
                    </a:lnTo>
                    <a:lnTo>
                      <a:pt x="89" y="100"/>
                    </a:lnTo>
                    <a:lnTo>
                      <a:pt x="82" y="51"/>
                    </a:lnTo>
                    <a:lnTo>
                      <a:pt x="78" y="51"/>
                    </a:lnTo>
                    <a:lnTo>
                      <a:pt x="72" y="1"/>
                    </a:lnTo>
                    <a:lnTo>
                      <a:pt x="10" y="1"/>
                    </a:lnTo>
                    <a:lnTo>
                      <a:pt x="0" y="0"/>
                    </a:lnTo>
                    <a:lnTo>
                      <a:pt x="1" y="4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868" name="Freeform 76"/>
              <p:cNvSpPr>
                <a:spLocks noChangeAspect="1"/>
              </p:cNvSpPr>
              <p:nvPr/>
            </p:nvSpPr>
            <p:spPr bwMode="auto">
              <a:xfrm>
                <a:off x="539" y="3372"/>
                <a:ext cx="33" cy="4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"/>
                  </a:cxn>
                  <a:cxn ang="0">
                    <a:pos x="7" y="51"/>
                  </a:cxn>
                  <a:cxn ang="0">
                    <a:pos x="9" y="51"/>
                  </a:cxn>
                  <a:cxn ang="0">
                    <a:pos x="11" y="55"/>
                  </a:cxn>
                  <a:cxn ang="0">
                    <a:pos x="28" y="125"/>
                  </a:cxn>
                  <a:cxn ang="0">
                    <a:pos x="29" y="133"/>
                  </a:cxn>
                  <a:cxn ang="0">
                    <a:pos x="100" y="133"/>
                  </a:cxn>
                  <a:cxn ang="0">
                    <a:pos x="79" y="57"/>
                  </a:cxn>
                  <a:cxn ang="0">
                    <a:pos x="79" y="51"/>
                  </a:cxn>
                  <a:cxn ang="0">
                    <a:pos x="76" y="51"/>
                  </a:cxn>
                  <a:cxn ang="0">
                    <a:pos x="70" y="3"/>
                  </a:cxn>
                  <a:cxn ang="0">
                    <a:pos x="70" y="1"/>
                  </a:cxn>
                  <a:cxn ang="0">
                    <a:pos x="9" y="1"/>
                  </a:cxn>
                  <a:cxn ang="0">
                    <a:pos x="0" y="0"/>
                  </a:cxn>
                </a:cxnLst>
                <a:rect l="0" t="0" r="r" b="b"/>
                <a:pathLst>
                  <a:path w="100" h="133">
                    <a:moveTo>
                      <a:pt x="0" y="0"/>
                    </a:moveTo>
                    <a:lnTo>
                      <a:pt x="0" y="3"/>
                    </a:lnTo>
                    <a:lnTo>
                      <a:pt x="7" y="51"/>
                    </a:lnTo>
                    <a:lnTo>
                      <a:pt x="9" y="51"/>
                    </a:lnTo>
                    <a:lnTo>
                      <a:pt x="11" y="55"/>
                    </a:lnTo>
                    <a:lnTo>
                      <a:pt x="28" y="125"/>
                    </a:lnTo>
                    <a:lnTo>
                      <a:pt x="29" y="133"/>
                    </a:lnTo>
                    <a:lnTo>
                      <a:pt x="100" y="133"/>
                    </a:lnTo>
                    <a:lnTo>
                      <a:pt x="79" y="57"/>
                    </a:lnTo>
                    <a:lnTo>
                      <a:pt x="79" y="51"/>
                    </a:lnTo>
                    <a:lnTo>
                      <a:pt x="76" y="51"/>
                    </a:lnTo>
                    <a:lnTo>
                      <a:pt x="70" y="3"/>
                    </a:lnTo>
                    <a:lnTo>
                      <a:pt x="70" y="1"/>
                    </a:lnTo>
                    <a:lnTo>
                      <a:pt x="9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869" name="Freeform 77"/>
              <p:cNvSpPr>
                <a:spLocks noChangeAspect="1"/>
              </p:cNvSpPr>
              <p:nvPr/>
            </p:nvSpPr>
            <p:spPr bwMode="auto">
              <a:xfrm>
                <a:off x="432" y="3372"/>
                <a:ext cx="38" cy="85"/>
              </a:xfrm>
              <a:custGeom>
                <a:avLst/>
                <a:gdLst/>
                <a:ahLst/>
                <a:cxnLst>
                  <a:cxn ang="0">
                    <a:pos x="17" y="2"/>
                  </a:cxn>
                  <a:cxn ang="0">
                    <a:pos x="0" y="2"/>
                  </a:cxn>
                  <a:cxn ang="0">
                    <a:pos x="6" y="50"/>
                  </a:cxn>
                  <a:cxn ang="0">
                    <a:pos x="7" y="50"/>
                  </a:cxn>
                  <a:cxn ang="0">
                    <a:pos x="7" y="62"/>
                  </a:cxn>
                  <a:cxn ang="0">
                    <a:pos x="13" y="99"/>
                  </a:cxn>
                  <a:cxn ang="0">
                    <a:pos x="16" y="99"/>
                  </a:cxn>
                  <a:cxn ang="0">
                    <a:pos x="17" y="113"/>
                  </a:cxn>
                  <a:cxn ang="0">
                    <a:pos x="31" y="201"/>
                  </a:cxn>
                  <a:cxn ang="0">
                    <a:pos x="34" y="201"/>
                  </a:cxn>
                  <a:cxn ang="0">
                    <a:pos x="40" y="254"/>
                  </a:cxn>
                  <a:cxn ang="0">
                    <a:pos x="114" y="254"/>
                  </a:cxn>
                  <a:cxn ang="0">
                    <a:pos x="104" y="201"/>
                  </a:cxn>
                  <a:cxn ang="0">
                    <a:pos x="103" y="201"/>
                  </a:cxn>
                  <a:cxn ang="0">
                    <a:pos x="103" y="194"/>
                  </a:cxn>
                  <a:cxn ang="0">
                    <a:pos x="101" y="184"/>
                  </a:cxn>
                  <a:cxn ang="0">
                    <a:pos x="102" y="184"/>
                  </a:cxn>
                  <a:cxn ang="0">
                    <a:pos x="98" y="150"/>
                  </a:cxn>
                  <a:cxn ang="0">
                    <a:pos x="95" y="150"/>
                  </a:cxn>
                  <a:cxn ang="0">
                    <a:pos x="88" y="99"/>
                  </a:cxn>
                  <a:cxn ang="0">
                    <a:pos x="85" y="99"/>
                  </a:cxn>
                  <a:cxn ang="0">
                    <a:pos x="79" y="60"/>
                  </a:cxn>
                  <a:cxn ang="0">
                    <a:pos x="79" y="50"/>
                  </a:cxn>
                  <a:cxn ang="0">
                    <a:pos x="76" y="50"/>
                  </a:cxn>
                  <a:cxn ang="0">
                    <a:pos x="71" y="4"/>
                  </a:cxn>
                  <a:cxn ang="0">
                    <a:pos x="71" y="0"/>
                  </a:cxn>
                  <a:cxn ang="0">
                    <a:pos x="25" y="0"/>
                  </a:cxn>
                  <a:cxn ang="0">
                    <a:pos x="23" y="2"/>
                  </a:cxn>
                  <a:cxn ang="0">
                    <a:pos x="17" y="2"/>
                  </a:cxn>
                </a:cxnLst>
                <a:rect l="0" t="0" r="r" b="b"/>
                <a:pathLst>
                  <a:path w="114" h="254">
                    <a:moveTo>
                      <a:pt x="17" y="2"/>
                    </a:moveTo>
                    <a:lnTo>
                      <a:pt x="0" y="2"/>
                    </a:lnTo>
                    <a:lnTo>
                      <a:pt x="6" y="50"/>
                    </a:lnTo>
                    <a:lnTo>
                      <a:pt x="7" y="50"/>
                    </a:lnTo>
                    <a:lnTo>
                      <a:pt x="7" y="62"/>
                    </a:lnTo>
                    <a:lnTo>
                      <a:pt x="13" y="99"/>
                    </a:lnTo>
                    <a:lnTo>
                      <a:pt x="16" y="99"/>
                    </a:lnTo>
                    <a:lnTo>
                      <a:pt x="17" y="113"/>
                    </a:lnTo>
                    <a:lnTo>
                      <a:pt x="31" y="201"/>
                    </a:lnTo>
                    <a:lnTo>
                      <a:pt x="34" y="201"/>
                    </a:lnTo>
                    <a:lnTo>
                      <a:pt x="40" y="254"/>
                    </a:lnTo>
                    <a:lnTo>
                      <a:pt x="114" y="254"/>
                    </a:lnTo>
                    <a:lnTo>
                      <a:pt x="104" y="201"/>
                    </a:lnTo>
                    <a:lnTo>
                      <a:pt x="103" y="201"/>
                    </a:lnTo>
                    <a:lnTo>
                      <a:pt x="103" y="194"/>
                    </a:lnTo>
                    <a:lnTo>
                      <a:pt x="101" y="184"/>
                    </a:lnTo>
                    <a:lnTo>
                      <a:pt x="102" y="184"/>
                    </a:lnTo>
                    <a:lnTo>
                      <a:pt x="98" y="150"/>
                    </a:lnTo>
                    <a:lnTo>
                      <a:pt x="95" y="150"/>
                    </a:lnTo>
                    <a:lnTo>
                      <a:pt x="88" y="99"/>
                    </a:lnTo>
                    <a:lnTo>
                      <a:pt x="85" y="99"/>
                    </a:lnTo>
                    <a:lnTo>
                      <a:pt x="79" y="60"/>
                    </a:lnTo>
                    <a:lnTo>
                      <a:pt x="79" y="50"/>
                    </a:lnTo>
                    <a:lnTo>
                      <a:pt x="76" y="50"/>
                    </a:lnTo>
                    <a:lnTo>
                      <a:pt x="71" y="4"/>
                    </a:lnTo>
                    <a:lnTo>
                      <a:pt x="71" y="0"/>
                    </a:lnTo>
                    <a:lnTo>
                      <a:pt x="25" y="0"/>
                    </a:lnTo>
                    <a:lnTo>
                      <a:pt x="23" y="2"/>
                    </a:lnTo>
                    <a:lnTo>
                      <a:pt x="17" y="2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870" name="Freeform 78"/>
              <p:cNvSpPr>
                <a:spLocks noChangeAspect="1"/>
              </p:cNvSpPr>
              <p:nvPr/>
            </p:nvSpPr>
            <p:spPr bwMode="auto">
              <a:xfrm>
                <a:off x="382" y="3439"/>
                <a:ext cx="26" cy="18"/>
              </a:xfrm>
              <a:custGeom>
                <a:avLst/>
                <a:gdLst/>
                <a:ahLst/>
                <a:cxnLst>
                  <a:cxn ang="0">
                    <a:pos x="74" y="5"/>
                  </a:cxn>
                  <a:cxn ang="0">
                    <a:pos x="74" y="0"/>
                  </a:cxn>
                  <a:cxn ang="0">
                    <a:pos x="0" y="0"/>
                  </a:cxn>
                  <a:cxn ang="0">
                    <a:pos x="3" y="53"/>
                  </a:cxn>
                  <a:cxn ang="0">
                    <a:pos x="7" y="53"/>
                  </a:cxn>
                  <a:cxn ang="0">
                    <a:pos x="13" y="51"/>
                  </a:cxn>
                  <a:cxn ang="0">
                    <a:pos x="78" y="51"/>
                  </a:cxn>
                  <a:cxn ang="0">
                    <a:pos x="74" y="5"/>
                  </a:cxn>
                </a:cxnLst>
                <a:rect l="0" t="0" r="r" b="b"/>
                <a:pathLst>
                  <a:path w="78" h="53">
                    <a:moveTo>
                      <a:pt x="74" y="5"/>
                    </a:moveTo>
                    <a:lnTo>
                      <a:pt x="74" y="0"/>
                    </a:lnTo>
                    <a:lnTo>
                      <a:pt x="0" y="0"/>
                    </a:lnTo>
                    <a:lnTo>
                      <a:pt x="3" y="53"/>
                    </a:lnTo>
                    <a:lnTo>
                      <a:pt x="7" y="53"/>
                    </a:lnTo>
                    <a:lnTo>
                      <a:pt x="13" y="51"/>
                    </a:lnTo>
                    <a:lnTo>
                      <a:pt x="78" y="51"/>
                    </a:lnTo>
                    <a:lnTo>
                      <a:pt x="74" y="5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871" name="Freeform 79"/>
              <p:cNvSpPr>
                <a:spLocks noChangeAspect="1"/>
              </p:cNvSpPr>
              <p:nvPr/>
            </p:nvSpPr>
            <p:spPr bwMode="auto">
              <a:xfrm>
                <a:off x="302" y="3422"/>
                <a:ext cx="115" cy="57"/>
              </a:xfrm>
              <a:custGeom>
                <a:avLst/>
                <a:gdLst/>
                <a:ahLst/>
                <a:cxnLst>
                  <a:cxn ang="0">
                    <a:pos x="344" y="171"/>
                  </a:cxn>
                  <a:cxn ang="0">
                    <a:pos x="344" y="170"/>
                  </a:cxn>
                  <a:cxn ang="0">
                    <a:pos x="327" y="76"/>
                  </a:cxn>
                  <a:cxn ang="0">
                    <a:pos x="314" y="56"/>
                  </a:cxn>
                  <a:cxn ang="0">
                    <a:pos x="318" y="102"/>
                  </a:cxn>
                  <a:cxn ang="0">
                    <a:pos x="253" y="102"/>
                  </a:cxn>
                  <a:cxn ang="0">
                    <a:pos x="247" y="104"/>
                  </a:cxn>
                  <a:cxn ang="0">
                    <a:pos x="243" y="104"/>
                  </a:cxn>
                  <a:cxn ang="0">
                    <a:pos x="240" y="51"/>
                  </a:cxn>
                  <a:cxn ang="0">
                    <a:pos x="223" y="51"/>
                  </a:cxn>
                  <a:cxn ang="0">
                    <a:pos x="212" y="26"/>
                  </a:cxn>
                  <a:cxn ang="0">
                    <a:pos x="197" y="0"/>
                  </a:cxn>
                  <a:cxn ang="0">
                    <a:pos x="207" y="104"/>
                  </a:cxn>
                  <a:cxn ang="0">
                    <a:pos x="133" y="102"/>
                  </a:cxn>
                  <a:cxn ang="0">
                    <a:pos x="133" y="89"/>
                  </a:cxn>
                  <a:cxn ang="0">
                    <a:pos x="123" y="0"/>
                  </a:cxn>
                  <a:cxn ang="0">
                    <a:pos x="105" y="26"/>
                  </a:cxn>
                  <a:cxn ang="0">
                    <a:pos x="102" y="51"/>
                  </a:cxn>
                  <a:cxn ang="0">
                    <a:pos x="92" y="51"/>
                  </a:cxn>
                  <a:cxn ang="0">
                    <a:pos x="95" y="102"/>
                  </a:cxn>
                  <a:cxn ang="0">
                    <a:pos x="48" y="102"/>
                  </a:cxn>
                  <a:cxn ang="0">
                    <a:pos x="43" y="104"/>
                  </a:cxn>
                  <a:cxn ang="0">
                    <a:pos x="19" y="104"/>
                  </a:cxn>
                  <a:cxn ang="0">
                    <a:pos x="17" y="53"/>
                  </a:cxn>
                  <a:cxn ang="0">
                    <a:pos x="0" y="76"/>
                  </a:cxn>
                  <a:cxn ang="0">
                    <a:pos x="11" y="171"/>
                  </a:cxn>
                  <a:cxn ang="0">
                    <a:pos x="344" y="171"/>
                  </a:cxn>
                </a:cxnLst>
                <a:rect l="0" t="0" r="r" b="b"/>
                <a:pathLst>
                  <a:path w="344" h="171">
                    <a:moveTo>
                      <a:pt x="344" y="171"/>
                    </a:moveTo>
                    <a:lnTo>
                      <a:pt x="344" y="170"/>
                    </a:lnTo>
                    <a:lnTo>
                      <a:pt x="327" y="76"/>
                    </a:lnTo>
                    <a:lnTo>
                      <a:pt x="314" y="56"/>
                    </a:lnTo>
                    <a:lnTo>
                      <a:pt x="318" y="102"/>
                    </a:lnTo>
                    <a:lnTo>
                      <a:pt x="253" y="102"/>
                    </a:lnTo>
                    <a:lnTo>
                      <a:pt x="247" y="104"/>
                    </a:lnTo>
                    <a:lnTo>
                      <a:pt x="243" y="104"/>
                    </a:lnTo>
                    <a:lnTo>
                      <a:pt x="240" y="51"/>
                    </a:lnTo>
                    <a:lnTo>
                      <a:pt x="223" y="51"/>
                    </a:lnTo>
                    <a:lnTo>
                      <a:pt x="212" y="26"/>
                    </a:lnTo>
                    <a:lnTo>
                      <a:pt x="197" y="0"/>
                    </a:lnTo>
                    <a:lnTo>
                      <a:pt x="207" y="104"/>
                    </a:lnTo>
                    <a:lnTo>
                      <a:pt x="133" y="102"/>
                    </a:lnTo>
                    <a:lnTo>
                      <a:pt x="133" y="89"/>
                    </a:lnTo>
                    <a:lnTo>
                      <a:pt x="123" y="0"/>
                    </a:lnTo>
                    <a:lnTo>
                      <a:pt x="105" y="26"/>
                    </a:lnTo>
                    <a:lnTo>
                      <a:pt x="102" y="51"/>
                    </a:lnTo>
                    <a:lnTo>
                      <a:pt x="92" y="51"/>
                    </a:lnTo>
                    <a:lnTo>
                      <a:pt x="95" y="102"/>
                    </a:lnTo>
                    <a:lnTo>
                      <a:pt x="48" y="102"/>
                    </a:lnTo>
                    <a:lnTo>
                      <a:pt x="43" y="104"/>
                    </a:lnTo>
                    <a:lnTo>
                      <a:pt x="19" y="104"/>
                    </a:lnTo>
                    <a:lnTo>
                      <a:pt x="17" y="53"/>
                    </a:lnTo>
                    <a:lnTo>
                      <a:pt x="0" y="76"/>
                    </a:lnTo>
                    <a:lnTo>
                      <a:pt x="11" y="171"/>
                    </a:lnTo>
                    <a:lnTo>
                      <a:pt x="344" y="171"/>
                    </a:lnTo>
                    <a:close/>
                  </a:path>
                </a:pathLst>
              </a:custGeom>
              <a:solidFill>
                <a:srgbClr val="6666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872" name="Freeform 80"/>
              <p:cNvSpPr>
                <a:spLocks noChangeAspect="1"/>
              </p:cNvSpPr>
              <p:nvPr/>
            </p:nvSpPr>
            <p:spPr bwMode="auto">
              <a:xfrm>
                <a:off x="308" y="3439"/>
                <a:ext cx="26" cy="18"/>
              </a:xfrm>
              <a:custGeom>
                <a:avLst/>
                <a:gdLst/>
                <a:ahLst/>
                <a:cxnLst>
                  <a:cxn ang="0">
                    <a:pos x="31" y="51"/>
                  </a:cxn>
                  <a:cxn ang="0">
                    <a:pos x="78" y="51"/>
                  </a:cxn>
                  <a:cxn ang="0">
                    <a:pos x="75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2" y="53"/>
                  </a:cxn>
                  <a:cxn ang="0">
                    <a:pos x="26" y="53"/>
                  </a:cxn>
                  <a:cxn ang="0">
                    <a:pos x="31" y="51"/>
                  </a:cxn>
                </a:cxnLst>
                <a:rect l="0" t="0" r="r" b="b"/>
                <a:pathLst>
                  <a:path w="78" h="53">
                    <a:moveTo>
                      <a:pt x="31" y="51"/>
                    </a:moveTo>
                    <a:lnTo>
                      <a:pt x="78" y="51"/>
                    </a:lnTo>
                    <a:lnTo>
                      <a:pt x="75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53"/>
                    </a:lnTo>
                    <a:lnTo>
                      <a:pt x="26" y="53"/>
                    </a:lnTo>
                    <a:lnTo>
                      <a:pt x="31" y="51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873" name="Freeform 81"/>
              <p:cNvSpPr>
                <a:spLocks noChangeAspect="1"/>
              </p:cNvSpPr>
              <p:nvPr/>
            </p:nvSpPr>
            <p:spPr bwMode="auto">
              <a:xfrm>
                <a:off x="343" y="3422"/>
                <a:ext cx="28" cy="35"/>
              </a:xfrm>
              <a:custGeom>
                <a:avLst/>
                <a:gdLst/>
                <a:ahLst/>
                <a:cxnLst>
                  <a:cxn ang="0">
                    <a:pos x="10" y="89"/>
                  </a:cxn>
                  <a:cxn ang="0">
                    <a:pos x="10" y="102"/>
                  </a:cxn>
                  <a:cxn ang="0">
                    <a:pos x="84" y="104"/>
                  </a:cxn>
                  <a:cxn ang="0">
                    <a:pos x="74" y="0"/>
                  </a:cxn>
                  <a:cxn ang="0">
                    <a:pos x="0" y="0"/>
                  </a:cxn>
                  <a:cxn ang="0">
                    <a:pos x="10" y="89"/>
                  </a:cxn>
                </a:cxnLst>
                <a:rect l="0" t="0" r="r" b="b"/>
                <a:pathLst>
                  <a:path w="84" h="104">
                    <a:moveTo>
                      <a:pt x="10" y="89"/>
                    </a:moveTo>
                    <a:lnTo>
                      <a:pt x="10" y="102"/>
                    </a:lnTo>
                    <a:lnTo>
                      <a:pt x="84" y="104"/>
                    </a:lnTo>
                    <a:lnTo>
                      <a:pt x="74" y="0"/>
                    </a:lnTo>
                    <a:lnTo>
                      <a:pt x="0" y="0"/>
                    </a:lnTo>
                    <a:lnTo>
                      <a:pt x="10" y="89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874" name="Freeform 82"/>
              <p:cNvSpPr>
                <a:spLocks noChangeAspect="1"/>
              </p:cNvSpPr>
              <p:nvPr/>
            </p:nvSpPr>
            <p:spPr bwMode="auto">
              <a:xfrm>
                <a:off x="298" y="3345"/>
                <a:ext cx="24" cy="13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0" y="2"/>
                  </a:cxn>
                  <a:cxn ang="0">
                    <a:pos x="0" y="30"/>
                  </a:cxn>
                  <a:cxn ang="0">
                    <a:pos x="1" y="38"/>
                  </a:cxn>
                  <a:cxn ang="0">
                    <a:pos x="73" y="38"/>
                  </a:cxn>
                  <a:cxn ang="0">
                    <a:pos x="70" y="8"/>
                  </a:cxn>
                  <a:cxn ang="0">
                    <a:pos x="66" y="0"/>
                  </a:cxn>
                  <a:cxn ang="0">
                    <a:pos x="0" y="1"/>
                  </a:cxn>
                </a:cxnLst>
                <a:rect l="0" t="0" r="r" b="b"/>
                <a:pathLst>
                  <a:path w="73" h="38">
                    <a:moveTo>
                      <a:pt x="0" y="1"/>
                    </a:moveTo>
                    <a:lnTo>
                      <a:pt x="0" y="2"/>
                    </a:lnTo>
                    <a:lnTo>
                      <a:pt x="0" y="30"/>
                    </a:lnTo>
                    <a:lnTo>
                      <a:pt x="1" y="38"/>
                    </a:lnTo>
                    <a:lnTo>
                      <a:pt x="73" y="38"/>
                    </a:lnTo>
                    <a:lnTo>
                      <a:pt x="70" y="8"/>
                    </a:lnTo>
                    <a:lnTo>
                      <a:pt x="66" y="0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875" name="Freeform 83"/>
              <p:cNvSpPr>
                <a:spLocks noChangeAspect="1" noEditPoints="1"/>
              </p:cNvSpPr>
              <p:nvPr/>
            </p:nvSpPr>
            <p:spPr bwMode="auto">
              <a:xfrm>
                <a:off x="290" y="3345"/>
                <a:ext cx="118" cy="75"/>
              </a:xfrm>
              <a:custGeom>
                <a:avLst/>
                <a:gdLst/>
                <a:ahLst/>
                <a:cxnLst>
                  <a:cxn ang="0">
                    <a:pos x="23" y="29"/>
                  </a:cxn>
                  <a:cxn ang="0">
                    <a:pos x="20" y="1"/>
                  </a:cxn>
                  <a:cxn ang="0">
                    <a:pos x="0" y="37"/>
                  </a:cxn>
                  <a:cxn ang="0">
                    <a:pos x="19" y="95"/>
                  </a:cxn>
                  <a:cxn ang="0">
                    <a:pos x="25" y="223"/>
                  </a:cxn>
                  <a:cxn ang="0">
                    <a:pos x="332" y="106"/>
                  </a:cxn>
                  <a:cxn ang="0">
                    <a:pos x="329" y="95"/>
                  </a:cxn>
                  <a:cxn ang="0">
                    <a:pos x="311" y="18"/>
                  </a:cxn>
                  <a:cxn ang="0">
                    <a:pos x="311" y="37"/>
                  </a:cxn>
                  <a:cxn ang="0">
                    <a:pos x="283" y="38"/>
                  </a:cxn>
                  <a:cxn ang="0">
                    <a:pos x="239" y="40"/>
                  </a:cxn>
                  <a:cxn ang="0">
                    <a:pos x="227" y="18"/>
                  </a:cxn>
                  <a:cxn ang="0">
                    <a:pos x="205" y="18"/>
                  </a:cxn>
                  <a:cxn ang="0">
                    <a:pos x="203" y="37"/>
                  </a:cxn>
                  <a:cxn ang="0">
                    <a:pos x="131" y="0"/>
                  </a:cxn>
                  <a:cxn ang="0">
                    <a:pos x="107" y="38"/>
                  </a:cxn>
                  <a:cxn ang="0">
                    <a:pos x="93" y="7"/>
                  </a:cxn>
                  <a:cxn ang="0">
                    <a:pos x="24" y="37"/>
                  </a:cxn>
                  <a:cxn ang="0">
                    <a:pos x="141" y="79"/>
                  </a:cxn>
                  <a:cxn ang="0">
                    <a:pos x="211" y="80"/>
                  </a:cxn>
                  <a:cxn ang="0">
                    <a:pos x="215" y="130"/>
                  </a:cxn>
                  <a:cxn ang="0">
                    <a:pos x="221" y="179"/>
                  </a:cxn>
                  <a:cxn ang="0">
                    <a:pos x="146" y="130"/>
                  </a:cxn>
                  <a:cxn ang="0">
                    <a:pos x="144" y="116"/>
                  </a:cxn>
                  <a:cxn ang="0">
                    <a:pos x="120" y="108"/>
                  </a:cxn>
                  <a:cxn ang="0">
                    <a:pos x="131" y="95"/>
                  </a:cxn>
                  <a:cxn ang="0">
                    <a:pos x="253" y="130"/>
                  </a:cxn>
                  <a:cxn ang="0">
                    <a:pos x="245" y="80"/>
                  </a:cxn>
                  <a:cxn ang="0">
                    <a:pos x="320" y="106"/>
                  </a:cxn>
                  <a:cxn ang="0">
                    <a:pos x="323" y="130"/>
                  </a:cxn>
                  <a:cxn ang="0">
                    <a:pos x="331" y="179"/>
                  </a:cxn>
                  <a:cxn ang="0">
                    <a:pos x="253" y="130"/>
                  </a:cxn>
                  <a:cxn ang="0">
                    <a:pos x="218" y="95"/>
                  </a:cxn>
                  <a:cxn ang="0">
                    <a:pos x="227" y="106"/>
                  </a:cxn>
                  <a:cxn ang="0">
                    <a:pos x="107" y="79"/>
                  </a:cxn>
                  <a:cxn ang="0">
                    <a:pos x="32" y="179"/>
                  </a:cxn>
                </a:cxnLst>
                <a:rect l="0" t="0" r="r" b="b"/>
                <a:pathLst>
                  <a:path w="355" h="223">
                    <a:moveTo>
                      <a:pt x="24" y="37"/>
                    </a:moveTo>
                    <a:lnTo>
                      <a:pt x="23" y="29"/>
                    </a:lnTo>
                    <a:lnTo>
                      <a:pt x="23" y="1"/>
                    </a:lnTo>
                    <a:lnTo>
                      <a:pt x="20" y="1"/>
                    </a:lnTo>
                    <a:lnTo>
                      <a:pt x="11" y="18"/>
                    </a:lnTo>
                    <a:lnTo>
                      <a:pt x="0" y="37"/>
                    </a:lnTo>
                    <a:lnTo>
                      <a:pt x="7" y="95"/>
                    </a:lnTo>
                    <a:lnTo>
                      <a:pt x="19" y="95"/>
                    </a:lnTo>
                    <a:lnTo>
                      <a:pt x="11" y="106"/>
                    </a:lnTo>
                    <a:lnTo>
                      <a:pt x="25" y="223"/>
                    </a:lnTo>
                    <a:lnTo>
                      <a:pt x="355" y="223"/>
                    </a:lnTo>
                    <a:lnTo>
                      <a:pt x="332" y="106"/>
                    </a:lnTo>
                    <a:lnTo>
                      <a:pt x="325" y="95"/>
                    </a:lnTo>
                    <a:lnTo>
                      <a:pt x="329" y="95"/>
                    </a:lnTo>
                    <a:lnTo>
                      <a:pt x="320" y="37"/>
                    </a:lnTo>
                    <a:lnTo>
                      <a:pt x="311" y="18"/>
                    </a:lnTo>
                    <a:lnTo>
                      <a:pt x="306" y="8"/>
                    </a:lnTo>
                    <a:lnTo>
                      <a:pt x="311" y="37"/>
                    </a:lnTo>
                    <a:lnTo>
                      <a:pt x="301" y="38"/>
                    </a:lnTo>
                    <a:lnTo>
                      <a:pt x="283" y="38"/>
                    </a:lnTo>
                    <a:lnTo>
                      <a:pt x="275" y="40"/>
                    </a:lnTo>
                    <a:lnTo>
                      <a:pt x="239" y="40"/>
                    </a:lnTo>
                    <a:lnTo>
                      <a:pt x="235" y="5"/>
                    </a:lnTo>
                    <a:lnTo>
                      <a:pt x="227" y="18"/>
                    </a:lnTo>
                    <a:lnTo>
                      <a:pt x="216" y="37"/>
                    </a:lnTo>
                    <a:lnTo>
                      <a:pt x="205" y="18"/>
                    </a:lnTo>
                    <a:lnTo>
                      <a:pt x="199" y="8"/>
                    </a:lnTo>
                    <a:lnTo>
                      <a:pt x="203" y="37"/>
                    </a:lnTo>
                    <a:lnTo>
                      <a:pt x="131" y="38"/>
                    </a:lnTo>
                    <a:lnTo>
                      <a:pt x="131" y="0"/>
                    </a:lnTo>
                    <a:lnTo>
                      <a:pt x="120" y="18"/>
                    </a:lnTo>
                    <a:lnTo>
                      <a:pt x="107" y="38"/>
                    </a:lnTo>
                    <a:lnTo>
                      <a:pt x="98" y="18"/>
                    </a:lnTo>
                    <a:lnTo>
                      <a:pt x="93" y="7"/>
                    </a:lnTo>
                    <a:lnTo>
                      <a:pt x="96" y="37"/>
                    </a:lnTo>
                    <a:lnTo>
                      <a:pt x="24" y="37"/>
                    </a:lnTo>
                    <a:close/>
                    <a:moveTo>
                      <a:pt x="141" y="104"/>
                    </a:moveTo>
                    <a:lnTo>
                      <a:pt x="141" y="79"/>
                    </a:lnTo>
                    <a:lnTo>
                      <a:pt x="149" y="80"/>
                    </a:lnTo>
                    <a:lnTo>
                      <a:pt x="211" y="80"/>
                    </a:lnTo>
                    <a:lnTo>
                      <a:pt x="211" y="94"/>
                    </a:lnTo>
                    <a:lnTo>
                      <a:pt x="215" y="130"/>
                    </a:lnTo>
                    <a:lnTo>
                      <a:pt x="216" y="130"/>
                    </a:lnTo>
                    <a:lnTo>
                      <a:pt x="221" y="179"/>
                    </a:lnTo>
                    <a:lnTo>
                      <a:pt x="150" y="179"/>
                    </a:lnTo>
                    <a:lnTo>
                      <a:pt x="146" y="130"/>
                    </a:lnTo>
                    <a:lnTo>
                      <a:pt x="144" y="130"/>
                    </a:lnTo>
                    <a:lnTo>
                      <a:pt x="144" y="116"/>
                    </a:lnTo>
                    <a:lnTo>
                      <a:pt x="141" y="104"/>
                    </a:lnTo>
                    <a:close/>
                    <a:moveTo>
                      <a:pt x="120" y="108"/>
                    </a:moveTo>
                    <a:lnTo>
                      <a:pt x="110" y="95"/>
                    </a:lnTo>
                    <a:lnTo>
                      <a:pt x="131" y="95"/>
                    </a:lnTo>
                    <a:lnTo>
                      <a:pt x="120" y="108"/>
                    </a:lnTo>
                    <a:close/>
                    <a:moveTo>
                      <a:pt x="253" y="130"/>
                    </a:moveTo>
                    <a:lnTo>
                      <a:pt x="252" y="130"/>
                    </a:lnTo>
                    <a:lnTo>
                      <a:pt x="245" y="80"/>
                    </a:lnTo>
                    <a:lnTo>
                      <a:pt x="319" y="80"/>
                    </a:lnTo>
                    <a:lnTo>
                      <a:pt x="320" y="106"/>
                    </a:lnTo>
                    <a:lnTo>
                      <a:pt x="323" y="118"/>
                    </a:lnTo>
                    <a:lnTo>
                      <a:pt x="323" y="130"/>
                    </a:lnTo>
                    <a:lnTo>
                      <a:pt x="325" y="130"/>
                    </a:lnTo>
                    <a:lnTo>
                      <a:pt x="331" y="179"/>
                    </a:lnTo>
                    <a:lnTo>
                      <a:pt x="258" y="179"/>
                    </a:lnTo>
                    <a:lnTo>
                      <a:pt x="253" y="130"/>
                    </a:lnTo>
                    <a:close/>
                    <a:moveTo>
                      <a:pt x="227" y="106"/>
                    </a:moveTo>
                    <a:lnTo>
                      <a:pt x="218" y="95"/>
                    </a:lnTo>
                    <a:lnTo>
                      <a:pt x="236" y="95"/>
                    </a:lnTo>
                    <a:lnTo>
                      <a:pt x="227" y="106"/>
                    </a:lnTo>
                    <a:close/>
                    <a:moveTo>
                      <a:pt x="32" y="79"/>
                    </a:moveTo>
                    <a:lnTo>
                      <a:pt x="107" y="79"/>
                    </a:lnTo>
                    <a:lnTo>
                      <a:pt x="117" y="179"/>
                    </a:lnTo>
                    <a:lnTo>
                      <a:pt x="32" y="179"/>
                    </a:lnTo>
                    <a:lnTo>
                      <a:pt x="32" y="79"/>
                    </a:lnTo>
                    <a:close/>
                  </a:path>
                </a:pathLst>
              </a:custGeom>
              <a:solidFill>
                <a:srgbClr val="6666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876" name="Freeform 84"/>
              <p:cNvSpPr>
                <a:spLocks noChangeAspect="1"/>
              </p:cNvSpPr>
              <p:nvPr/>
            </p:nvSpPr>
            <p:spPr bwMode="auto">
              <a:xfrm>
                <a:off x="337" y="3372"/>
                <a:ext cx="27" cy="3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5"/>
                  </a:cxn>
                  <a:cxn ang="0">
                    <a:pos x="3" y="37"/>
                  </a:cxn>
                  <a:cxn ang="0">
                    <a:pos x="3" y="51"/>
                  </a:cxn>
                  <a:cxn ang="0">
                    <a:pos x="5" y="51"/>
                  </a:cxn>
                  <a:cxn ang="0">
                    <a:pos x="9" y="100"/>
                  </a:cxn>
                  <a:cxn ang="0">
                    <a:pos x="80" y="100"/>
                  </a:cxn>
                  <a:cxn ang="0">
                    <a:pos x="75" y="51"/>
                  </a:cxn>
                  <a:cxn ang="0">
                    <a:pos x="74" y="51"/>
                  </a:cxn>
                  <a:cxn ang="0">
                    <a:pos x="70" y="15"/>
                  </a:cxn>
                  <a:cxn ang="0">
                    <a:pos x="70" y="1"/>
                  </a:cxn>
                  <a:cxn ang="0">
                    <a:pos x="8" y="1"/>
                  </a:cxn>
                  <a:cxn ang="0">
                    <a:pos x="0" y="0"/>
                  </a:cxn>
                </a:cxnLst>
                <a:rect l="0" t="0" r="r" b="b"/>
                <a:pathLst>
                  <a:path w="80" h="100">
                    <a:moveTo>
                      <a:pt x="0" y="0"/>
                    </a:moveTo>
                    <a:lnTo>
                      <a:pt x="0" y="25"/>
                    </a:lnTo>
                    <a:lnTo>
                      <a:pt x="3" y="37"/>
                    </a:lnTo>
                    <a:lnTo>
                      <a:pt x="3" y="51"/>
                    </a:lnTo>
                    <a:lnTo>
                      <a:pt x="5" y="51"/>
                    </a:lnTo>
                    <a:lnTo>
                      <a:pt x="9" y="100"/>
                    </a:lnTo>
                    <a:lnTo>
                      <a:pt x="80" y="100"/>
                    </a:lnTo>
                    <a:lnTo>
                      <a:pt x="75" y="51"/>
                    </a:lnTo>
                    <a:lnTo>
                      <a:pt x="74" y="51"/>
                    </a:lnTo>
                    <a:lnTo>
                      <a:pt x="70" y="15"/>
                    </a:lnTo>
                    <a:lnTo>
                      <a:pt x="70" y="1"/>
                    </a:lnTo>
                    <a:lnTo>
                      <a:pt x="8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877" name="Freeform 85"/>
              <p:cNvSpPr>
                <a:spLocks noChangeAspect="1"/>
              </p:cNvSpPr>
              <p:nvPr/>
            </p:nvSpPr>
            <p:spPr bwMode="auto">
              <a:xfrm>
                <a:off x="327" y="3377"/>
                <a:ext cx="7" cy="4"/>
              </a:xfrm>
              <a:custGeom>
                <a:avLst/>
                <a:gdLst/>
                <a:ahLst/>
                <a:cxnLst>
                  <a:cxn ang="0">
                    <a:pos x="10" y="13"/>
                  </a:cxn>
                  <a:cxn ang="0">
                    <a:pos x="19" y="0"/>
                  </a:cxn>
                  <a:cxn ang="0">
                    <a:pos x="21" y="0"/>
                  </a:cxn>
                  <a:cxn ang="0">
                    <a:pos x="0" y="0"/>
                  </a:cxn>
                  <a:cxn ang="0">
                    <a:pos x="10" y="13"/>
                  </a:cxn>
                </a:cxnLst>
                <a:rect l="0" t="0" r="r" b="b"/>
                <a:pathLst>
                  <a:path w="21" h="13">
                    <a:moveTo>
                      <a:pt x="10" y="13"/>
                    </a:moveTo>
                    <a:lnTo>
                      <a:pt x="19" y="0"/>
                    </a:lnTo>
                    <a:lnTo>
                      <a:pt x="21" y="0"/>
                    </a:lnTo>
                    <a:lnTo>
                      <a:pt x="0" y="0"/>
                    </a:lnTo>
                    <a:lnTo>
                      <a:pt x="10" y="13"/>
                    </a:lnTo>
                    <a:close/>
                  </a:path>
                </a:pathLst>
              </a:custGeom>
              <a:solidFill>
                <a:srgbClr val="5A5A5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878" name="Freeform 86"/>
              <p:cNvSpPr>
                <a:spLocks noChangeAspect="1"/>
              </p:cNvSpPr>
              <p:nvPr/>
            </p:nvSpPr>
            <p:spPr bwMode="auto">
              <a:xfrm>
                <a:off x="372" y="3372"/>
                <a:ext cx="28" cy="33"/>
              </a:xfrm>
              <a:custGeom>
                <a:avLst/>
                <a:gdLst/>
                <a:ahLst/>
                <a:cxnLst>
                  <a:cxn ang="0">
                    <a:pos x="7" y="50"/>
                  </a:cxn>
                  <a:cxn ang="0">
                    <a:pos x="8" y="50"/>
                  </a:cxn>
                  <a:cxn ang="0">
                    <a:pos x="13" y="99"/>
                  </a:cxn>
                  <a:cxn ang="0">
                    <a:pos x="86" y="99"/>
                  </a:cxn>
                  <a:cxn ang="0">
                    <a:pos x="80" y="50"/>
                  </a:cxn>
                  <a:cxn ang="0">
                    <a:pos x="78" y="50"/>
                  </a:cxn>
                  <a:cxn ang="0">
                    <a:pos x="78" y="38"/>
                  </a:cxn>
                  <a:cxn ang="0">
                    <a:pos x="75" y="26"/>
                  </a:cxn>
                  <a:cxn ang="0">
                    <a:pos x="74" y="0"/>
                  </a:cxn>
                  <a:cxn ang="0">
                    <a:pos x="0" y="0"/>
                  </a:cxn>
                  <a:cxn ang="0">
                    <a:pos x="7" y="50"/>
                  </a:cxn>
                </a:cxnLst>
                <a:rect l="0" t="0" r="r" b="b"/>
                <a:pathLst>
                  <a:path w="86" h="99">
                    <a:moveTo>
                      <a:pt x="7" y="50"/>
                    </a:moveTo>
                    <a:lnTo>
                      <a:pt x="8" y="50"/>
                    </a:lnTo>
                    <a:lnTo>
                      <a:pt x="13" y="99"/>
                    </a:lnTo>
                    <a:lnTo>
                      <a:pt x="86" y="99"/>
                    </a:lnTo>
                    <a:lnTo>
                      <a:pt x="80" y="50"/>
                    </a:lnTo>
                    <a:lnTo>
                      <a:pt x="78" y="50"/>
                    </a:lnTo>
                    <a:lnTo>
                      <a:pt x="78" y="38"/>
                    </a:lnTo>
                    <a:lnTo>
                      <a:pt x="75" y="26"/>
                    </a:lnTo>
                    <a:lnTo>
                      <a:pt x="74" y="0"/>
                    </a:lnTo>
                    <a:lnTo>
                      <a:pt x="0" y="0"/>
                    </a:lnTo>
                    <a:lnTo>
                      <a:pt x="7" y="50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879" name="Freeform 87"/>
              <p:cNvSpPr>
                <a:spLocks noChangeAspect="1"/>
              </p:cNvSpPr>
              <p:nvPr/>
            </p:nvSpPr>
            <p:spPr bwMode="auto">
              <a:xfrm>
                <a:off x="363" y="3377"/>
                <a:ext cx="6" cy="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" y="11"/>
                  </a:cxn>
                  <a:cxn ang="0">
                    <a:pos x="18" y="0"/>
                  </a:cxn>
                  <a:cxn ang="0">
                    <a:pos x="0" y="0"/>
                  </a:cxn>
                </a:cxnLst>
                <a:rect l="0" t="0" r="r" b="b"/>
                <a:pathLst>
                  <a:path w="18" h="11">
                    <a:moveTo>
                      <a:pt x="0" y="0"/>
                    </a:moveTo>
                    <a:lnTo>
                      <a:pt x="9" y="11"/>
                    </a:lnTo>
                    <a:lnTo>
                      <a:pt x="18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3535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880" name="Freeform 88"/>
              <p:cNvSpPr>
                <a:spLocks noChangeAspect="1"/>
              </p:cNvSpPr>
              <p:nvPr/>
            </p:nvSpPr>
            <p:spPr bwMode="auto">
              <a:xfrm>
                <a:off x="301" y="3372"/>
                <a:ext cx="28" cy="33"/>
              </a:xfrm>
              <a:custGeom>
                <a:avLst/>
                <a:gdLst/>
                <a:ahLst/>
                <a:cxnLst>
                  <a:cxn ang="0">
                    <a:pos x="75" y="0"/>
                  </a:cxn>
                  <a:cxn ang="0">
                    <a:pos x="0" y="0"/>
                  </a:cxn>
                  <a:cxn ang="0">
                    <a:pos x="0" y="100"/>
                  </a:cxn>
                  <a:cxn ang="0">
                    <a:pos x="85" y="100"/>
                  </a:cxn>
                  <a:cxn ang="0">
                    <a:pos x="75" y="0"/>
                  </a:cxn>
                </a:cxnLst>
                <a:rect l="0" t="0" r="r" b="b"/>
                <a:pathLst>
                  <a:path w="85" h="100">
                    <a:moveTo>
                      <a:pt x="75" y="0"/>
                    </a:moveTo>
                    <a:lnTo>
                      <a:pt x="0" y="0"/>
                    </a:lnTo>
                    <a:lnTo>
                      <a:pt x="0" y="100"/>
                    </a:lnTo>
                    <a:lnTo>
                      <a:pt x="85" y="100"/>
                    </a:lnTo>
                    <a:lnTo>
                      <a:pt x="75" y="0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881" name="Freeform 89"/>
              <p:cNvSpPr>
                <a:spLocks noChangeAspect="1"/>
              </p:cNvSpPr>
              <p:nvPr/>
            </p:nvSpPr>
            <p:spPr bwMode="auto">
              <a:xfrm>
                <a:off x="334" y="3345"/>
                <a:ext cx="24" cy="13"/>
              </a:xfrm>
              <a:custGeom>
                <a:avLst/>
                <a:gdLst/>
                <a:ahLst/>
                <a:cxnLst>
                  <a:cxn ang="0">
                    <a:pos x="72" y="37"/>
                  </a:cxn>
                  <a:cxn ang="0">
                    <a:pos x="68" y="8"/>
                  </a:cxn>
                  <a:cxn ang="0">
                    <a:pos x="61" y="0"/>
                  </a:cxn>
                  <a:cxn ang="0">
                    <a:pos x="0" y="0"/>
                  </a:cxn>
                  <a:cxn ang="0">
                    <a:pos x="0" y="38"/>
                  </a:cxn>
                  <a:cxn ang="0">
                    <a:pos x="72" y="37"/>
                  </a:cxn>
                </a:cxnLst>
                <a:rect l="0" t="0" r="r" b="b"/>
                <a:pathLst>
                  <a:path w="72" h="38">
                    <a:moveTo>
                      <a:pt x="72" y="37"/>
                    </a:moveTo>
                    <a:lnTo>
                      <a:pt x="68" y="8"/>
                    </a:lnTo>
                    <a:lnTo>
                      <a:pt x="61" y="0"/>
                    </a:lnTo>
                    <a:lnTo>
                      <a:pt x="0" y="0"/>
                    </a:lnTo>
                    <a:lnTo>
                      <a:pt x="0" y="38"/>
                    </a:lnTo>
                    <a:lnTo>
                      <a:pt x="72" y="37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882" name="Freeform 90"/>
              <p:cNvSpPr>
                <a:spLocks noChangeAspect="1"/>
              </p:cNvSpPr>
              <p:nvPr/>
            </p:nvSpPr>
            <p:spPr bwMode="auto">
              <a:xfrm>
                <a:off x="323" y="3351"/>
                <a:ext cx="7" cy="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" y="20"/>
                  </a:cxn>
                  <a:cxn ang="0">
                    <a:pos x="22" y="0"/>
                  </a:cxn>
                  <a:cxn ang="0">
                    <a:pos x="0" y="0"/>
                  </a:cxn>
                </a:cxnLst>
                <a:rect l="0" t="0" r="r" b="b"/>
                <a:pathLst>
                  <a:path w="22" h="20">
                    <a:moveTo>
                      <a:pt x="0" y="0"/>
                    </a:moveTo>
                    <a:lnTo>
                      <a:pt x="9" y="20"/>
                    </a:lnTo>
                    <a:lnTo>
                      <a:pt x="2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C5C5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883" name="Freeform 91"/>
              <p:cNvSpPr>
                <a:spLocks noChangeAspect="1"/>
              </p:cNvSpPr>
              <p:nvPr/>
            </p:nvSpPr>
            <p:spPr bwMode="auto">
              <a:xfrm>
                <a:off x="368" y="3345"/>
                <a:ext cx="26" cy="14"/>
              </a:xfrm>
              <a:custGeom>
                <a:avLst/>
                <a:gdLst/>
                <a:ahLst/>
                <a:cxnLst>
                  <a:cxn ang="0">
                    <a:pos x="40" y="40"/>
                  </a:cxn>
                  <a:cxn ang="0">
                    <a:pos x="48" y="38"/>
                  </a:cxn>
                  <a:cxn ang="0">
                    <a:pos x="66" y="38"/>
                  </a:cxn>
                  <a:cxn ang="0">
                    <a:pos x="76" y="37"/>
                  </a:cxn>
                  <a:cxn ang="0">
                    <a:pos x="71" y="8"/>
                  </a:cxn>
                  <a:cxn ang="0">
                    <a:pos x="65" y="0"/>
                  </a:cxn>
                  <a:cxn ang="0">
                    <a:pos x="4" y="0"/>
                  </a:cxn>
                  <a:cxn ang="0">
                    <a:pos x="0" y="5"/>
                  </a:cxn>
                  <a:cxn ang="0">
                    <a:pos x="4" y="40"/>
                  </a:cxn>
                  <a:cxn ang="0">
                    <a:pos x="40" y="40"/>
                  </a:cxn>
                </a:cxnLst>
                <a:rect l="0" t="0" r="r" b="b"/>
                <a:pathLst>
                  <a:path w="76" h="40">
                    <a:moveTo>
                      <a:pt x="40" y="40"/>
                    </a:moveTo>
                    <a:lnTo>
                      <a:pt x="48" y="38"/>
                    </a:lnTo>
                    <a:lnTo>
                      <a:pt x="66" y="38"/>
                    </a:lnTo>
                    <a:lnTo>
                      <a:pt x="76" y="37"/>
                    </a:lnTo>
                    <a:lnTo>
                      <a:pt x="71" y="8"/>
                    </a:lnTo>
                    <a:lnTo>
                      <a:pt x="65" y="0"/>
                    </a:lnTo>
                    <a:lnTo>
                      <a:pt x="4" y="0"/>
                    </a:lnTo>
                    <a:lnTo>
                      <a:pt x="0" y="5"/>
                    </a:lnTo>
                    <a:lnTo>
                      <a:pt x="4" y="40"/>
                    </a:lnTo>
                    <a:lnTo>
                      <a:pt x="40" y="40"/>
                    </a:lnTo>
                    <a:close/>
                  </a:path>
                </a:pathLst>
              </a:custGeom>
              <a:solidFill>
                <a:srgbClr val="CCCCCC"/>
              </a:solidFill>
              <a:ln w="3175" cmpd="sng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884" name="Freeform 92"/>
              <p:cNvSpPr>
                <a:spLocks noChangeAspect="1"/>
              </p:cNvSpPr>
              <p:nvPr/>
            </p:nvSpPr>
            <p:spPr bwMode="auto">
              <a:xfrm>
                <a:off x="358" y="3351"/>
                <a:ext cx="8" cy="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1" y="19"/>
                  </a:cxn>
                  <a:cxn ang="0">
                    <a:pos x="22" y="0"/>
                  </a:cxn>
                  <a:cxn ang="0">
                    <a:pos x="0" y="0"/>
                  </a:cxn>
                </a:cxnLst>
                <a:rect l="0" t="0" r="r" b="b"/>
                <a:pathLst>
                  <a:path w="22" h="19">
                    <a:moveTo>
                      <a:pt x="0" y="0"/>
                    </a:moveTo>
                    <a:lnTo>
                      <a:pt x="11" y="19"/>
                    </a:lnTo>
                    <a:lnTo>
                      <a:pt x="2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5555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885" name="Freeform 93"/>
              <p:cNvSpPr>
                <a:spLocks noChangeAspect="1"/>
              </p:cNvSpPr>
              <p:nvPr/>
            </p:nvSpPr>
            <p:spPr bwMode="auto">
              <a:xfrm>
                <a:off x="-355" y="3495"/>
                <a:ext cx="977" cy="21"/>
              </a:xfrm>
              <a:custGeom>
                <a:avLst/>
                <a:gdLst/>
                <a:ahLst/>
                <a:cxnLst>
                  <a:cxn ang="0">
                    <a:pos x="2907" y="62"/>
                  </a:cxn>
                  <a:cxn ang="0">
                    <a:pos x="2930" y="0"/>
                  </a:cxn>
                  <a:cxn ang="0">
                    <a:pos x="0" y="0"/>
                  </a:cxn>
                  <a:cxn ang="0">
                    <a:pos x="19" y="62"/>
                  </a:cxn>
                  <a:cxn ang="0">
                    <a:pos x="2907" y="62"/>
                  </a:cxn>
                </a:cxnLst>
                <a:rect l="0" t="0" r="r" b="b"/>
                <a:pathLst>
                  <a:path w="2930" h="62">
                    <a:moveTo>
                      <a:pt x="2907" y="62"/>
                    </a:moveTo>
                    <a:lnTo>
                      <a:pt x="2930" y="0"/>
                    </a:lnTo>
                    <a:lnTo>
                      <a:pt x="0" y="0"/>
                    </a:lnTo>
                    <a:lnTo>
                      <a:pt x="19" y="62"/>
                    </a:lnTo>
                    <a:lnTo>
                      <a:pt x="2907" y="62"/>
                    </a:lnTo>
                    <a:close/>
                  </a:path>
                </a:pathLst>
              </a:custGeom>
              <a:solidFill>
                <a:srgbClr val="92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886" name="Freeform 94"/>
              <p:cNvSpPr>
                <a:spLocks noChangeAspect="1"/>
              </p:cNvSpPr>
              <p:nvPr/>
            </p:nvSpPr>
            <p:spPr bwMode="auto">
              <a:xfrm>
                <a:off x="-162" y="3346"/>
                <a:ext cx="29" cy="12"/>
              </a:xfrm>
              <a:custGeom>
                <a:avLst/>
                <a:gdLst/>
                <a:ahLst/>
                <a:cxnLst>
                  <a:cxn ang="0">
                    <a:pos x="81" y="36"/>
                  </a:cxn>
                  <a:cxn ang="0">
                    <a:pos x="86" y="0"/>
                  </a:cxn>
                  <a:cxn ang="0">
                    <a:pos x="9" y="0"/>
                  </a:cxn>
                  <a:cxn ang="0">
                    <a:pos x="0" y="35"/>
                  </a:cxn>
                  <a:cxn ang="0">
                    <a:pos x="2" y="34"/>
                  </a:cxn>
                  <a:cxn ang="0">
                    <a:pos x="7" y="36"/>
                  </a:cxn>
                  <a:cxn ang="0">
                    <a:pos x="81" y="36"/>
                  </a:cxn>
                </a:cxnLst>
                <a:rect l="0" t="0" r="r" b="b"/>
                <a:pathLst>
                  <a:path w="86" h="36">
                    <a:moveTo>
                      <a:pt x="81" y="36"/>
                    </a:moveTo>
                    <a:lnTo>
                      <a:pt x="86" y="0"/>
                    </a:lnTo>
                    <a:lnTo>
                      <a:pt x="9" y="0"/>
                    </a:lnTo>
                    <a:lnTo>
                      <a:pt x="0" y="35"/>
                    </a:lnTo>
                    <a:lnTo>
                      <a:pt x="2" y="34"/>
                    </a:lnTo>
                    <a:lnTo>
                      <a:pt x="7" y="36"/>
                    </a:lnTo>
                    <a:lnTo>
                      <a:pt x="81" y="36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887" name="Freeform 95"/>
              <p:cNvSpPr>
                <a:spLocks noChangeAspect="1"/>
              </p:cNvSpPr>
              <p:nvPr/>
            </p:nvSpPr>
            <p:spPr bwMode="auto">
              <a:xfrm>
                <a:off x="-170" y="3351"/>
                <a:ext cx="7" cy="6"/>
              </a:xfrm>
              <a:custGeom>
                <a:avLst/>
                <a:gdLst/>
                <a:ahLst/>
                <a:cxnLst>
                  <a:cxn ang="0">
                    <a:pos x="9" y="18"/>
                  </a:cxn>
                  <a:cxn ang="0">
                    <a:pos x="21" y="0"/>
                  </a:cxn>
                  <a:cxn ang="0">
                    <a:pos x="0" y="0"/>
                  </a:cxn>
                  <a:cxn ang="0">
                    <a:pos x="9" y="18"/>
                  </a:cxn>
                </a:cxnLst>
                <a:rect l="0" t="0" r="r" b="b"/>
                <a:pathLst>
                  <a:path w="21" h="18">
                    <a:moveTo>
                      <a:pt x="9" y="18"/>
                    </a:moveTo>
                    <a:lnTo>
                      <a:pt x="21" y="0"/>
                    </a:lnTo>
                    <a:lnTo>
                      <a:pt x="0" y="0"/>
                    </a:lnTo>
                    <a:lnTo>
                      <a:pt x="9" y="18"/>
                    </a:lnTo>
                    <a:close/>
                  </a:path>
                </a:pathLst>
              </a:custGeom>
              <a:solidFill>
                <a:srgbClr val="BDBDB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888" name="Freeform 96"/>
              <p:cNvSpPr>
                <a:spLocks noChangeAspect="1" noEditPoints="1"/>
              </p:cNvSpPr>
              <p:nvPr/>
            </p:nvSpPr>
            <p:spPr bwMode="auto">
              <a:xfrm>
                <a:off x="-198" y="3372"/>
                <a:ext cx="315" cy="85"/>
              </a:xfrm>
              <a:custGeom>
                <a:avLst/>
                <a:gdLst/>
                <a:ahLst/>
                <a:cxnLst>
                  <a:cxn ang="0">
                    <a:pos x="70" y="1"/>
                  </a:cxn>
                  <a:cxn ang="0">
                    <a:pos x="27" y="51"/>
                  </a:cxn>
                  <a:cxn ang="0">
                    <a:pos x="56" y="153"/>
                  </a:cxn>
                  <a:cxn ang="0">
                    <a:pos x="10" y="203"/>
                  </a:cxn>
                  <a:cxn ang="0">
                    <a:pos x="163" y="257"/>
                  </a:cxn>
                  <a:cxn ang="0">
                    <a:pos x="210" y="153"/>
                  </a:cxn>
                  <a:cxn ang="0">
                    <a:pos x="252" y="151"/>
                  </a:cxn>
                  <a:cxn ang="0">
                    <a:pos x="244" y="100"/>
                  </a:cxn>
                  <a:cxn ang="0">
                    <a:pos x="260" y="51"/>
                  </a:cxn>
                  <a:cxn ang="0">
                    <a:pos x="294" y="100"/>
                  </a:cxn>
                  <a:cxn ang="0">
                    <a:pos x="256" y="153"/>
                  </a:cxn>
                  <a:cxn ang="0">
                    <a:pos x="208" y="203"/>
                  </a:cxn>
                  <a:cxn ang="0">
                    <a:pos x="910" y="203"/>
                  </a:cxn>
                  <a:cxn ang="0">
                    <a:pos x="907" y="153"/>
                  </a:cxn>
                  <a:cxn ang="0">
                    <a:pos x="909" y="100"/>
                  </a:cxn>
                  <a:cxn ang="0">
                    <a:pos x="891" y="51"/>
                  </a:cxn>
                  <a:cxn ang="0">
                    <a:pos x="940" y="3"/>
                  </a:cxn>
                  <a:cxn ang="0">
                    <a:pos x="894" y="1"/>
                  </a:cxn>
                  <a:cxn ang="0">
                    <a:pos x="867" y="51"/>
                  </a:cxn>
                  <a:cxn ang="0">
                    <a:pos x="832" y="51"/>
                  </a:cxn>
                  <a:cxn ang="0">
                    <a:pos x="868" y="153"/>
                  </a:cxn>
                  <a:cxn ang="0">
                    <a:pos x="793" y="203"/>
                  </a:cxn>
                  <a:cxn ang="0">
                    <a:pos x="830" y="100"/>
                  </a:cxn>
                  <a:cxn ang="0">
                    <a:pos x="828" y="51"/>
                  </a:cxn>
                  <a:cxn ang="0">
                    <a:pos x="754" y="0"/>
                  </a:cxn>
                  <a:cxn ang="0">
                    <a:pos x="720" y="49"/>
                  </a:cxn>
                  <a:cxn ang="0">
                    <a:pos x="728" y="101"/>
                  </a:cxn>
                  <a:cxn ang="0">
                    <a:pos x="717" y="153"/>
                  </a:cxn>
                  <a:cxn ang="0">
                    <a:pos x="678" y="153"/>
                  </a:cxn>
                  <a:cxn ang="0">
                    <a:pos x="601" y="203"/>
                  </a:cxn>
                  <a:cxn ang="0">
                    <a:pos x="558" y="153"/>
                  </a:cxn>
                  <a:cxn ang="0">
                    <a:pos x="601" y="113"/>
                  </a:cxn>
                  <a:cxn ang="0">
                    <a:pos x="591" y="100"/>
                  </a:cxn>
                  <a:cxn ang="0">
                    <a:pos x="570" y="51"/>
                  </a:cxn>
                  <a:cxn ang="0">
                    <a:pos x="528" y="0"/>
                  </a:cxn>
                  <a:cxn ang="0">
                    <a:pos x="492" y="100"/>
                  </a:cxn>
                  <a:cxn ang="0">
                    <a:pos x="492" y="151"/>
                  </a:cxn>
                  <a:cxn ang="0">
                    <a:pos x="483" y="203"/>
                  </a:cxn>
                  <a:cxn ang="0">
                    <a:pos x="483" y="153"/>
                  </a:cxn>
                  <a:cxn ang="0">
                    <a:pos x="453" y="63"/>
                  </a:cxn>
                  <a:cxn ang="0">
                    <a:pos x="489" y="24"/>
                  </a:cxn>
                  <a:cxn ang="0">
                    <a:pos x="470" y="0"/>
                  </a:cxn>
                  <a:cxn ang="0">
                    <a:pos x="440" y="1"/>
                  </a:cxn>
                  <a:cxn ang="0">
                    <a:pos x="376" y="51"/>
                  </a:cxn>
                  <a:cxn ang="0">
                    <a:pos x="375" y="100"/>
                  </a:cxn>
                  <a:cxn ang="0">
                    <a:pos x="369" y="151"/>
                  </a:cxn>
                  <a:cxn ang="0">
                    <a:pos x="330" y="151"/>
                  </a:cxn>
                  <a:cxn ang="0">
                    <a:pos x="368" y="138"/>
                  </a:cxn>
                  <a:cxn ang="0">
                    <a:pos x="338" y="51"/>
                  </a:cxn>
                  <a:cxn ang="0">
                    <a:pos x="376" y="1"/>
                  </a:cxn>
                  <a:cxn ang="0">
                    <a:pos x="300" y="0"/>
                  </a:cxn>
                  <a:cxn ang="0">
                    <a:pos x="274" y="49"/>
                  </a:cxn>
                  <a:cxn ang="0">
                    <a:pos x="262" y="25"/>
                  </a:cxn>
                  <a:cxn ang="0">
                    <a:pos x="218" y="1"/>
                  </a:cxn>
                  <a:cxn ang="0">
                    <a:pos x="164" y="51"/>
                  </a:cxn>
                  <a:cxn ang="0">
                    <a:pos x="141" y="100"/>
                  </a:cxn>
                  <a:cxn ang="0">
                    <a:pos x="139" y="151"/>
                  </a:cxn>
                  <a:cxn ang="0">
                    <a:pos x="103" y="100"/>
                  </a:cxn>
                  <a:cxn ang="0">
                    <a:pos x="120" y="51"/>
                  </a:cxn>
                  <a:cxn ang="0">
                    <a:pos x="267" y="203"/>
                  </a:cxn>
                  <a:cxn ang="0">
                    <a:pos x="267" y="203"/>
                  </a:cxn>
                  <a:cxn ang="0">
                    <a:pos x="94" y="153"/>
                  </a:cxn>
                </a:cxnLst>
                <a:rect l="0" t="0" r="r" b="b"/>
                <a:pathLst>
                  <a:path w="944" h="257">
                    <a:moveTo>
                      <a:pt x="144" y="39"/>
                    </a:moveTo>
                    <a:lnTo>
                      <a:pt x="147" y="1"/>
                    </a:lnTo>
                    <a:lnTo>
                      <a:pt x="70" y="1"/>
                    </a:lnTo>
                    <a:lnTo>
                      <a:pt x="67" y="39"/>
                    </a:lnTo>
                    <a:lnTo>
                      <a:pt x="67" y="51"/>
                    </a:lnTo>
                    <a:lnTo>
                      <a:pt x="27" y="51"/>
                    </a:lnTo>
                    <a:lnTo>
                      <a:pt x="25" y="100"/>
                    </a:lnTo>
                    <a:lnTo>
                      <a:pt x="60" y="100"/>
                    </a:lnTo>
                    <a:lnTo>
                      <a:pt x="56" y="153"/>
                    </a:lnTo>
                    <a:lnTo>
                      <a:pt x="15" y="153"/>
                    </a:lnTo>
                    <a:lnTo>
                      <a:pt x="10" y="191"/>
                    </a:lnTo>
                    <a:lnTo>
                      <a:pt x="10" y="203"/>
                    </a:lnTo>
                    <a:lnTo>
                      <a:pt x="6" y="203"/>
                    </a:lnTo>
                    <a:lnTo>
                      <a:pt x="0" y="257"/>
                    </a:lnTo>
                    <a:lnTo>
                      <a:pt x="163" y="257"/>
                    </a:lnTo>
                    <a:lnTo>
                      <a:pt x="168" y="203"/>
                    </a:lnTo>
                    <a:lnTo>
                      <a:pt x="207" y="203"/>
                    </a:lnTo>
                    <a:lnTo>
                      <a:pt x="210" y="153"/>
                    </a:lnTo>
                    <a:lnTo>
                      <a:pt x="231" y="153"/>
                    </a:lnTo>
                    <a:lnTo>
                      <a:pt x="236" y="151"/>
                    </a:lnTo>
                    <a:lnTo>
                      <a:pt x="252" y="151"/>
                    </a:lnTo>
                    <a:lnTo>
                      <a:pt x="254" y="99"/>
                    </a:lnTo>
                    <a:lnTo>
                      <a:pt x="249" y="99"/>
                    </a:lnTo>
                    <a:lnTo>
                      <a:pt x="244" y="100"/>
                    </a:lnTo>
                    <a:lnTo>
                      <a:pt x="220" y="100"/>
                    </a:lnTo>
                    <a:lnTo>
                      <a:pt x="224" y="51"/>
                    </a:lnTo>
                    <a:lnTo>
                      <a:pt x="260" y="51"/>
                    </a:lnTo>
                    <a:lnTo>
                      <a:pt x="260" y="87"/>
                    </a:lnTo>
                    <a:lnTo>
                      <a:pt x="258" y="100"/>
                    </a:lnTo>
                    <a:lnTo>
                      <a:pt x="294" y="100"/>
                    </a:lnTo>
                    <a:lnTo>
                      <a:pt x="291" y="151"/>
                    </a:lnTo>
                    <a:lnTo>
                      <a:pt x="260" y="151"/>
                    </a:lnTo>
                    <a:lnTo>
                      <a:pt x="256" y="153"/>
                    </a:lnTo>
                    <a:lnTo>
                      <a:pt x="252" y="153"/>
                    </a:lnTo>
                    <a:lnTo>
                      <a:pt x="248" y="203"/>
                    </a:lnTo>
                    <a:lnTo>
                      <a:pt x="208" y="203"/>
                    </a:lnTo>
                    <a:lnTo>
                      <a:pt x="207" y="257"/>
                    </a:lnTo>
                    <a:lnTo>
                      <a:pt x="910" y="257"/>
                    </a:lnTo>
                    <a:lnTo>
                      <a:pt x="910" y="203"/>
                    </a:lnTo>
                    <a:lnTo>
                      <a:pt x="909" y="203"/>
                    </a:lnTo>
                    <a:lnTo>
                      <a:pt x="908" y="191"/>
                    </a:lnTo>
                    <a:lnTo>
                      <a:pt x="907" y="153"/>
                    </a:lnTo>
                    <a:lnTo>
                      <a:pt x="944" y="153"/>
                    </a:lnTo>
                    <a:lnTo>
                      <a:pt x="944" y="100"/>
                    </a:lnTo>
                    <a:lnTo>
                      <a:pt x="909" y="100"/>
                    </a:lnTo>
                    <a:lnTo>
                      <a:pt x="908" y="89"/>
                    </a:lnTo>
                    <a:lnTo>
                      <a:pt x="907" y="51"/>
                    </a:lnTo>
                    <a:lnTo>
                      <a:pt x="891" y="51"/>
                    </a:lnTo>
                    <a:lnTo>
                      <a:pt x="895" y="51"/>
                    </a:lnTo>
                    <a:lnTo>
                      <a:pt x="944" y="51"/>
                    </a:lnTo>
                    <a:lnTo>
                      <a:pt x="940" y="3"/>
                    </a:lnTo>
                    <a:lnTo>
                      <a:pt x="940" y="1"/>
                    </a:lnTo>
                    <a:lnTo>
                      <a:pt x="925" y="1"/>
                    </a:lnTo>
                    <a:lnTo>
                      <a:pt x="894" y="1"/>
                    </a:lnTo>
                    <a:lnTo>
                      <a:pt x="890" y="3"/>
                    </a:lnTo>
                    <a:lnTo>
                      <a:pt x="867" y="3"/>
                    </a:lnTo>
                    <a:lnTo>
                      <a:pt x="867" y="51"/>
                    </a:lnTo>
                    <a:lnTo>
                      <a:pt x="850" y="51"/>
                    </a:lnTo>
                    <a:lnTo>
                      <a:pt x="847" y="51"/>
                    </a:lnTo>
                    <a:lnTo>
                      <a:pt x="832" y="51"/>
                    </a:lnTo>
                    <a:lnTo>
                      <a:pt x="832" y="101"/>
                    </a:lnTo>
                    <a:lnTo>
                      <a:pt x="868" y="101"/>
                    </a:lnTo>
                    <a:lnTo>
                      <a:pt x="868" y="153"/>
                    </a:lnTo>
                    <a:lnTo>
                      <a:pt x="832" y="153"/>
                    </a:lnTo>
                    <a:lnTo>
                      <a:pt x="832" y="203"/>
                    </a:lnTo>
                    <a:lnTo>
                      <a:pt x="793" y="203"/>
                    </a:lnTo>
                    <a:lnTo>
                      <a:pt x="793" y="153"/>
                    </a:lnTo>
                    <a:lnTo>
                      <a:pt x="829" y="153"/>
                    </a:lnTo>
                    <a:lnTo>
                      <a:pt x="830" y="100"/>
                    </a:lnTo>
                    <a:lnTo>
                      <a:pt x="795" y="100"/>
                    </a:lnTo>
                    <a:lnTo>
                      <a:pt x="795" y="51"/>
                    </a:lnTo>
                    <a:lnTo>
                      <a:pt x="828" y="51"/>
                    </a:lnTo>
                    <a:lnTo>
                      <a:pt x="828" y="1"/>
                    </a:lnTo>
                    <a:lnTo>
                      <a:pt x="764" y="1"/>
                    </a:lnTo>
                    <a:lnTo>
                      <a:pt x="754" y="0"/>
                    </a:lnTo>
                    <a:lnTo>
                      <a:pt x="754" y="51"/>
                    </a:lnTo>
                    <a:lnTo>
                      <a:pt x="724" y="51"/>
                    </a:lnTo>
                    <a:lnTo>
                      <a:pt x="720" y="49"/>
                    </a:lnTo>
                    <a:lnTo>
                      <a:pt x="720" y="100"/>
                    </a:lnTo>
                    <a:lnTo>
                      <a:pt x="724" y="100"/>
                    </a:lnTo>
                    <a:lnTo>
                      <a:pt x="728" y="101"/>
                    </a:lnTo>
                    <a:lnTo>
                      <a:pt x="753" y="101"/>
                    </a:lnTo>
                    <a:lnTo>
                      <a:pt x="753" y="153"/>
                    </a:lnTo>
                    <a:lnTo>
                      <a:pt x="717" y="153"/>
                    </a:lnTo>
                    <a:lnTo>
                      <a:pt x="717" y="203"/>
                    </a:lnTo>
                    <a:lnTo>
                      <a:pt x="676" y="203"/>
                    </a:lnTo>
                    <a:lnTo>
                      <a:pt x="678" y="153"/>
                    </a:lnTo>
                    <a:lnTo>
                      <a:pt x="602" y="153"/>
                    </a:lnTo>
                    <a:lnTo>
                      <a:pt x="601" y="163"/>
                    </a:lnTo>
                    <a:lnTo>
                      <a:pt x="601" y="203"/>
                    </a:lnTo>
                    <a:lnTo>
                      <a:pt x="562" y="203"/>
                    </a:lnTo>
                    <a:lnTo>
                      <a:pt x="562" y="153"/>
                    </a:lnTo>
                    <a:lnTo>
                      <a:pt x="558" y="153"/>
                    </a:lnTo>
                    <a:lnTo>
                      <a:pt x="562" y="151"/>
                    </a:lnTo>
                    <a:lnTo>
                      <a:pt x="601" y="151"/>
                    </a:lnTo>
                    <a:lnTo>
                      <a:pt x="601" y="113"/>
                    </a:lnTo>
                    <a:lnTo>
                      <a:pt x="602" y="99"/>
                    </a:lnTo>
                    <a:lnTo>
                      <a:pt x="598" y="99"/>
                    </a:lnTo>
                    <a:lnTo>
                      <a:pt x="591" y="100"/>
                    </a:lnTo>
                    <a:lnTo>
                      <a:pt x="567" y="100"/>
                    </a:lnTo>
                    <a:lnTo>
                      <a:pt x="567" y="61"/>
                    </a:lnTo>
                    <a:lnTo>
                      <a:pt x="570" y="51"/>
                    </a:lnTo>
                    <a:lnTo>
                      <a:pt x="603" y="51"/>
                    </a:lnTo>
                    <a:lnTo>
                      <a:pt x="606" y="0"/>
                    </a:lnTo>
                    <a:lnTo>
                      <a:pt x="528" y="0"/>
                    </a:lnTo>
                    <a:lnTo>
                      <a:pt x="528" y="49"/>
                    </a:lnTo>
                    <a:lnTo>
                      <a:pt x="492" y="49"/>
                    </a:lnTo>
                    <a:lnTo>
                      <a:pt x="492" y="100"/>
                    </a:lnTo>
                    <a:lnTo>
                      <a:pt x="525" y="100"/>
                    </a:lnTo>
                    <a:lnTo>
                      <a:pt x="524" y="151"/>
                    </a:lnTo>
                    <a:lnTo>
                      <a:pt x="492" y="151"/>
                    </a:lnTo>
                    <a:lnTo>
                      <a:pt x="486" y="149"/>
                    </a:lnTo>
                    <a:lnTo>
                      <a:pt x="486" y="191"/>
                    </a:lnTo>
                    <a:lnTo>
                      <a:pt x="483" y="203"/>
                    </a:lnTo>
                    <a:lnTo>
                      <a:pt x="446" y="203"/>
                    </a:lnTo>
                    <a:lnTo>
                      <a:pt x="447" y="153"/>
                    </a:lnTo>
                    <a:lnTo>
                      <a:pt x="483" y="153"/>
                    </a:lnTo>
                    <a:lnTo>
                      <a:pt x="488" y="100"/>
                    </a:lnTo>
                    <a:lnTo>
                      <a:pt x="453" y="100"/>
                    </a:lnTo>
                    <a:lnTo>
                      <a:pt x="453" y="63"/>
                    </a:lnTo>
                    <a:lnTo>
                      <a:pt x="454" y="51"/>
                    </a:lnTo>
                    <a:lnTo>
                      <a:pt x="489" y="51"/>
                    </a:lnTo>
                    <a:lnTo>
                      <a:pt x="489" y="24"/>
                    </a:lnTo>
                    <a:lnTo>
                      <a:pt x="492" y="13"/>
                    </a:lnTo>
                    <a:lnTo>
                      <a:pt x="492" y="0"/>
                    </a:lnTo>
                    <a:lnTo>
                      <a:pt x="470" y="0"/>
                    </a:lnTo>
                    <a:lnTo>
                      <a:pt x="453" y="0"/>
                    </a:lnTo>
                    <a:lnTo>
                      <a:pt x="448" y="1"/>
                    </a:lnTo>
                    <a:lnTo>
                      <a:pt x="440" y="1"/>
                    </a:lnTo>
                    <a:lnTo>
                      <a:pt x="415" y="1"/>
                    </a:lnTo>
                    <a:lnTo>
                      <a:pt x="415" y="51"/>
                    </a:lnTo>
                    <a:lnTo>
                      <a:pt x="376" y="51"/>
                    </a:lnTo>
                    <a:lnTo>
                      <a:pt x="376" y="76"/>
                    </a:lnTo>
                    <a:lnTo>
                      <a:pt x="375" y="89"/>
                    </a:lnTo>
                    <a:lnTo>
                      <a:pt x="375" y="100"/>
                    </a:lnTo>
                    <a:lnTo>
                      <a:pt x="411" y="100"/>
                    </a:lnTo>
                    <a:lnTo>
                      <a:pt x="408" y="151"/>
                    </a:lnTo>
                    <a:lnTo>
                      <a:pt x="369" y="151"/>
                    </a:lnTo>
                    <a:lnTo>
                      <a:pt x="367" y="203"/>
                    </a:lnTo>
                    <a:lnTo>
                      <a:pt x="326" y="203"/>
                    </a:lnTo>
                    <a:lnTo>
                      <a:pt x="330" y="151"/>
                    </a:lnTo>
                    <a:lnTo>
                      <a:pt x="333" y="153"/>
                    </a:lnTo>
                    <a:lnTo>
                      <a:pt x="368" y="153"/>
                    </a:lnTo>
                    <a:lnTo>
                      <a:pt x="368" y="138"/>
                    </a:lnTo>
                    <a:lnTo>
                      <a:pt x="372" y="100"/>
                    </a:lnTo>
                    <a:lnTo>
                      <a:pt x="336" y="100"/>
                    </a:lnTo>
                    <a:lnTo>
                      <a:pt x="338" y="51"/>
                    </a:lnTo>
                    <a:lnTo>
                      <a:pt x="375" y="51"/>
                    </a:lnTo>
                    <a:lnTo>
                      <a:pt x="375" y="13"/>
                    </a:lnTo>
                    <a:lnTo>
                      <a:pt x="376" y="1"/>
                    </a:lnTo>
                    <a:lnTo>
                      <a:pt x="310" y="1"/>
                    </a:lnTo>
                    <a:lnTo>
                      <a:pt x="306" y="0"/>
                    </a:lnTo>
                    <a:lnTo>
                      <a:pt x="300" y="0"/>
                    </a:lnTo>
                    <a:lnTo>
                      <a:pt x="298" y="51"/>
                    </a:lnTo>
                    <a:lnTo>
                      <a:pt x="280" y="51"/>
                    </a:lnTo>
                    <a:lnTo>
                      <a:pt x="274" y="49"/>
                    </a:lnTo>
                    <a:lnTo>
                      <a:pt x="260" y="49"/>
                    </a:lnTo>
                    <a:lnTo>
                      <a:pt x="260" y="37"/>
                    </a:lnTo>
                    <a:lnTo>
                      <a:pt x="262" y="25"/>
                    </a:lnTo>
                    <a:lnTo>
                      <a:pt x="262" y="0"/>
                    </a:lnTo>
                    <a:lnTo>
                      <a:pt x="224" y="0"/>
                    </a:lnTo>
                    <a:lnTo>
                      <a:pt x="218" y="1"/>
                    </a:lnTo>
                    <a:lnTo>
                      <a:pt x="186" y="1"/>
                    </a:lnTo>
                    <a:lnTo>
                      <a:pt x="183" y="51"/>
                    </a:lnTo>
                    <a:lnTo>
                      <a:pt x="164" y="51"/>
                    </a:lnTo>
                    <a:lnTo>
                      <a:pt x="158" y="51"/>
                    </a:lnTo>
                    <a:lnTo>
                      <a:pt x="145" y="51"/>
                    </a:lnTo>
                    <a:lnTo>
                      <a:pt x="141" y="100"/>
                    </a:lnTo>
                    <a:lnTo>
                      <a:pt x="176" y="100"/>
                    </a:lnTo>
                    <a:lnTo>
                      <a:pt x="171" y="151"/>
                    </a:lnTo>
                    <a:lnTo>
                      <a:pt x="139" y="151"/>
                    </a:lnTo>
                    <a:lnTo>
                      <a:pt x="133" y="149"/>
                    </a:lnTo>
                    <a:lnTo>
                      <a:pt x="138" y="100"/>
                    </a:lnTo>
                    <a:lnTo>
                      <a:pt x="103" y="100"/>
                    </a:lnTo>
                    <a:lnTo>
                      <a:pt x="106" y="51"/>
                    </a:lnTo>
                    <a:lnTo>
                      <a:pt x="116" y="51"/>
                    </a:lnTo>
                    <a:lnTo>
                      <a:pt x="120" y="51"/>
                    </a:lnTo>
                    <a:lnTo>
                      <a:pt x="144" y="51"/>
                    </a:lnTo>
                    <a:lnTo>
                      <a:pt x="144" y="39"/>
                    </a:lnTo>
                    <a:close/>
                    <a:moveTo>
                      <a:pt x="267" y="203"/>
                    </a:moveTo>
                    <a:lnTo>
                      <a:pt x="254" y="203"/>
                    </a:lnTo>
                    <a:lnTo>
                      <a:pt x="258" y="202"/>
                    </a:lnTo>
                    <a:lnTo>
                      <a:pt x="267" y="203"/>
                    </a:lnTo>
                    <a:close/>
                    <a:moveTo>
                      <a:pt x="130" y="203"/>
                    </a:moveTo>
                    <a:lnTo>
                      <a:pt x="91" y="203"/>
                    </a:lnTo>
                    <a:lnTo>
                      <a:pt x="94" y="153"/>
                    </a:lnTo>
                    <a:lnTo>
                      <a:pt x="133" y="153"/>
                    </a:lnTo>
                    <a:lnTo>
                      <a:pt x="130" y="203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889" name="Freeform 97"/>
              <p:cNvSpPr>
                <a:spLocks noChangeAspect="1"/>
              </p:cNvSpPr>
              <p:nvPr/>
            </p:nvSpPr>
            <p:spPr bwMode="auto">
              <a:xfrm>
                <a:off x="-113" y="3439"/>
                <a:ext cx="4" cy="1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13" y="1"/>
                  </a:cxn>
                  <a:cxn ang="0">
                    <a:pos x="4" y="0"/>
                  </a:cxn>
                  <a:cxn ang="0">
                    <a:pos x="0" y="1"/>
                  </a:cxn>
                </a:cxnLst>
                <a:rect l="0" t="0" r="r" b="b"/>
                <a:pathLst>
                  <a:path w="13" h="1">
                    <a:moveTo>
                      <a:pt x="0" y="1"/>
                    </a:moveTo>
                    <a:lnTo>
                      <a:pt x="13" y="1"/>
                    </a:lnTo>
                    <a:lnTo>
                      <a:pt x="4" y="0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6666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890" name="Freeform 98"/>
              <p:cNvSpPr>
                <a:spLocks noChangeAspect="1"/>
              </p:cNvSpPr>
              <p:nvPr/>
            </p:nvSpPr>
            <p:spPr bwMode="auto">
              <a:xfrm>
                <a:off x="-168" y="3423"/>
                <a:ext cx="14" cy="16"/>
              </a:xfrm>
              <a:custGeom>
                <a:avLst/>
                <a:gdLst/>
                <a:ahLst/>
                <a:cxnLst>
                  <a:cxn ang="0">
                    <a:pos x="0" y="50"/>
                  </a:cxn>
                  <a:cxn ang="0">
                    <a:pos x="39" y="50"/>
                  </a:cxn>
                  <a:cxn ang="0">
                    <a:pos x="42" y="0"/>
                  </a:cxn>
                  <a:cxn ang="0">
                    <a:pos x="3" y="0"/>
                  </a:cxn>
                  <a:cxn ang="0">
                    <a:pos x="0" y="50"/>
                  </a:cxn>
                </a:cxnLst>
                <a:rect l="0" t="0" r="r" b="b"/>
                <a:pathLst>
                  <a:path w="42" h="50">
                    <a:moveTo>
                      <a:pt x="0" y="50"/>
                    </a:moveTo>
                    <a:lnTo>
                      <a:pt x="39" y="50"/>
                    </a:lnTo>
                    <a:lnTo>
                      <a:pt x="42" y="0"/>
                    </a:lnTo>
                    <a:lnTo>
                      <a:pt x="3" y="0"/>
                    </a:lnTo>
                    <a:lnTo>
                      <a:pt x="0" y="50"/>
                    </a:lnTo>
                    <a:close/>
                  </a:path>
                </a:pathLst>
              </a:custGeom>
              <a:solidFill>
                <a:srgbClr val="6666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891" name="Freeform 99"/>
              <p:cNvSpPr>
                <a:spLocks noChangeAspect="1"/>
              </p:cNvSpPr>
              <p:nvPr/>
            </p:nvSpPr>
            <p:spPr bwMode="auto">
              <a:xfrm>
                <a:off x="-94" y="3351"/>
                <a:ext cx="7" cy="6"/>
              </a:xfrm>
              <a:custGeom>
                <a:avLst/>
                <a:gdLst/>
                <a:ahLst/>
                <a:cxnLst>
                  <a:cxn ang="0">
                    <a:pos x="20" y="0"/>
                  </a:cxn>
                  <a:cxn ang="0">
                    <a:pos x="0" y="0"/>
                  </a:cxn>
                  <a:cxn ang="0">
                    <a:pos x="8" y="18"/>
                  </a:cxn>
                  <a:cxn ang="0">
                    <a:pos x="20" y="0"/>
                  </a:cxn>
                </a:cxnLst>
                <a:rect l="0" t="0" r="r" b="b"/>
                <a:pathLst>
                  <a:path w="20" h="18">
                    <a:moveTo>
                      <a:pt x="20" y="0"/>
                    </a:moveTo>
                    <a:lnTo>
                      <a:pt x="0" y="0"/>
                    </a:lnTo>
                    <a:lnTo>
                      <a:pt x="8" y="18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AEAEA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892" name="Freeform 100"/>
              <p:cNvSpPr>
                <a:spLocks noChangeAspect="1"/>
              </p:cNvSpPr>
              <p:nvPr/>
            </p:nvSpPr>
            <p:spPr bwMode="auto">
              <a:xfrm>
                <a:off x="-121" y="3345"/>
                <a:ext cx="26" cy="13"/>
              </a:xfrm>
              <a:custGeom>
                <a:avLst/>
                <a:gdLst/>
                <a:ahLst/>
                <a:cxnLst>
                  <a:cxn ang="0">
                    <a:pos x="76" y="39"/>
                  </a:cxn>
                  <a:cxn ang="0">
                    <a:pos x="78" y="20"/>
                  </a:cxn>
                  <a:cxn ang="0">
                    <a:pos x="78" y="13"/>
                  </a:cxn>
                  <a:cxn ang="0">
                    <a:pos x="78" y="1"/>
                  </a:cxn>
                  <a:cxn ang="0">
                    <a:pos x="73" y="1"/>
                  </a:cxn>
                  <a:cxn ang="0">
                    <a:pos x="68" y="0"/>
                  </a:cxn>
                  <a:cxn ang="0">
                    <a:pos x="30" y="0"/>
                  </a:cxn>
                  <a:cxn ang="0">
                    <a:pos x="26" y="1"/>
                  </a:cxn>
                  <a:cxn ang="0">
                    <a:pos x="2" y="1"/>
                  </a:cxn>
                  <a:cxn ang="0">
                    <a:pos x="2" y="3"/>
                  </a:cxn>
                  <a:cxn ang="0">
                    <a:pos x="0" y="39"/>
                  </a:cxn>
                  <a:cxn ang="0">
                    <a:pos x="76" y="39"/>
                  </a:cxn>
                </a:cxnLst>
                <a:rect l="0" t="0" r="r" b="b"/>
                <a:pathLst>
                  <a:path w="78" h="39">
                    <a:moveTo>
                      <a:pt x="76" y="39"/>
                    </a:moveTo>
                    <a:lnTo>
                      <a:pt x="78" y="20"/>
                    </a:lnTo>
                    <a:lnTo>
                      <a:pt x="78" y="13"/>
                    </a:lnTo>
                    <a:lnTo>
                      <a:pt x="78" y="1"/>
                    </a:lnTo>
                    <a:lnTo>
                      <a:pt x="73" y="1"/>
                    </a:lnTo>
                    <a:lnTo>
                      <a:pt x="68" y="0"/>
                    </a:lnTo>
                    <a:lnTo>
                      <a:pt x="30" y="0"/>
                    </a:lnTo>
                    <a:lnTo>
                      <a:pt x="26" y="1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0" y="39"/>
                    </a:lnTo>
                    <a:lnTo>
                      <a:pt x="76" y="39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893" name="Freeform 101"/>
              <p:cNvSpPr>
                <a:spLocks noChangeAspect="1"/>
              </p:cNvSpPr>
              <p:nvPr/>
            </p:nvSpPr>
            <p:spPr bwMode="auto">
              <a:xfrm>
                <a:off x="-131" y="3351"/>
                <a:ext cx="6" cy="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" y="18"/>
                  </a:cxn>
                  <a:cxn ang="0">
                    <a:pos x="20" y="0"/>
                  </a:cxn>
                  <a:cxn ang="0">
                    <a:pos x="0" y="0"/>
                  </a:cxn>
                </a:cxnLst>
                <a:rect l="0" t="0" r="r" b="b"/>
                <a:pathLst>
                  <a:path w="20" h="18">
                    <a:moveTo>
                      <a:pt x="0" y="0"/>
                    </a:moveTo>
                    <a:lnTo>
                      <a:pt x="10" y="18"/>
                    </a:lnTo>
                    <a:lnTo>
                      <a:pt x="2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6B6B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894" name="Freeform 102"/>
              <p:cNvSpPr>
                <a:spLocks noChangeAspect="1"/>
              </p:cNvSpPr>
              <p:nvPr/>
            </p:nvSpPr>
            <p:spPr bwMode="auto">
              <a:xfrm>
                <a:off x="-83" y="3345"/>
                <a:ext cx="26" cy="13"/>
              </a:xfrm>
              <a:custGeom>
                <a:avLst/>
                <a:gdLst/>
                <a:ahLst/>
                <a:cxnLst>
                  <a:cxn ang="0">
                    <a:pos x="73" y="38"/>
                  </a:cxn>
                  <a:cxn ang="0">
                    <a:pos x="77" y="9"/>
                  </a:cxn>
                  <a:cxn ang="0">
                    <a:pos x="77" y="0"/>
                  </a:cxn>
                  <a:cxn ang="0">
                    <a:pos x="1" y="0"/>
                  </a:cxn>
                  <a:cxn ang="0">
                    <a:pos x="1" y="2"/>
                  </a:cxn>
                  <a:cxn ang="0">
                    <a:pos x="1" y="19"/>
                  </a:cxn>
                  <a:cxn ang="0">
                    <a:pos x="0" y="29"/>
                  </a:cxn>
                  <a:cxn ang="0">
                    <a:pos x="0" y="38"/>
                  </a:cxn>
                  <a:cxn ang="0">
                    <a:pos x="73" y="38"/>
                  </a:cxn>
                </a:cxnLst>
                <a:rect l="0" t="0" r="r" b="b"/>
                <a:pathLst>
                  <a:path w="77" h="38">
                    <a:moveTo>
                      <a:pt x="73" y="38"/>
                    </a:moveTo>
                    <a:lnTo>
                      <a:pt x="77" y="9"/>
                    </a:lnTo>
                    <a:lnTo>
                      <a:pt x="77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1" y="19"/>
                    </a:lnTo>
                    <a:lnTo>
                      <a:pt x="0" y="29"/>
                    </a:lnTo>
                    <a:lnTo>
                      <a:pt x="0" y="38"/>
                    </a:lnTo>
                    <a:lnTo>
                      <a:pt x="73" y="38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895" name="Freeform 103"/>
              <p:cNvSpPr>
                <a:spLocks noChangeAspect="1" noEditPoints="1"/>
              </p:cNvSpPr>
              <p:nvPr/>
            </p:nvSpPr>
            <p:spPr bwMode="auto">
              <a:xfrm>
                <a:off x="-49" y="3345"/>
                <a:ext cx="159" cy="94"/>
              </a:xfrm>
              <a:custGeom>
                <a:avLst/>
                <a:gdLst/>
                <a:ahLst/>
                <a:cxnLst>
                  <a:cxn ang="0">
                    <a:pos x="50" y="37"/>
                  </a:cxn>
                  <a:cxn ang="0">
                    <a:pos x="49" y="5"/>
                  </a:cxn>
                  <a:cxn ang="0">
                    <a:pos x="24" y="80"/>
                  </a:cxn>
                  <a:cxn ang="0">
                    <a:pos x="43" y="104"/>
                  </a:cxn>
                  <a:cxn ang="0">
                    <a:pos x="7" y="143"/>
                  </a:cxn>
                  <a:cxn ang="0">
                    <a:pos x="37" y="233"/>
                  </a:cxn>
                  <a:cxn ang="0">
                    <a:pos x="37" y="283"/>
                  </a:cxn>
                  <a:cxn ang="0">
                    <a:pos x="46" y="231"/>
                  </a:cxn>
                  <a:cxn ang="0">
                    <a:pos x="46" y="180"/>
                  </a:cxn>
                  <a:cxn ang="0">
                    <a:pos x="82" y="80"/>
                  </a:cxn>
                  <a:cxn ang="0">
                    <a:pos x="124" y="131"/>
                  </a:cxn>
                  <a:cxn ang="0">
                    <a:pos x="145" y="180"/>
                  </a:cxn>
                  <a:cxn ang="0">
                    <a:pos x="155" y="193"/>
                  </a:cxn>
                  <a:cxn ang="0">
                    <a:pos x="112" y="233"/>
                  </a:cxn>
                  <a:cxn ang="0">
                    <a:pos x="155" y="283"/>
                  </a:cxn>
                  <a:cxn ang="0">
                    <a:pos x="232" y="233"/>
                  </a:cxn>
                  <a:cxn ang="0">
                    <a:pos x="271" y="233"/>
                  </a:cxn>
                  <a:cxn ang="0">
                    <a:pos x="282" y="181"/>
                  </a:cxn>
                  <a:cxn ang="0">
                    <a:pos x="274" y="129"/>
                  </a:cxn>
                  <a:cxn ang="0">
                    <a:pos x="308" y="80"/>
                  </a:cxn>
                  <a:cxn ang="0">
                    <a:pos x="382" y="131"/>
                  </a:cxn>
                  <a:cxn ang="0">
                    <a:pos x="384" y="180"/>
                  </a:cxn>
                  <a:cxn ang="0">
                    <a:pos x="347" y="283"/>
                  </a:cxn>
                  <a:cxn ang="0">
                    <a:pos x="422" y="233"/>
                  </a:cxn>
                  <a:cxn ang="0">
                    <a:pos x="386" y="131"/>
                  </a:cxn>
                  <a:cxn ang="0">
                    <a:pos x="421" y="131"/>
                  </a:cxn>
                  <a:cxn ang="0">
                    <a:pos x="448" y="81"/>
                  </a:cxn>
                  <a:cxn ang="0">
                    <a:pos x="467" y="19"/>
                  </a:cxn>
                  <a:cxn ang="0">
                    <a:pos x="457" y="38"/>
                  </a:cxn>
                  <a:cxn ang="0">
                    <a:pos x="384" y="5"/>
                  </a:cxn>
                  <a:cxn ang="0">
                    <a:pos x="353" y="19"/>
                  </a:cxn>
                  <a:cxn ang="0">
                    <a:pos x="274" y="37"/>
                  </a:cxn>
                  <a:cxn ang="0">
                    <a:pos x="254" y="38"/>
                  </a:cxn>
                  <a:cxn ang="0">
                    <a:pos x="236" y="38"/>
                  </a:cxn>
                  <a:cxn ang="0">
                    <a:pos x="180" y="38"/>
                  </a:cxn>
                  <a:cxn ang="0">
                    <a:pos x="155" y="19"/>
                  </a:cxn>
                  <a:cxn ang="0">
                    <a:pos x="125" y="7"/>
                  </a:cxn>
                  <a:cxn ang="0">
                    <a:pos x="110" y="38"/>
                  </a:cxn>
                  <a:cxn ang="0">
                    <a:pos x="73" y="96"/>
                  </a:cxn>
                  <a:cxn ang="0">
                    <a:pos x="179" y="131"/>
                  </a:cxn>
                  <a:cxn ang="0">
                    <a:pos x="216" y="80"/>
                  </a:cxn>
                  <a:cxn ang="0">
                    <a:pos x="271" y="131"/>
                  </a:cxn>
                  <a:cxn ang="0">
                    <a:pos x="241" y="180"/>
                  </a:cxn>
                  <a:cxn ang="0">
                    <a:pos x="268" y="233"/>
                  </a:cxn>
                  <a:cxn ang="0">
                    <a:pos x="193" y="231"/>
                  </a:cxn>
                  <a:cxn ang="0">
                    <a:pos x="184" y="179"/>
                  </a:cxn>
                  <a:cxn ang="0">
                    <a:pos x="174" y="129"/>
                  </a:cxn>
                  <a:cxn ang="0">
                    <a:pos x="169" y="96"/>
                  </a:cxn>
                  <a:cxn ang="0">
                    <a:pos x="289" y="105"/>
                  </a:cxn>
                  <a:cxn ang="0">
                    <a:pos x="397" y="105"/>
                  </a:cxn>
                  <a:cxn ang="0">
                    <a:pos x="397" y="105"/>
                  </a:cxn>
                </a:cxnLst>
                <a:rect l="0" t="0" r="r" b="b"/>
                <a:pathLst>
                  <a:path w="479" h="283">
                    <a:moveTo>
                      <a:pt x="110" y="38"/>
                    </a:moveTo>
                    <a:lnTo>
                      <a:pt x="107" y="37"/>
                    </a:lnTo>
                    <a:lnTo>
                      <a:pt x="50" y="37"/>
                    </a:lnTo>
                    <a:lnTo>
                      <a:pt x="52" y="29"/>
                    </a:lnTo>
                    <a:lnTo>
                      <a:pt x="52" y="5"/>
                    </a:lnTo>
                    <a:lnTo>
                      <a:pt x="49" y="5"/>
                    </a:lnTo>
                    <a:lnTo>
                      <a:pt x="40" y="19"/>
                    </a:lnTo>
                    <a:lnTo>
                      <a:pt x="29" y="38"/>
                    </a:lnTo>
                    <a:lnTo>
                      <a:pt x="24" y="80"/>
                    </a:lnTo>
                    <a:lnTo>
                      <a:pt x="46" y="80"/>
                    </a:lnTo>
                    <a:lnTo>
                      <a:pt x="46" y="93"/>
                    </a:lnTo>
                    <a:lnTo>
                      <a:pt x="43" y="104"/>
                    </a:lnTo>
                    <a:lnTo>
                      <a:pt x="43" y="131"/>
                    </a:lnTo>
                    <a:lnTo>
                      <a:pt x="8" y="131"/>
                    </a:lnTo>
                    <a:lnTo>
                      <a:pt x="7" y="143"/>
                    </a:lnTo>
                    <a:lnTo>
                      <a:pt x="7" y="180"/>
                    </a:lnTo>
                    <a:lnTo>
                      <a:pt x="42" y="180"/>
                    </a:lnTo>
                    <a:lnTo>
                      <a:pt x="37" y="233"/>
                    </a:lnTo>
                    <a:lnTo>
                      <a:pt x="1" y="233"/>
                    </a:lnTo>
                    <a:lnTo>
                      <a:pt x="0" y="283"/>
                    </a:lnTo>
                    <a:lnTo>
                      <a:pt x="37" y="283"/>
                    </a:lnTo>
                    <a:lnTo>
                      <a:pt x="40" y="271"/>
                    </a:lnTo>
                    <a:lnTo>
                      <a:pt x="40" y="229"/>
                    </a:lnTo>
                    <a:lnTo>
                      <a:pt x="46" y="231"/>
                    </a:lnTo>
                    <a:lnTo>
                      <a:pt x="78" y="231"/>
                    </a:lnTo>
                    <a:lnTo>
                      <a:pt x="79" y="180"/>
                    </a:lnTo>
                    <a:lnTo>
                      <a:pt x="46" y="180"/>
                    </a:lnTo>
                    <a:lnTo>
                      <a:pt x="46" y="129"/>
                    </a:lnTo>
                    <a:lnTo>
                      <a:pt x="82" y="129"/>
                    </a:lnTo>
                    <a:lnTo>
                      <a:pt x="82" y="80"/>
                    </a:lnTo>
                    <a:lnTo>
                      <a:pt x="160" y="80"/>
                    </a:lnTo>
                    <a:lnTo>
                      <a:pt x="157" y="131"/>
                    </a:lnTo>
                    <a:lnTo>
                      <a:pt x="124" y="131"/>
                    </a:lnTo>
                    <a:lnTo>
                      <a:pt x="121" y="141"/>
                    </a:lnTo>
                    <a:lnTo>
                      <a:pt x="121" y="180"/>
                    </a:lnTo>
                    <a:lnTo>
                      <a:pt x="145" y="180"/>
                    </a:lnTo>
                    <a:lnTo>
                      <a:pt x="152" y="179"/>
                    </a:lnTo>
                    <a:lnTo>
                      <a:pt x="156" y="179"/>
                    </a:lnTo>
                    <a:lnTo>
                      <a:pt x="155" y="193"/>
                    </a:lnTo>
                    <a:lnTo>
                      <a:pt x="155" y="231"/>
                    </a:lnTo>
                    <a:lnTo>
                      <a:pt x="116" y="231"/>
                    </a:lnTo>
                    <a:lnTo>
                      <a:pt x="112" y="233"/>
                    </a:lnTo>
                    <a:lnTo>
                      <a:pt x="116" y="233"/>
                    </a:lnTo>
                    <a:lnTo>
                      <a:pt x="116" y="283"/>
                    </a:lnTo>
                    <a:lnTo>
                      <a:pt x="155" y="283"/>
                    </a:lnTo>
                    <a:lnTo>
                      <a:pt x="155" y="243"/>
                    </a:lnTo>
                    <a:lnTo>
                      <a:pt x="156" y="233"/>
                    </a:lnTo>
                    <a:lnTo>
                      <a:pt x="232" y="233"/>
                    </a:lnTo>
                    <a:lnTo>
                      <a:pt x="230" y="283"/>
                    </a:lnTo>
                    <a:lnTo>
                      <a:pt x="271" y="283"/>
                    </a:lnTo>
                    <a:lnTo>
                      <a:pt x="271" y="233"/>
                    </a:lnTo>
                    <a:lnTo>
                      <a:pt x="307" y="233"/>
                    </a:lnTo>
                    <a:lnTo>
                      <a:pt x="307" y="181"/>
                    </a:lnTo>
                    <a:lnTo>
                      <a:pt x="282" y="181"/>
                    </a:lnTo>
                    <a:lnTo>
                      <a:pt x="278" y="180"/>
                    </a:lnTo>
                    <a:lnTo>
                      <a:pt x="274" y="180"/>
                    </a:lnTo>
                    <a:lnTo>
                      <a:pt x="274" y="129"/>
                    </a:lnTo>
                    <a:lnTo>
                      <a:pt x="278" y="131"/>
                    </a:lnTo>
                    <a:lnTo>
                      <a:pt x="308" y="131"/>
                    </a:lnTo>
                    <a:lnTo>
                      <a:pt x="308" y="80"/>
                    </a:lnTo>
                    <a:lnTo>
                      <a:pt x="318" y="81"/>
                    </a:lnTo>
                    <a:lnTo>
                      <a:pt x="382" y="81"/>
                    </a:lnTo>
                    <a:lnTo>
                      <a:pt x="382" y="131"/>
                    </a:lnTo>
                    <a:lnTo>
                      <a:pt x="349" y="131"/>
                    </a:lnTo>
                    <a:lnTo>
                      <a:pt x="349" y="180"/>
                    </a:lnTo>
                    <a:lnTo>
                      <a:pt x="384" y="180"/>
                    </a:lnTo>
                    <a:lnTo>
                      <a:pt x="383" y="233"/>
                    </a:lnTo>
                    <a:lnTo>
                      <a:pt x="347" y="233"/>
                    </a:lnTo>
                    <a:lnTo>
                      <a:pt x="347" y="283"/>
                    </a:lnTo>
                    <a:lnTo>
                      <a:pt x="386" y="283"/>
                    </a:lnTo>
                    <a:lnTo>
                      <a:pt x="386" y="233"/>
                    </a:lnTo>
                    <a:lnTo>
                      <a:pt x="422" y="233"/>
                    </a:lnTo>
                    <a:lnTo>
                      <a:pt x="422" y="181"/>
                    </a:lnTo>
                    <a:lnTo>
                      <a:pt x="386" y="181"/>
                    </a:lnTo>
                    <a:lnTo>
                      <a:pt x="386" y="131"/>
                    </a:lnTo>
                    <a:lnTo>
                      <a:pt x="401" y="131"/>
                    </a:lnTo>
                    <a:lnTo>
                      <a:pt x="404" y="131"/>
                    </a:lnTo>
                    <a:lnTo>
                      <a:pt x="421" y="131"/>
                    </a:lnTo>
                    <a:lnTo>
                      <a:pt x="421" y="83"/>
                    </a:lnTo>
                    <a:lnTo>
                      <a:pt x="444" y="83"/>
                    </a:lnTo>
                    <a:lnTo>
                      <a:pt x="448" y="81"/>
                    </a:lnTo>
                    <a:lnTo>
                      <a:pt x="479" y="81"/>
                    </a:lnTo>
                    <a:lnTo>
                      <a:pt x="476" y="38"/>
                    </a:lnTo>
                    <a:lnTo>
                      <a:pt x="467" y="19"/>
                    </a:lnTo>
                    <a:lnTo>
                      <a:pt x="460" y="5"/>
                    </a:lnTo>
                    <a:lnTo>
                      <a:pt x="458" y="2"/>
                    </a:lnTo>
                    <a:lnTo>
                      <a:pt x="457" y="38"/>
                    </a:lnTo>
                    <a:lnTo>
                      <a:pt x="385" y="38"/>
                    </a:lnTo>
                    <a:lnTo>
                      <a:pt x="385" y="5"/>
                    </a:lnTo>
                    <a:lnTo>
                      <a:pt x="384" y="5"/>
                    </a:lnTo>
                    <a:lnTo>
                      <a:pt x="374" y="19"/>
                    </a:lnTo>
                    <a:lnTo>
                      <a:pt x="362" y="38"/>
                    </a:lnTo>
                    <a:lnTo>
                      <a:pt x="353" y="19"/>
                    </a:lnTo>
                    <a:lnTo>
                      <a:pt x="349" y="13"/>
                    </a:lnTo>
                    <a:lnTo>
                      <a:pt x="349" y="38"/>
                    </a:lnTo>
                    <a:lnTo>
                      <a:pt x="274" y="37"/>
                    </a:lnTo>
                    <a:lnTo>
                      <a:pt x="276" y="0"/>
                    </a:lnTo>
                    <a:lnTo>
                      <a:pt x="265" y="19"/>
                    </a:lnTo>
                    <a:lnTo>
                      <a:pt x="254" y="38"/>
                    </a:lnTo>
                    <a:lnTo>
                      <a:pt x="242" y="19"/>
                    </a:lnTo>
                    <a:lnTo>
                      <a:pt x="236" y="8"/>
                    </a:lnTo>
                    <a:lnTo>
                      <a:pt x="236" y="38"/>
                    </a:lnTo>
                    <a:lnTo>
                      <a:pt x="226" y="39"/>
                    </a:lnTo>
                    <a:lnTo>
                      <a:pt x="190" y="39"/>
                    </a:lnTo>
                    <a:lnTo>
                      <a:pt x="180" y="38"/>
                    </a:lnTo>
                    <a:lnTo>
                      <a:pt x="162" y="38"/>
                    </a:lnTo>
                    <a:lnTo>
                      <a:pt x="162" y="7"/>
                    </a:lnTo>
                    <a:lnTo>
                      <a:pt x="155" y="19"/>
                    </a:lnTo>
                    <a:lnTo>
                      <a:pt x="142" y="39"/>
                    </a:lnTo>
                    <a:lnTo>
                      <a:pt x="131" y="19"/>
                    </a:lnTo>
                    <a:lnTo>
                      <a:pt x="125" y="7"/>
                    </a:lnTo>
                    <a:lnTo>
                      <a:pt x="124" y="8"/>
                    </a:lnTo>
                    <a:lnTo>
                      <a:pt x="124" y="38"/>
                    </a:lnTo>
                    <a:lnTo>
                      <a:pt x="110" y="38"/>
                    </a:lnTo>
                    <a:close/>
                    <a:moveTo>
                      <a:pt x="66" y="105"/>
                    </a:moveTo>
                    <a:lnTo>
                      <a:pt x="59" y="96"/>
                    </a:lnTo>
                    <a:lnTo>
                      <a:pt x="73" y="96"/>
                    </a:lnTo>
                    <a:lnTo>
                      <a:pt x="66" y="105"/>
                    </a:lnTo>
                    <a:close/>
                    <a:moveTo>
                      <a:pt x="174" y="129"/>
                    </a:moveTo>
                    <a:lnTo>
                      <a:pt x="179" y="131"/>
                    </a:lnTo>
                    <a:lnTo>
                      <a:pt x="196" y="131"/>
                    </a:lnTo>
                    <a:lnTo>
                      <a:pt x="197" y="80"/>
                    </a:lnTo>
                    <a:lnTo>
                      <a:pt x="216" y="80"/>
                    </a:lnTo>
                    <a:lnTo>
                      <a:pt x="220" y="81"/>
                    </a:lnTo>
                    <a:lnTo>
                      <a:pt x="271" y="81"/>
                    </a:lnTo>
                    <a:lnTo>
                      <a:pt x="271" y="131"/>
                    </a:lnTo>
                    <a:lnTo>
                      <a:pt x="236" y="131"/>
                    </a:lnTo>
                    <a:lnTo>
                      <a:pt x="236" y="180"/>
                    </a:lnTo>
                    <a:lnTo>
                      <a:pt x="241" y="180"/>
                    </a:lnTo>
                    <a:lnTo>
                      <a:pt x="247" y="179"/>
                    </a:lnTo>
                    <a:lnTo>
                      <a:pt x="271" y="179"/>
                    </a:lnTo>
                    <a:lnTo>
                      <a:pt x="268" y="233"/>
                    </a:lnTo>
                    <a:lnTo>
                      <a:pt x="254" y="233"/>
                    </a:lnTo>
                    <a:lnTo>
                      <a:pt x="250" y="231"/>
                    </a:lnTo>
                    <a:lnTo>
                      <a:pt x="193" y="231"/>
                    </a:lnTo>
                    <a:lnTo>
                      <a:pt x="194" y="180"/>
                    </a:lnTo>
                    <a:lnTo>
                      <a:pt x="190" y="180"/>
                    </a:lnTo>
                    <a:lnTo>
                      <a:pt x="184" y="179"/>
                    </a:lnTo>
                    <a:lnTo>
                      <a:pt x="160" y="179"/>
                    </a:lnTo>
                    <a:lnTo>
                      <a:pt x="160" y="129"/>
                    </a:lnTo>
                    <a:lnTo>
                      <a:pt x="174" y="129"/>
                    </a:lnTo>
                    <a:close/>
                    <a:moveTo>
                      <a:pt x="184" y="96"/>
                    </a:moveTo>
                    <a:lnTo>
                      <a:pt x="176" y="105"/>
                    </a:lnTo>
                    <a:lnTo>
                      <a:pt x="169" y="96"/>
                    </a:lnTo>
                    <a:lnTo>
                      <a:pt x="184" y="96"/>
                    </a:lnTo>
                    <a:close/>
                    <a:moveTo>
                      <a:pt x="298" y="96"/>
                    </a:moveTo>
                    <a:lnTo>
                      <a:pt x="289" y="105"/>
                    </a:lnTo>
                    <a:lnTo>
                      <a:pt x="282" y="96"/>
                    </a:lnTo>
                    <a:lnTo>
                      <a:pt x="298" y="96"/>
                    </a:lnTo>
                    <a:close/>
                    <a:moveTo>
                      <a:pt x="397" y="105"/>
                    </a:moveTo>
                    <a:lnTo>
                      <a:pt x="390" y="96"/>
                    </a:lnTo>
                    <a:lnTo>
                      <a:pt x="407" y="96"/>
                    </a:lnTo>
                    <a:lnTo>
                      <a:pt x="397" y="105"/>
                    </a:lnTo>
                    <a:close/>
                  </a:path>
                </a:pathLst>
              </a:custGeom>
              <a:solidFill>
                <a:srgbClr val="6666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896" name="Freeform 104"/>
              <p:cNvSpPr>
                <a:spLocks noChangeAspect="1"/>
              </p:cNvSpPr>
              <p:nvPr/>
            </p:nvSpPr>
            <p:spPr bwMode="auto">
              <a:xfrm>
                <a:off x="-30" y="3377"/>
                <a:ext cx="5" cy="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0" y="0"/>
                  </a:cxn>
                  <a:cxn ang="0">
                    <a:pos x="7" y="9"/>
                  </a:cxn>
                  <a:cxn ang="0">
                    <a:pos x="14" y="0"/>
                  </a:cxn>
                </a:cxnLst>
                <a:rect l="0" t="0" r="r" b="b"/>
                <a:pathLst>
                  <a:path w="14" h="9">
                    <a:moveTo>
                      <a:pt x="14" y="0"/>
                    </a:moveTo>
                    <a:lnTo>
                      <a:pt x="0" y="0"/>
                    </a:lnTo>
                    <a:lnTo>
                      <a:pt x="7" y="9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897" name="Freeform 105"/>
              <p:cNvSpPr>
                <a:spLocks noChangeAspect="1"/>
              </p:cNvSpPr>
              <p:nvPr/>
            </p:nvSpPr>
            <p:spPr bwMode="auto">
              <a:xfrm>
                <a:off x="4" y="3372"/>
                <a:ext cx="37" cy="51"/>
              </a:xfrm>
              <a:custGeom>
                <a:avLst/>
                <a:gdLst/>
                <a:ahLst/>
                <a:cxnLst>
                  <a:cxn ang="0">
                    <a:pos x="19" y="51"/>
                  </a:cxn>
                  <a:cxn ang="0">
                    <a:pos x="14" y="49"/>
                  </a:cxn>
                  <a:cxn ang="0">
                    <a:pos x="0" y="49"/>
                  </a:cxn>
                  <a:cxn ang="0">
                    <a:pos x="0" y="99"/>
                  </a:cxn>
                  <a:cxn ang="0">
                    <a:pos x="24" y="99"/>
                  </a:cxn>
                  <a:cxn ang="0">
                    <a:pos x="30" y="100"/>
                  </a:cxn>
                  <a:cxn ang="0">
                    <a:pos x="34" y="100"/>
                  </a:cxn>
                  <a:cxn ang="0">
                    <a:pos x="33" y="151"/>
                  </a:cxn>
                  <a:cxn ang="0">
                    <a:pos x="90" y="151"/>
                  </a:cxn>
                  <a:cxn ang="0">
                    <a:pos x="94" y="153"/>
                  </a:cxn>
                  <a:cxn ang="0">
                    <a:pos x="108" y="153"/>
                  </a:cxn>
                  <a:cxn ang="0">
                    <a:pos x="111" y="99"/>
                  </a:cxn>
                  <a:cxn ang="0">
                    <a:pos x="87" y="99"/>
                  </a:cxn>
                  <a:cxn ang="0">
                    <a:pos x="81" y="100"/>
                  </a:cxn>
                  <a:cxn ang="0">
                    <a:pos x="76" y="100"/>
                  </a:cxn>
                  <a:cxn ang="0">
                    <a:pos x="76" y="51"/>
                  </a:cxn>
                  <a:cxn ang="0">
                    <a:pos x="111" y="51"/>
                  </a:cxn>
                  <a:cxn ang="0">
                    <a:pos x="111" y="1"/>
                  </a:cxn>
                  <a:cxn ang="0">
                    <a:pos x="60" y="1"/>
                  </a:cxn>
                  <a:cxn ang="0">
                    <a:pos x="56" y="0"/>
                  </a:cxn>
                  <a:cxn ang="0">
                    <a:pos x="37" y="0"/>
                  </a:cxn>
                  <a:cxn ang="0">
                    <a:pos x="36" y="51"/>
                  </a:cxn>
                  <a:cxn ang="0">
                    <a:pos x="19" y="51"/>
                  </a:cxn>
                </a:cxnLst>
                <a:rect l="0" t="0" r="r" b="b"/>
                <a:pathLst>
                  <a:path w="111" h="153">
                    <a:moveTo>
                      <a:pt x="19" y="51"/>
                    </a:moveTo>
                    <a:lnTo>
                      <a:pt x="14" y="49"/>
                    </a:lnTo>
                    <a:lnTo>
                      <a:pt x="0" y="49"/>
                    </a:lnTo>
                    <a:lnTo>
                      <a:pt x="0" y="99"/>
                    </a:lnTo>
                    <a:lnTo>
                      <a:pt x="24" y="99"/>
                    </a:lnTo>
                    <a:lnTo>
                      <a:pt x="30" y="100"/>
                    </a:lnTo>
                    <a:lnTo>
                      <a:pt x="34" y="100"/>
                    </a:lnTo>
                    <a:lnTo>
                      <a:pt x="33" y="151"/>
                    </a:lnTo>
                    <a:lnTo>
                      <a:pt x="90" y="151"/>
                    </a:lnTo>
                    <a:lnTo>
                      <a:pt x="94" y="153"/>
                    </a:lnTo>
                    <a:lnTo>
                      <a:pt x="108" y="153"/>
                    </a:lnTo>
                    <a:lnTo>
                      <a:pt x="111" y="99"/>
                    </a:lnTo>
                    <a:lnTo>
                      <a:pt x="87" y="99"/>
                    </a:lnTo>
                    <a:lnTo>
                      <a:pt x="81" y="100"/>
                    </a:lnTo>
                    <a:lnTo>
                      <a:pt x="76" y="100"/>
                    </a:lnTo>
                    <a:lnTo>
                      <a:pt x="76" y="51"/>
                    </a:lnTo>
                    <a:lnTo>
                      <a:pt x="111" y="51"/>
                    </a:lnTo>
                    <a:lnTo>
                      <a:pt x="111" y="1"/>
                    </a:lnTo>
                    <a:lnTo>
                      <a:pt x="60" y="1"/>
                    </a:lnTo>
                    <a:lnTo>
                      <a:pt x="56" y="0"/>
                    </a:lnTo>
                    <a:lnTo>
                      <a:pt x="37" y="0"/>
                    </a:lnTo>
                    <a:lnTo>
                      <a:pt x="36" y="51"/>
                    </a:lnTo>
                    <a:lnTo>
                      <a:pt x="19" y="51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898" name="Freeform 106"/>
              <p:cNvSpPr>
                <a:spLocks noChangeAspect="1"/>
              </p:cNvSpPr>
              <p:nvPr/>
            </p:nvSpPr>
            <p:spPr bwMode="auto">
              <a:xfrm>
                <a:off x="7" y="3377"/>
                <a:ext cx="5" cy="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7" y="9"/>
                  </a:cxn>
                  <a:cxn ang="0">
                    <a:pos x="15" y="0"/>
                  </a:cxn>
                  <a:cxn ang="0">
                    <a:pos x="0" y="0"/>
                  </a:cxn>
                </a:cxnLst>
                <a:rect l="0" t="0" r="r" b="b"/>
                <a:pathLst>
                  <a:path w="15" h="9">
                    <a:moveTo>
                      <a:pt x="0" y="0"/>
                    </a:moveTo>
                    <a:lnTo>
                      <a:pt x="7" y="9"/>
                    </a:lnTo>
                    <a:lnTo>
                      <a:pt x="15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899" name="Freeform 107"/>
              <p:cNvSpPr>
                <a:spLocks noChangeAspect="1"/>
              </p:cNvSpPr>
              <p:nvPr/>
            </p:nvSpPr>
            <p:spPr bwMode="auto">
              <a:xfrm>
                <a:off x="45" y="3377"/>
                <a:ext cx="5" cy="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7" y="9"/>
                  </a:cxn>
                  <a:cxn ang="0">
                    <a:pos x="16" y="0"/>
                  </a:cxn>
                  <a:cxn ang="0">
                    <a:pos x="0" y="0"/>
                  </a:cxn>
                </a:cxnLst>
                <a:rect l="0" t="0" r="r" b="b"/>
                <a:pathLst>
                  <a:path w="16" h="9">
                    <a:moveTo>
                      <a:pt x="0" y="0"/>
                    </a:moveTo>
                    <a:lnTo>
                      <a:pt x="7" y="9"/>
                    </a:lnTo>
                    <a:lnTo>
                      <a:pt x="1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2929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900" name="Freeform 108"/>
              <p:cNvSpPr>
                <a:spLocks noChangeAspect="1"/>
              </p:cNvSpPr>
              <p:nvPr/>
            </p:nvSpPr>
            <p:spPr bwMode="auto">
              <a:xfrm>
                <a:off x="81" y="3377"/>
                <a:ext cx="5" cy="3"/>
              </a:xfrm>
              <a:custGeom>
                <a:avLst/>
                <a:gdLst/>
                <a:ahLst/>
                <a:cxnLst>
                  <a:cxn ang="0">
                    <a:pos x="17" y="0"/>
                  </a:cxn>
                  <a:cxn ang="0">
                    <a:pos x="0" y="0"/>
                  </a:cxn>
                  <a:cxn ang="0">
                    <a:pos x="7" y="9"/>
                  </a:cxn>
                  <a:cxn ang="0">
                    <a:pos x="17" y="0"/>
                  </a:cxn>
                </a:cxnLst>
                <a:rect l="0" t="0" r="r" b="b"/>
                <a:pathLst>
                  <a:path w="17" h="9">
                    <a:moveTo>
                      <a:pt x="17" y="0"/>
                    </a:moveTo>
                    <a:lnTo>
                      <a:pt x="0" y="0"/>
                    </a:lnTo>
                    <a:lnTo>
                      <a:pt x="7" y="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A8A8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901" name="Freeform 109"/>
              <p:cNvSpPr>
                <a:spLocks noChangeAspect="1"/>
              </p:cNvSpPr>
              <p:nvPr/>
            </p:nvSpPr>
            <p:spPr bwMode="auto">
              <a:xfrm>
                <a:off x="-33" y="3345"/>
                <a:ext cx="26" cy="13"/>
              </a:xfrm>
              <a:custGeom>
                <a:avLst/>
                <a:gdLst/>
                <a:ahLst/>
                <a:cxnLst>
                  <a:cxn ang="0">
                    <a:pos x="57" y="38"/>
                  </a:cxn>
                  <a:cxn ang="0">
                    <a:pos x="60" y="39"/>
                  </a:cxn>
                  <a:cxn ang="0">
                    <a:pos x="74" y="39"/>
                  </a:cxn>
                  <a:cxn ang="0">
                    <a:pos x="74" y="9"/>
                  </a:cxn>
                  <a:cxn ang="0">
                    <a:pos x="75" y="8"/>
                  </a:cxn>
                  <a:cxn ang="0">
                    <a:pos x="76" y="1"/>
                  </a:cxn>
                  <a:cxn ang="0">
                    <a:pos x="65" y="0"/>
                  </a:cxn>
                  <a:cxn ang="0">
                    <a:pos x="2" y="0"/>
                  </a:cxn>
                  <a:cxn ang="0">
                    <a:pos x="2" y="6"/>
                  </a:cxn>
                  <a:cxn ang="0">
                    <a:pos x="2" y="30"/>
                  </a:cxn>
                  <a:cxn ang="0">
                    <a:pos x="0" y="38"/>
                  </a:cxn>
                  <a:cxn ang="0">
                    <a:pos x="57" y="38"/>
                  </a:cxn>
                </a:cxnLst>
                <a:rect l="0" t="0" r="r" b="b"/>
                <a:pathLst>
                  <a:path w="76" h="39">
                    <a:moveTo>
                      <a:pt x="57" y="38"/>
                    </a:moveTo>
                    <a:lnTo>
                      <a:pt x="60" y="39"/>
                    </a:lnTo>
                    <a:lnTo>
                      <a:pt x="74" y="39"/>
                    </a:lnTo>
                    <a:lnTo>
                      <a:pt x="74" y="9"/>
                    </a:lnTo>
                    <a:lnTo>
                      <a:pt x="75" y="8"/>
                    </a:lnTo>
                    <a:lnTo>
                      <a:pt x="76" y="1"/>
                    </a:lnTo>
                    <a:lnTo>
                      <a:pt x="65" y="0"/>
                    </a:lnTo>
                    <a:lnTo>
                      <a:pt x="2" y="0"/>
                    </a:lnTo>
                    <a:lnTo>
                      <a:pt x="2" y="6"/>
                    </a:lnTo>
                    <a:lnTo>
                      <a:pt x="2" y="30"/>
                    </a:lnTo>
                    <a:lnTo>
                      <a:pt x="0" y="38"/>
                    </a:lnTo>
                    <a:lnTo>
                      <a:pt x="57" y="38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902" name="Freeform 110"/>
              <p:cNvSpPr>
                <a:spLocks noChangeAspect="1"/>
              </p:cNvSpPr>
              <p:nvPr/>
            </p:nvSpPr>
            <p:spPr bwMode="auto">
              <a:xfrm>
                <a:off x="5" y="3345"/>
                <a:ext cx="24" cy="13"/>
              </a:xfrm>
              <a:custGeom>
                <a:avLst/>
                <a:gdLst/>
                <a:ahLst/>
                <a:cxnLst>
                  <a:cxn ang="0">
                    <a:pos x="28" y="39"/>
                  </a:cxn>
                  <a:cxn ang="0">
                    <a:pos x="64" y="39"/>
                  </a:cxn>
                  <a:cxn ang="0">
                    <a:pos x="74" y="38"/>
                  </a:cxn>
                  <a:cxn ang="0">
                    <a:pos x="74" y="8"/>
                  </a:cxn>
                  <a:cxn ang="0">
                    <a:pos x="74" y="0"/>
                  </a:cxn>
                  <a:cxn ang="0">
                    <a:pos x="0" y="0"/>
                  </a:cxn>
                  <a:cxn ang="0">
                    <a:pos x="0" y="7"/>
                  </a:cxn>
                  <a:cxn ang="0">
                    <a:pos x="0" y="38"/>
                  </a:cxn>
                  <a:cxn ang="0">
                    <a:pos x="18" y="38"/>
                  </a:cxn>
                  <a:cxn ang="0">
                    <a:pos x="28" y="39"/>
                  </a:cxn>
                </a:cxnLst>
                <a:rect l="0" t="0" r="r" b="b"/>
                <a:pathLst>
                  <a:path w="74" h="39">
                    <a:moveTo>
                      <a:pt x="28" y="39"/>
                    </a:moveTo>
                    <a:lnTo>
                      <a:pt x="64" y="39"/>
                    </a:lnTo>
                    <a:lnTo>
                      <a:pt x="74" y="38"/>
                    </a:lnTo>
                    <a:lnTo>
                      <a:pt x="74" y="8"/>
                    </a:lnTo>
                    <a:lnTo>
                      <a:pt x="74" y="0"/>
                    </a:lnTo>
                    <a:lnTo>
                      <a:pt x="0" y="0"/>
                    </a:lnTo>
                    <a:lnTo>
                      <a:pt x="0" y="7"/>
                    </a:lnTo>
                    <a:lnTo>
                      <a:pt x="0" y="38"/>
                    </a:lnTo>
                    <a:lnTo>
                      <a:pt x="18" y="38"/>
                    </a:lnTo>
                    <a:lnTo>
                      <a:pt x="28" y="39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903" name="Freeform 111"/>
              <p:cNvSpPr>
                <a:spLocks noChangeAspect="1"/>
              </p:cNvSpPr>
              <p:nvPr/>
            </p:nvSpPr>
            <p:spPr bwMode="auto">
              <a:xfrm>
                <a:off x="-4" y="3351"/>
                <a:ext cx="6" cy="7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0" y="11"/>
                  </a:cxn>
                  <a:cxn ang="0">
                    <a:pos x="6" y="20"/>
                  </a:cxn>
                  <a:cxn ang="0">
                    <a:pos x="19" y="0"/>
                  </a:cxn>
                  <a:cxn ang="0">
                    <a:pos x="2" y="0"/>
                  </a:cxn>
                </a:cxnLst>
                <a:rect l="0" t="0" r="r" b="b"/>
                <a:pathLst>
                  <a:path w="19" h="20">
                    <a:moveTo>
                      <a:pt x="2" y="0"/>
                    </a:moveTo>
                    <a:lnTo>
                      <a:pt x="0" y="11"/>
                    </a:lnTo>
                    <a:lnTo>
                      <a:pt x="6" y="20"/>
                    </a:lnTo>
                    <a:lnTo>
                      <a:pt x="19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9D9D9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904" name="Freeform 112"/>
              <p:cNvSpPr>
                <a:spLocks noChangeAspect="1"/>
              </p:cNvSpPr>
              <p:nvPr/>
            </p:nvSpPr>
            <p:spPr bwMode="auto">
              <a:xfrm>
                <a:off x="-6" y="3351"/>
                <a:ext cx="3" cy="4"/>
              </a:xfrm>
              <a:custGeom>
                <a:avLst/>
                <a:gdLst/>
                <a:ahLst/>
                <a:cxnLst>
                  <a:cxn ang="0">
                    <a:pos x="5" y="11"/>
                  </a:cxn>
                  <a:cxn ang="0">
                    <a:pos x="7" y="0"/>
                  </a:cxn>
                  <a:cxn ang="0">
                    <a:pos x="0" y="0"/>
                  </a:cxn>
                  <a:cxn ang="0">
                    <a:pos x="5" y="11"/>
                  </a:cxn>
                </a:cxnLst>
                <a:rect l="0" t="0" r="r" b="b"/>
                <a:pathLst>
                  <a:path w="7" h="11">
                    <a:moveTo>
                      <a:pt x="5" y="11"/>
                    </a:moveTo>
                    <a:lnTo>
                      <a:pt x="7" y="0"/>
                    </a:lnTo>
                    <a:lnTo>
                      <a:pt x="0" y="0"/>
                    </a:lnTo>
                    <a:lnTo>
                      <a:pt x="5" y="11"/>
                    </a:lnTo>
                    <a:close/>
                  </a:path>
                </a:pathLst>
              </a:custGeom>
              <a:solidFill>
                <a:srgbClr val="A1A1A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905" name="Freeform 113"/>
              <p:cNvSpPr>
                <a:spLocks noChangeAspect="1"/>
              </p:cNvSpPr>
              <p:nvPr/>
            </p:nvSpPr>
            <p:spPr bwMode="auto">
              <a:xfrm>
                <a:off x="42" y="3345"/>
                <a:ext cx="25" cy="13"/>
              </a:xfrm>
              <a:custGeom>
                <a:avLst/>
                <a:gdLst/>
                <a:ahLst/>
                <a:cxnLst>
                  <a:cxn ang="0">
                    <a:pos x="75" y="38"/>
                  </a:cxn>
                  <a:cxn ang="0">
                    <a:pos x="75" y="13"/>
                  </a:cxn>
                  <a:cxn ang="0">
                    <a:pos x="75" y="0"/>
                  </a:cxn>
                  <a:cxn ang="0">
                    <a:pos x="2" y="0"/>
                  </a:cxn>
                  <a:cxn ang="0">
                    <a:pos x="0" y="37"/>
                  </a:cxn>
                  <a:cxn ang="0">
                    <a:pos x="75" y="38"/>
                  </a:cxn>
                </a:cxnLst>
                <a:rect l="0" t="0" r="r" b="b"/>
                <a:pathLst>
                  <a:path w="75" h="38">
                    <a:moveTo>
                      <a:pt x="75" y="38"/>
                    </a:moveTo>
                    <a:lnTo>
                      <a:pt x="75" y="13"/>
                    </a:lnTo>
                    <a:lnTo>
                      <a:pt x="75" y="0"/>
                    </a:lnTo>
                    <a:lnTo>
                      <a:pt x="2" y="0"/>
                    </a:lnTo>
                    <a:lnTo>
                      <a:pt x="0" y="37"/>
                    </a:lnTo>
                    <a:lnTo>
                      <a:pt x="75" y="38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906" name="Freeform 114"/>
              <p:cNvSpPr>
                <a:spLocks noChangeAspect="1"/>
              </p:cNvSpPr>
              <p:nvPr/>
            </p:nvSpPr>
            <p:spPr bwMode="auto">
              <a:xfrm>
                <a:off x="68" y="3351"/>
                <a:ext cx="7" cy="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" y="19"/>
                  </a:cxn>
                  <a:cxn ang="0">
                    <a:pos x="21" y="0"/>
                  </a:cxn>
                  <a:cxn ang="0">
                    <a:pos x="0" y="0"/>
                  </a:cxn>
                </a:cxnLst>
                <a:rect l="0" t="0" r="r" b="b"/>
                <a:pathLst>
                  <a:path w="21" h="19">
                    <a:moveTo>
                      <a:pt x="0" y="0"/>
                    </a:moveTo>
                    <a:lnTo>
                      <a:pt x="9" y="19"/>
                    </a:lnTo>
                    <a:lnTo>
                      <a:pt x="21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E8E8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907" name="Freeform 115"/>
              <p:cNvSpPr>
                <a:spLocks noChangeAspect="1"/>
              </p:cNvSpPr>
              <p:nvPr/>
            </p:nvSpPr>
            <p:spPr bwMode="auto">
              <a:xfrm>
                <a:off x="36" y="3351"/>
                <a:ext cx="3" cy="6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0" y="17"/>
                  </a:cxn>
                  <a:cxn ang="0">
                    <a:pos x="9" y="0"/>
                  </a:cxn>
                  <a:cxn ang="0">
                    <a:pos x="2" y="0"/>
                  </a:cxn>
                </a:cxnLst>
                <a:rect l="0" t="0" r="r" b="b"/>
                <a:pathLst>
                  <a:path w="9" h="17">
                    <a:moveTo>
                      <a:pt x="2" y="0"/>
                    </a:moveTo>
                    <a:lnTo>
                      <a:pt x="0" y="17"/>
                    </a:lnTo>
                    <a:lnTo>
                      <a:pt x="9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95959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908" name="Freeform 116"/>
              <p:cNvSpPr>
                <a:spLocks noChangeAspect="1"/>
              </p:cNvSpPr>
              <p:nvPr/>
            </p:nvSpPr>
            <p:spPr bwMode="auto">
              <a:xfrm>
                <a:off x="31" y="3351"/>
                <a:ext cx="6" cy="7"/>
              </a:xfrm>
              <a:custGeom>
                <a:avLst/>
                <a:gdLst/>
                <a:ahLst/>
                <a:cxnLst>
                  <a:cxn ang="0">
                    <a:pos x="14" y="17"/>
                  </a:cxn>
                  <a:cxn ang="0">
                    <a:pos x="16" y="0"/>
                  </a:cxn>
                  <a:cxn ang="0">
                    <a:pos x="0" y="0"/>
                  </a:cxn>
                  <a:cxn ang="0">
                    <a:pos x="12" y="19"/>
                  </a:cxn>
                  <a:cxn ang="0">
                    <a:pos x="14" y="17"/>
                  </a:cxn>
                </a:cxnLst>
                <a:rect l="0" t="0" r="r" b="b"/>
                <a:pathLst>
                  <a:path w="16" h="19">
                    <a:moveTo>
                      <a:pt x="14" y="17"/>
                    </a:moveTo>
                    <a:lnTo>
                      <a:pt x="16" y="0"/>
                    </a:lnTo>
                    <a:lnTo>
                      <a:pt x="0" y="0"/>
                    </a:lnTo>
                    <a:lnTo>
                      <a:pt x="12" y="19"/>
                    </a:lnTo>
                    <a:lnTo>
                      <a:pt x="14" y="17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909" name="Freeform 117"/>
              <p:cNvSpPr>
                <a:spLocks noChangeAspect="1"/>
              </p:cNvSpPr>
              <p:nvPr/>
            </p:nvSpPr>
            <p:spPr bwMode="auto">
              <a:xfrm>
                <a:off x="79" y="3345"/>
                <a:ext cx="24" cy="13"/>
              </a:xfrm>
              <a:custGeom>
                <a:avLst/>
                <a:gdLst/>
                <a:ahLst/>
                <a:cxnLst>
                  <a:cxn ang="0">
                    <a:pos x="72" y="37"/>
                  </a:cxn>
                  <a:cxn ang="0">
                    <a:pos x="73" y="1"/>
                  </a:cxn>
                  <a:cxn ang="0">
                    <a:pos x="28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37"/>
                  </a:cxn>
                  <a:cxn ang="0">
                    <a:pos x="72" y="37"/>
                  </a:cxn>
                </a:cxnLst>
                <a:rect l="0" t="0" r="r" b="b"/>
                <a:pathLst>
                  <a:path w="73" h="37">
                    <a:moveTo>
                      <a:pt x="72" y="37"/>
                    </a:moveTo>
                    <a:lnTo>
                      <a:pt x="73" y="1"/>
                    </a:lnTo>
                    <a:lnTo>
                      <a:pt x="28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37"/>
                    </a:lnTo>
                    <a:lnTo>
                      <a:pt x="72" y="37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910" name="Freeform 118"/>
              <p:cNvSpPr>
                <a:spLocks noChangeAspect="1"/>
              </p:cNvSpPr>
              <p:nvPr/>
            </p:nvSpPr>
            <p:spPr bwMode="auto">
              <a:xfrm>
                <a:off x="128" y="3345"/>
                <a:ext cx="24" cy="14"/>
              </a:xfrm>
              <a:custGeom>
                <a:avLst/>
                <a:gdLst/>
                <a:ahLst/>
                <a:cxnLst>
                  <a:cxn ang="0">
                    <a:pos x="64" y="39"/>
                  </a:cxn>
                  <a:cxn ang="0">
                    <a:pos x="73" y="41"/>
                  </a:cxn>
                  <a:cxn ang="0">
                    <a:pos x="73" y="5"/>
                  </a:cxn>
                  <a:cxn ang="0">
                    <a:pos x="73" y="0"/>
                  </a:cxn>
                  <a:cxn ang="0">
                    <a:pos x="63" y="1"/>
                  </a:cxn>
                  <a:cxn ang="0">
                    <a:pos x="0" y="1"/>
                  </a:cxn>
                  <a:cxn ang="0">
                    <a:pos x="0" y="5"/>
                  </a:cxn>
                  <a:cxn ang="0">
                    <a:pos x="1" y="41"/>
                  </a:cxn>
                  <a:cxn ang="0">
                    <a:pos x="64" y="39"/>
                  </a:cxn>
                </a:cxnLst>
                <a:rect l="0" t="0" r="r" b="b"/>
                <a:pathLst>
                  <a:path w="73" h="41">
                    <a:moveTo>
                      <a:pt x="64" y="39"/>
                    </a:moveTo>
                    <a:lnTo>
                      <a:pt x="73" y="41"/>
                    </a:lnTo>
                    <a:lnTo>
                      <a:pt x="73" y="5"/>
                    </a:lnTo>
                    <a:lnTo>
                      <a:pt x="73" y="0"/>
                    </a:lnTo>
                    <a:lnTo>
                      <a:pt x="63" y="1"/>
                    </a:lnTo>
                    <a:lnTo>
                      <a:pt x="0" y="1"/>
                    </a:lnTo>
                    <a:lnTo>
                      <a:pt x="0" y="5"/>
                    </a:lnTo>
                    <a:lnTo>
                      <a:pt x="1" y="41"/>
                    </a:lnTo>
                    <a:lnTo>
                      <a:pt x="64" y="39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911" name="Freeform 119"/>
              <p:cNvSpPr>
                <a:spLocks noChangeAspect="1"/>
              </p:cNvSpPr>
              <p:nvPr/>
            </p:nvSpPr>
            <p:spPr bwMode="auto">
              <a:xfrm>
                <a:off x="119" y="3377"/>
                <a:ext cx="6" cy="3"/>
              </a:xfrm>
              <a:custGeom>
                <a:avLst/>
                <a:gdLst/>
                <a:ahLst/>
                <a:cxnLst>
                  <a:cxn ang="0">
                    <a:pos x="17" y="0"/>
                  </a:cxn>
                  <a:cxn ang="0">
                    <a:pos x="0" y="0"/>
                  </a:cxn>
                  <a:cxn ang="0">
                    <a:pos x="9" y="9"/>
                  </a:cxn>
                  <a:cxn ang="0">
                    <a:pos x="17" y="0"/>
                  </a:cxn>
                </a:cxnLst>
                <a:rect l="0" t="0" r="r" b="b"/>
                <a:pathLst>
                  <a:path w="17" h="9">
                    <a:moveTo>
                      <a:pt x="17" y="0"/>
                    </a:moveTo>
                    <a:lnTo>
                      <a:pt x="0" y="0"/>
                    </a:lnTo>
                    <a:lnTo>
                      <a:pt x="9" y="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3838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912" name="Freeform 120"/>
              <p:cNvSpPr>
                <a:spLocks noChangeAspect="1"/>
              </p:cNvSpPr>
              <p:nvPr/>
            </p:nvSpPr>
            <p:spPr bwMode="auto">
              <a:xfrm>
                <a:off x="-289" y="3345"/>
                <a:ext cx="27" cy="13"/>
              </a:xfrm>
              <a:custGeom>
                <a:avLst/>
                <a:gdLst/>
                <a:ahLst/>
                <a:cxnLst>
                  <a:cxn ang="0">
                    <a:pos x="77" y="38"/>
                  </a:cxn>
                  <a:cxn ang="0">
                    <a:pos x="79" y="5"/>
                  </a:cxn>
                  <a:cxn ang="0">
                    <a:pos x="81" y="0"/>
                  </a:cxn>
                  <a:cxn ang="0">
                    <a:pos x="5" y="0"/>
                  </a:cxn>
                  <a:cxn ang="0">
                    <a:pos x="5" y="2"/>
                  </a:cxn>
                  <a:cxn ang="0">
                    <a:pos x="0" y="37"/>
                  </a:cxn>
                  <a:cxn ang="0">
                    <a:pos x="10" y="37"/>
                  </a:cxn>
                  <a:cxn ang="0">
                    <a:pos x="16" y="38"/>
                  </a:cxn>
                  <a:cxn ang="0">
                    <a:pos x="77" y="38"/>
                  </a:cxn>
                </a:cxnLst>
                <a:rect l="0" t="0" r="r" b="b"/>
                <a:pathLst>
                  <a:path w="81" h="38">
                    <a:moveTo>
                      <a:pt x="77" y="38"/>
                    </a:moveTo>
                    <a:lnTo>
                      <a:pt x="79" y="5"/>
                    </a:lnTo>
                    <a:lnTo>
                      <a:pt x="81" y="0"/>
                    </a:lnTo>
                    <a:lnTo>
                      <a:pt x="5" y="0"/>
                    </a:lnTo>
                    <a:lnTo>
                      <a:pt x="5" y="2"/>
                    </a:lnTo>
                    <a:lnTo>
                      <a:pt x="0" y="37"/>
                    </a:lnTo>
                    <a:lnTo>
                      <a:pt x="10" y="37"/>
                    </a:lnTo>
                    <a:lnTo>
                      <a:pt x="16" y="38"/>
                    </a:lnTo>
                    <a:lnTo>
                      <a:pt x="77" y="38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913" name="Freeform 121"/>
              <p:cNvSpPr>
                <a:spLocks noChangeAspect="1"/>
              </p:cNvSpPr>
              <p:nvPr/>
            </p:nvSpPr>
            <p:spPr bwMode="auto">
              <a:xfrm>
                <a:off x="-205" y="3351"/>
                <a:ext cx="4" cy="6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0" y="18"/>
                  </a:cxn>
                  <a:cxn ang="0">
                    <a:pos x="11" y="0"/>
                  </a:cxn>
                  <a:cxn ang="0">
                    <a:pos x="3" y="0"/>
                  </a:cxn>
                </a:cxnLst>
                <a:rect l="0" t="0" r="r" b="b"/>
                <a:pathLst>
                  <a:path w="11" h="18">
                    <a:moveTo>
                      <a:pt x="3" y="0"/>
                    </a:moveTo>
                    <a:lnTo>
                      <a:pt x="0" y="18"/>
                    </a:lnTo>
                    <a:lnTo>
                      <a:pt x="11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C5C5C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914" name="Freeform 122"/>
              <p:cNvSpPr>
                <a:spLocks noChangeAspect="1"/>
              </p:cNvSpPr>
              <p:nvPr/>
            </p:nvSpPr>
            <p:spPr bwMode="auto">
              <a:xfrm>
                <a:off x="-305" y="3372"/>
                <a:ext cx="78" cy="86"/>
              </a:xfrm>
              <a:custGeom>
                <a:avLst/>
                <a:gdLst/>
                <a:ahLst/>
                <a:cxnLst>
                  <a:cxn ang="0">
                    <a:pos x="157" y="0"/>
                  </a:cxn>
                  <a:cxn ang="0">
                    <a:pos x="156" y="0"/>
                  </a:cxn>
                  <a:cxn ang="0">
                    <a:pos x="152" y="51"/>
                  </a:cxn>
                  <a:cxn ang="0">
                    <a:pos x="32" y="51"/>
                  </a:cxn>
                  <a:cxn ang="0">
                    <a:pos x="32" y="64"/>
                  </a:cxn>
                  <a:cxn ang="0">
                    <a:pos x="28" y="100"/>
                  </a:cxn>
                  <a:cxn ang="0">
                    <a:pos x="24" y="100"/>
                  </a:cxn>
                  <a:cxn ang="0">
                    <a:pos x="20" y="141"/>
                  </a:cxn>
                  <a:cxn ang="0">
                    <a:pos x="17" y="153"/>
                  </a:cxn>
                  <a:cxn ang="0">
                    <a:pos x="14" y="153"/>
                  </a:cxn>
                  <a:cxn ang="0">
                    <a:pos x="11" y="191"/>
                  </a:cxn>
                  <a:cxn ang="0">
                    <a:pos x="8" y="204"/>
                  </a:cxn>
                  <a:cxn ang="0">
                    <a:pos x="6" y="204"/>
                  </a:cxn>
                  <a:cxn ang="0">
                    <a:pos x="0" y="258"/>
                  </a:cxn>
                  <a:cxn ang="0">
                    <a:pos x="50" y="258"/>
                  </a:cxn>
                  <a:cxn ang="0">
                    <a:pos x="60" y="257"/>
                  </a:cxn>
                  <a:cxn ang="0">
                    <a:pos x="162" y="257"/>
                  </a:cxn>
                  <a:cxn ang="0">
                    <a:pos x="166" y="244"/>
                  </a:cxn>
                  <a:cxn ang="0">
                    <a:pos x="169" y="204"/>
                  </a:cxn>
                  <a:cxn ang="0">
                    <a:pos x="169" y="203"/>
                  </a:cxn>
                  <a:cxn ang="0">
                    <a:pos x="217" y="203"/>
                  </a:cxn>
                  <a:cxn ang="0">
                    <a:pos x="217" y="191"/>
                  </a:cxn>
                  <a:cxn ang="0">
                    <a:pos x="221" y="153"/>
                  </a:cxn>
                  <a:cxn ang="0">
                    <a:pos x="150" y="153"/>
                  </a:cxn>
                  <a:cxn ang="0">
                    <a:pos x="160" y="100"/>
                  </a:cxn>
                  <a:cxn ang="0">
                    <a:pos x="188" y="100"/>
                  </a:cxn>
                  <a:cxn ang="0">
                    <a:pos x="190" y="76"/>
                  </a:cxn>
                  <a:cxn ang="0">
                    <a:pos x="192" y="63"/>
                  </a:cxn>
                  <a:cxn ang="0">
                    <a:pos x="192" y="51"/>
                  </a:cxn>
                  <a:cxn ang="0">
                    <a:pos x="205" y="51"/>
                  </a:cxn>
                  <a:cxn ang="0">
                    <a:pos x="211" y="51"/>
                  </a:cxn>
                  <a:cxn ang="0">
                    <a:pos x="230" y="51"/>
                  </a:cxn>
                  <a:cxn ang="0">
                    <a:pos x="235" y="1"/>
                  </a:cxn>
                  <a:cxn ang="0">
                    <a:pos x="161" y="1"/>
                  </a:cxn>
                  <a:cxn ang="0">
                    <a:pos x="160" y="1"/>
                  </a:cxn>
                  <a:cxn ang="0">
                    <a:pos x="157" y="0"/>
                  </a:cxn>
                </a:cxnLst>
                <a:rect l="0" t="0" r="r" b="b"/>
                <a:pathLst>
                  <a:path w="235" h="258">
                    <a:moveTo>
                      <a:pt x="157" y="0"/>
                    </a:moveTo>
                    <a:lnTo>
                      <a:pt x="156" y="0"/>
                    </a:lnTo>
                    <a:lnTo>
                      <a:pt x="152" y="51"/>
                    </a:lnTo>
                    <a:lnTo>
                      <a:pt x="32" y="51"/>
                    </a:lnTo>
                    <a:lnTo>
                      <a:pt x="32" y="64"/>
                    </a:lnTo>
                    <a:lnTo>
                      <a:pt x="28" y="100"/>
                    </a:lnTo>
                    <a:lnTo>
                      <a:pt x="24" y="100"/>
                    </a:lnTo>
                    <a:lnTo>
                      <a:pt x="20" y="141"/>
                    </a:lnTo>
                    <a:lnTo>
                      <a:pt x="17" y="153"/>
                    </a:lnTo>
                    <a:lnTo>
                      <a:pt x="14" y="153"/>
                    </a:lnTo>
                    <a:lnTo>
                      <a:pt x="11" y="191"/>
                    </a:lnTo>
                    <a:lnTo>
                      <a:pt x="8" y="204"/>
                    </a:lnTo>
                    <a:lnTo>
                      <a:pt x="6" y="204"/>
                    </a:lnTo>
                    <a:lnTo>
                      <a:pt x="0" y="258"/>
                    </a:lnTo>
                    <a:lnTo>
                      <a:pt x="50" y="258"/>
                    </a:lnTo>
                    <a:lnTo>
                      <a:pt x="60" y="257"/>
                    </a:lnTo>
                    <a:lnTo>
                      <a:pt x="162" y="257"/>
                    </a:lnTo>
                    <a:lnTo>
                      <a:pt x="166" y="244"/>
                    </a:lnTo>
                    <a:lnTo>
                      <a:pt x="169" y="204"/>
                    </a:lnTo>
                    <a:lnTo>
                      <a:pt x="169" y="203"/>
                    </a:lnTo>
                    <a:lnTo>
                      <a:pt x="217" y="203"/>
                    </a:lnTo>
                    <a:lnTo>
                      <a:pt x="217" y="191"/>
                    </a:lnTo>
                    <a:lnTo>
                      <a:pt x="221" y="153"/>
                    </a:lnTo>
                    <a:lnTo>
                      <a:pt x="150" y="153"/>
                    </a:lnTo>
                    <a:lnTo>
                      <a:pt x="160" y="100"/>
                    </a:lnTo>
                    <a:lnTo>
                      <a:pt x="188" y="100"/>
                    </a:lnTo>
                    <a:lnTo>
                      <a:pt x="190" y="76"/>
                    </a:lnTo>
                    <a:lnTo>
                      <a:pt x="192" y="63"/>
                    </a:lnTo>
                    <a:lnTo>
                      <a:pt x="192" y="51"/>
                    </a:lnTo>
                    <a:lnTo>
                      <a:pt x="205" y="51"/>
                    </a:lnTo>
                    <a:lnTo>
                      <a:pt x="211" y="51"/>
                    </a:lnTo>
                    <a:lnTo>
                      <a:pt x="230" y="51"/>
                    </a:lnTo>
                    <a:lnTo>
                      <a:pt x="235" y="1"/>
                    </a:lnTo>
                    <a:lnTo>
                      <a:pt x="161" y="1"/>
                    </a:lnTo>
                    <a:lnTo>
                      <a:pt x="160" y="1"/>
                    </a:lnTo>
                    <a:lnTo>
                      <a:pt x="157" y="0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915" name="Freeform 123"/>
              <p:cNvSpPr>
                <a:spLocks noChangeAspect="1"/>
              </p:cNvSpPr>
              <p:nvPr/>
            </p:nvSpPr>
            <p:spPr bwMode="auto">
              <a:xfrm>
                <a:off x="-230" y="3372"/>
                <a:ext cx="42" cy="51"/>
              </a:xfrm>
              <a:custGeom>
                <a:avLst/>
                <a:gdLst/>
                <a:ahLst/>
                <a:cxnLst>
                  <a:cxn ang="0">
                    <a:pos x="49" y="0"/>
                  </a:cxn>
                  <a:cxn ang="0">
                    <a:pos x="45" y="50"/>
                  </a:cxn>
                  <a:cxn ang="0">
                    <a:pos x="7" y="50"/>
                  </a:cxn>
                  <a:cxn ang="0">
                    <a:pos x="0" y="99"/>
                  </a:cxn>
                  <a:cxn ang="0">
                    <a:pos x="26" y="99"/>
                  </a:cxn>
                  <a:cxn ang="0">
                    <a:pos x="31" y="100"/>
                  </a:cxn>
                  <a:cxn ang="0">
                    <a:pos x="37" y="100"/>
                  </a:cxn>
                  <a:cxn ang="0">
                    <a:pos x="31" y="152"/>
                  </a:cxn>
                  <a:cxn ang="0">
                    <a:pos x="110" y="152"/>
                  </a:cxn>
                  <a:cxn ang="0">
                    <a:pos x="110" y="137"/>
                  </a:cxn>
                  <a:cxn ang="0">
                    <a:pos x="114" y="112"/>
                  </a:cxn>
                  <a:cxn ang="0">
                    <a:pos x="114" y="99"/>
                  </a:cxn>
                  <a:cxn ang="0">
                    <a:pos x="80" y="99"/>
                  </a:cxn>
                  <a:cxn ang="0">
                    <a:pos x="84" y="50"/>
                  </a:cxn>
                  <a:cxn ang="0">
                    <a:pos x="78" y="50"/>
                  </a:cxn>
                  <a:cxn ang="0">
                    <a:pos x="121" y="50"/>
                  </a:cxn>
                  <a:cxn ang="0">
                    <a:pos x="126" y="0"/>
                  </a:cxn>
                  <a:cxn ang="0">
                    <a:pos x="49" y="0"/>
                  </a:cxn>
                </a:cxnLst>
                <a:rect l="0" t="0" r="r" b="b"/>
                <a:pathLst>
                  <a:path w="126" h="152">
                    <a:moveTo>
                      <a:pt x="49" y="0"/>
                    </a:moveTo>
                    <a:lnTo>
                      <a:pt x="45" y="50"/>
                    </a:lnTo>
                    <a:lnTo>
                      <a:pt x="7" y="50"/>
                    </a:lnTo>
                    <a:lnTo>
                      <a:pt x="0" y="99"/>
                    </a:lnTo>
                    <a:lnTo>
                      <a:pt x="26" y="99"/>
                    </a:lnTo>
                    <a:lnTo>
                      <a:pt x="31" y="100"/>
                    </a:lnTo>
                    <a:lnTo>
                      <a:pt x="37" y="100"/>
                    </a:lnTo>
                    <a:lnTo>
                      <a:pt x="31" y="152"/>
                    </a:lnTo>
                    <a:lnTo>
                      <a:pt x="110" y="152"/>
                    </a:lnTo>
                    <a:lnTo>
                      <a:pt x="110" y="137"/>
                    </a:lnTo>
                    <a:lnTo>
                      <a:pt x="114" y="112"/>
                    </a:lnTo>
                    <a:lnTo>
                      <a:pt x="114" y="99"/>
                    </a:lnTo>
                    <a:lnTo>
                      <a:pt x="80" y="99"/>
                    </a:lnTo>
                    <a:lnTo>
                      <a:pt x="84" y="50"/>
                    </a:lnTo>
                    <a:lnTo>
                      <a:pt x="78" y="50"/>
                    </a:lnTo>
                    <a:lnTo>
                      <a:pt x="121" y="50"/>
                    </a:lnTo>
                    <a:lnTo>
                      <a:pt x="126" y="0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916" name="Freeform 124"/>
              <p:cNvSpPr>
                <a:spLocks noChangeAspect="1"/>
              </p:cNvSpPr>
              <p:nvPr/>
            </p:nvSpPr>
            <p:spPr bwMode="auto">
              <a:xfrm>
                <a:off x="-198" y="3345"/>
                <a:ext cx="27" cy="13"/>
              </a:xfrm>
              <a:custGeom>
                <a:avLst/>
                <a:gdLst/>
                <a:ahLst/>
                <a:cxnLst>
                  <a:cxn ang="0">
                    <a:pos x="76" y="37"/>
                  </a:cxn>
                  <a:cxn ang="0">
                    <a:pos x="80" y="1"/>
                  </a:cxn>
                  <a:cxn ang="0">
                    <a:pos x="40" y="1"/>
                  </a:cxn>
                  <a:cxn ang="0">
                    <a:pos x="3" y="0"/>
                  </a:cxn>
                  <a:cxn ang="0">
                    <a:pos x="3" y="1"/>
                  </a:cxn>
                  <a:cxn ang="0">
                    <a:pos x="0" y="36"/>
                  </a:cxn>
                  <a:cxn ang="0">
                    <a:pos x="76" y="37"/>
                  </a:cxn>
                </a:cxnLst>
                <a:rect l="0" t="0" r="r" b="b"/>
                <a:pathLst>
                  <a:path w="80" h="37">
                    <a:moveTo>
                      <a:pt x="76" y="37"/>
                    </a:moveTo>
                    <a:lnTo>
                      <a:pt x="80" y="1"/>
                    </a:lnTo>
                    <a:lnTo>
                      <a:pt x="40" y="1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0" y="36"/>
                    </a:lnTo>
                    <a:lnTo>
                      <a:pt x="76" y="37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9" name="Group 125"/>
          <p:cNvGrpSpPr>
            <a:grpSpLocks noChangeAspect="1"/>
          </p:cNvGrpSpPr>
          <p:nvPr/>
        </p:nvGrpSpPr>
        <p:grpSpPr bwMode="auto">
          <a:xfrm>
            <a:off x="6130925" y="4319588"/>
            <a:ext cx="1157288" cy="1382712"/>
            <a:chOff x="3491" y="1994"/>
            <a:chExt cx="977" cy="1077"/>
          </a:xfrm>
        </p:grpSpPr>
        <p:grpSp>
          <p:nvGrpSpPr>
            <p:cNvPr id="10" name="Group 126"/>
            <p:cNvGrpSpPr>
              <a:grpSpLocks noChangeAspect="1"/>
            </p:cNvGrpSpPr>
            <p:nvPr/>
          </p:nvGrpSpPr>
          <p:grpSpPr bwMode="auto">
            <a:xfrm>
              <a:off x="3637" y="1994"/>
              <a:ext cx="720" cy="819"/>
              <a:chOff x="3637" y="1994"/>
              <a:chExt cx="720" cy="819"/>
            </a:xfrm>
          </p:grpSpPr>
          <p:grpSp>
            <p:nvGrpSpPr>
              <p:cNvPr id="11" name="Group 127"/>
              <p:cNvGrpSpPr>
                <a:grpSpLocks noChangeAspect="1"/>
              </p:cNvGrpSpPr>
              <p:nvPr/>
            </p:nvGrpSpPr>
            <p:grpSpPr bwMode="auto">
              <a:xfrm>
                <a:off x="3637" y="2525"/>
                <a:ext cx="720" cy="288"/>
                <a:chOff x="99" y="2962"/>
                <a:chExt cx="720" cy="288"/>
              </a:xfrm>
            </p:grpSpPr>
            <p:sp>
              <p:nvSpPr>
                <p:cNvPr id="161920" name="Rectangle 128"/>
                <p:cNvSpPr>
                  <a:spLocks noChangeAspect="1" noChangeArrowheads="1"/>
                </p:cNvSpPr>
                <p:nvPr/>
              </p:nvSpPr>
              <p:spPr bwMode="auto">
                <a:xfrm>
                  <a:off x="107" y="3233"/>
                  <a:ext cx="705" cy="17"/>
                </a:xfrm>
                <a:prstGeom prst="rect">
                  <a:avLst/>
                </a:prstGeom>
                <a:solidFill>
                  <a:srgbClr val="5F5F5F"/>
                </a:solidFill>
                <a:ln w="3175">
                  <a:solidFill>
                    <a:srgbClr val="777777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61921" name="Rectangle 129"/>
                <p:cNvSpPr>
                  <a:spLocks noChangeAspect="1" noChangeArrowheads="1"/>
                </p:cNvSpPr>
                <p:nvPr/>
              </p:nvSpPr>
              <p:spPr bwMode="auto">
                <a:xfrm>
                  <a:off x="99" y="3061"/>
                  <a:ext cx="720" cy="174"/>
                </a:xfrm>
                <a:prstGeom prst="rect">
                  <a:avLst/>
                </a:prstGeom>
                <a:gradFill rotWithShape="0">
                  <a:gsLst>
                    <a:gs pos="0">
                      <a:srgbClr val="DDDDDD"/>
                    </a:gs>
                    <a:gs pos="100000">
                      <a:srgbClr val="5F5F5F"/>
                    </a:gs>
                  </a:gsLst>
                  <a:lin ang="2700000" scaled="1"/>
                </a:gradFill>
                <a:ln w="3175">
                  <a:solidFill>
                    <a:srgbClr val="777777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61922" name="Rectangle 130"/>
                <p:cNvSpPr>
                  <a:spLocks noChangeAspect="1" noChangeArrowheads="1"/>
                </p:cNvSpPr>
                <p:nvPr/>
              </p:nvSpPr>
              <p:spPr bwMode="auto">
                <a:xfrm>
                  <a:off x="178" y="3174"/>
                  <a:ext cx="51" cy="23"/>
                </a:xfrm>
                <a:prstGeom prst="rect">
                  <a:avLst/>
                </a:prstGeom>
                <a:solidFill>
                  <a:srgbClr val="5F5F5F"/>
                </a:solidFill>
                <a:ln w="317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12" name="Group 131"/>
                <p:cNvGrpSpPr>
                  <a:grpSpLocks noChangeAspect="1"/>
                </p:cNvGrpSpPr>
                <p:nvPr/>
              </p:nvGrpSpPr>
              <p:grpSpPr bwMode="auto">
                <a:xfrm>
                  <a:off x="597" y="3116"/>
                  <a:ext cx="155" cy="30"/>
                  <a:chOff x="1343" y="3114"/>
                  <a:chExt cx="155" cy="30"/>
                </a:xfrm>
              </p:grpSpPr>
              <p:sp>
                <p:nvSpPr>
                  <p:cNvPr id="161924" name="Rectangle 13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343" y="3125"/>
                    <a:ext cx="155" cy="12"/>
                  </a:xfrm>
                  <a:prstGeom prst="rect">
                    <a:avLst/>
                  </a:prstGeom>
                  <a:solidFill>
                    <a:schemeClr val="tx1"/>
                  </a:solidFill>
                  <a:ln w="3175">
                    <a:solidFill>
                      <a:schemeClr val="tx2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61925" name="Freeform 133"/>
                  <p:cNvSpPr>
                    <a:spLocks noChangeAspect="1"/>
                  </p:cNvSpPr>
                  <p:nvPr/>
                </p:nvSpPr>
                <p:spPr bwMode="auto">
                  <a:xfrm>
                    <a:off x="1381" y="3114"/>
                    <a:ext cx="79" cy="30"/>
                  </a:xfrm>
                  <a:custGeom>
                    <a:avLst/>
                    <a:gdLst/>
                    <a:ahLst/>
                    <a:cxnLst>
                      <a:cxn ang="0">
                        <a:pos x="0" y="30"/>
                      </a:cxn>
                      <a:cxn ang="0">
                        <a:pos x="79" y="30"/>
                      </a:cxn>
                      <a:cxn ang="0">
                        <a:pos x="73" y="0"/>
                      </a:cxn>
                      <a:cxn ang="0">
                        <a:pos x="7" y="0"/>
                      </a:cxn>
                      <a:cxn ang="0">
                        <a:pos x="0" y="30"/>
                      </a:cxn>
                    </a:cxnLst>
                    <a:rect l="0" t="0" r="r" b="b"/>
                    <a:pathLst>
                      <a:path w="79" h="30">
                        <a:moveTo>
                          <a:pt x="0" y="30"/>
                        </a:moveTo>
                        <a:lnTo>
                          <a:pt x="79" y="30"/>
                        </a:lnTo>
                        <a:lnTo>
                          <a:pt x="73" y="0"/>
                        </a:lnTo>
                        <a:lnTo>
                          <a:pt x="7" y="0"/>
                        </a:lnTo>
                        <a:lnTo>
                          <a:pt x="0" y="30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 cmpd="sng">
                    <a:solidFill>
                      <a:schemeClr val="tx2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61926" name="Freeform 134"/>
                <p:cNvSpPr>
                  <a:spLocks noChangeAspect="1"/>
                </p:cNvSpPr>
                <p:nvPr/>
              </p:nvSpPr>
              <p:spPr bwMode="auto">
                <a:xfrm>
                  <a:off x="99" y="2966"/>
                  <a:ext cx="720" cy="97"/>
                </a:xfrm>
                <a:custGeom>
                  <a:avLst/>
                  <a:gdLst/>
                  <a:ahLst/>
                  <a:cxnLst>
                    <a:cxn ang="0">
                      <a:pos x="72" y="0"/>
                    </a:cxn>
                    <a:cxn ang="0">
                      <a:pos x="0" y="93"/>
                    </a:cxn>
                    <a:cxn ang="0">
                      <a:pos x="720" y="93"/>
                    </a:cxn>
                    <a:cxn ang="0">
                      <a:pos x="648" y="1"/>
                    </a:cxn>
                    <a:cxn ang="0">
                      <a:pos x="72" y="0"/>
                    </a:cxn>
                  </a:cxnLst>
                  <a:rect l="0" t="0" r="r" b="b"/>
                  <a:pathLst>
                    <a:path w="720" h="93">
                      <a:moveTo>
                        <a:pt x="72" y="0"/>
                      </a:moveTo>
                      <a:lnTo>
                        <a:pt x="0" y="93"/>
                      </a:lnTo>
                      <a:lnTo>
                        <a:pt x="720" y="93"/>
                      </a:lnTo>
                      <a:lnTo>
                        <a:pt x="648" y="1"/>
                      </a:lnTo>
                      <a:lnTo>
                        <a:pt x="72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C0C0C0"/>
                    </a:gs>
                    <a:gs pos="100000">
                      <a:srgbClr val="292929"/>
                    </a:gs>
                  </a:gsLst>
                  <a:lin ang="0" scaled="1"/>
                </a:gradFill>
                <a:ln w="3175" cap="flat" cmpd="sng">
                  <a:solidFill>
                    <a:srgbClr val="777777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61927" name="Freeform 135"/>
                <p:cNvSpPr>
                  <a:spLocks noChangeAspect="1"/>
                </p:cNvSpPr>
                <p:nvPr/>
              </p:nvSpPr>
              <p:spPr bwMode="auto">
                <a:xfrm>
                  <a:off x="228" y="2996"/>
                  <a:ext cx="462" cy="41"/>
                </a:xfrm>
                <a:custGeom>
                  <a:avLst/>
                  <a:gdLst/>
                  <a:ahLst/>
                  <a:cxnLst>
                    <a:cxn ang="0">
                      <a:pos x="13" y="41"/>
                    </a:cxn>
                    <a:cxn ang="0">
                      <a:pos x="447" y="41"/>
                    </a:cxn>
                    <a:cxn ang="0">
                      <a:pos x="462" y="32"/>
                    </a:cxn>
                    <a:cxn ang="0">
                      <a:pos x="462" y="0"/>
                    </a:cxn>
                    <a:cxn ang="0">
                      <a:pos x="452" y="8"/>
                    </a:cxn>
                    <a:cxn ang="0">
                      <a:pos x="11" y="8"/>
                    </a:cxn>
                    <a:cxn ang="0">
                      <a:pos x="0" y="0"/>
                    </a:cxn>
                    <a:cxn ang="0">
                      <a:pos x="0" y="32"/>
                    </a:cxn>
                    <a:cxn ang="0">
                      <a:pos x="13" y="41"/>
                    </a:cxn>
                  </a:cxnLst>
                  <a:rect l="0" t="0" r="r" b="b"/>
                  <a:pathLst>
                    <a:path w="462" h="41">
                      <a:moveTo>
                        <a:pt x="13" y="41"/>
                      </a:moveTo>
                      <a:lnTo>
                        <a:pt x="447" y="41"/>
                      </a:lnTo>
                      <a:cubicBezTo>
                        <a:pt x="447" y="41"/>
                        <a:pt x="459" y="39"/>
                        <a:pt x="462" y="32"/>
                      </a:cubicBezTo>
                      <a:cubicBezTo>
                        <a:pt x="462" y="16"/>
                        <a:pt x="462" y="0"/>
                        <a:pt x="462" y="0"/>
                      </a:cubicBezTo>
                      <a:lnTo>
                        <a:pt x="452" y="8"/>
                      </a:lnTo>
                      <a:lnTo>
                        <a:pt x="11" y="8"/>
                      </a:lnTo>
                      <a:lnTo>
                        <a:pt x="0" y="0"/>
                      </a:lnTo>
                      <a:cubicBezTo>
                        <a:pt x="0" y="0"/>
                        <a:pt x="0" y="16"/>
                        <a:pt x="0" y="32"/>
                      </a:cubicBezTo>
                      <a:cubicBezTo>
                        <a:pt x="2" y="38"/>
                        <a:pt x="13" y="41"/>
                        <a:pt x="13" y="41"/>
                      </a:cubicBezTo>
                      <a:close/>
                    </a:path>
                  </a:pathLst>
                </a:custGeom>
                <a:gradFill rotWithShape="0">
                  <a:gsLst>
                    <a:gs pos="0">
                      <a:srgbClr val="DDDDDD"/>
                    </a:gs>
                    <a:gs pos="100000">
                      <a:srgbClr val="292929"/>
                    </a:gs>
                  </a:gsLst>
                  <a:lin ang="0" scaled="1"/>
                </a:gradFill>
                <a:ln w="3175" cap="flat" cmpd="sng">
                  <a:noFill/>
                  <a:prstDash val="solid"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61928" name="Freeform 136"/>
                <p:cNvSpPr>
                  <a:spLocks noChangeAspect="1"/>
                </p:cNvSpPr>
                <p:nvPr/>
              </p:nvSpPr>
              <p:spPr bwMode="auto">
                <a:xfrm>
                  <a:off x="227" y="2962"/>
                  <a:ext cx="464" cy="41"/>
                </a:xfrm>
                <a:custGeom>
                  <a:avLst/>
                  <a:gdLst/>
                  <a:ahLst/>
                  <a:cxnLst>
                    <a:cxn ang="0">
                      <a:pos x="13" y="41"/>
                    </a:cxn>
                    <a:cxn ang="0">
                      <a:pos x="448" y="41"/>
                    </a:cxn>
                    <a:cxn ang="0">
                      <a:pos x="463" y="32"/>
                    </a:cxn>
                    <a:cxn ang="0">
                      <a:pos x="448" y="7"/>
                    </a:cxn>
                    <a:cxn ang="0">
                      <a:pos x="21" y="4"/>
                    </a:cxn>
                    <a:cxn ang="0">
                      <a:pos x="0" y="32"/>
                    </a:cxn>
                    <a:cxn ang="0">
                      <a:pos x="13" y="41"/>
                    </a:cxn>
                  </a:cxnLst>
                  <a:rect l="0" t="0" r="r" b="b"/>
                  <a:pathLst>
                    <a:path w="464" h="41">
                      <a:moveTo>
                        <a:pt x="13" y="41"/>
                      </a:moveTo>
                      <a:lnTo>
                        <a:pt x="448" y="41"/>
                      </a:lnTo>
                      <a:cubicBezTo>
                        <a:pt x="448" y="41"/>
                        <a:pt x="463" y="38"/>
                        <a:pt x="463" y="32"/>
                      </a:cubicBezTo>
                      <a:cubicBezTo>
                        <a:pt x="464" y="27"/>
                        <a:pt x="454" y="16"/>
                        <a:pt x="448" y="7"/>
                      </a:cubicBezTo>
                      <a:cubicBezTo>
                        <a:pt x="356" y="7"/>
                        <a:pt x="96" y="0"/>
                        <a:pt x="21" y="4"/>
                      </a:cubicBezTo>
                      <a:lnTo>
                        <a:pt x="0" y="32"/>
                      </a:lnTo>
                      <a:cubicBezTo>
                        <a:pt x="2" y="38"/>
                        <a:pt x="13" y="41"/>
                        <a:pt x="13" y="41"/>
                      </a:cubicBezTo>
                      <a:close/>
                    </a:path>
                  </a:pathLst>
                </a:custGeom>
                <a:solidFill>
                  <a:srgbClr val="5F5F5F"/>
                </a:solidFill>
                <a:ln w="3175" cmpd="sng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3" name="Group 137"/>
              <p:cNvGrpSpPr>
                <a:grpSpLocks noChangeAspect="1"/>
              </p:cNvGrpSpPr>
              <p:nvPr/>
            </p:nvGrpSpPr>
            <p:grpSpPr bwMode="auto">
              <a:xfrm>
                <a:off x="3668" y="1994"/>
                <a:ext cx="657" cy="536"/>
                <a:chOff x="3668" y="1994"/>
                <a:chExt cx="657" cy="536"/>
              </a:xfrm>
            </p:grpSpPr>
            <p:sp>
              <p:nvSpPr>
                <p:cNvPr id="161930" name="AutoShape 138"/>
                <p:cNvSpPr>
                  <a:spLocks noChangeAspect="1" noChangeArrowheads="1"/>
                </p:cNvSpPr>
                <p:nvPr/>
              </p:nvSpPr>
              <p:spPr bwMode="auto">
                <a:xfrm>
                  <a:off x="3668" y="1994"/>
                  <a:ext cx="657" cy="536"/>
                </a:xfrm>
                <a:prstGeom prst="roundRect">
                  <a:avLst>
                    <a:gd name="adj" fmla="val 1866"/>
                  </a:avLst>
                </a:prstGeom>
                <a:gradFill rotWithShape="0">
                  <a:gsLst>
                    <a:gs pos="0">
                      <a:srgbClr val="DDDDDD"/>
                    </a:gs>
                    <a:gs pos="100000">
                      <a:srgbClr val="777777"/>
                    </a:gs>
                  </a:gsLst>
                  <a:lin ang="2700000" scaled="1"/>
                </a:gradFill>
                <a:ln w="3175">
                  <a:solidFill>
                    <a:schemeClr val="bg2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61931" name="AutoShape 139"/>
                <p:cNvSpPr>
                  <a:spLocks noChangeAspect="1" noChangeArrowheads="1"/>
                </p:cNvSpPr>
                <p:nvPr/>
              </p:nvSpPr>
              <p:spPr bwMode="auto">
                <a:xfrm>
                  <a:off x="3708" y="2038"/>
                  <a:ext cx="577" cy="449"/>
                </a:xfrm>
                <a:prstGeom prst="roundRect">
                  <a:avLst>
                    <a:gd name="adj" fmla="val 1338"/>
                  </a:avLst>
                </a:prstGeom>
                <a:solidFill>
                  <a:srgbClr val="B2B2B2"/>
                </a:solidFill>
                <a:ln w="317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61932" name="AutoShape 1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30" y="2064"/>
                  <a:ext cx="533" cy="396"/>
                </a:xfrm>
                <a:prstGeom prst="roundRect">
                  <a:avLst>
                    <a:gd name="adj" fmla="val 1514"/>
                  </a:avLst>
                </a:prstGeom>
                <a:gradFill rotWithShape="0">
                  <a:gsLst>
                    <a:gs pos="0">
                      <a:schemeClr val="tx1"/>
                    </a:gs>
                    <a:gs pos="100000">
                      <a:srgbClr val="C0C0C0"/>
                    </a:gs>
                  </a:gsLst>
                  <a:lin ang="2700000" scaled="1"/>
                </a:gradFill>
                <a:ln w="317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61933" name="AutoShape 141"/>
                <p:cNvSpPr>
                  <a:spLocks noChangeAspect="1" noChangeArrowheads="1"/>
                </p:cNvSpPr>
                <p:nvPr/>
              </p:nvSpPr>
              <p:spPr bwMode="auto">
                <a:xfrm>
                  <a:off x="3745" y="2078"/>
                  <a:ext cx="503" cy="368"/>
                </a:xfrm>
                <a:prstGeom prst="roundRect">
                  <a:avLst>
                    <a:gd name="adj" fmla="val 815"/>
                  </a:avLst>
                </a:prstGeom>
                <a:gradFill rotWithShape="0">
                  <a:gsLst>
                    <a:gs pos="0">
                      <a:srgbClr val="99CCCC"/>
                    </a:gs>
                    <a:gs pos="100000">
                      <a:srgbClr val="006699"/>
                    </a:gs>
                  </a:gsLst>
                  <a:lin ang="2700000" scaled="1"/>
                </a:gradFill>
                <a:ln w="317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61934" name="AutoShape 142"/>
                <p:cNvSpPr>
                  <a:spLocks noChangeAspect="1" noChangeArrowheads="1"/>
                </p:cNvSpPr>
                <p:nvPr/>
              </p:nvSpPr>
              <p:spPr bwMode="auto">
                <a:xfrm>
                  <a:off x="4121" y="2131"/>
                  <a:ext cx="40" cy="90"/>
                </a:xfrm>
                <a:prstGeom prst="roundRect">
                  <a:avLst>
                    <a:gd name="adj" fmla="val 27662"/>
                  </a:avLst>
                </a:prstGeom>
                <a:solidFill>
                  <a:srgbClr val="CCFFFF"/>
                </a:solidFill>
                <a:ln w="317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14" name="Group 143"/>
            <p:cNvGrpSpPr>
              <a:grpSpLocks noChangeAspect="1"/>
            </p:cNvGrpSpPr>
            <p:nvPr/>
          </p:nvGrpSpPr>
          <p:grpSpPr bwMode="auto">
            <a:xfrm>
              <a:off x="3491" y="2900"/>
              <a:ext cx="977" cy="171"/>
              <a:chOff x="-355" y="3345"/>
              <a:chExt cx="977" cy="171"/>
            </a:xfrm>
          </p:grpSpPr>
          <p:sp>
            <p:nvSpPr>
              <p:cNvPr id="161936" name="Freeform 144"/>
              <p:cNvSpPr>
                <a:spLocks noChangeAspect="1"/>
              </p:cNvSpPr>
              <p:nvPr/>
            </p:nvSpPr>
            <p:spPr bwMode="auto">
              <a:xfrm>
                <a:off x="-355" y="3345"/>
                <a:ext cx="977" cy="171"/>
              </a:xfrm>
              <a:custGeom>
                <a:avLst/>
                <a:gdLst/>
                <a:ahLst/>
                <a:cxnLst>
                  <a:cxn ang="0">
                    <a:pos x="1047" y="20"/>
                  </a:cxn>
                  <a:cxn ang="0">
                    <a:pos x="1042" y="1"/>
                  </a:cxn>
                  <a:cxn ang="0">
                    <a:pos x="968" y="0"/>
                  </a:cxn>
                  <a:cxn ang="0">
                    <a:pos x="965" y="6"/>
                  </a:cxn>
                  <a:cxn ang="0">
                    <a:pos x="897" y="20"/>
                  </a:cxn>
                  <a:cxn ang="0">
                    <a:pos x="892" y="1"/>
                  </a:cxn>
                  <a:cxn ang="0">
                    <a:pos x="816" y="3"/>
                  </a:cxn>
                  <a:cxn ang="0">
                    <a:pos x="802" y="20"/>
                  </a:cxn>
                  <a:cxn ang="0">
                    <a:pos x="778" y="13"/>
                  </a:cxn>
                  <a:cxn ang="0">
                    <a:pos x="773" y="1"/>
                  </a:cxn>
                  <a:cxn ang="0">
                    <a:pos x="730" y="0"/>
                  </a:cxn>
                  <a:cxn ang="0">
                    <a:pos x="702" y="1"/>
                  </a:cxn>
                  <a:cxn ang="0">
                    <a:pos x="701" y="3"/>
                  </a:cxn>
                  <a:cxn ang="0">
                    <a:pos x="670" y="20"/>
                  </a:cxn>
                  <a:cxn ang="0">
                    <a:pos x="588" y="3"/>
                  </a:cxn>
                  <a:cxn ang="0">
                    <a:pos x="555" y="20"/>
                  </a:cxn>
                  <a:cxn ang="0">
                    <a:pos x="510" y="3"/>
                  </a:cxn>
                  <a:cxn ang="0">
                    <a:pos x="473" y="3"/>
                  </a:cxn>
                  <a:cxn ang="0">
                    <a:pos x="461" y="20"/>
                  </a:cxn>
                  <a:cxn ang="0">
                    <a:pos x="277" y="6"/>
                  </a:cxn>
                  <a:cxn ang="0">
                    <a:pos x="203" y="1"/>
                  </a:cxn>
                  <a:cxn ang="0">
                    <a:pos x="202" y="3"/>
                  </a:cxn>
                  <a:cxn ang="0">
                    <a:pos x="107" y="20"/>
                  </a:cxn>
                  <a:cxn ang="0">
                    <a:pos x="19" y="513"/>
                  </a:cxn>
                  <a:cxn ang="0">
                    <a:pos x="2930" y="451"/>
                  </a:cxn>
                  <a:cxn ang="0">
                    <a:pos x="2245" y="20"/>
                  </a:cxn>
                  <a:cxn ang="0">
                    <a:pos x="2234" y="2"/>
                  </a:cxn>
                  <a:cxn ang="0">
                    <a:pos x="2169" y="7"/>
                  </a:cxn>
                  <a:cxn ang="0">
                    <a:pos x="2139" y="20"/>
                  </a:cxn>
                  <a:cxn ang="0">
                    <a:pos x="2126" y="2"/>
                  </a:cxn>
                  <a:cxn ang="0">
                    <a:pos x="2054" y="20"/>
                  </a:cxn>
                  <a:cxn ang="0">
                    <a:pos x="2027" y="9"/>
                  </a:cxn>
                  <a:cxn ang="0">
                    <a:pos x="1957" y="2"/>
                  </a:cxn>
                  <a:cxn ang="0">
                    <a:pos x="1954" y="3"/>
                  </a:cxn>
                  <a:cxn ang="0">
                    <a:pos x="1857" y="20"/>
                  </a:cxn>
                  <a:cxn ang="0">
                    <a:pos x="1846" y="2"/>
                  </a:cxn>
                  <a:cxn ang="0">
                    <a:pos x="1767" y="20"/>
                  </a:cxn>
                  <a:cxn ang="0">
                    <a:pos x="1740" y="13"/>
                  </a:cxn>
                  <a:cxn ang="0">
                    <a:pos x="1739" y="2"/>
                  </a:cxn>
                  <a:cxn ang="0">
                    <a:pos x="1667" y="7"/>
                  </a:cxn>
                  <a:cxn ang="0">
                    <a:pos x="1637" y="20"/>
                  </a:cxn>
                  <a:cxn ang="0">
                    <a:pos x="1562" y="6"/>
                  </a:cxn>
                  <a:cxn ang="0">
                    <a:pos x="1528" y="20"/>
                  </a:cxn>
                  <a:cxn ang="0">
                    <a:pos x="1521" y="1"/>
                  </a:cxn>
                  <a:cxn ang="0">
                    <a:pos x="1448" y="2"/>
                  </a:cxn>
                  <a:cxn ang="0">
                    <a:pos x="1446" y="6"/>
                  </a:cxn>
                  <a:cxn ang="0">
                    <a:pos x="1383" y="20"/>
                  </a:cxn>
                  <a:cxn ang="0">
                    <a:pos x="1374" y="3"/>
                  </a:cxn>
                  <a:cxn ang="0">
                    <a:pos x="1301" y="2"/>
                  </a:cxn>
                  <a:cxn ang="0">
                    <a:pos x="1300" y="6"/>
                  </a:cxn>
                  <a:cxn ang="0">
                    <a:pos x="1269" y="20"/>
                  </a:cxn>
                  <a:cxn ang="0">
                    <a:pos x="1265" y="1"/>
                  </a:cxn>
                  <a:cxn ang="0">
                    <a:pos x="1181" y="20"/>
                  </a:cxn>
                  <a:cxn ang="0">
                    <a:pos x="1152" y="9"/>
                  </a:cxn>
                  <a:cxn ang="0">
                    <a:pos x="1078" y="1"/>
                  </a:cxn>
                </a:cxnLst>
                <a:rect l="0" t="0" r="r" b="b"/>
                <a:pathLst>
                  <a:path w="2930" h="513">
                    <a:moveTo>
                      <a:pt x="1071" y="20"/>
                    </a:moveTo>
                    <a:lnTo>
                      <a:pt x="1047" y="20"/>
                    </a:lnTo>
                    <a:lnTo>
                      <a:pt x="1041" y="8"/>
                    </a:lnTo>
                    <a:lnTo>
                      <a:pt x="1042" y="1"/>
                    </a:lnTo>
                    <a:lnTo>
                      <a:pt x="1031" y="0"/>
                    </a:lnTo>
                    <a:lnTo>
                      <a:pt x="968" y="0"/>
                    </a:lnTo>
                    <a:lnTo>
                      <a:pt x="968" y="6"/>
                    </a:lnTo>
                    <a:lnTo>
                      <a:pt x="965" y="6"/>
                    </a:lnTo>
                    <a:lnTo>
                      <a:pt x="956" y="20"/>
                    </a:lnTo>
                    <a:lnTo>
                      <a:pt x="897" y="20"/>
                    </a:lnTo>
                    <a:lnTo>
                      <a:pt x="892" y="10"/>
                    </a:lnTo>
                    <a:lnTo>
                      <a:pt x="892" y="1"/>
                    </a:lnTo>
                    <a:lnTo>
                      <a:pt x="816" y="1"/>
                    </a:lnTo>
                    <a:lnTo>
                      <a:pt x="816" y="3"/>
                    </a:lnTo>
                    <a:lnTo>
                      <a:pt x="814" y="3"/>
                    </a:lnTo>
                    <a:lnTo>
                      <a:pt x="802" y="20"/>
                    </a:lnTo>
                    <a:lnTo>
                      <a:pt x="782" y="20"/>
                    </a:lnTo>
                    <a:lnTo>
                      <a:pt x="778" y="13"/>
                    </a:lnTo>
                    <a:lnTo>
                      <a:pt x="778" y="1"/>
                    </a:lnTo>
                    <a:lnTo>
                      <a:pt x="773" y="1"/>
                    </a:lnTo>
                    <a:lnTo>
                      <a:pt x="768" y="0"/>
                    </a:lnTo>
                    <a:lnTo>
                      <a:pt x="730" y="0"/>
                    </a:lnTo>
                    <a:lnTo>
                      <a:pt x="726" y="1"/>
                    </a:lnTo>
                    <a:lnTo>
                      <a:pt x="702" y="1"/>
                    </a:lnTo>
                    <a:lnTo>
                      <a:pt x="702" y="3"/>
                    </a:lnTo>
                    <a:lnTo>
                      <a:pt x="701" y="3"/>
                    </a:lnTo>
                    <a:lnTo>
                      <a:pt x="690" y="20"/>
                    </a:lnTo>
                    <a:lnTo>
                      <a:pt x="670" y="20"/>
                    </a:lnTo>
                    <a:lnTo>
                      <a:pt x="665" y="3"/>
                    </a:lnTo>
                    <a:lnTo>
                      <a:pt x="588" y="3"/>
                    </a:lnTo>
                    <a:lnTo>
                      <a:pt x="576" y="20"/>
                    </a:lnTo>
                    <a:lnTo>
                      <a:pt x="555" y="20"/>
                    </a:lnTo>
                    <a:lnTo>
                      <a:pt x="550" y="3"/>
                    </a:lnTo>
                    <a:lnTo>
                      <a:pt x="510" y="3"/>
                    </a:lnTo>
                    <a:lnTo>
                      <a:pt x="473" y="2"/>
                    </a:lnTo>
                    <a:lnTo>
                      <a:pt x="473" y="3"/>
                    </a:lnTo>
                    <a:lnTo>
                      <a:pt x="471" y="3"/>
                    </a:lnTo>
                    <a:lnTo>
                      <a:pt x="461" y="20"/>
                    </a:lnTo>
                    <a:lnTo>
                      <a:pt x="286" y="20"/>
                    </a:lnTo>
                    <a:lnTo>
                      <a:pt x="277" y="6"/>
                    </a:lnTo>
                    <a:lnTo>
                      <a:pt x="279" y="1"/>
                    </a:lnTo>
                    <a:lnTo>
                      <a:pt x="203" y="1"/>
                    </a:lnTo>
                    <a:lnTo>
                      <a:pt x="203" y="3"/>
                    </a:lnTo>
                    <a:lnTo>
                      <a:pt x="202" y="3"/>
                    </a:lnTo>
                    <a:lnTo>
                      <a:pt x="192" y="20"/>
                    </a:lnTo>
                    <a:lnTo>
                      <a:pt x="107" y="20"/>
                    </a:lnTo>
                    <a:lnTo>
                      <a:pt x="0" y="451"/>
                    </a:lnTo>
                    <a:lnTo>
                      <a:pt x="19" y="513"/>
                    </a:lnTo>
                    <a:lnTo>
                      <a:pt x="2907" y="513"/>
                    </a:lnTo>
                    <a:lnTo>
                      <a:pt x="2930" y="451"/>
                    </a:lnTo>
                    <a:lnTo>
                      <a:pt x="2801" y="20"/>
                    </a:lnTo>
                    <a:lnTo>
                      <a:pt x="2245" y="20"/>
                    </a:lnTo>
                    <a:lnTo>
                      <a:pt x="2240" y="10"/>
                    </a:lnTo>
                    <a:lnTo>
                      <a:pt x="2234" y="2"/>
                    </a:lnTo>
                    <a:lnTo>
                      <a:pt x="2173" y="2"/>
                    </a:lnTo>
                    <a:lnTo>
                      <a:pt x="2169" y="7"/>
                    </a:lnTo>
                    <a:lnTo>
                      <a:pt x="2161" y="20"/>
                    </a:lnTo>
                    <a:lnTo>
                      <a:pt x="2139" y="20"/>
                    </a:lnTo>
                    <a:lnTo>
                      <a:pt x="2133" y="10"/>
                    </a:lnTo>
                    <a:lnTo>
                      <a:pt x="2126" y="2"/>
                    </a:lnTo>
                    <a:lnTo>
                      <a:pt x="2065" y="2"/>
                    </a:lnTo>
                    <a:lnTo>
                      <a:pt x="2054" y="20"/>
                    </a:lnTo>
                    <a:lnTo>
                      <a:pt x="2032" y="20"/>
                    </a:lnTo>
                    <a:lnTo>
                      <a:pt x="2027" y="9"/>
                    </a:lnTo>
                    <a:lnTo>
                      <a:pt x="2023" y="1"/>
                    </a:lnTo>
                    <a:lnTo>
                      <a:pt x="1957" y="2"/>
                    </a:lnTo>
                    <a:lnTo>
                      <a:pt x="1957" y="3"/>
                    </a:lnTo>
                    <a:lnTo>
                      <a:pt x="1954" y="3"/>
                    </a:lnTo>
                    <a:lnTo>
                      <a:pt x="1945" y="20"/>
                    </a:lnTo>
                    <a:lnTo>
                      <a:pt x="1857" y="20"/>
                    </a:lnTo>
                    <a:lnTo>
                      <a:pt x="1850" y="6"/>
                    </a:lnTo>
                    <a:lnTo>
                      <a:pt x="1846" y="2"/>
                    </a:lnTo>
                    <a:lnTo>
                      <a:pt x="1778" y="2"/>
                    </a:lnTo>
                    <a:lnTo>
                      <a:pt x="1767" y="20"/>
                    </a:lnTo>
                    <a:lnTo>
                      <a:pt x="1745" y="20"/>
                    </a:lnTo>
                    <a:lnTo>
                      <a:pt x="1740" y="13"/>
                    </a:lnTo>
                    <a:lnTo>
                      <a:pt x="1740" y="12"/>
                    </a:lnTo>
                    <a:lnTo>
                      <a:pt x="1739" y="2"/>
                    </a:lnTo>
                    <a:lnTo>
                      <a:pt x="1667" y="2"/>
                    </a:lnTo>
                    <a:lnTo>
                      <a:pt x="1667" y="7"/>
                    </a:lnTo>
                    <a:lnTo>
                      <a:pt x="1660" y="20"/>
                    </a:lnTo>
                    <a:lnTo>
                      <a:pt x="1637" y="20"/>
                    </a:lnTo>
                    <a:lnTo>
                      <a:pt x="1629" y="7"/>
                    </a:lnTo>
                    <a:lnTo>
                      <a:pt x="1562" y="6"/>
                    </a:lnTo>
                    <a:lnTo>
                      <a:pt x="1551" y="20"/>
                    </a:lnTo>
                    <a:lnTo>
                      <a:pt x="1528" y="20"/>
                    </a:lnTo>
                    <a:lnTo>
                      <a:pt x="1521" y="6"/>
                    </a:lnTo>
                    <a:lnTo>
                      <a:pt x="1521" y="1"/>
                    </a:lnTo>
                    <a:lnTo>
                      <a:pt x="1511" y="2"/>
                    </a:lnTo>
                    <a:lnTo>
                      <a:pt x="1448" y="2"/>
                    </a:lnTo>
                    <a:lnTo>
                      <a:pt x="1448" y="6"/>
                    </a:lnTo>
                    <a:lnTo>
                      <a:pt x="1446" y="6"/>
                    </a:lnTo>
                    <a:lnTo>
                      <a:pt x="1438" y="20"/>
                    </a:lnTo>
                    <a:lnTo>
                      <a:pt x="1383" y="20"/>
                    </a:lnTo>
                    <a:lnTo>
                      <a:pt x="1376" y="6"/>
                    </a:lnTo>
                    <a:lnTo>
                      <a:pt x="1374" y="3"/>
                    </a:lnTo>
                    <a:lnTo>
                      <a:pt x="1329" y="2"/>
                    </a:lnTo>
                    <a:lnTo>
                      <a:pt x="1301" y="2"/>
                    </a:lnTo>
                    <a:lnTo>
                      <a:pt x="1301" y="6"/>
                    </a:lnTo>
                    <a:lnTo>
                      <a:pt x="1300" y="6"/>
                    </a:lnTo>
                    <a:lnTo>
                      <a:pt x="1290" y="20"/>
                    </a:lnTo>
                    <a:lnTo>
                      <a:pt x="1269" y="20"/>
                    </a:lnTo>
                    <a:lnTo>
                      <a:pt x="1265" y="14"/>
                    </a:lnTo>
                    <a:lnTo>
                      <a:pt x="1265" y="1"/>
                    </a:lnTo>
                    <a:lnTo>
                      <a:pt x="1192" y="1"/>
                    </a:lnTo>
                    <a:lnTo>
                      <a:pt x="1181" y="20"/>
                    </a:lnTo>
                    <a:lnTo>
                      <a:pt x="1158" y="20"/>
                    </a:lnTo>
                    <a:lnTo>
                      <a:pt x="1152" y="9"/>
                    </a:lnTo>
                    <a:lnTo>
                      <a:pt x="1152" y="1"/>
                    </a:lnTo>
                    <a:lnTo>
                      <a:pt x="1078" y="1"/>
                    </a:lnTo>
                    <a:lnTo>
                      <a:pt x="1078" y="8"/>
                    </a:lnTo>
                  </a:path>
                </a:pathLst>
              </a:custGeom>
              <a:gradFill rotWithShape="0">
                <a:gsLst>
                  <a:gs pos="0">
                    <a:srgbClr val="C0C0C0"/>
                  </a:gs>
                  <a:gs pos="100000">
                    <a:srgbClr val="292929"/>
                  </a:gs>
                </a:gsLst>
                <a:lin ang="0" scaled="1"/>
              </a:gradFill>
              <a:ln w="3175" cap="flat" cmpd="sng">
                <a:solidFill>
                  <a:srgbClr val="777777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1937" name="Freeform 145"/>
              <p:cNvSpPr>
                <a:spLocks noChangeAspect="1"/>
              </p:cNvSpPr>
              <p:nvPr/>
            </p:nvSpPr>
            <p:spPr bwMode="auto">
              <a:xfrm>
                <a:off x="388" y="3389"/>
                <a:ext cx="4" cy="3"/>
              </a:xfrm>
              <a:custGeom>
                <a:avLst/>
                <a:gdLst/>
                <a:ahLst/>
                <a:cxnLst>
                  <a:cxn ang="0">
                    <a:pos x="2" y="2"/>
                  </a:cxn>
                  <a:cxn ang="0">
                    <a:pos x="0" y="0"/>
                  </a:cxn>
                  <a:cxn ang="0">
                    <a:pos x="7" y="8"/>
                  </a:cxn>
                  <a:cxn ang="0">
                    <a:pos x="4" y="5"/>
                  </a:cxn>
                  <a:cxn ang="0">
                    <a:pos x="6" y="5"/>
                  </a:cxn>
                  <a:cxn ang="0">
                    <a:pos x="12" y="7"/>
                  </a:cxn>
                  <a:cxn ang="0">
                    <a:pos x="4" y="3"/>
                  </a:cxn>
                  <a:cxn ang="0">
                    <a:pos x="2" y="2"/>
                  </a:cxn>
                </a:cxnLst>
                <a:rect l="0" t="0" r="r" b="b"/>
                <a:pathLst>
                  <a:path w="12" h="8">
                    <a:moveTo>
                      <a:pt x="2" y="2"/>
                    </a:moveTo>
                    <a:lnTo>
                      <a:pt x="0" y="0"/>
                    </a:lnTo>
                    <a:lnTo>
                      <a:pt x="7" y="8"/>
                    </a:lnTo>
                    <a:lnTo>
                      <a:pt x="4" y="5"/>
                    </a:lnTo>
                    <a:lnTo>
                      <a:pt x="6" y="5"/>
                    </a:lnTo>
                    <a:lnTo>
                      <a:pt x="12" y="7"/>
                    </a:lnTo>
                    <a:lnTo>
                      <a:pt x="4" y="3"/>
                    </a:lnTo>
                    <a:lnTo>
                      <a:pt x="2" y="2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938" name="Freeform 146"/>
              <p:cNvSpPr>
                <a:spLocks noChangeAspect="1"/>
              </p:cNvSpPr>
              <p:nvPr/>
            </p:nvSpPr>
            <p:spPr bwMode="auto">
              <a:xfrm>
                <a:off x="377" y="3391"/>
                <a:ext cx="3" cy="2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3" y="4"/>
                  </a:cxn>
                  <a:cxn ang="0">
                    <a:pos x="10" y="0"/>
                  </a:cxn>
                  <a:cxn ang="0">
                    <a:pos x="5" y="0"/>
                  </a:cxn>
                  <a:cxn ang="0">
                    <a:pos x="3" y="1"/>
                  </a:cxn>
                  <a:cxn ang="0">
                    <a:pos x="0" y="4"/>
                  </a:cxn>
                </a:cxnLst>
                <a:rect l="0" t="0" r="r" b="b"/>
                <a:pathLst>
                  <a:path w="10" h="4">
                    <a:moveTo>
                      <a:pt x="0" y="4"/>
                    </a:moveTo>
                    <a:lnTo>
                      <a:pt x="3" y="4"/>
                    </a:lnTo>
                    <a:lnTo>
                      <a:pt x="10" y="0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939" name="Freeform 147"/>
              <p:cNvSpPr>
                <a:spLocks noChangeAspect="1"/>
              </p:cNvSpPr>
              <p:nvPr/>
            </p:nvSpPr>
            <p:spPr bwMode="auto">
              <a:xfrm>
                <a:off x="261" y="3385"/>
                <a:ext cx="5" cy="3"/>
              </a:xfrm>
              <a:custGeom>
                <a:avLst/>
                <a:gdLst/>
                <a:ahLst/>
                <a:cxnLst>
                  <a:cxn ang="0">
                    <a:pos x="14" y="9"/>
                  </a:cxn>
                  <a:cxn ang="0">
                    <a:pos x="11" y="7"/>
                  </a:cxn>
                  <a:cxn ang="0">
                    <a:pos x="10" y="1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3" y="2"/>
                  </a:cxn>
                  <a:cxn ang="0">
                    <a:pos x="5" y="6"/>
                  </a:cxn>
                  <a:cxn ang="0">
                    <a:pos x="14" y="9"/>
                  </a:cxn>
                </a:cxnLst>
                <a:rect l="0" t="0" r="r" b="b"/>
                <a:pathLst>
                  <a:path w="14" h="9">
                    <a:moveTo>
                      <a:pt x="14" y="9"/>
                    </a:moveTo>
                    <a:lnTo>
                      <a:pt x="11" y="7"/>
                    </a:lnTo>
                    <a:lnTo>
                      <a:pt x="10" y="1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3" y="2"/>
                    </a:lnTo>
                    <a:lnTo>
                      <a:pt x="5" y="6"/>
                    </a:lnTo>
                    <a:lnTo>
                      <a:pt x="14" y="9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940" name="Freeform 148"/>
              <p:cNvSpPr>
                <a:spLocks noChangeAspect="1"/>
              </p:cNvSpPr>
              <p:nvPr/>
            </p:nvSpPr>
            <p:spPr bwMode="auto">
              <a:xfrm>
                <a:off x="260" y="3383"/>
                <a:ext cx="8" cy="6"/>
              </a:xfrm>
              <a:custGeom>
                <a:avLst/>
                <a:gdLst/>
                <a:ahLst/>
                <a:cxnLst>
                  <a:cxn ang="0">
                    <a:pos x="8" y="13"/>
                  </a:cxn>
                  <a:cxn ang="0">
                    <a:pos x="6" y="9"/>
                  </a:cxn>
                  <a:cxn ang="0">
                    <a:pos x="3" y="7"/>
                  </a:cxn>
                  <a:cxn ang="0">
                    <a:pos x="1" y="3"/>
                  </a:cxn>
                  <a:cxn ang="0">
                    <a:pos x="0" y="0"/>
                  </a:cxn>
                  <a:cxn ang="0">
                    <a:pos x="0" y="7"/>
                  </a:cxn>
                  <a:cxn ang="0">
                    <a:pos x="1" y="9"/>
                  </a:cxn>
                  <a:cxn ang="0">
                    <a:pos x="3" y="19"/>
                  </a:cxn>
                  <a:cxn ang="0">
                    <a:pos x="18" y="19"/>
                  </a:cxn>
                  <a:cxn ang="0">
                    <a:pos x="22" y="19"/>
                  </a:cxn>
                  <a:cxn ang="0">
                    <a:pos x="18" y="16"/>
                  </a:cxn>
                  <a:cxn ang="0">
                    <a:pos x="17" y="16"/>
                  </a:cxn>
                  <a:cxn ang="0">
                    <a:pos x="8" y="13"/>
                  </a:cxn>
                  <a:cxn ang="0">
                    <a:pos x="7" y="14"/>
                  </a:cxn>
                  <a:cxn ang="0">
                    <a:pos x="6" y="12"/>
                  </a:cxn>
                  <a:cxn ang="0">
                    <a:pos x="8" y="13"/>
                  </a:cxn>
                </a:cxnLst>
                <a:rect l="0" t="0" r="r" b="b"/>
                <a:pathLst>
                  <a:path w="22" h="19">
                    <a:moveTo>
                      <a:pt x="8" y="13"/>
                    </a:moveTo>
                    <a:lnTo>
                      <a:pt x="6" y="9"/>
                    </a:lnTo>
                    <a:lnTo>
                      <a:pt x="3" y="7"/>
                    </a:lnTo>
                    <a:lnTo>
                      <a:pt x="1" y="3"/>
                    </a:lnTo>
                    <a:lnTo>
                      <a:pt x="0" y="0"/>
                    </a:lnTo>
                    <a:lnTo>
                      <a:pt x="0" y="7"/>
                    </a:lnTo>
                    <a:lnTo>
                      <a:pt x="1" y="9"/>
                    </a:lnTo>
                    <a:lnTo>
                      <a:pt x="3" y="19"/>
                    </a:lnTo>
                    <a:lnTo>
                      <a:pt x="18" y="19"/>
                    </a:lnTo>
                    <a:lnTo>
                      <a:pt x="22" y="19"/>
                    </a:lnTo>
                    <a:lnTo>
                      <a:pt x="18" y="16"/>
                    </a:lnTo>
                    <a:lnTo>
                      <a:pt x="17" y="16"/>
                    </a:lnTo>
                    <a:lnTo>
                      <a:pt x="8" y="13"/>
                    </a:lnTo>
                    <a:lnTo>
                      <a:pt x="7" y="14"/>
                    </a:lnTo>
                    <a:lnTo>
                      <a:pt x="6" y="12"/>
                    </a:lnTo>
                    <a:lnTo>
                      <a:pt x="8" y="13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941" name="Freeform 149"/>
              <p:cNvSpPr>
                <a:spLocks noChangeAspect="1"/>
              </p:cNvSpPr>
              <p:nvPr/>
            </p:nvSpPr>
            <p:spPr bwMode="auto">
              <a:xfrm>
                <a:off x="282" y="3387"/>
                <a:ext cx="3" cy="2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9" y="1"/>
                  </a:cxn>
                  <a:cxn ang="0">
                    <a:pos x="0" y="6"/>
                  </a:cxn>
                  <a:cxn ang="0">
                    <a:pos x="7" y="6"/>
                  </a:cxn>
                  <a:cxn ang="0">
                    <a:pos x="10" y="0"/>
                  </a:cxn>
                </a:cxnLst>
                <a:rect l="0" t="0" r="r" b="b"/>
                <a:pathLst>
                  <a:path w="10" h="6">
                    <a:moveTo>
                      <a:pt x="10" y="0"/>
                    </a:moveTo>
                    <a:lnTo>
                      <a:pt x="9" y="1"/>
                    </a:lnTo>
                    <a:lnTo>
                      <a:pt x="0" y="6"/>
                    </a:lnTo>
                    <a:lnTo>
                      <a:pt x="7" y="6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942" name="Freeform 150"/>
              <p:cNvSpPr>
                <a:spLocks noChangeAspect="1" noEditPoints="1"/>
              </p:cNvSpPr>
              <p:nvPr/>
            </p:nvSpPr>
            <p:spPr bwMode="auto">
              <a:xfrm>
                <a:off x="-316" y="3345"/>
                <a:ext cx="597" cy="135"/>
              </a:xfrm>
              <a:custGeom>
                <a:avLst/>
                <a:gdLst/>
                <a:ahLst/>
                <a:cxnLst>
                  <a:cxn ang="0">
                    <a:pos x="1436" y="18"/>
                  </a:cxn>
                  <a:cxn ang="0">
                    <a:pos x="1334" y="40"/>
                  </a:cxn>
                  <a:cxn ang="0">
                    <a:pos x="1324" y="95"/>
                  </a:cxn>
                  <a:cxn ang="0">
                    <a:pos x="1246" y="130"/>
                  </a:cxn>
                  <a:cxn ang="0">
                    <a:pos x="1262" y="232"/>
                  </a:cxn>
                  <a:cxn ang="0">
                    <a:pos x="563" y="282"/>
                  </a:cxn>
                  <a:cxn ang="0">
                    <a:pos x="649" y="179"/>
                  </a:cxn>
                  <a:cxn ang="0">
                    <a:pos x="599" y="179"/>
                  </a:cxn>
                  <a:cxn ang="0">
                    <a:pos x="565" y="232"/>
                  </a:cxn>
                  <a:cxn ang="0">
                    <a:pos x="365" y="282"/>
                  </a:cxn>
                  <a:cxn ang="0">
                    <a:pos x="286" y="179"/>
                  </a:cxn>
                  <a:cxn ang="0">
                    <a:pos x="381" y="130"/>
                  </a:cxn>
                  <a:cxn ang="0">
                    <a:pos x="370" y="217"/>
                  </a:cxn>
                  <a:cxn ang="0">
                    <a:pos x="422" y="130"/>
                  </a:cxn>
                  <a:cxn ang="0">
                    <a:pos x="475" y="130"/>
                  </a:cxn>
                  <a:cxn ang="0">
                    <a:pos x="494" y="230"/>
                  </a:cxn>
                  <a:cxn ang="0">
                    <a:pos x="519" y="130"/>
                  </a:cxn>
                  <a:cxn ang="0">
                    <a:pos x="617" y="104"/>
                  </a:cxn>
                  <a:cxn ang="0">
                    <a:pos x="655" y="79"/>
                  </a:cxn>
                  <a:cxn ang="0">
                    <a:pos x="693" y="130"/>
                  </a:cxn>
                  <a:cxn ang="0">
                    <a:pos x="685" y="230"/>
                  </a:cxn>
                  <a:cxn ang="0">
                    <a:pos x="730" y="179"/>
                  </a:cxn>
                  <a:cxn ang="0">
                    <a:pos x="795" y="80"/>
                  </a:cxn>
                  <a:cxn ang="0">
                    <a:pos x="700" y="28"/>
                  </a:cxn>
                  <a:cxn ang="0">
                    <a:pos x="667" y="18"/>
                  </a:cxn>
                  <a:cxn ang="0">
                    <a:pos x="586" y="1"/>
                  </a:cxn>
                  <a:cxn ang="0">
                    <a:pos x="471" y="37"/>
                  </a:cxn>
                  <a:cxn ang="0">
                    <a:pos x="440" y="18"/>
                  </a:cxn>
                  <a:cxn ang="0">
                    <a:pos x="346" y="18"/>
                  </a:cxn>
                  <a:cxn ang="0">
                    <a:pos x="194" y="79"/>
                  </a:cxn>
                  <a:cxn ang="0">
                    <a:pos x="239" y="130"/>
                  </a:cxn>
                  <a:cxn ang="0">
                    <a:pos x="184" y="232"/>
                  </a:cxn>
                  <a:cxn ang="0">
                    <a:pos x="200" y="323"/>
                  </a:cxn>
                  <a:cxn ang="0">
                    <a:pos x="42" y="283"/>
                  </a:cxn>
                  <a:cxn ang="0">
                    <a:pos x="62" y="179"/>
                  </a:cxn>
                  <a:cxn ang="0">
                    <a:pos x="182" y="36"/>
                  </a:cxn>
                  <a:cxn ang="0">
                    <a:pos x="83" y="36"/>
                  </a:cxn>
                  <a:cxn ang="0">
                    <a:pos x="64" y="95"/>
                  </a:cxn>
                  <a:cxn ang="0">
                    <a:pos x="333" y="403"/>
                  </a:cxn>
                  <a:cxn ang="0">
                    <a:pos x="1764" y="104"/>
                  </a:cxn>
                  <a:cxn ang="0">
                    <a:pos x="1735" y="37"/>
                  </a:cxn>
                  <a:cxn ang="0">
                    <a:pos x="1625" y="11"/>
                  </a:cxn>
                  <a:cxn ang="0">
                    <a:pos x="1545" y="18"/>
                  </a:cxn>
                  <a:cxn ang="0">
                    <a:pos x="1417" y="95"/>
                  </a:cxn>
                  <a:cxn ang="0">
                    <a:pos x="1489" y="179"/>
                  </a:cxn>
                  <a:cxn ang="0">
                    <a:pos x="1493" y="281"/>
                  </a:cxn>
                  <a:cxn ang="0">
                    <a:pos x="1337" y="180"/>
                  </a:cxn>
                  <a:cxn ang="0">
                    <a:pos x="1377" y="179"/>
                  </a:cxn>
                  <a:cxn ang="0">
                    <a:pos x="1415" y="230"/>
                  </a:cxn>
                  <a:cxn ang="0">
                    <a:pos x="1414" y="179"/>
                  </a:cxn>
                  <a:cxn ang="0">
                    <a:pos x="1529" y="95"/>
                  </a:cxn>
                  <a:cxn ang="0">
                    <a:pos x="1742" y="94"/>
                  </a:cxn>
                  <a:cxn ang="0">
                    <a:pos x="1750" y="230"/>
                  </a:cxn>
                  <a:cxn ang="0">
                    <a:pos x="1609" y="335"/>
                  </a:cxn>
                  <a:cxn ang="0">
                    <a:pos x="1558" y="180"/>
                  </a:cxn>
                  <a:cxn ang="0">
                    <a:pos x="1624" y="130"/>
                  </a:cxn>
                  <a:cxn ang="0">
                    <a:pos x="633" y="104"/>
                  </a:cxn>
                  <a:cxn ang="0">
                    <a:pos x="743" y="95"/>
                  </a:cxn>
                  <a:cxn ang="0">
                    <a:pos x="1407" y="130"/>
                  </a:cxn>
                  <a:cxn ang="0">
                    <a:pos x="150" y="94"/>
                  </a:cxn>
                  <a:cxn ang="0">
                    <a:pos x="180" y="95"/>
                  </a:cxn>
                </a:cxnLst>
                <a:rect l="0" t="0" r="r" b="b"/>
                <a:pathLst>
                  <a:path w="1791" h="403">
                    <a:moveTo>
                      <a:pt x="1522" y="18"/>
                    </a:moveTo>
                    <a:lnTo>
                      <a:pt x="1514" y="5"/>
                    </a:lnTo>
                    <a:lnTo>
                      <a:pt x="1519" y="43"/>
                    </a:lnTo>
                    <a:lnTo>
                      <a:pt x="1443" y="40"/>
                    </a:lnTo>
                    <a:lnTo>
                      <a:pt x="1447" y="4"/>
                    </a:lnTo>
                    <a:lnTo>
                      <a:pt x="1436" y="18"/>
                    </a:lnTo>
                    <a:lnTo>
                      <a:pt x="1424" y="38"/>
                    </a:lnTo>
                    <a:lnTo>
                      <a:pt x="1413" y="18"/>
                    </a:lnTo>
                    <a:lnTo>
                      <a:pt x="1406" y="4"/>
                    </a:lnTo>
                    <a:lnTo>
                      <a:pt x="1406" y="40"/>
                    </a:lnTo>
                    <a:lnTo>
                      <a:pt x="1397" y="38"/>
                    </a:lnTo>
                    <a:lnTo>
                      <a:pt x="1334" y="40"/>
                    </a:lnTo>
                    <a:lnTo>
                      <a:pt x="1333" y="4"/>
                    </a:lnTo>
                    <a:lnTo>
                      <a:pt x="1331" y="4"/>
                    </a:lnTo>
                    <a:lnTo>
                      <a:pt x="1323" y="18"/>
                    </a:lnTo>
                    <a:lnTo>
                      <a:pt x="1312" y="37"/>
                    </a:lnTo>
                    <a:lnTo>
                      <a:pt x="1307" y="95"/>
                    </a:lnTo>
                    <a:lnTo>
                      <a:pt x="1324" y="95"/>
                    </a:lnTo>
                    <a:lnTo>
                      <a:pt x="1316" y="104"/>
                    </a:lnTo>
                    <a:lnTo>
                      <a:pt x="1307" y="95"/>
                    </a:lnTo>
                    <a:lnTo>
                      <a:pt x="1295" y="82"/>
                    </a:lnTo>
                    <a:lnTo>
                      <a:pt x="1299" y="130"/>
                    </a:lnTo>
                    <a:lnTo>
                      <a:pt x="1250" y="130"/>
                    </a:lnTo>
                    <a:lnTo>
                      <a:pt x="1246" y="130"/>
                    </a:lnTo>
                    <a:lnTo>
                      <a:pt x="1262" y="130"/>
                    </a:lnTo>
                    <a:lnTo>
                      <a:pt x="1263" y="168"/>
                    </a:lnTo>
                    <a:lnTo>
                      <a:pt x="1264" y="179"/>
                    </a:lnTo>
                    <a:lnTo>
                      <a:pt x="1299" y="179"/>
                    </a:lnTo>
                    <a:lnTo>
                      <a:pt x="1299" y="232"/>
                    </a:lnTo>
                    <a:lnTo>
                      <a:pt x="1262" y="232"/>
                    </a:lnTo>
                    <a:lnTo>
                      <a:pt x="1263" y="270"/>
                    </a:lnTo>
                    <a:lnTo>
                      <a:pt x="1264" y="282"/>
                    </a:lnTo>
                    <a:lnTo>
                      <a:pt x="1265" y="282"/>
                    </a:lnTo>
                    <a:lnTo>
                      <a:pt x="1265" y="336"/>
                    </a:lnTo>
                    <a:lnTo>
                      <a:pt x="562" y="336"/>
                    </a:lnTo>
                    <a:lnTo>
                      <a:pt x="563" y="282"/>
                    </a:lnTo>
                    <a:lnTo>
                      <a:pt x="603" y="282"/>
                    </a:lnTo>
                    <a:lnTo>
                      <a:pt x="607" y="232"/>
                    </a:lnTo>
                    <a:lnTo>
                      <a:pt x="611" y="232"/>
                    </a:lnTo>
                    <a:lnTo>
                      <a:pt x="615" y="230"/>
                    </a:lnTo>
                    <a:lnTo>
                      <a:pt x="646" y="230"/>
                    </a:lnTo>
                    <a:lnTo>
                      <a:pt x="649" y="179"/>
                    </a:lnTo>
                    <a:lnTo>
                      <a:pt x="613" y="179"/>
                    </a:lnTo>
                    <a:lnTo>
                      <a:pt x="615" y="166"/>
                    </a:lnTo>
                    <a:lnTo>
                      <a:pt x="615" y="130"/>
                    </a:lnTo>
                    <a:lnTo>
                      <a:pt x="579" y="130"/>
                    </a:lnTo>
                    <a:lnTo>
                      <a:pt x="575" y="179"/>
                    </a:lnTo>
                    <a:lnTo>
                      <a:pt x="599" y="179"/>
                    </a:lnTo>
                    <a:lnTo>
                      <a:pt x="604" y="178"/>
                    </a:lnTo>
                    <a:lnTo>
                      <a:pt x="609" y="178"/>
                    </a:lnTo>
                    <a:lnTo>
                      <a:pt x="607" y="230"/>
                    </a:lnTo>
                    <a:lnTo>
                      <a:pt x="591" y="230"/>
                    </a:lnTo>
                    <a:lnTo>
                      <a:pt x="586" y="232"/>
                    </a:lnTo>
                    <a:lnTo>
                      <a:pt x="565" y="232"/>
                    </a:lnTo>
                    <a:lnTo>
                      <a:pt x="562" y="282"/>
                    </a:lnTo>
                    <a:lnTo>
                      <a:pt x="523" y="282"/>
                    </a:lnTo>
                    <a:lnTo>
                      <a:pt x="518" y="336"/>
                    </a:lnTo>
                    <a:lnTo>
                      <a:pt x="355" y="336"/>
                    </a:lnTo>
                    <a:lnTo>
                      <a:pt x="361" y="282"/>
                    </a:lnTo>
                    <a:lnTo>
                      <a:pt x="365" y="282"/>
                    </a:lnTo>
                    <a:lnTo>
                      <a:pt x="365" y="270"/>
                    </a:lnTo>
                    <a:lnTo>
                      <a:pt x="370" y="232"/>
                    </a:lnTo>
                    <a:lnTo>
                      <a:pt x="291" y="232"/>
                    </a:lnTo>
                    <a:lnTo>
                      <a:pt x="297" y="180"/>
                    </a:lnTo>
                    <a:lnTo>
                      <a:pt x="291" y="180"/>
                    </a:lnTo>
                    <a:lnTo>
                      <a:pt x="286" y="179"/>
                    </a:lnTo>
                    <a:lnTo>
                      <a:pt x="260" y="179"/>
                    </a:lnTo>
                    <a:lnTo>
                      <a:pt x="267" y="130"/>
                    </a:lnTo>
                    <a:lnTo>
                      <a:pt x="305" y="130"/>
                    </a:lnTo>
                    <a:lnTo>
                      <a:pt x="309" y="80"/>
                    </a:lnTo>
                    <a:lnTo>
                      <a:pt x="386" y="80"/>
                    </a:lnTo>
                    <a:lnTo>
                      <a:pt x="381" y="130"/>
                    </a:lnTo>
                    <a:lnTo>
                      <a:pt x="338" y="130"/>
                    </a:lnTo>
                    <a:lnTo>
                      <a:pt x="344" y="130"/>
                    </a:lnTo>
                    <a:lnTo>
                      <a:pt x="340" y="179"/>
                    </a:lnTo>
                    <a:lnTo>
                      <a:pt x="374" y="179"/>
                    </a:lnTo>
                    <a:lnTo>
                      <a:pt x="374" y="192"/>
                    </a:lnTo>
                    <a:lnTo>
                      <a:pt x="370" y="217"/>
                    </a:lnTo>
                    <a:lnTo>
                      <a:pt x="370" y="232"/>
                    </a:lnTo>
                    <a:lnTo>
                      <a:pt x="411" y="232"/>
                    </a:lnTo>
                    <a:lnTo>
                      <a:pt x="415" y="179"/>
                    </a:lnTo>
                    <a:lnTo>
                      <a:pt x="380" y="179"/>
                    </a:lnTo>
                    <a:lnTo>
                      <a:pt x="382" y="130"/>
                    </a:lnTo>
                    <a:lnTo>
                      <a:pt x="422" y="130"/>
                    </a:lnTo>
                    <a:lnTo>
                      <a:pt x="422" y="118"/>
                    </a:lnTo>
                    <a:lnTo>
                      <a:pt x="425" y="80"/>
                    </a:lnTo>
                    <a:lnTo>
                      <a:pt x="502" y="80"/>
                    </a:lnTo>
                    <a:lnTo>
                      <a:pt x="499" y="118"/>
                    </a:lnTo>
                    <a:lnTo>
                      <a:pt x="499" y="130"/>
                    </a:lnTo>
                    <a:lnTo>
                      <a:pt x="475" y="130"/>
                    </a:lnTo>
                    <a:lnTo>
                      <a:pt x="471" y="130"/>
                    </a:lnTo>
                    <a:lnTo>
                      <a:pt x="461" y="130"/>
                    </a:lnTo>
                    <a:lnTo>
                      <a:pt x="458" y="179"/>
                    </a:lnTo>
                    <a:lnTo>
                      <a:pt x="493" y="179"/>
                    </a:lnTo>
                    <a:lnTo>
                      <a:pt x="488" y="228"/>
                    </a:lnTo>
                    <a:lnTo>
                      <a:pt x="494" y="230"/>
                    </a:lnTo>
                    <a:lnTo>
                      <a:pt x="526" y="230"/>
                    </a:lnTo>
                    <a:lnTo>
                      <a:pt x="531" y="179"/>
                    </a:lnTo>
                    <a:lnTo>
                      <a:pt x="496" y="179"/>
                    </a:lnTo>
                    <a:lnTo>
                      <a:pt x="500" y="130"/>
                    </a:lnTo>
                    <a:lnTo>
                      <a:pt x="513" y="130"/>
                    </a:lnTo>
                    <a:lnTo>
                      <a:pt x="519" y="130"/>
                    </a:lnTo>
                    <a:lnTo>
                      <a:pt x="538" y="130"/>
                    </a:lnTo>
                    <a:lnTo>
                      <a:pt x="541" y="80"/>
                    </a:lnTo>
                    <a:lnTo>
                      <a:pt x="573" y="80"/>
                    </a:lnTo>
                    <a:lnTo>
                      <a:pt x="579" y="79"/>
                    </a:lnTo>
                    <a:lnTo>
                      <a:pt x="617" y="79"/>
                    </a:lnTo>
                    <a:lnTo>
                      <a:pt x="617" y="104"/>
                    </a:lnTo>
                    <a:lnTo>
                      <a:pt x="615" y="116"/>
                    </a:lnTo>
                    <a:lnTo>
                      <a:pt x="615" y="128"/>
                    </a:lnTo>
                    <a:lnTo>
                      <a:pt x="629" y="128"/>
                    </a:lnTo>
                    <a:lnTo>
                      <a:pt x="635" y="130"/>
                    </a:lnTo>
                    <a:lnTo>
                      <a:pt x="653" y="130"/>
                    </a:lnTo>
                    <a:lnTo>
                      <a:pt x="655" y="79"/>
                    </a:lnTo>
                    <a:lnTo>
                      <a:pt x="661" y="79"/>
                    </a:lnTo>
                    <a:lnTo>
                      <a:pt x="665" y="80"/>
                    </a:lnTo>
                    <a:lnTo>
                      <a:pt x="731" y="80"/>
                    </a:lnTo>
                    <a:lnTo>
                      <a:pt x="730" y="92"/>
                    </a:lnTo>
                    <a:lnTo>
                      <a:pt x="730" y="130"/>
                    </a:lnTo>
                    <a:lnTo>
                      <a:pt x="693" y="130"/>
                    </a:lnTo>
                    <a:lnTo>
                      <a:pt x="691" y="179"/>
                    </a:lnTo>
                    <a:lnTo>
                      <a:pt x="727" y="179"/>
                    </a:lnTo>
                    <a:lnTo>
                      <a:pt x="723" y="217"/>
                    </a:lnTo>
                    <a:lnTo>
                      <a:pt x="723" y="232"/>
                    </a:lnTo>
                    <a:lnTo>
                      <a:pt x="688" y="232"/>
                    </a:lnTo>
                    <a:lnTo>
                      <a:pt x="685" y="230"/>
                    </a:lnTo>
                    <a:lnTo>
                      <a:pt x="681" y="282"/>
                    </a:lnTo>
                    <a:lnTo>
                      <a:pt x="722" y="282"/>
                    </a:lnTo>
                    <a:lnTo>
                      <a:pt x="724" y="230"/>
                    </a:lnTo>
                    <a:lnTo>
                      <a:pt x="763" y="230"/>
                    </a:lnTo>
                    <a:lnTo>
                      <a:pt x="766" y="179"/>
                    </a:lnTo>
                    <a:lnTo>
                      <a:pt x="730" y="179"/>
                    </a:lnTo>
                    <a:lnTo>
                      <a:pt x="730" y="168"/>
                    </a:lnTo>
                    <a:lnTo>
                      <a:pt x="731" y="155"/>
                    </a:lnTo>
                    <a:lnTo>
                      <a:pt x="731" y="130"/>
                    </a:lnTo>
                    <a:lnTo>
                      <a:pt x="770" y="130"/>
                    </a:lnTo>
                    <a:lnTo>
                      <a:pt x="770" y="80"/>
                    </a:lnTo>
                    <a:lnTo>
                      <a:pt x="795" y="80"/>
                    </a:lnTo>
                    <a:lnTo>
                      <a:pt x="791" y="36"/>
                    </a:lnTo>
                    <a:lnTo>
                      <a:pt x="782" y="18"/>
                    </a:lnTo>
                    <a:lnTo>
                      <a:pt x="777" y="8"/>
                    </a:lnTo>
                    <a:lnTo>
                      <a:pt x="773" y="37"/>
                    </a:lnTo>
                    <a:lnTo>
                      <a:pt x="700" y="37"/>
                    </a:lnTo>
                    <a:lnTo>
                      <a:pt x="700" y="28"/>
                    </a:lnTo>
                    <a:lnTo>
                      <a:pt x="701" y="18"/>
                    </a:lnTo>
                    <a:lnTo>
                      <a:pt x="701" y="1"/>
                    </a:lnTo>
                    <a:lnTo>
                      <a:pt x="699" y="1"/>
                    </a:lnTo>
                    <a:lnTo>
                      <a:pt x="687" y="18"/>
                    </a:lnTo>
                    <a:lnTo>
                      <a:pt x="675" y="36"/>
                    </a:lnTo>
                    <a:lnTo>
                      <a:pt x="667" y="18"/>
                    </a:lnTo>
                    <a:lnTo>
                      <a:pt x="663" y="11"/>
                    </a:lnTo>
                    <a:lnTo>
                      <a:pt x="663" y="18"/>
                    </a:lnTo>
                    <a:lnTo>
                      <a:pt x="661" y="37"/>
                    </a:lnTo>
                    <a:lnTo>
                      <a:pt x="585" y="37"/>
                    </a:lnTo>
                    <a:lnTo>
                      <a:pt x="587" y="1"/>
                    </a:lnTo>
                    <a:lnTo>
                      <a:pt x="586" y="1"/>
                    </a:lnTo>
                    <a:lnTo>
                      <a:pt x="575" y="18"/>
                    </a:lnTo>
                    <a:lnTo>
                      <a:pt x="565" y="36"/>
                    </a:lnTo>
                    <a:lnTo>
                      <a:pt x="555" y="18"/>
                    </a:lnTo>
                    <a:lnTo>
                      <a:pt x="550" y="1"/>
                    </a:lnTo>
                    <a:lnTo>
                      <a:pt x="545" y="37"/>
                    </a:lnTo>
                    <a:lnTo>
                      <a:pt x="471" y="37"/>
                    </a:lnTo>
                    <a:lnTo>
                      <a:pt x="466" y="35"/>
                    </a:lnTo>
                    <a:lnTo>
                      <a:pt x="464" y="36"/>
                    </a:lnTo>
                    <a:lnTo>
                      <a:pt x="473" y="1"/>
                    </a:lnTo>
                    <a:lnTo>
                      <a:pt x="461" y="18"/>
                    </a:lnTo>
                    <a:lnTo>
                      <a:pt x="449" y="36"/>
                    </a:lnTo>
                    <a:lnTo>
                      <a:pt x="440" y="18"/>
                    </a:lnTo>
                    <a:lnTo>
                      <a:pt x="435" y="1"/>
                    </a:lnTo>
                    <a:lnTo>
                      <a:pt x="431" y="37"/>
                    </a:lnTo>
                    <a:lnTo>
                      <a:pt x="355" y="36"/>
                    </a:lnTo>
                    <a:lnTo>
                      <a:pt x="358" y="1"/>
                    </a:lnTo>
                    <a:lnTo>
                      <a:pt x="356" y="1"/>
                    </a:lnTo>
                    <a:lnTo>
                      <a:pt x="346" y="18"/>
                    </a:lnTo>
                    <a:lnTo>
                      <a:pt x="335" y="36"/>
                    </a:lnTo>
                    <a:lnTo>
                      <a:pt x="332" y="79"/>
                    </a:lnTo>
                    <a:lnTo>
                      <a:pt x="310" y="79"/>
                    </a:lnTo>
                    <a:lnTo>
                      <a:pt x="290" y="104"/>
                    </a:lnTo>
                    <a:lnTo>
                      <a:pt x="269" y="79"/>
                    </a:lnTo>
                    <a:lnTo>
                      <a:pt x="194" y="79"/>
                    </a:lnTo>
                    <a:lnTo>
                      <a:pt x="194" y="80"/>
                    </a:lnTo>
                    <a:lnTo>
                      <a:pt x="195" y="80"/>
                    </a:lnTo>
                    <a:lnTo>
                      <a:pt x="269" y="80"/>
                    </a:lnTo>
                    <a:lnTo>
                      <a:pt x="264" y="130"/>
                    </a:lnTo>
                    <a:lnTo>
                      <a:pt x="245" y="130"/>
                    </a:lnTo>
                    <a:lnTo>
                      <a:pt x="239" y="130"/>
                    </a:lnTo>
                    <a:lnTo>
                      <a:pt x="226" y="130"/>
                    </a:lnTo>
                    <a:lnTo>
                      <a:pt x="226" y="142"/>
                    </a:lnTo>
                    <a:lnTo>
                      <a:pt x="224" y="155"/>
                    </a:lnTo>
                    <a:lnTo>
                      <a:pt x="222" y="179"/>
                    </a:lnTo>
                    <a:lnTo>
                      <a:pt x="194" y="179"/>
                    </a:lnTo>
                    <a:lnTo>
                      <a:pt x="184" y="232"/>
                    </a:lnTo>
                    <a:lnTo>
                      <a:pt x="255" y="232"/>
                    </a:lnTo>
                    <a:lnTo>
                      <a:pt x="251" y="270"/>
                    </a:lnTo>
                    <a:lnTo>
                      <a:pt x="251" y="282"/>
                    </a:lnTo>
                    <a:lnTo>
                      <a:pt x="203" y="282"/>
                    </a:lnTo>
                    <a:lnTo>
                      <a:pt x="203" y="283"/>
                    </a:lnTo>
                    <a:lnTo>
                      <a:pt x="200" y="323"/>
                    </a:lnTo>
                    <a:lnTo>
                      <a:pt x="196" y="336"/>
                    </a:lnTo>
                    <a:lnTo>
                      <a:pt x="94" y="336"/>
                    </a:lnTo>
                    <a:lnTo>
                      <a:pt x="84" y="337"/>
                    </a:lnTo>
                    <a:lnTo>
                      <a:pt x="34" y="337"/>
                    </a:lnTo>
                    <a:lnTo>
                      <a:pt x="40" y="283"/>
                    </a:lnTo>
                    <a:lnTo>
                      <a:pt x="42" y="283"/>
                    </a:lnTo>
                    <a:lnTo>
                      <a:pt x="45" y="270"/>
                    </a:lnTo>
                    <a:lnTo>
                      <a:pt x="48" y="232"/>
                    </a:lnTo>
                    <a:lnTo>
                      <a:pt x="51" y="232"/>
                    </a:lnTo>
                    <a:lnTo>
                      <a:pt x="54" y="220"/>
                    </a:lnTo>
                    <a:lnTo>
                      <a:pt x="58" y="179"/>
                    </a:lnTo>
                    <a:lnTo>
                      <a:pt x="62" y="179"/>
                    </a:lnTo>
                    <a:lnTo>
                      <a:pt x="66" y="143"/>
                    </a:lnTo>
                    <a:lnTo>
                      <a:pt x="66" y="130"/>
                    </a:lnTo>
                    <a:lnTo>
                      <a:pt x="186" y="130"/>
                    </a:lnTo>
                    <a:lnTo>
                      <a:pt x="190" y="79"/>
                    </a:lnTo>
                    <a:lnTo>
                      <a:pt x="191" y="79"/>
                    </a:lnTo>
                    <a:lnTo>
                      <a:pt x="182" y="36"/>
                    </a:lnTo>
                    <a:lnTo>
                      <a:pt x="171" y="18"/>
                    </a:lnTo>
                    <a:lnTo>
                      <a:pt x="162" y="4"/>
                    </a:lnTo>
                    <a:lnTo>
                      <a:pt x="160" y="37"/>
                    </a:lnTo>
                    <a:lnTo>
                      <a:pt x="99" y="37"/>
                    </a:lnTo>
                    <a:lnTo>
                      <a:pt x="93" y="36"/>
                    </a:lnTo>
                    <a:lnTo>
                      <a:pt x="83" y="36"/>
                    </a:lnTo>
                    <a:lnTo>
                      <a:pt x="88" y="1"/>
                    </a:lnTo>
                    <a:lnTo>
                      <a:pt x="87" y="1"/>
                    </a:lnTo>
                    <a:lnTo>
                      <a:pt x="77" y="18"/>
                    </a:lnTo>
                    <a:lnTo>
                      <a:pt x="66" y="36"/>
                    </a:lnTo>
                    <a:lnTo>
                      <a:pt x="60" y="95"/>
                    </a:lnTo>
                    <a:lnTo>
                      <a:pt x="64" y="95"/>
                    </a:lnTo>
                    <a:lnTo>
                      <a:pt x="54" y="104"/>
                    </a:lnTo>
                    <a:lnTo>
                      <a:pt x="0" y="403"/>
                    </a:lnTo>
                    <a:lnTo>
                      <a:pt x="227" y="403"/>
                    </a:lnTo>
                    <a:lnTo>
                      <a:pt x="238" y="347"/>
                    </a:lnTo>
                    <a:lnTo>
                      <a:pt x="339" y="347"/>
                    </a:lnTo>
                    <a:lnTo>
                      <a:pt x="333" y="403"/>
                    </a:lnTo>
                    <a:lnTo>
                      <a:pt x="1490" y="403"/>
                    </a:lnTo>
                    <a:lnTo>
                      <a:pt x="1483" y="348"/>
                    </a:lnTo>
                    <a:lnTo>
                      <a:pt x="1573" y="348"/>
                    </a:lnTo>
                    <a:lnTo>
                      <a:pt x="1581" y="403"/>
                    </a:lnTo>
                    <a:lnTo>
                      <a:pt x="1791" y="403"/>
                    </a:lnTo>
                    <a:lnTo>
                      <a:pt x="1764" y="104"/>
                    </a:lnTo>
                    <a:lnTo>
                      <a:pt x="1753" y="94"/>
                    </a:lnTo>
                    <a:lnTo>
                      <a:pt x="1753" y="37"/>
                    </a:lnTo>
                    <a:lnTo>
                      <a:pt x="1742" y="18"/>
                    </a:lnTo>
                    <a:lnTo>
                      <a:pt x="1735" y="4"/>
                    </a:lnTo>
                    <a:lnTo>
                      <a:pt x="1731" y="0"/>
                    </a:lnTo>
                    <a:lnTo>
                      <a:pt x="1735" y="37"/>
                    </a:lnTo>
                    <a:lnTo>
                      <a:pt x="1663" y="37"/>
                    </a:lnTo>
                    <a:lnTo>
                      <a:pt x="1663" y="0"/>
                    </a:lnTo>
                    <a:lnTo>
                      <a:pt x="1652" y="18"/>
                    </a:lnTo>
                    <a:lnTo>
                      <a:pt x="1640" y="37"/>
                    </a:lnTo>
                    <a:lnTo>
                      <a:pt x="1630" y="18"/>
                    </a:lnTo>
                    <a:lnTo>
                      <a:pt x="1625" y="11"/>
                    </a:lnTo>
                    <a:lnTo>
                      <a:pt x="1625" y="29"/>
                    </a:lnTo>
                    <a:lnTo>
                      <a:pt x="1627" y="37"/>
                    </a:lnTo>
                    <a:lnTo>
                      <a:pt x="1555" y="37"/>
                    </a:lnTo>
                    <a:lnTo>
                      <a:pt x="1553" y="10"/>
                    </a:lnTo>
                    <a:lnTo>
                      <a:pt x="1552" y="5"/>
                    </a:lnTo>
                    <a:lnTo>
                      <a:pt x="1545" y="18"/>
                    </a:lnTo>
                    <a:lnTo>
                      <a:pt x="1534" y="37"/>
                    </a:lnTo>
                    <a:lnTo>
                      <a:pt x="1522" y="18"/>
                    </a:lnTo>
                    <a:close/>
                    <a:moveTo>
                      <a:pt x="1417" y="95"/>
                    </a:moveTo>
                    <a:lnTo>
                      <a:pt x="1433" y="95"/>
                    </a:lnTo>
                    <a:lnTo>
                      <a:pt x="1425" y="104"/>
                    </a:lnTo>
                    <a:lnTo>
                      <a:pt x="1417" y="95"/>
                    </a:lnTo>
                    <a:close/>
                    <a:moveTo>
                      <a:pt x="1445" y="92"/>
                    </a:moveTo>
                    <a:lnTo>
                      <a:pt x="1443" y="80"/>
                    </a:lnTo>
                    <a:lnTo>
                      <a:pt x="1517" y="80"/>
                    </a:lnTo>
                    <a:lnTo>
                      <a:pt x="1519" y="130"/>
                    </a:lnTo>
                    <a:lnTo>
                      <a:pt x="1487" y="130"/>
                    </a:lnTo>
                    <a:lnTo>
                      <a:pt x="1489" y="179"/>
                    </a:lnTo>
                    <a:lnTo>
                      <a:pt x="1523" y="179"/>
                    </a:lnTo>
                    <a:lnTo>
                      <a:pt x="1527" y="232"/>
                    </a:lnTo>
                    <a:lnTo>
                      <a:pt x="1513" y="232"/>
                    </a:lnTo>
                    <a:lnTo>
                      <a:pt x="1508" y="230"/>
                    </a:lnTo>
                    <a:lnTo>
                      <a:pt x="1491" y="230"/>
                    </a:lnTo>
                    <a:lnTo>
                      <a:pt x="1493" y="281"/>
                    </a:lnTo>
                    <a:lnTo>
                      <a:pt x="1459" y="281"/>
                    </a:lnTo>
                    <a:lnTo>
                      <a:pt x="1460" y="336"/>
                    </a:lnTo>
                    <a:lnTo>
                      <a:pt x="1304" y="336"/>
                    </a:lnTo>
                    <a:lnTo>
                      <a:pt x="1303" y="232"/>
                    </a:lnTo>
                    <a:lnTo>
                      <a:pt x="1339" y="232"/>
                    </a:lnTo>
                    <a:lnTo>
                      <a:pt x="1337" y="180"/>
                    </a:lnTo>
                    <a:lnTo>
                      <a:pt x="1311" y="180"/>
                    </a:lnTo>
                    <a:lnTo>
                      <a:pt x="1306" y="179"/>
                    </a:lnTo>
                    <a:lnTo>
                      <a:pt x="1303" y="179"/>
                    </a:lnTo>
                    <a:lnTo>
                      <a:pt x="1299" y="130"/>
                    </a:lnTo>
                    <a:lnTo>
                      <a:pt x="1373" y="130"/>
                    </a:lnTo>
                    <a:lnTo>
                      <a:pt x="1377" y="179"/>
                    </a:lnTo>
                    <a:lnTo>
                      <a:pt x="1412" y="179"/>
                    </a:lnTo>
                    <a:lnTo>
                      <a:pt x="1412" y="230"/>
                    </a:lnTo>
                    <a:lnTo>
                      <a:pt x="1373" y="230"/>
                    </a:lnTo>
                    <a:lnTo>
                      <a:pt x="1377" y="282"/>
                    </a:lnTo>
                    <a:lnTo>
                      <a:pt x="1417" y="281"/>
                    </a:lnTo>
                    <a:lnTo>
                      <a:pt x="1415" y="230"/>
                    </a:lnTo>
                    <a:lnTo>
                      <a:pt x="1451" y="230"/>
                    </a:lnTo>
                    <a:lnTo>
                      <a:pt x="1450" y="217"/>
                    </a:lnTo>
                    <a:lnTo>
                      <a:pt x="1450" y="180"/>
                    </a:lnTo>
                    <a:lnTo>
                      <a:pt x="1442" y="180"/>
                    </a:lnTo>
                    <a:lnTo>
                      <a:pt x="1437" y="179"/>
                    </a:lnTo>
                    <a:lnTo>
                      <a:pt x="1414" y="179"/>
                    </a:lnTo>
                    <a:lnTo>
                      <a:pt x="1412" y="130"/>
                    </a:lnTo>
                    <a:lnTo>
                      <a:pt x="1447" y="130"/>
                    </a:lnTo>
                    <a:lnTo>
                      <a:pt x="1445" y="92"/>
                    </a:lnTo>
                    <a:close/>
                    <a:moveTo>
                      <a:pt x="1545" y="95"/>
                    </a:moveTo>
                    <a:lnTo>
                      <a:pt x="1537" y="104"/>
                    </a:lnTo>
                    <a:lnTo>
                      <a:pt x="1529" y="95"/>
                    </a:lnTo>
                    <a:lnTo>
                      <a:pt x="1545" y="95"/>
                    </a:lnTo>
                    <a:close/>
                    <a:moveTo>
                      <a:pt x="1557" y="130"/>
                    </a:moveTo>
                    <a:lnTo>
                      <a:pt x="1556" y="118"/>
                    </a:lnTo>
                    <a:lnTo>
                      <a:pt x="1556" y="82"/>
                    </a:lnTo>
                    <a:lnTo>
                      <a:pt x="1742" y="80"/>
                    </a:lnTo>
                    <a:lnTo>
                      <a:pt x="1742" y="94"/>
                    </a:lnTo>
                    <a:lnTo>
                      <a:pt x="1743" y="104"/>
                    </a:lnTo>
                    <a:lnTo>
                      <a:pt x="1743" y="130"/>
                    </a:lnTo>
                    <a:lnTo>
                      <a:pt x="1741" y="130"/>
                    </a:lnTo>
                    <a:lnTo>
                      <a:pt x="1743" y="179"/>
                    </a:lnTo>
                    <a:lnTo>
                      <a:pt x="1744" y="179"/>
                    </a:lnTo>
                    <a:lnTo>
                      <a:pt x="1750" y="230"/>
                    </a:lnTo>
                    <a:lnTo>
                      <a:pt x="1755" y="230"/>
                    </a:lnTo>
                    <a:lnTo>
                      <a:pt x="1759" y="281"/>
                    </a:lnTo>
                    <a:lnTo>
                      <a:pt x="1760" y="281"/>
                    </a:lnTo>
                    <a:lnTo>
                      <a:pt x="1761" y="294"/>
                    </a:lnTo>
                    <a:lnTo>
                      <a:pt x="1764" y="335"/>
                    </a:lnTo>
                    <a:lnTo>
                      <a:pt x="1609" y="335"/>
                    </a:lnTo>
                    <a:lnTo>
                      <a:pt x="1607" y="281"/>
                    </a:lnTo>
                    <a:lnTo>
                      <a:pt x="1531" y="281"/>
                    </a:lnTo>
                    <a:lnTo>
                      <a:pt x="1529" y="228"/>
                    </a:lnTo>
                    <a:lnTo>
                      <a:pt x="1562" y="228"/>
                    </a:lnTo>
                    <a:lnTo>
                      <a:pt x="1559" y="192"/>
                    </a:lnTo>
                    <a:lnTo>
                      <a:pt x="1558" y="180"/>
                    </a:lnTo>
                    <a:lnTo>
                      <a:pt x="1525" y="180"/>
                    </a:lnTo>
                    <a:lnTo>
                      <a:pt x="1523" y="130"/>
                    </a:lnTo>
                    <a:lnTo>
                      <a:pt x="1598" y="130"/>
                    </a:lnTo>
                    <a:lnTo>
                      <a:pt x="1599" y="179"/>
                    </a:lnTo>
                    <a:lnTo>
                      <a:pt x="1623" y="179"/>
                    </a:lnTo>
                    <a:lnTo>
                      <a:pt x="1624" y="130"/>
                    </a:lnTo>
                    <a:lnTo>
                      <a:pt x="1557" y="130"/>
                    </a:lnTo>
                    <a:close/>
                    <a:moveTo>
                      <a:pt x="514" y="95"/>
                    </a:moveTo>
                    <a:lnTo>
                      <a:pt x="530" y="95"/>
                    </a:lnTo>
                    <a:lnTo>
                      <a:pt x="521" y="104"/>
                    </a:lnTo>
                    <a:lnTo>
                      <a:pt x="514" y="95"/>
                    </a:lnTo>
                    <a:close/>
                    <a:moveTo>
                      <a:pt x="633" y="104"/>
                    </a:moveTo>
                    <a:lnTo>
                      <a:pt x="626" y="95"/>
                    </a:lnTo>
                    <a:lnTo>
                      <a:pt x="641" y="95"/>
                    </a:lnTo>
                    <a:lnTo>
                      <a:pt x="633" y="104"/>
                    </a:lnTo>
                    <a:close/>
                    <a:moveTo>
                      <a:pt x="759" y="95"/>
                    </a:moveTo>
                    <a:lnTo>
                      <a:pt x="751" y="104"/>
                    </a:lnTo>
                    <a:lnTo>
                      <a:pt x="743" y="95"/>
                    </a:lnTo>
                    <a:lnTo>
                      <a:pt x="759" y="95"/>
                    </a:lnTo>
                    <a:close/>
                    <a:moveTo>
                      <a:pt x="1335" y="130"/>
                    </a:moveTo>
                    <a:lnTo>
                      <a:pt x="1334" y="118"/>
                    </a:lnTo>
                    <a:lnTo>
                      <a:pt x="1334" y="80"/>
                    </a:lnTo>
                    <a:lnTo>
                      <a:pt x="1406" y="82"/>
                    </a:lnTo>
                    <a:lnTo>
                      <a:pt x="1407" y="130"/>
                    </a:lnTo>
                    <a:lnTo>
                      <a:pt x="1335" y="130"/>
                    </a:lnTo>
                    <a:close/>
                    <a:moveTo>
                      <a:pt x="70" y="118"/>
                    </a:moveTo>
                    <a:lnTo>
                      <a:pt x="72" y="106"/>
                    </a:lnTo>
                    <a:lnTo>
                      <a:pt x="74" y="80"/>
                    </a:lnTo>
                    <a:lnTo>
                      <a:pt x="150" y="80"/>
                    </a:lnTo>
                    <a:lnTo>
                      <a:pt x="150" y="94"/>
                    </a:lnTo>
                    <a:lnTo>
                      <a:pt x="147" y="130"/>
                    </a:lnTo>
                    <a:lnTo>
                      <a:pt x="70" y="130"/>
                    </a:lnTo>
                    <a:lnTo>
                      <a:pt x="70" y="118"/>
                    </a:lnTo>
                    <a:close/>
                    <a:moveTo>
                      <a:pt x="172" y="104"/>
                    </a:moveTo>
                    <a:lnTo>
                      <a:pt x="165" y="95"/>
                    </a:lnTo>
                    <a:lnTo>
                      <a:pt x="180" y="95"/>
                    </a:lnTo>
                    <a:lnTo>
                      <a:pt x="172" y="104"/>
                    </a:lnTo>
                    <a:close/>
                    <a:moveTo>
                      <a:pt x="398" y="95"/>
                    </a:moveTo>
                    <a:lnTo>
                      <a:pt x="415" y="95"/>
                    </a:lnTo>
                    <a:lnTo>
                      <a:pt x="405" y="104"/>
                    </a:lnTo>
                    <a:lnTo>
                      <a:pt x="398" y="95"/>
                    </a:lnTo>
                    <a:close/>
                  </a:path>
                </a:pathLst>
              </a:custGeom>
              <a:solidFill>
                <a:srgbClr val="6666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943" name="Freeform 151"/>
              <p:cNvSpPr>
                <a:spLocks noChangeAspect="1"/>
              </p:cNvSpPr>
              <p:nvPr/>
            </p:nvSpPr>
            <p:spPr bwMode="auto">
              <a:xfrm>
                <a:off x="156" y="3377"/>
                <a:ext cx="5" cy="3"/>
              </a:xfrm>
              <a:custGeom>
                <a:avLst/>
                <a:gdLst/>
                <a:ahLst/>
                <a:cxnLst>
                  <a:cxn ang="0">
                    <a:pos x="8" y="9"/>
                  </a:cxn>
                  <a:cxn ang="0">
                    <a:pos x="16" y="0"/>
                  </a:cxn>
                  <a:cxn ang="0">
                    <a:pos x="0" y="0"/>
                  </a:cxn>
                  <a:cxn ang="0">
                    <a:pos x="8" y="9"/>
                  </a:cxn>
                </a:cxnLst>
                <a:rect l="0" t="0" r="r" b="b"/>
                <a:pathLst>
                  <a:path w="16" h="9">
                    <a:moveTo>
                      <a:pt x="8" y="9"/>
                    </a:moveTo>
                    <a:lnTo>
                      <a:pt x="16" y="0"/>
                    </a:lnTo>
                    <a:lnTo>
                      <a:pt x="0" y="0"/>
                    </a:lnTo>
                    <a:lnTo>
                      <a:pt x="8" y="9"/>
                    </a:lnTo>
                    <a:close/>
                  </a:path>
                </a:pathLst>
              </a:custGeom>
              <a:solidFill>
                <a:srgbClr val="7C7C7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944" name="Freeform 152"/>
              <p:cNvSpPr>
                <a:spLocks noChangeAspect="1"/>
              </p:cNvSpPr>
              <p:nvPr/>
            </p:nvSpPr>
            <p:spPr bwMode="auto">
              <a:xfrm>
                <a:off x="117" y="3372"/>
                <a:ext cx="76" cy="85"/>
              </a:xfrm>
              <a:custGeom>
                <a:avLst/>
                <a:gdLst/>
                <a:ahLst/>
                <a:cxnLst>
                  <a:cxn ang="0">
                    <a:pos x="144" y="0"/>
                  </a:cxn>
                  <a:cxn ang="0">
                    <a:pos x="146" y="12"/>
                  </a:cxn>
                  <a:cxn ang="0">
                    <a:pos x="148" y="50"/>
                  </a:cxn>
                  <a:cxn ang="0">
                    <a:pos x="113" y="50"/>
                  </a:cxn>
                  <a:cxn ang="0">
                    <a:pos x="115" y="99"/>
                  </a:cxn>
                  <a:cxn ang="0">
                    <a:pos x="138" y="99"/>
                  </a:cxn>
                  <a:cxn ang="0">
                    <a:pos x="143" y="100"/>
                  </a:cxn>
                  <a:cxn ang="0">
                    <a:pos x="151" y="100"/>
                  </a:cxn>
                  <a:cxn ang="0">
                    <a:pos x="151" y="137"/>
                  </a:cxn>
                  <a:cxn ang="0">
                    <a:pos x="152" y="150"/>
                  </a:cxn>
                  <a:cxn ang="0">
                    <a:pos x="116" y="150"/>
                  </a:cxn>
                  <a:cxn ang="0">
                    <a:pos x="118" y="201"/>
                  </a:cxn>
                  <a:cxn ang="0">
                    <a:pos x="78" y="202"/>
                  </a:cxn>
                  <a:cxn ang="0">
                    <a:pos x="74" y="150"/>
                  </a:cxn>
                  <a:cxn ang="0">
                    <a:pos x="113" y="150"/>
                  </a:cxn>
                  <a:cxn ang="0">
                    <a:pos x="113" y="99"/>
                  </a:cxn>
                  <a:cxn ang="0">
                    <a:pos x="78" y="99"/>
                  </a:cxn>
                  <a:cxn ang="0">
                    <a:pos x="74" y="50"/>
                  </a:cxn>
                  <a:cxn ang="0">
                    <a:pos x="0" y="50"/>
                  </a:cxn>
                  <a:cxn ang="0">
                    <a:pos x="4" y="99"/>
                  </a:cxn>
                  <a:cxn ang="0">
                    <a:pos x="7" y="99"/>
                  </a:cxn>
                  <a:cxn ang="0">
                    <a:pos x="12" y="100"/>
                  </a:cxn>
                  <a:cxn ang="0">
                    <a:pos x="38" y="100"/>
                  </a:cxn>
                  <a:cxn ang="0">
                    <a:pos x="40" y="152"/>
                  </a:cxn>
                  <a:cxn ang="0">
                    <a:pos x="4" y="152"/>
                  </a:cxn>
                  <a:cxn ang="0">
                    <a:pos x="5" y="256"/>
                  </a:cxn>
                  <a:cxn ang="0">
                    <a:pos x="161" y="256"/>
                  </a:cxn>
                  <a:cxn ang="0">
                    <a:pos x="160" y="201"/>
                  </a:cxn>
                  <a:cxn ang="0">
                    <a:pos x="194" y="201"/>
                  </a:cxn>
                  <a:cxn ang="0">
                    <a:pos x="192" y="150"/>
                  </a:cxn>
                  <a:cxn ang="0">
                    <a:pos x="209" y="150"/>
                  </a:cxn>
                  <a:cxn ang="0">
                    <a:pos x="214" y="152"/>
                  </a:cxn>
                  <a:cxn ang="0">
                    <a:pos x="228" y="152"/>
                  </a:cxn>
                  <a:cxn ang="0">
                    <a:pos x="224" y="99"/>
                  </a:cxn>
                  <a:cxn ang="0">
                    <a:pos x="190" y="99"/>
                  </a:cxn>
                  <a:cxn ang="0">
                    <a:pos x="188" y="50"/>
                  </a:cxn>
                  <a:cxn ang="0">
                    <a:pos x="220" y="50"/>
                  </a:cxn>
                  <a:cxn ang="0">
                    <a:pos x="218" y="0"/>
                  </a:cxn>
                  <a:cxn ang="0">
                    <a:pos x="144" y="0"/>
                  </a:cxn>
                </a:cxnLst>
                <a:rect l="0" t="0" r="r" b="b"/>
                <a:pathLst>
                  <a:path w="228" h="256">
                    <a:moveTo>
                      <a:pt x="144" y="0"/>
                    </a:moveTo>
                    <a:lnTo>
                      <a:pt x="146" y="12"/>
                    </a:lnTo>
                    <a:lnTo>
                      <a:pt x="148" y="50"/>
                    </a:lnTo>
                    <a:lnTo>
                      <a:pt x="113" y="50"/>
                    </a:lnTo>
                    <a:lnTo>
                      <a:pt x="115" y="99"/>
                    </a:lnTo>
                    <a:lnTo>
                      <a:pt x="138" y="99"/>
                    </a:lnTo>
                    <a:lnTo>
                      <a:pt x="143" y="100"/>
                    </a:lnTo>
                    <a:lnTo>
                      <a:pt x="151" y="100"/>
                    </a:lnTo>
                    <a:lnTo>
                      <a:pt x="151" y="137"/>
                    </a:lnTo>
                    <a:lnTo>
                      <a:pt x="152" y="150"/>
                    </a:lnTo>
                    <a:lnTo>
                      <a:pt x="116" y="150"/>
                    </a:lnTo>
                    <a:lnTo>
                      <a:pt x="118" y="201"/>
                    </a:lnTo>
                    <a:lnTo>
                      <a:pt x="78" y="202"/>
                    </a:lnTo>
                    <a:lnTo>
                      <a:pt x="74" y="150"/>
                    </a:lnTo>
                    <a:lnTo>
                      <a:pt x="113" y="150"/>
                    </a:lnTo>
                    <a:lnTo>
                      <a:pt x="113" y="99"/>
                    </a:lnTo>
                    <a:lnTo>
                      <a:pt x="78" y="99"/>
                    </a:lnTo>
                    <a:lnTo>
                      <a:pt x="74" y="50"/>
                    </a:lnTo>
                    <a:lnTo>
                      <a:pt x="0" y="50"/>
                    </a:lnTo>
                    <a:lnTo>
                      <a:pt x="4" y="99"/>
                    </a:lnTo>
                    <a:lnTo>
                      <a:pt x="7" y="99"/>
                    </a:lnTo>
                    <a:lnTo>
                      <a:pt x="12" y="100"/>
                    </a:lnTo>
                    <a:lnTo>
                      <a:pt x="38" y="100"/>
                    </a:lnTo>
                    <a:lnTo>
                      <a:pt x="40" y="152"/>
                    </a:lnTo>
                    <a:lnTo>
                      <a:pt x="4" y="152"/>
                    </a:lnTo>
                    <a:lnTo>
                      <a:pt x="5" y="256"/>
                    </a:lnTo>
                    <a:lnTo>
                      <a:pt x="161" y="256"/>
                    </a:lnTo>
                    <a:lnTo>
                      <a:pt x="160" y="201"/>
                    </a:lnTo>
                    <a:lnTo>
                      <a:pt x="194" y="201"/>
                    </a:lnTo>
                    <a:lnTo>
                      <a:pt x="192" y="150"/>
                    </a:lnTo>
                    <a:lnTo>
                      <a:pt x="209" y="150"/>
                    </a:lnTo>
                    <a:lnTo>
                      <a:pt x="214" y="152"/>
                    </a:lnTo>
                    <a:lnTo>
                      <a:pt x="228" y="152"/>
                    </a:lnTo>
                    <a:lnTo>
                      <a:pt x="224" y="99"/>
                    </a:lnTo>
                    <a:lnTo>
                      <a:pt x="190" y="99"/>
                    </a:lnTo>
                    <a:lnTo>
                      <a:pt x="188" y="50"/>
                    </a:lnTo>
                    <a:lnTo>
                      <a:pt x="220" y="50"/>
                    </a:lnTo>
                    <a:lnTo>
                      <a:pt x="218" y="0"/>
                    </a:lnTo>
                    <a:lnTo>
                      <a:pt x="144" y="0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945" name="Freeform 153"/>
              <p:cNvSpPr>
                <a:spLocks noChangeAspect="1"/>
              </p:cNvSpPr>
              <p:nvPr/>
            </p:nvSpPr>
            <p:spPr bwMode="auto">
              <a:xfrm>
                <a:off x="193" y="3377"/>
                <a:ext cx="6" cy="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" y="9"/>
                  </a:cxn>
                  <a:cxn ang="0">
                    <a:pos x="16" y="0"/>
                  </a:cxn>
                  <a:cxn ang="0">
                    <a:pos x="0" y="0"/>
                  </a:cxn>
                </a:cxnLst>
                <a:rect l="0" t="0" r="r" b="b"/>
                <a:pathLst>
                  <a:path w="16" h="9">
                    <a:moveTo>
                      <a:pt x="0" y="0"/>
                    </a:moveTo>
                    <a:lnTo>
                      <a:pt x="8" y="9"/>
                    </a:lnTo>
                    <a:lnTo>
                      <a:pt x="1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5757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946" name="Freeform 154"/>
              <p:cNvSpPr>
                <a:spLocks noChangeAspect="1"/>
              </p:cNvSpPr>
              <p:nvPr/>
            </p:nvSpPr>
            <p:spPr bwMode="auto">
              <a:xfrm>
                <a:off x="191" y="3372"/>
                <a:ext cx="81" cy="85"/>
              </a:xfrm>
              <a:custGeom>
                <a:avLst/>
                <a:gdLst/>
                <a:ahLst/>
                <a:cxnLst>
                  <a:cxn ang="0">
                    <a:pos x="33" y="38"/>
                  </a:cxn>
                  <a:cxn ang="0">
                    <a:pos x="34" y="50"/>
                  </a:cxn>
                  <a:cxn ang="0">
                    <a:pos x="101" y="50"/>
                  </a:cxn>
                  <a:cxn ang="0">
                    <a:pos x="100" y="99"/>
                  </a:cxn>
                  <a:cxn ang="0">
                    <a:pos x="76" y="99"/>
                  </a:cxn>
                  <a:cxn ang="0">
                    <a:pos x="75" y="50"/>
                  </a:cxn>
                  <a:cxn ang="0">
                    <a:pos x="0" y="50"/>
                  </a:cxn>
                  <a:cxn ang="0">
                    <a:pos x="2" y="100"/>
                  </a:cxn>
                  <a:cxn ang="0">
                    <a:pos x="35" y="100"/>
                  </a:cxn>
                  <a:cxn ang="0">
                    <a:pos x="36" y="112"/>
                  </a:cxn>
                  <a:cxn ang="0">
                    <a:pos x="39" y="148"/>
                  </a:cxn>
                  <a:cxn ang="0">
                    <a:pos x="6" y="148"/>
                  </a:cxn>
                  <a:cxn ang="0">
                    <a:pos x="8" y="201"/>
                  </a:cxn>
                  <a:cxn ang="0">
                    <a:pos x="84" y="201"/>
                  </a:cxn>
                  <a:cxn ang="0">
                    <a:pos x="86" y="255"/>
                  </a:cxn>
                  <a:cxn ang="0">
                    <a:pos x="241" y="255"/>
                  </a:cxn>
                  <a:cxn ang="0">
                    <a:pos x="238" y="214"/>
                  </a:cxn>
                  <a:cxn ang="0">
                    <a:pos x="237" y="201"/>
                  </a:cxn>
                  <a:cxn ang="0">
                    <a:pos x="236" y="201"/>
                  </a:cxn>
                  <a:cxn ang="0">
                    <a:pos x="232" y="150"/>
                  </a:cxn>
                  <a:cxn ang="0">
                    <a:pos x="227" y="150"/>
                  </a:cxn>
                  <a:cxn ang="0">
                    <a:pos x="221" y="99"/>
                  </a:cxn>
                  <a:cxn ang="0">
                    <a:pos x="220" y="99"/>
                  </a:cxn>
                  <a:cxn ang="0">
                    <a:pos x="218" y="50"/>
                  </a:cxn>
                  <a:cxn ang="0">
                    <a:pos x="220" y="50"/>
                  </a:cxn>
                  <a:cxn ang="0">
                    <a:pos x="220" y="24"/>
                  </a:cxn>
                  <a:cxn ang="0">
                    <a:pos x="219" y="14"/>
                  </a:cxn>
                  <a:cxn ang="0">
                    <a:pos x="219" y="0"/>
                  </a:cxn>
                  <a:cxn ang="0">
                    <a:pos x="33" y="2"/>
                  </a:cxn>
                  <a:cxn ang="0">
                    <a:pos x="33" y="38"/>
                  </a:cxn>
                </a:cxnLst>
                <a:rect l="0" t="0" r="r" b="b"/>
                <a:pathLst>
                  <a:path w="241" h="255">
                    <a:moveTo>
                      <a:pt x="33" y="38"/>
                    </a:moveTo>
                    <a:lnTo>
                      <a:pt x="34" y="50"/>
                    </a:lnTo>
                    <a:lnTo>
                      <a:pt x="101" y="50"/>
                    </a:lnTo>
                    <a:lnTo>
                      <a:pt x="100" y="99"/>
                    </a:lnTo>
                    <a:lnTo>
                      <a:pt x="76" y="99"/>
                    </a:lnTo>
                    <a:lnTo>
                      <a:pt x="75" y="50"/>
                    </a:lnTo>
                    <a:lnTo>
                      <a:pt x="0" y="50"/>
                    </a:lnTo>
                    <a:lnTo>
                      <a:pt x="2" y="100"/>
                    </a:lnTo>
                    <a:lnTo>
                      <a:pt x="35" y="100"/>
                    </a:lnTo>
                    <a:lnTo>
                      <a:pt x="36" y="112"/>
                    </a:lnTo>
                    <a:lnTo>
                      <a:pt x="39" y="148"/>
                    </a:lnTo>
                    <a:lnTo>
                      <a:pt x="6" y="148"/>
                    </a:lnTo>
                    <a:lnTo>
                      <a:pt x="8" y="201"/>
                    </a:lnTo>
                    <a:lnTo>
                      <a:pt x="84" y="201"/>
                    </a:lnTo>
                    <a:lnTo>
                      <a:pt x="86" y="255"/>
                    </a:lnTo>
                    <a:lnTo>
                      <a:pt x="241" y="255"/>
                    </a:lnTo>
                    <a:lnTo>
                      <a:pt x="238" y="214"/>
                    </a:lnTo>
                    <a:lnTo>
                      <a:pt x="237" y="201"/>
                    </a:lnTo>
                    <a:lnTo>
                      <a:pt x="236" y="201"/>
                    </a:lnTo>
                    <a:lnTo>
                      <a:pt x="232" y="150"/>
                    </a:lnTo>
                    <a:lnTo>
                      <a:pt x="227" y="150"/>
                    </a:lnTo>
                    <a:lnTo>
                      <a:pt x="221" y="99"/>
                    </a:lnTo>
                    <a:lnTo>
                      <a:pt x="220" y="99"/>
                    </a:lnTo>
                    <a:lnTo>
                      <a:pt x="218" y="50"/>
                    </a:lnTo>
                    <a:lnTo>
                      <a:pt x="220" y="50"/>
                    </a:lnTo>
                    <a:lnTo>
                      <a:pt x="220" y="24"/>
                    </a:lnTo>
                    <a:lnTo>
                      <a:pt x="219" y="14"/>
                    </a:lnTo>
                    <a:lnTo>
                      <a:pt x="219" y="0"/>
                    </a:lnTo>
                    <a:lnTo>
                      <a:pt x="33" y="2"/>
                    </a:lnTo>
                    <a:lnTo>
                      <a:pt x="33" y="38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947" name="Freeform 155"/>
              <p:cNvSpPr>
                <a:spLocks noChangeAspect="1"/>
              </p:cNvSpPr>
              <p:nvPr/>
            </p:nvSpPr>
            <p:spPr bwMode="auto">
              <a:xfrm>
                <a:off x="-145" y="3377"/>
                <a:ext cx="5" cy="3"/>
              </a:xfrm>
              <a:custGeom>
                <a:avLst/>
                <a:gdLst/>
                <a:ahLst/>
                <a:cxnLst>
                  <a:cxn ang="0">
                    <a:pos x="7" y="9"/>
                  </a:cxn>
                  <a:cxn ang="0">
                    <a:pos x="16" y="0"/>
                  </a:cxn>
                  <a:cxn ang="0">
                    <a:pos x="0" y="0"/>
                  </a:cxn>
                  <a:cxn ang="0">
                    <a:pos x="7" y="9"/>
                  </a:cxn>
                </a:cxnLst>
                <a:rect l="0" t="0" r="r" b="b"/>
                <a:pathLst>
                  <a:path w="16" h="9">
                    <a:moveTo>
                      <a:pt x="7" y="9"/>
                    </a:moveTo>
                    <a:lnTo>
                      <a:pt x="16" y="0"/>
                    </a:lnTo>
                    <a:lnTo>
                      <a:pt x="0" y="0"/>
                    </a:lnTo>
                    <a:lnTo>
                      <a:pt x="7" y="9"/>
                    </a:lnTo>
                    <a:close/>
                  </a:path>
                </a:pathLst>
              </a:custGeom>
              <a:solidFill>
                <a:srgbClr val="B7B7B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948" name="Freeform 156"/>
              <p:cNvSpPr>
                <a:spLocks noChangeAspect="1"/>
              </p:cNvSpPr>
              <p:nvPr/>
            </p:nvSpPr>
            <p:spPr bwMode="auto">
              <a:xfrm>
                <a:off x="-108" y="3377"/>
                <a:ext cx="5" cy="3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0" y="0"/>
                  </a:cxn>
                  <a:cxn ang="0">
                    <a:pos x="7" y="9"/>
                  </a:cxn>
                  <a:cxn ang="0">
                    <a:pos x="15" y="0"/>
                  </a:cxn>
                </a:cxnLst>
                <a:rect l="0" t="0" r="r" b="b"/>
                <a:pathLst>
                  <a:path w="15" h="9">
                    <a:moveTo>
                      <a:pt x="15" y="0"/>
                    </a:moveTo>
                    <a:lnTo>
                      <a:pt x="0" y="0"/>
                    </a:lnTo>
                    <a:lnTo>
                      <a:pt x="7" y="9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B0B0B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949" name="Freeform 157"/>
              <p:cNvSpPr>
                <a:spLocks noChangeAspect="1"/>
              </p:cNvSpPr>
              <p:nvPr/>
            </p:nvSpPr>
            <p:spPr bwMode="auto">
              <a:xfrm>
                <a:off x="-69" y="3377"/>
                <a:ext cx="6" cy="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" y="9"/>
                  </a:cxn>
                  <a:cxn ang="0">
                    <a:pos x="16" y="0"/>
                  </a:cxn>
                  <a:cxn ang="0">
                    <a:pos x="0" y="0"/>
                  </a:cxn>
                </a:cxnLst>
                <a:rect l="0" t="0" r="r" b="b"/>
                <a:pathLst>
                  <a:path w="16" h="9">
                    <a:moveTo>
                      <a:pt x="0" y="0"/>
                    </a:moveTo>
                    <a:lnTo>
                      <a:pt x="8" y="9"/>
                    </a:lnTo>
                    <a:lnTo>
                      <a:pt x="1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8A8A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950" name="Freeform 158"/>
              <p:cNvSpPr>
                <a:spLocks noChangeAspect="1"/>
              </p:cNvSpPr>
              <p:nvPr/>
            </p:nvSpPr>
            <p:spPr bwMode="auto">
              <a:xfrm>
                <a:off x="128" y="3372"/>
                <a:ext cx="25" cy="17"/>
              </a:xfrm>
              <a:custGeom>
                <a:avLst/>
                <a:gdLst/>
                <a:ahLst/>
                <a:cxnLst>
                  <a:cxn ang="0">
                    <a:pos x="0" y="38"/>
                  </a:cxn>
                  <a:cxn ang="0">
                    <a:pos x="1" y="50"/>
                  </a:cxn>
                  <a:cxn ang="0">
                    <a:pos x="73" y="50"/>
                  </a:cxn>
                  <a:cxn ang="0">
                    <a:pos x="72" y="2"/>
                  </a:cxn>
                  <a:cxn ang="0">
                    <a:pos x="0" y="0"/>
                  </a:cxn>
                  <a:cxn ang="0">
                    <a:pos x="0" y="38"/>
                  </a:cxn>
                </a:cxnLst>
                <a:rect l="0" t="0" r="r" b="b"/>
                <a:pathLst>
                  <a:path w="73" h="50">
                    <a:moveTo>
                      <a:pt x="0" y="38"/>
                    </a:moveTo>
                    <a:lnTo>
                      <a:pt x="1" y="50"/>
                    </a:lnTo>
                    <a:lnTo>
                      <a:pt x="73" y="50"/>
                    </a:lnTo>
                    <a:lnTo>
                      <a:pt x="72" y="2"/>
                    </a:lnTo>
                    <a:lnTo>
                      <a:pt x="0" y="0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951" name="Freeform 159"/>
              <p:cNvSpPr>
                <a:spLocks noChangeAspect="1"/>
              </p:cNvSpPr>
              <p:nvPr/>
            </p:nvSpPr>
            <p:spPr bwMode="auto">
              <a:xfrm>
                <a:off x="-293" y="3372"/>
                <a:ext cx="27" cy="17"/>
              </a:xfrm>
              <a:custGeom>
                <a:avLst/>
                <a:gdLst/>
                <a:ahLst/>
                <a:cxnLst>
                  <a:cxn ang="0">
                    <a:pos x="2" y="26"/>
                  </a:cxn>
                  <a:cxn ang="0">
                    <a:pos x="0" y="38"/>
                  </a:cxn>
                  <a:cxn ang="0">
                    <a:pos x="0" y="50"/>
                  </a:cxn>
                  <a:cxn ang="0">
                    <a:pos x="77" y="50"/>
                  </a:cxn>
                  <a:cxn ang="0">
                    <a:pos x="80" y="14"/>
                  </a:cxn>
                  <a:cxn ang="0">
                    <a:pos x="80" y="0"/>
                  </a:cxn>
                  <a:cxn ang="0">
                    <a:pos x="4" y="0"/>
                  </a:cxn>
                  <a:cxn ang="0">
                    <a:pos x="2" y="26"/>
                  </a:cxn>
                </a:cxnLst>
                <a:rect l="0" t="0" r="r" b="b"/>
                <a:pathLst>
                  <a:path w="80" h="50">
                    <a:moveTo>
                      <a:pt x="2" y="26"/>
                    </a:moveTo>
                    <a:lnTo>
                      <a:pt x="0" y="38"/>
                    </a:lnTo>
                    <a:lnTo>
                      <a:pt x="0" y="50"/>
                    </a:lnTo>
                    <a:lnTo>
                      <a:pt x="77" y="50"/>
                    </a:lnTo>
                    <a:lnTo>
                      <a:pt x="80" y="14"/>
                    </a:lnTo>
                    <a:lnTo>
                      <a:pt x="80" y="0"/>
                    </a:lnTo>
                    <a:lnTo>
                      <a:pt x="4" y="0"/>
                    </a:lnTo>
                    <a:lnTo>
                      <a:pt x="2" y="26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952" name="Freeform 160"/>
              <p:cNvSpPr>
                <a:spLocks noChangeAspect="1"/>
              </p:cNvSpPr>
              <p:nvPr/>
            </p:nvSpPr>
            <p:spPr bwMode="auto">
              <a:xfrm>
                <a:off x="-261" y="3377"/>
                <a:ext cx="5" cy="3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0" y="0"/>
                  </a:cxn>
                  <a:cxn ang="0">
                    <a:pos x="7" y="9"/>
                  </a:cxn>
                  <a:cxn ang="0">
                    <a:pos x="15" y="0"/>
                  </a:cxn>
                </a:cxnLst>
                <a:rect l="0" t="0" r="r" b="b"/>
                <a:pathLst>
                  <a:path w="15" h="9">
                    <a:moveTo>
                      <a:pt x="15" y="0"/>
                    </a:moveTo>
                    <a:lnTo>
                      <a:pt x="0" y="0"/>
                    </a:lnTo>
                    <a:lnTo>
                      <a:pt x="7" y="9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CFCFC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953" name="Freeform 161"/>
              <p:cNvSpPr>
                <a:spLocks noChangeAspect="1"/>
              </p:cNvSpPr>
              <p:nvPr/>
            </p:nvSpPr>
            <p:spPr bwMode="auto">
              <a:xfrm>
                <a:off x="-184" y="3377"/>
                <a:ext cx="6" cy="3"/>
              </a:xfrm>
              <a:custGeom>
                <a:avLst/>
                <a:gdLst/>
                <a:ahLst/>
                <a:cxnLst>
                  <a:cxn ang="0">
                    <a:pos x="7" y="9"/>
                  </a:cxn>
                  <a:cxn ang="0">
                    <a:pos x="17" y="0"/>
                  </a:cxn>
                  <a:cxn ang="0">
                    <a:pos x="0" y="0"/>
                  </a:cxn>
                  <a:cxn ang="0">
                    <a:pos x="7" y="9"/>
                  </a:cxn>
                </a:cxnLst>
                <a:rect l="0" t="0" r="r" b="b"/>
                <a:pathLst>
                  <a:path w="17" h="9">
                    <a:moveTo>
                      <a:pt x="7" y="9"/>
                    </a:moveTo>
                    <a:lnTo>
                      <a:pt x="17" y="0"/>
                    </a:lnTo>
                    <a:lnTo>
                      <a:pt x="0" y="0"/>
                    </a:lnTo>
                    <a:lnTo>
                      <a:pt x="7" y="9"/>
                    </a:lnTo>
                    <a:close/>
                  </a:path>
                </a:pathLst>
              </a:custGeom>
              <a:solidFill>
                <a:srgbClr val="BFBFB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954" name="Freeform 162"/>
              <p:cNvSpPr>
                <a:spLocks noChangeAspect="1"/>
              </p:cNvSpPr>
              <p:nvPr/>
            </p:nvSpPr>
            <p:spPr bwMode="auto">
              <a:xfrm>
                <a:off x="165" y="3347"/>
                <a:ext cx="25" cy="13"/>
              </a:xfrm>
              <a:custGeom>
                <a:avLst/>
                <a:gdLst/>
                <a:ahLst/>
                <a:cxnLst>
                  <a:cxn ang="0">
                    <a:pos x="76" y="39"/>
                  </a:cxn>
                  <a:cxn ang="0">
                    <a:pos x="71" y="1"/>
                  </a:cxn>
                  <a:cxn ang="0">
                    <a:pos x="4" y="0"/>
                  </a:cxn>
                  <a:cxn ang="0">
                    <a:pos x="0" y="36"/>
                  </a:cxn>
                  <a:cxn ang="0">
                    <a:pos x="76" y="39"/>
                  </a:cxn>
                </a:cxnLst>
                <a:rect l="0" t="0" r="r" b="b"/>
                <a:pathLst>
                  <a:path w="76" h="39">
                    <a:moveTo>
                      <a:pt x="76" y="39"/>
                    </a:moveTo>
                    <a:lnTo>
                      <a:pt x="71" y="1"/>
                    </a:lnTo>
                    <a:lnTo>
                      <a:pt x="4" y="0"/>
                    </a:lnTo>
                    <a:lnTo>
                      <a:pt x="0" y="36"/>
                    </a:lnTo>
                    <a:lnTo>
                      <a:pt x="76" y="39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955" name="Freeform 163"/>
              <p:cNvSpPr>
                <a:spLocks noChangeAspect="1"/>
              </p:cNvSpPr>
              <p:nvPr/>
            </p:nvSpPr>
            <p:spPr bwMode="auto">
              <a:xfrm>
                <a:off x="191" y="3351"/>
                <a:ext cx="6" cy="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" y="19"/>
                  </a:cxn>
                  <a:cxn ang="0">
                    <a:pos x="17" y="11"/>
                  </a:cxn>
                  <a:cxn ang="0">
                    <a:pos x="18" y="0"/>
                  </a:cxn>
                  <a:cxn ang="0">
                    <a:pos x="0" y="0"/>
                  </a:cxn>
                </a:cxnLst>
                <a:rect l="0" t="0" r="r" b="b"/>
                <a:pathLst>
                  <a:path w="18" h="19">
                    <a:moveTo>
                      <a:pt x="0" y="0"/>
                    </a:moveTo>
                    <a:lnTo>
                      <a:pt x="12" y="19"/>
                    </a:lnTo>
                    <a:lnTo>
                      <a:pt x="17" y="11"/>
                    </a:lnTo>
                    <a:lnTo>
                      <a:pt x="18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6767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956" name="Freeform 164"/>
              <p:cNvSpPr>
                <a:spLocks noChangeAspect="1"/>
              </p:cNvSpPr>
              <p:nvPr/>
            </p:nvSpPr>
            <p:spPr bwMode="auto">
              <a:xfrm>
                <a:off x="197" y="3351"/>
                <a:ext cx="2" cy="4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1" y="0"/>
                  </a:cxn>
                  <a:cxn ang="0">
                    <a:pos x="0" y="11"/>
                  </a:cxn>
                  <a:cxn ang="0">
                    <a:pos x="6" y="0"/>
                  </a:cxn>
                </a:cxnLst>
                <a:rect l="0" t="0" r="r" b="b"/>
                <a:pathLst>
                  <a:path w="6" h="11">
                    <a:moveTo>
                      <a:pt x="6" y="0"/>
                    </a:moveTo>
                    <a:lnTo>
                      <a:pt x="1" y="0"/>
                    </a:lnTo>
                    <a:lnTo>
                      <a:pt x="0" y="11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75757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957" name="Freeform 165"/>
              <p:cNvSpPr>
                <a:spLocks noChangeAspect="1"/>
              </p:cNvSpPr>
              <p:nvPr/>
            </p:nvSpPr>
            <p:spPr bwMode="auto">
              <a:xfrm>
                <a:off x="156" y="3351"/>
                <a:ext cx="6" cy="7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0" y="10"/>
                  </a:cxn>
                  <a:cxn ang="0">
                    <a:pos x="6" y="20"/>
                  </a:cxn>
                  <a:cxn ang="0">
                    <a:pos x="18" y="0"/>
                  </a:cxn>
                  <a:cxn ang="0">
                    <a:pos x="2" y="0"/>
                  </a:cxn>
                </a:cxnLst>
                <a:rect l="0" t="0" r="r" b="b"/>
                <a:pathLst>
                  <a:path w="18" h="20">
                    <a:moveTo>
                      <a:pt x="2" y="0"/>
                    </a:moveTo>
                    <a:lnTo>
                      <a:pt x="0" y="10"/>
                    </a:lnTo>
                    <a:lnTo>
                      <a:pt x="6" y="20"/>
                    </a:lnTo>
                    <a:lnTo>
                      <a:pt x="18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7D7D7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958" name="Freeform 166"/>
              <p:cNvSpPr>
                <a:spLocks noChangeAspect="1"/>
              </p:cNvSpPr>
              <p:nvPr/>
            </p:nvSpPr>
            <p:spPr bwMode="auto">
              <a:xfrm>
                <a:off x="227" y="3351"/>
                <a:ext cx="7" cy="7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0"/>
                  </a:cxn>
                  <a:cxn ang="0">
                    <a:pos x="10" y="19"/>
                  </a:cxn>
                  <a:cxn ang="0">
                    <a:pos x="22" y="0"/>
                  </a:cxn>
                </a:cxnLst>
                <a:rect l="0" t="0" r="r" b="b"/>
                <a:pathLst>
                  <a:path w="22" h="19">
                    <a:moveTo>
                      <a:pt x="22" y="0"/>
                    </a:moveTo>
                    <a:lnTo>
                      <a:pt x="0" y="0"/>
                    </a:lnTo>
                    <a:lnTo>
                      <a:pt x="10" y="19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6F6F6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959" name="Freeform 167"/>
              <p:cNvSpPr>
                <a:spLocks noChangeAspect="1"/>
              </p:cNvSpPr>
              <p:nvPr/>
            </p:nvSpPr>
            <p:spPr bwMode="auto">
              <a:xfrm>
                <a:off x="201" y="3345"/>
                <a:ext cx="25" cy="13"/>
              </a:xfrm>
              <a:custGeom>
                <a:avLst/>
                <a:gdLst/>
                <a:ahLst/>
                <a:cxnLst>
                  <a:cxn ang="0">
                    <a:pos x="73" y="10"/>
                  </a:cxn>
                  <a:cxn ang="0">
                    <a:pos x="72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1" y="10"/>
                  </a:cxn>
                  <a:cxn ang="0">
                    <a:pos x="3" y="37"/>
                  </a:cxn>
                  <a:cxn ang="0">
                    <a:pos x="75" y="37"/>
                  </a:cxn>
                  <a:cxn ang="0">
                    <a:pos x="73" y="29"/>
                  </a:cxn>
                  <a:cxn ang="0">
                    <a:pos x="73" y="11"/>
                  </a:cxn>
                  <a:cxn ang="0">
                    <a:pos x="73" y="10"/>
                  </a:cxn>
                </a:cxnLst>
                <a:rect l="0" t="0" r="r" b="b"/>
                <a:pathLst>
                  <a:path w="75" h="37">
                    <a:moveTo>
                      <a:pt x="73" y="10"/>
                    </a:moveTo>
                    <a:lnTo>
                      <a:pt x="72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1" y="10"/>
                    </a:lnTo>
                    <a:lnTo>
                      <a:pt x="3" y="37"/>
                    </a:lnTo>
                    <a:lnTo>
                      <a:pt x="75" y="37"/>
                    </a:lnTo>
                    <a:lnTo>
                      <a:pt x="73" y="29"/>
                    </a:lnTo>
                    <a:lnTo>
                      <a:pt x="73" y="11"/>
                    </a:lnTo>
                    <a:lnTo>
                      <a:pt x="73" y="10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960" name="Freeform 168"/>
              <p:cNvSpPr>
                <a:spLocks noChangeAspect="1"/>
              </p:cNvSpPr>
              <p:nvPr/>
            </p:nvSpPr>
            <p:spPr bwMode="auto">
              <a:xfrm>
                <a:off x="238" y="3345"/>
                <a:ext cx="24" cy="13"/>
              </a:xfrm>
              <a:custGeom>
                <a:avLst/>
                <a:gdLst/>
                <a:ahLst/>
                <a:cxnLst>
                  <a:cxn ang="0">
                    <a:pos x="72" y="37"/>
                  </a:cxn>
                  <a:cxn ang="0">
                    <a:pos x="68" y="0"/>
                  </a:cxn>
                  <a:cxn ang="0">
                    <a:pos x="0" y="0"/>
                  </a:cxn>
                  <a:cxn ang="0">
                    <a:pos x="0" y="37"/>
                  </a:cxn>
                  <a:cxn ang="0">
                    <a:pos x="72" y="37"/>
                  </a:cxn>
                </a:cxnLst>
                <a:rect l="0" t="0" r="r" b="b"/>
                <a:pathLst>
                  <a:path w="72" h="37">
                    <a:moveTo>
                      <a:pt x="72" y="37"/>
                    </a:moveTo>
                    <a:lnTo>
                      <a:pt x="68" y="0"/>
                    </a:lnTo>
                    <a:lnTo>
                      <a:pt x="0" y="0"/>
                    </a:lnTo>
                    <a:lnTo>
                      <a:pt x="0" y="37"/>
                    </a:lnTo>
                    <a:lnTo>
                      <a:pt x="72" y="37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961" name="Freeform 169"/>
              <p:cNvSpPr>
                <a:spLocks noChangeAspect="1"/>
              </p:cNvSpPr>
              <p:nvPr/>
            </p:nvSpPr>
            <p:spPr bwMode="auto">
              <a:xfrm>
                <a:off x="264" y="3351"/>
                <a:ext cx="13" cy="32"/>
              </a:xfrm>
              <a:custGeom>
                <a:avLst/>
                <a:gdLst/>
                <a:ahLst/>
                <a:cxnLst>
                  <a:cxn ang="0">
                    <a:pos x="22" y="86"/>
                  </a:cxn>
                  <a:cxn ang="0">
                    <a:pos x="23" y="96"/>
                  </a:cxn>
                  <a:cxn ang="0">
                    <a:pos x="38" y="0"/>
                  </a:cxn>
                  <a:cxn ang="0">
                    <a:pos x="0" y="0"/>
                  </a:cxn>
                  <a:cxn ang="0">
                    <a:pos x="11" y="19"/>
                  </a:cxn>
                  <a:cxn ang="0">
                    <a:pos x="11" y="76"/>
                  </a:cxn>
                  <a:cxn ang="0">
                    <a:pos x="22" y="86"/>
                  </a:cxn>
                </a:cxnLst>
                <a:rect l="0" t="0" r="r" b="b"/>
                <a:pathLst>
                  <a:path w="38" h="96">
                    <a:moveTo>
                      <a:pt x="22" y="86"/>
                    </a:moveTo>
                    <a:lnTo>
                      <a:pt x="23" y="96"/>
                    </a:lnTo>
                    <a:lnTo>
                      <a:pt x="38" y="0"/>
                    </a:lnTo>
                    <a:lnTo>
                      <a:pt x="0" y="0"/>
                    </a:lnTo>
                    <a:lnTo>
                      <a:pt x="11" y="19"/>
                    </a:lnTo>
                    <a:lnTo>
                      <a:pt x="11" y="76"/>
                    </a:lnTo>
                    <a:lnTo>
                      <a:pt x="22" y="86"/>
                    </a:lnTo>
                    <a:close/>
                  </a:path>
                </a:pathLst>
              </a:custGeom>
              <a:solidFill>
                <a:srgbClr val="6666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962" name="Freeform 170"/>
              <p:cNvSpPr>
                <a:spLocks noChangeAspect="1"/>
              </p:cNvSpPr>
              <p:nvPr/>
            </p:nvSpPr>
            <p:spPr bwMode="auto">
              <a:xfrm>
                <a:off x="394" y="3351"/>
                <a:ext cx="4" cy="7"/>
              </a:xfrm>
              <a:custGeom>
                <a:avLst/>
                <a:gdLst/>
                <a:ahLst/>
                <a:cxnLst>
                  <a:cxn ang="0">
                    <a:pos x="9" y="19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9" y="19"/>
                  </a:cxn>
                </a:cxnLst>
                <a:rect l="0" t="0" r="r" b="b"/>
                <a:pathLst>
                  <a:path w="12" h="19">
                    <a:moveTo>
                      <a:pt x="9" y="19"/>
                    </a:moveTo>
                    <a:lnTo>
                      <a:pt x="12" y="0"/>
                    </a:lnTo>
                    <a:lnTo>
                      <a:pt x="0" y="0"/>
                    </a:lnTo>
                    <a:lnTo>
                      <a:pt x="9" y="19"/>
                    </a:lnTo>
                    <a:close/>
                  </a:path>
                </a:pathLst>
              </a:custGeom>
              <a:solidFill>
                <a:srgbClr val="51515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963" name="Freeform 171"/>
              <p:cNvSpPr>
                <a:spLocks noChangeAspect="1"/>
              </p:cNvSpPr>
              <p:nvPr/>
            </p:nvSpPr>
            <p:spPr bwMode="auto">
              <a:xfrm>
                <a:off x="346" y="3420"/>
                <a:ext cx="20" cy="2"/>
              </a:xfrm>
              <a:custGeom>
                <a:avLst/>
                <a:gdLst/>
                <a:ahLst/>
                <a:cxnLst>
                  <a:cxn ang="0">
                    <a:pos x="60" y="7"/>
                  </a:cxn>
                  <a:cxn ang="0">
                    <a:pos x="61" y="0"/>
                  </a:cxn>
                  <a:cxn ang="0">
                    <a:pos x="1" y="0"/>
                  </a:cxn>
                  <a:cxn ang="0">
                    <a:pos x="0" y="7"/>
                  </a:cxn>
                  <a:cxn ang="0">
                    <a:pos x="60" y="7"/>
                  </a:cxn>
                </a:cxnLst>
                <a:rect l="0" t="0" r="r" b="b"/>
                <a:pathLst>
                  <a:path w="61" h="7">
                    <a:moveTo>
                      <a:pt x="60" y="7"/>
                    </a:moveTo>
                    <a:lnTo>
                      <a:pt x="61" y="0"/>
                    </a:lnTo>
                    <a:lnTo>
                      <a:pt x="1" y="0"/>
                    </a:lnTo>
                    <a:lnTo>
                      <a:pt x="0" y="7"/>
                    </a:lnTo>
                    <a:lnTo>
                      <a:pt x="60" y="7"/>
                    </a:lnTo>
                    <a:close/>
                  </a:path>
                </a:pathLst>
              </a:custGeom>
              <a:solidFill>
                <a:srgbClr val="55555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964" name="Freeform 172"/>
              <p:cNvSpPr>
                <a:spLocks noChangeAspect="1"/>
              </p:cNvSpPr>
              <p:nvPr/>
            </p:nvSpPr>
            <p:spPr bwMode="auto">
              <a:xfrm>
                <a:off x="178" y="3461"/>
                <a:ext cx="1" cy="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11"/>
                  </a:cxn>
                  <a:cxn ang="0">
                    <a:pos x="3" y="0"/>
                  </a:cxn>
                  <a:cxn ang="0">
                    <a:pos x="0" y="0"/>
                  </a:cxn>
                </a:cxnLst>
                <a:rect l="0" t="0" r="r" b="b"/>
                <a:pathLst>
                  <a:path w="3" h="11">
                    <a:moveTo>
                      <a:pt x="0" y="0"/>
                    </a:moveTo>
                    <a:lnTo>
                      <a:pt x="1" y="11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6767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965" name="Freeform 173"/>
              <p:cNvSpPr>
                <a:spLocks noChangeAspect="1" noEditPoints="1"/>
              </p:cNvSpPr>
              <p:nvPr/>
            </p:nvSpPr>
            <p:spPr bwMode="auto">
              <a:xfrm>
                <a:off x="428" y="3372"/>
                <a:ext cx="164" cy="107"/>
              </a:xfrm>
              <a:custGeom>
                <a:avLst/>
                <a:gdLst/>
                <a:ahLst/>
                <a:cxnLst>
                  <a:cxn ang="0">
                    <a:pos x="192" y="4"/>
                  </a:cxn>
                  <a:cxn ang="0">
                    <a:pos x="197" y="50"/>
                  </a:cxn>
                  <a:cxn ang="0">
                    <a:pos x="204" y="74"/>
                  </a:cxn>
                  <a:cxn ang="0">
                    <a:pos x="207" y="99"/>
                  </a:cxn>
                  <a:cxn ang="0">
                    <a:pos x="217" y="148"/>
                  </a:cxn>
                  <a:cxn ang="0">
                    <a:pos x="227" y="201"/>
                  </a:cxn>
                  <a:cxn ang="0">
                    <a:pos x="234" y="254"/>
                  </a:cxn>
                  <a:cxn ang="0">
                    <a:pos x="153" y="201"/>
                  </a:cxn>
                  <a:cxn ang="0">
                    <a:pos x="150" y="148"/>
                  </a:cxn>
                  <a:cxn ang="0">
                    <a:pos x="138" y="99"/>
                  </a:cxn>
                  <a:cxn ang="0">
                    <a:pos x="128" y="50"/>
                  </a:cxn>
                  <a:cxn ang="0">
                    <a:pos x="122" y="38"/>
                  </a:cxn>
                  <a:cxn ang="0">
                    <a:pos x="120" y="0"/>
                  </a:cxn>
                  <a:cxn ang="0">
                    <a:pos x="84" y="4"/>
                  </a:cxn>
                  <a:cxn ang="0">
                    <a:pos x="92" y="50"/>
                  </a:cxn>
                  <a:cxn ang="0">
                    <a:pos x="98" y="99"/>
                  </a:cxn>
                  <a:cxn ang="0">
                    <a:pos x="108" y="150"/>
                  </a:cxn>
                  <a:cxn ang="0">
                    <a:pos x="115" y="184"/>
                  </a:cxn>
                  <a:cxn ang="0">
                    <a:pos x="116" y="194"/>
                  </a:cxn>
                  <a:cxn ang="0">
                    <a:pos x="117" y="201"/>
                  </a:cxn>
                  <a:cxn ang="0">
                    <a:pos x="53" y="254"/>
                  </a:cxn>
                  <a:cxn ang="0">
                    <a:pos x="44" y="201"/>
                  </a:cxn>
                  <a:cxn ang="0">
                    <a:pos x="29" y="99"/>
                  </a:cxn>
                  <a:cxn ang="0">
                    <a:pos x="20" y="62"/>
                  </a:cxn>
                  <a:cxn ang="0">
                    <a:pos x="19" y="50"/>
                  </a:cxn>
                  <a:cxn ang="0">
                    <a:pos x="30" y="2"/>
                  </a:cxn>
                  <a:cxn ang="0">
                    <a:pos x="9" y="0"/>
                  </a:cxn>
                  <a:cxn ang="0">
                    <a:pos x="44" y="321"/>
                  </a:cxn>
                  <a:cxn ang="0">
                    <a:pos x="493" y="321"/>
                  </a:cxn>
                  <a:cxn ang="0">
                    <a:pos x="402" y="2"/>
                  </a:cxn>
                  <a:cxn ang="0">
                    <a:pos x="411" y="50"/>
                  </a:cxn>
                  <a:cxn ang="0">
                    <a:pos x="432" y="132"/>
                  </a:cxn>
                  <a:cxn ang="0">
                    <a:pos x="360" y="124"/>
                  </a:cxn>
                  <a:cxn ang="0">
                    <a:pos x="341" y="50"/>
                  </a:cxn>
                  <a:cxn ang="0">
                    <a:pos x="332" y="2"/>
                  </a:cxn>
                  <a:cxn ang="0">
                    <a:pos x="296" y="0"/>
                  </a:cxn>
                  <a:cxn ang="0">
                    <a:pos x="306" y="50"/>
                  </a:cxn>
                  <a:cxn ang="0">
                    <a:pos x="317" y="99"/>
                  </a:cxn>
                  <a:cxn ang="0">
                    <a:pos x="327" y="150"/>
                  </a:cxn>
                  <a:cxn ang="0">
                    <a:pos x="338" y="200"/>
                  </a:cxn>
                  <a:cxn ang="0">
                    <a:pos x="342" y="225"/>
                  </a:cxn>
                  <a:cxn ang="0">
                    <a:pos x="273" y="252"/>
                  </a:cxn>
                  <a:cxn ang="0">
                    <a:pos x="263" y="201"/>
                  </a:cxn>
                  <a:cxn ang="0">
                    <a:pos x="260" y="174"/>
                  </a:cxn>
                  <a:cxn ang="0">
                    <a:pos x="257" y="148"/>
                  </a:cxn>
                  <a:cxn ang="0">
                    <a:pos x="246" y="100"/>
                  </a:cxn>
                  <a:cxn ang="0">
                    <a:pos x="235" y="50"/>
                  </a:cxn>
                  <a:cxn ang="0">
                    <a:pos x="225" y="3"/>
                  </a:cxn>
                  <a:cxn ang="0">
                    <a:pos x="435" y="150"/>
                  </a:cxn>
                  <a:cxn ang="0">
                    <a:pos x="383" y="234"/>
                  </a:cxn>
                  <a:cxn ang="0">
                    <a:pos x="380" y="218"/>
                  </a:cxn>
                  <a:cxn ang="0">
                    <a:pos x="365" y="155"/>
                  </a:cxn>
                  <a:cxn ang="0">
                    <a:pos x="381" y="148"/>
                  </a:cxn>
                  <a:cxn ang="0">
                    <a:pos x="435" y="150"/>
                  </a:cxn>
                </a:cxnLst>
                <a:rect l="0" t="0" r="r" b="b"/>
                <a:pathLst>
                  <a:path w="493" h="322">
                    <a:moveTo>
                      <a:pt x="207" y="28"/>
                    </a:moveTo>
                    <a:lnTo>
                      <a:pt x="192" y="4"/>
                    </a:lnTo>
                    <a:lnTo>
                      <a:pt x="192" y="12"/>
                    </a:lnTo>
                    <a:lnTo>
                      <a:pt x="197" y="50"/>
                    </a:lnTo>
                    <a:lnTo>
                      <a:pt x="200" y="50"/>
                    </a:lnTo>
                    <a:lnTo>
                      <a:pt x="204" y="74"/>
                    </a:lnTo>
                    <a:lnTo>
                      <a:pt x="204" y="86"/>
                    </a:lnTo>
                    <a:lnTo>
                      <a:pt x="207" y="99"/>
                    </a:lnTo>
                    <a:lnTo>
                      <a:pt x="210" y="99"/>
                    </a:lnTo>
                    <a:lnTo>
                      <a:pt x="217" y="148"/>
                    </a:lnTo>
                    <a:lnTo>
                      <a:pt x="221" y="148"/>
                    </a:lnTo>
                    <a:lnTo>
                      <a:pt x="227" y="201"/>
                    </a:lnTo>
                    <a:lnTo>
                      <a:pt x="229" y="201"/>
                    </a:lnTo>
                    <a:lnTo>
                      <a:pt x="234" y="254"/>
                    </a:lnTo>
                    <a:lnTo>
                      <a:pt x="163" y="254"/>
                    </a:lnTo>
                    <a:lnTo>
                      <a:pt x="153" y="201"/>
                    </a:lnTo>
                    <a:lnTo>
                      <a:pt x="155" y="201"/>
                    </a:lnTo>
                    <a:lnTo>
                      <a:pt x="150" y="148"/>
                    </a:lnTo>
                    <a:lnTo>
                      <a:pt x="145" y="148"/>
                    </a:lnTo>
                    <a:lnTo>
                      <a:pt x="138" y="99"/>
                    </a:lnTo>
                    <a:lnTo>
                      <a:pt x="135" y="99"/>
                    </a:lnTo>
                    <a:lnTo>
                      <a:pt x="128" y="50"/>
                    </a:lnTo>
                    <a:lnTo>
                      <a:pt x="126" y="50"/>
                    </a:lnTo>
                    <a:lnTo>
                      <a:pt x="122" y="38"/>
                    </a:lnTo>
                    <a:lnTo>
                      <a:pt x="120" y="14"/>
                    </a:lnTo>
                    <a:lnTo>
                      <a:pt x="120" y="0"/>
                    </a:lnTo>
                    <a:lnTo>
                      <a:pt x="101" y="28"/>
                    </a:lnTo>
                    <a:lnTo>
                      <a:pt x="84" y="4"/>
                    </a:lnTo>
                    <a:lnTo>
                      <a:pt x="89" y="50"/>
                    </a:lnTo>
                    <a:lnTo>
                      <a:pt x="92" y="50"/>
                    </a:lnTo>
                    <a:lnTo>
                      <a:pt x="92" y="60"/>
                    </a:lnTo>
                    <a:lnTo>
                      <a:pt x="98" y="99"/>
                    </a:lnTo>
                    <a:lnTo>
                      <a:pt x="101" y="99"/>
                    </a:lnTo>
                    <a:lnTo>
                      <a:pt x="108" y="150"/>
                    </a:lnTo>
                    <a:lnTo>
                      <a:pt x="111" y="150"/>
                    </a:lnTo>
                    <a:lnTo>
                      <a:pt x="115" y="184"/>
                    </a:lnTo>
                    <a:lnTo>
                      <a:pt x="114" y="184"/>
                    </a:lnTo>
                    <a:lnTo>
                      <a:pt x="116" y="194"/>
                    </a:lnTo>
                    <a:lnTo>
                      <a:pt x="116" y="201"/>
                    </a:lnTo>
                    <a:lnTo>
                      <a:pt x="117" y="201"/>
                    </a:lnTo>
                    <a:lnTo>
                      <a:pt x="127" y="254"/>
                    </a:lnTo>
                    <a:lnTo>
                      <a:pt x="53" y="254"/>
                    </a:lnTo>
                    <a:lnTo>
                      <a:pt x="47" y="201"/>
                    </a:lnTo>
                    <a:lnTo>
                      <a:pt x="44" y="201"/>
                    </a:lnTo>
                    <a:lnTo>
                      <a:pt x="30" y="113"/>
                    </a:lnTo>
                    <a:lnTo>
                      <a:pt x="29" y="99"/>
                    </a:lnTo>
                    <a:lnTo>
                      <a:pt x="26" y="99"/>
                    </a:lnTo>
                    <a:lnTo>
                      <a:pt x="20" y="62"/>
                    </a:lnTo>
                    <a:lnTo>
                      <a:pt x="20" y="50"/>
                    </a:lnTo>
                    <a:lnTo>
                      <a:pt x="19" y="50"/>
                    </a:lnTo>
                    <a:lnTo>
                      <a:pt x="13" y="2"/>
                    </a:lnTo>
                    <a:lnTo>
                      <a:pt x="30" y="2"/>
                    </a:lnTo>
                    <a:lnTo>
                      <a:pt x="36" y="2"/>
                    </a:lnTo>
                    <a:lnTo>
                      <a:pt x="9" y="0"/>
                    </a:lnTo>
                    <a:lnTo>
                      <a:pt x="0" y="50"/>
                    </a:lnTo>
                    <a:lnTo>
                      <a:pt x="44" y="321"/>
                    </a:lnTo>
                    <a:lnTo>
                      <a:pt x="493" y="322"/>
                    </a:lnTo>
                    <a:lnTo>
                      <a:pt x="493" y="321"/>
                    </a:lnTo>
                    <a:lnTo>
                      <a:pt x="419" y="26"/>
                    </a:lnTo>
                    <a:lnTo>
                      <a:pt x="402" y="2"/>
                    </a:lnTo>
                    <a:lnTo>
                      <a:pt x="408" y="50"/>
                    </a:lnTo>
                    <a:lnTo>
                      <a:pt x="411" y="50"/>
                    </a:lnTo>
                    <a:lnTo>
                      <a:pt x="411" y="56"/>
                    </a:lnTo>
                    <a:lnTo>
                      <a:pt x="432" y="132"/>
                    </a:lnTo>
                    <a:lnTo>
                      <a:pt x="361" y="132"/>
                    </a:lnTo>
                    <a:lnTo>
                      <a:pt x="360" y="124"/>
                    </a:lnTo>
                    <a:lnTo>
                      <a:pt x="343" y="54"/>
                    </a:lnTo>
                    <a:lnTo>
                      <a:pt x="341" y="50"/>
                    </a:lnTo>
                    <a:lnTo>
                      <a:pt x="339" y="50"/>
                    </a:lnTo>
                    <a:lnTo>
                      <a:pt x="332" y="2"/>
                    </a:lnTo>
                    <a:lnTo>
                      <a:pt x="312" y="28"/>
                    </a:lnTo>
                    <a:lnTo>
                      <a:pt x="296" y="0"/>
                    </a:lnTo>
                    <a:lnTo>
                      <a:pt x="302" y="50"/>
                    </a:lnTo>
                    <a:lnTo>
                      <a:pt x="306" y="50"/>
                    </a:lnTo>
                    <a:lnTo>
                      <a:pt x="313" y="99"/>
                    </a:lnTo>
                    <a:lnTo>
                      <a:pt x="317" y="99"/>
                    </a:lnTo>
                    <a:lnTo>
                      <a:pt x="324" y="149"/>
                    </a:lnTo>
                    <a:lnTo>
                      <a:pt x="327" y="150"/>
                    </a:lnTo>
                    <a:lnTo>
                      <a:pt x="335" y="200"/>
                    </a:lnTo>
                    <a:lnTo>
                      <a:pt x="338" y="200"/>
                    </a:lnTo>
                    <a:lnTo>
                      <a:pt x="339" y="213"/>
                    </a:lnTo>
                    <a:lnTo>
                      <a:pt x="342" y="225"/>
                    </a:lnTo>
                    <a:lnTo>
                      <a:pt x="344" y="252"/>
                    </a:lnTo>
                    <a:lnTo>
                      <a:pt x="273" y="252"/>
                    </a:lnTo>
                    <a:lnTo>
                      <a:pt x="266" y="201"/>
                    </a:lnTo>
                    <a:lnTo>
                      <a:pt x="263" y="201"/>
                    </a:lnTo>
                    <a:lnTo>
                      <a:pt x="260" y="188"/>
                    </a:lnTo>
                    <a:lnTo>
                      <a:pt x="260" y="174"/>
                    </a:lnTo>
                    <a:lnTo>
                      <a:pt x="258" y="162"/>
                    </a:lnTo>
                    <a:lnTo>
                      <a:pt x="257" y="148"/>
                    </a:lnTo>
                    <a:lnTo>
                      <a:pt x="253" y="148"/>
                    </a:lnTo>
                    <a:lnTo>
                      <a:pt x="246" y="100"/>
                    </a:lnTo>
                    <a:lnTo>
                      <a:pt x="242" y="100"/>
                    </a:lnTo>
                    <a:lnTo>
                      <a:pt x="235" y="50"/>
                    </a:lnTo>
                    <a:lnTo>
                      <a:pt x="233" y="50"/>
                    </a:lnTo>
                    <a:lnTo>
                      <a:pt x="225" y="3"/>
                    </a:lnTo>
                    <a:lnTo>
                      <a:pt x="207" y="28"/>
                    </a:lnTo>
                    <a:close/>
                    <a:moveTo>
                      <a:pt x="435" y="150"/>
                    </a:moveTo>
                    <a:lnTo>
                      <a:pt x="456" y="234"/>
                    </a:lnTo>
                    <a:lnTo>
                      <a:pt x="383" y="234"/>
                    </a:lnTo>
                    <a:lnTo>
                      <a:pt x="381" y="228"/>
                    </a:lnTo>
                    <a:lnTo>
                      <a:pt x="380" y="218"/>
                    </a:lnTo>
                    <a:lnTo>
                      <a:pt x="368" y="165"/>
                    </a:lnTo>
                    <a:lnTo>
                      <a:pt x="365" y="155"/>
                    </a:lnTo>
                    <a:lnTo>
                      <a:pt x="365" y="148"/>
                    </a:lnTo>
                    <a:lnTo>
                      <a:pt x="381" y="148"/>
                    </a:lnTo>
                    <a:lnTo>
                      <a:pt x="390" y="150"/>
                    </a:lnTo>
                    <a:lnTo>
                      <a:pt x="435" y="150"/>
                    </a:lnTo>
                    <a:close/>
                  </a:path>
                </a:pathLst>
              </a:custGeom>
              <a:solidFill>
                <a:srgbClr val="6666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966" name="Freeform 174"/>
              <p:cNvSpPr>
                <a:spLocks noChangeAspect="1"/>
              </p:cNvSpPr>
              <p:nvPr/>
            </p:nvSpPr>
            <p:spPr bwMode="auto">
              <a:xfrm>
                <a:off x="550" y="3421"/>
                <a:ext cx="30" cy="29"/>
              </a:xfrm>
              <a:custGeom>
                <a:avLst/>
                <a:gdLst/>
                <a:ahLst/>
                <a:cxnLst>
                  <a:cxn ang="0">
                    <a:pos x="91" y="86"/>
                  </a:cxn>
                  <a:cxn ang="0">
                    <a:pos x="70" y="2"/>
                  </a:cxn>
                  <a:cxn ang="0">
                    <a:pos x="25" y="2"/>
                  </a:cxn>
                  <a:cxn ang="0">
                    <a:pos x="16" y="0"/>
                  </a:cxn>
                  <a:cxn ang="0">
                    <a:pos x="0" y="0"/>
                  </a:cxn>
                  <a:cxn ang="0">
                    <a:pos x="0" y="7"/>
                  </a:cxn>
                  <a:cxn ang="0">
                    <a:pos x="3" y="17"/>
                  </a:cxn>
                  <a:cxn ang="0">
                    <a:pos x="15" y="70"/>
                  </a:cxn>
                  <a:cxn ang="0">
                    <a:pos x="16" y="80"/>
                  </a:cxn>
                  <a:cxn ang="0">
                    <a:pos x="18" y="86"/>
                  </a:cxn>
                  <a:cxn ang="0">
                    <a:pos x="91" y="86"/>
                  </a:cxn>
                </a:cxnLst>
                <a:rect l="0" t="0" r="r" b="b"/>
                <a:pathLst>
                  <a:path w="91" h="86">
                    <a:moveTo>
                      <a:pt x="91" y="86"/>
                    </a:moveTo>
                    <a:lnTo>
                      <a:pt x="70" y="2"/>
                    </a:lnTo>
                    <a:lnTo>
                      <a:pt x="25" y="2"/>
                    </a:lnTo>
                    <a:lnTo>
                      <a:pt x="16" y="0"/>
                    </a:lnTo>
                    <a:lnTo>
                      <a:pt x="0" y="0"/>
                    </a:lnTo>
                    <a:lnTo>
                      <a:pt x="0" y="7"/>
                    </a:lnTo>
                    <a:lnTo>
                      <a:pt x="3" y="17"/>
                    </a:lnTo>
                    <a:lnTo>
                      <a:pt x="15" y="70"/>
                    </a:lnTo>
                    <a:lnTo>
                      <a:pt x="16" y="80"/>
                    </a:lnTo>
                    <a:lnTo>
                      <a:pt x="18" y="86"/>
                    </a:lnTo>
                    <a:lnTo>
                      <a:pt x="91" y="86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967" name="Freeform 175"/>
              <p:cNvSpPr>
                <a:spLocks noChangeAspect="1"/>
              </p:cNvSpPr>
              <p:nvPr/>
            </p:nvSpPr>
            <p:spPr bwMode="auto">
              <a:xfrm>
                <a:off x="468" y="3372"/>
                <a:ext cx="38" cy="85"/>
              </a:xfrm>
              <a:custGeom>
                <a:avLst/>
                <a:gdLst/>
                <a:ahLst/>
                <a:cxnLst>
                  <a:cxn ang="0">
                    <a:pos x="72" y="5"/>
                  </a:cxn>
                  <a:cxn ang="0">
                    <a:pos x="72" y="0"/>
                  </a:cxn>
                  <a:cxn ang="0">
                    <a:pos x="62" y="1"/>
                  </a:cxn>
                  <a:cxn ang="0">
                    <a:pos x="0" y="1"/>
                  </a:cxn>
                  <a:cxn ang="0">
                    <a:pos x="0" y="15"/>
                  </a:cxn>
                  <a:cxn ang="0">
                    <a:pos x="2" y="39"/>
                  </a:cxn>
                  <a:cxn ang="0">
                    <a:pos x="6" y="51"/>
                  </a:cxn>
                  <a:cxn ang="0">
                    <a:pos x="8" y="51"/>
                  </a:cxn>
                  <a:cxn ang="0">
                    <a:pos x="15" y="100"/>
                  </a:cxn>
                  <a:cxn ang="0">
                    <a:pos x="18" y="100"/>
                  </a:cxn>
                  <a:cxn ang="0">
                    <a:pos x="25" y="149"/>
                  </a:cxn>
                  <a:cxn ang="0">
                    <a:pos x="30" y="149"/>
                  </a:cxn>
                  <a:cxn ang="0">
                    <a:pos x="35" y="202"/>
                  </a:cxn>
                  <a:cxn ang="0">
                    <a:pos x="33" y="202"/>
                  </a:cxn>
                  <a:cxn ang="0">
                    <a:pos x="43" y="255"/>
                  </a:cxn>
                  <a:cxn ang="0">
                    <a:pos x="114" y="255"/>
                  </a:cxn>
                  <a:cxn ang="0">
                    <a:pos x="109" y="202"/>
                  </a:cxn>
                  <a:cxn ang="0">
                    <a:pos x="107" y="202"/>
                  </a:cxn>
                  <a:cxn ang="0">
                    <a:pos x="101" y="149"/>
                  </a:cxn>
                  <a:cxn ang="0">
                    <a:pos x="97" y="149"/>
                  </a:cxn>
                  <a:cxn ang="0">
                    <a:pos x="90" y="100"/>
                  </a:cxn>
                  <a:cxn ang="0">
                    <a:pos x="87" y="100"/>
                  </a:cxn>
                  <a:cxn ang="0">
                    <a:pos x="84" y="87"/>
                  </a:cxn>
                  <a:cxn ang="0">
                    <a:pos x="84" y="75"/>
                  </a:cxn>
                  <a:cxn ang="0">
                    <a:pos x="80" y="51"/>
                  </a:cxn>
                  <a:cxn ang="0">
                    <a:pos x="77" y="51"/>
                  </a:cxn>
                  <a:cxn ang="0">
                    <a:pos x="72" y="13"/>
                  </a:cxn>
                  <a:cxn ang="0">
                    <a:pos x="72" y="5"/>
                  </a:cxn>
                </a:cxnLst>
                <a:rect l="0" t="0" r="r" b="b"/>
                <a:pathLst>
                  <a:path w="114" h="255">
                    <a:moveTo>
                      <a:pt x="72" y="5"/>
                    </a:moveTo>
                    <a:lnTo>
                      <a:pt x="72" y="0"/>
                    </a:lnTo>
                    <a:lnTo>
                      <a:pt x="62" y="1"/>
                    </a:lnTo>
                    <a:lnTo>
                      <a:pt x="0" y="1"/>
                    </a:lnTo>
                    <a:lnTo>
                      <a:pt x="0" y="15"/>
                    </a:lnTo>
                    <a:lnTo>
                      <a:pt x="2" y="39"/>
                    </a:lnTo>
                    <a:lnTo>
                      <a:pt x="6" y="51"/>
                    </a:lnTo>
                    <a:lnTo>
                      <a:pt x="8" y="51"/>
                    </a:lnTo>
                    <a:lnTo>
                      <a:pt x="15" y="100"/>
                    </a:lnTo>
                    <a:lnTo>
                      <a:pt x="18" y="100"/>
                    </a:lnTo>
                    <a:lnTo>
                      <a:pt x="25" y="149"/>
                    </a:lnTo>
                    <a:lnTo>
                      <a:pt x="30" y="149"/>
                    </a:lnTo>
                    <a:lnTo>
                      <a:pt x="35" y="202"/>
                    </a:lnTo>
                    <a:lnTo>
                      <a:pt x="33" y="202"/>
                    </a:lnTo>
                    <a:lnTo>
                      <a:pt x="43" y="255"/>
                    </a:lnTo>
                    <a:lnTo>
                      <a:pt x="114" y="255"/>
                    </a:lnTo>
                    <a:lnTo>
                      <a:pt x="109" y="202"/>
                    </a:lnTo>
                    <a:lnTo>
                      <a:pt x="107" y="202"/>
                    </a:lnTo>
                    <a:lnTo>
                      <a:pt x="101" y="149"/>
                    </a:lnTo>
                    <a:lnTo>
                      <a:pt x="97" y="149"/>
                    </a:lnTo>
                    <a:lnTo>
                      <a:pt x="90" y="100"/>
                    </a:lnTo>
                    <a:lnTo>
                      <a:pt x="87" y="100"/>
                    </a:lnTo>
                    <a:lnTo>
                      <a:pt x="84" y="87"/>
                    </a:lnTo>
                    <a:lnTo>
                      <a:pt x="84" y="75"/>
                    </a:lnTo>
                    <a:lnTo>
                      <a:pt x="80" y="51"/>
                    </a:lnTo>
                    <a:lnTo>
                      <a:pt x="77" y="51"/>
                    </a:lnTo>
                    <a:lnTo>
                      <a:pt x="72" y="13"/>
                    </a:lnTo>
                    <a:lnTo>
                      <a:pt x="72" y="5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968" name="Freeform 176"/>
              <p:cNvSpPr>
                <a:spLocks noChangeAspect="1"/>
              </p:cNvSpPr>
              <p:nvPr/>
            </p:nvSpPr>
            <p:spPr bwMode="auto">
              <a:xfrm>
                <a:off x="503" y="3372"/>
                <a:ext cx="40" cy="84"/>
              </a:xfrm>
              <a:custGeom>
                <a:avLst/>
                <a:gdLst/>
                <a:ahLst/>
                <a:cxnLst>
                  <a:cxn ang="0">
                    <a:pos x="1" y="4"/>
                  </a:cxn>
                  <a:cxn ang="0">
                    <a:pos x="9" y="51"/>
                  </a:cxn>
                  <a:cxn ang="0">
                    <a:pos x="11" y="51"/>
                  </a:cxn>
                  <a:cxn ang="0">
                    <a:pos x="18" y="101"/>
                  </a:cxn>
                  <a:cxn ang="0">
                    <a:pos x="22" y="101"/>
                  </a:cxn>
                  <a:cxn ang="0">
                    <a:pos x="29" y="149"/>
                  </a:cxn>
                  <a:cxn ang="0">
                    <a:pos x="33" y="149"/>
                  </a:cxn>
                  <a:cxn ang="0">
                    <a:pos x="34" y="163"/>
                  </a:cxn>
                  <a:cxn ang="0">
                    <a:pos x="36" y="175"/>
                  </a:cxn>
                  <a:cxn ang="0">
                    <a:pos x="36" y="189"/>
                  </a:cxn>
                  <a:cxn ang="0">
                    <a:pos x="39" y="202"/>
                  </a:cxn>
                  <a:cxn ang="0">
                    <a:pos x="42" y="202"/>
                  </a:cxn>
                  <a:cxn ang="0">
                    <a:pos x="49" y="253"/>
                  </a:cxn>
                  <a:cxn ang="0">
                    <a:pos x="120" y="253"/>
                  </a:cxn>
                  <a:cxn ang="0">
                    <a:pos x="118" y="226"/>
                  </a:cxn>
                  <a:cxn ang="0">
                    <a:pos x="115" y="214"/>
                  </a:cxn>
                  <a:cxn ang="0">
                    <a:pos x="114" y="201"/>
                  </a:cxn>
                  <a:cxn ang="0">
                    <a:pos x="111" y="201"/>
                  </a:cxn>
                  <a:cxn ang="0">
                    <a:pos x="103" y="151"/>
                  </a:cxn>
                  <a:cxn ang="0">
                    <a:pos x="100" y="150"/>
                  </a:cxn>
                  <a:cxn ang="0">
                    <a:pos x="93" y="100"/>
                  </a:cxn>
                  <a:cxn ang="0">
                    <a:pos x="89" y="100"/>
                  </a:cxn>
                  <a:cxn ang="0">
                    <a:pos x="82" y="51"/>
                  </a:cxn>
                  <a:cxn ang="0">
                    <a:pos x="78" y="51"/>
                  </a:cxn>
                  <a:cxn ang="0">
                    <a:pos x="72" y="1"/>
                  </a:cxn>
                  <a:cxn ang="0">
                    <a:pos x="10" y="1"/>
                  </a:cxn>
                  <a:cxn ang="0">
                    <a:pos x="0" y="0"/>
                  </a:cxn>
                  <a:cxn ang="0">
                    <a:pos x="1" y="4"/>
                  </a:cxn>
                </a:cxnLst>
                <a:rect l="0" t="0" r="r" b="b"/>
                <a:pathLst>
                  <a:path w="120" h="253">
                    <a:moveTo>
                      <a:pt x="1" y="4"/>
                    </a:moveTo>
                    <a:lnTo>
                      <a:pt x="9" y="51"/>
                    </a:lnTo>
                    <a:lnTo>
                      <a:pt x="11" y="51"/>
                    </a:lnTo>
                    <a:lnTo>
                      <a:pt x="18" y="101"/>
                    </a:lnTo>
                    <a:lnTo>
                      <a:pt x="22" y="101"/>
                    </a:lnTo>
                    <a:lnTo>
                      <a:pt x="29" y="149"/>
                    </a:lnTo>
                    <a:lnTo>
                      <a:pt x="33" y="149"/>
                    </a:lnTo>
                    <a:lnTo>
                      <a:pt x="34" y="163"/>
                    </a:lnTo>
                    <a:lnTo>
                      <a:pt x="36" y="175"/>
                    </a:lnTo>
                    <a:lnTo>
                      <a:pt x="36" y="189"/>
                    </a:lnTo>
                    <a:lnTo>
                      <a:pt x="39" y="202"/>
                    </a:lnTo>
                    <a:lnTo>
                      <a:pt x="42" y="202"/>
                    </a:lnTo>
                    <a:lnTo>
                      <a:pt x="49" y="253"/>
                    </a:lnTo>
                    <a:lnTo>
                      <a:pt x="120" y="253"/>
                    </a:lnTo>
                    <a:lnTo>
                      <a:pt x="118" y="226"/>
                    </a:lnTo>
                    <a:lnTo>
                      <a:pt x="115" y="214"/>
                    </a:lnTo>
                    <a:lnTo>
                      <a:pt x="114" y="201"/>
                    </a:lnTo>
                    <a:lnTo>
                      <a:pt x="111" y="201"/>
                    </a:lnTo>
                    <a:lnTo>
                      <a:pt x="103" y="151"/>
                    </a:lnTo>
                    <a:lnTo>
                      <a:pt x="100" y="150"/>
                    </a:lnTo>
                    <a:lnTo>
                      <a:pt x="93" y="100"/>
                    </a:lnTo>
                    <a:lnTo>
                      <a:pt x="89" y="100"/>
                    </a:lnTo>
                    <a:lnTo>
                      <a:pt x="82" y="51"/>
                    </a:lnTo>
                    <a:lnTo>
                      <a:pt x="78" y="51"/>
                    </a:lnTo>
                    <a:lnTo>
                      <a:pt x="72" y="1"/>
                    </a:lnTo>
                    <a:lnTo>
                      <a:pt x="10" y="1"/>
                    </a:lnTo>
                    <a:lnTo>
                      <a:pt x="0" y="0"/>
                    </a:lnTo>
                    <a:lnTo>
                      <a:pt x="1" y="4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969" name="Freeform 177"/>
              <p:cNvSpPr>
                <a:spLocks noChangeAspect="1"/>
              </p:cNvSpPr>
              <p:nvPr/>
            </p:nvSpPr>
            <p:spPr bwMode="auto">
              <a:xfrm>
                <a:off x="539" y="3372"/>
                <a:ext cx="33" cy="4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"/>
                  </a:cxn>
                  <a:cxn ang="0">
                    <a:pos x="7" y="51"/>
                  </a:cxn>
                  <a:cxn ang="0">
                    <a:pos x="9" y="51"/>
                  </a:cxn>
                  <a:cxn ang="0">
                    <a:pos x="11" y="55"/>
                  </a:cxn>
                  <a:cxn ang="0">
                    <a:pos x="28" y="125"/>
                  </a:cxn>
                  <a:cxn ang="0">
                    <a:pos x="29" y="133"/>
                  </a:cxn>
                  <a:cxn ang="0">
                    <a:pos x="100" y="133"/>
                  </a:cxn>
                  <a:cxn ang="0">
                    <a:pos x="79" y="57"/>
                  </a:cxn>
                  <a:cxn ang="0">
                    <a:pos x="79" y="51"/>
                  </a:cxn>
                  <a:cxn ang="0">
                    <a:pos x="76" y="51"/>
                  </a:cxn>
                  <a:cxn ang="0">
                    <a:pos x="70" y="3"/>
                  </a:cxn>
                  <a:cxn ang="0">
                    <a:pos x="70" y="1"/>
                  </a:cxn>
                  <a:cxn ang="0">
                    <a:pos x="9" y="1"/>
                  </a:cxn>
                  <a:cxn ang="0">
                    <a:pos x="0" y="0"/>
                  </a:cxn>
                </a:cxnLst>
                <a:rect l="0" t="0" r="r" b="b"/>
                <a:pathLst>
                  <a:path w="100" h="133">
                    <a:moveTo>
                      <a:pt x="0" y="0"/>
                    </a:moveTo>
                    <a:lnTo>
                      <a:pt x="0" y="3"/>
                    </a:lnTo>
                    <a:lnTo>
                      <a:pt x="7" y="51"/>
                    </a:lnTo>
                    <a:lnTo>
                      <a:pt x="9" y="51"/>
                    </a:lnTo>
                    <a:lnTo>
                      <a:pt x="11" y="55"/>
                    </a:lnTo>
                    <a:lnTo>
                      <a:pt x="28" y="125"/>
                    </a:lnTo>
                    <a:lnTo>
                      <a:pt x="29" y="133"/>
                    </a:lnTo>
                    <a:lnTo>
                      <a:pt x="100" y="133"/>
                    </a:lnTo>
                    <a:lnTo>
                      <a:pt x="79" y="57"/>
                    </a:lnTo>
                    <a:lnTo>
                      <a:pt x="79" y="51"/>
                    </a:lnTo>
                    <a:lnTo>
                      <a:pt x="76" y="51"/>
                    </a:lnTo>
                    <a:lnTo>
                      <a:pt x="70" y="3"/>
                    </a:lnTo>
                    <a:lnTo>
                      <a:pt x="70" y="1"/>
                    </a:lnTo>
                    <a:lnTo>
                      <a:pt x="9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970" name="Freeform 178"/>
              <p:cNvSpPr>
                <a:spLocks noChangeAspect="1"/>
              </p:cNvSpPr>
              <p:nvPr/>
            </p:nvSpPr>
            <p:spPr bwMode="auto">
              <a:xfrm>
                <a:off x="432" y="3372"/>
                <a:ext cx="38" cy="85"/>
              </a:xfrm>
              <a:custGeom>
                <a:avLst/>
                <a:gdLst/>
                <a:ahLst/>
                <a:cxnLst>
                  <a:cxn ang="0">
                    <a:pos x="17" y="2"/>
                  </a:cxn>
                  <a:cxn ang="0">
                    <a:pos x="0" y="2"/>
                  </a:cxn>
                  <a:cxn ang="0">
                    <a:pos x="6" y="50"/>
                  </a:cxn>
                  <a:cxn ang="0">
                    <a:pos x="7" y="50"/>
                  </a:cxn>
                  <a:cxn ang="0">
                    <a:pos x="7" y="62"/>
                  </a:cxn>
                  <a:cxn ang="0">
                    <a:pos x="13" y="99"/>
                  </a:cxn>
                  <a:cxn ang="0">
                    <a:pos x="16" y="99"/>
                  </a:cxn>
                  <a:cxn ang="0">
                    <a:pos x="17" y="113"/>
                  </a:cxn>
                  <a:cxn ang="0">
                    <a:pos x="31" y="201"/>
                  </a:cxn>
                  <a:cxn ang="0">
                    <a:pos x="34" y="201"/>
                  </a:cxn>
                  <a:cxn ang="0">
                    <a:pos x="40" y="254"/>
                  </a:cxn>
                  <a:cxn ang="0">
                    <a:pos x="114" y="254"/>
                  </a:cxn>
                  <a:cxn ang="0">
                    <a:pos x="104" y="201"/>
                  </a:cxn>
                  <a:cxn ang="0">
                    <a:pos x="103" y="201"/>
                  </a:cxn>
                  <a:cxn ang="0">
                    <a:pos x="103" y="194"/>
                  </a:cxn>
                  <a:cxn ang="0">
                    <a:pos x="101" y="184"/>
                  </a:cxn>
                  <a:cxn ang="0">
                    <a:pos x="102" y="184"/>
                  </a:cxn>
                  <a:cxn ang="0">
                    <a:pos x="98" y="150"/>
                  </a:cxn>
                  <a:cxn ang="0">
                    <a:pos x="95" y="150"/>
                  </a:cxn>
                  <a:cxn ang="0">
                    <a:pos x="88" y="99"/>
                  </a:cxn>
                  <a:cxn ang="0">
                    <a:pos x="85" y="99"/>
                  </a:cxn>
                  <a:cxn ang="0">
                    <a:pos x="79" y="60"/>
                  </a:cxn>
                  <a:cxn ang="0">
                    <a:pos x="79" y="50"/>
                  </a:cxn>
                  <a:cxn ang="0">
                    <a:pos x="76" y="50"/>
                  </a:cxn>
                  <a:cxn ang="0">
                    <a:pos x="71" y="4"/>
                  </a:cxn>
                  <a:cxn ang="0">
                    <a:pos x="71" y="0"/>
                  </a:cxn>
                  <a:cxn ang="0">
                    <a:pos x="25" y="0"/>
                  </a:cxn>
                  <a:cxn ang="0">
                    <a:pos x="23" y="2"/>
                  </a:cxn>
                  <a:cxn ang="0">
                    <a:pos x="17" y="2"/>
                  </a:cxn>
                </a:cxnLst>
                <a:rect l="0" t="0" r="r" b="b"/>
                <a:pathLst>
                  <a:path w="114" h="254">
                    <a:moveTo>
                      <a:pt x="17" y="2"/>
                    </a:moveTo>
                    <a:lnTo>
                      <a:pt x="0" y="2"/>
                    </a:lnTo>
                    <a:lnTo>
                      <a:pt x="6" y="50"/>
                    </a:lnTo>
                    <a:lnTo>
                      <a:pt x="7" y="50"/>
                    </a:lnTo>
                    <a:lnTo>
                      <a:pt x="7" y="62"/>
                    </a:lnTo>
                    <a:lnTo>
                      <a:pt x="13" y="99"/>
                    </a:lnTo>
                    <a:lnTo>
                      <a:pt x="16" y="99"/>
                    </a:lnTo>
                    <a:lnTo>
                      <a:pt x="17" y="113"/>
                    </a:lnTo>
                    <a:lnTo>
                      <a:pt x="31" y="201"/>
                    </a:lnTo>
                    <a:lnTo>
                      <a:pt x="34" y="201"/>
                    </a:lnTo>
                    <a:lnTo>
                      <a:pt x="40" y="254"/>
                    </a:lnTo>
                    <a:lnTo>
                      <a:pt x="114" y="254"/>
                    </a:lnTo>
                    <a:lnTo>
                      <a:pt x="104" y="201"/>
                    </a:lnTo>
                    <a:lnTo>
                      <a:pt x="103" y="201"/>
                    </a:lnTo>
                    <a:lnTo>
                      <a:pt x="103" y="194"/>
                    </a:lnTo>
                    <a:lnTo>
                      <a:pt x="101" y="184"/>
                    </a:lnTo>
                    <a:lnTo>
                      <a:pt x="102" y="184"/>
                    </a:lnTo>
                    <a:lnTo>
                      <a:pt x="98" y="150"/>
                    </a:lnTo>
                    <a:lnTo>
                      <a:pt x="95" y="150"/>
                    </a:lnTo>
                    <a:lnTo>
                      <a:pt x="88" y="99"/>
                    </a:lnTo>
                    <a:lnTo>
                      <a:pt x="85" y="99"/>
                    </a:lnTo>
                    <a:lnTo>
                      <a:pt x="79" y="60"/>
                    </a:lnTo>
                    <a:lnTo>
                      <a:pt x="79" y="50"/>
                    </a:lnTo>
                    <a:lnTo>
                      <a:pt x="76" y="50"/>
                    </a:lnTo>
                    <a:lnTo>
                      <a:pt x="71" y="4"/>
                    </a:lnTo>
                    <a:lnTo>
                      <a:pt x="71" y="0"/>
                    </a:lnTo>
                    <a:lnTo>
                      <a:pt x="25" y="0"/>
                    </a:lnTo>
                    <a:lnTo>
                      <a:pt x="23" y="2"/>
                    </a:lnTo>
                    <a:lnTo>
                      <a:pt x="17" y="2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971" name="Freeform 179"/>
              <p:cNvSpPr>
                <a:spLocks noChangeAspect="1"/>
              </p:cNvSpPr>
              <p:nvPr/>
            </p:nvSpPr>
            <p:spPr bwMode="auto">
              <a:xfrm>
                <a:off x="382" y="3439"/>
                <a:ext cx="26" cy="18"/>
              </a:xfrm>
              <a:custGeom>
                <a:avLst/>
                <a:gdLst/>
                <a:ahLst/>
                <a:cxnLst>
                  <a:cxn ang="0">
                    <a:pos x="74" y="5"/>
                  </a:cxn>
                  <a:cxn ang="0">
                    <a:pos x="74" y="0"/>
                  </a:cxn>
                  <a:cxn ang="0">
                    <a:pos x="0" y="0"/>
                  </a:cxn>
                  <a:cxn ang="0">
                    <a:pos x="3" y="53"/>
                  </a:cxn>
                  <a:cxn ang="0">
                    <a:pos x="7" y="53"/>
                  </a:cxn>
                  <a:cxn ang="0">
                    <a:pos x="13" y="51"/>
                  </a:cxn>
                  <a:cxn ang="0">
                    <a:pos x="78" y="51"/>
                  </a:cxn>
                  <a:cxn ang="0">
                    <a:pos x="74" y="5"/>
                  </a:cxn>
                </a:cxnLst>
                <a:rect l="0" t="0" r="r" b="b"/>
                <a:pathLst>
                  <a:path w="78" h="53">
                    <a:moveTo>
                      <a:pt x="74" y="5"/>
                    </a:moveTo>
                    <a:lnTo>
                      <a:pt x="74" y="0"/>
                    </a:lnTo>
                    <a:lnTo>
                      <a:pt x="0" y="0"/>
                    </a:lnTo>
                    <a:lnTo>
                      <a:pt x="3" y="53"/>
                    </a:lnTo>
                    <a:lnTo>
                      <a:pt x="7" y="53"/>
                    </a:lnTo>
                    <a:lnTo>
                      <a:pt x="13" y="51"/>
                    </a:lnTo>
                    <a:lnTo>
                      <a:pt x="78" y="51"/>
                    </a:lnTo>
                    <a:lnTo>
                      <a:pt x="74" y="5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972" name="Freeform 180"/>
              <p:cNvSpPr>
                <a:spLocks noChangeAspect="1"/>
              </p:cNvSpPr>
              <p:nvPr/>
            </p:nvSpPr>
            <p:spPr bwMode="auto">
              <a:xfrm>
                <a:off x="302" y="3422"/>
                <a:ext cx="115" cy="57"/>
              </a:xfrm>
              <a:custGeom>
                <a:avLst/>
                <a:gdLst/>
                <a:ahLst/>
                <a:cxnLst>
                  <a:cxn ang="0">
                    <a:pos x="344" y="171"/>
                  </a:cxn>
                  <a:cxn ang="0">
                    <a:pos x="344" y="170"/>
                  </a:cxn>
                  <a:cxn ang="0">
                    <a:pos x="327" y="76"/>
                  </a:cxn>
                  <a:cxn ang="0">
                    <a:pos x="314" y="56"/>
                  </a:cxn>
                  <a:cxn ang="0">
                    <a:pos x="318" y="102"/>
                  </a:cxn>
                  <a:cxn ang="0">
                    <a:pos x="253" y="102"/>
                  </a:cxn>
                  <a:cxn ang="0">
                    <a:pos x="247" y="104"/>
                  </a:cxn>
                  <a:cxn ang="0">
                    <a:pos x="243" y="104"/>
                  </a:cxn>
                  <a:cxn ang="0">
                    <a:pos x="240" y="51"/>
                  </a:cxn>
                  <a:cxn ang="0">
                    <a:pos x="223" y="51"/>
                  </a:cxn>
                  <a:cxn ang="0">
                    <a:pos x="212" y="26"/>
                  </a:cxn>
                  <a:cxn ang="0">
                    <a:pos x="197" y="0"/>
                  </a:cxn>
                  <a:cxn ang="0">
                    <a:pos x="207" y="104"/>
                  </a:cxn>
                  <a:cxn ang="0">
                    <a:pos x="133" y="102"/>
                  </a:cxn>
                  <a:cxn ang="0">
                    <a:pos x="133" y="89"/>
                  </a:cxn>
                  <a:cxn ang="0">
                    <a:pos x="123" y="0"/>
                  </a:cxn>
                  <a:cxn ang="0">
                    <a:pos x="105" y="26"/>
                  </a:cxn>
                  <a:cxn ang="0">
                    <a:pos x="102" y="51"/>
                  </a:cxn>
                  <a:cxn ang="0">
                    <a:pos x="92" y="51"/>
                  </a:cxn>
                  <a:cxn ang="0">
                    <a:pos x="95" y="102"/>
                  </a:cxn>
                  <a:cxn ang="0">
                    <a:pos x="48" y="102"/>
                  </a:cxn>
                  <a:cxn ang="0">
                    <a:pos x="43" y="104"/>
                  </a:cxn>
                  <a:cxn ang="0">
                    <a:pos x="19" y="104"/>
                  </a:cxn>
                  <a:cxn ang="0">
                    <a:pos x="17" y="53"/>
                  </a:cxn>
                  <a:cxn ang="0">
                    <a:pos x="0" y="76"/>
                  </a:cxn>
                  <a:cxn ang="0">
                    <a:pos x="11" y="171"/>
                  </a:cxn>
                  <a:cxn ang="0">
                    <a:pos x="344" y="171"/>
                  </a:cxn>
                </a:cxnLst>
                <a:rect l="0" t="0" r="r" b="b"/>
                <a:pathLst>
                  <a:path w="344" h="171">
                    <a:moveTo>
                      <a:pt x="344" y="171"/>
                    </a:moveTo>
                    <a:lnTo>
                      <a:pt x="344" y="170"/>
                    </a:lnTo>
                    <a:lnTo>
                      <a:pt x="327" y="76"/>
                    </a:lnTo>
                    <a:lnTo>
                      <a:pt x="314" y="56"/>
                    </a:lnTo>
                    <a:lnTo>
                      <a:pt x="318" y="102"/>
                    </a:lnTo>
                    <a:lnTo>
                      <a:pt x="253" y="102"/>
                    </a:lnTo>
                    <a:lnTo>
                      <a:pt x="247" y="104"/>
                    </a:lnTo>
                    <a:lnTo>
                      <a:pt x="243" y="104"/>
                    </a:lnTo>
                    <a:lnTo>
                      <a:pt x="240" y="51"/>
                    </a:lnTo>
                    <a:lnTo>
                      <a:pt x="223" y="51"/>
                    </a:lnTo>
                    <a:lnTo>
                      <a:pt x="212" y="26"/>
                    </a:lnTo>
                    <a:lnTo>
                      <a:pt x="197" y="0"/>
                    </a:lnTo>
                    <a:lnTo>
                      <a:pt x="207" y="104"/>
                    </a:lnTo>
                    <a:lnTo>
                      <a:pt x="133" y="102"/>
                    </a:lnTo>
                    <a:lnTo>
                      <a:pt x="133" y="89"/>
                    </a:lnTo>
                    <a:lnTo>
                      <a:pt x="123" y="0"/>
                    </a:lnTo>
                    <a:lnTo>
                      <a:pt x="105" y="26"/>
                    </a:lnTo>
                    <a:lnTo>
                      <a:pt x="102" y="51"/>
                    </a:lnTo>
                    <a:lnTo>
                      <a:pt x="92" y="51"/>
                    </a:lnTo>
                    <a:lnTo>
                      <a:pt x="95" y="102"/>
                    </a:lnTo>
                    <a:lnTo>
                      <a:pt x="48" y="102"/>
                    </a:lnTo>
                    <a:lnTo>
                      <a:pt x="43" y="104"/>
                    </a:lnTo>
                    <a:lnTo>
                      <a:pt x="19" y="104"/>
                    </a:lnTo>
                    <a:lnTo>
                      <a:pt x="17" y="53"/>
                    </a:lnTo>
                    <a:lnTo>
                      <a:pt x="0" y="76"/>
                    </a:lnTo>
                    <a:lnTo>
                      <a:pt x="11" y="171"/>
                    </a:lnTo>
                    <a:lnTo>
                      <a:pt x="344" y="171"/>
                    </a:lnTo>
                    <a:close/>
                  </a:path>
                </a:pathLst>
              </a:custGeom>
              <a:solidFill>
                <a:srgbClr val="6666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973" name="Freeform 181"/>
              <p:cNvSpPr>
                <a:spLocks noChangeAspect="1"/>
              </p:cNvSpPr>
              <p:nvPr/>
            </p:nvSpPr>
            <p:spPr bwMode="auto">
              <a:xfrm>
                <a:off x="308" y="3439"/>
                <a:ext cx="26" cy="18"/>
              </a:xfrm>
              <a:custGeom>
                <a:avLst/>
                <a:gdLst/>
                <a:ahLst/>
                <a:cxnLst>
                  <a:cxn ang="0">
                    <a:pos x="31" y="51"/>
                  </a:cxn>
                  <a:cxn ang="0">
                    <a:pos x="78" y="51"/>
                  </a:cxn>
                  <a:cxn ang="0">
                    <a:pos x="75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2" y="53"/>
                  </a:cxn>
                  <a:cxn ang="0">
                    <a:pos x="26" y="53"/>
                  </a:cxn>
                  <a:cxn ang="0">
                    <a:pos x="31" y="51"/>
                  </a:cxn>
                </a:cxnLst>
                <a:rect l="0" t="0" r="r" b="b"/>
                <a:pathLst>
                  <a:path w="78" h="53">
                    <a:moveTo>
                      <a:pt x="31" y="51"/>
                    </a:moveTo>
                    <a:lnTo>
                      <a:pt x="78" y="51"/>
                    </a:lnTo>
                    <a:lnTo>
                      <a:pt x="75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53"/>
                    </a:lnTo>
                    <a:lnTo>
                      <a:pt x="26" y="53"/>
                    </a:lnTo>
                    <a:lnTo>
                      <a:pt x="31" y="51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974" name="Freeform 182"/>
              <p:cNvSpPr>
                <a:spLocks noChangeAspect="1"/>
              </p:cNvSpPr>
              <p:nvPr/>
            </p:nvSpPr>
            <p:spPr bwMode="auto">
              <a:xfrm>
                <a:off x="343" y="3422"/>
                <a:ext cx="28" cy="35"/>
              </a:xfrm>
              <a:custGeom>
                <a:avLst/>
                <a:gdLst/>
                <a:ahLst/>
                <a:cxnLst>
                  <a:cxn ang="0">
                    <a:pos x="10" y="89"/>
                  </a:cxn>
                  <a:cxn ang="0">
                    <a:pos x="10" y="102"/>
                  </a:cxn>
                  <a:cxn ang="0">
                    <a:pos x="84" y="104"/>
                  </a:cxn>
                  <a:cxn ang="0">
                    <a:pos x="74" y="0"/>
                  </a:cxn>
                  <a:cxn ang="0">
                    <a:pos x="0" y="0"/>
                  </a:cxn>
                  <a:cxn ang="0">
                    <a:pos x="10" y="89"/>
                  </a:cxn>
                </a:cxnLst>
                <a:rect l="0" t="0" r="r" b="b"/>
                <a:pathLst>
                  <a:path w="84" h="104">
                    <a:moveTo>
                      <a:pt x="10" y="89"/>
                    </a:moveTo>
                    <a:lnTo>
                      <a:pt x="10" y="102"/>
                    </a:lnTo>
                    <a:lnTo>
                      <a:pt x="84" y="104"/>
                    </a:lnTo>
                    <a:lnTo>
                      <a:pt x="74" y="0"/>
                    </a:lnTo>
                    <a:lnTo>
                      <a:pt x="0" y="0"/>
                    </a:lnTo>
                    <a:lnTo>
                      <a:pt x="10" y="89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975" name="Freeform 183"/>
              <p:cNvSpPr>
                <a:spLocks noChangeAspect="1"/>
              </p:cNvSpPr>
              <p:nvPr/>
            </p:nvSpPr>
            <p:spPr bwMode="auto">
              <a:xfrm>
                <a:off x="298" y="3345"/>
                <a:ext cx="24" cy="13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0" y="2"/>
                  </a:cxn>
                  <a:cxn ang="0">
                    <a:pos x="0" y="30"/>
                  </a:cxn>
                  <a:cxn ang="0">
                    <a:pos x="1" y="38"/>
                  </a:cxn>
                  <a:cxn ang="0">
                    <a:pos x="73" y="38"/>
                  </a:cxn>
                  <a:cxn ang="0">
                    <a:pos x="70" y="8"/>
                  </a:cxn>
                  <a:cxn ang="0">
                    <a:pos x="66" y="0"/>
                  </a:cxn>
                  <a:cxn ang="0">
                    <a:pos x="0" y="1"/>
                  </a:cxn>
                </a:cxnLst>
                <a:rect l="0" t="0" r="r" b="b"/>
                <a:pathLst>
                  <a:path w="73" h="38">
                    <a:moveTo>
                      <a:pt x="0" y="1"/>
                    </a:moveTo>
                    <a:lnTo>
                      <a:pt x="0" y="2"/>
                    </a:lnTo>
                    <a:lnTo>
                      <a:pt x="0" y="30"/>
                    </a:lnTo>
                    <a:lnTo>
                      <a:pt x="1" y="38"/>
                    </a:lnTo>
                    <a:lnTo>
                      <a:pt x="73" y="38"/>
                    </a:lnTo>
                    <a:lnTo>
                      <a:pt x="70" y="8"/>
                    </a:lnTo>
                    <a:lnTo>
                      <a:pt x="66" y="0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976" name="Freeform 184"/>
              <p:cNvSpPr>
                <a:spLocks noChangeAspect="1" noEditPoints="1"/>
              </p:cNvSpPr>
              <p:nvPr/>
            </p:nvSpPr>
            <p:spPr bwMode="auto">
              <a:xfrm>
                <a:off x="290" y="3345"/>
                <a:ext cx="118" cy="75"/>
              </a:xfrm>
              <a:custGeom>
                <a:avLst/>
                <a:gdLst/>
                <a:ahLst/>
                <a:cxnLst>
                  <a:cxn ang="0">
                    <a:pos x="23" y="29"/>
                  </a:cxn>
                  <a:cxn ang="0">
                    <a:pos x="20" y="1"/>
                  </a:cxn>
                  <a:cxn ang="0">
                    <a:pos x="0" y="37"/>
                  </a:cxn>
                  <a:cxn ang="0">
                    <a:pos x="19" y="95"/>
                  </a:cxn>
                  <a:cxn ang="0">
                    <a:pos x="25" y="223"/>
                  </a:cxn>
                  <a:cxn ang="0">
                    <a:pos x="332" y="106"/>
                  </a:cxn>
                  <a:cxn ang="0">
                    <a:pos x="329" y="95"/>
                  </a:cxn>
                  <a:cxn ang="0">
                    <a:pos x="311" y="18"/>
                  </a:cxn>
                  <a:cxn ang="0">
                    <a:pos x="311" y="37"/>
                  </a:cxn>
                  <a:cxn ang="0">
                    <a:pos x="283" y="38"/>
                  </a:cxn>
                  <a:cxn ang="0">
                    <a:pos x="239" y="40"/>
                  </a:cxn>
                  <a:cxn ang="0">
                    <a:pos x="227" y="18"/>
                  </a:cxn>
                  <a:cxn ang="0">
                    <a:pos x="205" y="18"/>
                  </a:cxn>
                  <a:cxn ang="0">
                    <a:pos x="203" y="37"/>
                  </a:cxn>
                  <a:cxn ang="0">
                    <a:pos x="131" y="0"/>
                  </a:cxn>
                  <a:cxn ang="0">
                    <a:pos x="107" y="38"/>
                  </a:cxn>
                  <a:cxn ang="0">
                    <a:pos x="93" y="7"/>
                  </a:cxn>
                  <a:cxn ang="0">
                    <a:pos x="24" y="37"/>
                  </a:cxn>
                  <a:cxn ang="0">
                    <a:pos x="141" y="79"/>
                  </a:cxn>
                  <a:cxn ang="0">
                    <a:pos x="211" y="80"/>
                  </a:cxn>
                  <a:cxn ang="0">
                    <a:pos x="215" y="130"/>
                  </a:cxn>
                  <a:cxn ang="0">
                    <a:pos x="221" y="179"/>
                  </a:cxn>
                  <a:cxn ang="0">
                    <a:pos x="146" y="130"/>
                  </a:cxn>
                  <a:cxn ang="0">
                    <a:pos x="144" y="116"/>
                  </a:cxn>
                  <a:cxn ang="0">
                    <a:pos x="120" y="108"/>
                  </a:cxn>
                  <a:cxn ang="0">
                    <a:pos x="131" y="95"/>
                  </a:cxn>
                  <a:cxn ang="0">
                    <a:pos x="253" y="130"/>
                  </a:cxn>
                  <a:cxn ang="0">
                    <a:pos x="245" y="80"/>
                  </a:cxn>
                  <a:cxn ang="0">
                    <a:pos x="320" y="106"/>
                  </a:cxn>
                  <a:cxn ang="0">
                    <a:pos x="323" y="130"/>
                  </a:cxn>
                  <a:cxn ang="0">
                    <a:pos x="331" y="179"/>
                  </a:cxn>
                  <a:cxn ang="0">
                    <a:pos x="253" y="130"/>
                  </a:cxn>
                  <a:cxn ang="0">
                    <a:pos x="218" y="95"/>
                  </a:cxn>
                  <a:cxn ang="0">
                    <a:pos x="227" y="106"/>
                  </a:cxn>
                  <a:cxn ang="0">
                    <a:pos x="107" y="79"/>
                  </a:cxn>
                  <a:cxn ang="0">
                    <a:pos x="32" y="179"/>
                  </a:cxn>
                </a:cxnLst>
                <a:rect l="0" t="0" r="r" b="b"/>
                <a:pathLst>
                  <a:path w="355" h="223">
                    <a:moveTo>
                      <a:pt x="24" y="37"/>
                    </a:moveTo>
                    <a:lnTo>
                      <a:pt x="23" y="29"/>
                    </a:lnTo>
                    <a:lnTo>
                      <a:pt x="23" y="1"/>
                    </a:lnTo>
                    <a:lnTo>
                      <a:pt x="20" y="1"/>
                    </a:lnTo>
                    <a:lnTo>
                      <a:pt x="11" y="18"/>
                    </a:lnTo>
                    <a:lnTo>
                      <a:pt x="0" y="37"/>
                    </a:lnTo>
                    <a:lnTo>
                      <a:pt x="7" y="95"/>
                    </a:lnTo>
                    <a:lnTo>
                      <a:pt x="19" y="95"/>
                    </a:lnTo>
                    <a:lnTo>
                      <a:pt x="11" y="106"/>
                    </a:lnTo>
                    <a:lnTo>
                      <a:pt x="25" y="223"/>
                    </a:lnTo>
                    <a:lnTo>
                      <a:pt x="355" y="223"/>
                    </a:lnTo>
                    <a:lnTo>
                      <a:pt x="332" y="106"/>
                    </a:lnTo>
                    <a:lnTo>
                      <a:pt x="325" y="95"/>
                    </a:lnTo>
                    <a:lnTo>
                      <a:pt x="329" y="95"/>
                    </a:lnTo>
                    <a:lnTo>
                      <a:pt x="320" y="37"/>
                    </a:lnTo>
                    <a:lnTo>
                      <a:pt x="311" y="18"/>
                    </a:lnTo>
                    <a:lnTo>
                      <a:pt x="306" y="8"/>
                    </a:lnTo>
                    <a:lnTo>
                      <a:pt x="311" y="37"/>
                    </a:lnTo>
                    <a:lnTo>
                      <a:pt x="301" y="38"/>
                    </a:lnTo>
                    <a:lnTo>
                      <a:pt x="283" y="38"/>
                    </a:lnTo>
                    <a:lnTo>
                      <a:pt x="275" y="40"/>
                    </a:lnTo>
                    <a:lnTo>
                      <a:pt x="239" y="40"/>
                    </a:lnTo>
                    <a:lnTo>
                      <a:pt x="235" y="5"/>
                    </a:lnTo>
                    <a:lnTo>
                      <a:pt x="227" y="18"/>
                    </a:lnTo>
                    <a:lnTo>
                      <a:pt x="216" y="37"/>
                    </a:lnTo>
                    <a:lnTo>
                      <a:pt x="205" y="18"/>
                    </a:lnTo>
                    <a:lnTo>
                      <a:pt x="199" y="8"/>
                    </a:lnTo>
                    <a:lnTo>
                      <a:pt x="203" y="37"/>
                    </a:lnTo>
                    <a:lnTo>
                      <a:pt x="131" y="38"/>
                    </a:lnTo>
                    <a:lnTo>
                      <a:pt x="131" y="0"/>
                    </a:lnTo>
                    <a:lnTo>
                      <a:pt x="120" y="18"/>
                    </a:lnTo>
                    <a:lnTo>
                      <a:pt x="107" y="38"/>
                    </a:lnTo>
                    <a:lnTo>
                      <a:pt x="98" y="18"/>
                    </a:lnTo>
                    <a:lnTo>
                      <a:pt x="93" y="7"/>
                    </a:lnTo>
                    <a:lnTo>
                      <a:pt x="96" y="37"/>
                    </a:lnTo>
                    <a:lnTo>
                      <a:pt x="24" y="37"/>
                    </a:lnTo>
                    <a:close/>
                    <a:moveTo>
                      <a:pt x="141" y="104"/>
                    </a:moveTo>
                    <a:lnTo>
                      <a:pt x="141" y="79"/>
                    </a:lnTo>
                    <a:lnTo>
                      <a:pt x="149" y="80"/>
                    </a:lnTo>
                    <a:lnTo>
                      <a:pt x="211" y="80"/>
                    </a:lnTo>
                    <a:lnTo>
                      <a:pt x="211" y="94"/>
                    </a:lnTo>
                    <a:lnTo>
                      <a:pt x="215" y="130"/>
                    </a:lnTo>
                    <a:lnTo>
                      <a:pt x="216" y="130"/>
                    </a:lnTo>
                    <a:lnTo>
                      <a:pt x="221" y="179"/>
                    </a:lnTo>
                    <a:lnTo>
                      <a:pt x="150" y="179"/>
                    </a:lnTo>
                    <a:lnTo>
                      <a:pt x="146" y="130"/>
                    </a:lnTo>
                    <a:lnTo>
                      <a:pt x="144" y="130"/>
                    </a:lnTo>
                    <a:lnTo>
                      <a:pt x="144" y="116"/>
                    </a:lnTo>
                    <a:lnTo>
                      <a:pt x="141" y="104"/>
                    </a:lnTo>
                    <a:close/>
                    <a:moveTo>
                      <a:pt x="120" y="108"/>
                    </a:moveTo>
                    <a:lnTo>
                      <a:pt x="110" y="95"/>
                    </a:lnTo>
                    <a:lnTo>
                      <a:pt x="131" y="95"/>
                    </a:lnTo>
                    <a:lnTo>
                      <a:pt x="120" y="108"/>
                    </a:lnTo>
                    <a:close/>
                    <a:moveTo>
                      <a:pt x="253" y="130"/>
                    </a:moveTo>
                    <a:lnTo>
                      <a:pt x="252" y="130"/>
                    </a:lnTo>
                    <a:lnTo>
                      <a:pt x="245" y="80"/>
                    </a:lnTo>
                    <a:lnTo>
                      <a:pt x="319" y="80"/>
                    </a:lnTo>
                    <a:lnTo>
                      <a:pt x="320" y="106"/>
                    </a:lnTo>
                    <a:lnTo>
                      <a:pt x="323" y="118"/>
                    </a:lnTo>
                    <a:lnTo>
                      <a:pt x="323" y="130"/>
                    </a:lnTo>
                    <a:lnTo>
                      <a:pt x="325" y="130"/>
                    </a:lnTo>
                    <a:lnTo>
                      <a:pt x="331" y="179"/>
                    </a:lnTo>
                    <a:lnTo>
                      <a:pt x="258" y="179"/>
                    </a:lnTo>
                    <a:lnTo>
                      <a:pt x="253" y="130"/>
                    </a:lnTo>
                    <a:close/>
                    <a:moveTo>
                      <a:pt x="227" y="106"/>
                    </a:moveTo>
                    <a:lnTo>
                      <a:pt x="218" y="95"/>
                    </a:lnTo>
                    <a:lnTo>
                      <a:pt x="236" y="95"/>
                    </a:lnTo>
                    <a:lnTo>
                      <a:pt x="227" y="106"/>
                    </a:lnTo>
                    <a:close/>
                    <a:moveTo>
                      <a:pt x="32" y="79"/>
                    </a:moveTo>
                    <a:lnTo>
                      <a:pt x="107" y="79"/>
                    </a:lnTo>
                    <a:lnTo>
                      <a:pt x="117" y="179"/>
                    </a:lnTo>
                    <a:lnTo>
                      <a:pt x="32" y="179"/>
                    </a:lnTo>
                    <a:lnTo>
                      <a:pt x="32" y="79"/>
                    </a:lnTo>
                    <a:close/>
                  </a:path>
                </a:pathLst>
              </a:custGeom>
              <a:solidFill>
                <a:srgbClr val="6666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977" name="Freeform 185"/>
              <p:cNvSpPr>
                <a:spLocks noChangeAspect="1"/>
              </p:cNvSpPr>
              <p:nvPr/>
            </p:nvSpPr>
            <p:spPr bwMode="auto">
              <a:xfrm>
                <a:off x="337" y="3372"/>
                <a:ext cx="27" cy="3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5"/>
                  </a:cxn>
                  <a:cxn ang="0">
                    <a:pos x="3" y="37"/>
                  </a:cxn>
                  <a:cxn ang="0">
                    <a:pos x="3" y="51"/>
                  </a:cxn>
                  <a:cxn ang="0">
                    <a:pos x="5" y="51"/>
                  </a:cxn>
                  <a:cxn ang="0">
                    <a:pos x="9" y="100"/>
                  </a:cxn>
                  <a:cxn ang="0">
                    <a:pos x="80" y="100"/>
                  </a:cxn>
                  <a:cxn ang="0">
                    <a:pos x="75" y="51"/>
                  </a:cxn>
                  <a:cxn ang="0">
                    <a:pos x="74" y="51"/>
                  </a:cxn>
                  <a:cxn ang="0">
                    <a:pos x="70" y="15"/>
                  </a:cxn>
                  <a:cxn ang="0">
                    <a:pos x="70" y="1"/>
                  </a:cxn>
                  <a:cxn ang="0">
                    <a:pos x="8" y="1"/>
                  </a:cxn>
                  <a:cxn ang="0">
                    <a:pos x="0" y="0"/>
                  </a:cxn>
                </a:cxnLst>
                <a:rect l="0" t="0" r="r" b="b"/>
                <a:pathLst>
                  <a:path w="80" h="100">
                    <a:moveTo>
                      <a:pt x="0" y="0"/>
                    </a:moveTo>
                    <a:lnTo>
                      <a:pt x="0" y="25"/>
                    </a:lnTo>
                    <a:lnTo>
                      <a:pt x="3" y="37"/>
                    </a:lnTo>
                    <a:lnTo>
                      <a:pt x="3" y="51"/>
                    </a:lnTo>
                    <a:lnTo>
                      <a:pt x="5" y="51"/>
                    </a:lnTo>
                    <a:lnTo>
                      <a:pt x="9" y="100"/>
                    </a:lnTo>
                    <a:lnTo>
                      <a:pt x="80" y="100"/>
                    </a:lnTo>
                    <a:lnTo>
                      <a:pt x="75" y="51"/>
                    </a:lnTo>
                    <a:lnTo>
                      <a:pt x="74" y="51"/>
                    </a:lnTo>
                    <a:lnTo>
                      <a:pt x="70" y="15"/>
                    </a:lnTo>
                    <a:lnTo>
                      <a:pt x="70" y="1"/>
                    </a:lnTo>
                    <a:lnTo>
                      <a:pt x="8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978" name="Freeform 186"/>
              <p:cNvSpPr>
                <a:spLocks noChangeAspect="1"/>
              </p:cNvSpPr>
              <p:nvPr/>
            </p:nvSpPr>
            <p:spPr bwMode="auto">
              <a:xfrm>
                <a:off x="327" y="3377"/>
                <a:ext cx="7" cy="4"/>
              </a:xfrm>
              <a:custGeom>
                <a:avLst/>
                <a:gdLst/>
                <a:ahLst/>
                <a:cxnLst>
                  <a:cxn ang="0">
                    <a:pos x="10" y="13"/>
                  </a:cxn>
                  <a:cxn ang="0">
                    <a:pos x="19" y="0"/>
                  </a:cxn>
                  <a:cxn ang="0">
                    <a:pos x="21" y="0"/>
                  </a:cxn>
                  <a:cxn ang="0">
                    <a:pos x="0" y="0"/>
                  </a:cxn>
                  <a:cxn ang="0">
                    <a:pos x="10" y="13"/>
                  </a:cxn>
                </a:cxnLst>
                <a:rect l="0" t="0" r="r" b="b"/>
                <a:pathLst>
                  <a:path w="21" h="13">
                    <a:moveTo>
                      <a:pt x="10" y="13"/>
                    </a:moveTo>
                    <a:lnTo>
                      <a:pt x="19" y="0"/>
                    </a:lnTo>
                    <a:lnTo>
                      <a:pt x="21" y="0"/>
                    </a:lnTo>
                    <a:lnTo>
                      <a:pt x="0" y="0"/>
                    </a:lnTo>
                    <a:lnTo>
                      <a:pt x="10" y="13"/>
                    </a:lnTo>
                    <a:close/>
                  </a:path>
                </a:pathLst>
              </a:custGeom>
              <a:solidFill>
                <a:srgbClr val="5A5A5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979" name="Freeform 187"/>
              <p:cNvSpPr>
                <a:spLocks noChangeAspect="1"/>
              </p:cNvSpPr>
              <p:nvPr/>
            </p:nvSpPr>
            <p:spPr bwMode="auto">
              <a:xfrm>
                <a:off x="372" y="3372"/>
                <a:ext cx="28" cy="33"/>
              </a:xfrm>
              <a:custGeom>
                <a:avLst/>
                <a:gdLst/>
                <a:ahLst/>
                <a:cxnLst>
                  <a:cxn ang="0">
                    <a:pos x="7" y="50"/>
                  </a:cxn>
                  <a:cxn ang="0">
                    <a:pos x="8" y="50"/>
                  </a:cxn>
                  <a:cxn ang="0">
                    <a:pos x="13" y="99"/>
                  </a:cxn>
                  <a:cxn ang="0">
                    <a:pos x="86" y="99"/>
                  </a:cxn>
                  <a:cxn ang="0">
                    <a:pos x="80" y="50"/>
                  </a:cxn>
                  <a:cxn ang="0">
                    <a:pos x="78" y="50"/>
                  </a:cxn>
                  <a:cxn ang="0">
                    <a:pos x="78" y="38"/>
                  </a:cxn>
                  <a:cxn ang="0">
                    <a:pos x="75" y="26"/>
                  </a:cxn>
                  <a:cxn ang="0">
                    <a:pos x="74" y="0"/>
                  </a:cxn>
                  <a:cxn ang="0">
                    <a:pos x="0" y="0"/>
                  </a:cxn>
                  <a:cxn ang="0">
                    <a:pos x="7" y="50"/>
                  </a:cxn>
                </a:cxnLst>
                <a:rect l="0" t="0" r="r" b="b"/>
                <a:pathLst>
                  <a:path w="86" h="99">
                    <a:moveTo>
                      <a:pt x="7" y="50"/>
                    </a:moveTo>
                    <a:lnTo>
                      <a:pt x="8" y="50"/>
                    </a:lnTo>
                    <a:lnTo>
                      <a:pt x="13" y="99"/>
                    </a:lnTo>
                    <a:lnTo>
                      <a:pt x="86" y="99"/>
                    </a:lnTo>
                    <a:lnTo>
                      <a:pt x="80" y="50"/>
                    </a:lnTo>
                    <a:lnTo>
                      <a:pt x="78" y="50"/>
                    </a:lnTo>
                    <a:lnTo>
                      <a:pt x="78" y="38"/>
                    </a:lnTo>
                    <a:lnTo>
                      <a:pt x="75" y="26"/>
                    </a:lnTo>
                    <a:lnTo>
                      <a:pt x="74" y="0"/>
                    </a:lnTo>
                    <a:lnTo>
                      <a:pt x="0" y="0"/>
                    </a:lnTo>
                    <a:lnTo>
                      <a:pt x="7" y="50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980" name="Freeform 188"/>
              <p:cNvSpPr>
                <a:spLocks noChangeAspect="1"/>
              </p:cNvSpPr>
              <p:nvPr/>
            </p:nvSpPr>
            <p:spPr bwMode="auto">
              <a:xfrm>
                <a:off x="363" y="3377"/>
                <a:ext cx="6" cy="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" y="11"/>
                  </a:cxn>
                  <a:cxn ang="0">
                    <a:pos x="18" y="0"/>
                  </a:cxn>
                  <a:cxn ang="0">
                    <a:pos x="0" y="0"/>
                  </a:cxn>
                </a:cxnLst>
                <a:rect l="0" t="0" r="r" b="b"/>
                <a:pathLst>
                  <a:path w="18" h="11">
                    <a:moveTo>
                      <a:pt x="0" y="0"/>
                    </a:moveTo>
                    <a:lnTo>
                      <a:pt x="9" y="11"/>
                    </a:lnTo>
                    <a:lnTo>
                      <a:pt x="18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3535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981" name="Freeform 189"/>
              <p:cNvSpPr>
                <a:spLocks noChangeAspect="1"/>
              </p:cNvSpPr>
              <p:nvPr/>
            </p:nvSpPr>
            <p:spPr bwMode="auto">
              <a:xfrm>
                <a:off x="301" y="3372"/>
                <a:ext cx="28" cy="33"/>
              </a:xfrm>
              <a:custGeom>
                <a:avLst/>
                <a:gdLst/>
                <a:ahLst/>
                <a:cxnLst>
                  <a:cxn ang="0">
                    <a:pos x="75" y="0"/>
                  </a:cxn>
                  <a:cxn ang="0">
                    <a:pos x="0" y="0"/>
                  </a:cxn>
                  <a:cxn ang="0">
                    <a:pos x="0" y="100"/>
                  </a:cxn>
                  <a:cxn ang="0">
                    <a:pos x="85" y="100"/>
                  </a:cxn>
                  <a:cxn ang="0">
                    <a:pos x="75" y="0"/>
                  </a:cxn>
                </a:cxnLst>
                <a:rect l="0" t="0" r="r" b="b"/>
                <a:pathLst>
                  <a:path w="85" h="100">
                    <a:moveTo>
                      <a:pt x="75" y="0"/>
                    </a:moveTo>
                    <a:lnTo>
                      <a:pt x="0" y="0"/>
                    </a:lnTo>
                    <a:lnTo>
                      <a:pt x="0" y="100"/>
                    </a:lnTo>
                    <a:lnTo>
                      <a:pt x="85" y="100"/>
                    </a:lnTo>
                    <a:lnTo>
                      <a:pt x="75" y="0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982" name="Freeform 190"/>
              <p:cNvSpPr>
                <a:spLocks noChangeAspect="1"/>
              </p:cNvSpPr>
              <p:nvPr/>
            </p:nvSpPr>
            <p:spPr bwMode="auto">
              <a:xfrm>
                <a:off x="334" y="3345"/>
                <a:ext cx="24" cy="13"/>
              </a:xfrm>
              <a:custGeom>
                <a:avLst/>
                <a:gdLst/>
                <a:ahLst/>
                <a:cxnLst>
                  <a:cxn ang="0">
                    <a:pos x="72" y="37"/>
                  </a:cxn>
                  <a:cxn ang="0">
                    <a:pos x="68" y="8"/>
                  </a:cxn>
                  <a:cxn ang="0">
                    <a:pos x="61" y="0"/>
                  </a:cxn>
                  <a:cxn ang="0">
                    <a:pos x="0" y="0"/>
                  </a:cxn>
                  <a:cxn ang="0">
                    <a:pos x="0" y="38"/>
                  </a:cxn>
                  <a:cxn ang="0">
                    <a:pos x="72" y="37"/>
                  </a:cxn>
                </a:cxnLst>
                <a:rect l="0" t="0" r="r" b="b"/>
                <a:pathLst>
                  <a:path w="72" h="38">
                    <a:moveTo>
                      <a:pt x="72" y="37"/>
                    </a:moveTo>
                    <a:lnTo>
                      <a:pt x="68" y="8"/>
                    </a:lnTo>
                    <a:lnTo>
                      <a:pt x="61" y="0"/>
                    </a:lnTo>
                    <a:lnTo>
                      <a:pt x="0" y="0"/>
                    </a:lnTo>
                    <a:lnTo>
                      <a:pt x="0" y="38"/>
                    </a:lnTo>
                    <a:lnTo>
                      <a:pt x="72" y="37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983" name="Freeform 191"/>
              <p:cNvSpPr>
                <a:spLocks noChangeAspect="1"/>
              </p:cNvSpPr>
              <p:nvPr/>
            </p:nvSpPr>
            <p:spPr bwMode="auto">
              <a:xfrm>
                <a:off x="323" y="3351"/>
                <a:ext cx="7" cy="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" y="20"/>
                  </a:cxn>
                  <a:cxn ang="0">
                    <a:pos x="22" y="0"/>
                  </a:cxn>
                  <a:cxn ang="0">
                    <a:pos x="0" y="0"/>
                  </a:cxn>
                </a:cxnLst>
                <a:rect l="0" t="0" r="r" b="b"/>
                <a:pathLst>
                  <a:path w="22" h="20">
                    <a:moveTo>
                      <a:pt x="0" y="0"/>
                    </a:moveTo>
                    <a:lnTo>
                      <a:pt x="9" y="20"/>
                    </a:lnTo>
                    <a:lnTo>
                      <a:pt x="2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C5C5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984" name="Freeform 192"/>
              <p:cNvSpPr>
                <a:spLocks noChangeAspect="1"/>
              </p:cNvSpPr>
              <p:nvPr/>
            </p:nvSpPr>
            <p:spPr bwMode="auto">
              <a:xfrm>
                <a:off x="368" y="3345"/>
                <a:ext cx="26" cy="14"/>
              </a:xfrm>
              <a:custGeom>
                <a:avLst/>
                <a:gdLst/>
                <a:ahLst/>
                <a:cxnLst>
                  <a:cxn ang="0">
                    <a:pos x="40" y="40"/>
                  </a:cxn>
                  <a:cxn ang="0">
                    <a:pos x="48" y="38"/>
                  </a:cxn>
                  <a:cxn ang="0">
                    <a:pos x="66" y="38"/>
                  </a:cxn>
                  <a:cxn ang="0">
                    <a:pos x="76" y="37"/>
                  </a:cxn>
                  <a:cxn ang="0">
                    <a:pos x="71" y="8"/>
                  </a:cxn>
                  <a:cxn ang="0">
                    <a:pos x="65" y="0"/>
                  </a:cxn>
                  <a:cxn ang="0">
                    <a:pos x="4" y="0"/>
                  </a:cxn>
                  <a:cxn ang="0">
                    <a:pos x="0" y="5"/>
                  </a:cxn>
                  <a:cxn ang="0">
                    <a:pos x="4" y="40"/>
                  </a:cxn>
                  <a:cxn ang="0">
                    <a:pos x="40" y="40"/>
                  </a:cxn>
                </a:cxnLst>
                <a:rect l="0" t="0" r="r" b="b"/>
                <a:pathLst>
                  <a:path w="76" h="40">
                    <a:moveTo>
                      <a:pt x="40" y="40"/>
                    </a:moveTo>
                    <a:lnTo>
                      <a:pt x="48" y="38"/>
                    </a:lnTo>
                    <a:lnTo>
                      <a:pt x="66" y="38"/>
                    </a:lnTo>
                    <a:lnTo>
                      <a:pt x="76" y="37"/>
                    </a:lnTo>
                    <a:lnTo>
                      <a:pt x="71" y="8"/>
                    </a:lnTo>
                    <a:lnTo>
                      <a:pt x="65" y="0"/>
                    </a:lnTo>
                    <a:lnTo>
                      <a:pt x="4" y="0"/>
                    </a:lnTo>
                    <a:lnTo>
                      <a:pt x="0" y="5"/>
                    </a:lnTo>
                    <a:lnTo>
                      <a:pt x="4" y="40"/>
                    </a:lnTo>
                    <a:lnTo>
                      <a:pt x="40" y="40"/>
                    </a:lnTo>
                    <a:close/>
                  </a:path>
                </a:pathLst>
              </a:custGeom>
              <a:solidFill>
                <a:srgbClr val="CCCCCC"/>
              </a:solidFill>
              <a:ln w="3175" cmpd="sng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985" name="Freeform 193"/>
              <p:cNvSpPr>
                <a:spLocks noChangeAspect="1"/>
              </p:cNvSpPr>
              <p:nvPr/>
            </p:nvSpPr>
            <p:spPr bwMode="auto">
              <a:xfrm>
                <a:off x="358" y="3351"/>
                <a:ext cx="8" cy="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1" y="19"/>
                  </a:cxn>
                  <a:cxn ang="0">
                    <a:pos x="22" y="0"/>
                  </a:cxn>
                  <a:cxn ang="0">
                    <a:pos x="0" y="0"/>
                  </a:cxn>
                </a:cxnLst>
                <a:rect l="0" t="0" r="r" b="b"/>
                <a:pathLst>
                  <a:path w="22" h="19">
                    <a:moveTo>
                      <a:pt x="0" y="0"/>
                    </a:moveTo>
                    <a:lnTo>
                      <a:pt x="11" y="19"/>
                    </a:lnTo>
                    <a:lnTo>
                      <a:pt x="2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5555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986" name="Freeform 194"/>
              <p:cNvSpPr>
                <a:spLocks noChangeAspect="1"/>
              </p:cNvSpPr>
              <p:nvPr/>
            </p:nvSpPr>
            <p:spPr bwMode="auto">
              <a:xfrm>
                <a:off x="-355" y="3495"/>
                <a:ext cx="977" cy="21"/>
              </a:xfrm>
              <a:custGeom>
                <a:avLst/>
                <a:gdLst/>
                <a:ahLst/>
                <a:cxnLst>
                  <a:cxn ang="0">
                    <a:pos x="2907" y="62"/>
                  </a:cxn>
                  <a:cxn ang="0">
                    <a:pos x="2930" y="0"/>
                  </a:cxn>
                  <a:cxn ang="0">
                    <a:pos x="0" y="0"/>
                  </a:cxn>
                  <a:cxn ang="0">
                    <a:pos x="19" y="62"/>
                  </a:cxn>
                  <a:cxn ang="0">
                    <a:pos x="2907" y="62"/>
                  </a:cxn>
                </a:cxnLst>
                <a:rect l="0" t="0" r="r" b="b"/>
                <a:pathLst>
                  <a:path w="2930" h="62">
                    <a:moveTo>
                      <a:pt x="2907" y="62"/>
                    </a:moveTo>
                    <a:lnTo>
                      <a:pt x="2930" y="0"/>
                    </a:lnTo>
                    <a:lnTo>
                      <a:pt x="0" y="0"/>
                    </a:lnTo>
                    <a:lnTo>
                      <a:pt x="19" y="62"/>
                    </a:lnTo>
                    <a:lnTo>
                      <a:pt x="2907" y="62"/>
                    </a:lnTo>
                    <a:close/>
                  </a:path>
                </a:pathLst>
              </a:custGeom>
              <a:solidFill>
                <a:srgbClr val="92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987" name="Freeform 195"/>
              <p:cNvSpPr>
                <a:spLocks noChangeAspect="1"/>
              </p:cNvSpPr>
              <p:nvPr/>
            </p:nvSpPr>
            <p:spPr bwMode="auto">
              <a:xfrm>
                <a:off x="-162" y="3346"/>
                <a:ext cx="29" cy="12"/>
              </a:xfrm>
              <a:custGeom>
                <a:avLst/>
                <a:gdLst/>
                <a:ahLst/>
                <a:cxnLst>
                  <a:cxn ang="0">
                    <a:pos x="81" y="36"/>
                  </a:cxn>
                  <a:cxn ang="0">
                    <a:pos x="86" y="0"/>
                  </a:cxn>
                  <a:cxn ang="0">
                    <a:pos x="9" y="0"/>
                  </a:cxn>
                  <a:cxn ang="0">
                    <a:pos x="0" y="35"/>
                  </a:cxn>
                  <a:cxn ang="0">
                    <a:pos x="2" y="34"/>
                  </a:cxn>
                  <a:cxn ang="0">
                    <a:pos x="7" y="36"/>
                  </a:cxn>
                  <a:cxn ang="0">
                    <a:pos x="81" y="36"/>
                  </a:cxn>
                </a:cxnLst>
                <a:rect l="0" t="0" r="r" b="b"/>
                <a:pathLst>
                  <a:path w="86" h="36">
                    <a:moveTo>
                      <a:pt x="81" y="36"/>
                    </a:moveTo>
                    <a:lnTo>
                      <a:pt x="86" y="0"/>
                    </a:lnTo>
                    <a:lnTo>
                      <a:pt x="9" y="0"/>
                    </a:lnTo>
                    <a:lnTo>
                      <a:pt x="0" y="35"/>
                    </a:lnTo>
                    <a:lnTo>
                      <a:pt x="2" y="34"/>
                    </a:lnTo>
                    <a:lnTo>
                      <a:pt x="7" y="36"/>
                    </a:lnTo>
                    <a:lnTo>
                      <a:pt x="81" y="36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988" name="Freeform 196"/>
              <p:cNvSpPr>
                <a:spLocks noChangeAspect="1"/>
              </p:cNvSpPr>
              <p:nvPr/>
            </p:nvSpPr>
            <p:spPr bwMode="auto">
              <a:xfrm>
                <a:off x="-170" y="3351"/>
                <a:ext cx="7" cy="6"/>
              </a:xfrm>
              <a:custGeom>
                <a:avLst/>
                <a:gdLst/>
                <a:ahLst/>
                <a:cxnLst>
                  <a:cxn ang="0">
                    <a:pos x="9" y="18"/>
                  </a:cxn>
                  <a:cxn ang="0">
                    <a:pos x="21" y="0"/>
                  </a:cxn>
                  <a:cxn ang="0">
                    <a:pos x="0" y="0"/>
                  </a:cxn>
                  <a:cxn ang="0">
                    <a:pos x="9" y="18"/>
                  </a:cxn>
                </a:cxnLst>
                <a:rect l="0" t="0" r="r" b="b"/>
                <a:pathLst>
                  <a:path w="21" h="18">
                    <a:moveTo>
                      <a:pt x="9" y="18"/>
                    </a:moveTo>
                    <a:lnTo>
                      <a:pt x="21" y="0"/>
                    </a:lnTo>
                    <a:lnTo>
                      <a:pt x="0" y="0"/>
                    </a:lnTo>
                    <a:lnTo>
                      <a:pt x="9" y="18"/>
                    </a:lnTo>
                    <a:close/>
                  </a:path>
                </a:pathLst>
              </a:custGeom>
              <a:solidFill>
                <a:srgbClr val="BDBDB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989" name="Freeform 197"/>
              <p:cNvSpPr>
                <a:spLocks noChangeAspect="1" noEditPoints="1"/>
              </p:cNvSpPr>
              <p:nvPr/>
            </p:nvSpPr>
            <p:spPr bwMode="auto">
              <a:xfrm>
                <a:off x="-198" y="3372"/>
                <a:ext cx="315" cy="85"/>
              </a:xfrm>
              <a:custGeom>
                <a:avLst/>
                <a:gdLst/>
                <a:ahLst/>
                <a:cxnLst>
                  <a:cxn ang="0">
                    <a:pos x="70" y="1"/>
                  </a:cxn>
                  <a:cxn ang="0">
                    <a:pos x="27" y="51"/>
                  </a:cxn>
                  <a:cxn ang="0">
                    <a:pos x="56" y="153"/>
                  </a:cxn>
                  <a:cxn ang="0">
                    <a:pos x="10" y="203"/>
                  </a:cxn>
                  <a:cxn ang="0">
                    <a:pos x="163" y="257"/>
                  </a:cxn>
                  <a:cxn ang="0">
                    <a:pos x="210" y="153"/>
                  </a:cxn>
                  <a:cxn ang="0">
                    <a:pos x="252" y="151"/>
                  </a:cxn>
                  <a:cxn ang="0">
                    <a:pos x="244" y="100"/>
                  </a:cxn>
                  <a:cxn ang="0">
                    <a:pos x="260" y="51"/>
                  </a:cxn>
                  <a:cxn ang="0">
                    <a:pos x="294" y="100"/>
                  </a:cxn>
                  <a:cxn ang="0">
                    <a:pos x="256" y="153"/>
                  </a:cxn>
                  <a:cxn ang="0">
                    <a:pos x="208" y="203"/>
                  </a:cxn>
                  <a:cxn ang="0">
                    <a:pos x="910" y="203"/>
                  </a:cxn>
                  <a:cxn ang="0">
                    <a:pos x="907" y="153"/>
                  </a:cxn>
                  <a:cxn ang="0">
                    <a:pos x="909" y="100"/>
                  </a:cxn>
                  <a:cxn ang="0">
                    <a:pos x="891" y="51"/>
                  </a:cxn>
                  <a:cxn ang="0">
                    <a:pos x="940" y="3"/>
                  </a:cxn>
                  <a:cxn ang="0">
                    <a:pos x="894" y="1"/>
                  </a:cxn>
                  <a:cxn ang="0">
                    <a:pos x="867" y="51"/>
                  </a:cxn>
                  <a:cxn ang="0">
                    <a:pos x="832" y="51"/>
                  </a:cxn>
                  <a:cxn ang="0">
                    <a:pos x="868" y="153"/>
                  </a:cxn>
                  <a:cxn ang="0">
                    <a:pos x="793" y="203"/>
                  </a:cxn>
                  <a:cxn ang="0">
                    <a:pos x="830" y="100"/>
                  </a:cxn>
                  <a:cxn ang="0">
                    <a:pos x="828" y="51"/>
                  </a:cxn>
                  <a:cxn ang="0">
                    <a:pos x="754" y="0"/>
                  </a:cxn>
                  <a:cxn ang="0">
                    <a:pos x="720" y="49"/>
                  </a:cxn>
                  <a:cxn ang="0">
                    <a:pos x="728" y="101"/>
                  </a:cxn>
                  <a:cxn ang="0">
                    <a:pos x="717" y="153"/>
                  </a:cxn>
                  <a:cxn ang="0">
                    <a:pos x="678" y="153"/>
                  </a:cxn>
                  <a:cxn ang="0">
                    <a:pos x="601" y="203"/>
                  </a:cxn>
                  <a:cxn ang="0">
                    <a:pos x="558" y="153"/>
                  </a:cxn>
                  <a:cxn ang="0">
                    <a:pos x="601" y="113"/>
                  </a:cxn>
                  <a:cxn ang="0">
                    <a:pos x="591" y="100"/>
                  </a:cxn>
                  <a:cxn ang="0">
                    <a:pos x="570" y="51"/>
                  </a:cxn>
                  <a:cxn ang="0">
                    <a:pos x="528" y="0"/>
                  </a:cxn>
                  <a:cxn ang="0">
                    <a:pos x="492" y="100"/>
                  </a:cxn>
                  <a:cxn ang="0">
                    <a:pos x="492" y="151"/>
                  </a:cxn>
                  <a:cxn ang="0">
                    <a:pos x="483" y="203"/>
                  </a:cxn>
                  <a:cxn ang="0">
                    <a:pos x="483" y="153"/>
                  </a:cxn>
                  <a:cxn ang="0">
                    <a:pos x="453" y="63"/>
                  </a:cxn>
                  <a:cxn ang="0">
                    <a:pos x="489" y="24"/>
                  </a:cxn>
                  <a:cxn ang="0">
                    <a:pos x="470" y="0"/>
                  </a:cxn>
                  <a:cxn ang="0">
                    <a:pos x="440" y="1"/>
                  </a:cxn>
                  <a:cxn ang="0">
                    <a:pos x="376" y="51"/>
                  </a:cxn>
                  <a:cxn ang="0">
                    <a:pos x="375" y="100"/>
                  </a:cxn>
                  <a:cxn ang="0">
                    <a:pos x="369" y="151"/>
                  </a:cxn>
                  <a:cxn ang="0">
                    <a:pos x="330" y="151"/>
                  </a:cxn>
                  <a:cxn ang="0">
                    <a:pos x="368" y="138"/>
                  </a:cxn>
                  <a:cxn ang="0">
                    <a:pos x="338" y="51"/>
                  </a:cxn>
                  <a:cxn ang="0">
                    <a:pos x="376" y="1"/>
                  </a:cxn>
                  <a:cxn ang="0">
                    <a:pos x="300" y="0"/>
                  </a:cxn>
                  <a:cxn ang="0">
                    <a:pos x="274" y="49"/>
                  </a:cxn>
                  <a:cxn ang="0">
                    <a:pos x="262" y="25"/>
                  </a:cxn>
                  <a:cxn ang="0">
                    <a:pos x="218" y="1"/>
                  </a:cxn>
                  <a:cxn ang="0">
                    <a:pos x="164" y="51"/>
                  </a:cxn>
                  <a:cxn ang="0">
                    <a:pos x="141" y="100"/>
                  </a:cxn>
                  <a:cxn ang="0">
                    <a:pos x="139" y="151"/>
                  </a:cxn>
                  <a:cxn ang="0">
                    <a:pos x="103" y="100"/>
                  </a:cxn>
                  <a:cxn ang="0">
                    <a:pos x="120" y="51"/>
                  </a:cxn>
                  <a:cxn ang="0">
                    <a:pos x="267" y="203"/>
                  </a:cxn>
                  <a:cxn ang="0">
                    <a:pos x="267" y="203"/>
                  </a:cxn>
                  <a:cxn ang="0">
                    <a:pos x="94" y="153"/>
                  </a:cxn>
                </a:cxnLst>
                <a:rect l="0" t="0" r="r" b="b"/>
                <a:pathLst>
                  <a:path w="944" h="257">
                    <a:moveTo>
                      <a:pt x="144" y="39"/>
                    </a:moveTo>
                    <a:lnTo>
                      <a:pt x="147" y="1"/>
                    </a:lnTo>
                    <a:lnTo>
                      <a:pt x="70" y="1"/>
                    </a:lnTo>
                    <a:lnTo>
                      <a:pt x="67" y="39"/>
                    </a:lnTo>
                    <a:lnTo>
                      <a:pt x="67" y="51"/>
                    </a:lnTo>
                    <a:lnTo>
                      <a:pt x="27" y="51"/>
                    </a:lnTo>
                    <a:lnTo>
                      <a:pt x="25" y="100"/>
                    </a:lnTo>
                    <a:lnTo>
                      <a:pt x="60" y="100"/>
                    </a:lnTo>
                    <a:lnTo>
                      <a:pt x="56" y="153"/>
                    </a:lnTo>
                    <a:lnTo>
                      <a:pt x="15" y="153"/>
                    </a:lnTo>
                    <a:lnTo>
                      <a:pt x="10" y="191"/>
                    </a:lnTo>
                    <a:lnTo>
                      <a:pt x="10" y="203"/>
                    </a:lnTo>
                    <a:lnTo>
                      <a:pt x="6" y="203"/>
                    </a:lnTo>
                    <a:lnTo>
                      <a:pt x="0" y="257"/>
                    </a:lnTo>
                    <a:lnTo>
                      <a:pt x="163" y="257"/>
                    </a:lnTo>
                    <a:lnTo>
                      <a:pt x="168" y="203"/>
                    </a:lnTo>
                    <a:lnTo>
                      <a:pt x="207" y="203"/>
                    </a:lnTo>
                    <a:lnTo>
                      <a:pt x="210" y="153"/>
                    </a:lnTo>
                    <a:lnTo>
                      <a:pt x="231" y="153"/>
                    </a:lnTo>
                    <a:lnTo>
                      <a:pt x="236" y="151"/>
                    </a:lnTo>
                    <a:lnTo>
                      <a:pt x="252" y="151"/>
                    </a:lnTo>
                    <a:lnTo>
                      <a:pt x="254" y="99"/>
                    </a:lnTo>
                    <a:lnTo>
                      <a:pt x="249" y="99"/>
                    </a:lnTo>
                    <a:lnTo>
                      <a:pt x="244" y="100"/>
                    </a:lnTo>
                    <a:lnTo>
                      <a:pt x="220" y="100"/>
                    </a:lnTo>
                    <a:lnTo>
                      <a:pt x="224" y="51"/>
                    </a:lnTo>
                    <a:lnTo>
                      <a:pt x="260" y="51"/>
                    </a:lnTo>
                    <a:lnTo>
                      <a:pt x="260" y="87"/>
                    </a:lnTo>
                    <a:lnTo>
                      <a:pt x="258" y="100"/>
                    </a:lnTo>
                    <a:lnTo>
                      <a:pt x="294" y="100"/>
                    </a:lnTo>
                    <a:lnTo>
                      <a:pt x="291" y="151"/>
                    </a:lnTo>
                    <a:lnTo>
                      <a:pt x="260" y="151"/>
                    </a:lnTo>
                    <a:lnTo>
                      <a:pt x="256" y="153"/>
                    </a:lnTo>
                    <a:lnTo>
                      <a:pt x="252" y="153"/>
                    </a:lnTo>
                    <a:lnTo>
                      <a:pt x="248" y="203"/>
                    </a:lnTo>
                    <a:lnTo>
                      <a:pt x="208" y="203"/>
                    </a:lnTo>
                    <a:lnTo>
                      <a:pt x="207" y="257"/>
                    </a:lnTo>
                    <a:lnTo>
                      <a:pt x="910" y="257"/>
                    </a:lnTo>
                    <a:lnTo>
                      <a:pt x="910" y="203"/>
                    </a:lnTo>
                    <a:lnTo>
                      <a:pt x="909" y="203"/>
                    </a:lnTo>
                    <a:lnTo>
                      <a:pt x="908" y="191"/>
                    </a:lnTo>
                    <a:lnTo>
                      <a:pt x="907" y="153"/>
                    </a:lnTo>
                    <a:lnTo>
                      <a:pt x="944" y="153"/>
                    </a:lnTo>
                    <a:lnTo>
                      <a:pt x="944" y="100"/>
                    </a:lnTo>
                    <a:lnTo>
                      <a:pt x="909" y="100"/>
                    </a:lnTo>
                    <a:lnTo>
                      <a:pt x="908" y="89"/>
                    </a:lnTo>
                    <a:lnTo>
                      <a:pt x="907" y="51"/>
                    </a:lnTo>
                    <a:lnTo>
                      <a:pt x="891" y="51"/>
                    </a:lnTo>
                    <a:lnTo>
                      <a:pt x="895" y="51"/>
                    </a:lnTo>
                    <a:lnTo>
                      <a:pt x="944" y="51"/>
                    </a:lnTo>
                    <a:lnTo>
                      <a:pt x="940" y="3"/>
                    </a:lnTo>
                    <a:lnTo>
                      <a:pt x="940" y="1"/>
                    </a:lnTo>
                    <a:lnTo>
                      <a:pt x="925" y="1"/>
                    </a:lnTo>
                    <a:lnTo>
                      <a:pt x="894" y="1"/>
                    </a:lnTo>
                    <a:lnTo>
                      <a:pt x="890" y="3"/>
                    </a:lnTo>
                    <a:lnTo>
                      <a:pt x="867" y="3"/>
                    </a:lnTo>
                    <a:lnTo>
                      <a:pt x="867" y="51"/>
                    </a:lnTo>
                    <a:lnTo>
                      <a:pt x="850" y="51"/>
                    </a:lnTo>
                    <a:lnTo>
                      <a:pt x="847" y="51"/>
                    </a:lnTo>
                    <a:lnTo>
                      <a:pt x="832" y="51"/>
                    </a:lnTo>
                    <a:lnTo>
                      <a:pt x="832" y="101"/>
                    </a:lnTo>
                    <a:lnTo>
                      <a:pt x="868" y="101"/>
                    </a:lnTo>
                    <a:lnTo>
                      <a:pt x="868" y="153"/>
                    </a:lnTo>
                    <a:lnTo>
                      <a:pt x="832" y="153"/>
                    </a:lnTo>
                    <a:lnTo>
                      <a:pt x="832" y="203"/>
                    </a:lnTo>
                    <a:lnTo>
                      <a:pt x="793" y="203"/>
                    </a:lnTo>
                    <a:lnTo>
                      <a:pt x="793" y="153"/>
                    </a:lnTo>
                    <a:lnTo>
                      <a:pt x="829" y="153"/>
                    </a:lnTo>
                    <a:lnTo>
                      <a:pt x="830" y="100"/>
                    </a:lnTo>
                    <a:lnTo>
                      <a:pt x="795" y="100"/>
                    </a:lnTo>
                    <a:lnTo>
                      <a:pt x="795" y="51"/>
                    </a:lnTo>
                    <a:lnTo>
                      <a:pt x="828" y="51"/>
                    </a:lnTo>
                    <a:lnTo>
                      <a:pt x="828" y="1"/>
                    </a:lnTo>
                    <a:lnTo>
                      <a:pt x="764" y="1"/>
                    </a:lnTo>
                    <a:lnTo>
                      <a:pt x="754" y="0"/>
                    </a:lnTo>
                    <a:lnTo>
                      <a:pt x="754" y="51"/>
                    </a:lnTo>
                    <a:lnTo>
                      <a:pt x="724" y="51"/>
                    </a:lnTo>
                    <a:lnTo>
                      <a:pt x="720" y="49"/>
                    </a:lnTo>
                    <a:lnTo>
                      <a:pt x="720" y="100"/>
                    </a:lnTo>
                    <a:lnTo>
                      <a:pt x="724" y="100"/>
                    </a:lnTo>
                    <a:lnTo>
                      <a:pt x="728" y="101"/>
                    </a:lnTo>
                    <a:lnTo>
                      <a:pt x="753" y="101"/>
                    </a:lnTo>
                    <a:lnTo>
                      <a:pt x="753" y="153"/>
                    </a:lnTo>
                    <a:lnTo>
                      <a:pt x="717" y="153"/>
                    </a:lnTo>
                    <a:lnTo>
                      <a:pt x="717" y="203"/>
                    </a:lnTo>
                    <a:lnTo>
                      <a:pt x="676" y="203"/>
                    </a:lnTo>
                    <a:lnTo>
                      <a:pt x="678" y="153"/>
                    </a:lnTo>
                    <a:lnTo>
                      <a:pt x="602" y="153"/>
                    </a:lnTo>
                    <a:lnTo>
                      <a:pt x="601" y="163"/>
                    </a:lnTo>
                    <a:lnTo>
                      <a:pt x="601" y="203"/>
                    </a:lnTo>
                    <a:lnTo>
                      <a:pt x="562" y="203"/>
                    </a:lnTo>
                    <a:lnTo>
                      <a:pt x="562" y="153"/>
                    </a:lnTo>
                    <a:lnTo>
                      <a:pt x="558" y="153"/>
                    </a:lnTo>
                    <a:lnTo>
                      <a:pt x="562" y="151"/>
                    </a:lnTo>
                    <a:lnTo>
                      <a:pt x="601" y="151"/>
                    </a:lnTo>
                    <a:lnTo>
                      <a:pt x="601" y="113"/>
                    </a:lnTo>
                    <a:lnTo>
                      <a:pt x="602" y="99"/>
                    </a:lnTo>
                    <a:lnTo>
                      <a:pt x="598" y="99"/>
                    </a:lnTo>
                    <a:lnTo>
                      <a:pt x="591" y="100"/>
                    </a:lnTo>
                    <a:lnTo>
                      <a:pt x="567" y="100"/>
                    </a:lnTo>
                    <a:lnTo>
                      <a:pt x="567" y="61"/>
                    </a:lnTo>
                    <a:lnTo>
                      <a:pt x="570" y="51"/>
                    </a:lnTo>
                    <a:lnTo>
                      <a:pt x="603" y="51"/>
                    </a:lnTo>
                    <a:lnTo>
                      <a:pt x="606" y="0"/>
                    </a:lnTo>
                    <a:lnTo>
                      <a:pt x="528" y="0"/>
                    </a:lnTo>
                    <a:lnTo>
                      <a:pt x="528" y="49"/>
                    </a:lnTo>
                    <a:lnTo>
                      <a:pt x="492" y="49"/>
                    </a:lnTo>
                    <a:lnTo>
                      <a:pt x="492" y="100"/>
                    </a:lnTo>
                    <a:lnTo>
                      <a:pt x="525" y="100"/>
                    </a:lnTo>
                    <a:lnTo>
                      <a:pt x="524" y="151"/>
                    </a:lnTo>
                    <a:lnTo>
                      <a:pt x="492" y="151"/>
                    </a:lnTo>
                    <a:lnTo>
                      <a:pt x="486" y="149"/>
                    </a:lnTo>
                    <a:lnTo>
                      <a:pt x="486" y="191"/>
                    </a:lnTo>
                    <a:lnTo>
                      <a:pt x="483" y="203"/>
                    </a:lnTo>
                    <a:lnTo>
                      <a:pt x="446" y="203"/>
                    </a:lnTo>
                    <a:lnTo>
                      <a:pt x="447" y="153"/>
                    </a:lnTo>
                    <a:lnTo>
                      <a:pt x="483" y="153"/>
                    </a:lnTo>
                    <a:lnTo>
                      <a:pt x="488" y="100"/>
                    </a:lnTo>
                    <a:lnTo>
                      <a:pt x="453" y="100"/>
                    </a:lnTo>
                    <a:lnTo>
                      <a:pt x="453" y="63"/>
                    </a:lnTo>
                    <a:lnTo>
                      <a:pt x="454" y="51"/>
                    </a:lnTo>
                    <a:lnTo>
                      <a:pt x="489" y="51"/>
                    </a:lnTo>
                    <a:lnTo>
                      <a:pt x="489" y="24"/>
                    </a:lnTo>
                    <a:lnTo>
                      <a:pt x="492" y="13"/>
                    </a:lnTo>
                    <a:lnTo>
                      <a:pt x="492" y="0"/>
                    </a:lnTo>
                    <a:lnTo>
                      <a:pt x="470" y="0"/>
                    </a:lnTo>
                    <a:lnTo>
                      <a:pt x="453" y="0"/>
                    </a:lnTo>
                    <a:lnTo>
                      <a:pt x="448" y="1"/>
                    </a:lnTo>
                    <a:lnTo>
                      <a:pt x="440" y="1"/>
                    </a:lnTo>
                    <a:lnTo>
                      <a:pt x="415" y="1"/>
                    </a:lnTo>
                    <a:lnTo>
                      <a:pt x="415" y="51"/>
                    </a:lnTo>
                    <a:lnTo>
                      <a:pt x="376" y="51"/>
                    </a:lnTo>
                    <a:lnTo>
                      <a:pt x="376" y="76"/>
                    </a:lnTo>
                    <a:lnTo>
                      <a:pt x="375" y="89"/>
                    </a:lnTo>
                    <a:lnTo>
                      <a:pt x="375" y="100"/>
                    </a:lnTo>
                    <a:lnTo>
                      <a:pt x="411" y="100"/>
                    </a:lnTo>
                    <a:lnTo>
                      <a:pt x="408" y="151"/>
                    </a:lnTo>
                    <a:lnTo>
                      <a:pt x="369" y="151"/>
                    </a:lnTo>
                    <a:lnTo>
                      <a:pt x="367" y="203"/>
                    </a:lnTo>
                    <a:lnTo>
                      <a:pt x="326" y="203"/>
                    </a:lnTo>
                    <a:lnTo>
                      <a:pt x="330" y="151"/>
                    </a:lnTo>
                    <a:lnTo>
                      <a:pt x="333" y="153"/>
                    </a:lnTo>
                    <a:lnTo>
                      <a:pt x="368" y="153"/>
                    </a:lnTo>
                    <a:lnTo>
                      <a:pt x="368" y="138"/>
                    </a:lnTo>
                    <a:lnTo>
                      <a:pt x="372" y="100"/>
                    </a:lnTo>
                    <a:lnTo>
                      <a:pt x="336" y="100"/>
                    </a:lnTo>
                    <a:lnTo>
                      <a:pt x="338" y="51"/>
                    </a:lnTo>
                    <a:lnTo>
                      <a:pt x="375" y="51"/>
                    </a:lnTo>
                    <a:lnTo>
                      <a:pt x="375" y="13"/>
                    </a:lnTo>
                    <a:lnTo>
                      <a:pt x="376" y="1"/>
                    </a:lnTo>
                    <a:lnTo>
                      <a:pt x="310" y="1"/>
                    </a:lnTo>
                    <a:lnTo>
                      <a:pt x="306" y="0"/>
                    </a:lnTo>
                    <a:lnTo>
                      <a:pt x="300" y="0"/>
                    </a:lnTo>
                    <a:lnTo>
                      <a:pt x="298" y="51"/>
                    </a:lnTo>
                    <a:lnTo>
                      <a:pt x="280" y="51"/>
                    </a:lnTo>
                    <a:lnTo>
                      <a:pt x="274" y="49"/>
                    </a:lnTo>
                    <a:lnTo>
                      <a:pt x="260" y="49"/>
                    </a:lnTo>
                    <a:lnTo>
                      <a:pt x="260" y="37"/>
                    </a:lnTo>
                    <a:lnTo>
                      <a:pt x="262" y="25"/>
                    </a:lnTo>
                    <a:lnTo>
                      <a:pt x="262" y="0"/>
                    </a:lnTo>
                    <a:lnTo>
                      <a:pt x="224" y="0"/>
                    </a:lnTo>
                    <a:lnTo>
                      <a:pt x="218" y="1"/>
                    </a:lnTo>
                    <a:lnTo>
                      <a:pt x="186" y="1"/>
                    </a:lnTo>
                    <a:lnTo>
                      <a:pt x="183" y="51"/>
                    </a:lnTo>
                    <a:lnTo>
                      <a:pt x="164" y="51"/>
                    </a:lnTo>
                    <a:lnTo>
                      <a:pt x="158" y="51"/>
                    </a:lnTo>
                    <a:lnTo>
                      <a:pt x="145" y="51"/>
                    </a:lnTo>
                    <a:lnTo>
                      <a:pt x="141" y="100"/>
                    </a:lnTo>
                    <a:lnTo>
                      <a:pt x="176" y="100"/>
                    </a:lnTo>
                    <a:lnTo>
                      <a:pt x="171" y="151"/>
                    </a:lnTo>
                    <a:lnTo>
                      <a:pt x="139" y="151"/>
                    </a:lnTo>
                    <a:lnTo>
                      <a:pt x="133" y="149"/>
                    </a:lnTo>
                    <a:lnTo>
                      <a:pt x="138" y="100"/>
                    </a:lnTo>
                    <a:lnTo>
                      <a:pt x="103" y="100"/>
                    </a:lnTo>
                    <a:lnTo>
                      <a:pt x="106" y="51"/>
                    </a:lnTo>
                    <a:lnTo>
                      <a:pt x="116" y="51"/>
                    </a:lnTo>
                    <a:lnTo>
                      <a:pt x="120" y="51"/>
                    </a:lnTo>
                    <a:lnTo>
                      <a:pt x="144" y="51"/>
                    </a:lnTo>
                    <a:lnTo>
                      <a:pt x="144" y="39"/>
                    </a:lnTo>
                    <a:close/>
                    <a:moveTo>
                      <a:pt x="267" y="203"/>
                    </a:moveTo>
                    <a:lnTo>
                      <a:pt x="254" y="203"/>
                    </a:lnTo>
                    <a:lnTo>
                      <a:pt x="258" y="202"/>
                    </a:lnTo>
                    <a:lnTo>
                      <a:pt x="267" y="203"/>
                    </a:lnTo>
                    <a:close/>
                    <a:moveTo>
                      <a:pt x="130" y="203"/>
                    </a:moveTo>
                    <a:lnTo>
                      <a:pt x="91" y="203"/>
                    </a:lnTo>
                    <a:lnTo>
                      <a:pt x="94" y="153"/>
                    </a:lnTo>
                    <a:lnTo>
                      <a:pt x="133" y="153"/>
                    </a:lnTo>
                    <a:lnTo>
                      <a:pt x="130" y="203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990" name="Freeform 198"/>
              <p:cNvSpPr>
                <a:spLocks noChangeAspect="1"/>
              </p:cNvSpPr>
              <p:nvPr/>
            </p:nvSpPr>
            <p:spPr bwMode="auto">
              <a:xfrm>
                <a:off x="-113" y="3439"/>
                <a:ext cx="4" cy="1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13" y="1"/>
                  </a:cxn>
                  <a:cxn ang="0">
                    <a:pos x="4" y="0"/>
                  </a:cxn>
                  <a:cxn ang="0">
                    <a:pos x="0" y="1"/>
                  </a:cxn>
                </a:cxnLst>
                <a:rect l="0" t="0" r="r" b="b"/>
                <a:pathLst>
                  <a:path w="13" h="1">
                    <a:moveTo>
                      <a:pt x="0" y="1"/>
                    </a:moveTo>
                    <a:lnTo>
                      <a:pt x="13" y="1"/>
                    </a:lnTo>
                    <a:lnTo>
                      <a:pt x="4" y="0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6666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991" name="Freeform 199"/>
              <p:cNvSpPr>
                <a:spLocks noChangeAspect="1"/>
              </p:cNvSpPr>
              <p:nvPr/>
            </p:nvSpPr>
            <p:spPr bwMode="auto">
              <a:xfrm>
                <a:off x="-168" y="3423"/>
                <a:ext cx="14" cy="16"/>
              </a:xfrm>
              <a:custGeom>
                <a:avLst/>
                <a:gdLst/>
                <a:ahLst/>
                <a:cxnLst>
                  <a:cxn ang="0">
                    <a:pos x="0" y="50"/>
                  </a:cxn>
                  <a:cxn ang="0">
                    <a:pos x="39" y="50"/>
                  </a:cxn>
                  <a:cxn ang="0">
                    <a:pos x="42" y="0"/>
                  </a:cxn>
                  <a:cxn ang="0">
                    <a:pos x="3" y="0"/>
                  </a:cxn>
                  <a:cxn ang="0">
                    <a:pos x="0" y="50"/>
                  </a:cxn>
                </a:cxnLst>
                <a:rect l="0" t="0" r="r" b="b"/>
                <a:pathLst>
                  <a:path w="42" h="50">
                    <a:moveTo>
                      <a:pt x="0" y="50"/>
                    </a:moveTo>
                    <a:lnTo>
                      <a:pt x="39" y="50"/>
                    </a:lnTo>
                    <a:lnTo>
                      <a:pt x="42" y="0"/>
                    </a:lnTo>
                    <a:lnTo>
                      <a:pt x="3" y="0"/>
                    </a:lnTo>
                    <a:lnTo>
                      <a:pt x="0" y="50"/>
                    </a:lnTo>
                    <a:close/>
                  </a:path>
                </a:pathLst>
              </a:custGeom>
              <a:solidFill>
                <a:srgbClr val="6666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992" name="Freeform 200"/>
              <p:cNvSpPr>
                <a:spLocks noChangeAspect="1"/>
              </p:cNvSpPr>
              <p:nvPr/>
            </p:nvSpPr>
            <p:spPr bwMode="auto">
              <a:xfrm>
                <a:off x="-94" y="3351"/>
                <a:ext cx="7" cy="6"/>
              </a:xfrm>
              <a:custGeom>
                <a:avLst/>
                <a:gdLst/>
                <a:ahLst/>
                <a:cxnLst>
                  <a:cxn ang="0">
                    <a:pos x="20" y="0"/>
                  </a:cxn>
                  <a:cxn ang="0">
                    <a:pos x="0" y="0"/>
                  </a:cxn>
                  <a:cxn ang="0">
                    <a:pos x="8" y="18"/>
                  </a:cxn>
                  <a:cxn ang="0">
                    <a:pos x="20" y="0"/>
                  </a:cxn>
                </a:cxnLst>
                <a:rect l="0" t="0" r="r" b="b"/>
                <a:pathLst>
                  <a:path w="20" h="18">
                    <a:moveTo>
                      <a:pt x="20" y="0"/>
                    </a:moveTo>
                    <a:lnTo>
                      <a:pt x="0" y="0"/>
                    </a:lnTo>
                    <a:lnTo>
                      <a:pt x="8" y="18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AEAEA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993" name="Freeform 201"/>
              <p:cNvSpPr>
                <a:spLocks noChangeAspect="1"/>
              </p:cNvSpPr>
              <p:nvPr/>
            </p:nvSpPr>
            <p:spPr bwMode="auto">
              <a:xfrm>
                <a:off x="-121" y="3345"/>
                <a:ext cx="26" cy="13"/>
              </a:xfrm>
              <a:custGeom>
                <a:avLst/>
                <a:gdLst/>
                <a:ahLst/>
                <a:cxnLst>
                  <a:cxn ang="0">
                    <a:pos x="76" y="39"/>
                  </a:cxn>
                  <a:cxn ang="0">
                    <a:pos x="78" y="20"/>
                  </a:cxn>
                  <a:cxn ang="0">
                    <a:pos x="78" y="13"/>
                  </a:cxn>
                  <a:cxn ang="0">
                    <a:pos x="78" y="1"/>
                  </a:cxn>
                  <a:cxn ang="0">
                    <a:pos x="73" y="1"/>
                  </a:cxn>
                  <a:cxn ang="0">
                    <a:pos x="68" y="0"/>
                  </a:cxn>
                  <a:cxn ang="0">
                    <a:pos x="30" y="0"/>
                  </a:cxn>
                  <a:cxn ang="0">
                    <a:pos x="26" y="1"/>
                  </a:cxn>
                  <a:cxn ang="0">
                    <a:pos x="2" y="1"/>
                  </a:cxn>
                  <a:cxn ang="0">
                    <a:pos x="2" y="3"/>
                  </a:cxn>
                  <a:cxn ang="0">
                    <a:pos x="0" y="39"/>
                  </a:cxn>
                  <a:cxn ang="0">
                    <a:pos x="76" y="39"/>
                  </a:cxn>
                </a:cxnLst>
                <a:rect l="0" t="0" r="r" b="b"/>
                <a:pathLst>
                  <a:path w="78" h="39">
                    <a:moveTo>
                      <a:pt x="76" y="39"/>
                    </a:moveTo>
                    <a:lnTo>
                      <a:pt x="78" y="20"/>
                    </a:lnTo>
                    <a:lnTo>
                      <a:pt x="78" y="13"/>
                    </a:lnTo>
                    <a:lnTo>
                      <a:pt x="78" y="1"/>
                    </a:lnTo>
                    <a:lnTo>
                      <a:pt x="73" y="1"/>
                    </a:lnTo>
                    <a:lnTo>
                      <a:pt x="68" y="0"/>
                    </a:lnTo>
                    <a:lnTo>
                      <a:pt x="30" y="0"/>
                    </a:lnTo>
                    <a:lnTo>
                      <a:pt x="26" y="1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0" y="39"/>
                    </a:lnTo>
                    <a:lnTo>
                      <a:pt x="76" y="39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994" name="Freeform 202"/>
              <p:cNvSpPr>
                <a:spLocks noChangeAspect="1"/>
              </p:cNvSpPr>
              <p:nvPr/>
            </p:nvSpPr>
            <p:spPr bwMode="auto">
              <a:xfrm>
                <a:off x="-131" y="3351"/>
                <a:ext cx="6" cy="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" y="18"/>
                  </a:cxn>
                  <a:cxn ang="0">
                    <a:pos x="20" y="0"/>
                  </a:cxn>
                  <a:cxn ang="0">
                    <a:pos x="0" y="0"/>
                  </a:cxn>
                </a:cxnLst>
                <a:rect l="0" t="0" r="r" b="b"/>
                <a:pathLst>
                  <a:path w="20" h="18">
                    <a:moveTo>
                      <a:pt x="0" y="0"/>
                    </a:moveTo>
                    <a:lnTo>
                      <a:pt x="10" y="18"/>
                    </a:lnTo>
                    <a:lnTo>
                      <a:pt x="2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6B6B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995" name="Freeform 203"/>
              <p:cNvSpPr>
                <a:spLocks noChangeAspect="1"/>
              </p:cNvSpPr>
              <p:nvPr/>
            </p:nvSpPr>
            <p:spPr bwMode="auto">
              <a:xfrm>
                <a:off x="-83" y="3345"/>
                <a:ext cx="26" cy="13"/>
              </a:xfrm>
              <a:custGeom>
                <a:avLst/>
                <a:gdLst/>
                <a:ahLst/>
                <a:cxnLst>
                  <a:cxn ang="0">
                    <a:pos x="73" y="38"/>
                  </a:cxn>
                  <a:cxn ang="0">
                    <a:pos x="77" y="9"/>
                  </a:cxn>
                  <a:cxn ang="0">
                    <a:pos x="77" y="0"/>
                  </a:cxn>
                  <a:cxn ang="0">
                    <a:pos x="1" y="0"/>
                  </a:cxn>
                  <a:cxn ang="0">
                    <a:pos x="1" y="2"/>
                  </a:cxn>
                  <a:cxn ang="0">
                    <a:pos x="1" y="19"/>
                  </a:cxn>
                  <a:cxn ang="0">
                    <a:pos x="0" y="29"/>
                  </a:cxn>
                  <a:cxn ang="0">
                    <a:pos x="0" y="38"/>
                  </a:cxn>
                  <a:cxn ang="0">
                    <a:pos x="73" y="38"/>
                  </a:cxn>
                </a:cxnLst>
                <a:rect l="0" t="0" r="r" b="b"/>
                <a:pathLst>
                  <a:path w="77" h="38">
                    <a:moveTo>
                      <a:pt x="73" y="38"/>
                    </a:moveTo>
                    <a:lnTo>
                      <a:pt x="77" y="9"/>
                    </a:lnTo>
                    <a:lnTo>
                      <a:pt x="77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1" y="19"/>
                    </a:lnTo>
                    <a:lnTo>
                      <a:pt x="0" y="29"/>
                    </a:lnTo>
                    <a:lnTo>
                      <a:pt x="0" y="38"/>
                    </a:lnTo>
                    <a:lnTo>
                      <a:pt x="73" y="38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996" name="Freeform 204"/>
              <p:cNvSpPr>
                <a:spLocks noChangeAspect="1" noEditPoints="1"/>
              </p:cNvSpPr>
              <p:nvPr/>
            </p:nvSpPr>
            <p:spPr bwMode="auto">
              <a:xfrm>
                <a:off x="-49" y="3345"/>
                <a:ext cx="159" cy="94"/>
              </a:xfrm>
              <a:custGeom>
                <a:avLst/>
                <a:gdLst/>
                <a:ahLst/>
                <a:cxnLst>
                  <a:cxn ang="0">
                    <a:pos x="50" y="37"/>
                  </a:cxn>
                  <a:cxn ang="0">
                    <a:pos x="49" y="5"/>
                  </a:cxn>
                  <a:cxn ang="0">
                    <a:pos x="24" y="80"/>
                  </a:cxn>
                  <a:cxn ang="0">
                    <a:pos x="43" y="104"/>
                  </a:cxn>
                  <a:cxn ang="0">
                    <a:pos x="7" y="143"/>
                  </a:cxn>
                  <a:cxn ang="0">
                    <a:pos x="37" y="233"/>
                  </a:cxn>
                  <a:cxn ang="0">
                    <a:pos x="37" y="283"/>
                  </a:cxn>
                  <a:cxn ang="0">
                    <a:pos x="46" y="231"/>
                  </a:cxn>
                  <a:cxn ang="0">
                    <a:pos x="46" y="180"/>
                  </a:cxn>
                  <a:cxn ang="0">
                    <a:pos x="82" y="80"/>
                  </a:cxn>
                  <a:cxn ang="0">
                    <a:pos x="124" y="131"/>
                  </a:cxn>
                  <a:cxn ang="0">
                    <a:pos x="145" y="180"/>
                  </a:cxn>
                  <a:cxn ang="0">
                    <a:pos x="155" y="193"/>
                  </a:cxn>
                  <a:cxn ang="0">
                    <a:pos x="112" y="233"/>
                  </a:cxn>
                  <a:cxn ang="0">
                    <a:pos x="155" y="283"/>
                  </a:cxn>
                  <a:cxn ang="0">
                    <a:pos x="232" y="233"/>
                  </a:cxn>
                  <a:cxn ang="0">
                    <a:pos x="271" y="233"/>
                  </a:cxn>
                  <a:cxn ang="0">
                    <a:pos x="282" y="181"/>
                  </a:cxn>
                  <a:cxn ang="0">
                    <a:pos x="274" y="129"/>
                  </a:cxn>
                  <a:cxn ang="0">
                    <a:pos x="308" y="80"/>
                  </a:cxn>
                  <a:cxn ang="0">
                    <a:pos x="382" y="131"/>
                  </a:cxn>
                  <a:cxn ang="0">
                    <a:pos x="384" y="180"/>
                  </a:cxn>
                  <a:cxn ang="0">
                    <a:pos x="347" y="283"/>
                  </a:cxn>
                  <a:cxn ang="0">
                    <a:pos x="422" y="233"/>
                  </a:cxn>
                  <a:cxn ang="0">
                    <a:pos x="386" y="131"/>
                  </a:cxn>
                  <a:cxn ang="0">
                    <a:pos x="421" y="131"/>
                  </a:cxn>
                  <a:cxn ang="0">
                    <a:pos x="448" y="81"/>
                  </a:cxn>
                  <a:cxn ang="0">
                    <a:pos x="467" y="19"/>
                  </a:cxn>
                  <a:cxn ang="0">
                    <a:pos x="457" y="38"/>
                  </a:cxn>
                  <a:cxn ang="0">
                    <a:pos x="384" y="5"/>
                  </a:cxn>
                  <a:cxn ang="0">
                    <a:pos x="353" y="19"/>
                  </a:cxn>
                  <a:cxn ang="0">
                    <a:pos x="274" y="37"/>
                  </a:cxn>
                  <a:cxn ang="0">
                    <a:pos x="254" y="38"/>
                  </a:cxn>
                  <a:cxn ang="0">
                    <a:pos x="236" y="38"/>
                  </a:cxn>
                  <a:cxn ang="0">
                    <a:pos x="180" y="38"/>
                  </a:cxn>
                  <a:cxn ang="0">
                    <a:pos x="155" y="19"/>
                  </a:cxn>
                  <a:cxn ang="0">
                    <a:pos x="125" y="7"/>
                  </a:cxn>
                  <a:cxn ang="0">
                    <a:pos x="110" y="38"/>
                  </a:cxn>
                  <a:cxn ang="0">
                    <a:pos x="73" y="96"/>
                  </a:cxn>
                  <a:cxn ang="0">
                    <a:pos x="179" y="131"/>
                  </a:cxn>
                  <a:cxn ang="0">
                    <a:pos x="216" y="80"/>
                  </a:cxn>
                  <a:cxn ang="0">
                    <a:pos x="271" y="131"/>
                  </a:cxn>
                  <a:cxn ang="0">
                    <a:pos x="241" y="180"/>
                  </a:cxn>
                  <a:cxn ang="0">
                    <a:pos x="268" y="233"/>
                  </a:cxn>
                  <a:cxn ang="0">
                    <a:pos x="193" y="231"/>
                  </a:cxn>
                  <a:cxn ang="0">
                    <a:pos x="184" y="179"/>
                  </a:cxn>
                  <a:cxn ang="0">
                    <a:pos x="174" y="129"/>
                  </a:cxn>
                  <a:cxn ang="0">
                    <a:pos x="169" y="96"/>
                  </a:cxn>
                  <a:cxn ang="0">
                    <a:pos x="289" y="105"/>
                  </a:cxn>
                  <a:cxn ang="0">
                    <a:pos x="397" y="105"/>
                  </a:cxn>
                  <a:cxn ang="0">
                    <a:pos x="397" y="105"/>
                  </a:cxn>
                </a:cxnLst>
                <a:rect l="0" t="0" r="r" b="b"/>
                <a:pathLst>
                  <a:path w="479" h="283">
                    <a:moveTo>
                      <a:pt x="110" y="38"/>
                    </a:moveTo>
                    <a:lnTo>
                      <a:pt x="107" y="37"/>
                    </a:lnTo>
                    <a:lnTo>
                      <a:pt x="50" y="37"/>
                    </a:lnTo>
                    <a:lnTo>
                      <a:pt x="52" y="29"/>
                    </a:lnTo>
                    <a:lnTo>
                      <a:pt x="52" y="5"/>
                    </a:lnTo>
                    <a:lnTo>
                      <a:pt x="49" y="5"/>
                    </a:lnTo>
                    <a:lnTo>
                      <a:pt x="40" y="19"/>
                    </a:lnTo>
                    <a:lnTo>
                      <a:pt x="29" y="38"/>
                    </a:lnTo>
                    <a:lnTo>
                      <a:pt x="24" y="80"/>
                    </a:lnTo>
                    <a:lnTo>
                      <a:pt x="46" y="80"/>
                    </a:lnTo>
                    <a:lnTo>
                      <a:pt x="46" y="93"/>
                    </a:lnTo>
                    <a:lnTo>
                      <a:pt x="43" y="104"/>
                    </a:lnTo>
                    <a:lnTo>
                      <a:pt x="43" y="131"/>
                    </a:lnTo>
                    <a:lnTo>
                      <a:pt x="8" y="131"/>
                    </a:lnTo>
                    <a:lnTo>
                      <a:pt x="7" y="143"/>
                    </a:lnTo>
                    <a:lnTo>
                      <a:pt x="7" y="180"/>
                    </a:lnTo>
                    <a:lnTo>
                      <a:pt x="42" y="180"/>
                    </a:lnTo>
                    <a:lnTo>
                      <a:pt x="37" y="233"/>
                    </a:lnTo>
                    <a:lnTo>
                      <a:pt x="1" y="233"/>
                    </a:lnTo>
                    <a:lnTo>
                      <a:pt x="0" y="283"/>
                    </a:lnTo>
                    <a:lnTo>
                      <a:pt x="37" y="283"/>
                    </a:lnTo>
                    <a:lnTo>
                      <a:pt x="40" y="271"/>
                    </a:lnTo>
                    <a:lnTo>
                      <a:pt x="40" y="229"/>
                    </a:lnTo>
                    <a:lnTo>
                      <a:pt x="46" y="231"/>
                    </a:lnTo>
                    <a:lnTo>
                      <a:pt x="78" y="231"/>
                    </a:lnTo>
                    <a:lnTo>
                      <a:pt x="79" y="180"/>
                    </a:lnTo>
                    <a:lnTo>
                      <a:pt x="46" y="180"/>
                    </a:lnTo>
                    <a:lnTo>
                      <a:pt x="46" y="129"/>
                    </a:lnTo>
                    <a:lnTo>
                      <a:pt x="82" y="129"/>
                    </a:lnTo>
                    <a:lnTo>
                      <a:pt x="82" y="80"/>
                    </a:lnTo>
                    <a:lnTo>
                      <a:pt x="160" y="80"/>
                    </a:lnTo>
                    <a:lnTo>
                      <a:pt x="157" y="131"/>
                    </a:lnTo>
                    <a:lnTo>
                      <a:pt x="124" y="131"/>
                    </a:lnTo>
                    <a:lnTo>
                      <a:pt x="121" y="141"/>
                    </a:lnTo>
                    <a:lnTo>
                      <a:pt x="121" y="180"/>
                    </a:lnTo>
                    <a:lnTo>
                      <a:pt x="145" y="180"/>
                    </a:lnTo>
                    <a:lnTo>
                      <a:pt x="152" y="179"/>
                    </a:lnTo>
                    <a:lnTo>
                      <a:pt x="156" y="179"/>
                    </a:lnTo>
                    <a:lnTo>
                      <a:pt x="155" y="193"/>
                    </a:lnTo>
                    <a:lnTo>
                      <a:pt x="155" y="231"/>
                    </a:lnTo>
                    <a:lnTo>
                      <a:pt x="116" y="231"/>
                    </a:lnTo>
                    <a:lnTo>
                      <a:pt x="112" y="233"/>
                    </a:lnTo>
                    <a:lnTo>
                      <a:pt x="116" y="233"/>
                    </a:lnTo>
                    <a:lnTo>
                      <a:pt x="116" y="283"/>
                    </a:lnTo>
                    <a:lnTo>
                      <a:pt x="155" y="283"/>
                    </a:lnTo>
                    <a:lnTo>
                      <a:pt x="155" y="243"/>
                    </a:lnTo>
                    <a:lnTo>
                      <a:pt x="156" y="233"/>
                    </a:lnTo>
                    <a:lnTo>
                      <a:pt x="232" y="233"/>
                    </a:lnTo>
                    <a:lnTo>
                      <a:pt x="230" y="283"/>
                    </a:lnTo>
                    <a:lnTo>
                      <a:pt x="271" y="283"/>
                    </a:lnTo>
                    <a:lnTo>
                      <a:pt x="271" y="233"/>
                    </a:lnTo>
                    <a:lnTo>
                      <a:pt x="307" y="233"/>
                    </a:lnTo>
                    <a:lnTo>
                      <a:pt x="307" y="181"/>
                    </a:lnTo>
                    <a:lnTo>
                      <a:pt x="282" y="181"/>
                    </a:lnTo>
                    <a:lnTo>
                      <a:pt x="278" y="180"/>
                    </a:lnTo>
                    <a:lnTo>
                      <a:pt x="274" y="180"/>
                    </a:lnTo>
                    <a:lnTo>
                      <a:pt x="274" y="129"/>
                    </a:lnTo>
                    <a:lnTo>
                      <a:pt x="278" y="131"/>
                    </a:lnTo>
                    <a:lnTo>
                      <a:pt x="308" y="131"/>
                    </a:lnTo>
                    <a:lnTo>
                      <a:pt x="308" y="80"/>
                    </a:lnTo>
                    <a:lnTo>
                      <a:pt x="318" y="81"/>
                    </a:lnTo>
                    <a:lnTo>
                      <a:pt x="382" y="81"/>
                    </a:lnTo>
                    <a:lnTo>
                      <a:pt x="382" y="131"/>
                    </a:lnTo>
                    <a:lnTo>
                      <a:pt x="349" y="131"/>
                    </a:lnTo>
                    <a:lnTo>
                      <a:pt x="349" y="180"/>
                    </a:lnTo>
                    <a:lnTo>
                      <a:pt x="384" y="180"/>
                    </a:lnTo>
                    <a:lnTo>
                      <a:pt x="383" y="233"/>
                    </a:lnTo>
                    <a:lnTo>
                      <a:pt x="347" y="233"/>
                    </a:lnTo>
                    <a:lnTo>
                      <a:pt x="347" y="283"/>
                    </a:lnTo>
                    <a:lnTo>
                      <a:pt x="386" y="283"/>
                    </a:lnTo>
                    <a:lnTo>
                      <a:pt x="386" y="233"/>
                    </a:lnTo>
                    <a:lnTo>
                      <a:pt x="422" y="233"/>
                    </a:lnTo>
                    <a:lnTo>
                      <a:pt x="422" y="181"/>
                    </a:lnTo>
                    <a:lnTo>
                      <a:pt x="386" y="181"/>
                    </a:lnTo>
                    <a:lnTo>
                      <a:pt x="386" y="131"/>
                    </a:lnTo>
                    <a:lnTo>
                      <a:pt x="401" y="131"/>
                    </a:lnTo>
                    <a:lnTo>
                      <a:pt x="404" y="131"/>
                    </a:lnTo>
                    <a:lnTo>
                      <a:pt x="421" y="131"/>
                    </a:lnTo>
                    <a:lnTo>
                      <a:pt x="421" y="83"/>
                    </a:lnTo>
                    <a:lnTo>
                      <a:pt x="444" y="83"/>
                    </a:lnTo>
                    <a:lnTo>
                      <a:pt x="448" y="81"/>
                    </a:lnTo>
                    <a:lnTo>
                      <a:pt x="479" y="81"/>
                    </a:lnTo>
                    <a:lnTo>
                      <a:pt x="476" y="38"/>
                    </a:lnTo>
                    <a:lnTo>
                      <a:pt x="467" y="19"/>
                    </a:lnTo>
                    <a:lnTo>
                      <a:pt x="460" y="5"/>
                    </a:lnTo>
                    <a:lnTo>
                      <a:pt x="458" y="2"/>
                    </a:lnTo>
                    <a:lnTo>
                      <a:pt x="457" y="38"/>
                    </a:lnTo>
                    <a:lnTo>
                      <a:pt x="385" y="38"/>
                    </a:lnTo>
                    <a:lnTo>
                      <a:pt x="385" y="5"/>
                    </a:lnTo>
                    <a:lnTo>
                      <a:pt x="384" y="5"/>
                    </a:lnTo>
                    <a:lnTo>
                      <a:pt x="374" y="19"/>
                    </a:lnTo>
                    <a:lnTo>
                      <a:pt x="362" y="38"/>
                    </a:lnTo>
                    <a:lnTo>
                      <a:pt x="353" y="19"/>
                    </a:lnTo>
                    <a:lnTo>
                      <a:pt x="349" y="13"/>
                    </a:lnTo>
                    <a:lnTo>
                      <a:pt x="349" y="38"/>
                    </a:lnTo>
                    <a:lnTo>
                      <a:pt x="274" y="37"/>
                    </a:lnTo>
                    <a:lnTo>
                      <a:pt x="276" y="0"/>
                    </a:lnTo>
                    <a:lnTo>
                      <a:pt x="265" y="19"/>
                    </a:lnTo>
                    <a:lnTo>
                      <a:pt x="254" y="38"/>
                    </a:lnTo>
                    <a:lnTo>
                      <a:pt x="242" y="19"/>
                    </a:lnTo>
                    <a:lnTo>
                      <a:pt x="236" y="8"/>
                    </a:lnTo>
                    <a:lnTo>
                      <a:pt x="236" y="38"/>
                    </a:lnTo>
                    <a:lnTo>
                      <a:pt x="226" y="39"/>
                    </a:lnTo>
                    <a:lnTo>
                      <a:pt x="190" y="39"/>
                    </a:lnTo>
                    <a:lnTo>
                      <a:pt x="180" y="38"/>
                    </a:lnTo>
                    <a:lnTo>
                      <a:pt x="162" y="38"/>
                    </a:lnTo>
                    <a:lnTo>
                      <a:pt x="162" y="7"/>
                    </a:lnTo>
                    <a:lnTo>
                      <a:pt x="155" y="19"/>
                    </a:lnTo>
                    <a:lnTo>
                      <a:pt x="142" y="39"/>
                    </a:lnTo>
                    <a:lnTo>
                      <a:pt x="131" y="19"/>
                    </a:lnTo>
                    <a:lnTo>
                      <a:pt x="125" y="7"/>
                    </a:lnTo>
                    <a:lnTo>
                      <a:pt x="124" y="8"/>
                    </a:lnTo>
                    <a:lnTo>
                      <a:pt x="124" y="38"/>
                    </a:lnTo>
                    <a:lnTo>
                      <a:pt x="110" y="38"/>
                    </a:lnTo>
                    <a:close/>
                    <a:moveTo>
                      <a:pt x="66" y="105"/>
                    </a:moveTo>
                    <a:lnTo>
                      <a:pt x="59" y="96"/>
                    </a:lnTo>
                    <a:lnTo>
                      <a:pt x="73" y="96"/>
                    </a:lnTo>
                    <a:lnTo>
                      <a:pt x="66" y="105"/>
                    </a:lnTo>
                    <a:close/>
                    <a:moveTo>
                      <a:pt x="174" y="129"/>
                    </a:moveTo>
                    <a:lnTo>
                      <a:pt x="179" y="131"/>
                    </a:lnTo>
                    <a:lnTo>
                      <a:pt x="196" y="131"/>
                    </a:lnTo>
                    <a:lnTo>
                      <a:pt x="197" y="80"/>
                    </a:lnTo>
                    <a:lnTo>
                      <a:pt x="216" y="80"/>
                    </a:lnTo>
                    <a:lnTo>
                      <a:pt x="220" y="81"/>
                    </a:lnTo>
                    <a:lnTo>
                      <a:pt x="271" y="81"/>
                    </a:lnTo>
                    <a:lnTo>
                      <a:pt x="271" y="131"/>
                    </a:lnTo>
                    <a:lnTo>
                      <a:pt x="236" y="131"/>
                    </a:lnTo>
                    <a:lnTo>
                      <a:pt x="236" y="180"/>
                    </a:lnTo>
                    <a:lnTo>
                      <a:pt x="241" y="180"/>
                    </a:lnTo>
                    <a:lnTo>
                      <a:pt x="247" y="179"/>
                    </a:lnTo>
                    <a:lnTo>
                      <a:pt x="271" y="179"/>
                    </a:lnTo>
                    <a:lnTo>
                      <a:pt x="268" y="233"/>
                    </a:lnTo>
                    <a:lnTo>
                      <a:pt x="254" y="233"/>
                    </a:lnTo>
                    <a:lnTo>
                      <a:pt x="250" y="231"/>
                    </a:lnTo>
                    <a:lnTo>
                      <a:pt x="193" y="231"/>
                    </a:lnTo>
                    <a:lnTo>
                      <a:pt x="194" y="180"/>
                    </a:lnTo>
                    <a:lnTo>
                      <a:pt x="190" y="180"/>
                    </a:lnTo>
                    <a:lnTo>
                      <a:pt x="184" y="179"/>
                    </a:lnTo>
                    <a:lnTo>
                      <a:pt x="160" y="179"/>
                    </a:lnTo>
                    <a:lnTo>
                      <a:pt x="160" y="129"/>
                    </a:lnTo>
                    <a:lnTo>
                      <a:pt x="174" y="129"/>
                    </a:lnTo>
                    <a:close/>
                    <a:moveTo>
                      <a:pt x="184" y="96"/>
                    </a:moveTo>
                    <a:lnTo>
                      <a:pt x="176" y="105"/>
                    </a:lnTo>
                    <a:lnTo>
                      <a:pt x="169" y="96"/>
                    </a:lnTo>
                    <a:lnTo>
                      <a:pt x="184" y="96"/>
                    </a:lnTo>
                    <a:close/>
                    <a:moveTo>
                      <a:pt x="298" y="96"/>
                    </a:moveTo>
                    <a:lnTo>
                      <a:pt x="289" y="105"/>
                    </a:lnTo>
                    <a:lnTo>
                      <a:pt x="282" y="96"/>
                    </a:lnTo>
                    <a:lnTo>
                      <a:pt x="298" y="96"/>
                    </a:lnTo>
                    <a:close/>
                    <a:moveTo>
                      <a:pt x="397" y="105"/>
                    </a:moveTo>
                    <a:lnTo>
                      <a:pt x="390" y="96"/>
                    </a:lnTo>
                    <a:lnTo>
                      <a:pt x="407" y="96"/>
                    </a:lnTo>
                    <a:lnTo>
                      <a:pt x="397" y="105"/>
                    </a:lnTo>
                    <a:close/>
                  </a:path>
                </a:pathLst>
              </a:custGeom>
              <a:solidFill>
                <a:srgbClr val="6666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997" name="Freeform 205"/>
              <p:cNvSpPr>
                <a:spLocks noChangeAspect="1"/>
              </p:cNvSpPr>
              <p:nvPr/>
            </p:nvSpPr>
            <p:spPr bwMode="auto">
              <a:xfrm>
                <a:off x="-30" y="3377"/>
                <a:ext cx="5" cy="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0" y="0"/>
                  </a:cxn>
                  <a:cxn ang="0">
                    <a:pos x="7" y="9"/>
                  </a:cxn>
                  <a:cxn ang="0">
                    <a:pos x="14" y="0"/>
                  </a:cxn>
                </a:cxnLst>
                <a:rect l="0" t="0" r="r" b="b"/>
                <a:pathLst>
                  <a:path w="14" h="9">
                    <a:moveTo>
                      <a:pt x="14" y="0"/>
                    </a:moveTo>
                    <a:lnTo>
                      <a:pt x="0" y="0"/>
                    </a:lnTo>
                    <a:lnTo>
                      <a:pt x="7" y="9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998" name="Freeform 206"/>
              <p:cNvSpPr>
                <a:spLocks noChangeAspect="1"/>
              </p:cNvSpPr>
              <p:nvPr/>
            </p:nvSpPr>
            <p:spPr bwMode="auto">
              <a:xfrm>
                <a:off x="4" y="3372"/>
                <a:ext cx="37" cy="51"/>
              </a:xfrm>
              <a:custGeom>
                <a:avLst/>
                <a:gdLst/>
                <a:ahLst/>
                <a:cxnLst>
                  <a:cxn ang="0">
                    <a:pos x="19" y="51"/>
                  </a:cxn>
                  <a:cxn ang="0">
                    <a:pos x="14" y="49"/>
                  </a:cxn>
                  <a:cxn ang="0">
                    <a:pos x="0" y="49"/>
                  </a:cxn>
                  <a:cxn ang="0">
                    <a:pos x="0" y="99"/>
                  </a:cxn>
                  <a:cxn ang="0">
                    <a:pos x="24" y="99"/>
                  </a:cxn>
                  <a:cxn ang="0">
                    <a:pos x="30" y="100"/>
                  </a:cxn>
                  <a:cxn ang="0">
                    <a:pos x="34" y="100"/>
                  </a:cxn>
                  <a:cxn ang="0">
                    <a:pos x="33" y="151"/>
                  </a:cxn>
                  <a:cxn ang="0">
                    <a:pos x="90" y="151"/>
                  </a:cxn>
                  <a:cxn ang="0">
                    <a:pos x="94" y="153"/>
                  </a:cxn>
                  <a:cxn ang="0">
                    <a:pos x="108" y="153"/>
                  </a:cxn>
                  <a:cxn ang="0">
                    <a:pos x="111" y="99"/>
                  </a:cxn>
                  <a:cxn ang="0">
                    <a:pos x="87" y="99"/>
                  </a:cxn>
                  <a:cxn ang="0">
                    <a:pos x="81" y="100"/>
                  </a:cxn>
                  <a:cxn ang="0">
                    <a:pos x="76" y="100"/>
                  </a:cxn>
                  <a:cxn ang="0">
                    <a:pos x="76" y="51"/>
                  </a:cxn>
                  <a:cxn ang="0">
                    <a:pos x="111" y="51"/>
                  </a:cxn>
                  <a:cxn ang="0">
                    <a:pos x="111" y="1"/>
                  </a:cxn>
                  <a:cxn ang="0">
                    <a:pos x="60" y="1"/>
                  </a:cxn>
                  <a:cxn ang="0">
                    <a:pos x="56" y="0"/>
                  </a:cxn>
                  <a:cxn ang="0">
                    <a:pos x="37" y="0"/>
                  </a:cxn>
                  <a:cxn ang="0">
                    <a:pos x="36" y="51"/>
                  </a:cxn>
                  <a:cxn ang="0">
                    <a:pos x="19" y="51"/>
                  </a:cxn>
                </a:cxnLst>
                <a:rect l="0" t="0" r="r" b="b"/>
                <a:pathLst>
                  <a:path w="111" h="153">
                    <a:moveTo>
                      <a:pt x="19" y="51"/>
                    </a:moveTo>
                    <a:lnTo>
                      <a:pt x="14" y="49"/>
                    </a:lnTo>
                    <a:lnTo>
                      <a:pt x="0" y="49"/>
                    </a:lnTo>
                    <a:lnTo>
                      <a:pt x="0" y="99"/>
                    </a:lnTo>
                    <a:lnTo>
                      <a:pt x="24" y="99"/>
                    </a:lnTo>
                    <a:lnTo>
                      <a:pt x="30" y="100"/>
                    </a:lnTo>
                    <a:lnTo>
                      <a:pt x="34" y="100"/>
                    </a:lnTo>
                    <a:lnTo>
                      <a:pt x="33" y="151"/>
                    </a:lnTo>
                    <a:lnTo>
                      <a:pt x="90" y="151"/>
                    </a:lnTo>
                    <a:lnTo>
                      <a:pt x="94" y="153"/>
                    </a:lnTo>
                    <a:lnTo>
                      <a:pt x="108" y="153"/>
                    </a:lnTo>
                    <a:lnTo>
                      <a:pt x="111" y="99"/>
                    </a:lnTo>
                    <a:lnTo>
                      <a:pt x="87" y="99"/>
                    </a:lnTo>
                    <a:lnTo>
                      <a:pt x="81" y="100"/>
                    </a:lnTo>
                    <a:lnTo>
                      <a:pt x="76" y="100"/>
                    </a:lnTo>
                    <a:lnTo>
                      <a:pt x="76" y="51"/>
                    </a:lnTo>
                    <a:lnTo>
                      <a:pt x="111" y="51"/>
                    </a:lnTo>
                    <a:lnTo>
                      <a:pt x="111" y="1"/>
                    </a:lnTo>
                    <a:lnTo>
                      <a:pt x="60" y="1"/>
                    </a:lnTo>
                    <a:lnTo>
                      <a:pt x="56" y="0"/>
                    </a:lnTo>
                    <a:lnTo>
                      <a:pt x="37" y="0"/>
                    </a:lnTo>
                    <a:lnTo>
                      <a:pt x="36" y="51"/>
                    </a:lnTo>
                    <a:lnTo>
                      <a:pt x="19" y="51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999" name="Freeform 207"/>
              <p:cNvSpPr>
                <a:spLocks noChangeAspect="1"/>
              </p:cNvSpPr>
              <p:nvPr/>
            </p:nvSpPr>
            <p:spPr bwMode="auto">
              <a:xfrm>
                <a:off x="7" y="3377"/>
                <a:ext cx="5" cy="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7" y="9"/>
                  </a:cxn>
                  <a:cxn ang="0">
                    <a:pos x="15" y="0"/>
                  </a:cxn>
                  <a:cxn ang="0">
                    <a:pos x="0" y="0"/>
                  </a:cxn>
                </a:cxnLst>
                <a:rect l="0" t="0" r="r" b="b"/>
                <a:pathLst>
                  <a:path w="15" h="9">
                    <a:moveTo>
                      <a:pt x="0" y="0"/>
                    </a:moveTo>
                    <a:lnTo>
                      <a:pt x="7" y="9"/>
                    </a:lnTo>
                    <a:lnTo>
                      <a:pt x="15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2000" name="Freeform 208"/>
              <p:cNvSpPr>
                <a:spLocks noChangeAspect="1"/>
              </p:cNvSpPr>
              <p:nvPr/>
            </p:nvSpPr>
            <p:spPr bwMode="auto">
              <a:xfrm>
                <a:off x="45" y="3377"/>
                <a:ext cx="5" cy="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7" y="9"/>
                  </a:cxn>
                  <a:cxn ang="0">
                    <a:pos x="16" y="0"/>
                  </a:cxn>
                  <a:cxn ang="0">
                    <a:pos x="0" y="0"/>
                  </a:cxn>
                </a:cxnLst>
                <a:rect l="0" t="0" r="r" b="b"/>
                <a:pathLst>
                  <a:path w="16" h="9">
                    <a:moveTo>
                      <a:pt x="0" y="0"/>
                    </a:moveTo>
                    <a:lnTo>
                      <a:pt x="7" y="9"/>
                    </a:lnTo>
                    <a:lnTo>
                      <a:pt x="1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2929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2001" name="Freeform 209"/>
              <p:cNvSpPr>
                <a:spLocks noChangeAspect="1"/>
              </p:cNvSpPr>
              <p:nvPr/>
            </p:nvSpPr>
            <p:spPr bwMode="auto">
              <a:xfrm>
                <a:off x="81" y="3377"/>
                <a:ext cx="5" cy="3"/>
              </a:xfrm>
              <a:custGeom>
                <a:avLst/>
                <a:gdLst/>
                <a:ahLst/>
                <a:cxnLst>
                  <a:cxn ang="0">
                    <a:pos x="17" y="0"/>
                  </a:cxn>
                  <a:cxn ang="0">
                    <a:pos x="0" y="0"/>
                  </a:cxn>
                  <a:cxn ang="0">
                    <a:pos x="7" y="9"/>
                  </a:cxn>
                  <a:cxn ang="0">
                    <a:pos x="17" y="0"/>
                  </a:cxn>
                </a:cxnLst>
                <a:rect l="0" t="0" r="r" b="b"/>
                <a:pathLst>
                  <a:path w="17" h="9">
                    <a:moveTo>
                      <a:pt x="17" y="0"/>
                    </a:moveTo>
                    <a:lnTo>
                      <a:pt x="0" y="0"/>
                    </a:lnTo>
                    <a:lnTo>
                      <a:pt x="7" y="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A8A8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2002" name="Freeform 210"/>
              <p:cNvSpPr>
                <a:spLocks noChangeAspect="1"/>
              </p:cNvSpPr>
              <p:nvPr/>
            </p:nvSpPr>
            <p:spPr bwMode="auto">
              <a:xfrm>
                <a:off x="-33" y="3345"/>
                <a:ext cx="26" cy="13"/>
              </a:xfrm>
              <a:custGeom>
                <a:avLst/>
                <a:gdLst/>
                <a:ahLst/>
                <a:cxnLst>
                  <a:cxn ang="0">
                    <a:pos x="57" y="38"/>
                  </a:cxn>
                  <a:cxn ang="0">
                    <a:pos x="60" y="39"/>
                  </a:cxn>
                  <a:cxn ang="0">
                    <a:pos x="74" y="39"/>
                  </a:cxn>
                  <a:cxn ang="0">
                    <a:pos x="74" y="9"/>
                  </a:cxn>
                  <a:cxn ang="0">
                    <a:pos x="75" y="8"/>
                  </a:cxn>
                  <a:cxn ang="0">
                    <a:pos x="76" y="1"/>
                  </a:cxn>
                  <a:cxn ang="0">
                    <a:pos x="65" y="0"/>
                  </a:cxn>
                  <a:cxn ang="0">
                    <a:pos x="2" y="0"/>
                  </a:cxn>
                  <a:cxn ang="0">
                    <a:pos x="2" y="6"/>
                  </a:cxn>
                  <a:cxn ang="0">
                    <a:pos x="2" y="30"/>
                  </a:cxn>
                  <a:cxn ang="0">
                    <a:pos x="0" y="38"/>
                  </a:cxn>
                  <a:cxn ang="0">
                    <a:pos x="57" y="38"/>
                  </a:cxn>
                </a:cxnLst>
                <a:rect l="0" t="0" r="r" b="b"/>
                <a:pathLst>
                  <a:path w="76" h="39">
                    <a:moveTo>
                      <a:pt x="57" y="38"/>
                    </a:moveTo>
                    <a:lnTo>
                      <a:pt x="60" y="39"/>
                    </a:lnTo>
                    <a:lnTo>
                      <a:pt x="74" y="39"/>
                    </a:lnTo>
                    <a:lnTo>
                      <a:pt x="74" y="9"/>
                    </a:lnTo>
                    <a:lnTo>
                      <a:pt x="75" y="8"/>
                    </a:lnTo>
                    <a:lnTo>
                      <a:pt x="76" y="1"/>
                    </a:lnTo>
                    <a:lnTo>
                      <a:pt x="65" y="0"/>
                    </a:lnTo>
                    <a:lnTo>
                      <a:pt x="2" y="0"/>
                    </a:lnTo>
                    <a:lnTo>
                      <a:pt x="2" y="6"/>
                    </a:lnTo>
                    <a:lnTo>
                      <a:pt x="2" y="30"/>
                    </a:lnTo>
                    <a:lnTo>
                      <a:pt x="0" y="38"/>
                    </a:lnTo>
                    <a:lnTo>
                      <a:pt x="57" y="38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2003" name="Freeform 211"/>
              <p:cNvSpPr>
                <a:spLocks noChangeAspect="1"/>
              </p:cNvSpPr>
              <p:nvPr/>
            </p:nvSpPr>
            <p:spPr bwMode="auto">
              <a:xfrm>
                <a:off x="5" y="3345"/>
                <a:ext cx="24" cy="13"/>
              </a:xfrm>
              <a:custGeom>
                <a:avLst/>
                <a:gdLst/>
                <a:ahLst/>
                <a:cxnLst>
                  <a:cxn ang="0">
                    <a:pos x="28" y="39"/>
                  </a:cxn>
                  <a:cxn ang="0">
                    <a:pos x="64" y="39"/>
                  </a:cxn>
                  <a:cxn ang="0">
                    <a:pos x="74" y="38"/>
                  </a:cxn>
                  <a:cxn ang="0">
                    <a:pos x="74" y="8"/>
                  </a:cxn>
                  <a:cxn ang="0">
                    <a:pos x="74" y="0"/>
                  </a:cxn>
                  <a:cxn ang="0">
                    <a:pos x="0" y="0"/>
                  </a:cxn>
                  <a:cxn ang="0">
                    <a:pos x="0" y="7"/>
                  </a:cxn>
                  <a:cxn ang="0">
                    <a:pos x="0" y="38"/>
                  </a:cxn>
                  <a:cxn ang="0">
                    <a:pos x="18" y="38"/>
                  </a:cxn>
                  <a:cxn ang="0">
                    <a:pos x="28" y="39"/>
                  </a:cxn>
                </a:cxnLst>
                <a:rect l="0" t="0" r="r" b="b"/>
                <a:pathLst>
                  <a:path w="74" h="39">
                    <a:moveTo>
                      <a:pt x="28" y="39"/>
                    </a:moveTo>
                    <a:lnTo>
                      <a:pt x="64" y="39"/>
                    </a:lnTo>
                    <a:lnTo>
                      <a:pt x="74" y="38"/>
                    </a:lnTo>
                    <a:lnTo>
                      <a:pt x="74" y="8"/>
                    </a:lnTo>
                    <a:lnTo>
                      <a:pt x="74" y="0"/>
                    </a:lnTo>
                    <a:lnTo>
                      <a:pt x="0" y="0"/>
                    </a:lnTo>
                    <a:lnTo>
                      <a:pt x="0" y="7"/>
                    </a:lnTo>
                    <a:lnTo>
                      <a:pt x="0" y="38"/>
                    </a:lnTo>
                    <a:lnTo>
                      <a:pt x="18" y="38"/>
                    </a:lnTo>
                    <a:lnTo>
                      <a:pt x="28" y="39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2004" name="Freeform 212"/>
              <p:cNvSpPr>
                <a:spLocks noChangeAspect="1"/>
              </p:cNvSpPr>
              <p:nvPr/>
            </p:nvSpPr>
            <p:spPr bwMode="auto">
              <a:xfrm>
                <a:off x="-4" y="3351"/>
                <a:ext cx="6" cy="7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0" y="11"/>
                  </a:cxn>
                  <a:cxn ang="0">
                    <a:pos x="6" y="20"/>
                  </a:cxn>
                  <a:cxn ang="0">
                    <a:pos x="19" y="0"/>
                  </a:cxn>
                  <a:cxn ang="0">
                    <a:pos x="2" y="0"/>
                  </a:cxn>
                </a:cxnLst>
                <a:rect l="0" t="0" r="r" b="b"/>
                <a:pathLst>
                  <a:path w="19" h="20">
                    <a:moveTo>
                      <a:pt x="2" y="0"/>
                    </a:moveTo>
                    <a:lnTo>
                      <a:pt x="0" y="11"/>
                    </a:lnTo>
                    <a:lnTo>
                      <a:pt x="6" y="20"/>
                    </a:lnTo>
                    <a:lnTo>
                      <a:pt x="19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9D9D9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2005" name="Freeform 213"/>
              <p:cNvSpPr>
                <a:spLocks noChangeAspect="1"/>
              </p:cNvSpPr>
              <p:nvPr/>
            </p:nvSpPr>
            <p:spPr bwMode="auto">
              <a:xfrm>
                <a:off x="-6" y="3351"/>
                <a:ext cx="3" cy="4"/>
              </a:xfrm>
              <a:custGeom>
                <a:avLst/>
                <a:gdLst/>
                <a:ahLst/>
                <a:cxnLst>
                  <a:cxn ang="0">
                    <a:pos x="5" y="11"/>
                  </a:cxn>
                  <a:cxn ang="0">
                    <a:pos x="7" y="0"/>
                  </a:cxn>
                  <a:cxn ang="0">
                    <a:pos x="0" y="0"/>
                  </a:cxn>
                  <a:cxn ang="0">
                    <a:pos x="5" y="11"/>
                  </a:cxn>
                </a:cxnLst>
                <a:rect l="0" t="0" r="r" b="b"/>
                <a:pathLst>
                  <a:path w="7" h="11">
                    <a:moveTo>
                      <a:pt x="5" y="11"/>
                    </a:moveTo>
                    <a:lnTo>
                      <a:pt x="7" y="0"/>
                    </a:lnTo>
                    <a:lnTo>
                      <a:pt x="0" y="0"/>
                    </a:lnTo>
                    <a:lnTo>
                      <a:pt x="5" y="11"/>
                    </a:lnTo>
                    <a:close/>
                  </a:path>
                </a:pathLst>
              </a:custGeom>
              <a:solidFill>
                <a:srgbClr val="A1A1A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2006" name="Freeform 214"/>
              <p:cNvSpPr>
                <a:spLocks noChangeAspect="1"/>
              </p:cNvSpPr>
              <p:nvPr/>
            </p:nvSpPr>
            <p:spPr bwMode="auto">
              <a:xfrm>
                <a:off x="42" y="3345"/>
                <a:ext cx="25" cy="13"/>
              </a:xfrm>
              <a:custGeom>
                <a:avLst/>
                <a:gdLst/>
                <a:ahLst/>
                <a:cxnLst>
                  <a:cxn ang="0">
                    <a:pos x="75" y="38"/>
                  </a:cxn>
                  <a:cxn ang="0">
                    <a:pos x="75" y="13"/>
                  </a:cxn>
                  <a:cxn ang="0">
                    <a:pos x="75" y="0"/>
                  </a:cxn>
                  <a:cxn ang="0">
                    <a:pos x="2" y="0"/>
                  </a:cxn>
                  <a:cxn ang="0">
                    <a:pos x="0" y="37"/>
                  </a:cxn>
                  <a:cxn ang="0">
                    <a:pos x="75" y="38"/>
                  </a:cxn>
                </a:cxnLst>
                <a:rect l="0" t="0" r="r" b="b"/>
                <a:pathLst>
                  <a:path w="75" h="38">
                    <a:moveTo>
                      <a:pt x="75" y="38"/>
                    </a:moveTo>
                    <a:lnTo>
                      <a:pt x="75" y="13"/>
                    </a:lnTo>
                    <a:lnTo>
                      <a:pt x="75" y="0"/>
                    </a:lnTo>
                    <a:lnTo>
                      <a:pt x="2" y="0"/>
                    </a:lnTo>
                    <a:lnTo>
                      <a:pt x="0" y="37"/>
                    </a:lnTo>
                    <a:lnTo>
                      <a:pt x="75" y="38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2007" name="Freeform 215"/>
              <p:cNvSpPr>
                <a:spLocks noChangeAspect="1"/>
              </p:cNvSpPr>
              <p:nvPr/>
            </p:nvSpPr>
            <p:spPr bwMode="auto">
              <a:xfrm>
                <a:off x="68" y="3351"/>
                <a:ext cx="7" cy="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" y="19"/>
                  </a:cxn>
                  <a:cxn ang="0">
                    <a:pos x="21" y="0"/>
                  </a:cxn>
                  <a:cxn ang="0">
                    <a:pos x="0" y="0"/>
                  </a:cxn>
                </a:cxnLst>
                <a:rect l="0" t="0" r="r" b="b"/>
                <a:pathLst>
                  <a:path w="21" h="19">
                    <a:moveTo>
                      <a:pt x="0" y="0"/>
                    </a:moveTo>
                    <a:lnTo>
                      <a:pt x="9" y="19"/>
                    </a:lnTo>
                    <a:lnTo>
                      <a:pt x="21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E8E8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2008" name="Freeform 216"/>
              <p:cNvSpPr>
                <a:spLocks noChangeAspect="1"/>
              </p:cNvSpPr>
              <p:nvPr/>
            </p:nvSpPr>
            <p:spPr bwMode="auto">
              <a:xfrm>
                <a:off x="36" y="3351"/>
                <a:ext cx="3" cy="6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0" y="17"/>
                  </a:cxn>
                  <a:cxn ang="0">
                    <a:pos x="9" y="0"/>
                  </a:cxn>
                  <a:cxn ang="0">
                    <a:pos x="2" y="0"/>
                  </a:cxn>
                </a:cxnLst>
                <a:rect l="0" t="0" r="r" b="b"/>
                <a:pathLst>
                  <a:path w="9" h="17">
                    <a:moveTo>
                      <a:pt x="2" y="0"/>
                    </a:moveTo>
                    <a:lnTo>
                      <a:pt x="0" y="17"/>
                    </a:lnTo>
                    <a:lnTo>
                      <a:pt x="9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95959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2009" name="Freeform 217"/>
              <p:cNvSpPr>
                <a:spLocks noChangeAspect="1"/>
              </p:cNvSpPr>
              <p:nvPr/>
            </p:nvSpPr>
            <p:spPr bwMode="auto">
              <a:xfrm>
                <a:off x="31" y="3351"/>
                <a:ext cx="6" cy="7"/>
              </a:xfrm>
              <a:custGeom>
                <a:avLst/>
                <a:gdLst/>
                <a:ahLst/>
                <a:cxnLst>
                  <a:cxn ang="0">
                    <a:pos x="14" y="17"/>
                  </a:cxn>
                  <a:cxn ang="0">
                    <a:pos x="16" y="0"/>
                  </a:cxn>
                  <a:cxn ang="0">
                    <a:pos x="0" y="0"/>
                  </a:cxn>
                  <a:cxn ang="0">
                    <a:pos x="12" y="19"/>
                  </a:cxn>
                  <a:cxn ang="0">
                    <a:pos x="14" y="17"/>
                  </a:cxn>
                </a:cxnLst>
                <a:rect l="0" t="0" r="r" b="b"/>
                <a:pathLst>
                  <a:path w="16" h="19">
                    <a:moveTo>
                      <a:pt x="14" y="17"/>
                    </a:moveTo>
                    <a:lnTo>
                      <a:pt x="16" y="0"/>
                    </a:lnTo>
                    <a:lnTo>
                      <a:pt x="0" y="0"/>
                    </a:lnTo>
                    <a:lnTo>
                      <a:pt x="12" y="19"/>
                    </a:lnTo>
                    <a:lnTo>
                      <a:pt x="14" y="17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2010" name="Freeform 218"/>
              <p:cNvSpPr>
                <a:spLocks noChangeAspect="1"/>
              </p:cNvSpPr>
              <p:nvPr/>
            </p:nvSpPr>
            <p:spPr bwMode="auto">
              <a:xfrm>
                <a:off x="79" y="3345"/>
                <a:ext cx="24" cy="13"/>
              </a:xfrm>
              <a:custGeom>
                <a:avLst/>
                <a:gdLst/>
                <a:ahLst/>
                <a:cxnLst>
                  <a:cxn ang="0">
                    <a:pos x="72" y="37"/>
                  </a:cxn>
                  <a:cxn ang="0">
                    <a:pos x="73" y="1"/>
                  </a:cxn>
                  <a:cxn ang="0">
                    <a:pos x="28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37"/>
                  </a:cxn>
                  <a:cxn ang="0">
                    <a:pos x="72" y="37"/>
                  </a:cxn>
                </a:cxnLst>
                <a:rect l="0" t="0" r="r" b="b"/>
                <a:pathLst>
                  <a:path w="73" h="37">
                    <a:moveTo>
                      <a:pt x="72" y="37"/>
                    </a:moveTo>
                    <a:lnTo>
                      <a:pt x="73" y="1"/>
                    </a:lnTo>
                    <a:lnTo>
                      <a:pt x="28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37"/>
                    </a:lnTo>
                    <a:lnTo>
                      <a:pt x="72" y="37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2011" name="Freeform 219"/>
              <p:cNvSpPr>
                <a:spLocks noChangeAspect="1"/>
              </p:cNvSpPr>
              <p:nvPr/>
            </p:nvSpPr>
            <p:spPr bwMode="auto">
              <a:xfrm>
                <a:off x="128" y="3345"/>
                <a:ext cx="24" cy="14"/>
              </a:xfrm>
              <a:custGeom>
                <a:avLst/>
                <a:gdLst/>
                <a:ahLst/>
                <a:cxnLst>
                  <a:cxn ang="0">
                    <a:pos x="64" y="39"/>
                  </a:cxn>
                  <a:cxn ang="0">
                    <a:pos x="73" y="41"/>
                  </a:cxn>
                  <a:cxn ang="0">
                    <a:pos x="73" y="5"/>
                  </a:cxn>
                  <a:cxn ang="0">
                    <a:pos x="73" y="0"/>
                  </a:cxn>
                  <a:cxn ang="0">
                    <a:pos x="63" y="1"/>
                  </a:cxn>
                  <a:cxn ang="0">
                    <a:pos x="0" y="1"/>
                  </a:cxn>
                  <a:cxn ang="0">
                    <a:pos x="0" y="5"/>
                  </a:cxn>
                  <a:cxn ang="0">
                    <a:pos x="1" y="41"/>
                  </a:cxn>
                  <a:cxn ang="0">
                    <a:pos x="64" y="39"/>
                  </a:cxn>
                </a:cxnLst>
                <a:rect l="0" t="0" r="r" b="b"/>
                <a:pathLst>
                  <a:path w="73" h="41">
                    <a:moveTo>
                      <a:pt x="64" y="39"/>
                    </a:moveTo>
                    <a:lnTo>
                      <a:pt x="73" y="41"/>
                    </a:lnTo>
                    <a:lnTo>
                      <a:pt x="73" y="5"/>
                    </a:lnTo>
                    <a:lnTo>
                      <a:pt x="73" y="0"/>
                    </a:lnTo>
                    <a:lnTo>
                      <a:pt x="63" y="1"/>
                    </a:lnTo>
                    <a:lnTo>
                      <a:pt x="0" y="1"/>
                    </a:lnTo>
                    <a:lnTo>
                      <a:pt x="0" y="5"/>
                    </a:lnTo>
                    <a:lnTo>
                      <a:pt x="1" y="41"/>
                    </a:lnTo>
                    <a:lnTo>
                      <a:pt x="64" y="39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2012" name="Freeform 220"/>
              <p:cNvSpPr>
                <a:spLocks noChangeAspect="1"/>
              </p:cNvSpPr>
              <p:nvPr/>
            </p:nvSpPr>
            <p:spPr bwMode="auto">
              <a:xfrm>
                <a:off x="119" y="3377"/>
                <a:ext cx="6" cy="3"/>
              </a:xfrm>
              <a:custGeom>
                <a:avLst/>
                <a:gdLst/>
                <a:ahLst/>
                <a:cxnLst>
                  <a:cxn ang="0">
                    <a:pos x="17" y="0"/>
                  </a:cxn>
                  <a:cxn ang="0">
                    <a:pos x="0" y="0"/>
                  </a:cxn>
                  <a:cxn ang="0">
                    <a:pos x="9" y="9"/>
                  </a:cxn>
                  <a:cxn ang="0">
                    <a:pos x="17" y="0"/>
                  </a:cxn>
                </a:cxnLst>
                <a:rect l="0" t="0" r="r" b="b"/>
                <a:pathLst>
                  <a:path w="17" h="9">
                    <a:moveTo>
                      <a:pt x="17" y="0"/>
                    </a:moveTo>
                    <a:lnTo>
                      <a:pt x="0" y="0"/>
                    </a:lnTo>
                    <a:lnTo>
                      <a:pt x="9" y="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3838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2013" name="Freeform 221"/>
              <p:cNvSpPr>
                <a:spLocks noChangeAspect="1"/>
              </p:cNvSpPr>
              <p:nvPr/>
            </p:nvSpPr>
            <p:spPr bwMode="auto">
              <a:xfrm>
                <a:off x="-289" y="3345"/>
                <a:ext cx="27" cy="13"/>
              </a:xfrm>
              <a:custGeom>
                <a:avLst/>
                <a:gdLst/>
                <a:ahLst/>
                <a:cxnLst>
                  <a:cxn ang="0">
                    <a:pos x="77" y="38"/>
                  </a:cxn>
                  <a:cxn ang="0">
                    <a:pos x="79" y="5"/>
                  </a:cxn>
                  <a:cxn ang="0">
                    <a:pos x="81" y="0"/>
                  </a:cxn>
                  <a:cxn ang="0">
                    <a:pos x="5" y="0"/>
                  </a:cxn>
                  <a:cxn ang="0">
                    <a:pos x="5" y="2"/>
                  </a:cxn>
                  <a:cxn ang="0">
                    <a:pos x="0" y="37"/>
                  </a:cxn>
                  <a:cxn ang="0">
                    <a:pos x="10" y="37"/>
                  </a:cxn>
                  <a:cxn ang="0">
                    <a:pos x="16" y="38"/>
                  </a:cxn>
                  <a:cxn ang="0">
                    <a:pos x="77" y="38"/>
                  </a:cxn>
                </a:cxnLst>
                <a:rect l="0" t="0" r="r" b="b"/>
                <a:pathLst>
                  <a:path w="81" h="38">
                    <a:moveTo>
                      <a:pt x="77" y="38"/>
                    </a:moveTo>
                    <a:lnTo>
                      <a:pt x="79" y="5"/>
                    </a:lnTo>
                    <a:lnTo>
                      <a:pt x="81" y="0"/>
                    </a:lnTo>
                    <a:lnTo>
                      <a:pt x="5" y="0"/>
                    </a:lnTo>
                    <a:lnTo>
                      <a:pt x="5" y="2"/>
                    </a:lnTo>
                    <a:lnTo>
                      <a:pt x="0" y="37"/>
                    </a:lnTo>
                    <a:lnTo>
                      <a:pt x="10" y="37"/>
                    </a:lnTo>
                    <a:lnTo>
                      <a:pt x="16" y="38"/>
                    </a:lnTo>
                    <a:lnTo>
                      <a:pt x="77" y="38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2014" name="Freeform 222"/>
              <p:cNvSpPr>
                <a:spLocks noChangeAspect="1"/>
              </p:cNvSpPr>
              <p:nvPr/>
            </p:nvSpPr>
            <p:spPr bwMode="auto">
              <a:xfrm>
                <a:off x="-205" y="3351"/>
                <a:ext cx="4" cy="6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0" y="18"/>
                  </a:cxn>
                  <a:cxn ang="0">
                    <a:pos x="11" y="0"/>
                  </a:cxn>
                  <a:cxn ang="0">
                    <a:pos x="3" y="0"/>
                  </a:cxn>
                </a:cxnLst>
                <a:rect l="0" t="0" r="r" b="b"/>
                <a:pathLst>
                  <a:path w="11" h="18">
                    <a:moveTo>
                      <a:pt x="3" y="0"/>
                    </a:moveTo>
                    <a:lnTo>
                      <a:pt x="0" y="18"/>
                    </a:lnTo>
                    <a:lnTo>
                      <a:pt x="11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C5C5C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2015" name="Freeform 223"/>
              <p:cNvSpPr>
                <a:spLocks noChangeAspect="1"/>
              </p:cNvSpPr>
              <p:nvPr/>
            </p:nvSpPr>
            <p:spPr bwMode="auto">
              <a:xfrm>
                <a:off x="-305" y="3372"/>
                <a:ext cx="78" cy="86"/>
              </a:xfrm>
              <a:custGeom>
                <a:avLst/>
                <a:gdLst/>
                <a:ahLst/>
                <a:cxnLst>
                  <a:cxn ang="0">
                    <a:pos x="157" y="0"/>
                  </a:cxn>
                  <a:cxn ang="0">
                    <a:pos x="156" y="0"/>
                  </a:cxn>
                  <a:cxn ang="0">
                    <a:pos x="152" y="51"/>
                  </a:cxn>
                  <a:cxn ang="0">
                    <a:pos x="32" y="51"/>
                  </a:cxn>
                  <a:cxn ang="0">
                    <a:pos x="32" y="64"/>
                  </a:cxn>
                  <a:cxn ang="0">
                    <a:pos x="28" y="100"/>
                  </a:cxn>
                  <a:cxn ang="0">
                    <a:pos x="24" y="100"/>
                  </a:cxn>
                  <a:cxn ang="0">
                    <a:pos x="20" y="141"/>
                  </a:cxn>
                  <a:cxn ang="0">
                    <a:pos x="17" y="153"/>
                  </a:cxn>
                  <a:cxn ang="0">
                    <a:pos x="14" y="153"/>
                  </a:cxn>
                  <a:cxn ang="0">
                    <a:pos x="11" y="191"/>
                  </a:cxn>
                  <a:cxn ang="0">
                    <a:pos x="8" y="204"/>
                  </a:cxn>
                  <a:cxn ang="0">
                    <a:pos x="6" y="204"/>
                  </a:cxn>
                  <a:cxn ang="0">
                    <a:pos x="0" y="258"/>
                  </a:cxn>
                  <a:cxn ang="0">
                    <a:pos x="50" y="258"/>
                  </a:cxn>
                  <a:cxn ang="0">
                    <a:pos x="60" y="257"/>
                  </a:cxn>
                  <a:cxn ang="0">
                    <a:pos x="162" y="257"/>
                  </a:cxn>
                  <a:cxn ang="0">
                    <a:pos x="166" y="244"/>
                  </a:cxn>
                  <a:cxn ang="0">
                    <a:pos x="169" y="204"/>
                  </a:cxn>
                  <a:cxn ang="0">
                    <a:pos x="169" y="203"/>
                  </a:cxn>
                  <a:cxn ang="0">
                    <a:pos x="217" y="203"/>
                  </a:cxn>
                  <a:cxn ang="0">
                    <a:pos x="217" y="191"/>
                  </a:cxn>
                  <a:cxn ang="0">
                    <a:pos x="221" y="153"/>
                  </a:cxn>
                  <a:cxn ang="0">
                    <a:pos x="150" y="153"/>
                  </a:cxn>
                  <a:cxn ang="0">
                    <a:pos x="160" y="100"/>
                  </a:cxn>
                  <a:cxn ang="0">
                    <a:pos x="188" y="100"/>
                  </a:cxn>
                  <a:cxn ang="0">
                    <a:pos x="190" y="76"/>
                  </a:cxn>
                  <a:cxn ang="0">
                    <a:pos x="192" y="63"/>
                  </a:cxn>
                  <a:cxn ang="0">
                    <a:pos x="192" y="51"/>
                  </a:cxn>
                  <a:cxn ang="0">
                    <a:pos x="205" y="51"/>
                  </a:cxn>
                  <a:cxn ang="0">
                    <a:pos x="211" y="51"/>
                  </a:cxn>
                  <a:cxn ang="0">
                    <a:pos x="230" y="51"/>
                  </a:cxn>
                  <a:cxn ang="0">
                    <a:pos x="235" y="1"/>
                  </a:cxn>
                  <a:cxn ang="0">
                    <a:pos x="161" y="1"/>
                  </a:cxn>
                  <a:cxn ang="0">
                    <a:pos x="160" y="1"/>
                  </a:cxn>
                  <a:cxn ang="0">
                    <a:pos x="157" y="0"/>
                  </a:cxn>
                </a:cxnLst>
                <a:rect l="0" t="0" r="r" b="b"/>
                <a:pathLst>
                  <a:path w="235" h="258">
                    <a:moveTo>
                      <a:pt x="157" y="0"/>
                    </a:moveTo>
                    <a:lnTo>
                      <a:pt x="156" y="0"/>
                    </a:lnTo>
                    <a:lnTo>
                      <a:pt x="152" y="51"/>
                    </a:lnTo>
                    <a:lnTo>
                      <a:pt x="32" y="51"/>
                    </a:lnTo>
                    <a:lnTo>
                      <a:pt x="32" y="64"/>
                    </a:lnTo>
                    <a:lnTo>
                      <a:pt x="28" y="100"/>
                    </a:lnTo>
                    <a:lnTo>
                      <a:pt x="24" y="100"/>
                    </a:lnTo>
                    <a:lnTo>
                      <a:pt x="20" y="141"/>
                    </a:lnTo>
                    <a:lnTo>
                      <a:pt x="17" y="153"/>
                    </a:lnTo>
                    <a:lnTo>
                      <a:pt x="14" y="153"/>
                    </a:lnTo>
                    <a:lnTo>
                      <a:pt x="11" y="191"/>
                    </a:lnTo>
                    <a:lnTo>
                      <a:pt x="8" y="204"/>
                    </a:lnTo>
                    <a:lnTo>
                      <a:pt x="6" y="204"/>
                    </a:lnTo>
                    <a:lnTo>
                      <a:pt x="0" y="258"/>
                    </a:lnTo>
                    <a:lnTo>
                      <a:pt x="50" y="258"/>
                    </a:lnTo>
                    <a:lnTo>
                      <a:pt x="60" y="257"/>
                    </a:lnTo>
                    <a:lnTo>
                      <a:pt x="162" y="257"/>
                    </a:lnTo>
                    <a:lnTo>
                      <a:pt x="166" y="244"/>
                    </a:lnTo>
                    <a:lnTo>
                      <a:pt x="169" y="204"/>
                    </a:lnTo>
                    <a:lnTo>
                      <a:pt x="169" y="203"/>
                    </a:lnTo>
                    <a:lnTo>
                      <a:pt x="217" y="203"/>
                    </a:lnTo>
                    <a:lnTo>
                      <a:pt x="217" y="191"/>
                    </a:lnTo>
                    <a:lnTo>
                      <a:pt x="221" y="153"/>
                    </a:lnTo>
                    <a:lnTo>
                      <a:pt x="150" y="153"/>
                    </a:lnTo>
                    <a:lnTo>
                      <a:pt x="160" y="100"/>
                    </a:lnTo>
                    <a:lnTo>
                      <a:pt x="188" y="100"/>
                    </a:lnTo>
                    <a:lnTo>
                      <a:pt x="190" y="76"/>
                    </a:lnTo>
                    <a:lnTo>
                      <a:pt x="192" y="63"/>
                    </a:lnTo>
                    <a:lnTo>
                      <a:pt x="192" y="51"/>
                    </a:lnTo>
                    <a:lnTo>
                      <a:pt x="205" y="51"/>
                    </a:lnTo>
                    <a:lnTo>
                      <a:pt x="211" y="51"/>
                    </a:lnTo>
                    <a:lnTo>
                      <a:pt x="230" y="51"/>
                    </a:lnTo>
                    <a:lnTo>
                      <a:pt x="235" y="1"/>
                    </a:lnTo>
                    <a:lnTo>
                      <a:pt x="161" y="1"/>
                    </a:lnTo>
                    <a:lnTo>
                      <a:pt x="160" y="1"/>
                    </a:lnTo>
                    <a:lnTo>
                      <a:pt x="157" y="0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2016" name="Freeform 224"/>
              <p:cNvSpPr>
                <a:spLocks noChangeAspect="1"/>
              </p:cNvSpPr>
              <p:nvPr/>
            </p:nvSpPr>
            <p:spPr bwMode="auto">
              <a:xfrm>
                <a:off x="-230" y="3372"/>
                <a:ext cx="42" cy="51"/>
              </a:xfrm>
              <a:custGeom>
                <a:avLst/>
                <a:gdLst/>
                <a:ahLst/>
                <a:cxnLst>
                  <a:cxn ang="0">
                    <a:pos x="49" y="0"/>
                  </a:cxn>
                  <a:cxn ang="0">
                    <a:pos x="45" y="50"/>
                  </a:cxn>
                  <a:cxn ang="0">
                    <a:pos x="7" y="50"/>
                  </a:cxn>
                  <a:cxn ang="0">
                    <a:pos x="0" y="99"/>
                  </a:cxn>
                  <a:cxn ang="0">
                    <a:pos x="26" y="99"/>
                  </a:cxn>
                  <a:cxn ang="0">
                    <a:pos x="31" y="100"/>
                  </a:cxn>
                  <a:cxn ang="0">
                    <a:pos x="37" y="100"/>
                  </a:cxn>
                  <a:cxn ang="0">
                    <a:pos x="31" y="152"/>
                  </a:cxn>
                  <a:cxn ang="0">
                    <a:pos x="110" y="152"/>
                  </a:cxn>
                  <a:cxn ang="0">
                    <a:pos x="110" y="137"/>
                  </a:cxn>
                  <a:cxn ang="0">
                    <a:pos x="114" y="112"/>
                  </a:cxn>
                  <a:cxn ang="0">
                    <a:pos x="114" y="99"/>
                  </a:cxn>
                  <a:cxn ang="0">
                    <a:pos x="80" y="99"/>
                  </a:cxn>
                  <a:cxn ang="0">
                    <a:pos x="84" y="50"/>
                  </a:cxn>
                  <a:cxn ang="0">
                    <a:pos x="78" y="50"/>
                  </a:cxn>
                  <a:cxn ang="0">
                    <a:pos x="121" y="50"/>
                  </a:cxn>
                  <a:cxn ang="0">
                    <a:pos x="126" y="0"/>
                  </a:cxn>
                  <a:cxn ang="0">
                    <a:pos x="49" y="0"/>
                  </a:cxn>
                </a:cxnLst>
                <a:rect l="0" t="0" r="r" b="b"/>
                <a:pathLst>
                  <a:path w="126" h="152">
                    <a:moveTo>
                      <a:pt x="49" y="0"/>
                    </a:moveTo>
                    <a:lnTo>
                      <a:pt x="45" y="50"/>
                    </a:lnTo>
                    <a:lnTo>
                      <a:pt x="7" y="50"/>
                    </a:lnTo>
                    <a:lnTo>
                      <a:pt x="0" y="99"/>
                    </a:lnTo>
                    <a:lnTo>
                      <a:pt x="26" y="99"/>
                    </a:lnTo>
                    <a:lnTo>
                      <a:pt x="31" y="100"/>
                    </a:lnTo>
                    <a:lnTo>
                      <a:pt x="37" y="100"/>
                    </a:lnTo>
                    <a:lnTo>
                      <a:pt x="31" y="152"/>
                    </a:lnTo>
                    <a:lnTo>
                      <a:pt x="110" y="152"/>
                    </a:lnTo>
                    <a:lnTo>
                      <a:pt x="110" y="137"/>
                    </a:lnTo>
                    <a:lnTo>
                      <a:pt x="114" y="112"/>
                    </a:lnTo>
                    <a:lnTo>
                      <a:pt x="114" y="99"/>
                    </a:lnTo>
                    <a:lnTo>
                      <a:pt x="80" y="99"/>
                    </a:lnTo>
                    <a:lnTo>
                      <a:pt x="84" y="50"/>
                    </a:lnTo>
                    <a:lnTo>
                      <a:pt x="78" y="50"/>
                    </a:lnTo>
                    <a:lnTo>
                      <a:pt x="121" y="50"/>
                    </a:lnTo>
                    <a:lnTo>
                      <a:pt x="126" y="0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2017" name="Freeform 225"/>
              <p:cNvSpPr>
                <a:spLocks noChangeAspect="1"/>
              </p:cNvSpPr>
              <p:nvPr/>
            </p:nvSpPr>
            <p:spPr bwMode="auto">
              <a:xfrm>
                <a:off x="-198" y="3345"/>
                <a:ext cx="27" cy="13"/>
              </a:xfrm>
              <a:custGeom>
                <a:avLst/>
                <a:gdLst/>
                <a:ahLst/>
                <a:cxnLst>
                  <a:cxn ang="0">
                    <a:pos x="76" y="37"/>
                  </a:cxn>
                  <a:cxn ang="0">
                    <a:pos x="80" y="1"/>
                  </a:cxn>
                  <a:cxn ang="0">
                    <a:pos x="40" y="1"/>
                  </a:cxn>
                  <a:cxn ang="0">
                    <a:pos x="3" y="0"/>
                  </a:cxn>
                  <a:cxn ang="0">
                    <a:pos x="3" y="1"/>
                  </a:cxn>
                  <a:cxn ang="0">
                    <a:pos x="0" y="36"/>
                  </a:cxn>
                  <a:cxn ang="0">
                    <a:pos x="76" y="37"/>
                  </a:cxn>
                </a:cxnLst>
                <a:rect l="0" t="0" r="r" b="b"/>
                <a:pathLst>
                  <a:path w="80" h="37">
                    <a:moveTo>
                      <a:pt x="76" y="37"/>
                    </a:moveTo>
                    <a:lnTo>
                      <a:pt x="80" y="1"/>
                    </a:lnTo>
                    <a:lnTo>
                      <a:pt x="40" y="1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0" y="36"/>
                    </a:lnTo>
                    <a:lnTo>
                      <a:pt x="76" y="37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15" name="Group 226"/>
          <p:cNvGrpSpPr>
            <a:grpSpLocks/>
          </p:cNvGrpSpPr>
          <p:nvPr/>
        </p:nvGrpSpPr>
        <p:grpSpPr bwMode="auto">
          <a:xfrm>
            <a:off x="2549525" y="4852988"/>
            <a:ext cx="914400" cy="606425"/>
            <a:chOff x="3022" y="2326"/>
            <a:chExt cx="448" cy="297"/>
          </a:xfrm>
        </p:grpSpPr>
        <p:sp>
          <p:nvSpPr>
            <p:cNvPr id="162019" name="Freeform 227"/>
            <p:cNvSpPr>
              <a:spLocks/>
            </p:cNvSpPr>
            <p:nvPr/>
          </p:nvSpPr>
          <p:spPr bwMode="auto">
            <a:xfrm>
              <a:off x="3023" y="2450"/>
              <a:ext cx="121" cy="17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" y="63"/>
                </a:cxn>
                <a:cxn ang="0">
                  <a:pos x="121" y="173"/>
                </a:cxn>
                <a:cxn ang="0">
                  <a:pos x="117" y="126"/>
                </a:cxn>
                <a:cxn ang="0">
                  <a:pos x="0" y="0"/>
                </a:cxn>
              </a:cxnLst>
              <a:rect l="0" t="0" r="r" b="b"/>
              <a:pathLst>
                <a:path w="121" h="173">
                  <a:moveTo>
                    <a:pt x="0" y="0"/>
                  </a:moveTo>
                  <a:lnTo>
                    <a:pt x="20" y="63"/>
                  </a:lnTo>
                  <a:lnTo>
                    <a:pt x="121" y="173"/>
                  </a:lnTo>
                  <a:lnTo>
                    <a:pt x="117" y="126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CC0000"/>
                </a:gs>
                <a:gs pos="100000">
                  <a:srgbClr val="FF0000"/>
                </a:gs>
              </a:gsLst>
              <a:lin ang="0" scaled="1"/>
            </a:gradFill>
            <a:ln w="6350" cap="flat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2020" name="Freeform 228"/>
            <p:cNvSpPr>
              <a:spLocks/>
            </p:cNvSpPr>
            <p:nvPr/>
          </p:nvSpPr>
          <p:spPr bwMode="auto">
            <a:xfrm>
              <a:off x="3131" y="2572"/>
              <a:ext cx="228" cy="5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81"/>
                </a:cxn>
                <a:cxn ang="0">
                  <a:pos x="244" y="81"/>
                </a:cxn>
                <a:cxn ang="0">
                  <a:pos x="255" y="0"/>
                </a:cxn>
                <a:cxn ang="0">
                  <a:pos x="0" y="0"/>
                </a:cxn>
              </a:cxnLst>
              <a:rect l="0" t="0" r="r" b="b"/>
              <a:pathLst>
                <a:path w="255" h="81">
                  <a:moveTo>
                    <a:pt x="0" y="0"/>
                  </a:moveTo>
                  <a:lnTo>
                    <a:pt x="15" y="81"/>
                  </a:lnTo>
                  <a:lnTo>
                    <a:pt x="244" y="81"/>
                  </a:lnTo>
                  <a:lnTo>
                    <a:pt x="25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2021" name="Freeform 229"/>
            <p:cNvSpPr>
              <a:spLocks/>
            </p:cNvSpPr>
            <p:nvPr/>
          </p:nvSpPr>
          <p:spPr bwMode="auto">
            <a:xfrm>
              <a:off x="3348" y="2450"/>
              <a:ext cx="120" cy="173"/>
            </a:xfrm>
            <a:custGeom>
              <a:avLst/>
              <a:gdLst/>
              <a:ahLst/>
              <a:cxnLst>
                <a:cxn ang="0">
                  <a:pos x="152" y="0"/>
                </a:cxn>
                <a:cxn ang="0">
                  <a:pos x="125" y="76"/>
                </a:cxn>
                <a:cxn ang="0">
                  <a:pos x="0" y="219"/>
                </a:cxn>
                <a:cxn ang="0">
                  <a:pos x="12" y="153"/>
                </a:cxn>
                <a:cxn ang="0">
                  <a:pos x="152" y="0"/>
                </a:cxn>
              </a:cxnLst>
              <a:rect l="0" t="0" r="r" b="b"/>
              <a:pathLst>
                <a:path w="152" h="219">
                  <a:moveTo>
                    <a:pt x="152" y="0"/>
                  </a:moveTo>
                  <a:lnTo>
                    <a:pt x="125" y="76"/>
                  </a:lnTo>
                  <a:lnTo>
                    <a:pt x="0" y="219"/>
                  </a:lnTo>
                  <a:lnTo>
                    <a:pt x="12" y="153"/>
                  </a:lnTo>
                  <a:lnTo>
                    <a:pt x="152" y="0"/>
                  </a:lnTo>
                  <a:close/>
                </a:path>
              </a:pathLst>
            </a:custGeom>
            <a:gradFill rotWithShape="0">
              <a:gsLst>
                <a:gs pos="0">
                  <a:srgbClr val="FF0000"/>
                </a:gs>
                <a:gs pos="100000">
                  <a:srgbClr val="CC0000"/>
                </a:gs>
              </a:gsLst>
              <a:lin ang="0" scaled="1"/>
            </a:gradFill>
            <a:ln w="3175" cap="flat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2022" name="AutoShape 230"/>
            <p:cNvSpPr>
              <a:spLocks noChangeArrowheads="1"/>
            </p:cNvSpPr>
            <p:nvPr/>
          </p:nvSpPr>
          <p:spPr bwMode="auto">
            <a:xfrm>
              <a:off x="3022" y="2326"/>
              <a:ext cx="448" cy="246"/>
            </a:xfrm>
            <a:prstGeom prst="hexagon">
              <a:avLst>
                <a:gd name="adj" fmla="val 45528"/>
                <a:gd name="vf" fmla="val 115470"/>
              </a:avLst>
            </a:prstGeom>
            <a:gradFill rotWithShape="0">
              <a:gsLst>
                <a:gs pos="0">
                  <a:srgbClr val="CC3300"/>
                </a:gs>
                <a:gs pos="100000">
                  <a:srgbClr val="FF0000"/>
                </a:gs>
              </a:gsLst>
              <a:lin ang="5400000" scaled="1"/>
            </a:gradFill>
            <a:ln w="635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2023" name="Freeform 231"/>
            <p:cNvSpPr>
              <a:spLocks/>
            </p:cNvSpPr>
            <p:nvPr/>
          </p:nvSpPr>
          <p:spPr bwMode="auto">
            <a:xfrm>
              <a:off x="3055" y="2330"/>
              <a:ext cx="382" cy="236"/>
            </a:xfrm>
            <a:custGeom>
              <a:avLst/>
              <a:gdLst/>
              <a:ahLst/>
              <a:cxnLst>
                <a:cxn ang="0">
                  <a:pos x="480" y="0"/>
                </a:cxn>
                <a:cxn ang="0">
                  <a:pos x="315" y="180"/>
                </a:cxn>
                <a:cxn ang="0">
                  <a:pos x="399" y="180"/>
                </a:cxn>
                <a:cxn ang="0">
                  <a:pos x="399" y="333"/>
                </a:cxn>
                <a:cxn ang="0">
                  <a:pos x="208" y="333"/>
                </a:cxn>
                <a:cxn ang="0">
                  <a:pos x="208" y="250"/>
                </a:cxn>
                <a:cxn ang="0">
                  <a:pos x="0" y="413"/>
                </a:cxn>
                <a:cxn ang="0">
                  <a:pos x="205" y="575"/>
                </a:cxn>
                <a:cxn ang="0">
                  <a:pos x="205" y="495"/>
                </a:cxn>
                <a:cxn ang="0">
                  <a:pos x="402" y="495"/>
                </a:cxn>
                <a:cxn ang="0">
                  <a:pos x="402" y="653"/>
                </a:cxn>
                <a:cxn ang="0">
                  <a:pos x="325" y="653"/>
                </a:cxn>
                <a:cxn ang="0">
                  <a:pos x="483" y="829"/>
                </a:cxn>
                <a:cxn ang="0">
                  <a:pos x="647" y="650"/>
                </a:cxn>
                <a:cxn ang="0">
                  <a:pos x="562" y="650"/>
                </a:cxn>
                <a:cxn ang="0">
                  <a:pos x="562" y="495"/>
                </a:cxn>
                <a:cxn ang="0">
                  <a:pos x="757" y="495"/>
                </a:cxn>
                <a:cxn ang="0">
                  <a:pos x="757" y="572"/>
                </a:cxn>
                <a:cxn ang="0">
                  <a:pos x="963" y="412"/>
                </a:cxn>
                <a:cxn ang="0">
                  <a:pos x="754" y="250"/>
                </a:cxn>
                <a:cxn ang="0">
                  <a:pos x="754" y="335"/>
                </a:cxn>
                <a:cxn ang="0">
                  <a:pos x="562" y="335"/>
                </a:cxn>
                <a:cxn ang="0">
                  <a:pos x="562" y="181"/>
                </a:cxn>
                <a:cxn ang="0">
                  <a:pos x="647" y="181"/>
                </a:cxn>
                <a:cxn ang="0">
                  <a:pos x="480" y="0"/>
                </a:cxn>
              </a:cxnLst>
              <a:rect l="0" t="0" r="r" b="b"/>
              <a:pathLst>
                <a:path w="963" h="829">
                  <a:moveTo>
                    <a:pt x="480" y="0"/>
                  </a:moveTo>
                  <a:lnTo>
                    <a:pt x="315" y="180"/>
                  </a:lnTo>
                  <a:lnTo>
                    <a:pt x="399" y="180"/>
                  </a:lnTo>
                  <a:lnTo>
                    <a:pt x="399" y="333"/>
                  </a:lnTo>
                  <a:lnTo>
                    <a:pt x="208" y="333"/>
                  </a:lnTo>
                  <a:lnTo>
                    <a:pt x="208" y="250"/>
                  </a:lnTo>
                  <a:lnTo>
                    <a:pt x="0" y="413"/>
                  </a:lnTo>
                  <a:lnTo>
                    <a:pt x="205" y="575"/>
                  </a:lnTo>
                  <a:lnTo>
                    <a:pt x="205" y="495"/>
                  </a:lnTo>
                  <a:lnTo>
                    <a:pt x="402" y="495"/>
                  </a:lnTo>
                  <a:lnTo>
                    <a:pt x="402" y="653"/>
                  </a:lnTo>
                  <a:lnTo>
                    <a:pt x="325" y="653"/>
                  </a:lnTo>
                  <a:lnTo>
                    <a:pt x="483" y="829"/>
                  </a:lnTo>
                  <a:lnTo>
                    <a:pt x="647" y="650"/>
                  </a:lnTo>
                  <a:lnTo>
                    <a:pt x="562" y="650"/>
                  </a:lnTo>
                  <a:lnTo>
                    <a:pt x="562" y="495"/>
                  </a:lnTo>
                  <a:lnTo>
                    <a:pt x="757" y="495"/>
                  </a:lnTo>
                  <a:lnTo>
                    <a:pt x="757" y="572"/>
                  </a:lnTo>
                  <a:lnTo>
                    <a:pt x="963" y="412"/>
                  </a:lnTo>
                  <a:lnTo>
                    <a:pt x="754" y="250"/>
                  </a:lnTo>
                  <a:lnTo>
                    <a:pt x="754" y="335"/>
                  </a:lnTo>
                  <a:lnTo>
                    <a:pt x="562" y="335"/>
                  </a:lnTo>
                  <a:lnTo>
                    <a:pt x="562" y="181"/>
                  </a:lnTo>
                  <a:lnTo>
                    <a:pt x="647" y="181"/>
                  </a:lnTo>
                  <a:lnTo>
                    <a:pt x="480" y="0"/>
                  </a:lnTo>
                  <a:close/>
                </a:path>
              </a:pathLst>
            </a:custGeom>
            <a:gradFill rotWithShape="0">
              <a:gsLst>
                <a:gs pos="0">
                  <a:srgbClr val="FAF501"/>
                </a:gs>
                <a:gs pos="100000">
                  <a:srgbClr val="F78C0E"/>
                </a:gs>
              </a:gsLst>
              <a:lin ang="5400000" scaled="1"/>
            </a:gradFill>
            <a:ln w="6350" cap="flat" cmpd="sng">
              <a:solidFill>
                <a:srgbClr val="5F5F5F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6" name="Group 232"/>
          <p:cNvGrpSpPr>
            <a:grpSpLocks noChangeAspect="1"/>
          </p:cNvGrpSpPr>
          <p:nvPr/>
        </p:nvGrpSpPr>
        <p:grpSpPr bwMode="auto">
          <a:xfrm>
            <a:off x="2760663" y="1804988"/>
            <a:ext cx="855662" cy="1295400"/>
            <a:chOff x="1857" y="-376"/>
            <a:chExt cx="3061" cy="4632"/>
          </a:xfrm>
        </p:grpSpPr>
        <p:sp>
          <p:nvSpPr>
            <p:cNvPr id="162025" name="Freeform 233"/>
            <p:cNvSpPr>
              <a:spLocks noChangeAspect="1"/>
            </p:cNvSpPr>
            <p:nvPr/>
          </p:nvSpPr>
          <p:spPr bwMode="gray">
            <a:xfrm>
              <a:off x="2757" y="3044"/>
              <a:ext cx="330" cy="850"/>
            </a:xfrm>
            <a:custGeom>
              <a:avLst/>
              <a:gdLst/>
              <a:ahLst/>
              <a:cxnLst>
                <a:cxn ang="0">
                  <a:pos x="330" y="0"/>
                </a:cxn>
                <a:cxn ang="0">
                  <a:pos x="0" y="190"/>
                </a:cxn>
                <a:cxn ang="0">
                  <a:pos x="23" y="850"/>
                </a:cxn>
                <a:cxn ang="0">
                  <a:pos x="330" y="667"/>
                </a:cxn>
                <a:cxn ang="0">
                  <a:pos x="330" y="0"/>
                </a:cxn>
              </a:cxnLst>
              <a:rect l="0" t="0" r="r" b="b"/>
              <a:pathLst>
                <a:path w="330" h="850">
                  <a:moveTo>
                    <a:pt x="330" y="0"/>
                  </a:moveTo>
                  <a:lnTo>
                    <a:pt x="0" y="190"/>
                  </a:lnTo>
                  <a:lnTo>
                    <a:pt x="23" y="850"/>
                  </a:lnTo>
                  <a:lnTo>
                    <a:pt x="330" y="667"/>
                  </a:lnTo>
                  <a:lnTo>
                    <a:pt x="330" y="0"/>
                  </a:lnTo>
                  <a:close/>
                </a:path>
              </a:pathLst>
            </a:custGeom>
            <a:gradFill rotWithShape="0">
              <a:gsLst>
                <a:gs pos="0">
                  <a:srgbClr val="66CCFF"/>
                </a:gs>
                <a:gs pos="100000">
                  <a:srgbClr val="66CCFF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3175" cap="flat" cmpd="sng">
              <a:solidFill>
                <a:srgbClr val="3366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62026" name="Freeform 234"/>
            <p:cNvSpPr>
              <a:spLocks noChangeAspect="1"/>
            </p:cNvSpPr>
            <p:nvPr/>
          </p:nvSpPr>
          <p:spPr bwMode="gray">
            <a:xfrm>
              <a:off x="1857" y="3050"/>
              <a:ext cx="925" cy="84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46" y="102"/>
                </a:cxn>
                <a:cxn ang="0">
                  <a:pos x="549" y="501"/>
                </a:cxn>
                <a:cxn ang="0">
                  <a:pos x="0" y="396"/>
                </a:cxn>
                <a:cxn ang="0">
                  <a:pos x="0" y="0"/>
                </a:cxn>
              </a:cxnLst>
              <a:rect l="0" t="0" r="r" b="b"/>
              <a:pathLst>
                <a:path w="549" h="501">
                  <a:moveTo>
                    <a:pt x="0" y="0"/>
                  </a:moveTo>
                  <a:lnTo>
                    <a:pt x="546" y="102"/>
                  </a:lnTo>
                  <a:lnTo>
                    <a:pt x="549" y="501"/>
                  </a:lnTo>
                  <a:lnTo>
                    <a:pt x="0" y="396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66CCFF">
                    <a:gamma/>
                    <a:shade val="55294"/>
                    <a:invGamma/>
                  </a:srgbClr>
                </a:gs>
                <a:gs pos="100000">
                  <a:srgbClr val="66CCFF"/>
                </a:gs>
              </a:gsLst>
              <a:lin ang="2700000" scaled="1"/>
            </a:gradFill>
            <a:ln w="3175" cmpd="sng">
              <a:solidFill>
                <a:srgbClr val="3366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62027" name="Freeform 235"/>
            <p:cNvSpPr>
              <a:spLocks noChangeAspect="1"/>
            </p:cNvSpPr>
            <p:nvPr/>
          </p:nvSpPr>
          <p:spPr bwMode="gray">
            <a:xfrm>
              <a:off x="2757" y="2377"/>
              <a:ext cx="330" cy="850"/>
            </a:xfrm>
            <a:custGeom>
              <a:avLst/>
              <a:gdLst/>
              <a:ahLst/>
              <a:cxnLst>
                <a:cxn ang="0">
                  <a:pos x="330" y="0"/>
                </a:cxn>
                <a:cxn ang="0">
                  <a:pos x="0" y="190"/>
                </a:cxn>
                <a:cxn ang="0">
                  <a:pos x="23" y="850"/>
                </a:cxn>
                <a:cxn ang="0">
                  <a:pos x="330" y="667"/>
                </a:cxn>
                <a:cxn ang="0">
                  <a:pos x="330" y="0"/>
                </a:cxn>
              </a:cxnLst>
              <a:rect l="0" t="0" r="r" b="b"/>
              <a:pathLst>
                <a:path w="330" h="850">
                  <a:moveTo>
                    <a:pt x="330" y="0"/>
                  </a:moveTo>
                  <a:lnTo>
                    <a:pt x="0" y="190"/>
                  </a:lnTo>
                  <a:lnTo>
                    <a:pt x="23" y="850"/>
                  </a:lnTo>
                  <a:lnTo>
                    <a:pt x="330" y="667"/>
                  </a:lnTo>
                  <a:lnTo>
                    <a:pt x="330" y="0"/>
                  </a:lnTo>
                  <a:close/>
                </a:path>
              </a:pathLst>
            </a:custGeom>
            <a:gradFill rotWithShape="0">
              <a:gsLst>
                <a:gs pos="0">
                  <a:srgbClr val="66CCFF"/>
                </a:gs>
                <a:gs pos="100000">
                  <a:srgbClr val="66CCFF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3175" cap="flat" cmpd="sng">
              <a:solidFill>
                <a:srgbClr val="3366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62028" name="Freeform 236"/>
            <p:cNvSpPr>
              <a:spLocks noChangeAspect="1"/>
            </p:cNvSpPr>
            <p:nvPr/>
          </p:nvSpPr>
          <p:spPr bwMode="gray">
            <a:xfrm>
              <a:off x="1857" y="2383"/>
              <a:ext cx="925" cy="84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46" y="102"/>
                </a:cxn>
                <a:cxn ang="0">
                  <a:pos x="549" y="501"/>
                </a:cxn>
                <a:cxn ang="0">
                  <a:pos x="0" y="396"/>
                </a:cxn>
                <a:cxn ang="0">
                  <a:pos x="0" y="0"/>
                </a:cxn>
              </a:cxnLst>
              <a:rect l="0" t="0" r="r" b="b"/>
              <a:pathLst>
                <a:path w="549" h="501">
                  <a:moveTo>
                    <a:pt x="0" y="0"/>
                  </a:moveTo>
                  <a:lnTo>
                    <a:pt x="546" y="102"/>
                  </a:lnTo>
                  <a:lnTo>
                    <a:pt x="549" y="501"/>
                  </a:lnTo>
                  <a:lnTo>
                    <a:pt x="0" y="396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66CCFF">
                    <a:gamma/>
                    <a:shade val="55294"/>
                    <a:invGamma/>
                  </a:srgbClr>
                </a:gs>
                <a:gs pos="100000">
                  <a:srgbClr val="66CCFF"/>
                </a:gs>
              </a:gsLst>
              <a:lin ang="2700000" scaled="1"/>
            </a:gradFill>
            <a:ln w="3175" cap="flat" cmpd="sng">
              <a:solidFill>
                <a:srgbClr val="3366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62029" name="Freeform 237"/>
            <p:cNvSpPr>
              <a:spLocks noChangeAspect="1"/>
            </p:cNvSpPr>
            <p:nvPr/>
          </p:nvSpPr>
          <p:spPr bwMode="gray">
            <a:xfrm>
              <a:off x="2757" y="1710"/>
              <a:ext cx="330" cy="850"/>
            </a:xfrm>
            <a:custGeom>
              <a:avLst/>
              <a:gdLst/>
              <a:ahLst/>
              <a:cxnLst>
                <a:cxn ang="0">
                  <a:pos x="330" y="0"/>
                </a:cxn>
                <a:cxn ang="0">
                  <a:pos x="0" y="190"/>
                </a:cxn>
                <a:cxn ang="0">
                  <a:pos x="23" y="850"/>
                </a:cxn>
                <a:cxn ang="0">
                  <a:pos x="330" y="667"/>
                </a:cxn>
                <a:cxn ang="0">
                  <a:pos x="330" y="0"/>
                </a:cxn>
              </a:cxnLst>
              <a:rect l="0" t="0" r="r" b="b"/>
              <a:pathLst>
                <a:path w="330" h="850">
                  <a:moveTo>
                    <a:pt x="330" y="0"/>
                  </a:moveTo>
                  <a:lnTo>
                    <a:pt x="0" y="190"/>
                  </a:lnTo>
                  <a:lnTo>
                    <a:pt x="23" y="850"/>
                  </a:lnTo>
                  <a:lnTo>
                    <a:pt x="330" y="667"/>
                  </a:lnTo>
                  <a:lnTo>
                    <a:pt x="330" y="0"/>
                  </a:lnTo>
                  <a:close/>
                </a:path>
              </a:pathLst>
            </a:custGeom>
            <a:gradFill rotWithShape="0">
              <a:gsLst>
                <a:gs pos="0">
                  <a:srgbClr val="66CCFF"/>
                </a:gs>
                <a:gs pos="100000">
                  <a:srgbClr val="66CCFF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3175" cap="flat" cmpd="sng">
              <a:solidFill>
                <a:srgbClr val="3366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62030" name="Freeform 238"/>
            <p:cNvSpPr>
              <a:spLocks noChangeAspect="1"/>
            </p:cNvSpPr>
            <p:nvPr/>
          </p:nvSpPr>
          <p:spPr bwMode="gray">
            <a:xfrm>
              <a:off x="1857" y="1716"/>
              <a:ext cx="925" cy="84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46" y="102"/>
                </a:cxn>
                <a:cxn ang="0">
                  <a:pos x="549" y="501"/>
                </a:cxn>
                <a:cxn ang="0">
                  <a:pos x="0" y="396"/>
                </a:cxn>
                <a:cxn ang="0">
                  <a:pos x="0" y="0"/>
                </a:cxn>
              </a:cxnLst>
              <a:rect l="0" t="0" r="r" b="b"/>
              <a:pathLst>
                <a:path w="549" h="501">
                  <a:moveTo>
                    <a:pt x="0" y="0"/>
                  </a:moveTo>
                  <a:lnTo>
                    <a:pt x="546" y="102"/>
                  </a:lnTo>
                  <a:lnTo>
                    <a:pt x="549" y="501"/>
                  </a:lnTo>
                  <a:lnTo>
                    <a:pt x="0" y="396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66CCFF">
                    <a:gamma/>
                    <a:shade val="55294"/>
                    <a:invGamma/>
                  </a:srgbClr>
                </a:gs>
                <a:gs pos="100000">
                  <a:srgbClr val="66CCFF"/>
                </a:gs>
              </a:gsLst>
              <a:lin ang="2700000" scaled="1"/>
            </a:gradFill>
            <a:ln w="3175" cap="flat" cmpd="sng">
              <a:solidFill>
                <a:srgbClr val="3366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62031" name="Freeform 239"/>
            <p:cNvSpPr>
              <a:spLocks noChangeAspect="1"/>
            </p:cNvSpPr>
            <p:nvPr/>
          </p:nvSpPr>
          <p:spPr bwMode="gray">
            <a:xfrm>
              <a:off x="2757" y="1043"/>
              <a:ext cx="330" cy="850"/>
            </a:xfrm>
            <a:custGeom>
              <a:avLst/>
              <a:gdLst/>
              <a:ahLst/>
              <a:cxnLst>
                <a:cxn ang="0">
                  <a:pos x="330" y="0"/>
                </a:cxn>
                <a:cxn ang="0">
                  <a:pos x="0" y="190"/>
                </a:cxn>
                <a:cxn ang="0">
                  <a:pos x="23" y="850"/>
                </a:cxn>
                <a:cxn ang="0">
                  <a:pos x="330" y="667"/>
                </a:cxn>
                <a:cxn ang="0">
                  <a:pos x="330" y="0"/>
                </a:cxn>
              </a:cxnLst>
              <a:rect l="0" t="0" r="r" b="b"/>
              <a:pathLst>
                <a:path w="330" h="850">
                  <a:moveTo>
                    <a:pt x="330" y="0"/>
                  </a:moveTo>
                  <a:lnTo>
                    <a:pt x="0" y="190"/>
                  </a:lnTo>
                  <a:lnTo>
                    <a:pt x="23" y="850"/>
                  </a:lnTo>
                  <a:lnTo>
                    <a:pt x="330" y="667"/>
                  </a:lnTo>
                  <a:lnTo>
                    <a:pt x="330" y="0"/>
                  </a:lnTo>
                  <a:close/>
                </a:path>
              </a:pathLst>
            </a:custGeom>
            <a:gradFill rotWithShape="0">
              <a:gsLst>
                <a:gs pos="0">
                  <a:srgbClr val="66CCFF"/>
                </a:gs>
                <a:gs pos="100000">
                  <a:srgbClr val="66CCFF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3175" cap="flat" cmpd="sng">
              <a:solidFill>
                <a:srgbClr val="3366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62032" name="Freeform 240"/>
            <p:cNvSpPr>
              <a:spLocks noChangeAspect="1"/>
            </p:cNvSpPr>
            <p:nvPr/>
          </p:nvSpPr>
          <p:spPr bwMode="gray">
            <a:xfrm>
              <a:off x="1857" y="1049"/>
              <a:ext cx="925" cy="84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46" y="102"/>
                </a:cxn>
                <a:cxn ang="0">
                  <a:pos x="549" y="501"/>
                </a:cxn>
                <a:cxn ang="0">
                  <a:pos x="0" y="396"/>
                </a:cxn>
                <a:cxn ang="0">
                  <a:pos x="0" y="0"/>
                </a:cxn>
              </a:cxnLst>
              <a:rect l="0" t="0" r="r" b="b"/>
              <a:pathLst>
                <a:path w="549" h="501">
                  <a:moveTo>
                    <a:pt x="0" y="0"/>
                  </a:moveTo>
                  <a:lnTo>
                    <a:pt x="546" y="102"/>
                  </a:lnTo>
                  <a:lnTo>
                    <a:pt x="549" y="501"/>
                  </a:lnTo>
                  <a:lnTo>
                    <a:pt x="0" y="396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66CCFF">
                    <a:gamma/>
                    <a:shade val="55294"/>
                    <a:invGamma/>
                  </a:srgbClr>
                </a:gs>
                <a:gs pos="100000">
                  <a:srgbClr val="66CCFF"/>
                </a:gs>
              </a:gsLst>
              <a:lin ang="2700000" scaled="1"/>
            </a:gradFill>
            <a:ln w="3175" cap="flat" cmpd="sng">
              <a:solidFill>
                <a:srgbClr val="3366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62033" name="Freeform 241"/>
            <p:cNvSpPr>
              <a:spLocks noChangeAspect="1"/>
            </p:cNvSpPr>
            <p:nvPr/>
          </p:nvSpPr>
          <p:spPr bwMode="gray">
            <a:xfrm>
              <a:off x="4544" y="3406"/>
              <a:ext cx="330" cy="850"/>
            </a:xfrm>
            <a:custGeom>
              <a:avLst/>
              <a:gdLst/>
              <a:ahLst/>
              <a:cxnLst>
                <a:cxn ang="0">
                  <a:pos x="330" y="0"/>
                </a:cxn>
                <a:cxn ang="0">
                  <a:pos x="0" y="190"/>
                </a:cxn>
                <a:cxn ang="0">
                  <a:pos x="23" y="850"/>
                </a:cxn>
                <a:cxn ang="0">
                  <a:pos x="330" y="667"/>
                </a:cxn>
                <a:cxn ang="0">
                  <a:pos x="330" y="0"/>
                </a:cxn>
              </a:cxnLst>
              <a:rect l="0" t="0" r="r" b="b"/>
              <a:pathLst>
                <a:path w="330" h="850">
                  <a:moveTo>
                    <a:pt x="330" y="0"/>
                  </a:moveTo>
                  <a:lnTo>
                    <a:pt x="0" y="190"/>
                  </a:lnTo>
                  <a:lnTo>
                    <a:pt x="23" y="850"/>
                  </a:lnTo>
                  <a:lnTo>
                    <a:pt x="330" y="667"/>
                  </a:lnTo>
                  <a:lnTo>
                    <a:pt x="330" y="0"/>
                  </a:lnTo>
                  <a:close/>
                </a:path>
              </a:pathLst>
            </a:custGeom>
            <a:gradFill rotWithShape="0">
              <a:gsLst>
                <a:gs pos="0">
                  <a:srgbClr val="2F5E76"/>
                </a:gs>
                <a:gs pos="100000">
                  <a:srgbClr val="0099CC"/>
                </a:gs>
              </a:gsLst>
              <a:lin ang="18900000" scaled="1"/>
            </a:gradFill>
            <a:ln w="3175" cap="flat" cmpd="sng">
              <a:solidFill>
                <a:srgbClr val="3366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62034" name="Freeform 242"/>
            <p:cNvSpPr>
              <a:spLocks noChangeAspect="1"/>
            </p:cNvSpPr>
            <p:nvPr/>
          </p:nvSpPr>
          <p:spPr bwMode="gray">
            <a:xfrm>
              <a:off x="3644" y="3412"/>
              <a:ext cx="925" cy="84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46" y="102"/>
                </a:cxn>
                <a:cxn ang="0">
                  <a:pos x="549" y="501"/>
                </a:cxn>
                <a:cxn ang="0">
                  <a:pos x="0" y="396"/>
                </a:cxn>
                <a:cxn ang="0">
                  <a:pos x="0" y="0"/>
                </a:cxn>
              </a:cxnLst>
              <a:rect l="0" t="0" r="r" b="b"/>
              <a:pathLst>
                <a:path w="549" h="501">
                  <a:moveTo>
                    <a:pt x="0" y="0"/>
                  </a:moveTo>
                  <a:lnTo>
                    <a:pt x="546" y="102"/>
                  </a:lnTo>
                  <a:lnTo>
                    <a:pt x="549" y="501"/>
                  </a:lnTo>
                  <a:lnTo>
                    <a:pt x="0" y="396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66CCFF"/>
                </a:gs>
                <a:gs pos="100000">
                  <a:srgbClr val="66CCFF">
                    <a:gamma/>
                    <a:shade val="55294"/>
                    <a:invGamma/>
                  </a:srgbClr>
                </a:gs>
              </a:gsLst>
              <a:lin ang="2700000" scaled="1"/>
            </a:gradFill>
            <a:ln w="3175" cmpd="sng">
              <a:solidFill>
                <a:srgbClr val="3366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62035" name="Freeform 243"/>
            <p:cNvSpPr>
              <a:spLocks noChangeAspect="1"/>
            </p:cNvSpPr>
            <p:nvPr/>
          </p:nvSpPr>
          <p:spPr bwMode="gray">
            <a:xfrm>
              <a:off x="4544" y="2739"/>
              <a:ext cx="330" cy="850"/>
            </a:xfrm>
            <a:custGeom>
              <a:avLst/>
              <a:gdLst/>
              <a:ahLst/>
              <a:cxnLst>
                <a:cxn ang="0">
                  <a:pos x="330" y="0"/>
                </a:cxn>
                <a:cxn ang="0">
                  <a:pos x="0" y="190"/>
                </a:cxn>
                <a:cxn ang="0">
                  <a:pos x="23" y="850"/>
                </a:cxn>
                <a:cxn ang="0">
                  <a:pos x="330" y="667"/>
                </a:cxn>
                <a:cxn ang="0">
                  <a:pos x="330" y="0"/>
                </a:cxn>
              </a:cxnLst>
              <a:rect l="0" t="0" r="r" b="b"/>
              <a:pathLst>
                <a:path w="330" h="850">
                  <a:moveTo>
                    <a:pt x="330" y="0"/>
                  </a:moveTo>
                  <a:lnTo>
                    <a:pt x="0" y="190"/>
                  </a:lnTo>
                  <a:lnTo>
                    <a:pt x="23" y="850"/>
                  </a:lnTo>
                  <a:lnTo>
                    <a:pt x="330" y="667"/>
                  </a:lnTo>
                  <a:lnTo>
                    <a:pt x="330" y="0"/>
                  </a:lnTo>
                  <a:close/>
                </a:path>
              </a:pathLst>
            </a:custGeom>
            <a:gradFill rotWithShape="0">
              <a:gsLst>
                <a:gs pos="0">
                  <a:srgbClr val="2F5E76"/>
                </a:gs>
                <a:gs pos="100000">
                  <a:srgbClr val="0099CC"/>
                </a:gs>
              </a:gsLst>
              <a:lin ang="18900000" scaled="1"/>
            </a:gradFill>
            <a:ln w="3175" cap="flat" cmpd="sng">
              <a:solidFill>
                <a:srgbClr val="3366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62036" name="Freeform 244"/>
            <p:cNvSpPr>
              <a:spLocks noChangeAspect="1"/>
            </p:cNvSpPr>
            <p:nvPr/>
          </p:nvSpPr>
          <p:spPr bwMode="gray">
            <a:xfrm>
              <a:off x="3644" y="2745"/>
              <a:ext cx="925" cy="84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46" y="102"/>
                </a:cxn>
                <a:cxn ang="0">
                  <a:pos x="549" y="501"/>
                </a:cxn>
                <a:cxn ang="0">
                  <a:pos x="0" y="396"/>
                </a:cxn>
                <a:cxn ang="0">
                  <a:pos x="0" y="0"/>
                </a:cxn>
              </a:cxnLst>
              <a:rect l="0" t="0" r="r" b="b"/>
              <a:pathLst>
                <a:path w="549" h="501">
                  <a:moveTo>
                    <a:pt x="0" y="0"/>
                  </a:moveTo>
                  <a:lnTo>
                    <a:pt x="546" y="102"/>
                  </a:lnTo>
                  <a:lnTo>
                    <a:pt x="549" y="501"/>
                  </a:lnTo>
                  <a:lnTo>
                    <a:pt x="0" y="396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66CCFF"/>
                </a:gs>
                <a:gs pos="100000">
                  <a:srgbClr val="66CCFF">
                    <a:gamma/>
                    <a:shade val="55294"/>
                    <a:invGamma/>
                  </a:srgbClr>
                </a:gs>
              </a:gsLst>
              <a:lin ang="2700000" scaled="1"/>
            </a:gradFill>
            <a:ln w="3175" cap="flat" cmpd="sng">
              <a:solidFill>
                <a:srgbClr val="3366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62037" name="Freeform 245"/>
            <p:cNvSpPr>
              <a:spLocks noChangeAspect="1"/>
            </p:cNvSpPr>
            <p:nvPr/>
          </p:nvSpPr>
          <p:spPr bwMode="gray">
            <a:xfrm>
              <a:off x="4544" y="2072"/>
              <a:ext cx="330" cy="850"/>
            </a:xfrm>
            <a:custGeom>
              <a:avLst/>
              <a:gdLst/>
              <a:ahLst/>
              <a:cxnLst>
                <a:cxn ang="0">
                  <a:pos x="330" y="0"/>
                </a:cxn>
                <a:cxn ang="0">
                  <a:pos x="0" y="190"/>
                </a:cxn>
                <a:cxn ang="0">
                  <a:pos x="23" y="850"/>
                </a:cxn>
                <a:cxn ang="0">
                  <a:pos x="330" y="667"/>
                </a:cxn>
                <a:cxn ang="0">
                  <a:pos x="330" y="0"/>
                </a:cxn>
              </a:cxnLst>
              <a:rect l="0" t="0" r="r" b="b"/>
              <a:pathLst>
                <a:path w="330" h="850">
                  <a:moveTo>
                    <a:pt x="330" y="0"/>
                  </a:moveTo>
                  <a:lnTo>
                    <a:pt x="0" y="190"/>
                  </a:lnTo>
                  <a:lnTo>
                    <a:pt x="23" y="850"/>
                  </a:lnTo>
                  <a:lnTo>
                    <a:pt x="330" y="667"/>
                  </a:lnTo>
                  <a:lnTo>
                    <a:pt x="330" y="0"/>
                  </a:lnTo>
                  <a:close/>
                </a:path>
              </a:pathLst>
            </a:custGeom>
            <a:gradFill rotWithShape="0">
              <a:gsLst>
                <a:gs pos="0">
                  <a:srgbClr val="2F5E76"/>
                </a:gs>
                <a:gs pos="100000">
                  <a:srgbClr val="0099CC"/>
                </a:gs>
              </a:gsLst>
              <a:lin ang="18900000" scaled="1"/>
            </a:gradFill>
            <a:ln w="3175" cap="flat" cmpd="sng">
              <a:solidFill>
                <a:srgbClr val="3366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62038" name="Freeform 246"/>
            <p:cNvSpPr>
              <a:spLocks noChangeAspect="1"/>
            </p:cNvSpPr>
            <p:nvPr/>
          </p:nvSpPr>
          <p:spPr bwMode="gray">
            <a:xfrm>
              <a:off x="3644" y="2078"/>
              <a:ext cx="925" cy="84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46" y="102"/>
                </a:cxn>
                <a:cxn ang="0">
                  <a:pos x="549" y="501"/>
                </a:cxn>
                <a:cxn ang="0">
                  <a:pos x="0" y="396"/>
                </a:cxn>
                <a:cxn ang="0">
                  <a:pos x="0" y="0"/>
                </a:cxn>
              </a:cxnLst>
              <a:rect l="0" t="0" r="r" b="b"/>
              <a:pathLst>
                <a:path w="549" h="501">
                  <a:moveTo>
                    <a:pt x="0" y="0"/>
                  </a:moveTo>
                  <a:lnTo>
                    <a:pt x="546" y="102"/>
                  </a:lnTo>
                  <a:lnTo>
                    <a:pt x="549" y="501"/>
                  </a:lnTo>
                  <a:lnTo>
                    <a:pt x="0" y="396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66CCFF"/>
                </a:gs>
                <a:gs pos="100000">
                  <a:srgbClr val="66CCFF">
                    <a:gamma/>
                    <a:shade val="55294"/>
                    <a:invGamma/>
                  </a:srgbClr>
                </a:gs>
              </a:gsLst>
              <a:lin ang="2700000" scaled="1"/>
            </a:gradFill>
            <a:ln w="3175" cap="flat" cmpd="sng">
              <a:solidFill>
                <a:srgbClr val="3366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62039" name="Freeform 247"/>
            <p:cNvSpPr>
              <a:spLocks noChangeAspect="1"/>
            </p:cNvSpPr>
            <p:nvPr/>
          </p:nvSpPr>
          <p:spPr bwMode="gray">
            <a:xfrm>
              <a:off x="4544" y="1405"/>
              <a:ext cx="330" cy="850"/>
            </a:xfrm>
            <a:custGeom>
              <a:avLst/>
              <a:gdLst/>
              <a:ahLst/>
              <a:cxnLst>
                <a:cxn ang="0">
                  <a:pos x="330" y="0"/>
                </a:cxn>
                <a:cxn ang="0">
                  <a:pos x="0" y="190"/>
                </a:cxn>
                <a:cxn ang="0">
                  <a:pos x="23" y="850"/>
                </a:cxn>
                <a:cxn ang="0">
                  <a:pos x="330" y="667"/>
                </a:cxn>
                <a:cxn ang="0">
                  <a:pos x="330" y="0"/>
                </a:cxn>
              </a:cxnLst>
              <a:rect l="0" t="0" r="r" b="b"/>
              <a:pathLst>
                <a:path w="330" h="850">
                  <a:moveTo>
                    <a:pt x="330" y="0"/>
                  </a:moveTo>
                  <a:lnTo>
                    <a:pt x="0" y="190"/>
                  </a:lnTo>
                  <a:lnTo>
                    <a:pt x="23" y="850"/>
                  </a:lnTo>
                  <a:lnTo>
                    <a:pt x="330" y="667"/>
                  </a:lnTo>
                  <a:lnTo>
                    <a:pt x="330" y="0"/>
                  </a:lnTo>
                  <a:close/>
                </a:path>
              </a:pathLst>
            </a:custGeom>
            <a:gradFill rotWithShape="0">
              <a:gsLst>
                <a:gs pos="0">
                  <a:srgbClr val="2F5E76"/>
                </a:gs>
                <a:gs pos="100000">
                  <a:srgbClr val="0099CC"/>
                </a:gs>
              </a:gsLst>
              <a:lin ang="18900000" scaled="1"/>
            </a:gradFill>
            <a:ln w="3175" cap="flat" cmpd="sng">
              <a:solidFill>
                <a:srgbClr val="3366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62040" name="Freeform 248"/>
            <p:cNvSpPr>
              <a:spLocks noChangeAspect="1"/>
            </p:cNvSpPr>
            <p:nvPr/>
          </p:nvSpPr>
          <p:spPr bwMode="gray">
            <a:xfrm>
              <a:off x="3644" y="1411"/>
              <a:ext cx="925" cy="84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46" y="102"/>
                </a:cxn>
                <a:cxn ang="0">
                  <a:pos x="549" y="501"/>
                </a:cxn>
                <a:cxn ang="0">
                  <a:pos x="0" y="396"/>
                </a:cxn>
                <a:cxn ang="0">
                  <a:pos x="0" y="0"/>
                </a:cxn>
              </a:cxnLst>
              <a:rect l="0" t="0" r="r" b="b"/>
              <a:pathLst>
                <a:path w="549" h="501">
                  <a:moveTo>
                    <a:pt x="0" y="0"/>
                  </a:moveTo>
                  <a:lnTo>
                    <a:pt x="546" y="102"/>
                  </a:lnTo>
                  <a:lnTo>
                    <a:pt x="549" y="501"/>
                  </a:lnTo>
                  <a:lnTo>
                    <a:pt x="0" y="396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66CCFF"/>
                </a:gs>
                <a:gs pos="100000">
                  <a:srgbClr val="66CCFF">
                    <a:gamma/>
                    <a:shade val="55294"/>
                    <a:invGamma/>
                  </a:srgbClr>
                </a:gs>
              </a:gsLst>
              <a:lin ang="2700000" scaled="1"/>
            </a:gradFill>
            <a:ln w="3175" cap="flat" cmpd="sng">
              <a:solidFill>
                <a:srgbClr val="3366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17" name="Group 249"/>
            <p:cNvGrpSpPr>
              <a:grpSpLocks noChangeAspect="1"/>
            </p:cNvGrpSpPr>
            <p:nvPr/>
          </p:nvGrpSpPr>
          <p:grpSpPr bwMode="auto">
            <a:xfrm>
              <a:off x="1860" y="-376"/>
              <a:ext cx="3058" cy="1956"/>
              <a:chOff x="1860" y="-376"/>
              <a:chExt cx="3058" cy="1956"/>
            </a:xfrm>
          </p:grpSpPr>
          <p:sp>
            <p:nvSpPr>
              <p:cNvPr id="162042" name="Freeform 250"/>
              <p:cNvSpPr>
                <a:spLocks noChangeAspect="1"/>
              </p:cNvSpPr>
              <p:nvPr/>
            </p:nvSpPr>
            <p:spPr bwMode="gray">
              <a:xfrm>
                <a:off x="3644" y="590"/>
                <a:ext cx="994" cy="990"/>
              </a:xfrm>
              <a:custGeom>
                <a:avLst/>
                <a:gdLst/>
                <a:ahLst/>
                <a:cxnLst>
                  <a:cxn ang="0">
                    <a:pos x="0" y="826"/>
                  </a:cxn>
                  <a:cxn ang="0">
                    <a:pos x="920" y="990"/>
                  </a:cxn>
                  <a:cxn ang="0">
                    <a:pos x="380" y="0"/>
                  </a:cxn>
                  <a:cxn ang="0">
                    <a:pos x="0" y="826"/>
                  </a:cxn>
                </a:cxnLst>
                <a:rect l="0" t="0" r="r" b="b"/>
                <a:pathLst>
                  <a:path w="994" h="990">
                    <a:moveTo>
                      <a:pt x="0" y="826"/>
                    </a:moveTo>
                    <a:cubicBezTo>
                      <a:pt x="0" y="826"/>
                      <a:pt x="460" y="908"/>
                      <a:pt x="920" y="990"/>
                    </a:cubicBezTo>
                    <a:cubicBezTo>
                      <a:pt x="920" y="990"/>
                      <a:pt x="994" y="474"/>
                      <a:pt x="380" y="0"/>
                    </a:cubicBezTo>
                    <a:cubicBezTo>
                      <a:pt x="190" y="413"/>
                      <a:pt x="0" y="826"/>
                      <a:pt x="0" y="826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66CCFF"/>
                  </a:gs>
                  <a:gs pos="100000">
                    <a:srgbClr val="66CCFF">
                      <a:gamma/>
                      <a:shade val="55294"/>
                      <a:invGamma/>
                    </a:srgbClr>
                  </a:gs>
                </a:gsLst>
                <a:lin ang="18900000" scaled="1"/>
              </a:gradFill>
              <a:ln w="3175" cap="flat" cmpd="sng">
                <a:solidFill>
                  <a:srgbClr val="3366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2043" name="Freeform 251"/>
              <p:cNvSpPr>
                <a:spLocks noChangeAspect="1"/>
              </p:cNvSpPr>
              <p:nvPr/>
            </p:nvSpPr>
            <p:spPr bwMode="gray">
              <a:xfrm>
                <a:off x="4024" y="414"/>
                <a:ext cx="894" cy="1166"/>
              </a:xfrm>
              <a:custGeom>
                <a:avLst/>
                <a:gdLst/>
                <a:ahLst/>
                <a:cxnLst>
                  <a:cxn ang="0">
                    <a:pos x="304" y="0"/>
                  </a:cxn>
                  <a:cxn ang="0">
                    <a:pos x="848" y="992"/>
                  </a:cxn>
                  <a:cxn ang="0">
                    <a:pos x="540" y="1166"/>
                  </a:cxn>
                  <a:cxn ang="0">
                    <a:pos x="0" y="176"/>
                  </a:cxn>
                  <a:cxn ang="0">
                    <a:pos x="304" y="0"/>
                  </a:cxn>
                </a:cxnLst>
                <a:rect l="0" t="0" r="r" b="b"/>
                <a:pathLst>
                  <a:path w="894" h="1166">
                    <a:moveTo>
                      <a:pt x="304" y="0"/>
                    </a:moveTo>
                    <a:cubicBezTo>
                      <a:pt x="894" y="436"/>
                      <a:pt x="848" y="992"/>
                      <a:pt x="848" y="992"/>
                    </a:cubicBezTo>
                    <a:cubicBezTo>
                      <a:pt x="848" y="992"/>
                      <a:pt x="694" y="1079"/>
                      <a:pt x="540" y="1166"/>
                    </a:cubicBezTo>
                    <a:cubicBezTo>
                      <a:pt x="540" y="1166"/>
                      <a:pt x="604" y="636"/>
                      <a:pt x="0" y="176"/>
                    </a:cubicBezTo>
                    <a:cubicBezTo>
                      <a:pt x="0" y="176"/>
                      <a:pt x="152" y="88"/>
                      <a:pt x="304" y="0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2F5E76"/>
                  </a:gs>
                  <a:gs pos="100000">
                    <a:srgbClr val="0099CC"/>
                  </a:gs>
                </a:gsLst>
                <a:lin ang="18900000" scaled="1"/>
              </a:gradFill>
              <a:ln w="3175" cap="flat" cmpd="sng">
                <a:solidFill>
                  <a:srgbClr val="3366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2044" name="Freeform 252"/>
              <p:cNvSpPr>
                <a:spLocks noChangeAspect="1"/>
              </p:cNvSpPr>
              <p:nvPr/>
            </p:nvSpPr>
            <p:spPr bwMode="gray">
              <a:xfrm>
                <a:off x="1860" y="334"/>
                <a:ext cx="918" cy="887"/>
              </a:xfrm>
              <a:custGeom>
                <a:avLst/>
                <a:gdLst/>
                <a:ahLst/>
                <a:cxnLst>
                  <a:cxn ang="0">
                    <a:pos x="918" y="887"/>
                  </a:cxn>
                  <a:cxn ang="0">
                    <a:pos x="0" y="720"/>
                  </a:cxn>
                  <a:cxn ang="0">
                    <a:pos x="558" y="0"/>
                  </a:cxn>
                  <a:cxn ang="0">
                    <a:pos x="918" y="887"/>
                  </a:cxn>
                </a:cxnLst>
                <a:rect l="0" t="0" r="r" b="b"/>
                <a:pathLst>
                  <a:path w="918" h="887">
                    <a:moveTo>
                      <a:pt x="918" y="887"/>
                    </a:moveTo>
                    <a:lnTo>
                      <a:pt x="0" y="720"/>
                    </a:lnTo>
                    <a:cubicBezTo>
                      <a:pt x="12" y="596"/>
                      <a:pt x="58" y="270"/>
                      <a:pt x="558" y="0"/>
                    </a:cubicBezTo>
                    <a:cubicBezTo>
                      <a:pt x="776" y="415"/>
                      <a:pt x="918" y="887"/>
                      <a:pt x="918" y="887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66CCFF">
                      <a:gamma/>
                      <a:shade val="55294"/>
                      <a:invGamma/>
                    </a:srgbClr>
                  </a:gs>
                  <a:gs pos="100000">
                    <a:srgbClr val="66CCFF"/>
                  </a:gs>
                </a:gsLst>
                <a:lin ang="2700000" scaled="1"/>
              </a:gradFill>
              <a:ln w="3175" cap="flat" cmpd="sng">
                <a:solidFill>
                  <a:srgbClr val="3366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2045" name="Freeform 253"/>
              <p:cNvSpPr>
                <a:spLocks noChangeAspect="1"/>
              </p:cNvSpPr>
              <p:nvPr/>
            </p:nvSpPr>
            <p:spPr bwMode="gray">
              <a:xfrm>
                <a:off x="2340" y="-376"/>
                <a:ext cx="1990" cy="968"/>
              </a:xfrm>
              <a:custGeom>
                <a:avLst/>
                <a:gdLst/>
                <a:ahLst/>
                <a:cxnLst>
                  <a:cxn ang="0">
                    <a:pos x="0" y="768"/>
                  </a:cxn>
                  <a:cxn ang="0">
                    <a:pos x="1684" y="968"/>
                  </a:cxn>
                  <a:cxn ang="0">
                    <a:pos x="1990" y="788"/>
                  </a:cxn>
                  <a:cxn ang="0">
                    <a:pos x="0" y="768"/>
                  </a:cxn>
                </a:cxnLst>
                <a:rect l="0" t="0" r="r" b="b"/>
                <a:pathLst>
                  <a:path w="1990" h="968">
                    <a:moveTo>
                      <a:pt x="0" y="768"/>
                    </a:moveTo>
                    <a:cubicBezTo>
                      <a:pt x="898" y="340"/>
                      <a:pt x="1684" y="968"/>
                      <a:pt x="1684" y="968"/>
                    </a:cubicBezTo>
                    <a:lnTo>
                      <a:pt x="1990" y="788"/>
                    </a:lnTo>
                    <a:cubicBezTo>
                      <a:pt x="1990" y="788"/>
                      <a:pt x="990" y="0"/>
                      <a:pt x="0" y="768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2F5E76"/>
                  </a:gs>
                  <a:gs pos="100000">
                    <a:srgbClr val="0099CC"/>
                  </a:gs>
                </a:gsLst>
                <a:lin ang="18900000" scaled="1"/>
              </a:gradFill>
              <a:ln w="3175" cap="flat" cmpd="sng">
                <a:solidFill>
                  <a:srgbClr val="3366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2046" name="Freeform 254"/>
              <p:cNvSpPr>
                <a:spLocks noChangeAspect="1"/>
              </p:cNvSpPr>
              <p:nvPr/>
            </p:nvSpPr>
            <p:spPr bwMode="gray">
              <a:xfrm>
                <a:off x="2343" y="-51"/>
                <a:ext cx="1681" cy="1464"/>
              </a:xfrm>
              <a:custGeom>
                <a:avLst/>
                <a:gdLst/>
                <a:ahLst/>
                <a:cxnLst>
                  <a:cxn ang="0">
                    <a:pos x="0" y="426"/>
                  </a:cxn>
                  <a:cxn ang="0">
                    <a:pos x="1681" y="641"/>
                  </a:cxn>
                  <a:cxn ang="0">
                    <a:pos x="1302" y="1464"/>
                  </a:cxn>
                  <a:cxn ang="0">
                    <a:pos x="429" y="1274"/>
                  </a:cxn>
                  <a:cxn ang="0">
                    <a:pos x="0" y="426"/>
                  </a:cxn>
                </a:cxnLst>
                <a:rect l="0" t="0" r="r" b="b"/>
                <a:pathLst>
                  <a:path w="1681" h="1464">
                    <a:moveTo>
                      <a:pt x="0" y="426"/>
                    </a:moveTo>
                    <a:cubicBezTo>
                      <a:pt x="900" y="0"/>
                      <a:pt x="1681" y="641"/>
                      <a:pt x="1681" y="641"/>
                    </a:cubicBezTo>
                    <a:cubicBezTo>
                      <a:pt x="1681" y="641"/>
                      <a:pt x="1493" y="1052"/>
                      <a:pt x="1302" y="1464"/>
                    </a:cubicBezTo>
                    <a:cubicBezTo>
                      <a:pt x="1302" y="1464"/>
                      <a:pt x="864" y="1364"/>
                      <a:pt x="429" y="1274"/>
                    </a:cubicBezTo>
                    <a:cubicBezTo>
                      <a:pt x="429" y="1274"/>
                      <a:pt x="217" y="848"/>
                      <a:pt x="0" y="426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66CCFF">
                      <a:gamma/>
                      <a:shade val="55294"/>
                      <a:invGamma/>
                    </a:srgbClr>
                  </a:gs>
                  <a:gs pos="50000">
                    <a:srgbClr val="66CCFF"/>
                  </a:gs>
                  <a:gs pos="100000">
                    <a:srgbClr val="66CCFF">
                      <a:gamma/>
                      <a:shade val="55294"/>
                      <a:invGamma/>
                    </a:srgbClr>
                  </a:gs>
                </a:gsLst>
                <a:lin ang="0" scaled="1"/>
              </a:gradFill>
              <a:ln w="3175" cap="flat" cmpd="sng">
                <a:solidFill>
                  <a:srgbClr val="3366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62047" name="Rectangle 255"/>
          <p:cNvSpPr>
            <a:spLocks noChangeArrowheads="1"/>
          </p:cNvSpPr>
          <p:nvPr/>
        </p:nvSpPr>
        <p:spPr bwMode="auto">
          <a:xfrm>
            <a:off x="3667125" y="2185988"/>
            <a:ext cx="9398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800"/>
              <a:t>Gateway</a:t>
            </a:r>
            <a:endParaRPr lang="it-IT"/>
          </a:p>
        </p:txBody>
      </p:sp>
      <p:sp>
        <p:nvSpPr>
          <p:cNvPr id="256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736725" y="6465888"/>
            <a:ext cx="4694238" cy="255587"/>
          </a:xfrm>
        </p:spPr>
        <p:txBody>
          <a:bodyPr/>
          <a:lstStyle/>
          <a:p>
            <a:pPr>
              <a:defRPr/>
            </a:pPr>
            <a:r>
              <a:rPr lang="en-US" smtClean="0"/>
              <a:t>Data Networks – ISOTDAQ 2013 – Enrico.Bonaccorsi@cern.ch </a:t>
            </a:r>
            <a:endParaRPr lang="en-GB" sz="1200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5B4A213-182E-4865-9052-6E7FBF0972B9}" type="slidenum">
              <a:rPr lang="en-GB" smtClean="0"/>
              <a:pPr>
                <a:defRPr/>
              </a:pPr>
              <a:t>26</a:t>
            </a:fld>
            <a:endParaRPr lang="en-GB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Line 2"/>
          <p:cNvSpPr>
            <a:spLocks noChangeShapeType="1"/>
          </p:cNvSpPr>
          <p:nvPr/>
        </p:nvSpPr>
        <p:spPr bwMode="auto">
          <a:xfrm>
            <a:off x="2667000" y="3327400"/>
            <a:ext cx="3657600" cy="0"/>
          </a:xfrm>
          <a:prstGeom prst="line">
            <a:avLst/>
          </a:prstGeom>
          <a:noFill/>
          <a:ln w="28575">
            <a:solidFill>
              <a:schemeClr val="folHlink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944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Is IP Routing?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2133600" y="2268538"/>
            <a:ext cx="652463" cy="2132012"/>
            <a:chOff x="1139" y="896"/>
            <a:chExt cx="411" cy="1343"/>
          </a:xfrm>
        </p:grpSpPr>
        <p:sp>
          <p:nvSpPr>
            <p:cNvPr id="189445" name="Line 5"/>
            <p:cNvSpPr>
              <a:spLocks noChangeShapeType="1"/>
            </p:cNvSpPr>
            <p:nvPr/>
          </p:nvSpPr>
          <p:spPr bwMode="black">
            <a:xfrm>
              <a:off x="1453" y="954"/>
              <a:ext cx="0" cy="1222"/>
            </a:xfrm>
            <a:prstGeom prst="line">
              <a:avLst/>
            </a:prstGeom>
            <a:noFill/>
            <a:ln w="28575">
              <a:solidFill>
                <a:schemeClr val="folHlink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9446" name="Line 6"/>
            <p:cNvSpPr>
              <a:spLocks noChangeShapeType="1"/>
            </p:cNvSpPr>
            <p:nvPr/>
          </p:nvSpPr>
          <p:spPr bwMode="black">
            <a:xfrm flipH="1">
              <a:off x="1152" y="1894"/>
              <a:ext cx="307" cy="0"/>
            </a:xfrm>
            <a:prstGeom prst="line">
              <a:avLst/>
            </a:prstGeom>
            <a:noFill/>
            <a:ln w="28575">
              <a:solidFill>
                <a:schemeClr val="folHlink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9447" name="Line 7"/>
            <p:cNvSpPr>
              <a:spLocks noChangeShapeType="1"/>
            </p:cNvSpPr>
            <p:nvPr/>
          </p:nvSpPr>
          <p:spPr bwMode="black">
            <a:xfrm flipH="1">
              <a:off x="1139" y="1133"/>
              <a:ext cx="307" cy="0"/>
            </a:xfrm>
            <a:prstGeom prst="line">
              <a:avLst/>
            </a:prstGeom>
            <a:noFill/>
            <a:ln w="28575">
              <a:solidFill>
                <a:schemeClr val="folHlink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9448" name="Rectangle 8"/>
            <p:cNvSpPr>
              <a:spLocks noChangeArrowheads="1"/>
            </p:cNvSpPr>
            <p:nvPr/>
          </p:nvSpPr>
          <p:spPr bwMode="black">
            <a:xfrm>
              <a:off x="1351" y="896"/>
              <a:ext cx="199" cy="63"/>
            </a:xfrm>
            <a:prstGeom prst="rect">
              <a:avLst/>
            </a:prstGeom>
            <a:solidFill>
              <a:schemeClr val="folHlink"/>
            </a:solidFill>
            <a:ln w="28575">
              <a:solidFill>
                <a:schemeClr val="folHlink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9449" name="Rectangle 9"/>
            <p:cNvSpPr>
              <a:spLocks noChangeArrowheads="1"/>
            </p:cNvSpPr>
            <p:nvPr/>
          </p:nvSpPr>
          <p:spPr bwMode="black">
            <a:xfrm>
              <a:off x="1351" y="2176"/>
              <a:ext cx="199" cy="63"/>
            </a:xfrm>
            <a:prstGeom prst="rect">
              <a:avLst/>
            </a:prstGeom>
            <a:solidFill>
              <a:schemeClr val="folHlink"/>
            </a:solidFill>
            <a:ln w="28575">
              <a:solidFill>
                <a:schemeClr val="folHlink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" name="Group 10"/>
          <p:cNvGrpSpPr>
            <a:grpSpLocks/>
          </p:cNvGrpSpPr>
          <p:nvPr/>
        </p:nvGrpSpPr>
        <p:grpSpPr bwMode="auto">
          <a:xfrm flipH="1">
            <a:off x="6196013" y="2325688"/>
            <a:ext cx="652462" cy="2132012"/>
            <a:chOff x="1139" y="896"/>
            <a:chExt cx="411" cy="1343"/>
          </a:xfrm>
        </p:grpSpPr>
        <p:sp>
          <p:nvSpPr>
            <p:cNvPr id="189451" name="Line 11"/>
            <p:cNvSpPr>
              <a:spLocks noChangeShapeType="1"/>
            </p:cNvSpPr>
            <p:nvPr/>
          </p:nvSpPr>
          <p:spPr bwMode="black">
            <a:xfrm>
              <a:off x="1453" y="954"/>
              <a:ext cx="0" cy="1222"/>
            </a:xfrm>
            <a:prstGeom prst="line">
              <a:avLst/>
            </a:prstGeom>
            <a:noFill/>
            <a:ln w="28575">
              <a:solidFill>
                <a:schemeClr val="folHlink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9452" name="Line 12"/>
            <p:cNvSpPr>
              <a:spLocks noChangeShapeType="1"/>
            </p:cNvSpPr>
            <p:nvPr/>
          </p:nvSpPr>
          <p:spPr bwMode="black">
            <a:xfrm flipH="1">
              <a:off x="1152" y="1894"/>
              <a:ext cx="307" cy="0"/>
            </a:xfrm>
            <a:prstGeom prst="line">
              <a:avLst/>
            </a:prstGeom>
            <a:noFill/>
            <a:ln w="28575">
              <a:solidFill>
                <a:schemeClr val="folHlink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9453" name="Line 13"/>
            <p:cNvSpPr>
              <a:spLocks noChangeShapeType="1"/>
            </p:cNvSpPr>
            <p:nvPr/>
          </p:nvSpPr>
          <p:spPr bwMode="black">
            <a:xfrm flipH="1">
              <a:off x="1139" y="1133"/>
              <a:ext cx="307" cy="0"/>
            </a:xfrm>
            <a:prstGeom prst="line">
              <a:avLst/>
            </a:prstGeom>
            <a:noFill/>
            <a:ln w="28575">
              <a:solidFill>
                <a:schemeClr val="folHlink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9454" name="Rectangle 14"/>
            <p:cNvSpPr>
              <a:spLocks noChangeArrowheads="1"/>
            </p:cNvSpPr>
            <p:nvPr/>
          </p:nvSpPr>
          <p:spPr bwMode="black">
            <a:xfrm>
              <a:off x="1351" y="896"/>
              <a:ext cx="199" cy="63"/>
            </a:xfrm>
            <a:prstGeom prst="rect">
              <a:avLst/>
            </a:prstGeom>
            <a:solidFill>
              <a:schemeClr val="folHlink"/>
            </a:solidFill>
            <a:ln w="28575">
              <a:solidFill>
                <a:schemeClr val="folHlink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9455" name="Rectangle 15"/>
            <p:cNvSpPr>
              <a:spLocks noChangeArrowheads="1"/>
            </p:cNvSpPr>
            <p:nvPr/>
          </p:nvSpPr>
          <p:spPr bwMode="black">
            <a:xfrm>
              <a:off x="1351" y="2176"/>
              <a:ext cx="199" cy="63"/>
            </a:xfrm>
            <a:prstGeom prst="rect">
              <a:avLst/>
            </a:prstGeom>
            <a:solidFill>
              <a:schemeClr val="folHlink"/>
            </a:solidFill>
            <a:ln w="28575">
              <a:solidFill>
                <a:schemeClr val="folHlink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89456" name="Line 16"/>
          <p:cNvSpPr>
            <a:spLocks noChangeShapeType="1"/>
          </p:cNvSpPr>
          <p:nvPr/>
        </p:nvSpPr>
        <p:spPr bwMode="auto">
          <a:xfrm>
            <a:off x="4583113" y="2586038"/>
            <a:ext cx="0" cy="438150"/>
          </a:xfrm>
          <a:prstGeom prst="line">
            <a:avLst/>
          </a:prstGeom>
          <a:noFill/>
          <a:ln w="28575">
            <a:solidFill>
              <a:schemeClr val="folHlink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9457" name="Text Box 17"/>
          <p:cNvSpPr txBox="1">
            <a:spLocks noChangeArrowheads="1"/>
          </p:cNvSpPr>
          <p:nvPr/>
        </p:nvSpPr>
        <p:spPr bwMode="auto">
          <a:xfrm>
            <a:off x="1047750" y="4559300"/>
            <a:ext cx="1595438" cy="701675"/>
          </a:xfrm>
          <a:prstGeom prst="rect">
            <a:avLst/>
          </a:prstGeom>
          <a:noFill/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100000"/>
              </a:lnSpc>
            </a:pPr>
            <a:r>
              <a:rPr lang="en-US" sz="2000"/>
              <a:t>Host</a:t>
            </a:r>
            <a:br>
              <a:rPr lang="en-US" sz="2000"/>
            </a:br>
            <a:r>
              <a:rPr lang="en-US" sz="2000"/>
              <a:t>190.1.10.3</a:t>
            </a:r>
          </a:p>
        </p:txBody>
      </p:sp>
      <p:sp>
        <p:nvSpPr>
          <p:cNvPr id="189458" name="Rectangle 18"/>
          <p:cNvSpPr>
            <a:spLocks noChangeArrowheads="1"/>
          </p:cNvSpPr>
          <p:nvPr/>
        </p:nvSpPr>
        <p:spPr bwMode="auto">
          <a:xfrm>
            <a:off x="1155700" y="1587500"/>
            <a:ext cx="1382713" cy="701675"/>
          </a:xfrm>
          <a:prstGeom prst="rect">
            <a:avLst/>
          </a:prstGeom>
          <a:noFill/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2000"/>
              <a:t>Host</a:t>
            </a:r>
            <a:br>
              <a:rPr lang="en-US" sz="2000"/>
            </a:br>
            <a:r>
              <a:rPr lang="en-US" sz="2000"/>
              <a:t>190.1.10.2</a:t>
            </a:r>
          </a:p>
        </p:txBody>
      </p:sp>
      <p:sp>
        <p:nvSpPr>
          <p:cNvPr id="189459" name="Rectangle 19"/>
          <p:cNvSpPr>
            <a:spLocks noChangeArrowheads="1"/>
          </p:cNvSpPr>
          <p:nvPr/>
        </p:nvSpPr>
        <p:spPr bwMode="auto">
          <a:xfrm>
            <a:off x="6477000" y="1651000"/>
            <a:ext cx="1382713" cy="701675"/>
          </a:xfrm>
          <a:prstGeom prst="rect">
            <a:avLst/>
          </a:prstGeom>
          <a:noFill/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2000"/>
              <a:t>Host</a:t>
            </a:r>
            <a:br>
              <a:rPr lang="en-US" sz="2000"/>
            </a:br>
            <a:r>
              <a:rPr lang="en-US" sz="2000"/>
              <a:t>190.1.20.2</a:t>
            </a:r>
          </a:p>
        </p:txBody>
      </p:sp>
      <p:grpSp>
        <p:nvGrpSpPr>
          <p:cNvPr id="4" name="Group 20"/>
          <p:cNvGrpSpPr>
            <a:grpSpLocks/>
          </p:cNvGrpSpPr>
          <p:nvPr/>
        </p:nvGrpSpPr>
        <p:grpSpPr bwMode="auto">
          <a:xfrm>
            <a:off x="3763963" y="1668463"/>
            <a:ext cx="1611312" cy="1165225"/>
            <a:chOff x="327" y="841"/>
            <a:chExt cx="2774" cy="2006"/>
          </a:xfrm>
        </p:grpSpPr>
        <p:sp>
          <p:nvSpPr>
            <p:cNvPr id="189461" name="Freeform 21"/>
            <p:cNvSpPr>
              <a:spLocks noChangeAspect="1"/>
            </p:cNvSpPr>
            <p:nvPr/>
          </p:nvSpPr>
          <p:spPr bwMode="auto">
            <a:xfrm>
              <a:off x="327" y="841"/>
              <a:ext cx="2774" cy="2006"/>
            </a:xfrm>
            <a:custGeom>
              <a:avLst/>
              <a:gdLst/>
              <a:ahLst/>
              <a:cxnLst>
                <a:cxn ang="0">
                  <a:pos x="265" y="1212"/>
                </a:cxn>
                <a:cxn ang="0">
                  <a:pos x="82" y="1548"/>
                </a:cxn>
                <a:cxn ang="0">
                  <a:pos x="754" y="1713"/>
                </a:cxn>
                <a:cxn ang="0">
                  <a:pos x="1678" y="1779"/>
                </a:cxn>
                <a:cxn ang="0">
                  <a:pos x="2329" y="1368"/>
                </a:cxn>
                <a:cxn ang="0">
                  <a:pos x="2974" y="1074"/>
                </a:cxn>
                <a:cxn ang="0">
                  <a:pos x="2344" y="708"/>
                </a:cxn>
                <a:cxn ang="0">
                  <a:pos x="1639" y="363"/>
                </a:cxn>
                <a:cxn ang="0">
                  <a:pos x="265" y="1212"/>
                </a:cxn>
              </a:cxnLst>
              <a:rect l="0" t="0" r="r" b="b"/>
              <a:pathLst>
                <a:path w="2976" h="2010">
                  <a:moveTo>
                    <a:pt x="265" y="1212"/>
                  </a:moveTo>
                  <a:cubicBezTo>
                    <a:pt x="7" y="1308"/>
                    <a:pt x="0" y="1464"/>
                    <a:pt x="82" y="1548"/>
                  </a:cubicBezTo>
                  <a:cubicBezTo>
                    <a:pt x="164" y="1632"/>
                    <a:pt x="397" y="1827"/>
                    <a:pt x="754" y="1713"/>
                  </a:cubicBezTo>
                  <a:cubicBezTo>
                    <a:pt x="850" y="1758"/>
                    <a:pt x="1150" y="1950"/>
                    <a:pt x="1678" y="1779"/>
                  </a:cubicBezTo>
                  <a:cubicBezTo>
                    <a:pt x="2170" y="2010"/>
                    <a:pt x="2524" y="1626"/>
                    <a:pt x="2329" y="1368"/>
                  </a:cubicBezTo>
                  <a:cubicBezTo>
                    <a:pt x="2863" y="1389"/>
                    <a:pt x="2972" y="1184"/>
                    <a:pt x="2974" y="1074"/>
                  </a:cubicBezTo>
                  <a:cubicBezTo>
                    <a:pt x="2976" y="964"/>
                    <a:pt x="2788" y="723"/>
                    <a:pt x="2344" y="708"/>
                  </a:cubicBezTo>
                  <a:cubicBezTo>
                    <a:pt x="2344" y="708"/>
                    <a:pt x="2287" y="39"/>
                    <a:pt x="1639" y="363"/>
                  </a:cubicBezTo>
                  <a:cubicBezTo>
                    <a:pt x="1639" y="363"/>
                    <a:pt x="112" y="0"/>
                    <a:pt x="265" y="1212"/>
                  </a:cubicBezTo>
                  <a:close/>
                </a:path>
              </a:pathLst>
            </a:custGeom>
            <a:solidFill>
              <a:srgbClr val="DDDDDD"/>
            </a:solidFill>
            <a:ln w="12700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5" name="Group 22"/>
            <p:cNvGrpSpPr>
              <a:grpSpLocks/>
            </p:cNvGrpSpPr>
            <p:nvPr/>
          </p:nvGrpSpPr>
          <p:grpSpPr bwMode="auto">
            <a:xfrm>
              <a:off x="355" y="900"/>
              <a:ext cx="2678" cy="1809"/>
              <a:chOff x="355" y="900"/>
              <a:chExt cx="2678" cy="1809"/>
            </a:xfrm>
          </p:grpSpPr>
          <p:sp>
            <p:nvSpPr>
              <p:cNvPr id="189463" name="Freeform 23"/>
              <p:cNvSpPr>
                <a:spLocks noChangeAspect="1"/>
              </p:cNvSpPr>
              <p:nvPr/>
            </p:nvSpPr>
            <p:spPr bwMode="auto">
              <a:xfrm>
                <a:off x="355" y="900"/>
                <a:ext cx="2678" cy="1809"/>
              </a:xfrm>
              <a:custGeom>
                <a:avLst/>
                <a:gdLst/>
                <a:ahLst/>
                <a:cxnLst>
                  <a:cxn ang="0">
                    <a:pos x="265" y="1212"/>
                  </a:cxn>
                  <a:cxn ang="0">
                    <a:pos x="82" y="1548"/>
                  </a:cxn>
                  <a:cxn ang="0">
                    <a:pos x="754" y="1713"/>
                  </a:cxn>
                  <a:cxn ang="0">
                    <a:pos x="1678" y="1779"/>
                  </a:cxn>
                  <a:cxn ang="0">
                    <a:pos x="2329" y="1368"/>
                  </a:cxn>
                  <a:cxn ang="0">
                    <a:pos x="2974" y="1074"/>
                  </a:cxn>
                  <a:cxn ang="0">
                    <a:pos x="2344" y="708"/>
                  </a:cxn>
                  <a:cxn ang="0">
                    <a:pos x="1639" y="363"/>
                  </a:cxn>
                  <a:cxn ang="0">
                    <a:pos x="265" y="1212"/>
                  </a:cxn>
                </a:cxnLst>
                <a:rect l="0" t="0" r="r" b="b"/>
                <a:pathLst>
                  <a:path w="2976" h="2010">
                    <a:moveTo>
                      <a:pt x="265" y="1212"/>
                    </a:moveTo>
                    <a:cubicBezTo>
                      <a:pt x="7" y="1308"/>
                      <a:pt x="0" y="1464"/>
                      <a:pt x="82" y="1548"/>
                    </a:cubicBezTo>
                    <a:cubicBezTo>
                      <a:pt x="164" y="1632"/>
                      <a:pt x="397" y="1827"/>
                      <a:pt x="754" y="1713"/>
                    </a:cubicBezTo>
                    <a:cubicBezTo>
                      <a:pt x="850" y="1758"/>
                      <a:pt x="1150" y="1950"/>
                      <a:pt x="1678" y="1779"/>
                    </a:cubicBezTo>
                    <a:cubicBezTo>
                      <a:pt x="2170" y="2010"/>
                      <a:pt x="2524" y="1626"/>
                      <a:pt x="2329" y="1368"/>
                    </a:cubicBezTo>
                    <a:cubicBezTo>
                      <a:pt x="2863" y="1389"/>
                      <a:pt x="2972" y="1184"/>
                      <a:pt x="2974" y="1074"/>
                    </a:cubicBezTo>
                    <a:cubicBezTo>
                      <a:pt x="2976" y="964"/>
                      <a:pt x="2788" y="723"/>
                      <a:pt x="2344" y="708"/>
                    </a:cubicBezTo>
                    <a:cubicBezTo>
                      <a:pt x="2344" y="708"/>
                      <a:pt x="2287" y="39"/>
                      <a:pt x="1639" y="363"/>
                    </a:cubicBezTo>
                    <a:cubicBezTo>
                      <a:pt x="1639" y="363"/>
                      <a:pt x="112" y="0"/>
                      <a:pt x="265" y="1212"/>
                    </a:cubicBezTo>
                    <a:close/>
                  </a:path>
                </a:pathLst>
              </a:custGeom>
              <a:solidFill>
                <a:srgbClr val="6699FF"/>
              </a:solidFill>
              <a:ln w="1270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464" name="Freeform 24"/>
              <p:cNvSpPr>
                <a:spLocks noChangeAspect="1"/>
              </p:cNvSpPr>
              <p:nvPr/>
            </p:nvSpPr>
            <p:spPr bwMode="auto">
              <a:xfrm>
                <a:off x="376" y="921"/>
                <a:ext cx="2626" cy="1773"/>
              </a:xfrm>
              <a:custGeom>
                <a:avLst/>
                <a:gdLst/>
                <a:ahLst/>
                <a:cxnLst>
                  <a:cxn ang="0">
                    <a:pos x="265" y="1212"/>
                  </a:cxn>
                  <a:cxn ang="0">
                    <a:pos x="82" y="1548"/>
                  </a:cxn>
                  <a:cxn ang="0">
                    <a:pos x="754" y="1713"/>
                  </a:cxn>
                  <a:cxn ang="0">
                    <a:pos x="1678" y="1779"/>
                  </a:cxn>
                  <a:cxn ang="0">
                    <a:pos x="2329" y="1368"/>
                  </a:cxn>
                  <a:cxn ang="0">
                    <a:pos x="2974" y="1074"/>
                  </a:cxn>
                  <a:cxn ang="0">
                    <a:pos x="2344" y="708"/>
                  </a:cxn>
                  <a:cxn ang="0">
                    <a:pos x="1639" y="363"/>
                  </a:cxn>
                  <a:cxn ang="0">
                    <a:pos x="265" y="1212"/>
                  </a:cxn>
                </a:cxnLst>
                <a:rect l="0" t="0" r="r" b="b"/>
                <a:pathLst>
                  <a:path w="2976" h="2010">
                    <a:moveTo>
                      <a:pt x="265" y="1212"/>
                    </a:moveTo>
                    <a:cubicBezTo>
                      <a:pt x="7" y="1308"/>
                      <a:pt x="0" y="1464"/>
                      <a:pt x="82" y="1548"/>
                    </a:cubicBezTo>
                    <a:cubicBezTo>
                      <a:pt x="164" y="1632"/>
                      <a:pt x="397" y="1827"/>
                      <a:pt x="754" y="1713"/>
                    </a:cubicBezTo>
                    <a:cubicBezTo>
                      <a:pt x="850" y="1758"/>
                      <a:pt x="1150" y="1950"/>
                      <a:pt x="1678" y="1779"/>
                    </a:cubicBezTo>
                    <a:cubicBezTo>
                      <a:pt x="2170" y="2010"/>
                      <a:pt x="2524" y="1626"/>
                      <a:pt x="2329" y="1368"/>
                    </a:cubicBezTo>
                    <a:cubicBezTo>
                      <a:pt x="2863" y="1389"/>
                      <a:pt x="2972" y="1184"/>
                      <a:pt x="2974" y="1074"/>
                    </a:cubicBezTo>
                    <a:cubicBezTo>
                      <a:pt x="2976" y="964"/>
                      <a:pt x="2788" y="723"/>
                      <a:pt x="2344" y="708"/>
                    </a:cubicBezTo>
                    <a:cubicBezTo>
                      <a:pt x="2344" y="708"/>
                      <a:pt x="2287" y="39"/>
                      <a:pt x="1639" y="363"/>
                    </a:cubicBezTo>
                    <a:cubicBezTo>
                      <a:pt x="1639" y="363"/>
                      <a:pt x="112" y="0"/>
                      <a:pt x="265" y="1212"/>
                    </a:cubicBezTo>
                    <a:close/>
                  </a:path>
                </a:pathLst>
              </a:custGeom>
              <a:solidFill>
                <a:srgbClr val="C0C0C0"/>
              </a:solidFill>
              <a:ln w="1270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465" name="Freeform 25"/>
              <p:cNvSpPr>
                <a:spLocks noChangeAspect="1"/>
              </p:cNvSpPr>
              <p:nvPr/>
            </p:nvSpPr>
            <p:spPr bwMode="white">
              <a:xfrm>
                <a:off x="466" y="985"/>
                <a:ext cx="2480" cy="1624"/>
              </a:xfrm>
              <a:custGeom>
                <a:avLst/>
                <a:gdLst/>
                <a:ahLst/>
                <a:cxnLst>
                  <a:cxn ang="0">
                    <a:pos x="265" y="1212"/>
                  </a:cxn>
                  <a:cxn ang="0">
                    <a:pos x="82" y="1548"/>
                  </a:cxn>
                  <a:cxn ang="0">
                    <a:pos x="754" y="1713"/>
                  </a:cxn>
                  <a:cxn ang="0">
                    <a:pos x="1678" y="1779"/>
                  </a:cxn>
                  <a:cxn ang="0">
                    <a:pos x="2329" y="1368"/>
                  </a:cxn>
                  <a:cxn ang="0">
                    <a:pos x="2974" y="1074"/>
                  </a:cxn>
                  <a:cxn ang="0">
                    <a:pos x="2344" y="708"/>
                  </a:cxn>
                  <a:cxn ang="0">
                    <a:pos x="1639" y="363"/>
                  </a:cxn>
                  <a:cxn ang="0">
                    <a:pos x="265" y="1212"/>
                  </a:cxn>
                </a:cxnLst>
                <a:rect l="0" t="0" r="r" b="b"/>
                <a:pathLst>
                  <a:path w="2976" h="2010">
                    <a:moveTo>
                      <a:pt x="265" y="1212"/>
                    </a:moveTo>
                    <a:cubicBezTo>
                      <a:pt x="7" y="1308"/>
                      <a:pt x="0" y="1464"/>
                      <a:pt x="82" y="1548"/>
                    </a:cubicBezTo>
                    <a:cubicBezTo>
                      <a:pt x="164" y="1632"/>
                      <a:pt x="397" y="1827"/>
                      <a:pt x="754" y="1713"/>
                    </a:cubicBezTo>
                    <a:cubicBezTo>
                      <a:pt x="850" y="1758"/>
                      <a:pt x="1150" y="1950"/>
                      <a:pt x="1678" y="1779"/>
                    </a:cubicBezTo>
                    <a:cubicBezTo>
                      <a:pt x="2170" y="2010"/>
                      <a:pt x="2524" y="1626"/>
                      <a:pt x="2329" y="1368"/>
                    </a:cubicBezTo>
                    <a:cubicBezTo>
                      <a:pt x="2863" y="1389"/>
                      <a:pt x="2972" y="1184"/>
                      <a:pt x="2974" y="1074"/>
                    </a:cubicBezTo>
                    <a:cubicBezTo>
                      <a:pt x="2976" y="964"/>
                      <a:pt x="2788" y="723"/>
                      <a:pt x="2344" y="708"/>
                    </a:cubicBezTo>
                    <a:cubicBezTo>
                      <a:pt x="2344" y="708"/>
                      <a:pt x="2287" y="39"/>
                      <a:pt x="1639" y="363"/>
                    </a:cubicBezTo>
                    <a:cubicBezTo>
                      <a:pt x="1639" y="363"/>
                      <a:pt x="112" y="0"/>
                      <a:pt x="265" y="1212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89466" name="Rectangle 26"/>
          <p:cNvSpPr>
            <a:spLocks noChangeArrowheads="1"/>
          </p:cNvSpPr>
          <p:nvPr/>
        </p:nvSpPr>
        <p:spPr bwMode="auto">
          <a:xfrm>
            <a:off x="6464300" y="4524375"/>
            <a:ext cx="1382713" cy="701675"/>
          </a:xfrm>
          <a:prstGeom prst="rect">
            <a:avLst/>
          </a:prstGeom>
          <a:noFill/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2000"/>
              <a:t>Host</a:t>
            </a:r>
            <a:br>
              <a:rPr lang="en-US" sz="2000"/>
            </a:br>
            <a:r>
              <a:rPr lang="en-US" sz="2000"/>
              <a:t>190.1.20.3</a:t>
            </a:r>
          </a:p>
        </p:txBody>
      </p:sp>
      <p:sp>
        <p:nvSpPr>
          <p:cNvPr id="189467" name="Text Box 27"/>
          <p:cNvSpPr txBox="1">
            <a:spLocks noChangeArrowheads="1"/>
          </p:cNvSpPr>
          <p:nvPr/>
        </p:nvSpPr>
        <p:spPr bwMode="white">
          <a:xfrm>
            <a:off x="3979863" y="2052638"/>
            <a:ext cx="1158875" cy="396875"/>
          </a:xfrm>
          <a:prstGeom prst="rect">
            <a:avLst/>
          </a:prstGeom>
          <a:noFill/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l" eaLnBrk="0" hangingPunct="0">
              <a:lnSpc>
                <a:spcPct val="100000"/>
              </a:lnSpc>
            </a:pPr>
            <a:r>
              <a:rPr lang="en-US" sz="2000"/>
              <a:t>Internet</a:t>
            </a:r>
          </a:p>
        </p:txBody>
      </p:sp>
      <p:sp>
        <p:nvSpPr>
          <p:cNvPr id="189468" name="Text Box 28"/>
          <p:cNvSpPr txBox="1">
            <a:spLocks noChangeArrowheads="1"/>
          </p:cNvSpPr>
          <p:nvPr/>
        </p:nvSpPr>
        <p:spPr bwMode="auto">
          <a:xfrm>
            <a:off x="3962400" y="3708400"/>
            <a:ext cx="1057275" cy="396875"/>
          </a:xfrm>
          <a:prstGeom prst="rect">
            <a:avLst/>
          </a:prstGeom>
          <a:noFill/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100000"/>
              </a:lnSpc>
            </a:pPr>
            <a:r>
              <a:rPr lang="en-US" sz="2000"/>
              <a:t>Router</a:t>
            </a:r>
          </a:p>
        </p:txBody>
      </p:sp>
      <p:sp>
        <p:nvSpPr>
          <p:cNvPr id="189469" name="Rectangle 29"/>
          <p:cNvSpPr>
            <a:spLocks noChangeArrowheads="1"/>
          </p:cNvSpPr>
          <p:nvPr/>
        </p:nvSpPr>
        <p:spPr bwMode="auto">
          <a:xfrm>
            <a:off x="3200400" y="4165600"/>
            <a:ext cx="2743200" cy="1981200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50000">
                <a:srgbClr val="FFFFFF"/>
              </a:gs>
              <a:gs pos="100000">
                <a:schemeClr val="folHlink"/>
              </a:gs>
            </a:gsLst>
            <a:lin ang="2700000" scaled="1"/>
          </a:gra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dist="107763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189470" name="Text Box 30"/>
          <p:cNvSpPr txBox="1">
            <a:spLocks noChangeArrowheads="1"/>
          </p:cNvSpPr>
          <p:nvPr/>
        </p:nvSpPr>
        <p:spPr bwMode="black">
          <a:xfrm>
            <a:off x="3276600" y="4165600"/>
            <a:ext cx="2590800" cy="366713"/>
          </a:xfrm>
          <a:prstGeom prst="rect">
            <a:avLst/>
          </a:prstGeom>
          <a:noFill/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100000"/>
              </a:lnSpc>
            </a:pPr>
            <a:r>
              <a:rPr lang="en-US" sz="1800"/>
              <a:t>Routing Table</a:t>
            </a:r>
          </a:p>
        </p:txBody>
      </p:sp>
      <p:sp>
        <p:nvSpPr>
          <p:cNvPr id="189471" name="Text Box 31"/>
          <p:cNvSpPr txBox="1">
            <a:spLocks noChangeArrowheads="1"/>
          </p:cNvSpPr>
          <p:nvPr/>
        </p:nvSpPr>
        <p:spPr bwMode="black">
          <a:xfrm>
            <a:off x="3203848" y="4667652"/>
            <a:ext cx="2743200" cy="1569660"/>
          </a:xfrm>
          <a:prstGeom prst="rect">
            <a:avLst/>
          </a:prstGeom>
          <a:noFill/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l" eaLnBrk="0" hangingPunct="0">
              <a:lnSpc>
                <a:spcPct val="100000"/>
              </a:lnSpc>
              <a:tabLst>
                <a:tab pos="1373188" algn="l"/>
                <a:tab pos="1662113" algn="l"/>
              </a:tabLst>
            </a:pPr>
            <a:r>
              <a:rPr lang="en-US" sz="1600" dirty="0">
                <a:latin typeface="Arial" pitchFamily="34" charset="0"/>
                <a:cs typeface="Arial" pitchFamily="34" charset="0"/>
              </a:rPr>
              <a:t>Network #	Interface </a:t>
            </a:r>
          </a:p>
          <a:p>
            <a:pPr algn="l" eaLnBrk="0" hangingPunct="0">
              <a:lnSpc>
                <a:spcPct val="100000"/>
              </a:lnSpc>
              <a:tabLst>
                <a:tab pos="1373188" algn="l"/>
                <a:tab pos="1662113" algn="l"/>
              </a:tabLst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190.1.10.0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		#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1</a:t>
            </a:r>
          </a:p>
          <a:p>
            <a:pPr algn="l" eaLnBrk="0" hangingPunct="0">
              <a:lnSpc>
                <a:spcPct val="100000"/>
              </a:lnSpc>
              <a:tabLst>
                <a:tab pos="1373188" algn="l"/>
                <a:tab pos="1662113" algn="l"/>
              </a:tabLst>
            </a:pPr>
            <a:endParaRPr lang="en-US" sz="1600" dirty="0">
              <a:latin typeface="Arial" pitchFamily="34" charset="0"/>
              <a:cs typeface="Arial" pitchFamily="34" charset="0"/>
            </a:endParaRPr>
          </a:p>
          <a:p>
            <a:pPr algn="l" eaLnBrk="0" hangingPunct="0">
              <a:lnSpc>
                <a:spcPct val="100000"/>
              </a:lnSpc>
              <a:tabLst>
                <a:tab pos="1373188" algn="l"/>
                <a:tab pos="1662113" algn="l"/>
              </a:tabLst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190.1.20.0	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	#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2</a:t>
            </a:r>
          </a:p>
          <a:p>
            <a:pPr algn="l" eaLnBrk="0" hangingPunct="0">
              <a:lnSpc>
                <a:spcPct val="100000"/>
              </a:lnSpc>
              <a:tabLst>
                <a:tab pos="1373188" algn="l"/>
                <a:tab pos="1662113" algn="l"/>
              </a:tabLst>
            </a:pPr>
            <a:endParaRPr lang="en-US" sz="1600" dirty="0">
              <a:latin typeface="Arial" pitchFamily="34" charset="0"/>
              <a:cs typeface="Arial" pitchFamily="34" charset="0"/>
            </a:endParaRPr>
          </a:p>
          <a:p>
            <a:pPr algn="l" eaLnBrk="0" hangingPunct="0">
              <a:lnSpc>
                <a:spcPct val="100000"/>
              </a:lnSpc>
              <a:tabLst>
                <a:tab pos="1373188" algn="l"/>
                <a:tab pos="1662113" algn="l"/>
              </a:tabLst>
            </a:pPr>
            <a:r>
              <a:rPr lang="en-US" sz="1600" dirty="0">
                <a:latin typeface="Arial" pitchFamily="34" charset="0"/>
                <a:cs typeface="Arial" pitchFamily="34" charset="0"/>
              </a:rPr>
              <a:t>0.0.0.0		# 3</a:t>
            </a:r>
          </a:p>
        </p:txBody>
      </p:sp>
      <p:sp>
        <p:nvSpPr>
          <p:cNvPr id="189472" name="Line 32"/>
          <p:cNvSpPr>
            <a:spLocks noChangeShapeType="1"/>
          </p:cNvSpPr>
          <p:nvPr/>
        </p:nvSpPr>
        <p:spPr bwMode="black">
          <a:xfrm>
            <a:off x="3200400" y="4546600"/>
            <a:ext cx="2743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9473" name="Line 33"/>
          <p:cNvSpPr>
            <a:spLocks noChangeShapeType="1"/>
          </p:cNvSpPr>
          <p:nvPr/>
        </p:nvSpPr>
        <p:spPr bwMode="black">
          <a:xfrm>
            <a:off x="3200400" y="4927600"/>
            <a:ext cx="2743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9474" name="Line 34"/>
          <p:cNvSpPr>
            <a:spLocks noChangeShapeType="1"/>
          </p:cNvSpPr>
          <p:nvPr/>
        </p:nvSpPr>
        <p:spPr bwMode="black">
          <a:xfrm>
            <a:off x="3200400" y="5308600"/>
            <a:ext cx="2743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9475" name="Line 35"/>
          <p:cNvSpPr>
            <a:spLocks noChangeShapeType="1"/>
          </p:cNvSpPr>
          <p:nvPr/>
        </p:nvSpPr>
        <p:spPr bwMode="black">
          <a:xfrm>
            <a:off x="3200400" y="5765800"/>
            <a:ext cx="2743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9476" name="Text Box 36"/>
          <p:cNvSpPr txBox="1">
            <a:spLocks noChangeArrowheads="1"/>
          </p:cNvSpPr>
          <p:nvPr/>
        </p:nvSpPr>
        <p:spPr bwMode="black">
          <a:xfrm>
            <a:off x="4919663" y="2981325"/>
            <a:ext cx="533400" cy="396875"/>
          </a:xfrm>
          <a:prstGeom prst="rect">
            <a:avLst/>
          </a:prstGeom>
          <a:noFill/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100000"/>
              </a:lnSpc>
            </a:pPr>
            <a:r>
              <a:rPr lang="en-US" sz="2000"/>
              <a:t>#2</a:t>
            </a:r>
          </a:p>
        </p:txBody>
      </p:sp>
      <p:sp>
        <p:nvSpPr>
          <p:cNvPr id="189477" name="Text Box 37"/>
          <p:cNvSpPr txBox="1">
            <a:spLocks noChangeArrowheads="1"/>
          </p:cNvSpPr>
          <p:nvPr/>
        </p:nvSpPr>
        <p:spPr bwMode="black">
          <a:xfrm>
            <a:off x="3657600" y="2962275"/>
            <a:ext cx="533400" cy="396875"/>
          </a:xfrm>
          <a:prstGeom prst="rect">
            <a:avLst/>
          </a:prstGeom>
          <a:noFill/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100000"/>
              </a:lnSpc>
            </a:pPr>
            <a:r>
              <a:rPr lang="en-US" sz="2000"/>
              <a:t>#1</a:t>
            </a:r>
          </a:p>
        </p:txBody>
      </p:sp>
      <p:grpSp>
        <p:nvGrpSpPr>
          <p:cNvPr id="6" name="Group 39"/>
          <p:cNvGrpSpPr>
            <a:grpSpLocks/>
          </p:cNvGrpSpPr>
          <p:nvPr/>
        </p:nvGrpSpPr>
        <p:grpSpPr bwMode="auto">
          <a:xfrm>
            <a:off x="4090988" y="3025775"/>
            <a:ext cx="939800" cy="625475"/>
            <a:chOff x="1046" y="1484"/>
            <a:chExt cx="3668" cy="2440"/>
          </a:xfrm>
        </p:grpSpPr>
        <p:sp>
          <p:nvSpPr>
            <p:cNvPr id="189480" name="Freeform 40"/>
            <p:cNvSpPr>
              <a:spLocks noChangeAspect="1"/>
            </p:cNvSpPr>
            <p:nvPr/>
          </p:nvSpPr>
          <p:spPr bwMode="invGray">
            <a:xfrm>
              <a:off x="1046" y="2483"/>
              <a:ext cx="1024" cy="1439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17" y="0"/>
                </a:cxn>
                <a:cxn ang="0">
                  <a:pos x="1276" y="1303"/>
                </a:cxn>
                <a:cxn ang="0">
                  <a:pos x="1348" y="1885"/>
                </a:cxn>
                <a:cxn ang="0">
                  <a:pos x="1326" y="1895"/>
                </a:cxn>
                <a:cxn ang="0">
                  <a:pos x="254" y="701"/>
                </a:cxn>
                <a:cxn ang="0">
                  <a:pos x="0" y="11"/>
                </a:cxn>
              </a:cxnLst>
              <a:rect l="0" t="0" r="r" b="b"/>
              <a:pathLst>
                <a:path w="1348" h="1895">
                  <a:moveTo>
                    <a:pt x="0" y="11"/>
                  </a:moveTo>
                  <a:lnTo>
                    <a:pt x="117" y="0"/>
                  </a:lnTo>
                  <a:lnTo>
                    <a:pt x="1276" y="1303"/>
                  </a:lnTo>
                  <a:lnTo>
                    <a:pt x="1348" y="1885"/>
                  </a:lnTo>
                  <a:lnTo>
                    <a:pt x="1326" y="1895"/>
                  </a:lnTo>
                  <a:lnTo>
                    <a:pt x="254" y="701"/>
                  </a:lnTo>
                  <a:lnTo>
                    <a:pt x="0" y="11"/>
                  </a:lnTo>
                  <a:close/>
                </a:path>
              </a:pathLst>
            </a:custGeom>
            <a:gradFill rotWithShape="0">
              <a:gsLst>
                <a:gs pos="0">
                  <a:srgbClr val="CC3300"/>
                </a:gs>
                <a:gs pos="100000">
                  <a:srgbClr val="F40000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9481" name="Freeform 41"/>
            <p:cNvSpPr>
              <a:spLocks noChangeAspect="1"/>
            </p:cNvSpPr>
            <p:nvPr/>
          </p:nvSpPr>
          <p:spPr bwMode="invGray">
            <a:xfrm>
              <a:off x="3699" y="2493"/>
              <a:ext cx="1015" cy="1429"/>
            </a:xfrm>
            <a:custGeom>
              <a:avLst/>
              <a:gdLst/>
              <a:ahLst/>
              <a:cxnLst>
                <a:cxn ang="0">
                  <a:pos x="1096" y="672"/>
                </a:cxn>
                <a:cxn ang="0">
                  <a:pos x="1336" y="0"/>
                </a:cxn>
                <a:cxn ang="0">
                  <a:pos x="1296" y="0"/>
                </a:cxn>
                <a:cxn ang="0">
                  <a:pos x="108" y="1314"/>
                </a:cxn>
                <a:cxn ang="0">
                  <a:pos x="0" y="1862"/>
                </a:cxn>
                <a:cxn ang="0">
                  <a:pos x="34" y="1882"/>
                </a:cxn>
                <a:cxn ang="0">
                  <a:pos x="1096" y="672"/>
                </a:cxn>
              </a:cxnLst>
              <a:rect l="0" t="0" r="r" b="b"/>
              <a:pathLst>
                <a:path w="1336" h="1882">
                  <a:moveTo>
                    <a:pt x="1096" y="672"/>
                  </a:moveTo>
                  <a:lnTo>
                    <a:pt x="1336" y="0"/>
                  </a:lnTo>
                  <a:lnTo>
                    <a:pt x="1296" y="0"/>
                  </a:lnTo>
                  <a:lnTo>
                    <a:pt x="108" y="1314"/>
                  </a:lnTo>
                  <a:lnTo>
                    <a:pt x="0" y="1862"/>
                  </a:lnTo>
                  <a:lnTo>
                    <a:pt x="34" y="1882"/>
                  </a:lnTo>
                  <a:lnTo>
                    <a:pt x="1096" y="672"/>
                  </a:lnTo>
                  <a:close/>
                </a:path>
              </a:pathLst>
            </a:custGeom>
            <a:gradFill rotWithShape="0">
              <a:gsLst>
                <a:gs pos="0">
                  <a:srgbClr val="F40000"/>
                </a:gs>
                <a:gs pos="100000">
                  <a:srgbClr val="CC3300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9482" name="Freeform 42"/>
            <p:cNvSpPr>
              <a:spLocks noChangeAspect="1"/>
            </p:cNvSpPr>
            <p:nvPr/>
          </p:nvSpPr>
          <p:spPr bwMode="invGray">
            <a:xfrm>
              <a:off x="1970" y="3467"/>
              <a:ext cx="1825" cy="457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36" y="0"/>
                </a:cxn>
                <a:cxn ang="0">
                  <a:pos x="2342" y="0"/>
                </a:cxn>
                <a:cxn ang="0">
                  <a:pos x="2402" y="40"/>
                </a:cxn>
                <a:cxn ang="0">
                  <a:pos x="2314" y="602"/>
                </a:cxn>
                <a:cxn ang="0">
                  <a:pos x="108" y="598"/>
                </a:cxn>
                <a:cxn ang="0">
                  <a:pos x="0" y="30"/>
                </a:cxn>
              </a:cxnLst>
              <a:rect l="0" t="0" r="r" b="b"/>
              <a:pathLst>
                <a:path w="2402" h="602">
                  <a:moveTo>
                    <a:pt x="0" y="30"/>
                  </a:moveTo>
                  <a:lnTo>
                    <a:pt x="36" y="0"/>
                  </a:lnTo>
                  <a:lnTo>
                    <a:pt x="2342" y="0"/>
                  </a:lnTo>
                  <a:lnTo>
                    <a:pt x="2402" y="40"/>
                  </a:lnTo>
                  <a:lnTo>
                    <a:pt x="2314" y="602"/>
                  </a:lnTo>
                  <a:lnTo>
                    <a:pt x="108" y="598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rgbClr val="F40000"/>
                </a:gs>
                <a:gs pos="100000">
                  <a:srgbClr val="FF0000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9483" name="Freeform 43"/>
            <p:cNvSpPr>
              <a:spLocks noChangeAspect="1"/>
            </p:cNvSpPr>
            <p:nvPr/>
          </p:nvSpPr>
          <p:spPr bwMode="ltGray">
            <a:xfrm>
              <a:off x="1054" y="1484"/>
              <a:ext cx="3652" cy="2008"/>
            </a:xfrm>
            <a:custGeom>
              <a:avLst/>
              <a:gdLst/>
              <a:ahLst/>
              <a:cxnLst>
                <a:cxn ang="0">
                  <a:pos x="1184" y="0"/>
                </a:cxn>
                <a:cxn ang="0">
                  <a:pos x="3530" y="0"/>
                </a:cxn>
                <a:cxn ang="0">
                  <a:pos x="4712" y="1298"/>
                </a:cxn>
                <a:cxn ang="0">
                  <a:pos x="3526" y="2592"/>
                </a:cxn>
                <a:cxn ang="0">
                  <a:pos x="1184" y="2592"/>
                </a:cxn>
                <a:cxn ang="0">
                  <a:pos x="0" y="1292"/>
                </a:cxn>
                <a:cxn ang="0">
                  <a:pos x="1184" y="0"/>
                </a:cxn>
              </a:cxnLst>
              <a:rect l="0" t="0" r="r" b="b"/>
              <a:pathLst>
                <a:path w="4712" h="2592">
                  <a:moveTo>
                    <a:pt x="1184" y="0"/>
                  </a:moveTo>
                  <a:lnTo>
                    <a:pt x="3530" y="0"/>
                  </a:lnTo>
                  <a:lnTo>
                    <a:pt x="4712" y="1298"/>
                  </a:lnTo>
                  <a:lnTo>
                    <a:pt x="3526" y="2592"/>
                  </a:lnTo>
                  <a:lnTo>
                    <a:pt x="1184" y="2592"/>
                  </a:lnTo>
                  <a:lnTo>
                    <a:pt x="0" y="1292"/>
                  </a:lnTo>
                  <a:lnTo>
                    <a:pt x="1184" y="0"/>
                  </a:lnTo>
                  <a:close/>
                </a:path>
              </a:pathLst>
            </a:custGeom>
            <a:gradFill rotWithShape="0">
              <a:gsLst>
                <a:gs pos="0">
                  <a:srgbClr val="CC3300"/>
                </a:gs>
                <a:gs pos="100000">
                  <a:srgbClr val="FF000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9484" name="Freeform 44"/>
            <p:cNvSpPr>
              <a:spLocks noChangeAspect="1"/>
            </p:cNvSpPr>
            <p:nvPr/>
          </p:nvSpPr>
          <p:spPr bwMode="gray">
            <a:xfrm>
              <a:off x="1388" y="1534"/>
              <a:ext cx="2986" cy="1873"/>
            </a:xfrm>
            <a:custGeom>
              <a:avLst/>
              <a:gdLst/>
              <a:ahLst/>
              <a:cxnLst>
                <a:cxn ang="0">
                  <a:pos x="1304" y="1226"/>
                </a:cxn>
                <a:cxn ang="0">
                  <a:pos x="752" y="1226"/>
                </a:cxn>
                <a:cxn ang="0">
                  <a:pos x="752" y="1436"/>
                </a:cxn>
                <a:cxn ang="0">
                  <a:pos x="0" y="1001"/>
                </a:cxn>
                <a:cxn ang="0">
                  <a:pos x="755" y="566"/>
                </a:cxn>
                <a:cxn ang="0">
                  <a:pos x="752" y="779"/>
                </a:cxn>
                <a:cxn ang="0">
                  <a:pos x="1304" y="782"/>
                </a:cxn>
                <a:cxn ang="0">
                  <a:pos x="1304" y="491"/>
                </a:cxn>
                <a:cxn ang="0">
                  <a:pos x="971" y="491"/>
                </a:cxn>
                <a:cxn ang="0">
                  <a:pos x="1600" y="0"/>
                </a:cxn>
                <a:cxn ang="0">
                  <a:pos x="2222" y="494"/>
                </a:cxn>
                <a:cxn ang="0">
                  <a:pos x="1895" y="491"/>
                </a:cxn>
                <a:cxn ang="0">
                  <a:pos x="1895" y="782"/>
                </a:cxn>
                <a:cxn ang="0">
                  <a:pos x="2438" y="782"/>
                </a:cxn>
                <a:cxn ang="0">
                  <a:pos x="2438" y="551"/>
                </a:cxn>
                <a:cxn ang="0">
                  <a:pos x="3215" y="1003"/>
                </a:cxn>
                <a:cxn ang="0">
                  <a:pos x="2438" y="1448"/>
                </a:cxn>
                <a:cxn ang="0">
                  <a:pos x="2438" y="1226"/>
                </a:cxn>
                <a:cxn ang="0">
                  <a:pos x="1895" y="1226"/>
                </a:cxn>
                <a:cxn ang="0">
                  <a:pos x="1898" y="1523"/>
                </a:cxn>
                <a:cxn ang="0">
                  <a:pos x="2219" y="1526"/>
                </a:cxn>
                <a:cxn ang="0">
                  <a:pos x="1616" y="2017"/>
                </a:cxn>
                <a:cxn ang="0">
                  <a:pos x="1031" y="1526"/>
                </a:cxn>
                <a:cxn ang="0">
                  <a:pos x="1304" y="1526"/>
                </a:cxn>
                <a:cxn ang="0">
                  <a:pos x="1304" y="1226"/>
                </a:cxn>
              </a:cxnLst>
              <a:rect l="0" t="0" r="r" b="b"/>
              <a:pathLst>
                <a:path w="3215" h="2017">
                  <a:moveTo>
                    <a:pt x="1304" y="1226"/>
                  </a:moveTo>
                  <a:lnTo>
                    <a:pt x="752" y="1226"/>
                  </a:lnTo>
                  <a:lnTo>
                    <a:pt x="752" y="1436"/>
                  </a:lnTo>
                  <a:lnTo>
                    <a:pt x="0" y="1001"/>
                  </a:lnTo>
                  <a:lnTo>
                    <a:pt x="755" y="566"/>
                  </a:lnTo>
                  <a:lnTo>
                    <a:pt x="752" y="779"/>
                  </a:lnTo>
                  <a:lnTo>
                    <a:pt x="1304" y="782"/>
                  </a:lnTo>
                  <a:lnTo>
                    <a:pt x="1304" y="491"/>
                  </a:lnTo>
                  <a:lnTo>
                    <a:pt x="971" y="491"/>
                  </a:lnTo>
                  <a:lnTo>
                    <a:pt x="1600" y="0"/>
                  </a:lnTo>
                  <a:lnTo>
                    <a:pt x="2222" y="494"/>
                  </a:lnTo>
                  <a:lnTo>
                    <a:pt x="1895" y="491"/>
                  </a:lnTo>
                  <a:lnTo>
                    <a:pt x="1895" y="782"/>
                  </a:lnTo>
                  <a:lnTo>
                    <a:pt x="2438" y="782"/>
                  </a:lnTo>
                  <a:lnTo>
                    <a:pt x="2438" y="551"/>
                  </a:lnTo>
                  <a:lnTo>
                    <a:pt x="3215" y="1003"/>
                  </a:lnTo>
                  <a:lnTo>
                    <a:pt x="2438" y="1448"/>
                  </a:lnTo>
                  <a:lnTo>
                    <a:pt x="2438" y="1226"/>
                  </a:lnTo>
                  <a:lnTo>
                    <a:pt x="1895" y="1226"/>
                  </a:lnTo>
                  <a:lnTo>
                    <a:pt x="1898" y="1523"/>
                  </a:lnTo>
                  <a:lnTo>
                    <a:pt x="2219" y="1526"/>
                  </a:lnTo>
                  <a:lnTo>
                    <a:pt x="1616" y="2017"/>
                  </a:lnTo>
                  <a:lnTo>
                    <a:pt x="1031" y="1526"/>
                  </a:lnTo>
                  <a:lnTo>
                    <a:pt x="1304" y="1526"/>
                  </a:lnTo>
                  <a:lnTo>
                    <a:pt x="1304" y="1226"/>
                  </a:lnTo>
                  <a:close/>
                </a:path>
              </a:pathLst>
            </a:custGeom>
            <a:solidFill>
              <a:srgbClr val="777777"/>
            </a:solidFill>
            <a:ln w="57150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9485" name="Freeform 45"/>
            <p:cNvSpPr>
              <a:spLocks noChangeAspect="1"/>
            </p:cNvSpPr>
            <p:nvPr/>
          </p:nvSpPr>
          <p:spPr bwMode="gray">
            <a:xfrm>
              <a:off x="1463" y="1589"/>
              <a:ext cx="2835" cy="1757"/>
            </a:xfrm>
            <a:custGeom>
              <a:avLst/>
              <a:gdLst/>
              <a:ahLst/>
              <a:cxnLst>
                <a:cxn ang="0">
                  <a:pos x="1285" y="1117"/>
                </a:cxn>
                <a:cxn ang="0">
                  <a:pos x="619" y="1115"/>
                </a:cxn>
                <a:cxn ang="0">
                  <a:pos x="618" y="1291"/>
                </a:cxn>
                <a:cxn ang="0">
                  <a:pos x="0" y="938"/>
                </a:cxn>
                <a:cxn ang="0">
                  <a:pos x="623" y="583"/>
                </a:cxn>
                <a:cxn ang="0">
                  <a:pos x="627" y="771"/>
                </a:cxn>
                <a:cxn ang="0">
                  <a:pos x="1269" y="772"/>
                </a:cxn>
                <a:cxn ang="0">
                  <a:pos x="1267" y="380"/>
                </a:cxn>
                <a:cxn ang="0">
                  <a:pos x="1018" y="385"/>
                </a:cxn>
                <a:cxn ang="0">
                  <a:pos x="1519" y="0"/>
                </a:cxn>
                <a:cxn ang="0">
                  <a:pos x="2012" y="386"/>
                </a:cxn>
                <a:cxn ang="0">
                  <a:pos x="1763" y="386"/>
                </a:cxn>
                <a:cxn ang="0">
                  <a:pos x="1763" y="772"/>
                </a:cxn>
                <a:cxn ang="0">
                  <a:pos x="2420" y="772"/>
                </a:cxn>
                <a:cxn ang="0">
                  <a:pos x="2420" y="579"/>
                </a:cxn>
                <a:cxn ang="0">
                  <a:pos x="3052" y="940"/>
                </a:cxn>
                <a:cxn ang="0">
                  <a:pos x="2428" y="1287"/>
                </a:cxn>
                <a:cxn ang="0">
                  <a:pos x="2428" y="1107"/>
                </a:cxn>
                <a:cxn ang="0">
                  <a:pos x="1763" y="1107"/>
                </a:cxn>
                <a:cxn ang="0">
                  <a:pos x="1763" y="1501"/>
                </a:cxn>
                <a:cxn ang="0">
                  <a:pos x="2021" y="1501"/>
                </a:cxn>
                <a:cxn ang="0">
                  <a:pos x="1534" y="1891"/>
                </a:cxn>
                <a:cxn ang="0">
                  <a:pos x="1064" y="1506"/>
                </a:cxn>
                <a:cxn ang="0">
                  <a:pos x="1285" y="1505"/>
                </a:cxn>
                <a:cxn ang="0">
                  <a:pos x="1285" y="1117"/>
                </a:cxn>
              </a:cxnLst>
              <a:rect l="0" t="0" r="r" b="b"/>
              <a:pathLst>
                <a:path w="3052" h="1891">
                  <a:moveTo>
                    <a:pt x="1285" y="1117"/>
                  </a:moveTo>
                  <a:lnTo>
                    <a:pt x="619" y="1115"/>
                  </a:lnTo>
                  <a:lnTo>
                    <a:pt x="618" y="1291"/>
                  </a:lnTo>
                  <a:lnTo>
                    <a:pt x="0" y="938"/>
                  </a:lnTo>
                  <a:lnTo>
                    <a:pt x="623" y="583"/>
                  </a:lnTo>
                  <a:lnTo>
                    <a:pt x="627" y="771"/>
                  </a:lnTo>
                  <a:lnTo>
                    <a:pt x="1269" y="772"/>
                  </a:lnTo>
                  <a:lnTo>
                    <a:pt x="1267" y="380"/>
                  </a:lnTo>
                  <a:lnTo>
                    <a:pt x="1018" y="385"/>
                  </a:lnTo>
                  <a:lnTo>
                    <a:pt x="1519" y="0"/>
                  </a:lnTo>
                  <a:lnTo>
                    <a:pt x="2012" y="386"/>
                  </a:lnTo>
                  <a:lnTo>
                    <a:pt x="1763" y="386"/>
                  </a:lnTo>
                  <a:lnTo>
                    <a:pt x="1763" y="772"/>
                  </a:lnTo>
                  <a:lnTo>
                    <a:pt x="2420" y="772"/>
                  </a:lnTo>
                  <a:lnTo>
                    <a:pt x="2420" y="579"/>
                  </a:lnTo>
                  <a:lnTo>
                    <a:pt x="3052" y="940"/>
                  </a:lnTo>
                  <a:lnTo>
                    <a:pt x="2428" y="1287"/>
                  </a:lnTo>
                  <a:lnTo>
                    <a:pt x="2428" y="1107"/>
                  </a:lnTo>
                  <a:lnTo>
                    <a:pt x="1763" y="1107"/>
                  </a:lnTo>
                  <a:lnTo>
                    <a:pt x="1763" y="1501"/>
                  </a:lnTo>
                  <a:lnTo>
                    <a:pt x="2021" y="1501"/>
                  </a:lnTo>
                  <a:lnTo>
                    <a:pt x="1534" y="1891"/>
                  </a:lnTo>
                  <a:lnTo>
                    <a:pt x="1064" y="1506"/>
                  </a:lnTo>
                  <a:lnTo>
                    <a:pt x="1285" y="1505"/>
                  </a:lnTo>
                  <a:lnTo>
                    <a:pt x="1285" y="1117"/>
                  </a:lnTo>
                  <a:close/>
                </a:path>
              </a:pathLst>
            </a:custGeom>
            <a:gradFill rotWithShape="0">
              <a:gsLst>
                <a:gs pos="0">
                  <a:srgbClr val="FBFF00"/>
                </a:gs>
                <a:gs pos="100000">
                  <a:srgbClr val="F98010"/>
                </a:gs>
              </a:gsLst>
              <a:lin ang="5400000" scaled="1"/>
            </a:gradFill>
            <a:ln w="57150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" name="Group 46"/>
          <p:cNvGrpSpPr>
            <a:grpSpLocks/>
          </p:cNvGrpSpPr>
          <p:nvPr/>
        </p:nvGrpSpPr>
        <p:grpSpPr bwMode="auto">
          <a:xfrm>
            <a:off x="6661150" y="2371725"/>
            <a:ext cx="965200" cy="1009650"/>
            <a:chOff x="76" y="1182"/>
            <a:chExt cx="1975" cy="2066"/>
          </a:xfrm>
        </p:grpSpPr>
        <p:grpSp>
          <p:nvGrpSpPr>
            <p:cNvPr id="8" name="Group 47"/>
            <p:cNvGrpSpPr>
              <a:grpSpLocks/>
            </p:cNvGrpSpPr>
            <p:nvPr/>
          </p:nvGrpSpPr>
          <p:grpSpPr bwMode="auto">
            <a:xfrm>
              <a:off x="76" y="2902"/>
              <a:ext cx="1975" cy="346"/>
              <a:chOff x="76" y="2902"/>
              <a:chExt cx="1975" cy="346"/>
            </a:xfrm>
          </p:grpSpPr>
          <p:sp>
            <p:nvSpPr>
              <p:cNvPr id="189488" name="Freeform 48"/>
              <p:cNvSpPr>
                <a:spLocks noChangeAspect="1"/>
              </p:cNvSpPr>
              <p:nvPr/>
            </p:nvSpPr>
            <p:spPr bwMode="auto">
              <a:xfrm>
                <a:off x="76" y="3192"/>
                <a:ext cx="1975" cy="56"/>
              </a:xfrm>
              <a:custGeom>
                <a:avLst/>
                <a:gdLst/>
                <a:ahLst/>
                <a:cxnLst>
                  <a:cxn ang="0">
                    <a:pos x="31" y="150"/>
                  </a:cxn>
                  <a:cxn ang="0">
                    <a:pos x="0" y="39"/>
                  </a:cxn>
                  <a:cxn ang="0">
                    <a:pos x="55" y="0"/>
                  </a:cxn>
                  <a:cxn ang="0">
                    <a:pos x="5221" y="0"/>
                  </a:cxn>
                  <a:cxn ang="0">
                    <a:pos x="5265" y="39"/>
                  </a:cxn>
                  <a:cxn ang="0">
                    <a:pos x="5221" y="150"/>
                  </a:cxn>
                  <a:cxn ang="0">
                    <a:pos x="31" y="150"/>
                  </a:cxn>
                </a:cxnLst>
                <a:rect l="0" t="0" r="r" b="b"/>
                <a:pathLst>
                  <a:path w="5265" h="150">
                    <a:moveTo>
                      <a:pt x="31" y="150"/>
                    </a:moveTo>
                    <a:lnTo>
                      <a:pt x="0" y="39"/>
                    </a:lnTo>
                    <a:lnTo>
                      <a:pt x="55" y="0"/>
                    </a:lnTo>
                    <a:lnTo>
                      <a:pt x="5221" y="0"/>
                    </a:lnTo>
                    <a:lnTo>
                      <a:pt x="5265" y="39"/>
                    </a:lnTo>
                    <a:lnTo>
                      <a:pt x="5221" y="150"/>
                    </a:lnTo>
                    <a:lnTo>
                      <a:pt x="31" y="150"/>
                    </a:lnTo>
                    <a:close/>
                  </a:path>
                </a:pathLst>
              </a:custGeom>
              <a:solidFill>
                <a:srgbClr val="969696"/>
              </a:solidFill>
              <a:ln w="3175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489" name="Freeform 49"/>
              <p:cNvSpPr>
                <a:spLocks noChangeAspect="1"/>
              </p:cNvSpPr>
              <p:nvPr/>
            </p:nvSpPr>
            <p:spPr bwMode="auto">
              <a:xfrm>
                <a:off x="76" y="2915"/>
                <a:ext cx="1974" cy="292"/>
              </a:xfrm>
              <a:custGeom>
                <a:avLst/>
                <a:gdLst/>
                <a:ahLst/>
                <a:cxnLst>
                  <a:cxn ang="0">
                    <a:pos x="0" y="777"/>
                  </a:cxn>
                  <a:cxn ang="0">
                    <a:pos x="191" y="0"/>
                  </a:cxn>
                  <a:cxn ang="0">
                    <a:pos x="5034" y="0"/>
                  </a:cxn>
                  <a:cxn ang="0">
                    <a:pos x="5262" y="780"/>
                  </a:cxn>
                  <a:cxn ang="0">
                    <a:pos x="0" y="777"/>
                  </a:cxn>
                </a:cxnLst>
                <a:rect l="0" t="0" r="r" b="b"/>
                <a:pathLst>
                  <a:path w="5262" h="780">
                    <a:moveTo>
                      <a:pt x="0" y="777"/>
                    </a:moveTo>
                    <a:lnTo>
                      <a:pt x="191" y="0"/>
                    </a:lnTo>
                    <a:lnTo>
                      <a:pt x="5034" y="0"/>
                    </a:lnTo>
                    <a:lnTo>
                      <a:pt x="5262" y="780"/>
                    </a:lnTo>
                    <a:lnTo>
                      <a:pt x="0" y="777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DDDDDD"/>
                  </a:gs>
                  <a:gs pos="100000">
                    <a:schemeClr val="tx1"/>
                  </a:gs>
                </a:gsLst>
                <a:lin ang="0" scaled="1"/>
              </a:gra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490" name="Freeform 50"/>
              <p:cNvSpPr>
                <a:spLocks noChangeAspect="1"/>
              </p:cNvSpPr>
              <p:nvPr/>
            </p:nvSpPr>
            <p:spPr bwMode="auto">
              <a:xfrm>
                <a:off x="1404" y="3061"/>
                <a:ext cx="232" cy="112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618" y="300"/>
                  </a:cxn>
                  <a:cxn ang="0">
                    <a:pos x="588" y="130"/>
                  </a:cxn>
                  <a:cxn ang="0">
                    <a:pos x="558" y="85"/>
                  </a:cxn>
                  <a:cxn ang="0">
                    <a:pos x="397" y="82"/>
                  </a:cxn>
                  <a:cxn ang="0">
                    <a:pos x="352" y="0"/>
                  </a:cxn>
                  <a:cxn ang="0">
                    <a:pos x="220" y="0"/>
                  </a:cxn>
                  <a:cxn ang="0">
                    <a:pos x="187" y="40"/>
                  </a:cxn>
                  <a:cxn ang="0">
                    <a:pos x="183" y="85"/>
                  </a:cxn>
                  <a:cxn ang="0">
                    <a:pos x="33" y="85"/>
                  </a:cxn>
                  <a:cxn ang="0">
                    <a:pos x="0" y="130"/>
                  </a:cxn>
                  <a:cxn ang="0">
                    <a:pos x="18" y="300"/>
                  </a:cxn>
                </a:cxnLst>
                <a:rect l="0" t="0" r="r" b="b"/>
                <a:pathLst>
                  <a:path w="618" h="300">
                    <a:moveTo>
                      <a:pt x="18" y="300"/>
                    </a:moveTo>
                    <a:lnTo>
                      <a:pt x="618" y="300"/>
                    </a:lnTo>
                    <a:lnTo>
                      <a:pt x="588" y="130"/>
                    </a:lnTo>
                    <a:lnTo>
                      <a:pt x="558" y="85"/>
                    </a:lnTo>
                    <a:lnTo>
                      <a:pt x="397" y="82"/>
                    </a:lnTo>
                    <a:lnTo>
                      <a:pt x="352" y="0"/>
                    </a:lnTo>
                    <a:lnTo>
                      <a:pt x="220" y="0"/>
                    </a:lnTo>
                    <a:lnTo>
                      <a:pt x="187" y="40"/>
                    </a:lnTo>
                    <a:lnTo>
                      <a:pt x="183" y="85"/>
                    </a:lnTo>
                    <a:lnTo>
                      <a:pt x="33" y="85"/>
                    </a:lnTo>
                    <a:lnTo>
                      <a:pt x="0" y="130"/>
                    </a:lnTo>
                    <a:lnTo>
                      <a:pt x="18" y="300"/>
                    </a:lnTo>
                    <a:close/>
                  </a:path>
                </a:pathLst>
              </a:custGeom>
              <a:solidFill>
                <a:srgbClr val="808080"/>
              </a:solidFill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491" name="Freeform 51"/>
              <p:cNvSpPr>
                <a:spLocks noChangeAspect="1"/>
              </p:cNvSpPr>
              <p:nvPr/>
            </p:nvSpPr>
            <p:spPr bwMode="auto">
              <a:xfrm>
                <a:off x="1657" y="2958"/>
                <a:ext cx="335" cy="216"/>
              </a:xfrm>
              <a:custGeom>
                <a:avLst/>
                <a:gdLst/>
                <a:ahLst/>
                <a:cxnLst>
                  <a:cxn ang="0">
                    <a:pos x="82" y="573"/>
                  </a:cxn>
                  <a:cxn ang="0">
                    <a:pos x="892" y="576"/>
                  </a:cxn>
                  <a:cxn ang="0">
                    <a:pos x="756" y="45"/>
                  </a:cxn>
                  <a:cxn ang="0">
                    <a:pos x="727" y="0"/>
                  </a:cxn>
                  <a:cxn ang="0">
                    <a:pos x="603" y="0"/>
                  </a:cxn>
                  <a:cxn ang="0">
                    <a:pos x="568" y="56"/>
                  </a:cxn>
                  <a:cxn ang="0">
                    <a:pos x="535" y="3"/>
                  </a:cxn>
                  <a:cxn ang="0">
                    <a:pos x="412" y="6"/>
                  </a:cxn>
                  <a:cxn ang="0">
                    <a:pos x="378" y="56"/>
                  </a:cxn>
                  <a:cxn ang="0">
                    <a:pos x="345" y="3"/>
                  </a:cxn>
                  <a:cxn ang="0">
                    <a:pos x="220" y="3"/>
                  </a:cxn>
                  <a:cxn ang="0">
                    <a:pos x="187" y="51"/>
                  </a:cxn>
                  <a:cxn ang="0">
                    <a:pos x="150" y="3"/>
                  </a:cxn>
                  <a:cxn ang="0">
                    <a:pos x="22" y="3"/>
                  </a:cxn>
                  <a:cxn ang="0">
                    <a:pos x="0" y="89"/>
                  </a:cxn>
                  <a:cxn ang="0">
                    <a:pos x="82" y="573"/>
                  </a:cxn>
                </a:cxnLst>
                <a:rect l="0" t="0" r="r" b="b"/>
                <a:pathLst>
                  <a:path w="892" h="576">
                    <a:moveTo>
                      <a:pt x="82" y="573"/>
                    </a:moveTo>
                    <a:lnTo>
                      <a:pt x="892" y="576"/>
                    </a:lnTo>
                    <a:lnTo>
                      <a:pt x="756" y="45"/>
                    </a:lnTo>
                    <a:lnTo>
                      <a:pt x="727" y="0"/>
                    </a:lnTo>
                    <a:lnTo>
                      <a:pt x="603" y="0"/>
                    </a:lnTo>
                    <a:lnTo>
                      <a:pt x="568" y="56"/>
                    </a:lnTo>
                    <a:lnTo>
                      <a:pt x="535" y="3"/>
                    </a:lnTo>
                    <a:lnTo>
                      <a:pt x="412" y="6"/>
                    </a:lnTo>
                    <a:lnTo>
                      <a:pt x="378" y="56"/>
                    </a:lnTo>
                    <a:lnTo>
                      <a:pt x="345" y="3"/>
                    </a:lnTo>
                    <a:lnTo>
                      <a:pt x="220" y="3"/>
                    </a:lnTo>
                    <a:lnTo>
                      <a:pt x="187" y="51"/>
                    </a:lnTo>
                    <a:lnTo>
                      <a:pt x="150" y="3"/>
                    </a:lnTo>
                    <a:lnTo>
                      <a:pt x="22" y="3"/>
                    </a:lnTo>
                    <a:lnTo>
                      <a:pt x="0" y="89"/>
                    </a:lnTo>
                    <a:lnTo>
                      <a:pt x="82" y="573"/>
                    </a:lnTo>
                    <a:close/>
                  </a:path>
                </a:pathLst>
              </a:custGeom>
              <a:solidFill>
                <a:srgbClr val="808080"/>
              </a:solidFill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492" name="Freeform 52"/>
              <p:cNvSpPr>
                <a:spLocks noChangeAspect="1"/>
              </p:cNvSpPr>
              <p:nvPr/>
            </p:nvSpPr>
            <p:spPr bwMode="auto">
              <a:xfrm>
                <a:off x="152" y="2902"/>
                <a:ext cx="1210" cy="273"/>
              </a:xfrm>
              <a:custGeom>
                <a:avLst/>
                <a:gdLst/>
                <a:ahLst/>
                <a:cxnLst>
                  <a:cxn ang="0">
                    <a:pos x="413" y="724"/>
                  </a:cxn>
                  <a:cxn ang="0">
                    <a:pos x="615" y="628"/>
                  </a:cxn>
                  <a:cxn ang="0">
                    <a:pos x="2679" y="724"/>
                  </a:cxn>
                  <a:cxn ang="0">
                    <a:pos x="2835" y="628"/>
                  </a:cxn>
                  <a:cxn ang="0">
                    <a:pos x="3225" y="724"/>
                  </a:cxn>
                  <a:cxn ang="0">
                    <a:pos x="3150" y="178"/>
                  </a:cxn>
                  <a:cxn ang="0">
                    <a:pos x="3114" y="4"/>
                  </a:cxn>
                  <a:cxn ang="0">
                    <a:pos x="2964" y="73"/>
                  </a:cxn>
                  <a:cxn ang="0">
                    <a:pos x="2802" y="9"/>
                  </a:cxn>
                  <a:cxn ang="0">
                    <a:pos x="2724" y="13"/>
                  </a:cxn>
                  <a:cxn ang="0">
                    <a:pos x="2565" y="79"/>
                  </a:cxn>
                  <a:cxn ang="0">
                    <a:pos x="2402" y="4"/>
                  </a:cxn>
                  <a:cxn ang="0">
                    <a:pos x="2355" y="169"/>
                  </a:cxn>
                  <a:cxn ang="0">
                    <a:pos x="2289" y="58"/>
                  </a:cxn>
                  <a:cxn ang="0">
                    <a:pos x="2142" y="1"/>
                  </a:cxn>
                  <a:cxn ang="0">
                    <a:pos x="2070" y="7"/>
                  </a:cxn>
                  <a:cxn ang="0">
                    <a:pos x="1902" y="79"/>
                  </a:cxn>
                  <a:cxn ang="0">
                    <a:pos x="1737" y="4"/>
                  </a:cxn>
                  <a:cxn ang="0">
                    <a:pos x="1659" y="7"/>
                  </a:cxn>
                  <a:cxn ang="0">
                    <a:pos x="1485" y="73"/>
                  </a:cxn>
                  <a:cxn ang="0">
                    <a:pos x="1425" y="148"/>
                  </a:cxn>
                  <a:cxn ang="0">
                    <a:pos x="1395" y="7"/>
                  </a:cxn>
                  <a:cxn ang="0">
                    <a:pos x="1209" y="79"/>
                  </a:cxn>
                  <a:cxn ang="0">
                    <a:pos x="1065" y="4"/>
                  </a:cxn>
                  <a:cxn ang="0">
                    <a:pos x="984" y="7"/>
                  </a:cxn>
                  <a:cxn ang="0">
                    <a:pos x="810" y="79"/>
                  </a:cxn>
                  <a:cxn ang="0">
                    <a:pos x="639" y="13"/>
                  </a:cxn>
                  <a:cxn ang="0">
                    <a:pos x="600" y="150"/>
                  </a:cxn>
                  <a:cxn ang="0">
                    <a:pos x="519" y="199"/>
                  </a:cxn>
                  <a:cxn ang="0">
                    <a:pos x="345" y="154"/>
                  </a:cxn>
                  <a:cxn ang="0">
                    <a:pos x="296" y="0"/>
                  </a:cxn>
                  <a:cxn ang="0">
                    <a:pos x="120" y="79"/>
                  </a:cxn>
                  <a:cxn ang="0">
                    <a:pos x="128" y="181"/>
                  </a:cxn>
                  <a:cxn ang="0">
                    <a:pos x="0" y="727"/>
                  </a:cxn>
                </a:cxnLst>
                <a:rect l="0" t="0" r="r" b="b"/>
                <a:pathLst>
                  <a:path w="3225" h="727">
                    <a:moveTo>
                      <a:pt x="0" y="727"/>
                    </a:moveTo>
                    <a:lnTo>
                      <a:pt x="413" y="724"/>
                    </a:lnTo>
                    <a:lnTo>
                      <a:pt x="429" y="628"/>
                    </a:lnTo>
                    <a:lnTo>
                      <a:pt x="615" y="628"/>
                    </a:lnTo>
                    <a:lnTo>
                      <a:pt x="600" y="727"/>
                    </a:lnTo>
                    <a:lnTo>
                      <a:pt x="2679" y="724"/>
                    </a:lnTo>
                    <a:lnTo>
                      <a:pt x="2664" y="628"/>
                    </a:lnTo>
                    <a:lnTo>
                      <a:pt x="2835" y="628"/>
                    </a:lnTo>
                    <a:lnTo>
                      <a:pt x="2850" y="724"/>
                    </a:lnTo>
                    <a:lnTo>
                      <a:pt x="3225" y="724"/>
                    </a:lnTo>
                    <a:lnTo>
                      <a:pt x="3174" y="193"/>
                    </a:lnTo>
                    <a:lnTo>
                      <a:pt x="3150" y="178"/>
                    </a:lnTo>
                    <a:lnTo>
                      <a:pt x="3150" y="67"/>
                    </a:lnTo>
                    <a:lnTo>
                      <a:pt x="3114" y="4"/>
                    </a:lnTo>
                    <a:lnTo>
                      <a:pt x="3000" y="7"/>
                    </a:lnTo>
                    <a:lnTo>
                      <a:pt x="2964" y="73"/>
                    </a:lnTo>
                    <a:lnTo>
                      <a:pt x="2918" y="12"/>
                    </a:lnTo>
                    <a:lnTo>
                      <a:pt x="2802" y="9"/>
                    </a:lnTo>
                    <a:lnTo>
                      <a:pt x="2766" y="82"/>
                    </a:lnTo>
                    <a:lnTo>
                      <a:pt x="2724" y="13"/>
                    </a:lnTo>
                    <a:lnTo>
                      <a:pt x="2604" y="7"/>
                    </a:lnTo>
                    <a:lnTo>
                      <a:pt x="2565" y="79"/>
                    </a:lnTo>
                    <a:lnTo>
                      <a:pt x="2529" y="4"/>
                    </a:lnTo>
                    <a:lnTo>
                      <a:pt x="2402" y="4"/>
                    </a:lnTo>
                    <a:lnTo>
                      <a:pt x="2364" y="58"/>
                    </a:lnTo>
                    <a:lnTo>
                      <a:pt x="2355" y="169"/>
                    </a:lnTo>
                    <a:lnTo>
                      <a:pt x="2295" y="148"/>
                    </a:lnTo>
                    <a:lnTo>
                      <a:pt x="2289" y="58"/>
                    </a:lnTo>
                    <a:lnTo>
                      <a:pt x="2262" y="4"/>
                    </a:lnTo>
                    <a:lnTo>
                      <a:pt x="2142" y="1"/>
                    </a:lnTo>
                    <a:lnTo>
                      <a:pt x="2097" y="72"/>
                    </a:lnTo>
                    <a:lnTo>
                      <a:pt x="2070" y="7"/>
                    </a:lnTo>
                    <a:lnTo>
                      <a:pt x="1950" y="7"/>
                    </a:lnTo>
                    <a:lnTo>
                      <a:pt x="1902" y="79"/>
                    </a:lnTo>
                    <a:lnTo>
                      <a:pt x="1869" y="12"/>
                    </a:lnTo>
                    <a:lnTo>
                      <a:pt x="1737" y="4"/>
                    </a:lnTo>
                    <a:lnTo>
                      <a:pt x="1700" y="79"/>
                    </a:lnTo>
                    <a:lnTo>
                      <a:pt x="1659" y="7"/>
                    </a:lnTo>
                    <a:lnTo>
                      <a:pt x="1539" y="7"/>
                    </a:lnTo>
                    <a:lnTo>
                      <a:pt x="1485" y="73"/>
                    </a:lnTo>
                    <a:lnTo>
                      <a:pt x="1476" y="148"/>
                    </a:lnTo>
                    <a:lnTo>
                      <a:pt x="1425" y="148"/>
                    </a:lnTo>
                    <a:lnTo>
                      <a:pt x="1425" y="73"/>
                    </a:lnTo>
                    <a:lnTo>
                      <a:pt x="1395" y="7"/>
                    </a:lnTo>
                    <a:lnTo>
                      <a:pt x="1266" y="7"/>
                    </a:lnTo>
                    <a:lnTo>
                      <a:pt x="1209" y="79"/>
                    </a:lnTo>
                    <a:lnTo>
                      <a:pt x="1193" y="12"/>
                    </a:lnTo>
                    <a:lnTo>
                      <a:pt x="1065" y="4"/>
                    </a:lnTo>
                    <a:lnTo>
                      <a:pt x="1016" y="79"/>
                    </a:lnTo>
                    <a:lnTo>
                      <a:pt x="984" y="7"/>
                    </a:lnTo>
                    <a:lnTo>
                      <a:pt x="849" y="4"/>
                    </a:lnTo>
                    <a:lnTo>
                      <a:pt x="810" y="79"/>
                    </a:lnTo>
                    <a:lnTo>
                      <a:pt x="780" y="13"/>
                    </a:lnTo>
                    <a:lnTo>
                      <a:pt x="639" y="13"/>
                    </a:lnTo>
                    <a:lnTo>
                      <a:pt x="609" y="73"/>
                    </a:lnTo>
                    <a:lnTo>
                      <a:pt x="600" y="150"/>
                    </a:lnTo>
                    <a:lnTo>
                      <a:pt x="563" y="142"/>
                    </a:lnTo>
                    <a:lnTo>
                      <a:pt x="519" y="199"/>
                    </a:lnTo>
                    <a:lnTo>
                      <a:pt x="474" y="148"/>
                    </a:lnTo>
                    <a:lnTo>
                      <a:pt x="345" y="154"/>
                    </a:lnTo>
                    <a:lnTo>
                      <a:pt x="330" y="67"/>
                    </a:lnTo>
                    <a:lnTo>
                      <a:pt x="296" y="0"/>
                    </a:lnTo>
                    <a:lnTo>
                      <a:pt x="165" y="4"/>
                    </a:lnTo>
                    <a:lnTo>
                      <a:pt x="120" y="79"/>
                    </a:lnTo>
                    <a:lnTo>
                      <a:pt x="105" y="159"/>
                    </a:lnTo>
                    <a:lnTo>
                      <a:pt x="128" y="181"/>
                    </a:lnTo>
                    <a:lnTo>
                      <a:pt x="99" y="187"/>
                    </a:lnTo>
                    <a:lnTo>
                      <a:pt x="0" y="727"/>
                    </a:lnTo>
                    <a:close/>
                  </a:path>
                </a:pathLst>
              </a:custGeom>
              <a:solidFill>
                <a:srgbClr val="808080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493" name="Freeform 53"/>
              <p:cNvSpPr>
                <a:spLocks noChangeAspect="1"/>
              </p:cNvSpPr>
              <p:nvPr/>
            </p:nvSpPr>
            <p:spPr bwMode="auto">
              <a:xfrm>
                <a:off x="1380" y="2904"/>
                <a:ext cx="239" cy="150"/>
              </a:xfrm>
              <a:custGeom>
                <a:avLst/>
                <a:gdLst/>
                <a:ahLst/>
                <a:cxnLst>
                  <a:cxn ang="0">
                    <a:pos x="45" y="397"/>
                  </a:cxn>
                  <a:cxn ang="0">
                    <a:pos x="638" y="400"/>
                  </a:cxn>
                  <a:cxn ang="0">
                    <a:pos x="597" y="183"/>
                  </a:cxn>
                  <a:cxn ang="0">
                    <a:pos x="575" y="162"/>
                  </a:cxn>
                  <a:cxn ang="0">
                    <a:pos x="588" y="162"/>
                  </a:cxn>
                  <a:cxn ang="0">
                    <a:pos x="573" y="57"/>
                  </a:cxn>
                  <a:cxn ang="0">
                    <a:pos x="545" y="4"/>
                  </a:cxn>
                  <a:cxn ang="0">
                    <a:pos x="425" y="3"/>
                  </a:cxn>
                  <a:cxn ang="0">
                    <a:pos x="387" y="63"/>
                  </a:cxn>
                  <a:cxn ang="0">
                    <a:pos x="350" y="4"/>
                  </a:cxn>
                  <a:cxn ang="0">
                    <a:pos x="237" y="0"/>
                  </a:cxn>
                  <a:cxn ang="0">
                    <a:pos x="200" y="63"/>
                  </a:cxn>
                  <a:cxn ang="0">
                    <a:pos x="162" y="4"/>
                  </a:cxn>
                  <a:cxn ang="0">
                    <a:pos x="41" y="3"/>
                  </a:cxn>
                  <a:cxn ang="0">
                    <a:pos x="0" y="60"/>
                  </a:cxn>
                  <a:cxn ang="0">
                    <a:pos x="11" y="165"/>
                  </a:cxn>
                  <a:cxn ang="0">
                    <a:pos x="42" y="165"/>
                  </a:cxn>
                  <a:cxn ang="0">
                    <a:pos x="20" y="187"/>
                  </a:cxn>
                  <a:cxn ang="0">
                    <a:pos x="45" y="397"/>
                  </a:cxn>
                </a:cxnLst>
                <a:rect l="0" t="0" r="r" b="b"/>
                <a:pathLst>
                  <a:path w="638" h="400">
                    <a:moveTo>
                      <a:pt x="45" y="397"/>
                    </a:moveTo>
                    <a:lnTo>
                      <a:pt x="638" y="400"/>
                    </a:lnTo>
                    <a:lnTo>
                      <a:pt x="597" y="183"/>
                    </a:lnTo>
                    <a:lnTo>
                      <a:pt x="575" y="162"/>
                    </a:lnTo>
                    <a:lnTo>
                      <a:pt x="588" y="162"/>
                    </a:lnTo>
                    <a:lnTo>
                      <a:pt x="573" y="57"/>
                    </a:lnTo>
                    <a:lnTo>
                      <a:pt x="545" y="4"/>
                    </a:lnTo>
                    <a:lnTo>
                      <a:pt x="425" y="3"/>
                    </a:lnTo>
                    <a:lnTo>
                      <a:pt x="387" y="63"/>
                    </a:lnTo>
                    <a:lnTo>
                      <a:pt x="350" y="4"/>
                    </a:lnTo>
                    <a:lnTo>
                      <a:pt x="237" y="0"/>
                    </a:lnTo>
                    <a:lnTo>
                      <a:pt x="200" y="63"/>
                    </a:lnTo>
                    <a:lnTo>
                      <a:pt x="162" y="4"/>
                    </a:lnTo>
                    <a:lnTo>
                      <a:pt x="41" y="3"/>
                    </a:lnTo>
                    <a:lnTo>
                      <a:pt x="0" y="60"/>
                    </a:lnTo>
                    <a:lnTo>
                      <a:pt x="11" y="165"/>
                    </a:lnTo>
                    <a:lnTo>
                      <a:pt x="42" y="165"/>
                    </a:lnTo>
                    <a:lnTo>
                      <a:pt x="20" y="187"/>
                    </a:lnTo>
                    <a:lnTo>
                      <a:pt x="45" y="397"/>
                    </a:lnTo>
                    <a:close/>
                  </a:path>
                </a:pathLst>
              </a:custGeom>
              <a:solidFill>
                <a:srgbClr val="808080"/>
              </a:solidFill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494" name="Freeform 54"/>
              <p:cNvSpPr>
                <a:spLocks noChangeAspect="1"/>
              </p:cNvSpPr>
              <p:nvPr/>
            </p:nvSpPr>
            <p:spPr bwMode="gray">
              <a:xfrm>
                <a:off x="1395" y="2904"/>
                <a:ext cx="47" cy="24"/>
              </a:xfrm>
              <a:custGeom>
                <a:avLst/>
                <a:gdLst/>
                <a:ahLst/>
                <a:cxnLst>
                  <a:cxn ang="0">
                    <a:pos x="137" y="64"/>
                  </a:cxn>
                  <a:cxn ang="0">
                    <a:pos x="0" y="64"/>
                  </a:cxn>
                  <a:cxn ang="0">
                    <a:pos x="2" y="3"/>
                  </a:cxn>
                  <a:cxn ang="0">
                    <a:pos x="127" y="0"/>
                  </a:cxn>
                  <a:cxn ang="0">
                    <a:pos x="137" y="64"/>
                  </a:cxn>
                </a:cxnLst>
                <a:rect l="0" t="0" r="r" b="b"/>
                <a:pathLst>
                  <a:path w="137" h="64">
                    <a:moveTo>
                      <a:pt x="137" y="64"/>
                    </a:moveTo>
                    <a:lnTo>
                      <a:pt x="0" y="64"/>
                    </a:lnTo>
                    <a:lnTo>
                      <a:pt x="2" y="3"/>
                    </a:lnTo>
                    <a:lnTo>
                      <a:pt x="127" y="0"/>
                    </a:lnTo>
                    <a:lnTo>
                      <a:pt x="137" y="6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495" name="Freeform 55"/>
              <p:cNvSpPr>
                <a:spLocks noChangeAspect="1"/>
              </p:cNvSpPr>
              <p:nvPr/>
            </p:nvSpPr>
            <p:spPr bwMode="gray">
              <a:xfrm>
                <a:off x="1468" y="2904"/>
                <a:ext cx="44" cy="24"/>
              </a:xfrm>
              <a:custGeom>
                <a:avLst/>
                <a:gdLst/>
                <a:ahLst/>
                <a:cxnLst>
                  <a:cxn ang="0">
                    <a:pos x="137" y="64"/>
                  </a:cxn>
                  <a:cxn ang="0">
                    <a:pos x="0" y="64"/>
                  </a:cxn>
                  <a:cxn ang="0">
                    <a:pos x="2" y="3"/>
                  </a:cxn>
                  <a:cxn ang="0">
                    <a:pos x="127" y="0"/>
                  </a:cxn>
                  <a:cxn ang="0">
                    <a:pos x="137" y="64"/>
                  </a:cxn>
                </a:cxnLst>
                <a:rect l="0" t="0" r="r" b="b"/>
                <a:pathLst>
                  <a:path w="137" h="64">
                    <a:moveTo>
                      <a:pt x="137" y="64"/>
                    </a:moveTo>
                    <a:lnTo>
                      <a:pt x="0" y="64"/>
                    </a:lnTo>
                    <a:lnTo>
                      <a:pt x="2" y="3"/>
                    </a:lnTo>
                    <a:lnTo>
                      <a:pt x="127" y="0"/>
                    </a:lnTo>
                    <a:lnTo>
                      <a:pt x="137" y="6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496" name="Freeform 56"/>
              <p:cNvSpPr>
                <a:spLocks noChangeAspect="1"/>
              </p:cNvSpPr>
              <p:nvPr/>
            </p:nvSpPr>
            <p:spPr bwMode="gray">
              <a:xfrm>
                <a:off x="1539" y="2904"/>
                <a:ext cx="46" cy="24"/>
              </a:xfrm>
              <a:custGeom>
                <a:avLst/>
                <a:gdLst/>
                <a:ahLst/>
                <a:cxnLst>
                  <a:cxn ang="0">
                    <a:pos x="137" y="64"/>
                  </a:cxn>
                  <a:cxn ang="0">
                    <a:pos x="0" y="64"/>
                  </a:cxn>
                  <a:cxn ang="0">
                    <a:pos x="2" y="3"/>
                  </a:cxn>
                  <a:cxn ang="0">
                    <a:pos x="127" y="0"/>
                  </a:cxn>
                  <a:cxn ang="0">
                    <a:pos x="137" y="64"/>
                  </a:cxn>
                </a:cxnLst>
                <a:rect l="0" t="0" r="r" b="b"/>
                <a:pathLst>
                  <a:path w="137" h="64">
                    <a:moveTo>
                      <a:pt x="137" y="64"/>
                    </a:moveTo>
                    <a:lnTo>
                      <a:pt x="0" y="64"/>
                    </a:lnTo>
                    <a:lnTo>
                      <a:pt x="2" y="3"/>
                    </a:lnTo>
                    <a:lnTo>
                      <a:pt x="127" y="0"/>
                    </a:lnTo>
                    <a:lnTo>
                      <a:pt x="137" y="6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497" name="Freeform 57"/>
              <p:cNvSpPr>
                <a:spLocks noChangeAspect="1"/>
              </p:cNvSpPr>
              <p:nvPr/>
            </p:nvSpPr>
            <p:spPr bwMode="auto">
              <a:xfrm>
                <a:off x="1545" y="2958"/>
                <a:ext cx="58" cy="67"/>
              </a:xfrm>
              <a:custGeom>
                <a:avLst/>
                <a:gdLst/>
                <a:ahLst/>
                <a:cxnLst>
                  <a:cxn ang="0">
                    <a:pos x="155" y="176"/>
                  </a:cxn>
                  <a:cxn ang="0">
                    <a:pos x="128" y="0"/>
                  </a:cxn>
                  <a:cxn ang="0">
                    <a:pos x="0" y="0"/>
                  </a:cxn>
                  <a:cxn ang="0">
                    <a:pos x="23" y="180"/>
                  </a:cxn>
                  <a:cxn ang="0">
                    <a:pos x="155" y="176"/>
                  </a:cxn>
                </a:cxnLst>
                <a:rect l="0" t="0" r="r" b="b"/>
                <a:pathLst>
                  <a:path w="155" h="180">
                    <a:moveTo>
                      <a:pt x="155" y="176"/>
                    </a:moveTo>
                    <a:lnTo>
                      <a:pt x="128" y="0"/>
                    </a:lnTo>
                    <a:lnTo>
                      <a:pt x="0" y="0"/>
                    </a:lnTo>
                    <a:lnTo>
                      <a:pt x="23" y="180"/>
                    </a:lnTo>
                    <a:lnTo>
                      <a:pt x="155" y="176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498" name="Freeform 58"/>
              <p:cNvSpPr>
                <a:spLocks noChangeAspect="1"/>
              </p:cNvSpPr>
              <p:nvPr/>
            </p:nvSpPr>
            <p:spPr bwMode="auto">
              <a:xfrm>
                <a:off x="1473" y="2958"/>
                <a:ext cx="57" cy="67"/>
              </a:xfrm>
              <a:custGeom>
                <a:avLst/>
                <a:gdLst/>
                <a:ahLst/>
                <a:cxnLst>
                  <a:cxn ang="0">
                    <a:pos x="152" y="180"/>
                  </a:cxn>
                  <a:cxn ang="0">
                    <a:pos x="125" y="0"/>
                  </a:cxn>
                  <a:cxn ang="0">
                    <a:pos x="0" y="0"/>
                  </a:cxn>
                  <a:cxn ang="0">
                    <a:pos x="20" y="180"/>
                  </a:cxn>
                  <a:cxn ang="0">
                    <a:pos x="152" y="180"/>
                  </a:cxn>
                </a:cxnLst>
                <a:rect l="0" t="0" r="r" b="b"/>
                <a:pathLst>
                  <a:path w="152" h="180">
                    <a:moveTo>
                      <a:pt x="152" y="180"/>
                    </a:moveTo>
                    <a:lnTo>
                      <a:pt x="125" y="0"/>
                    </a:lnTo>
                    <a:lnTo>
                      <a:pt x="0" y="0"/>
                    </a:lnTo>
                    <a:lnTo>
                      <a:pt x="20" y="180"/>
                    </a:lnTo>
                    <a:lnTo>
                      <a:pt x="152" y="180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499" name="Freeform 59"/>
              <p:cNvSpPr>
                <a:spLocks noChangeAspect="1"/>
              </p:cNvSpPr>
              <p:nvPr/>
            </p:nvSpPr>
            <p:spPr bwMode="auto">
              <a:xfrm>
                <a:off x="1401" y="2958"/>
                <a:ext cx="58" cy="67"/>
              </a:xfrm>
              <a:custGeom>
                <a:avLst/>
                <a:gdLst/>
                <a:ahLst/>
                <a:cxnLst>
                  <a:cxn ang="0">
                    <a:pos x="157" y="180"/>
                  </a:cxn>
                  <a:cxn ang="0">
                    <a:pos x="138" y="0"/>
                  </a:cxn>
                  <a:cxn ang="0">
                    <a:pos x="3" y="3"/>
                  </a:cxn>
                  <a:cxn ang="0">
                    <a:pos x="0" y="180"/>
                  </a:cxn>
                  <a:cxn ang="0">
                    <a:pos x="157" y="180"/>
                  </a:cxn>
                </a:cxnLst>
                <a:rect l="0" t="0" r="r" b="b"/>
                <a:pathLst>
                  <a:path w="157" h="180">
                    <a:moveTo>
                      <a:pt x="157" y="180"/>
                    </a:moveTo>
                    <a:lnTo>
                      <a:pt x="138" y="0"/>
                    </a:lnTo>
                    <a:lnTo>
                      <a:pt x="3" y="3"/>
                    </a:lnTo>
                    <a:lnTo>
                      <a:pt x="0" y="180"/>
                    </a:lnTo>
                    <a:lnTo>
                      <a:pt x="157" y="180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500" name="Freeform 60"/>
              <p:cNvSpPr>
                <a:spLocks noChangeAspect="1"/>
              </p:cNvSpPr>
              <p:nvPr/>
            </p:nvSpPr>
            <p:spPr bwMode="auto">
              <a:xfrm>
                <a:off x="1566" y="3093"/>
                <a:ext cx="52" cy="36"/>
              </a:xfrm>
              <a:custGeom>
                <a:avLst/>
                <a:gdLst/>
                <a:ahLst/>
                <a:cxnLst>
                  <a:cxn ang="0">
                    <a:pos x="4" y="98"/>
                  </a:cxn>
                  <a:cxn ang="0">
                    <a:pos x="139" y="98"/>
                  </a:cxn>
                  <a:cxn ang="0">
                    <a:pos x="129" y="0"/>
                  </a:cxn>
                  <a:cxn ang="0">
                    <a:pos x="0" y="0"/>
                  </a:cxn>
                  <a:cxn ang="0">
                    <a:pos x="4" y="98"/>
                  </a:cxn>
                </a:cxnLst>
                <a:rect l="0" t="0" r="r" b="b"/>
                <a:pathLst>
                  <a:path w="139" h="98">
                    <a:moveTo>
                      <a:pt x="4" y="98"/>
                    </a:moveTo>
                    <a:lnTo>
                      <a:pt x="139" y="98"/>
                    </a:lnTo>
                    <a:lnTo>
                      <a:pt x="129" y="0"/>
                    </a:lnTo>
                    <a:lnTo>
                      <a:pt x="0" y="0"/>
                    </a:lnTo>
                    <a:lnTo>
                      <a:pt x="4" y="98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501" name="Freeform 61"/>
              <p:cNvSpPr>
                <a:spLocks noChangeAspect="1"/>
              </p:cNvSpPr>
              <p:nvPr/>
            </p:nvSpPr>
            <p:spPr bwMode="auto">
              <a:xfrm>
                <a:off x="1486" y="3059"/>
                <a:ext cx="57" cy="72"/>
              </a:xfrm>
              <a:custGeom>
                <a:avLst/>
                <a:gdLst/>
                <a:ahLst/>
                <a:cxnLst>
                  <a:cxn ang="0">
                    <a:pos x="153" y="188"/>
                  </a:cxn>
                  <a:cxn ang="0">
                    <a:pos x="135" y="5"/>
                  </a:cxn>
                  <a:cxn ang="0">
                    <a:pos x="0" y="0"/>
                  </a:cxn>
                  <a:cxn ang="0">
                    <a:pos x="22" y="191"/>
                  </a:cxn>
                  <a:cxn ang="0">
                    <a:pos x="153" y="188"/>
                  </a:cxn>
                </a:cxnLst>
                <a:rect l="0" t="0" r="r" b="b"/>
                <a:pathLst>
                  <a:path w="153" h="191">
                    <a:moveTo>
                      <a:pt x="153" y="188"/>
                    </a:moveTo>
                    <a:lnTo>
                      <a:pt x="135" y="5"/>
                    </a:lnTo>
                    <a:lnTo>
                      <a:pt x="0" y="0"/>
                    </a:lnTo>
                    <a:lnTo>
                      <a:pt x="22" y="191"/>
                    </a:lnTo>
                    <a:lnTo>
                      <a:pt x="153" y="188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502" name="Freeform 62"/>
              <p:cNvSpPr>
                <a:spLocks noChangeAspect="1"/>
              </p:cNvSpPr>
              <p:nvPr/>
            </p:nvSpPr>
            <p:spPr bwMode="auto">
              <a:xfrm>
                <a:off x="1414" y="3092"/>
                <a:ext cx="54" cy="37"/>
              </a:xfrm>
              <a:custGeom>
                <a:avLst/>
                <a:gdLst/>
                <a:ahLst/>
                <a:cxnLst>
                  <a:cxn ang="0">
                    <a:pos x="144" y="98"/>
                  </a:cxn>
                  <a:cxn ang="0">
                    <a:pos x="136" y="3"/>
                  </a:cxn>
                  <a:cxn ang="0">
                    <a:pos x="0" y="0"/>
                  </a:cxn>
                  <a:cxn ang="0">
                    <a:pos x="12" y="101"/>
                  </a:cxn>
                  <a:cxn ang="0">
                    <a:pos x="144" y="98"/>
                  </a:cxn>
                </a:cxnLst>
                <a:rect l="0" t="0" r="r" b="b"/>
                <a:pathLst>
                  <a:path w="144" h="101">
                    <a:moveTo>
                      <a:pt x="144" y="98"/>
                    </a:moveTo>
                    <a:lnTo>
                      <a:pt x="136" y="3"/>
                    </a:lnTo>
                    <a:lnTo>
                      <a:pt x="0" y="0"/>
                    </a:lnTo>
                    <a:lnTo>
                      <a:pt x="12" y="101"/>
                    </a:lnTo>
                    <a:lnTo>
                      <a:pt x="144" y="98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503" name="Freeform 63"/>
              <p:cNvSpPr>
                <a:spLocks noChangeAspect="1"/>
              </p:cNvSpPr>
              <p:nvPr/>
            </p:nvSpPr>
            <p:spPr bwMode="gray">
              <a:xfrm>
                <a:off x="208" y="2903"/>
                <a:ext cx="56" cy="27"/>
              </a:xfrm>
              <a:custGeom>
                <a:avLst/>
                <a:gdLst/>
                <a:ahLst/>
                <a:cxnLst>
                  <a:cxn ang="0">
                    <a:pos x="142" y="71"/>
                  </a:cxn>
                  <a:cxn ang="0">
                    <a:pos x="0" y="71"/>
                  </a:cxn>
                  <a:cxn ang="0">
                    <a:pos x="12" y="0"/>
                  </a:cxn>
                  <a:cxn ang="0">
                    <a:pos x="150" y="0"/>
                  </a:cxn>
                  <a:cxn ang="0">
                    <a:pos x="142" y="71"/>
                  </a:cxn>
                </a:cxnLst>
                <a:rect l="0" t="0" r="r" b="b"/>
                <a:pathLst>
                  <a:path w="150" h="71">
                    <a:moveTo>
                      <a:pt x="142" y="71"/>
                    </a:moveTo>
                    <a:lnTo>
                      <a:pt x="0" y="71"/>
                    </a:lnTo>
                    <a:lnTo>
                      <a:pt x="12" y="0"/>
                    </a:lnTo>
                    <a:lnTo>
                      <a:pt x="150" y="0"/>
                    </a:lnTo>
                    <a:lnTo>
                      <a:pt x="142" y="7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solidFill>
                  <a:srgbClr val="80808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504" name="Freeform 64"/>
              <p:cNvSpPr>
                <a:spLocks noChangeAspect="1"/>
              </p:cNvSpPr>
              <p:nvPr/>
            </p:nvSpPr>
            <p:spPr bwMode="gray">
              <a:xfrm>
                <a:off x="388" y="2904"/>
                <a:ext cx="56" cy="24"/>
              </a:xfrm>
              <a:custGeom>
                <a:avLst/>
                <a:gdLst/>
                <a:ahLst/>
                <a:cxnLst>
                  <a:cxn ang="0">
                    <a:pos x="142" y="71"/>
                  </a:cxn>
                  <a:cxn ang="0">
                    <a:pos x="0" y="71"/>
                  </a:cxn>
                  <a:cxn ang="0">
                    <a:pos x="12" y="0"/>
                  </a:cxn>
                  <a:cxn ang="0">
                    <a:pos x="150" y="0"/>
                  </a:cxn>
                  <a:cxn ang="0">
                    <a:pos x="142" y="71"/>
                  </a:cxn>
                </a:cxnLst>
                <a:rect l="0" t="0" r="r" b="b"/>
                <a:pathLst>
                  <a:path w="150" h="71">
                    <a:moveTo>
                      <a:pt x="142" y="71"/>
                    </a:moveTo>
                    <a:lnTo>
                      <a:pt x="0" y="71"/>
                    </a:lnTo>
                    <a:lnTo>
                      <a:pt x="12" y="0"/>
                    </a:lnTo>
                    <a:lnTo>
                      <a:pt x="150" y="0"/>
                    </a:lnTo>
                    <a:lnTo>
                      <a:pt x="142" y="7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505" name="Freeform 65"/>
              <p:cNvSpPr>
                <a:spLocks noChangeAspect="1"/>
              </p:cNvSpPr>
              <p:nvPr/>
            </p:nvSpPr>
            <p:spPr bwMode="gray">
              <a:xfrm>
                <a:off x="465" y="2904"/>
                <a:ext cx="57" cy="24"/>
              </a:xfrm>
              <a:custGeom>
                <a:avLst/>
                <a:gdLst/>
                <a:ahLst/>
                <a:cxnLst>
                  <a:cxn ang="0">
                    <a:pos x="142" y="71"/>
                  </a:cxn>
                  <a:cxn ang="0">
                    <a:pos x="0" y="71"/>
                  </a:cxn>
                  <a:cxn ang="0">
                    <a:pos x="12" y="0"/>
                  </a:cxn>
                  <a:cxn ang="0">
                    <a:pos x="150" y="0"/>
                  </a:cxn>
                  <a:cxn ang="0">
                    <a:pos x="142" y="71"/>
                  </a:cxn>
                </a:cxnLst>
                <a:rect l="0" t="0" r="r" b="b"/>
                <a:pathLst>
                  <a:path w="150" h="71">
                    <a:moveTo>
                      <a:pt x="142" y="71"/>
                    </a:moveTo>
                    <a:lnTo>
                      <a:pt x="0" y="71"/>
                    </a:lnTo>
                    <a:lnTo>
                      <a:pt x="12" y="0"/>
                    </a:lnTo>
                    <a:lnTo>
                      <a:pt x="150" y="0"/>
                    </a:lnTo>
                    <a:lnTo>
                      <a:pt x="142" y="7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506" name="Freeform 66"/>
              <p:cNvSpPr>
                <a:spLocks noChangeAspect="1"/>
              </p:cNvSpPr>
              <p:nvPr/>
            </p:nvSpPr>
            <p:spPr bwMode="gray">
              <a:xfrm>
                <a:off x="548" y="2905"/>
                <a:ext cx="50" cy="23"/>
              </a:xfrm>
              <a:custGeom>
                <a:avLst/>
                <a:gdLst/>
                <a:ahLst/>
                <a:cxnLst>
                  <a:cxn ang="0">
                    <a:pos x="142" y="61"/>
                  </a:cxn>
                  <a:cxn ang="0">
                    <a:pos x="0" y="61"/>
                  </a:cxn>
                  <a:cxn ang="0">
                    <a:pos x="6" y="0"/>
                  </a:cxn>
                  <a:cxn ang="0">
                    <a:pos x="141" y="0"/>
                  </a:cxn>
                  <a:cxn ang="0">
                    <a:pos x="142" y="61"/>
                  </a:cxn>
                </a:cxnLst>
                <a:rect l="0" t="0" r="r" b="b"/>
                <a:pathLst>
                  <a:path w="142" h="61">
                    <a:moveTo>
                      <a:pt x="142" y="61"/>
                    </a:moveTo>
                    <a:lnTo>
                      <a:pt x="0" y="61"/>
                    </a:lnTo>
                    <a:lnTo>
                      <a:pt x="6" y="0"/>
                    </a:lnTo>
                    <a:lnTo>
                      <a:pt x="141" y="0"/>
                    </a:lnTo>
                    <a:lnTo>
                      <a:pt x="142" y="6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507" name="Freeform 67"/>
              <p:cNvSpPr>
                <a:spLocks noChangeAspect="1"/>
              </p:cNvSpPr>
              <p:nvPr/>
            </p:nvSpPr>
            <p:spPr bwMode="gray">
              <a:xfrm>
                <a:off x="626" y="2904"/>
                <a:ext cx="49" cy="24"/>
              </a:xfrm>
              <a:custGeom>
                <a:avLst/>
                <a:gdLst/>
                <a:ahLst/>
                <a:cxnLst>
                  <a:cxn ang="0">
                    <a:pos x="142" y="64"/>
                  </a:cxn>
                  <a:cxn ang="0">
                    <a:pos x="0" y="64"/>
                  </a:cxn>
                  <a:cxn ang="0">
                    <a:pos x="5" y="3"/>
                  </a:cxn>
                  <a:cxn ang="0">
                    <a:pos x="137" y="0"/>
                  </a:cxn>
                  <a:cxn ang="0">
                    <a:pos x="142" y="64"/>
                  </a:cxn>
                </a:cxnLst>
                <a:rect l="0" t="0" r="r" b="b"/>
                <a:pathLst>
                  <a:path w="142" h="64">
                    <a:moveTo>
                      <a:pt x="142" y="64"/>
                    </a:moveTo>
                    <a:lnTo>
                      <a:pt x="0" y="64"/>
                    </a:lnTo>
                    <a:lnTo>
                      <a:pt x="5" y="3"/>
                    </a:lnTo>
                    <a:lnTo>
                      <a:pt x="137" y="0"/>
                    </a:lnTo>
                    <a:lnTo>
                      <a:pt x="142" y="6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508" name="Freeform 68"/>
              <p:cNvSpPr>
                <a:spLocks noChangeAspect="1"/>
              </p:cNvSpPr>
              <p:nvPr/>
            </p:nvSpPr>
            <p:spPr bwMode="gray">
              <a:xfrm>
                <a:off x="727" y="2904"/>
                <a:ext cx="48" cy="24"/>
              </a:xfrm>
              <a:custGeom>
                <a:avLst/>
                <a:gdLst/>
                <a:ahLst/>
                <a:cxnLst>
                  <a:cxn ang="0">
                    <a:pos x="142" y="64"/>
                  </a:cxn>
                  <a:cxn ang="0">
                    <a:pos x="0" y="64"/>
                  </a:cxn>
                  <a:cxn ang="0">
                    <a:pos x="5" y="3"/>
                  </a:cxn>
                  <a:cxn ang="0">
                    <a:pos x="137" y="0"/>
                  </a:cxn>
                  <a:cxn ang="0">
                    <a:pos x="142" y="64"/>
                  </a:cxn>
                </a:cxnLst>
                <a:rect l="0" t="0" r="r" b="b"/>
                <a:pathLst>
                  <a:path w="142" h="64">
                    <a:moveTo>
                      <a:pt x="142" y="64"/>
                    </a:moveTo>
                    <a:lnTo>
                      <a:pt x="0" y="64"/>
                    </a:lnTo>
                    <a:lnTo>
                      <a:pt x="5" y="3"/>
                    </a:lnTo>
                    <a:lnTo>
                      <a:pt x="137" y="0"/>
                    </a:lnTo>
                    <a:lnTo>
                      <a:pt x="142" y="6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509" name="Freeform 69"/>
              <p:cNvSpPr>
                <a:spLocks noChangeAspect="1"/>
              </p:cNvSpPr>
              <p:nvPr/>
            </p:nvSpPr>
            <p:spPr bwMode="gray">
              <a:xfrm>
                <a:off x="802" y="2905"/>
                <a:ext cx="50" cy="23"/>
              </a:xfrm>
              <a:custGeom>
                <a:avLst/>
                <a:gdLst/>
                <a:ahLst/>
                <a:cxnLst>
                  <a:cxn ang="0">
                    <a:pos x="142" y="61"/>
                  </a:cxn>
                  <a:cxn ang="0">
                    <a:pos x="0" y="61"/>
                  </a:cxn>
                  <a:cxn ang="0">
                    <a:pos x="6" y="0"/>
                  </a:cxn>
                  <a:cxn ang="0">
                    <a:pos x="141" y="0"/>
                  </a:cxn>
                  <a:cxn ang="0">
                    <a:pos x="142" y="61"/>
                  </a:cxn>
                </a:cxnLst>
                <a:rect l="0" t="0" r="r" b="b"/>
                <a:pathLst>
                  <a:path w="142" h="61">
                    <a:moveTo>
                      <a:pt x="142" y="61"/>
                    </a:moveTo>
                    <a:lnTo>
                      <a:pt x="0" y="61"/>
                    </a:lnTo>
                    <a:lnTo>
                      <a:pt x="6" y="0"/>
                    </a:lnTo>
                    <a:lnTo>
                      <a:pt x="141" y="0"/>
                    </a:lnTo>
                    <a:lnTo>
                      <a:pt x="142" y="6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510" name="Freeform 70"/>
              <p:cNvSpPr>
                <a:spLocks noChangeAspect="1"/>
              </p:cNvSpPr>
              <p:nvPr/>
            </p:nvSpPr>
            <p:spPr bwMode="gray">
              <a:xfrm>
                <a:off x="882" y="2905"/>
                <a:ext cx="47" cy="23"/>
              </a:xfrm>
              <a:custGeom>
                <a:avLst/>
                <a:gdLst/>
                <a:ahLst/>
                <a:cxnLst>
                  <a:cxn ang="0">
                    <a:pos x="142" y="61"/>
                  </a:cxn>
                  <a:cxn ang="0">
                    <a:pos x="0" y="61"/>
                  </a:cxn>
                  <a:cxn ang="0">
                    <a:pos x="6" y="0"/>
                  </a:cxn>
                  <a:cxn ang="0">
                    <a:pos x="141" y="0"/>
                  </a:cxn>
                  <a:cxn ang="0">
                    <a:pos x="142" y="61"/>
                  </a:cxn>
                </a:cxnLst>
                <a:rect l="0" t="0" r="r" b="b"/>
                <a:pathLst>
                  <a:path w="142" h="61">
                    <a:moveTo>
                      <a:pt x="142" y="61"/>
                    </a:moveTo>
                    <a:lnTo>
                      <a:pt x="0" y="61"/>
                    </a:lnTo>
                    <a:lnTo>
                      <a:pt x="6" y="0"/>
                    </a:lnTo>
                    <a:lnTo>
                      <a:pt x="141" y="0"/>
                    </a:lnTo>
                    <a:lnTo>
                      <a:pt x="142" y="6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511" name="Freeform 71"/>
              <p:cNvSpPr>
                <a:spLocks noChangeAspect="1"/>
              </p:cNvSpPr>
              <p:nvPr/>
            </p:nvSpPr>
            <p:spPr bwMode="gray">
              <a:xfrm>
                <a:off x="953" y="2904"/>
                <a:ext cx="48" cy="23"/>
              </a:xfrm>
              <a:custGeom>
                <a:avLst/>
                <a:gdLst/>
                <a:ahLst/>
                <a:cxnLst>
                  <a:cxn ang="0">
                    <a:pos x="142" y="61"/>
                  </a:cxn>
                  <a:cxn ang="0">
                    <a:pos x="0" y="61"/>
                  </a:cxn>
                  <a:cxn ang="0">
                    <a:pos x="6" y="0"/>
                  </a:cxn>
                  <a:cxn ang="0">
                    <a:pos x="141" y="0"/>
                  </a:cxn>
                  <a:cxn ang="0">
                    <a:pos x="142" y="61"/>
                  </a:cxn>
                </a:cxnLst>
                <a:rect l="0" t="0" r="r" b="b"/>
                <a:pathLst>
                  <a:path w="142" h="61">
                    <a:moveTo>
                      <a:pt x="142" y="61"/>
                    </a:moveTo>
                    <a:lnTo>
                      <a:pt x="0" y="61"/>
                    </a:lnTo>
                    <a:lnTo>
                      <a:pt x="6" y="0"/>
                    </a:lnTo>
                    <a:lnTo>
                      <a:pt x="141" y="0"/>
                    </a:lnTo>
                    <a:lnTo>
                      <a:pt x="142" y="6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512" name="Freeform 72"/>
              <p:cNvSpPr>
                <a:spLocks noChangeAspect="1"/>
              </p:cNvSpPr>
              <p:nvPr/>
            </p:nvSpPr>
            <p:spPr bwMode="gray">
              <a:xfrm>
                <a:off x="1050" y="2905"/>
                <a:ext cx="52" cy="23"/>
              </a:xfrm>
              <a:custGeom>
                <a:avLst/>
                <a:gdLst/>
                <a:ahLst/>
                <a:cxnLst>
                  <a:cxn ang="0">
                    <a:pos x="142" y="61"/>
                  </a:cxn>
                  <a:cxn ang="0">
                    <a:pos x="0" y="61"/>
                  </a:cxn>
                  <a:cxn ang="0">
                    <a:pos x="6" y="0"/>
                  </a:cxn>
                  <a:cxn ang="0">
                    <a:pos x="141" y="0"/>
                  </a:cxn>
                  <a:cxn ang="0">
                    <a:pos x="142" y="61"/>
                  </a:cxn>
                </a:cxnLst>
                <a:rect l="0" t="0" r="r" b="b"/>
                <a:pathLst>
                  <a:path w="142" h="61">
                    <a:moveTo>
                      <a:pt x="142" y="61"/>
                    </a:moveTo>
                    <a:lnTo>
                      <a:pt x="0" y="61"/>
                    </a:lnTo>
                    <a:lnTo>
                      <a:pt x="6" y="0"/>
                    </a:lnTo>
                    <a:lnTo>
                      <a:pt x="141" y="0"/>
                    </a:lnTo>
                    <a:lnTo>
                      <a:pt x="142" y="6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513" name="Freeform 73"/>
              <p:cNvSpPr>
                <a:spLocks noChangeAspect="1"/>
              </p:cNvSpPr>
              <p:nvPr/>
            </p:nvSpPr>
            <p:spPr bwMode="gray">
              <a:xfrm>
                <a:off x="1126" y="2905"/>
                <a:ext cx="49" cy="23"/>
              </a:xfrm>
              <a:custGeom>
                <a:avLst/>
                <a:gdLst/>
                <a:ahLst/>
                <a:cxnLst>
                  <a:cxn ang="0">
                    <a:pos x="137" y="61"/>
                  </a:cxn>
                  <a:cxn ang="0">
                    <a:pos x="0" y="61"/>
                  </a:cxn>
                  <a:cxn ang="0">
                    <a:pos x="6" y="0"/>
                  </a:cxn>
                  <a:cxn ang="0">
                    <a:pos x="128" y="3"/>
                  </a:cxn>
                  <a:cxn ang="0">
                    <a:pos x="137" y="61"/>
                  </a:cxn>
                </a:cxnLst>
                <a:rect l="0" t="0" r="r" b="b"/>
                <a:pathLst>
                  <a:path w="137" h="61">
                    <a:moveTo>
                      <a:pt x="137" y="61"/>
                    </a:moveTo>
                    <a:lnTo>
                      <a:pt x="0" y="61"/>
                    </a:lnTo>
                    <a:lnTo>
                      <a:pt x="6" y="0"/>
                    </a:lnTo>
                    <a:lnTo>
                      <a:pt x="128" y="3"/>
                    </a:lnTo>
                    <a:lnTo>
                      <a:pt x="137" y="6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514" name="Freeform 74"/>
              <p:cNvSpPr>
                <a:spLocks noChangeAspect="1"/>
              </p:cNvSpPr>
              <p:nvPr/>
            </p:nvSpPr>
            <p:spPr bwMode="gray">
              <a:xfrm>
                <a:off x="1201" y="2905"/>
                <a:ext cx="48" cy="23"/>
              </a:xfrm>
              <a:custGeom>
                <a:avLst/>
                <a:gdLst/>
                <a:ahLst/>
                <a:cxnLst>
                  <a:cxn ang="0">
                    <a:pos x="137" y="61"/>
                  </a:cxn>
                  <a:cxn ang="0">
                    <a:pos x="0" y="61"/>
                  </a:cxn>
                  <a:cxn ang="0">
                    <a:pos x="6" y="0"/>
                  </a:cxn>
                  <a:cxn ang="0">
                    <a:pos x="128" y="3"/>
                  </a:cxn>
                  <a:cxn ang="0">
                    <a:pos x="137" y="61"/>
                  </a:cxn>
                </a:cxnLst>
                <a:rect l="0" t="0" r="r" b="b"/>
                <a:pathLst>
                  <a:path w="137" h="61">
                    <a:moveTo>
                      <a:pt x="137" y="61"/>
                    </a:moveTo>
                    <a:lnTo>
                      <a:pt x="0" y="61"/>
                    </a:lnTo>
                    <a:lnTo>
                      <a:pt x="6" y="0"/>
                    </a:lnTo>
                    <a:lnTo>
                      <a:pt x="128" y="3"/>
                    </a:lnTo>
                    <a:lnTo>
                      <a:pt x="137" y="6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515" name="Freeform 75"/>
              <p:cNvSpPr>
                <a:spLocks noChangeAspect="1"/>
              </p:cNvSpPr>
              <p:nvPr/>
            </p:nvSpPr>
            <p:spPr bwMode="gray">
              <a:xfrm>
                <a:off x="1278" y="2904"/>
                <a:ext cx="45" cy="24"/>
              </a:xfrm>
              <a:custGeom>
                <a:avLst/>
                <a:gdLst/>
                <a:ahLst/>
                <a:cxnLst>
                  <a:cxn ang="0">
                    <a:pos x="137" y="64"/>
                  </a:cxn>
                  <a:cxn ang="0">
                    <a:pos x="0" y="64"/>
                  </a:cxn>
                  <a:cxn ang="0">
                    <a:pos x="2" y="3"/>
                  </a:cxn>
                  <a:cxn ang="0">
                    <a:pos x="127" y="0"/>
                  </a:cxn>
                  <a:cxn ang="0">
                    <a:pos x="137" y="64"/>
                  </a:cxn>
                </a:cxnLst>
                <a:rect l="0" t="0" r="r" b="b"/>
                <a:pathLst>
                  <a:path w="137" h="64">
                    <a:moveTo>
                      <a:pt x="137" y="64"/>
                    </a:moveTo>
                    <a:lnTo>
                      <a:pt x="0" y="64"/>
                    </a:lnTo>
                    <a:lnTo>
                      <a:pt x="2" y="3"/>
                    </a:lnTo>
                    <a:lnTo>
                      <a:pt x="127" y="0"/>
                    </a:lnTo>
                    <a:lnTo>
                      <a:pt x="137" y="6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516" name="Freeform 76"/>
              <p:cNvSpPr>
                <a:spLocks noChangeAspect="1"/>
              </p:cNvSpPr>
              <p:nvPr/>
            </p:nvSpPr>
            <p:spPr bwMode="auto">
              <a:xfrm>
                <a:off x="1127" y="2958"/>
                <a:ext cx="51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517" name="Freeform 77"/>
              <p:cNvSpPr>
                <a:spLocks noChangeAspect="1"/>
              </p:cNvSpPr>
              <p:nvPr/>
            </p:nvSpPr>
            <p:spPr bwMode="auto">
              <a:xfrm>
                <a:off x="1053" y="2958"/>
                <a:ext cx="50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518" name="Freeform 78"/>
              <p:cNvSpPr>
                <a:spLocks noChangeAspect="1"/>
              </p:cNvSpPr>
              <p:nvPr/>
            </p:nvSpPr>
            <p:spPr bwMode="auto">
              <a:xfrm>
                <a:off x="978" y="2958"/>
                <a:ext cx="50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519" name="Freeform 79"/>
              <p:cNvSpPr>
                <a:spLocks noChangeAspect="1"/>
              </p:cNvSpPr>
              <p:nvPr/>
            </p:nvSpPr>
            <p:spPr bwMode="auto">
              <a:xfrm>
                <a:off x="900" y="2958"/>
                <a:ext cx="51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520" name="Freeform 80"/>
              <p:cNvSpPr>
                <a:spLocks noChangeAspect="1"/>
              </p:cNvSpPr>
              <p:nvPr/>
            </p:nvSpPr>
            <p:spPr bwMode="auto">
              <a:xfrm>
                <a:off x="825" y="2958"/>
                <a:ext cx="51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521" name="Freeform 81"/>
              <p:cNvSpPr>
                <a:spLocks noChangeAspect="1"/>
              </p:cNvSpPr>
              <p:nvPr/>
            </p:nvSpPr>
            <p:spPr bwMode="auto">
              <a:xfrm>
                <a:off x="748" y="2958"/>
                <a:ext cx="50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522" name="Freeform 82"/>
              <p:cNvSpPr>
                <a:spLocks noChangeAspect="1"/>
              </p:cNvSpPr>
              <p:nvPr/>
            </p:nvSpPr>
            <p:spPr bwMode="auto">
              <a:xfrm>
                <a:off x="672" y="2958"/>
                <a:ext cx="51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523" name="Freeform 83"/>
              <p:cNvSpPr>
                <a:spLocks noChangeAspect="1"/>
              </p:cNvSpPr>
              <p:nvPr/>
            </p:nvSpPr>
            <p:spPr bwMode="auto">
              <a:xfrm>
                <a:off x="593" y="2958"/>
                <a:ext cx="51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524" name="Freeform 84"/>
              <p:cNvSpPr>
                <a:spLocks noChangeAspect="1"/>
              </p:cNvSpPr>
              <p:nvPr/>
            </p:nvSpPr>
            <p:spPr bwMode="auto">
              <a:xfrm>
                <a:off x="518" y="2959"/>
                <a:ext cx="52" cy="31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525" name="Freeform 85"/>
              <p:cNvSpPr>
                <a:spLocks noChangeAspect="1"/>
              </p:cNvSpPr>
              <p:nvPr/>
            </p:nvSpPr>
            <p:spPr bwMode="auto">
              <a:xfrm>
                <a:off x="437" y="2959"/>
                <a:ext cx="52" cy="31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526" name="Freeform 86"/>
              <p:cNvSpPr>
                <a:spLocks noChangeAspect="1"/>
              </p:cNvSpPr>
              <p:nvPr/>
            </p:nvSpPr>
            <p:spPr bwMode="auto">
              <a:xfrm>
                <a:off x="359" y="2959"/>
                <a:ext cx="53" cy="31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527" name="Freeform 87"/>
              <p:cNvSpPr>
                <a:spLocks noChangeAspect="1"/>
              </p:cNvSpPr>
              <p:nvPr/>
            </p:nvSpPr>
            <p:spPr bwMode="auto">
              <a:xfrm>
                <a:off x="327" y="2991"/>
                <a:ext cx="57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528" name="Freeform 88"/>
              <p:cNvSpPr>
                <a:spLocks noChangeAspect="1"/>
              </p:cNvSpPr>
              <p:nvPr/>
            </p:nvSpPr>
            <p:spPr bwMode="auto">
              <a:xfrm>
                <a:off x="408" y="2991"/>
                <a:ext cx="57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529" name="Freeform 89"/>
              <p:cNvSpPr>
                <a:spLocks noChangeAspect="1"/>
              </p:cNvSpPr>
              <p:nvPr/>
            </p:nvSpPr>
            <p:spPr bwMode="auto">
              <a:xfrm>
                <a:off x="487" y="2991"/>
                <a:ext cx="57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530" name="Freeform 90"/>
              <p:cNvSpPr>
                <a:spLocks noChangeAspect="1"/>
              </p:cNvSpPr>
              <p:nvPr/>
            </p:nvSpPr>
            <p:spPr bwMode="auto">
              <a:xfrm>
                <a:off x="564" y="2991"/>
                <a:ext cx="57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531" name="Freeform 91"/>
              <p:cNvSpPr>
                <a:spLocks noChangeAspect="1"/>
              </p:cNvSpPr>
              <p:nvPr/>
            </p:nvSpPr>
            <p:spPr bwMode="auto">
              <a:xfrm>
                <a:off x="644" y="2991"/>
                <a:ext cx="55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9" y="0"/>
                  </a:cxn>
                  <a:cxn ang="0">
                    <a:pos x="142" y="0"/>
                  </a:cxn>
                  <a:cxn ang="0">
                    <a:pos x="146" y="86"/>
                  </a:cxn>
                  <a:cxn ang="0">
                    <a:pos x="0" y="87"/>
                  </a:cxn>
                </a:cxnLst>
                <a:rect l="0" t="0" r="r" b="b"/>
                <a:pathLst>
                  <a:path w="146" h="87">
                    <a:moveTo>
                      <a:pt x="0" y="87"/>
                    </a:moveTo>
                    <a:lnTo>
                      <a:pt x="9" y="0"/>
                    </a:lnTo>
                    <a:lnTo>
                      <a:pt x="142" y="0"/>
                    </a:lnTo>
                    <a:lnTo>
                      <a:pt x="146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532" name="Freeform 92"/>
              <p:cNvSpPr>
                <a:spLocks noChangeAspect="1"/>
              </p:cNvSpPr>
              <p:nvPr/>
            </p:nvSpPr>
            <p:spPr bwMode="auto">
              <a:xfrm>
                <a:off x="721" y="2991"/>
                <a:ext cx="55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9" y="0"/>
                  </a:cxn>
                  <a:cxn ang="0">
                    <a:pos x="142" y="0"/>
                  </a:cxn>
                  <a:cxn ang="0">
                    <a:pos x="146" y="86"/>
                  </a:cxn>
                  <a:cxn ang="0">
                    <a:pos x="0" y="87"/>
                  </a:cxn>
                </a:cxnLst>
                <a:rect l="0" t="0" r="r" b="b"/>
                <a:pathLst>
                  <a:path w="146" h="87">
                    <a:moveTo>
                      <a:pt x="0" y="87"/>
                    </a:moveTo>
                    <a:lnTo>
                      <a:pt x="9" y="0"/>
                    </a:lnTo>
                    <a:lnTo>
                      <a:pt x="142" y="0"/>
                    </a:lnTo>
                    <a:lnTo>
                      <a:pt x="146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533" name="Freeform 93"/>
              <p:cNvSpPr>
                <a:spLocks noChangeAspect="1"/>
              </p:cNvSpPr>
              <p:nvPr/>
            </p:nvSpPr>
            <p:spPr bwMode="auto">
              <a:xfrm>
                <a:off x="799" y="2991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534" name="Freeform 94"/>
              <p:cNvSpPr>
                <a:spLocks noChangeAspect="1"/>
              </p:cNvSpPr>
              <p:nvPr/>
            </p:nvSpPr>
            <p:spPr bwMode="auto">
              <a:xfrm>
                <a:off x="876" y="2991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535" name="Freeform 95"/>
              <p:cNvSpPr>
                <a:spLocks noChangeAspect="1"/>
              </p:cNvSpPr>
              <p:nvPr/>
            </p:nvSpPr>
            <p:spPr bwMode="auto">
              <a:xfrm>
                <a:off x="953" y="2991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536" name="Freeform 96"/>
              <p:cNvSpPr>
                <a:spLocks noChangeAspect="1"/>
              </p:cNvSpPr>
              <p:nvPr/>
            </p:nvSpPr>
            <p:spPr bwMode="auto">
              <a:xfrm>
                <a:off x="1031" y="2991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537" name="Freeform 97"/>
              <p:cNvSpPr>
                <a:spLocks noChangeAspect="1"/>
              </p:cNvSpPr>
              <p:nvPr/>
            </p:nvSpPr>
            <p:spPr bwMode="auto">
              <a:xfrm>
                <a:off x="1103" y="2991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538" name="Freeform 98"/>
              <p:cNvSpPr>
                <a:spLocks noChangeAspect="1"/>
              </p:cNvSpPr>
              <p:nvPr/>
            </p:nvSpPr>
            <p:spPr bwMode="auto">
              <a:xfrm>
                <a:off x="1180" y="2991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539" name="Freeform 99"/>
              <p:cNvSpPr>
                <a:spLocks noChangeAspect="1"/>
              </p:cNvSpPr>
              <p:nvPr/>
            </p:nvSpPr>
            <p:spPr bwMode="auto">
              <a:xfrm>
                <a:off x="1130" y="3025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540" name="Freeform 100"/>
              <p:cNvSpPr>
                <a:spLocks noChangeAspect="1"/>
              </p:cNvSpPr>
              <p:nvPr/>
            </p:nvSpPr>
            <p:spPr bwMode="auto">
              <a:xfrm>
                <a:off x="1054" y="3025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541" name="Freeform 101"/>
              <p:cNvSpPr>
                <a:spLocks noChangeAspect="1"/>
              </p:cNvSpPr>
              <p:nvPr/>
            </p:nvSpPr>
            <p:spPr bwMode="auto">
              <a:xfrm>
                <a:off x="977" y="3025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542" name="Freeform 102"/>
              <p:cNvSpPr>
                <a:spLocks noChangeAspect="1"/>
              </p:cNvSpPr>
              <p:nvPr/>
            </p:nvSpPr>
            <p:spPr bwMode="auto">
              <a:xfrm>
                <a:off x="899" y="3025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543" name="Freeform 103"/>
              <p:cNvSpPr>
                <a:spLocks noChangeAspect="1"/>
              </p:cNvSpPr>
              <p:nvPr/>
            </p:nvSpPr>
            <p:spPr bwMode="auto">
              <a:xfrm>
                <a:off x="822" y="3025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544" name="Freeform 104"/>
              <p:cNvSpPr>
                <a:spLocks noChangeAspect="1"/>
              </p:cNvSpPr>
              <p:nvPr/>
            </p:nvSpPr>
            <p:spPr bwMode="auto">
              <a:xfrm>
                <a:off x="745" y="3025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545" name="Freeform 105"/>
              <p:cNvSpPr>
                <a:spLocks noChangeAspect="1"/>
              </p:cNvSpPr>
              <p:nvPr/>
            </p:nvSpPr>
            <p:spPr bwMode="auto">
              <a:xfrm>
                <a:off x="668" y="3025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546" name="Freeform 106"/>
              <p:cNvSpPr>
                <a:spLocks noChangeAspect="1"/>
              </p:cNvSpPr>
              <p:nvPr/>
            </p:nvSpPr>
            <p:spPr bwMode="auto">
              <a:xfrm>
                <a:off x="589" y="3025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547" name="Freeform 107"/>
              <p:cNvSpPr>
                <a:spLocks noChangeAspect="1"/>
              </p:cNvSpPr>
              <p:nvPr/>
            </p:nvSpPr>
            <p:spPr bwMode="auto">
              <a:xfrm>
                <a:off x="510" y="3025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548" name="Freeform 108"/>
              <p:cNvSpPr>
                <a:spLocks noChangeAspect="1"/>
              </p:cNvSpPr>
              <p:nvPr/>
            </p:nvSpPr>
            <p:spPr bwMode="auto">
              <a:xfrm>
                <a:off x="431" y="3025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549" name="Freeform 109"/>
              <p:cNvSpPr>
                <a:spLocks noChangeAspect="1"/>
              </p:cNvSpPr>
              <p:nvPr/>
            </p:nvSpPr>
            <p:spPr bwMode="auto">
              <a:xfrm>
                <a:off x="352" y="3025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550" name="Freeform 110"/>
              <p:cNvSpPr>
                <a:spLocks noChangeAspect="1"/>
              </p:cNvSpPr>
              <p:nvPr/>
            </p:nvSpPr>
            <p:spPr bwMode="auto">
              <a:xfrm>
                <a:off x="399" y="3058"/>
                <a:ext cx="57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551" name="Freeform 111"/>
              <p:cNvSpPr>
                <a:spLocks noChangeAspect="1"/>
              </p:cNvSpPr>
              <p:nvPr/>
            </p:nvSpPr>
            <p:spPr bwMode="auto">
              <a:xfrm>
                <a:off x="479" y="3058"/>
                <a:ext cx="57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552" name="Freeform 112"/>
              <p:cNvSpPr>
                <a:spLocks noChangeAspect="1"/>
              </p:cNvSpPr>
              <p:nvPr/>
            </p:nvSpPr>
            <p:spPr bwMode="auto">
              <a:xfrm>
                <a:off x="561" y="3059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553" name="Freeform 113"/>
              <p:cNvSpPr>
                <a:spLocks noChangeAspect="1"/>
              </p:cNvSpPr>
              <p:nvPr/>
            </p:nvSpPr>
            <p:spPr bwMode="auto">
              <a:xfrm>
                <a:off x="639" y="3059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554" name="Freeform 114"/>
              <p:cNvSpPr>
                <a:spLocks noChangeAspect="1"/>
              </p:cNvSpPr>
              <p:nvPr/>
            </p:nvSpPr>
            <p:spPr bwMode="auto">
              <a:xfrm>
                <a:off x="719" y="3059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555" name="Freeform 115"/>
              <p:cNvSpPr>
                <a:spLocks noChangeAspect="1"/>
              </p:cNvSpPr>
              <p:nvPr/>
            </p:nvSpPr>
            <p:spPr bwMode="auto">
              <a:xfrm>
                <a:off x="797" y="3059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556" name="Freeform 116"/>
              <p:cNvSpPr>
                <a:spLocks noChangeAspect="1"/>
              </p:cNvSpPr>
              <p:nvPr/>
            </p:nvSpPr>
            <p:spPr bwMode="auto">
              <a:xfrm>
                <a:off x="876" y="3059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557" name="Freeform 117"/>
              <p:cNvSpPr>
                <a:spLocks noChangeAspect="1"/>
              </p:cNvSpPr>
              <p:nvPr/>
            </p:nvSpPr>
            <p:spPr bwMode="auto">
              <a:xfrm>
                <a:off x="953" y="3059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558" name="Freeform 118"/>
              <p:cNvSpPr>
                <a:spLocks noChangeAspect="1"/>
              </p:cNvSpPr>
              <p:nvPr/>
            </p:nvSpPr>
            <p:spPr bwMode="auto">
              <a:xfrm>
                <a:off x="1031" y="3059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559" name="Freeform 119"/>
              <p:cNvSpPr>
                <a:spLocks noChangeAspect="1"/>
              </p:cNvSpPr>
              <p:nvPr/>
            </p:nvSpPr>
            <p:spPr bwMode="auto">
              <a:xfrm>
                <a:off x="1108" y="3059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560" name="Freeform 120"/>
              <p:cNvSpPr>
                <a:spLocks noChangeAspect="1"/>
              </p:cNvSpPr>
              <p:nvPr/>
            </p:nvSpPr>
            <p:spPr bwMode="auto">
              <a:xfrm>
                <a:off x="1031" y="3094"/>
                <a:ext cx="107" cy="35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561" name="Freeform 121"/>
              <p:cNvSpPr>
                <a:spLocks noChangeAspect="1"/>
              </p:cNvSpPr>
              <p:nvPr/>
            </p:nvSpPr>
            <p:spPr bwMode="auto">
              <a:xfrm>
                <a:off x="532" y="3094"/>
                <a:ext cx="476" cy="35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562" name="Freeform 122"/>
              <p:cNvSpPr>
                <a:spLocks noChangeAspect="1"/>
              </p:cNvSpPr>
              <p:nvPr/>
            </p:nvSpPr>
            <p:spPr bwMode="auto">
              <a:xfrm>
                <a:off x="394" y="3094"/>
                <a:ext cx="110" cy="35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563" name="Freeform 123"/>
              <p:cNvSpPr>
                <a:spLocks noChangeAspect="1"/>
              </p:cNvSpPr>
              <p:nvPr/>
            </p:nvSpPr>
            <p:spPr bwMode="auto">
              <a:xfrm>
                <a:off x="279" y="2959"/>
                <a:ext cx="53" cy="31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564" name="Freeform 124"/>
              <p:cNvSpPr>
                <a:spLocks noChangeAspect="1"/>
              </p:cNvSpPr>
              <p:nvPr/>
            </p:nvSpPr>
            <p:spPr bwMode="auto">
              <a:xfrm>
                <a:off x="201" y="2959"/>
                <a:ext cx="52" cy="31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565" name="Freeform 125"/>
              <p:cNvSpPr>
                <a:spLocks noChangeAspect="1"/>
              </p:cNvSpPr>
              <p:nvPr/>
            </p:nvSpPr>
            <p:spPr bwMode="auto">
              <a:xfrm>
                <a:off x="195" y="2991"/>
                <a:ext cx="111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566" name="Freeform 126"/>
              <p:cNvSpPr>
                <a:spLocks noChangeAspect="1"/>
              </p:cNvSpPr>
              <p:nvPr/>
            </p:nvSpPr>
            <p:spPr bwMode="auto">
              <a:xfrm>
                <a:off x="189" y="3025"/>
                <a:ext cx="94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3" y="0"/>
                  </a:cxn>
                  <a:cxn ang="0">
                    <a:pos x="251" y="3"/>
                  </a:cxn>
                  <a:cxn ang="0">
                    <a:pos x="236" y="86"/>
                  </a:cxn>
                  <a:cxn ang="0">
                    <a:pos x="0" y="87"/>
                  </a:cxn>
                </a:cxnLst>
                <a:rect l="0" t="0" r="r" b="b"/>
                <a:pathLst>
                  <a:path w="251" h="87">
                    <a:moveTo>
                      <a:pt x="0" y="87"/>
                    </a:moveTo>
                    <a:lnTo>
                      <a:pt x="3" y="0"/>
                    </a:lnTo>
                    <a:lnTo>
                      <a:pt x="251" y="3"/>
                    </a:lnTo>
                    <a:lnTo>
                      <a:pt x="236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567" name="Freeform 127"/>
              <p:cNvSpPr>
                <a:spLocks noChangeAspect="1"/>
              </p:cNvSpPr>
              <p:nvPr/>
            </p:nvSpPr>
            <p:spPr bwMode="auto">
              <a:xfrm>
                <a:off x="183" y="3058"/>
                <a:ext cx="145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568" name="Freeform 128"/>
              <p:cNvSpPr>
                <a:spLocks noChangeAspect="1"/>
              </p:cNvSpPr>
              <p:nvPr/>
            </p:nvSpPr>
            <p:spPr bwMode="auto">
              <a:xfrm>
                <a:off x="177" y="3094"/>
                <a:ext cx="114" cy="35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569" name="Freeform 129"/>
              <p:cNvSpPr>
                <a:spLocks noChangeAspect="1"/>
              </p:cNvSpPr>
              <p:nvPr/>
            </p:nvSpPr>
            <p:spPr bwMode="auto">
              <a:xfrm>
                <a:off x="1201" y="2958"/>
                <a:ext cx="127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570" name="Freeform 130"/>
              <p:cNvSpPr>
                <a:spLocks noChangeAspect="1"/>
              </p:cNvSpPr>
              <p:nvPr/>
            </p:nvSpPr>
            <p:spPr bwMode="auto">
              <a:xfrm>
                <a:off x="1247" y="2991"/>
                <a:ext cx="81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571" name="Freeform 131"/>
              <p:cNvSpPr>
                <a:spLocks noChangeAspect="1"/>
              </p:cNvSpPr>
              <p:nvPr/>
            </p:nvSpPr>
            <p:spPr bwMode="auto">
              <a:xfrm>
                <a:off x="1204" y="3025"/>
                <a:ext cx="129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572" name="Freeform 132"/>
              <p:cNvSpPr>
                <a:spLocks noChangeAspect="1"/>
              </p:cNvSpPr>
              <p:nvPr/>
            </p:nvSpPr>
            <p:spPr bwMode="auto">
              <a:xfrm>
                <a:off x="1183" y="3059"/>
                <a:ext cx="155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573" name="Freeform 133"/>
              <p:cNvSpPr>
                <a:spLocks noChangeAspect="1"/>
              </p:cNvSpPr>
              <p:nvPr/>
            </p:nvSpPr>
            <p:spPr bwMode="auto">
              <a:xfrm>
                <a:off x="1234" y="3094"/>
                <a:ext cx="107" cy="35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9" name="Group 134"/>
              <p:cNvGrpSpPr>
                <a:grpSpLocks/>
              </p:cNvGrpSpPr>
              <p:nvPr/>
            </p:nvGrpSpPr>
            <p:grpSpPr bwMode="auto">
              <a:xfrm>
                <a:off x="1665" y="2956"/>
                <a:ext cx="303" cy="174"/>
                <a:chOff x="1665" y="2956"/>
                <a:chExt cx="303" cy="174"/>
              </a:xfrm>
            </p:grpSpPr>
            <p:sp>
              <p:nvSpPr>
                <p:cNvPr id="189575" name="Freeform 135"/>
                <p:cNvSpPr>
                  <a:spLocks noChangeAspect="1"/>
                </p:cNvSpPr>
                <p:nvPr/>
              </p:nvSpPr>
              <p:spPr bwMode="auto">
                <a:xfrm>
                  <a:off x="1665" y="2956"/>
                  <a:ext cx="80" cy="174"/>
                </a:xfrm>
                <a:custGeom>
                  <a:avLst/>
                  <a:gdLst/>
                  <a:ahLst/>
                  <a:cxnLst>
                    <a:cxn ang="0">
                      <a:pos x="76" y="464"/>
                    </a:cxn>
                    <a:cxn ang="0">
                      <a:pos x="124" y="464"/>
                    </a:cxn>
                    <a:cxn ang="0">
                      <a:pos x="214" y="460"/>
                    </a:cxn>
                    <a:cxn ang="0">
                      <a:pos x="130" y="4"/>
                    </a:cxn>
                    <a:cxn ang="0">
                      <a:pos x="0" y="0"/>
                    </a:cxn>
                    <a:cxn ang="0">
                      <a:pos x="76" y="464"/>
                    </a:cxn>
                  </a:cxnLst>
                  <a:rect l="0" t="0" r="r" b="b"/>
                  <a:pathLst>
                    <a:path w="214" h="464">
                      <a:moveTo>
                        <a:pt x="76" y="464"/>
                      </a:moveTo>
                      <a:cubicBezTo>
                        <a:pt x="92" y="464"/>
                        <a:pt x="108" y="464"/>
                        <a:pt x="124" y="464"/>
                      </a:cubicBezTo>
                      <a:lnTo>
                        <a:pt x="214" y="460"/>
                      </a:lnTo>
                      <a:lnTo>
                        <a:pt x="130" y="4"/>
                      </a:lnTo>
                      <a:lnTo>
                        <a:pt x="0" y="0"/>
                      </a:lnTo>
                      <a:lnTo>
                        <a:pt x="76" y="464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9576" name="Freeform 136"/>
                <p:cNvSpPr>
                  <a:spLocks noChangeAspect="1"/>
                </p:cNvSpPr>
                <p:nvPr/>
              </p:nvSpPr>
              <p:spPr bwMode="auto">
                <a:xfrm>
                  <a:off x="1738" y="2958"/>
                  <a:ext cx="80" cy="171"/>
                </a:xfrm>
                <a:custGeom>
                  <a:avLst/>
                  <a:gdLst/>
                  <a:ahLst/>
                  <a:cxnLst>
                    <a:cxn ang="0">
                      <a:pos x="212" y="456"/>
                    </a:cxn>
                    <a:cxn ang="0">
                      <a:pos x="126" y="0"/>
                    </a:cxn>
                    <a:cxn ang="0">
                      <a:pos x="0" y="4"/>
                    </a:cxn>
                    <a:cxn ang="0">
                      <a:pos x="80" y="454"/>
                    </a:cxn>
                    <a:cxn ang="0">
                      <a:pos x="212" y="456"/>
                    </a:cxn>
                  </a:cxnLst>
                  <a:rect l="0" t="0" r="r" b="b"/>
                  <a:pathLst>
                    <a:path w="212" h="456">
                      <a:moveTo>
                        <a:pt x="212" y="456"/>
                      </a:moveTo>
                      <a:lnTo>
                        <a:pt x="126" y="0"/>
                      </a:lnTo>
                      <a:lnTo>
                        <a:pt x="0" y="4"/>
                      </a:lnTo>
                      <a:lnTo>
                        <a:pt x="80" y="454"/>
                      </a:lnTo>
                      <a:lnTo>
                        <a:pt x="212" y="456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9577" name="Freeform 137"/>
                <p:cNvSpPr>
                  <a:spLocks noChangeAspect="1"/>
                </p:cNvSpPr>
                <p:nvPr/>
              </p:nvSpPr>
              <p:spPr bwMode="auto">
                <a:xfrm>
                  <a:off x="1812" y="2958"/>
                  <a:ext cx="82" cy="171"/>
                </a:xfrm>
                <a:custGeom>
                  <a:avLst/>
                  <a:gdLst/>
                  <a:ahLst/>
                  <a:cxnLst>
                    <a:cxn ang="0">
                      <a:pos x="220" y="456"/>
                    </a:cxn>
                    <a:cxn ang="0">
                      <a:pos x="126" y="6"/>
                    </a:cxn>
                    <a:cxn ang="0">
                      <a:pos x="0" y="0"/>
                    </a:cxn>
                    <a:cxn ang="0">
                      <a:pos x="84" y="454"/>
                    </a:cxn>
                    <a:cxn ang="0">
                      <a:pos x="220" y="456"/>
                    </a:cxn>
                  </a:cxnLst>
                  <a:rect l="0" t="0" r="r" b="b"/>
                  <a:pathLst>
                    <a:path w="220" h="456">
                      <a:moveTo>
                        <a:pt x="220" y="456"/>
                      </a:moveTo>
                      <a:lnTo>
                        <a:pt x="126" y="6"/>
                      </a:lnTo>
                      <a:lnTo>
                        <a:pt x="0" y="0"/>
                      </a:lnTo>
                      <a:lnTo>
                        <a:pt x="84" y="454"/>
                      </a:lnTo>
                      <a:lnTo>
                        <a:pt x="220" y="456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9578" name="Freeform 138"/>
                <p:cNvSpPr>
                  <a:spLocks noChangeAspect="1"/>
                </p:cNvSpPr>
                <p:nvPr/>
              </p:nvSpPr>
              <p:spPr bwMode="auto">
                <a:xfrm>
                  <a:off x="1904" y="3057"/>
                  <a:ext cx="64" cy="60"/>
                </a:xfrm>
                <a:custGeom>
                  <a:avLst/>
                  <a:gdLst/>
                  <a:ahLst/>
                  <a:cxnLst>
                    <a:cxn ang="0">
                      <a:pos x="170" y="154"/>
                    </a:cxn>
                    <a:cxn ang="0">
                      <a:pos x="134" y="0"/>
                    </a:cxn>
                    <a:cxn ang="0">
                      <a:pos x="0" y="0"/>
                    </a:cxn>
                    <a:cxn ang="0">
                      <a:pos x="38" y="160"/>
                    </a:cxn>
                    <a:cxn ang="0">
                      <a:pos x="170" y="154"/>
                    </a:cxn>
                  </a:cxnLst>
                  <a:rect l="0" t="0" r="r" b="b"/>
                  <a:pathLst>
                    <a:path w="170" h="160">
                      <a:moveTo>
                        <a:pt x="170" y="154"/>
                      </a:moveTo>
                      <a:lnTo>
                        <a:pt x="134" y="0"/>
                      </a:lnTo>
                      <a:lnTo>
                        <a:pt x="0" y="0"/>
                      </a:lnTo>
                      <a:lnTo>
                        <a:pt x="38" y="160"/>
                      </a:lnTo>
                      <a:lnTo>
                        <a:pt x="170" y="154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9579" name="Freeform 139"/>
                <p:cNvSpPr>
                  <a:spLocks noChangeAspect="1"/>
                </p:cNvSpPr>
                <p:nvPr/>
              </p:nvSpPr>
              <p:spPr bwMode="auto">
                <a:xfrm>
                  <a:off x="1883" y="2958"/>
                  <a:ext cx="65" cy="90"/>
                </a:xfrm>
                <a:custGeom>
                  <a:avLst/>
                  <a:gdLst/>
                  <a:ahLst/>
                  <a:cxnLst>
                    <a:cxn ang="0">
                      <a:pos x="174" y="234"/>
                    </a:cxn>
                    <a:cxn ang="0">
                      <a:pos x="136" y="84"/>
                    </a:cxn>
                    <a:cxn ang="0">
                      <a:pos x="126" y="0"/>
                    </a:cxn>
                    <a:cxn ang="0">
                      <a:pos x="0" y="0"/>
                    </a:cxn>
                    <a:cxn ang="0">
                      <a:pos x="14" y="90"/>
                    </a:cxn>
                    <a:cxn ang="0">
                      <a:pos x="50" y="240"/>
                    </a:cxn>
                    <a:cxn ang="0">
                      <a:pos x="174" y="234"/>
                    </a:cxn>
                  </a:cxnLst>
                  <a:rect l="0" t="0" r="r" b="b"/>
                  <a:pathLst>
                    <a:path w="174" h="240">
                      <a:moveTo>
                        <a:pt x="174" y="234"/>
                      </a:moveTo>
                      <a:lnTo>
                        <a:pt x="136" y="84"/>
                      </a:lnTo>
                      <a:lnTo>
                        <a:pt x="126" y="0"/>
                      </a:lnTo>
                      <a:lnTo>
                        <a:pt x="0" y="0"/>
                      </a:lnTo>
                      <a:lnTo>
                        <a:pt x="14" y="90"/>
                      </a:lnTo>
                      <a:lnTo>
                        <a:pt x="50" y="240"/>
                      </a:lnTo>
                      <a:lnTo>
                        <a:pt x="174" y="234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0" name="Group 140"/>
            <p:cNvGrpSpPr>
              <a:grpSpLocks/>
            </p:cNvGrpSpPr>
            <p:nvPr/>
          </p:nvGrpSpPr>
          <p:grpSpPr bwMode="auto">
            <a:xfrm>
              <a:off x="342" y="1182"/>
              <a:ext cx="1442" cy="1636"/>
              <a:chOff x="342" y="1182"/>
              <a:chExt cx="1442" cy="1636"/>
            </a:xfrm>
          </p:grpSpPr>
          <p:sp>
            <p:nvSpPr>
              <p:cNvPr id="189581" name="Rectangle 141"/>
              <p:cNvSpPr>
                <a:spLocks noChangeAspect="1" noChangeArrowheads="1"/>
              </p:cNvSpPr>
              <p:nvPr/>
            </p:nvSpPr>
            <p:spPr bwMode="auto">
              <a:xfrm>
                <a:off x="363" y="2780"/>
                <a:ext cx="1410" cy="38"/>
              </a:xfrm>
              <a:prstGeom prst="rect">
                <a:avLst/>
              </a:prstGeom>
              <a:solidFill>
                <a:srgbClr val="5F5F5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9582" name="Rectangle 142"/>
              <p:cNvSpPr>
                <a:spLocks noChangeAspect="1" noChangeArrowheads="1"/>
              </p:cNvSpPr>
              <p:nvPr/>
            </p:nvSpPr>
            <p:spPr bwMode="gray">
              <a:xfrm>
                <a:off x="343" y="2438"/>
                <a:ext cx="1441" cy="350"/>
              </a:xfrm>
              <a:prstGeom prst="rect">
                <a:avLst/>
              </a:prstGeom>
              <a:gradFill rotWithShape="0">
                <a:gsLst>
                  <a:gs pos="0">
                    <a:srgbClr val="DDDDDD"/>
                  </a:gs>
                  <a:gs pos="100000">
                    <a:srgbClr val="777777"/>
                  </a:gs>
                </a:gsLst>
                <a:lin ang="0" scaled="1"/>
              </a:gradFill>
              <a:ln w="3175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11" name="Group 143"/>
              <p:cNvGrpSpPr>
                <a:grpSpLocks/>
              </p:cNvGrpSpPr>
              <p:nvPr/>
            </p:nvGrpSpPr>
            <p:grpSpPr bwMode="auto">
              <a:xfrm>
                <a:off x="1342" y="2553"/>
                <a:ext cx="302" cy="60"/>
                <a:chOff x="1342" y="2553"/>
                <a:chExt cx="302" cy="60"/>
              </a:xfrm>
            </p:grpSpPr>
            <p:sp>
              <p:nvSpPr>
                <p:cNvPr id="189584" name="Freeform 144"/>
                <p:cNvSpPr>
                  <a:spLocks noChangeAspect="1"/>
                </p:cNvSpPr>
                <p:nvPr/>
              </p:nvSpPr>
              <p:spPr bwMode="auto">
                <a:xfrm>
                  <a:off x="1416" y="2553"/>
                  <a:ext cx="163" cy="60"/>
                </a:xfrm>
                <a:custGeom>
                  <a:avLst/>
                  <a:gdLst/>
                  <a:ahLst/>
                  <a:cxnLst>
                    <a:cxn ang="0">
                      <a:pos x="0" y="130"/>
                    </a:cxn>
                    <a:cxn ang="0">
                      <a:pos x="0" y="110"/>
                    </a:cxn>
                    <a:cxn ang="0">
                      <a:pos x="34" y="0"/>
                    </a:cxn>
                    <a:cxn ang="0">
                      <a:pos x="314" y="4"/>
                    </a:cxn>
                    <a:cxn ang="0">
                      <a:pos x="354" y="130"/>
                    </a:cxn>
                    <a:cxn ang="0">
                      <a:pos x="0" y="130"/>
                    </a:cxn>
                  </a:cxnLst>
                  <a:rect l="0" t="0" r="r" b="b"/>
                  <a:pathLst>
                    <a:path w="354" h="130">
                      <a:moveTo>
                        <a:pt x="0" y="130"/>
                      </a:moveTo>
                      <a:cubicBezTo>
                        <a:pt x="0" y="123"/>
                        <a:pt x="0" y="117"/>
                        <a:pt x="0" y="110"/>
                      </a:cubicBezTo>
                      <a:lnTo>
                        <a:pt x="34" y="0"/>
                      </a:lnTo>
                      <a:lnTo>
                        <a:pt x="314" y="4"/>
                      </a:lnTo>
                      <a:lnTo>
                        <a:pt x="354" y="130"/>
                      </a:lnTo>
                      <a:lnTo>
                        <a:pt x="0" y="13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9585" name="Rectangle 145"/>
                <p:cNvSpPr>
                  <a:spLocks noChangeAspect="1" noChangeArrowheads="1"/>
                </p:cNvSpPr>
                <p:nvPr/>
              </p:nvSpPr>
              <p:spPr bwMode="auto">
                <a:xfrm>
                  <a:off x="1342" y="2569"/>
                  <a:ext cx="302" cy="28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189586" name="Rectangle 146"/>
              <p:cNvSpPr>
                <a:spLocks noChangeAspect="1" noChangeArrowheads="1"/>
              </p:cNvSpPr>
              <p:nvPr/>
            </p:nvSpPr>
            <p:spPr bwMode="auto">
              <a:xfrm>
                <a:off x="500" y="2665"/>
                <a:ext cx="109" cy="53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9587" name="Freeform 147"/>
              <p:cNvSpPr>
                <a:spLocks noChangeAspect="1"/>
              </p:cNvSpPr>
              <p:nvPr/>
            </p:nvSpPr>
            <p:spPr bwMode="gray">
              <a:xfrm>
                <a:off x="342" y="2207"/>
                <a:ext cx="1442" cy="244"/>
              </a:xfrm>
              <a:custGeom>
                <a:avLst/>
                <a:gdLst/>
                <a:ahLst/>
                <a:cxnLst>
                  <a:cxn ang="0">
                    <a:pos x="399" y="0"/>
                  </a:cxn>
                  <a:cxn ang="0">
                    <a:pos x="0" y="501"/>
                  </a:cxn>
                  <a:cxn ang="0">
                    <a:pos x="17" y="530"/>
                  </a:cxn>
                  <a:cxn ang="0">
                    <a:pos x="3114" y="525"/>
                  </a:cxn>
                  <a:cxn ang="0">
                    <a:pos x="3129" y="501"/>
                  </a:cxn>
                  <a:cxn ang="0">
                    <a:pos x="2724" y="6"/>
                  </a:cxn>
                  <a:cxn ang="0">
                    <a:pos x="399" y="0"/>
                  </a:cxn>
                </a:cxnLst>
                <a:rect l="0" t="0" r="r" b="b"/>
                <a:pathLst>
                  <a:path w="3129" h="530">
                    <a:moveTo>
                      <a:pt x="399" y="0"/>
                    </a:moveTo>
                    <a:lnTo>
                      <a:pt x="0" y="501"/>
                    </a:lnTo>
                    <a:lnTo>
                      <a:pt x="17" y="530"/>
                    </a:lnTo>
                    <a:lnTo>
                      <a:pt x="3114" y="525"/>
                    </a:lnTo>
                    <a:lnTo>
                      <a:pt x="3129" y="501"/>
                    </a:lnTo>
                    <a:lnTo>
                      <a:pt x="2724" y="6"/>
                    </a:lnTo>
                    <a:lnTo>
                      <a:pt x="399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B2B2B2"/>
                  </a:gs>
                  <a:gs pos="100000">
                    <a:srgbClr val="4D4D4D"/>
                  </a:gs>
                </a:gsLst>
                <a:lin ang="0" scaled="1"/>
              </a:gradFill>
              <a:ln w="3175" cap="flat" cmpd="sng">
                <a:solidFill>
                  <a:srgbClr val="808080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9588" name="Freeform 148"/>
              <p:cNvSpPr>
                <a:spLocks noChangeAspect="1"/>
              </p:cNvSpPr>
              <p:nvPr/>
            </p:nvSpPr>
            <p:spPr bwMode="auto">
              <a:xfrm>
                <a:off x="557" y="2226"/>
                <a:ext cx="954" cy="99"/>
              </a:xfrm>
              <a:custGeom>
                <a:avLst/>
                <a:gdLst/>
                <a:ahLst/>
                <a:cxnLst>
                  <a:cxn ang="0">
                    <a:pos x="1904" y="0"/>
                  </a:cxn>
                  <a:cxn ang="0">
                    <a:pos x="2034" y="160"/>
                  </a:cxn>
                  <a:cxn ang="0">
                    <a:pos x="1984" y="214"/>
                  </a:cxn>
                  <a:cxn ang="0">
                    <a:pos x="94" y="214"/>
                  </a:cxn>
                  <a:cxn ang="0">
                    <a:pos x="44" y="160"/>
                  </a:cxn>
                  <a:cxn ang="0">
                    <a:pos x="160" y="14"/>
                  </a:cxn>
                  <a:cxn ang="0">
                    <a:pos x="1904" y="0"/>
                  </a:cxn>
                </a:cxnLst>
                <a:rect l="0" t="0" r="r" b="b"/>
                <a:pathLst>
                  <a:path w="2070" h="214">
                    <a:moveTo>
                      <a:pt x="1904" y="0"/>
                    </a:moveTo>
                    <a:lnTo>
                      <a:pt x="2034" y="160"/>
                    </a:lnTo>
                    <a:cubicBezTo>
                      <a:pt x="2034" y="160"/>
                      <a:pt x="2070" y="214"/>
                      <a:pt x="1984" y="214"/>
                    </a:cubicBezTo>
                    <a:cubicBezTo>
                      <a:pt x="1984" y="214"/>
                      <a:pt x="1039" y="214"/>
                      <a:pt x="94" y="214"/>
                    </a:cubicBezTo>
                    <a:cubicBezTo>
                      <a:pt x="0" y="210"/>
                      <a:pt x="44" y="160"/>
                      <a:pt x="44" y="160"/>
                    </a:cubicBezTo>
                    <a:lnTo>
                      <a:pt x="160" y="14"/>
                    </a:lnTo>
                    <a:lnTo>
                      <a:pt x="190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777777"/>
                  </a:gs>
                  <a:gs pos="100000">
                    <a:srgbClr val="808080"/>
                  </a:gs>
                </a:gsLst>
                <a:lin ang="0" scaled="1"/>
              </a:gradFill>
              <a:ln w="3175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9589" name="Freeform 149"/>
              <p:cNvSpPr>
                <a:spLocks noChangeAspect="1"/>
              </p:cNvSpPr>
              <p:nvPr/>
            </p:nvSpPr>
            <p:spPr bwMode="auto">
              <a:xfrm>
                <a:off x="569" y="2311"/>
                <a:ext cx="929" cy="81"/>
              </a:xfrm>
              <a:custGeom>
                <a:avLst/>
                <a:gdLst/>
                <a:ahLst/>
                <a:cxnLst>
                  <a:cxn ang="0">
                    <a:pos x="2014" y="0"/>
                  </a:cxn>
                  <a:cxn ang="0">
                    <a:pos x="2016" y="126"/>
                  </a:cxn>
                  <a:cxn ang="0">
                    <a:pos x="1960" y="176"/>
                  </a:cxn>
                  <a:cxn ang="0">
                    <a:pos x="70" y="176"/>
                  </a:cxn>
                  <a:cxn ang="0">
                    <a:pos x="10" y="120"/>
                  </a:cxn>
                  <a:cxn ang="0">
                    <a:pos x="10" y="2"/>
                  </a:cxn>
                  <a:cxn ang="0">
                    <a:pos x="2014" y="0"/>
                  </a:cxn>
                </a:cxnLst>
                <a:rect l="0" t="0" r="r" b="b"/>
                <a:pathLst>
                  <a:path w="2018" h="176">
                    <a:moveTo>
                      <a:pt x="2014" y="0"/>
                    </a:moveTo>
                    <a:lnTo>
                      <a:pt x="2016" y="126"/>
                    </a:lnTo>
                    <a:cubicBezTo>
                      <a:pt x="2007" y="155"/>
                      <a:pt x="2018" y="156"/>
                      <a:pt x="1960" y="176"/>
                    </a:cubicBezTo>
                    <a:cubicBezTo>
                      <a:pt x="1960" y="176"/>
                      <a:pt x="1015" y="176"/>
                      <a:pt x="70" y="176"/>
                    </a:cubicBezTo>
                    <a:cubicBezTo>
                      <a:pt x="0" y="172"/>
                      <a:pt x="20" y="149"/>
                      <a:pt x="10" y="120"/>
                    </a:cubicBezTo>
                    <a:lnTo>
                      <a:pt x="10" y="2"/>
                    </a:lnTo>
                    <a:lnTo>
                      <a:pt x="201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DDDDDD"/>
                  </a:gs>
                  <a:gs pos="100000">
                    <a:srgbClr val="292929"/>
                  </a:gs>
                </a:gsLst>
                <a:lin ang="0" scaled="1"/>
              </a:gradFill>
              <a:ln w="317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9590" name="AutoShape 150"/>
              <p:cNvSpPr>
                <a:spLocks noChangeAspect="1" noChangeArrowheads="1"/>
              </p:cNvSpPr>
              <p:nvPr/>
            </p:nvSpPr>
            <p:spPr bwMode="gray">
              <a:xfrm>
                <a:off x="399" y="1182"/>
                <a:ext cx="1318" cy="1073"/>
              </a:xfrm>
              <a:prstGeom prst="roundRect">
                <a:avLst>
                  <a:gd name="adj" fmla="val 1847"/>
                </a:avLst>
              </a:prstGeom>
              <a:gradFill rotWithShape="0">
                <a:gsLst>
                  <a:gs pos="0">
                    <a:srgbClr val="DDDDDD"/>
                  </a:gs>
                  <a:gs pos="100000">
                    <a:srgbClr val="5F5F5F"/>
                  </a:gs>
                </a:gsLst>
                <a:lin ang="2700000" scaled="1"/>
              </a:gradFill>
              <a:ln w="3175">
                <a:solidFill>
                  <a:srgbClr val="80808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9591" name="AutoShape 151"/>
              <p:cNvSpPr>
                <a:spLocks noChangeAspect="1" noChangeArrowheads="1"/>
              </p:cNvSpPr>
              <p:nvPr/>
            </p:nvSpPr>
            <p:spPr bwMode="gray">
              <a:xfrm>
                <a:off x="479" y="1272"/>
                <a:ext cx="1158" cy="897"/>
              </a:xfrm>
              <a:prstGeom prst="roundRect">
                <a:avLst>
                  <a:gd name="adj" fmla="val 1847"/>
                </a:avLst>
              </a:prstGeom>
              <a:gradFill rotWithShape="0">
                <a:gsLst>
                  <a:gs pos="0">
                    <a:srgbClr val="5F5F5F"/>
                  </a:gs>
                  <a:gs pos="100000">
                    <a:srgbClr val="DDDDDD"/>
                  </a:gs>
                </a:gsLst>
                <a:lin ang="2700000" scaled="1"/>
              </a:gradFill>
              <a:ln w="3175">
                <a:solidFill>
                  <a:srgbClr val="80808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9592" name="AutoShape 152"/>
              <p:cNvSpPr>
                <a:spLocks noChangeAspect="1" noChangeArrowheads="1"/>
              </p:cNvSpPr>
              <p:nvPr/>
            </p:nvSpPr>
            <p:spPr bwMode="gray">
              <a:xfrm>
                <a:off x="557" y="1345"/>
                <a:ext cx="1004" cy="736"/>
              </a:xfrm>
              <a:prstGeom prst="roundRect">
                <a:avLst>
                  <a:gd name="adj" fmla="val 1847"/>
                </a:avLst>
              </a:prstGeom>
              <a:gradFill rotWithShape="0">
                <a:gsLst>
                  <a:gs pos="0">
                    <a:srgbClr val="99CCCC"/>
                  </a:gs>
                  <a:gs pos="100000">
                    <a:srgbClr val="006699"/>
                  </a:gs>
                </a:gsLst>
                <a:lin ang="2700000" scaled="1"/>
              </a:gradFill>
              <a:ln w="6350">
                <a:solidFill>
                  <a:srgbClr val="99CC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9593" name="AutoShape 153"/>
              <p:cNvSpPr>
                <a:spLocks noChangeAspect="1" noChangeArrowheads="1"/>
              </p:cNvSpPr>
              <p:nvPr/>
            </p:nvSpPr>
            <p:spPr bwMode="auto">
              <a:xfrm>
                <a:off x="1307" y="1454"/>
                <a:ext cx="79" cy="185"/>
              </a:xfrm>
              <a:prstGeom prst="roundRect">
                <a:avLst>
                  <a:gd name="adj" fmla="val 50000"/>
                </a:avLst>
              </a:prstGeom>
              <a:solidFill>
                <a:srgbClr val="99CCCC"/>
              </a:solidFill>
              <a:ln w="635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12" name="Group 154"/>
          <p:cNvGrpSpPr>
            <a:grpSpLocks/>
          </p:cNvGrpSpPr>
          <p:nvPr/>
        </p:nvGrpSpPr>
        <p:grpSpPr bwMode="auto">
          <a:xfrm>
            <a:off x="6659563" y="3548063"/>
            <a:ext cx="965200" cy="1009650"/>
            <a:chOff x="76" y="1182"/>
            <a:chExt cx="1975" cy="2066"/>
          </a:xfrm>
        </p:grpSpPr>
        <p:grpSp>
          <p:nvGrpSpPr>
            <p:cNvPr id="13" name="Group 155"/>
            <p:cNvGrpSpPr>
              <a:grpSpLocks/>
            </p:cNvGrpSpPr>
            <p:nvPr/>
          </p:nvGrpSpPr>
          <p:grpSpPr bwMode="auto">
            <a:xfrm>
              <a:off x="76" y="2902"/>
              <a:ext cx="1975" cy="346"/>
              <a:chOff x="76" y="2902"/>
              <a:chExt cx="1975" cy="346"/>
            </a:xfrm>
          </p:grpSpPr>
          <p:sp>
            <p:nvSpPr>
              <p:cNvPr id="189596" name="Freeform 156"/>
              <p:cNvSpPr>
                <a:spLocks noChangeAspect="1"/>
              </p:cNvSpPr>
              <p:nvPr/>
            </p:nvSpPr>
            <p:spPr bwMode="auto">
              <a:xfrm>
                <a:off x="76" y="3192"/>
                <a:ext cx="1975" cy="56"/>
              </a:xfrm>
              <a:custGeom>
                <a:avLst/>
                <a:gdLst/>
                <a:ahLst/>
                <a:cxnLst>
                  <a:cxn ang="0">
                    <a:pos x="31" y="150"/>
                  </a:cxn>
                  <a:cxn ang="0">
                    <a:pos x="0" y="39"/>
                  </a:cxn>
                  <a:cxn ang="0">
                    <a:pos x="55" y="0"/>
                  </a:cxn>
                  <a:cxn ang="0">
                    <a:pos x="5221" y="0"/>
                  </a:cxn>
                  <a:cxn ang="0">
                    <a:pos x="5265" y="39"/>
                  </a:cxn>
                  <a:cxn ang="0">
                    <a:pos x="5221" y="150"/>
                  </a:cxn>
                  <a:cxn ang="0">
                    <a:pos x="31" y="150"/>
                  </a:cxn>
                </a:cxnLst>
                <a:rect l="0" t="0" r="r" b="b"/>
                <a:pathLst>
                  <a:path w="5265" h="150">
                    <a:moveTo>
                      <a:pt x="31" y="150"/>
                    </a:moveTo>
                    <a:lnTo>
                      <a:pt x="0" y="39"/>
                    </a:lnTo>
                    <a:lnTo>
                      <a:pt x="55" y="0"/>
                    </a:lnTo>
                    <a:lnTo>
                      <a:pt x="5221" y="0"/>
                    </a:lnTo>
                    <a:lnTo>
                      <a:pt x="5265" y="39"/>
                    </a:lnTo>
                    <a:lnTo>
                      <a:pt x="5221" y="150"/>
                    </a:lnTo>
                    <a:lnTo>
                      <a:pt x="31" y="150"/>
                    </a:lnTo>
                    <a:close/>
                  </a:path>
                </a:pathLst>
              </a:custGeom>
              <a:solidFill>
                <a:srgbClr val="969696"/>
              </a:solidFill>
              <a:ln w="3175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597" name="Freeform 157"/>
              <p:cNvSpPr>
                <a:spLocks noChangeAspect="1"/>
              </p:cNvSpPr>
              <p:nvPr/>
            </p:nvSpPr>
            <p:spPr bwMode="auto">
              <a:xfrm>
                <a:off x="76" y="2915"/>
                <a:ext cx="1974" cy="292"/>
              </a:xfrm>
              <a:custGeom>
                <a:avLst/>
                <a:gdLst/>
                <a:ahLst/>
                <a:cxnLst>
                  <a:cxn ang="0">
                    <a:pos x="0" y="777"/>
                  </a:cxn>
                  <a:cxn ang="0">
                    <a:pos x="191" y="0"/>
                  </a:cxn>
                  <a:cxn ang="0">
                    <a:pos x="5034" y="0"/>
                  </a:cxn>
                  <a:cxn ang="0">
                    <a:pos x="5262" y="780"/>
                  </a:cxn>
                  <a:cxn ang="0">
                    <a:pos x="0" y="777"/>
                  </a:cxn>
                </a:cxnLst>
                <a:rect l="0" t="0" r="r" b="b"/>
                <a:pathLst>
                  <a:path w="5262" h="780">
                    <a:moveTo>
                      <a:pt x="0" y="777"/>
                    </a:moveTo>
                    <a:lnTo>
                      <a:pt x="191" y="0"/>
                    </a:lnTo>
                    <a:lnTo>
                      <a:pt x="5034" y="0"/>
                    </a:lnTo>
                    <a:lnTo>
                      <a:pt x="5262" y="780"/>
                    </a:lnTo>
                    <a:lnTo>
                      <a:pt x="0" y="777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DDDDDD"/>
                  </a:gs>
                  <a:gs pos="100000">
                    <a:schemeClr val="tx1"/>
                  </a:gs>
                </a:gsLst>
                <a:lin ang="0" scaled="1"/>
              </a:gra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598" name="Freeform 158"/>
              <p:cNvSpPr>
                <a:spLocks noChangeAspect="1"/>
              </p:cNvSpPr>
              <p:nvPr/>
            </p:nvSpPr>
            <p:spPr bwMode="auto">
              <a:xfrm>
                <a:off x="1404" y="3061"/>
                <a:ext cx="232" cy="112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618" y="300"/>
                  </a:cxn>
                  <a:cxn ang="0">
                    <a:pos x="588" y="130"/>
                  </a:cxn>
                  <a:cxn ang="0">
                    <a:pos x="558" y="85"/>
                  </a:cxn>
                  <a:cxn ang="0">
                    <a:pos x="397" y="82"/>
                  </a:cxn>
                  <a:cxn ang="0">
                    <a:pos x="352" y="0"/>
                  </a:cxn>
                  <a:cxn ang="0">
                    <a:pos x="220" y="0"/>
                  </a:cxn>
                  <a:cxn ang="0">
                    <a:pos x="187" y="40"/>
                  </a:cxn>
                  <a:cxn ang="0">
                    <a:pos x="183" y="85"/>
                  </a:cxn>
                  <a:cxn ang="0">
                    <a:pos x="33" y="85"/>
                  </a:cxn>
                  <a:cxn ang="0">
                    <a:pos x="0" y="130"/>
                  </a:cxn>
                  <a:cxn ang="0">
                    <a:pos x="18" y="300"/>
                  </a:cxn>
                </a:cxnLst>
                <a:rect l="0" t="0" r="r" b="b"/>
                <a:pathLst>
                  <a:path w="618" h="300">
                    <a:moveTo>
                      <a:pt x="18" y="300"/>
                    </a:moveTo>
                    <a:lnTo>
                      <a:pt x="618" y="300"/>
                    </a:lnTo>
                    <a:lnTo>
                      <a:pt x="588" y="130"/>
                    </a:lnTo>
                    <a:lnTo>
                      <a:pt x="558" y="85"/>
                    </a:lnTo>
                    <a:lnTo>
                      <a:pt x="397" y="82"/>
                    </a:lnTo>
                    <a:lnTo>
                      <a:pt x="352" y="0"/>
                    </a:lnTo>
                    <a:lnTo>
                      <a:pt x="220" y="0"/>
                    </a:lnTo>
                    <a:lnTo>
                      <a:pt x="187" y="40"/>
                    </a:lnTo>
                    <a:lnTo>
                      <a:pt x="183" y="85"/>
                    </a:lnTo>
                    <a:lnTo>
                      <a:pt x="33" y="85"/>
                    </a:lnTo>
                    <a:lnTo>
                      <a:pt x="0" y="130"/>
                    </a:lnTo>
                    <a:lnTo>
                      <a:pt x="18" y="300"/>
                    </a:lnTo>
                    <a:close/>
                  </a:path>
                </a:pathLst>
              </a:custGeom>
              <a:solidFill>
                <a:srgbClr val="808080"/>
              </a:solidFill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599" name="Freeform 159"/>
              <p:cNvSpPr>
                <a:spLocks noChangeAspect="1"/>
              </p:cNvSpPr>
              <p:nvPr/>
            </p:nvSpPr>
            <p:spPr bwMode="auto">
              <a:xfrm>
                <a:off x="1657" y="2958"/>
                <a:ext cx="335" cy="216"/>
              </a:xfrm>
              <a:custGeom>
                <a:avLst/>
                <a:gdLst/>
                <a:ahLst/>
                <a:cxnLst>
                  <a:cxn ang="0">
                    <a:pos x="82" y="573"/>
                  </a:cxn>
                  <a:cxn ang="0">
                    <a:pos x="892" y="576"/>
                  </a:cxn>
                  <a:cxn ang="0">
                    <a:pos x="756" y="45"/>
                  </a:cxn>
                  <a:cxn ang="0">
                    <a:pos x="727" y="0"/>
                  </a:cxn>
                  <a:cxn ang="0">
                    <a:pos x="603" y="0"/>
                  </a:cxn>
                  <a:cxn ang="0">
                    <a:pos x="568" y="56"/>
                  </a:cxn>
                  <a:cxn ang="0">
                    <a:pos x="535" y="3"/>
                  </a:cxn>
                  <a:cxn ang="0">
                    <a:pos x="412" y="6"/>
                  </a:cxn>
                  <a:cxn ang="0">
                    <a:pos x="378" y="56"/>
                  </a:cxn>
                  <a:cxn ang="0">
                    <a:pos x="345" y="3"/>
                  </a:cxn>
                  <a:cxn ang="0">
                    <a:pos x="220" y="3"/>
                  </a:cxn>
                  <a:cxn ang="0">
                    <a:pos x="187" y="51"/>
                  </a:cxn>
                  <a:cxn ang="0">
                    <a:pos x="150" y="3"/>
                  </a:cxn>
                  <a:cxn ang="0">
                    <a:pos x="22" y="3"/>
                  </a:cxn>
                  <a:cxn ang="0">
                    <a:pos x="0" y="89"/>
                  </a:cxn>
                  <a:cxn ang="0">
                    <a:pos x="82" y="573"/>
                  </a:cxn>
                </a:cxnLst>
                <a:rect l="0" t="0" r="r" b="b"/>
                <a:pathLst>
                  <a:path w="892" h="576">
                    <a:moveTo>
                      <a:pt x="82" y="573"/>
                    </a:moveTo>
                    <a:lnTo>
                      <a:pt x="892" y="576"/>
                    </a:lnTo>
                    <a:lnTo>
                      <a:pt x="756" y="45"/>
                    </a:lnTo>
                    <a:lnTo>
                      <a:pt x="727" y="0"/>
                    </a:lnTo>
                    <a:lnTo>
                      <a:pt x="603" y="0"/>
                    </a:lnTo>
                    <a:lnTo>
                      <a:pt x="568" y="56"/>
                    </a:lnTo>
                    <a:lnTo>
                      <a:pt x="535" y="3"/>
                    </a:lnTo>
                    <a:lnTo>
                      <a:pt x="412" y="6"/>
                    </a:lnTo>
                    <a:lnTo>
                      <a:pt x="378" y="56"/>
                    </a:lnTo>
                    <a:lnTo>
                      <a:pt x="345" y="3"/>
                    </a:lnTo>
                    <a:lnTo>
                      <a:pt x="220" y="3"/>
                    </a:lnTo>
                    <a:lnTo>
                      <a:pt x="187" y="51"/>
                    </a:lnTo>
                    <a:lnTo>
                      <a:pt x="150" y="3"/>
                    </a:lnTo>
                    <a:lnTo>
                      <a:pt x="22" y="3"/>
                    </a:lnTo>
                    <a:lnTo>
                      <a:pt x="0" y="89"/>
                    </a:lnTo>
                    <a:lnTo>
                      <a:pt x="82" y="573"/>
                    </a:lnTo>
                    <a:close/>
                  </a:path>
                </a:pathLst>
              </a:custGeom>
              <a:solidFill>
                <a:srgbClr val="808080"/>
              </a:solidFill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600" name="Freeform 160"/>
              <p:cNvSpPr>
                <a:spLocks noChangeAspect="1"/>
              </p:cNvSpPr>
              <p:nvPr/>
            </p:nvSpPr>
            <p:spPr bwMode="auto">
              <a:xfrm>
                <a:off x="152" y="2902"/>
                <a:ext cx="1210" cy="273"/>
              </a:xfrm>
              <a:custGeom>
                <a:avLst/>
                <a:gdLst/>
                <a:ahLst/>
                <a:cxnLst>
                  <a:cxn ang="0">
                    <a:pos x="413" y="724"/>
                  </a:cxn>
                  <a:cxn ang="0">
                    <a:pos x="615" y="628"/>
                  </a:cxn>
                  <a:cxn ang="0">
                    <a:pos x="2679" y="724"/>
                  </a:cxn>
                  <a:cxn ang="0">
                    <a:pos x="2835" y="628"/>
                  </a:cxn>
                  <a:cxn ang="0">
                    <a:pos x="3225" y="724"/>
                  </a:cxn>
                  <a:cxn ang="0">
                    <a:pos x="3150" y="178"/>
                  </a:cxn>
                  <a:cxn ang="0">
                    <a:pos x="3114" y="4"/>
                  </a:cxn>
                  <a:cxn ang="0">
                    <a:pos x="2964" y="73"/>
                  </a:cxn>
                  <a:cxn ang="0">
                    <a:pos x="2802" y="9"/>
                  </a:cxn>
                  <a:cxn ang="0">
                    <a:pos x="2724" y="13"/>
                  </a:cxn>
                  <a:cxn ang="0">
                    <a:pos x="2565" y="79"/>
                  </a:cxn>
                  <a:cxn ang="0">
                    <a:pos x="2402" y="4"/>
                  </a:cxn>
                  <a:cxn ang="0">
                    <a:pos x="2355" y="169"/>
                  </a:cxn>
                  <a:cxn ang="0">
                    <a:pos x="2289" y="58"/>
                  </a:cxn>
                  <a:cxn ang="0">
                    <a:pos x="2142" y="1"/>
                  </a:cxn>
                  <a:cxn ang="0">
                    <a:pos x="2070" y="7"/>
                  </a:cxn>
                  <a:cxn ang="0">
                    <a:pos x="1902" y="79"/>
                  </a:cxn>
                  <a:cxn ang="0">
                    <a:pos x="1737" y="4"/>
                  </a:cxn>
                  <a:cxn ang="0">
                    <a:pos x="1659" y="7"/>
                  </a:cxn>
                  <a:cxn ang="0">
                    <a:pos x="1485" y="73"/>
                  </a:cxn>
                  <a:cxn ang="0">
                    <a:pos x="1425" y="148"/>
                  </a:cxn>
                  <a:cxn ang="0">
                    <a:pos x="1395" y="7"/>
                  </a:cxn>
                  <a:cxn ang="0">
                    <a:pos x="1209" y="79"/>
                  </a:cxn>
                  <a:cxn ang="0">
                    <a:pos x="1065" y="4"/>
                  </a:cxn>
                  <a:cxn ang="0">
                    <a:pos x="984" y="7"/>
                  </a:cxn>
                  <a:cxn ang="0">
                    <a:pos x="810" y="79"/>
                  </a:cxn>
                  <a:cxn ang="0">
                    <a:pos x="639" y="13"/>
                  </a:cxn>
                  <a:cxn ang="0">
                    <a:pos x="600" y="150"/>
                  </a:cxn>
                  <a:cxn ang="0">
                    <a:pos x="519" y="199"/>
                  </a:cxn>
                  <a:cxn ang="0">
                    <a:pos x="345" y="154"/>
                  </a:cxn>
                  <a:cxn ang="0">
                    <a:pos x="296" y="0"/>
                  </a:cxn>
                  <a:cxn ang="0">
                    <a:pos x="120" y="79"/>
                  </a:cxn>
                  <a:cxn ang="0">
                    <a:pos x="128" y="181"/>
                  </a:cxn>
                  <a:cxn ang="0">
                    <a:pos x="0" y="727"/>
                  </a:cxn>
                </a:cxnLst>
                <a:rect l="0" t="0" r="r" b="b"/>
                <a:pathLst>
                  <a:path w="3225" h="727">
                    <a:moveTo>
                      <a:pt x="0" y="727"/>
                    </a:moveTo>
                    <a:lnTo>
                      <a:pt x="413" y="724"/>
                    </a:lnTo>
                    <a:lnTo>
                      <a:pt x="429" y="628"/>
                    </a:lnTo>
                    <a:lnTo>
                      <a:pt x="615" y="628"/>
                    </a:lnTo>
                    <a:lnTo>
                      <a:pt x="600" y="727"/>
                    </a:lnTo>
                    <a:lnTo>
                      <a:pt x="2679" y="724"/>
                    </a:lnTo>
                    <a:lnTo>
                      <a:pt x="2664" y="628"/>
                    </a:lnTo>
                    <a:lnTo>
                      <a:pt x="2835" y="628"/>
                    </a:lnTo>
                    <a:lnTo>
                      <a:pt x="2850" y="724"/>
                    </a:lnTo>
                    <a:lnTo>
                      <a:pt x="3225" y="724"/>
                    </a:lnTo>
                    <a:lnTo>
                      <a:pt x="3174" y="193"/>
                    </a:lnTo>
                    <a:lnTo>
                      <a:pt x="3150" y="178"/>
                    </a:lnTo>
                    <a:lnTo>
                      <a:pt x="3150" y="67"/>
                    </a:lnTo>
                    <a:lnTo>
                      <a:pt x="3114" y="4"/>
                    </a:lnTo>
                    <a:lnTo>
                      <a:pt x="3000" y="7"/>
                    </a:lnTo>
                    <a:lnTo>
                      <a:pt x="2964" y="73"/>
                    </a:lnTo>
                    <a:lnTo>
                      <a:pt x="2918" y="12"/>
                    </a:lnTo>
                    <a:lnTo>
                      <a:pt x="2802" y="9"/>
                    </a:lnTo>
                    <a:lnTo>
                      <a:pt x="2766" y="82"/>
                    </a:lnTo>
                    <a:lnTo>
                      <a:pt x="2724" y="13"/>
                    </a:lnTo>
                    <a:lnTo>
                      <a:pt x="2604" y="7"/>
                    </a:lnTo>
                    <a:lnTo>
                      <a:pt x="2565" y="79"/>
                    </a:lnTo>
                    <a:lnTo>
                      <a:pt x="2529" y="4"/>
                    </a:lnTo>
                    <a:lnTo>
                      <a:pt x="2402" y="4"/>
                    </a:lnTo>
                    <a:lnTo>
                      <a:pt x="2364" y="58"/>
                    </a:lnTo>
                    <a:lnTo>
                      <a:pt x="2355" y="169"/>
                    </a:lnTo>
                    <a:lnTo>
                      <a:pt x="2295" y="148"/>
                    </a:lnTo>
                    <a:lnTo>
                      <a:pt x="2289" y="58"/>
                    </a:lnTo>
                    <a:lnTo>
                      <a:pt x="2262" y="4"/>
                    </a:lnTo>
                    <a:lnTo>
                      <a:pt x="2142" y="1"/>
                    </a:lnTo>
                    <a:lnTo>
                      <a:pt x="2097" y="72"/>
                    </a:lnTo>
                    <a:lnTo>
                      <a:pt x="2070" y="7"/>
                    </a:lnTo>
                    <a:lnTo>
                      <a:pt x="1950" y="7"/>
                    </a:lnTo>
                    <a:lnTo>
                      <a:pt x="1902" y="79"/>
                    </a:lnTo>
                    <a:lnTo>
                      <a:pt x="1869" y="12"/>
                    </a:lnTo>
                    <a:lnTo>
                      <a:pt x="1737" y="4"/>
                    </a:lnTo>
                    <a:lnTo>
                      <a:pt x="1700" y="79"/>
                    </a:lnTo>
                    <a:lnTo>
                      <a:pt x="1659" y="7"/>
                    </a:lnTo>
                    <a:lnTo>
                      <a:pt x="1539" y="7"/>
                    </a:lnTo>
                    <a:lnTo>
                      <a:pt x="1485" y="73"/>
                    </a:lnTo>
                    <a:lnTo>
                      <a:pt x="1476" y="148"/>
                    </a:lnTo>
                    <a:lnTo>
                      <a:pt x="1425" y="148"/>
                    </a:lnTo>
                    <a:lnTo>
                      <a:pt x="1425" y="73"/>
                    </a:lnTo>
                    <a:lnTo>
                      <a:pt x="1395" y="7"/>
                    </a:lnTo>
                    <a:lnTo>
                      <a:pt x="1266" y="7"/>
                    </a:lnTo>
                    <a:lnTo>
                      <a:pt x="1209" y="79"/>
                    </a:lnTo>
                    <a:lnTo>
                      <a:pt x="1193" y="12"/>
                    </a:lnTo>
                    <a:lnTo>
                      <a:pt x="1065" y="4"/>
                    </a:lnTo>
                    <a:lnTo>
                      <a:pt x="1016" y="79"/>
                    </a:lnTo>
                    <a:lnTo>
                      <a:pt x="984" y="7"/>
                    </a:lnTo>
                    <a:lnTo>
                      <a:pt x="849" y="4"/>
                    </a:lnTo>
                    <a:lnTo>
                      <a:pt x="810" y="79"/>
                    </a:lnTo>
                    <a:lnTo>
                      <a:pt x="780" y="13"/>
                    </a:lnTo>
                    <a:lnTo>
                      <a:pt x="639" y="13"/>
                    </a:lnTo>
                    <a:lnTo>
                      <a:pt x="609" y="73"/>
                    </a:lnTo>
                    <a:lnTo>
                      <a:pt x="600" y="150"/>
                    </a:lnTo>
                    <a:lnTo>
                      <a:pt x="563" y="142"/>
                    </a:lnTo>
                    <a:lnTo>
                      <a:pt x="519" y="199"/>
                    </a:lnTo>
                    <a:lnTo>
                      <a:pt x="474" y="148"/>
                    </a:lnTo>
                    <a:lnTo>
                      <a:pt x="345" y="154"/>
                    </a:lnTo>
                    <a:lnTo>
                      <a:pt x="330" y="67"/>
                    </a:lnTo>
                    <a:lnTo>
                      <a:pt x="296" y="0"/>
                    </a:lnTo>
                    <a:lnTo>
                      <a:pt x="165" y="4"/>
                    </a:lnTo>
                    <a:lnTo>
                      <a:pt x="120" y="79"/>
                    </a:lnTo>
                    <a:lnTo>
                      <a:pt x="105" y="159"/>
                    </a:lnTo>
                    <a:lnTo>
                      <a:pt x="128" y="181"/>
                    </a:lnTo>
                    <a:lnTo>
                      <a:pt x="99" y="187"/>
                    </a:lnTo>
                    <a:lnTo>
                      <a:pt x="0" y="727"/>
                    </a:lnTo>
                    <a:close/>
                  </a:path>
                </a:pathLst>
              </a:custGeom>
              <a:solidFill>
                <a:srgbClr val="808080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601" name="Freeform 161"/>
              <p:cNvSpPr>
                <a:spLocks noChangeAspect="1"/>
              </p:cNvSpPr>
              <p:nvPr/>
            </p:nvSpPr>
            <p:spPr bwMode="auto">
              <a:xfrm>
                <a:off x="1380" y="2904"/>
                <a:ext cx="239" cy="150"/>
              </a:xfrm>
              <a:custGeom>
                <a:avLst/>
                <a:gdLst/>
                <a:ahLst/>
                <a:cxnLst>
                  <a:cxn ang="0">
                    <a:pos x="45" y="397"/>
                  </a:cxn>
                  <a:cxn ang="0">
                    <a:pos x="638" y="400"/>
                  </a:cxn>
                  <a:cxn ang="0">
                    <a:pos x="597" y="183"/>
                  </a:cxn>
                  <a:cxn ang="0">
                    <a:pos x="575" y="162"/>
                  </a:cxn>
                  <a:cxn ang="0">
                    <a:pos x="588" y="162"/>
                  </a:cxn>
                  <a:cxn ang="0">
                    <a:pos x="573" y="57"/>
                  </a:cxn>
                  <a:cxn ang="0">
                    <a:pos x="545" y="4"/>
                  </a:cxn>
                  <a:cxn ang="0">
                    <a:pos x="425" y="3"/>
                  </a:cxn>
                  <a:cxn ang="0">
                    <a:pos x="387" y="63"/>
                  </a:cxn>
                  <a:cxn ang="0">
                    <a:pos x="350" y="4"/>
                  </a:cxn>
                  <a:cxn ang="0">
                    <a:pos x="237" y="0"/>
                  </a:cxn>
                  <a:cxn ang="0">
                    <a:pos x="200" y="63"/>
                  </a:cxn>
                  <a:cxn ang="0">
                    <a:pos x="162" y="4"/>
                  </a:cxn>
                  <a:cxn ang="0">
                    <a:pos x="41" y="3"/>
                  </a:cxn>
                  <a:cxn ang="0">
                    <a:pos x="0" y="60"/>
                  </a:cxn>
                  <a:cxn ang="0">
                    <a:pos x="11" y="165"/>
                  </a:cxn>
                  <a:cxn ang="0">
                    <a:pos x="42" y="165"/>
                  </a:cxn>
                  <a:cxn ang="0">
                    <a:pos x="20" y="187"/>
                  </a:cxn>
                  <a:cxn ang="0">
                    <a:pos x="45" y="397"/>
                  </a:cxn>
                </a:cxnLst>
                <a:rect l="0" t="0" r="r" b="b"/>
                <a:pathLst>
                  <a:path w="638" h="400">
                    <a:moveTo>
                      <a:pt x="45" y="397"/>
                    </a:moveTo>
                    <a:lnTo>
                      <a:pt x="638" y="400"/>
                    </a:lnTo>
                    <a:lnTo>
                      <a:pt x="597" y="183"/>
                    </a:lnTo>
                    <a:lnTo>
                      <a:pt x="575" y="162"/>
                    </a:lnTo>
                    <a:lnTo>
                      <a:pt x="588" y="162"/>
                    </a:lnTo>
                    <a:lnTo>
                      <a:pt x="573" y="57"/>
                    </a:lnTo>
                    <a:lnTo>
                      <a:pt x="545" y="4"/>
                    </a:lnTo>
                    <a:lnTo>
                      <a:pt x="425" y="3"/>
                    </a:lnTo>
                    <a:lnTo>
                      <a:pt x="387" y="63"/>
                    </a:lnTo>
                    <a:lnTo>
                      <a:pt x="350" y="4"/>
                    </a:lnTo>
                    <a:lnTo>
                      <a:pt x="237" y="0"/>
                    </a:lnTo>
                    <a:lnTo>
                      <a:pt x="200" y="63"/>
                    </a:lnTo>
                    <a:lnTo>
                      <a:pt x="162" y="4"/>
                    </a:lnTo>
                    <a:lnTo>
                      <a:pt x="41" y="3"/>
                    </a:lnTo>
                    <a:lnTo>
                      <a:pt x="0" y="60"/>
                    </a:lnTo>
                    <a:lnTo>
                      <a:pt x="11" y="165"/>
                    </a:lnTo>
                    <a:lnTo>
                      <a:pt x="42" y="165"/>
                    </a:lnTo>
                    <a:lnTo>
                      <a:pt x="20" y="187"/>
                    </a:lnTo>
                    <a:lnTo>
                      <a:pt x="45" y="397"/>
                    </a:lnTo>
                    <a:close/>
                  </a:path>
                </a:pathLst>
              </a:custGeom>
              <a:solidFill>
                <a:srgbClr val="808080"/>
              </a:solidFill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602" name="Freeform 162"/>
              <p:cNvSpPr>
                <a:spLocks noChangeAspect="1"/>
              </p:cNvSpPr>
              <p:nvPr/>
            </p:nvSpPr>
            <p:spPr bwMode="gray">
              <a:xfrm>
                <a:off x="1395" y="2904"/>
                <a:ext cx="47" cy="24"/>
              </a:xfrm>
              <a:custGeom>
                <a:avLst/>
                <a:gdLst/>
                <a:ahLst/>
                <a:cxnLst>
                  <a:cxn ang="0">
                    <a:pos x="137" y="64"/>
                  </a:cxn>
                  <a:cxn ang="0">
                    <a:pos x="0" y="64"/>
                  </a:cxn>
                  <a:cxn ang="0">
                    <a:pos x="2" y="3"/>
                  </a:cxn>
                  <a:cxn ang="0">
                    <a:pos x="127" y="0"/>
                  </a:cxn>
                  <a:cxn ang="0">
                    <a:pos x="137" y="64"/>
                  </a:cxn>
                </a:cxnLst>
                <a:rect l="0" t="0" r="r" b="b"/>
                <a:pathLst>
                  <a:path w="137" h="64">
                    <a:moveTo>
                      <a:pt x="137" y="64"/>
                    </a:moveTo>
                    <a:lnTo>
                      <a:pt x="0" y="64"/>
                    </a:lnTo>
                    <a:lnTo>
                      <a:pt x="2" y="3"/>
                    </a:lnTo>
                    <a:lnTo>
                      <a:pt x="127" y="0"/>
                    </a:lnTo>
                    <a:lnTo>
                      <a:pt x="137" y="6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603" name="Freeform 163"/>
              <p:cNvSpPr>
                <a:spLocks noChangeAspect="1"/>
              </p:cNvSpPr>
              <p:nvPr/>
            </p:nvSpPr>
            <p:spPr bwMode="gray">
              <a:xfrm>
                <a:off x="1468" y="2904"/>
                <a:ext cx="44" cy="24"/>
              </a:xfrm>
              <a:custGeom>
                <a:avLst/>
                <a:gdLst/>
                <a:ahLst/>
                <a:cxnLst>
                  <a:cxn ang="0">
                    <a:pos x="137" y="64"/>
                  </a:cxn>
                  <a:cxn ang="0">
                    <a:pos x="0" y="64"/>
                  </a:cxn>
                  <a:cxn ang="0">
                    <a:pos x="2" y="3"/>
                  </a:cxn>
                  <a:cxn ang="0">
                    <a:pos x="127" y="0"/>
                  </a:cxn>
                  <a:cxn ang="0">
                    <a:pos x="137" y="64"/>
                  </a:cxn>
                </a:cxnLst>
                <a:rect l="0" t="0" r="r" b="b"/>
                <a:pathLst>
                  <a:path w="137" h="64">
                    <a:moveTo>
                      <a:pt x="137" y="64"/>
                    </a:moveTo>
                    <a:lnTo>
                      <a:pt x="0" y="64"/>
                    </a:lnTo>
                    <a:lnTo>
                      <a:pt x="2" y="3"/>
                    </a:lnTo>
                    <a:lnTo>
                      <a:pt x="127" y="0"/>
                    </a:lnTo>
                    <a:lnTo>
                      <a:pt x="137" y="6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604" name="Freeform 164"/>
              <p:cNvSpPr>
                <a:spLocks noChangeAspect="1"/>
              </p:cNvSpPr>
              <p:nvPr/>
            </p:nvSpPr>
            <p:spPr bwMode="gray">
              <a:xfrm>
                <a:off x="1539" y="2904"/>
                <a:ext cx="46" cy="24"/>
              </a:xfrm>
              <a:custGeom>
                <a:avLst/>
                <a:gdLst/>
                <a:ahLst/>
                <a:cxnLst>
                  <a:cxn ang="0">
                    <a:pos x="137" y="64"/>
                  </a:cxn>
                  <a:cxn ang="0">
                    <a:pos x="0" y="64"/>
                  </a:cxn>
                  <a:cxn ang="0">
                    <a:pos x="2" y="3"/>
                  </a:cxn>
                  <a:cxn ang="0">
                    <a:pos x="127" y="0"/>
                  </a:cxn>
                  <a:cxn ang="0">
                    <a:pos x="137" y="64"/>
                  </a:cxn>
                </a:cxnLst>
                <a:rect l="0" t="0" r="r" b="b"/>
                <a:pathLst>
                  <a:path w="137" h="64">
                    <a:moveTo>
                      <a:pt x="137" y="64"/>
                    </a:moveTo>
                    <a:lnTo>
                      <a:pt x="0" y="64"/>
                    </a:lnTo>
                    <a:lnTo>
                      <a:pt x="2" y="3"/>
                    </a:lnTo>
                    <a:lnTo>
                      <a:pt x="127" y="0"/>
                    </a:lnTo>
                    <a:lnTo>
                      <a:pt x="137" y="6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605" name="Freeform 165"/>
              <p:cNvSpPr>
                <a:spLocks noChangeAspect="1"/>
              </p:cNvSpPr>
              <p:nvPr/>
            </p:nvSpPr>
            <p:spPr bwMode="auto">
              <a:xfrm>
                <a:off x="1545" y="2958"/>
                <a:ext cx="58" cy="67"/>
              </a:xfrm>
              <a:custGeom>
                <a:avLst/>
                <a:gdLst/>
                <a:ahLst/>
                <a:cxnLst>
                  <a:cxn ang="0">
                    <a:pos x="155" y="176"/>
                  </a:cxn>
                  <a:cxn ang="0">
                    <a:pos x="128" y="0"/>
                  </a:cxn>
                  <a:cxn ang="0">
                    <a:pos x="0" y="0"/>
                  </a:cxn>
                  <a:cxn ang="0">
                    <a:pos x="23" y="180"/>
                  </a:cxn>
                  <a:cxn ang="0">
                    <a:pos x="155" y="176"/>
                  </a:cxn>
                </a:cxnLst>
                <a:rect l="0" t="0" r="r" b="b"/>
                <a:pathLst>
                  <a:path w="155" h="180">
                    <a:moveTo>
                      <a:pt x="155" y="176"/>
                    </a:moveTo>
                    <a:lnTo>
                      <a:pt x="128" y="0"/>
                    </a:lnTo>
                    <a:lnTo>
                      <a:pt x="0" y="0"/>
                    </a:lnTo>
                    <a:lnTo>
                      <a:pt x="23" y="180"/>
                    </a:lnTo>
                    <a:lnTo>
                      <a:pt x="155" y="176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606" name="Freeform 166"/>
              <p:cNvSpPr>
                <a:spLocks noChangeAspect="1"/>
              </p:cNvSpPr>
              <p:nvPr/>
            </p:nvSpPr>
            <p:spPr bwMode="auto">
              <a:xfrm>
                <a:off x="1473" y="2958"/>
                <a:ext cx="57" cy="67"/>
              </a:xfrm>
              <a:custGeom>
                <a:avLst/>
                <a:gdLst/>
                <a:ahLst/>
                <a:cxnLst>
                  <a:cxn ang="0">
                    <a:pos x="152" y="180"/>
                  </a:cxn>
                  <a:cxn ang="0">
                    <a:pos x="125" y="0"/>
                  </a:cxn>
                  <a:cxn ang="0">
                    <a:pos x="0" y="0"/>
                  </a:cxn>
                  <a:cxn ang="0">
                    <a:pos x="20" y="180"/>
                  </a:cxn>
                  <a:cxn ang="0">
                    <a:pos x="152" y="180"/>
                  </a:cxn>
                </a:cxnLst>
                <a:rect l="0" t="0" r="r" b="b"/>
                <a:pathLst>
                  <a:path w="152" h="180">
                    <a:moveTo>
                      <a:pt x="152" y="180"/>
                    </a:moveTo>
                    <a:lnTo>
                      <a:pt x="125" y="0"/>
                    </a:lnTo>
                    <a:lnTo>
                      <a:pt x="0" y="0"/>
                    </a:lnTo>
                    <a:lnTo>
                      <a:pt x="20" y="180"/>
                    </a:lnTo>
                    <a:lnTo>
                      <a:pt x="152" y="180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607" name="Freeform 167"/>
              <p:cNvSpPr>
                <a:spLocks noChangeAspect="1"/>
              </p:cNvSpPr>
              <p:nvPr/>
            </p:nvSpPr>
            <p:spPr bwMode="auto">
              <a:xfrm>
                <a:off x="1401" y="2958"/>
                <a:ext cx="58" cy="67"/>
              </a:xfrm>
              <a:custGeom>
                <a:avLst/>
                <a:gdLst/>
                <a:ahLst/>
                <a:cxnLst>
                  <a:cxn ang="0">
                    <a:pos x="157" y="180"/>
                  </a:cxn>
                  <a:cxn ang="0">
                    <a:pos x="138" y="0"/>
                  </a:cxn>
                  <a:cxn ang="0">
                    <a:pos x="3" y="3"/>
                  </a:cxn>
                  <a:cxn ang="0">
                    <a:pos x="0" y="180"/>
                  </a:cxn>
                  <a:cxn ang="0">
                    <a:pos x="157" y="180"/>
                  </a:cxn>
                </a:cxnLst>
                <a:rect l="0" t="0" r="r" b="b"/>
                <a:pathLst>
                  <a:path w="157" h="180">
                    <a:moveTo>
                      <a:pt x="157" y="180"/>
                    </a:moveTo>
                    <a:lnTo>
                      <a:pt x="138" y="0"/>
                    </a:lnTo>
                    <a:lnTo>
                      <a:pt x="3" y="3"/>
                    </a:lnTo>
                    <a:lnTo>
                      <a:pt x="0" y="180"/>
                    </a:lnTo>
                    <a:lnTo>
                      <a:pt x="157" y="180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608" name="Freeform 168"/>
              <p:cNvSpPr>
                <a:spLocks noChangeAspect="1"/>
              </p:cNvSpPr>
              <p:nvPr/>
            </p:nvSpPr>
            <p:spPr bwMode="auto">
              <a:xfrm>
                <a:off x="1566" y="3093"/>
                <a:ext cx="52" cy="36"/>
              </a:xfrm>
              <a:custGeom>
                <a:avLst/>
                <a:gdLst/>
                <a:ahLst/>
                <a:cxnLst>
                  <a:cxn ang="0">
                    <a:pos x="4" y="98"/>
                  </a:cxn>
                  <a:cxn ang="0">
                    <a:pos x="139" y="98"/>
                  </a:cxn>
                  <a:cxn ang="0">
                    <a:pos x="129" y="0"/>
                  </a:cxn>
                  <a:cxn ang="0">
                    <a:pos x="0" y="0"/>
                  </a:cxn>
                  <a:cxn ang="0">
                    <a:pos x="4" y="98"/>
                  </a:cxn>
                </a:cxnLst>
                <a:rect l="0" t="0" r="r" b="b"/>
                <a:pathLst>
                  <a:path w="139" h="98">
                    <a:moveTo>
                      <a:pt x="4" y="98"/>
                    </a:moveTo>
                    <a:lnTo>
                      <a:pt x="139" y="98"/>
                    </a:lnTo>
                    <a:lnTo>
                      <a:pt x="129" y="0"/>
                    </a:lnTo>
                    <a:lnTo>
                      <a:pt x="0" y="0"/>
                    </a:lnTo>
                    <a:lnTo>
                      <a:pt x="4" y="98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609" name="Freeform 169"/>
              <p:cNvSpPr>
                <a:spLocks noChangeAspect="1"/>
              </p:cNvSpPr>
              <p:nvPr/>
            </p:nvSpPr>
            <p:spPr bwMode="auto">
              <a:xfrm>
                <a:off x="1486" y="3059"/>
                <a:ext cx="57" cy="72"/>
              </a:xfrm>
              <a:custGeom>
                <a:avLst/>
                <a:gdLst/>
                <a:ahLst/>
                <a:cxnLst>
                  <a:cxn ang="0">
                    <a:pos x="153" y="188"/>
                  </a:cxn>
                  <a:cxn ang="0">
                    <a:pos x="135" y="5"/>
                  </a:cxn>
                  <a:cxn ang="0">
                    <a:pos x="0" y="0"/>
                  </a:cxn>
                  <a:cxn ang="0">
                    <a:pos x="22" y="191"/>
                  </a:cxn>
                  <a:cxn ang="0">
                    <a:pos x="153" y="188"/>
                  </a:cxn>
                </a:cxnLst>
                <a:rect l="0" t="0" r="r" b="b"/>
                <a:pathLst>
                  <a:path w="153" h="191">
                    <a:moveTo>
                      <a:pt x="153" y="188"/>
                    </a:moveTo>
                    <a:lnTo>
                      <a:pt x="135" y="5"/>
                    </a:lnTo>
                    <a:lnTo>
                      <a:pt x="0" y="0"/>
                    </a:lnTo>
                    <a:lnTo>
                      <a:pt x="22" y="191"/>
                    </a:lnTo>
                    <a:lnTo>
                      <a:pt x="153" y="188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610" name="Freeform 170"/>
              <p:cNvSpPr>
                <a:spLocks noChangeAspect="1"/>
              </p:cNvSpPr>
              <p:nvPr/>
            </p:nvSpPr>
            <p:spPr bwMode="auto">
              <a:xfrm>
                <a:off x="1414" y="3092"/>
                <a:ext cx="54" cy="37"/>
              </a:xfrm>
              <a:custGeom>
                <a:avLst/>
                <a:gdLst/>
                <a:ahLst/>
                <a:cxnLst>
                  <a:cxn ang="0">
                    <a:pos x="144" y="98"/>
                  </a:cxn>
                  <a:cxn ang="0">
                    <a:pos x="136" y="3"/>
                  </a:cxn>
                  <a:cxn ang="0">
                    <a:pos x="0" y="0"/>
                  </a:cxn>
                  <a:cxn ang="0">
                    <a:pos x="12" y="101"/>
                  </a:cxn>
                  <a:cxn ang="0">
                    <a:pos x="144" y="98"/>
                  </a:cxn>
                </a:cxnLst>
                <a:rect l="0" t="0" r="r" b="b"/>
                <a:pathLst>
                  <a:path w="144" h="101">
                    <a:moveTo>
                      <a:pt x="144" y="98"/>
                    </a:moveTo>
                    <a:lnTo>
                      <a:pt x="136" y="3"/>
                    </a:lnTo>
                    <a:lnTo>
                      <a:pt x="0" y="0"/>
                    </a:lnTo>
                    <a:lnTo>
                      <a:pt x="12" y="101"/>
                    </a:lnTo>
                    <a:lnTo>
                      <a:pt x="144" y="98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611" name="Freeform 171"/>
              <p:cNvSpPr>
                <a:spLocks noChangeAspect="1"/>
              </p:cNvSpPr>
              <p:nvPr/>
            </p:nvSpPr>
            <p:spPr bwMode="gray">
              <a:xfrm>
                <a:off x="208" y="2903"/>
                <a:ext cx="56" cy="27"/>
              </a:xfrm>
              <a:custGeom>
                <a:avLst/>
                <a:gdLst/>
                <a:ahLst/>
                <a:cxnLst>
                  <a:cxn ang="0">
                    <a:pos x="142" y="71"/>
                  </a:cxn>
                  <a:cxn ang="0">
                    <a:pos x="0" y="71"/>
                  </a:cxn>
                  <a:cxn ang="0">
                    <a:pos x="12" y="0"/>
                  </a:cxn>
                  <a:cxn ang="0">
                    <a:pos x="150" y="0"/>
                  </a:cxn>
                  <a:cxn ang="0">
                    <a:pos x="142" y="71"/>
                  </a:cxn>
                </a:cxnLst>
                <a:rect l="0" t="0" r="r" b="b"/>
                <a:pathLst>
                  <a:path w="150" h="71">
                    <a:moveTo>
                      <a:pt x="142" y="71"/>
                    </a:moveTo>
                    <a:lnTo>
                      <a:pt x="0" y="71"/>
                    </a:lnTo>
                    <a:lnTo>
                      <a:pt x="12" y="0"/>
                    </a:lnTo>
                    <a:lnTo>
                      <a:pt x="150" y="0"/>
                    </a:lnTo>
                    <a:lnTo>
                      <a:pt x="142" y="7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solidFill>
                  <a:srgbClr val="80808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612" name="Freeform 172"/>
              <p:cNvSpPr>
                <a:spLocks noChangeAspect="1"/>
              </p:cNvSpPr>
              <p:nvPr/>
            </p:nvSpPr>
            <p:spPr bwMode="gray">
              <a:xfrm>
                <a:off x="388" y="2904"/>
                <a:ext cx="56" cy="24"/>
              </a:xfrm>
              <a:custGeom>
                <a:avLst/>
                <a:gdLst/>
                <a:ahLst/>
                <a:cxnLst>
                  <a:cxn ang="0">
                    <a:pos x="142" y="71"/>
                  </a:cxn>
                  <a:cxn ang="0">
                    <a:pos x="0" y="71"/>
                  </a:cxn>
                  <a:cxn ang="0">
                    <a:pos x="12" y="0"/>
                  </a:cxn>
                  <a:cxn ang="0">
                    <a:pos x="150" y="0"/>
                  </a:cxn>
                  <a:cxn ang="0">
                    <a:pos x="142" y="71"/>
                  </a:cxn>
                </a:cxnLst>
                <a:rect l="0" t="0" r="r" b="b"/>
                <a:pathLst>
                  <a:path w="150" h="71">
                    <a:moveTo>
                      <a:pt x="142" y="71"/>
                    </a:moveTo>
                    <a:lnTo>
                      <a:pt x="0" y="71"/>
                    </a:lnTo>
                    <a:lnTo>
                      <a:pt x="12" y="0"/>
                    </a:lnTo>
                    <a:lnTo>
                      <a:pt x="150" y="0"/>
                    </a:lnTo>
                    <a:lnTo>
                      <a:pt x="142" y="7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613" name="Freeform 173"/>
              <p:cNvSpPr>
                <a:spLocks noChangeAspect="1"/>
              </p:cNvSpPr>
              <p:nvPr/>
            </p:nvSpPr>
            <p:spPr bwMode="gray">
              <a:xfrm>
                <a:off x="465" y="2904"/>
                <a:ext cx="57" cy="24"/>
              </a:xfrm>
              <a:custGeom>
                <a:avLst/>
                <a:gdLst/>
                <a:ahLst/>
                <a:cxnLst>
                  <a:cxn ang="0">
                    <a:pos x="142" y="71"/>
                  </a:cxn>
                  <a:cxn ang="0">
                    <a:pos x="0" y="71"/>
                  </a:cxn>
                  <a:cxn ang="0">
                    <a:pos x="12" y="0"/>
                  </a:cxn>
                  <a:cxn ang="0">
                    <a:pos x="150" y="0"/>
                  </a:cxn>
                  <a:cxn ang="0">
                    <a:pos x="142" y="71"/>
                  </a:cxn>
                </a:cxnLst>
                <a:rect l="0" t="0" r="r" b="b"/>
                <a:pathLst>
                  <a:path w="150" h="71">
                    <a:moveTo>
                      <a:pt x="142" y="71"/>
                    </a:moveTo>
                    <a:lnTo>
                      <a:pt x="0" y="71"/>
                    </a:lnTo>
                    <a:lnTo>
                      <a:pt x="12" y="0"/>
                    </a:lnTo>
                    <a:lnTo>
                      <a:pt x="150" y="0"/>
                    </a:lnTo>
                    <a:lnTo>
                      <a:pt x="142" y="7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614" name="Freeform 174"/>
              <p:cNvSpPr>
                <a:spLocks noChangeAspect="1"/>
              </p:cNvSpPr>
              <p:nvPr/>
            </p:nvSpPr>
            <p:spPr bwMode="gray">
              <a:xfrm>
                <a:off x="548" y="2905"/>
                <a:ext cx="50" cy="23"/>
              </a:xfrm>
              <a:custGeom>
                <a:avLst/>
                <a:gdLst/>
                <a:ahLst/>
                <a:cxnLst>
                  <a:cxn ang="0">
                    <a:pos x="142" y="61"/>
                  </a:cxn>
                  <a:cxn ang="0">
                    <a:pos x="0" y="61"/>
                  </a:cxn>
                  <a:cxn ang="0">
                    <a:pos x="6" y="0"/>
                  </a:cxn>
                  <a:cxn ang="0">
                    <a:pos x="141" y="0"/>
                  </a:cxn>
                  <a:cxn ang="0">
                    <a:pos x="142" y="61"/>
                  </a:cxn>
                </a:cxnLst>
                <a:rect l="0" t="0" r="r" b="b"/>
                <a:pathLst>
                  <a:path w="142" h="61">
                    <a:moveTo>
                      <a:pt x="142" y="61"/>
                    </a:moveTo>
                    <a:lnTo>
                      <a:pt x="0" y="61"/>
                    </a:lnTo>
                    <a:lnTo>
                      <a:pt x="6" y="0"/>
                    </a:lnTo>
                    <a:lnTo>
                      <a:pt x="141" y="0"/>
                    </a:lnTo>
                    <a:lnTo>
                      <a:pt x="142" y="6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615" name="Freeform 175"/>
              <p:cNvSpPr>
                <a:spLocks noChangeAspect="1"/>
              </p:cNvSpPr>
              <p:nvPr/>
            </p:nvSpPr>
            <p:spPr bwMode="gray">
              <a:xfrm>
                <a:off x="626" y="2904"/>
                <a:ext cx="49" cy="24"/>
              </a:xfrm>
              <a:custGeom>
                <a:avLst/>
                <a:gdLst/>
                <a:ahLst/>
                <a:cxnLst>
                  <a:cxn ang="0">
                    <a:pos x="142" y="64"/>
                  </a:cxn>
                  <a:cxn ang="0">
                    <a:pos x="0" y="64"/>
                  </a:cxn>
                  <a:cxn ang="0">
                    <a:pos x="5" y="3"/>
                  </a:cxn>
                  <a:cxn ang="0">
                    <a:pos x="137" y="0"/>
                  </a:cxn>
                  <a:cxn ang="0">
                    <a:pos x="142" y="64"/>
                  </a:cxn>
                </a:cxnLst>
                <a:rect l="0" t="0" r="r" b="b"/>
                <a:pathLst>
                  <a:path w="142" h="64">
                    <a:moveTo>
                      <a:pt x="142" y="64"/>
                    </a:moveTo>
                    <a:lnTo>
                      <a:pt x="0" y="64"/>
                    </a:lnTo>
                    <a:lnTo>
                      <a:pt x="5" y="3"/>
                    </a:lnTo>
                    <a:lnTo>
                      <a:pt x="137" y="0"/>
                    </a:lnTo>
                    <a:lnTo>
                      <a:pt x="142" y="6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616" name="Freeform 176"/>
              <p:cNvSpPr>
                <a:spLocks noChangeAspect="1"/>
              </p:cNvSpPr>
              <p:nvPr/>
            </p:nvSpPr>
            <p:spPr bwMode="gray">
              <a:xfrm>
                <a:off x="727" y="2904"/>
                <a:ext cx="48" cy="24"/>
              </a:xfrm>
              <a:custGeom>
                <a:avLst/>
                <a:gdLst/>
                <a:ahLst/>
                <a:cxnLst>
                  <a:cxn ang="0">
                    <a:pos x="142" y="64"/>
                  </a:cxn>
                  <a:cxn ang="0">
                    <a:pos x="0" y="64"/>
                  </a:cxn>
                  <a:cxn ang="0">
                    <a:pos x="5" y="3"/>
                  </a:cxn>
                  <a:cxn ang="0">
                    <a:pos x="137" y="0"/>
                  </a:cxn>
                  <a:cxn ang="0">
                    <a:pos x="142" y="64"/>
                  </a:cxn>
                </a:cxnLst>
                <a:rect l="0" t="0" r="r" b="b"/>
                <a:pathLst>
                  <a:path w="142" h="64">
                    <a:moveTo>
                      <a:pt x="142" y="64"/>
                    </a:moveTo>
                    <a:lnTo>
                      <a:pt x="0" y="64"/>
                    </a:lnTo>
                    <a:lnTo>
                      <a:pt x="5" y="3"/>
                    </a:lnTo>
                    <a:lnTo>
                      <a:pt x="137" y="0"/>
                    </a:lnTo>
                    <a:lnTo>
                      <a:pt x="142" y="6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617" name="Freeform 177"/>
              <p:cNvSpPr>
                <a:spLocks noChangeAspect="1"/>
              </p:cNvSpPr>
              <p:nvPr/>
            </p:nvSpPr>
            <p:spPr bwMode="gray">
              <a:xfrm>
                <a:off x="802" y="2905"/>
                <a:ext cx="50" cy="23"/>
              </a:xfrm>
              <a:custGeom>
                <a:avLst/>
                <a:gdLst/>
                <a:ahLst/>
                <a:cxnLst>
                  <a:cxn ang="0">
                    <a:pos x="142" y="61"/>
                  </a:cxn>
                  <a:cxn ang="0">
                    <a:pos x="0" y="61"/>
                  </a:cxn>
                  <a:cxn ang="0">
                    <a:pos x="6" y="0"/>
                  </a:cxn>
                  <a:cxn ang="0">
                    <a:pos x="141" y="0"/>
                  </a:cxn>
                  <a:cxn ang="0">
                    <a:pos x="142" y="61"/>
                  </a:cxn>
                </a:cxnLst>
                <a:rect l="0" t="0" r="r" b="b"/>
                <a:pathLst>
                  <a:path w="142" h="61">
                    <a:moveTo>
                      <a:pt x="142" y="61"/>
                    </a:moveTo>
                    <a:lnTo>
                      <a:pt x="0" y="61"/>
                    </a:lnTo>
                    <a:lnTo>
                      <a:pt x="6" y="0"/>
                    </a:lnTo>
                    <a:lnTo>
                      <a:pt x="141" y="0"/>
                    </a:lnTo>
                    <a:lnTo>
                      <a:pt x="142" y="6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618" name="Freeform 178"/>
              <p:cNvSpPr>
                <a:spLocks noChangeAspect="1"/>
              </p:cNvSpPr>
              <p:nvPr/>
            </p:nvSpPr>
            <p:spPr bwMode="gray">
              <a:xfrm>
                <a:off x="882" y="2905"/>
                <a:ext cx="47" cy="23"/>
              </a:xfrm>
              <a:custGeom>
                <a:avLst/>
                <a:gdLst/>
                <a:ahLst/>
                <a:cxnLst>
                  <a:cxn ang="0">
                    <a:pos x="142" y="61"/>
                  </a:cxn>
                  <a:cxn ang="0">
                    <a:pos x="0" y="61"/>
                  </a:cxn>
                  <a:cxn ang="0">
                    <a:pos x="6" y="0"/>
                  </a:cxn>
                  <a:cxn ang="0">
                    <a:pos x="141" y="0"/>
                  </a:cxn>
                  <a:cxn ang="0">
                    <a:pos x="142" y="61"/>
                  </a:cxn>
                </a:cxnLst>
                <a:rect l="0" t="0" r="r" b="b"/>
                <a:pathLst>
                  <a:path w="142" h="61">
                    <a:moveTo>
                      <a:pt x="142" y="61"/>
                    </a:moveTo>
                    <a:lnTo>
                      <a:pt x="0" y="61"/>
                    </a:lnTo>
                    <a:lnTo>
                      <a:pt x="6" y="0"/>
                    </a:lnTo>
                    <a:lnTo>
                      <a:pt x="141" y="0"/>
                    </a:lnTo>
                    <a:lnTo>
                      <a:pt x="142" y="6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619" name="Freeform 179"/>
              <p:cNvSpPr>
                <a:spLocks noChangeAspect="1"/>
              </p:cNvSpPr>
              <p:nvPr/>
            </p:nvSpPr>
            <p:spPr bwMode="gray">
              <a:xfrm>
                <a:off x="953" y="2904"/>
                <a:ext cx="48" cy="23"/>
              </a:xfrm>
              <a:custGeom>
                <a:avLst/>
                <a:gdLst/>
                <a:ahLst/>
                <a:cxnLst>
                  <a:cxn ang="0">
                    <a:pos x="142" y="61"/>
                  </a:cxn>
                  <a:cxn ang="0">
                    <a:pos x="0" y="61"/>
                  </a:cxn>
                  <a:cxn ang="0">
                    <a:pos x="6" y="0"/>
                  </a:cxn>
                  <a:cxn ang="0">
                    <a:pos x="141" y="0"/>
                  </a:cxn>
                  <a:cxn ang="0">
                    <a:pos x="142" y="61"/>
                  </a:cxn>
                </a:cxnLst>
                <a:rect l="0" t="0" r="r" b="b"/>
                <a:pathLst>
                  <a:path w="142" h="61">
                    <a:moveTo>
                      <a:pt x="142" y="61"/>
                    </a:moveTo>
                    <a:lnTo>
                      <a:pt x="0" y="61"/>
                    </a:lnTo>
                    <a:lnTo>
                      <a:pt x="6" y="0"/>
                    </a:lnTo>
                    <a:lnTo>
                      <a:pt x="141" y="0"/>
                    </a:lnTo>
                    <a:lnTo>
                      <a:pt x="142" y="6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620" name="Freeform 180"/>
              <p:cNvSpPr>
                <a:spLocks noChangeAspect="1"/>
              </p:cNvSpPr>
              <p:nvPr/>
            </p:nvSpPr>
            <p:spPr bwMode="gray">
              <a:xfrm>
                <a:off x="1050" y="2905"/>
                <a:ext cx="52" cy="23"/>
              </a:xfrm>
              <a:custGeom>
                <a:avLst/>
                <a:gdLst/>
                <a:ahLst/>
                <a:cxnLst>
                  <a:cxn ang="0">
                    <a:pos x="142" y="61"/>
                  </a:cxn>
                  <a:cxn ang="0">
                    <a:pos x="0" y="61"/>
                  </a:cxn>
                  <a:cxn ang="0">
                    <a:pos x="6" y="0"/>
                  </a:cxn>
                  <a:cxn ang="0">
                    <a:pos x="141" y="0"/>
                  </a:cxn>
                  <a:cxn ang="0">
                    <a:pos x="142" y="61"/>
                  </a:cxn>
                </a:cxnLst>
                <a:rect l="0" t="0" r="r" b="b"/>
                <a:pathLst>
                  <a:path w="142" h="61">
                    <a:moveTo>
                      <a:pt x="142" y="61"/>
                    </a:moveTo>
                    <a:lnTo>
                      <a:pt x="0" y="61"/>
                    </a:lnTo>
                    <a:lnTo>
                      <a:pt x="6" y="0"/>
                    </a:lnTo>
                    <a:lnTo>
                      <a:pt x="141" y="0"/>
                    </a:lnTo>
                    <a:lnTo>
                      <a:pt x="142" y="6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621" name="Freeform 181"/>
              <p:cNvSpPr>
                <a:spLocks noChangeAspect="1"/>
              </p:cNvSpPr>
              <p:nvPr/>
            </p:nvSpPr>
            <p:spPr bwMode="gray">
              <a:xfrm>
                <a:off x="1126" y="2905"/>
                <a:ext cx="49" cy="23"/>
              </a:xfrm>
              <a:custGeom>
                <a:avLst/>
                <a:gdLst/>
                <a:ahLst/>
                <a:cxnLst>
                  <a:cxn ang="0">
                    <a:pos x="137" y="61"/>
                  </a:cxn>
                  <a:cxn ang="0">
                    <a:pos x="0" y="61"/>
                  </a:cxn>
                  <a:cxn ang="0">
                    <a:pos x="6" y="0"/>
                  </a:cxn>
                  <a:cxn ang="0">
                    <a:pos x="128" y="3"/>
                  </a:cxn>
                  <a:cxn ang="0">
                    <a:pos x="137" y="61"/>
                  </a:cxn>
                </a:cxnLst>
                <a:rect l="0" t="0" r="r" b="b"/>
                <a:pathLst>
                  <a:path w="137" h="61">
                    <a:moveTo>
                      <a:pt x="137" y="61"/>
                    </a:moveTo>
                    <a:lnTo>
                      <a:pt x="0" y="61"/>
                    </a:lnTo>
                    <a:lnTo>
                      <a:pt x="6" y="0"/>
                    </a:lnTo>
                    <a:lnTo>
                      <a:pt x="128" y="3"/>
                    </a:lnTo>
                    <a:lnTo>
                      <a:pt x="137" y="6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622" name="Freeform 182"/>
              <p:cNvSpPr>
                <a:spLocks noChangeAspect="1"/>
              </p:cNvSpPr>
              <p:nvPr/>
            </p:nvSpPr>
            <p:spPr bwMode="gray">
              <a:xfrm>
                <a:off x="1201" y="2905"/>
                <a:ext cx="48" cy="23"/>
              </a:xfrm>
              <a:custGeom>
                <a:avLst/>
                <a:gdLst/>
                <a:ahLst/>
                <a:cxnLst>
                  <a:cxn ang="0">
                    <a:pos x="137" y="61"/>
                  </a:cxn>
                  <a:cxn ang="0">
                    <a:pos x="0" y="61"/>
                  </a:cxn>
                  <a:cxn ang="0">
                    <a:pos x="6" y="0"/>
                  </a:cxn>
                  <a:cxn ang="0">
                    <a:pos x="128" y="3"/>
                  </a:cxn>
                  <a:cxn ang="0">
                    <a:pos x="137" y="61"/>
                  </a:cxn>
                </a:cxnLst>
                <a:rect l="0" t="0" r="r" b="b"/>
                <a:pathLst>
                  <a:path w="137" h="61">
                    <a:moveTo>
                      <a:pt x="137" y="61"/>
                    </a:moveTo>
                    <a:lnTo>
                      <a:pt x="0" y="61"/>
                    </a:lnTo>
                    <a:lnTo>
                      <a:pt x="6" y="0"/>
                    </a:lnTo>
                    <a:lnTo>
                      <a:pt x="128" y="3"/>
                    </a:lnTo>
                    <a:lnTo>
                      <a:pt x="137" y="6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623" name="Freeform 183"/>
              <p:cNvSpPr>
                <a:spLocks noChangeAspect="1"/>
              </p:cNvSpPr>
              <p:nvPr/>
            </p:nvSpPr>
            <p:spPr bwMode="gray">
              <a:xfrm>
                <a:off x="1278" y="2904"/>
                <a:ext cx="45" cy="24"/>
              </a:xfrm>
              <a:custGeom>
                <a:avLst/>
                <a:gdLst/>
                <a:ahLst/>
                <a:cxnLst>
                  <a:cxn ang="0">
                    <a:pos x="137" y="64"/>
                  </a:cxn>
                  <a:cxn ang="0">
                    <a:pos x="0" y="64"/>
                  </a:cxn>
                  <a:cxn ang="0">
                    <a:pos x="2" y="3"/>
                  </a:cxn>
                  <a:cxn ang="0">
                    <a:pos x="127" y="0"/>
                  </a:cxn>
                  <a:cxn ang="0">
                    <a:pos x="137" y="64"/>
                  </a:cxn>
                </a:cxnLst>
                <a:rect l="0" t="0" r="r" b="b"/>
                <a:pathLst>
                  <a:path w="137" h="64">
                    <a:moveTo>
                      <a:pt x="137" y="64"/>
                    </a:moveTo>
                    <a:lnTo>
                      <a:pt x="0" y="64"/>
                    </a:lnTo>
                    <a:lnTo>
                      <a:pt x="2" y="3"/>
                    </a:lnTo>
                    <a:lnTo>
                      <a:pt x="127" y="0"/>
                    </a:lnTo>
                    <a:lnTo>
                      <a:pt x="137" y="6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624" name="Freeform 184"/>
              <p:cNvSpPr>
                <a:spLocks noChangeAspect="1"/>
              </p:cNvSpPr>
              <p:nvPr/>
            </p:nvSpPr>
            <p:spPr bwMode="auto">
              <a:xfrm>
                <a:off x="1127" y="2958"/>
                <a:ext cx="51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625" name="Freeform 185"/>
              <p:cNvSpPr>
                <a:spLocks noChangeAspect="1"/>
              </p:cNvSpPr>
              <p:nvPr/>
            </p:nvSpPr>
            <p:spPr bwMode="auto">
              <a:xfrm>
                <a:off x="1053" y="2958"/>
                <a:ext cx="50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626" name="Freeform 186"/>
              <p:cNvSpPr>
                <a:spLocks noChangeAspect="1"/>
              </p:cNvSpPr>
              <p:nvPr/>
            </p:nvSpPr>
            <p:spPr bwMode="auto">
              <a:xfrm>
                <a:off x="978" y="2958"/>
                <a:ext cx="50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627" name="Freeform 187"/>
              <p:cNvSpPr>
                <a:spLocks noChangeAspect="1"/>
              </p:cNvSpPr>
              <p:nvPr/>
            </p:nvSpPr>
            <p:spPr bwMode="auto">
              <a:xfrm>
                <a:off x="900" y="2958"/>
                <a:ext cx="51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628" name="Freeform 188"/>
              <p:cNvSpPr>
                <a:spLocks noChangeAspect="1"/>
              </p:cNvSpPr>
              <p:nvPr/>
            </p:nvSpPr>
            <p:spPr bwMode="auto">
              <a:xfrm>
                <a:off x="825" y="2958"/>
                <a:ext cx="51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629" name="Freeform 189"/>
              <p:cNvSpPr>
                <a:spLocks noChangeAspect="1"/>
              </p:cNvSpPr>
              <p:nvPr/>
            </p:nvSpPr>
            <p:spPr bwMode="auto">
              <a:xfrm>
                <a:off x="748" y="2958"/>
                <a:ext cx="50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630" name="Freeform 190"/>
              <p:cNvSpPr>
                <a:spLocks noChangeAspect="1"/>
              </p:cNvSpPr>
              <p:nvPr/>
            </p:nvSpPr>
            <p:spPr bwMode="auto">
              <a:xfrm>
                <a:off x="672" y="2958"/>
                <a:ext cx="51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631" name="Freeform 191"/>
              <p:cNvSpPr>
                <a:spLocks noChangeAspect="1"/>
              </p:cNvSpPr>
              <p:nvPr/>
            </p:nvSpPr>
            <p:spPr bwMode="auto">
              <a:xfrm>
                <a:off x="593" y="2958"/>
                <a:ext cx="51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632" name="Freeform 192"/>
              <p:cNvSpPr>
                <a:spLocks noChangeAspect="1"/>
              </p:cNvSpPr>
              <p:nvPr/>
            </p:nvSpPr>
            <p:spPr bwMode="auto">
              <a:xfrm>
                <a:off x="518" y="2959"/>
                <a:ext cx="52" cy="31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633" name="Freeform 193"/>
              <p:cNvSpPr>
                <a:spLocks noChangeAspect="1"/>
              </p:cNvSpPr>
              <p:nvPr/>
            </p:nvSpPr>
            <p:spPr bwMode="auto">
              <a:xfrm>
                <a:off x="437" y="2959"/>
                <a:ext cx="52" cy="31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634" name="Freeform 194"/>
              <p:cNvSpPr>
                <a:spLocks noChangeAspect="1"/>
              </p:cNvSpPr>
              <p:nvPr/>
            </p:nvSpPr>
            <p:spPr bwMode="auto">
              <a:xfrm>
                <a:off x="359" y="2959"/>
                <a:ext cx="53" cy="31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635" name="Freeform 195"/>
              <p:cNvSpPr>
                <a:spLocks noChangeAspect="1"/>
              </p:cNvSpPr>
              <p:nvPr/>
            </p:nvSpPr>
            <p:spPr bwMode="auto">
              <a:xfrm>
                <a:off x="327" y="2991"/>
                <a:ext cx="57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636" name="Freeform 196"/>
              <p:cNvSpPr>
                <a:spLocks noChangeAspect="1"/>
              </p:cNvSpPr>
              <p:nvPr/>
            </p:nvSpPr>
            <p:spPr bwMode="auto">
              <a:xfrm>
                <a:off x="408" y="2991"/>
                <a:ext cx="57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637" name="Freeform 197"/>
              <p:cNvSpPr>
                <a:spLocks noChangeAspect="1"/>
              </p:cNvSpPr>
              <p:nvPr/>
            </p:nvSpPr>
            <p:spPr bwMode="auto">
              <a:xfrm>
                <a:off x="487" y="2991"/>
                <a:ext cx="57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638" name="Freeform 198"/>
              <p:cNvSpPr>
                <a:spLocks noChangeAspect="1"/>
              </p:cNvSpPr>
              <p:nvPr/>
            </p:nvSpPr>
            <p:spPr bwMode="auto">
              <a:xfrm>
                <a:off x="564" y="2991"/>
                <a:ext cx="57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639" name="Freeform 199"/>
              <p:cNvSpPr>
                <a:spLocks noChangeAspect="1"/>
              </p:cNvSpPr>
              <p:nvPr/>
            </p:nvSpPr>
            <p:spPr bwMode="auto">
              <a:xfrm>
                <a:off x="644" y="2991"/>
                <a:ext cx="55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9" y="0"/>
                  </a:cxn>
                  <a:cxn ang="0">
                    <a:pos x="142" y="0"/>
                  </a:cxn>
                  <a:cxn ang="0">
                    <a:pos x="146" y="86"/>
                  </a:cxn>
                  <a:cxn ang="0">
                    <a:pos x="0" y="87"/>
                  </a:cxn>
                </a:cxnLst>
                <a:rect l="0" t="0" r="r" b="b"/>
                <a:pathLst>
                  <a:path w="146" h="87">
                    <a:moveTo>
                      <a:pt x="0" y="87"/>
                    </a:moveTo>
                    <a:lnTo>
                      <a:pt x="9" y="0"/>
                    </a:lnTo>
                    <a:lnTo>
                      <a:pt x="142" y="0"/>
                    </a:lnTo>
                    <a:lnTo>
                      <a:pt x="146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640" name="Freeform 200"/>
              <p:cNvSpPr>
                <a:spLocks noChangeAspect="1"/>
              </p:cNvSpPr>
              <p:nvPr/>
            </p:nvSpPr>
            <p:spPr bwMode="auto">
              <a:xfrm>
                <a:off x="721" y="2991"/>
                <a:ext cx="55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9" y="0"/>
                  </a:cxn>
                  <a:cxn ang="0">
                    <a:pos x="142" y="0"/>
                  </a:cxn>
                  <a:cxn ang="0">
                    <a:pos x="146" y="86"/>
                  </a:cxn>
                  <a:cxn ang="0">
                    <a:pos x="0" y="87"/>
                  </a:cxn>
                </a:cxnLst>
                <a:rect l="0" t="0" r="r" b="b"/>
                <a:pathLst>
                  <a:path w="146" h="87">
                    <a:moveTo>
                      <a:pt x="0" y="87"/>
                    </a:moveTo>
                    <a:lnTo>
                      <a:pt x="9" y="0"/>
                    </a:lnTo>
                    <a:lnTo>
                      <a:pt x="142" y="0"/>
                    </a:lnTo>
                    <a:lnTo>
                      <a:pt x="146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641" name="Freeform 201"/>
              <p:cNvSpPr>
                <a:spLocks noChangeAspect="1"/>
              </p:cNvSpPr>
              <p:nvPr/>
            </p:nvSpPr>
            <p:spPr bwMode="auto">
              <a:xfrm>
                <a:off x="799" y="2991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642" name="Freeform 202"/>
              <p:cNvSpPr>
                <a:spLocks noChangeAspect="1"/>
              </p:cNvSpPr>
              <p:nvPr/>
            </p:nvSpPr>
            <p:spPr bwMode="auto">
              <a:xfrm>
                <a:off x="876" y="2991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643" name="Freeform 203"/>
              <p:cNvSpPr>
                <a:spLocks noChangeAspect="1"/>
              </p:cNvSpPr>
              <p:nvPr/>
            </p:nvSpPr>
            <p:spPr bwMode="auto">
              <a:xfrm>
                <a:off x="953" y="2991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644" name="Freeform 204"/>
              <p:cNvSpPr>
                <a:spLocks noChangeAspect="1"/>
              </p:cNvSpPr>
              <p:nvPr/>
            </p:nvSpPr>
            <p:spPr bwMode="auto">
              <a:xfrm>
                <a:off x="1031" y="2991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645" name="Freeform 205"/>
              <p:cNvSpPr>
                <a:spLocks noChangeAspect="1"/>
              </p:cNvSpPr>
              <p:nvPr/>
            </p:nvSpPr>
            <p:spPr bwMode="auto">
              <a:xfrm>
                <a:off x="1103" y="2991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646" name="Freeform 206"/>
              <p:cNvSpPr>
                <a:spLocks noChangeAspect="1"/>
              </p:cNvSpPr>
              <p:nvPr/>
            </p:nvSpPr>
            <p:spPr bwMode="auto">
              <a:xfrm>
                <a:off x="1180" y="2991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647" name="Freeform 207"/>
              <p:cNvSpPr>
                <a:spLocks noChangeAspect="1"/>
              </p:cNvSpPr>
              <p:nvPr/>
            </p:nvSpPr>
            <p:spPr bwMode="auto">
              <a:xfrm>
                <a:off x="1130" y="3025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648" name="Freeform 208"/>
              <p:cNvSpPr>
                <a:spLocks noChangeAspect="1"/>
              </p:cNvSpPr>
              <p:nvPr/>
            </p:nvSpPr>
            <p:spPr bwMode="auto">
              <a:xfrm>
                <a:off x="1054" y="3025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649" name="Freeform 209"/>
              <p:cNvSpPr>
                <a:spLocks noChangeAspect="1"/>
              </p:cNvSpPr>
              <p:nvPr/>
            </p:nvSpPr>
            <p:spPr bwMode="auto">
              <a:xfrm>
                <a:off x="977" y="3025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650" name="Freeform 210"/>
              <p:cNvSpPr>
                <a:spLocks noChangeAspect="1"/>
              </p:cNvSpPr>
              <p:nvPr/>
            </p:nvSpPr>
            <p:spPr bwMode="auto">
              <a:xfrm>
                <a:off x="899" y="3025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651" name="Freeform 211"/>
              <p:cNvSpPr>
                <a:spLocks noChangeAspect="1"/>
              </p:cNvSpPr>
              <p:nvPr/>
            </p:nvSpPr>
            <p:spPr bwMode="auto">
              <a:xfrm>
                <a:off x="822" y="3025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652" name="Freeform 212"/>
              <p:cNvSpPr>
                <a:spLocks noChangeAspect="1"/>
              </p:cNvSpPr>
              <p:nvPr/>
            </p:nvSpPr>
            <p:spPr bwMode="auto">
              <a:xfrm>
                <a:off x="745" y="3025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653" name="Freeform 213"/>
              <p:cNvSpPr>
                <a:spLocks noChangeAspect="1"/>
              </p:cNvSpPr>
              <p:nvPr/>
            </p:nvSpPr>
            <p:spPr bwMode="auto">
              <a:xfrm>
                <a:off x="668" y="3025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654" name="Freeform 214"/>
              <p:cNvSpPr>
                <a:spLocks noChangeAspect="1"/>
              </p:cNvSpPr>
              <p:nvPr/>
            </p:nvSpPr>
            <p:spPr bwMode="auto">
              <a:xfrm>
                <a:off x="589" y="3025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655" name="Freeform 215"/>
              <p:cNvSpPr>
                <a:spLocks noChangeAspect="1"/>
              </p:cNvSpPr>
              <p:nvPr/>
            </p:nvSpPr>
            <p:spPr bwMode="auto">
              <a:xfrm>
                <a:off x="510" y="3025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656" name="Freeform 216"/>
              <p:cNvSpPr>
                <a:spLocks noChangeAspect="1"/>
              </p:cNvSpPr>
              <p:nvPr/>
            </p:nvSpPr>
            <p:spPr bwMode="auto">
              <a:xfrm>
                <a:off x="431" y="3025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657" name="Freeform 217"/>
              <p:cNvSpPr>
                <a:spLocks noChangeAspect="1"/>
              </p:cNvSpPr>
              <p:nvPr/>
            </p:nvSpPr>
            <p:spPr bwMode="auto">
              <a:xfrm>
                <a:off x="352" y="3025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658" name="Freeform 218"/>
              <p:cNvSpPr>
                <a:spLocks noChangeAspect="1"/>
              </p:cNvSpPr>
              <p:nvPr/>
            </p:nvSpPr>
            <p:spPr bwMode="auto">
              <a:xfrm>
                <a:off x="399" y="3058"/>
                <a:ext cx="57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659" name="Freeform 219"/>
              <p:cNvSpPr>
                <a:spLocks noChangeAspect="1"/>
              </p:cNvSpPr>
              <p:nvPr/>
            </p:nvSpPr>
            <p:spPr bwMode="auto">
              <a:xfrm>
                <a:off x="479" y="3058"/>
                <a:ext cx="57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660" name="Freeform 220"/>
              <p:cNvSpPr>
                <a:spLocks noChangeAspect="1"/>
              </p:cNvSpPr>
              <p:nvPr/>
            </p:nvSpPr>
            <p:spPr bwMode="auto">
              <a:xfrm>
                <a:off x="561" y="3059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661" name="Freeform 221"/>
              <p:cNvSpPr>
                <a:spLocks noChangeAspect="1"/>
              </p:cNvSpPr>
              <p:nvPr/>
            </p:nvSpPr>
            <p:spPr bwMode="auto">
              <a:xfrm>
                <a:off x="639" y="3059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662" name="Freeform 222"/>
              <p:cNvSpPr>
                <a:spLocks noChangeAspect="1"/>
              </p:cNvSpPr>
              <p:nvPr/>
            </p:nvSpPr>
            <p:spPr bwMode="auto">
              <a:xfrm>
                <a:off x="719" y="3059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663" name="Freeform 223"/>
              <p:cNvSpPr>
                <a:spLocks noChangeAspect="1"/>
              </p:cNvSpPr>
              <p:nvPr/>
            </p:nvSpPr>
            <p:spPr bwMode="auto">
              <a:xfrm>
                <a:off x="797" y="3059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664" name="Freeform 224"/>
              <p:cNvSpPr>
                <a:spLocks noChangeAspect="1"/>
              </p:cNvSpPr>
              <p:nvPr/>
            </p:nvSpPr>
            <p:spPr bwMode="auto">
              <a:xfrm>
                <a:off x="876" y="3059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665" name="Freeform 225"/>
              <p:cNvSpPr>
                <a:spLocks noChangeAspect="1"/>
              </p:cNvSpPr>
              <p:nvPr/>
            </p:nvSpPr>
            <p:spPr bwMode="auto">
              <a:xfrm>
                <a:off x="953" y="3059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666" name="Freeform 226"/>
              <p:cNvSpPr>
                <a:spLocks noChangeAspect="1"/>
              </p:cNvSpPr>
              <p:nvPr/>
            </p:nvSpPr>
            <p:spPr bwMode="auto">
              <a:xfrm>
                <a:off x="1031" y="3059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667" name="Freeform 227"/>
              <p:cNvSpPr>
                <a:spLocks noChangeAspect="1"/>
              </p:cNvSpPr>
              <p:nvPr/>
            </p:nvSpPr>
            <p:spPr bwMode="auto">
              <a:xfrm>
                <a:off x="1108" y="3059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668" name="Freeform 228"/>
              <p:cNvSpPr>
                <a:spLocks noChangeAspect="1"/>
              </p:cNvSpPr>
              <p:nvPr/>
            </p:nvSpPr>
            <p:spPr bwMode="auto">
              <a:xfrm>
                <a:off x="1031" y="3094"/>
                <a:ext cx="107" cy="35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669" name="Freeform 229"/>
              <p:cNvSpPr>
                <a:spLocks noChangeAspect="1"/>
              </p:cNvSpPr>
              <p:nvPr/>
            </p:nvSpPr>
            <p:spPr bwMode="auto">
              <a:xfrm>
                <a:off x="532" y="3094"/>
                <a:ext cx="476" cy="35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670" name="Freeform 230"/>
              <p:cNvSpPr>
                <a:spLocks noChangeAspect="1"/>
              </p:cNvSpPr>
              <p:nvPr/>
            </p:nvSpPr>
            <p:spPr bwMode="auto">
              <a:xfrm>
                <a:off x="394" y="3094"/>
                <a:ext cx="110" cy="35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671" name="Freeform 231"/>
              <p:cNvSpPr>
                <a:spLocks noChangeAspect="1"/>
              </p:cNvSpPr>
              <p:nvPr/>
            </p:nvSpPr>
            <p:spPr bwMode="auto">
              <a:xfrm>
                <a:off x="279" y="2959"/>
                <a:ext cx="53" cy="31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672" name="Freeform 232"/>
              <p:cNvSpPr>
                <a:spLocks noChangeAspect="1"/>
              </p:cNvSpPr>
              <p:nvPr/>
            </p:nvSpPr>
            <p:spPr bwMode="auto">
              <a:xfrm>
                <a:off x="201" y="2959"/>
                <a:ext cx="52" cy="31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673" name="Freeform 233"/>
              <p:cNvSpPr>
                <a:spLocks noChangeAspect="1"/>
              </p:cNvSpPr>
              <p:nvPr/>
            </p:nvSpPr>
            <p:spPr bwMode="auto">
              <a:xfrm>
                <a:off x="195" y="2991"/>
                <a:ext cx="111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674" name="Freeform 234"/>
              <p:cNvSpPr>
                <a:spLocks noChangeAspect="1"/>
              </p:cNvSpPr>
              <p:nvPr/>
            </p:nvSpPr>
            <p:spPr bwMode="auto">
              <a:xfrm>
                <a:off x="189" y="3025"/>
                <a:ext cx="94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3" y="0"/>
                  </a:cxn>
                  <a:cxn ang="0">
                    <a:pos x="251" y="3"/>
                  </a:cxn>
                  <a:cxn ang="0">
                    <a:pos x="236" y="86"/>
                  </a:cxn>
                  <a:cxn ang="0">
                    <a:pos x="0" y="87"/>
                  </a:cxn>
                </a:cxnLst>
                <a:rect l="0" t="0" r="r" b="b"/>
                <a:pathLst>
                  <a:path w="251" h="87">
                    <a:moveTo>
                      <a:pt x="0" y="87"/>
                    </a:moveTo>
                    <a:lnTo>
                      <a:pt x="3" y="0"/>
                    </a:lnTo>
                    <a:lnTo>
                      <a:pt x="251" y="3"/>
                    </a:lnTo>
                    <a:lnTo>
                      <a:pt x="236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675" name="Freeform 235"/>
              <p:cNvSpPr>
                <a:spLocks noChangeAspect="1"/>
              </p:cNvSpPr>
              <p:nvPr/>
            </p:nvSpPr>
            <p:spPr bwMode="auto">
              <a:xfrm>
                <a:off x="183" y="3058"/>
                <a:ext cx="145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676" name="Freeform 236"/>
              <p:cNvSpPr>
                <a:spLocks noChangeAspect="1"/>
              </p:cNvSpPr>
              <p:nvPr/>
            </p:nvSpPr>
            <p:spPr bwMode="auto">
              <a:xfrm>
                <a:off x="177" y="3094"/>
                <a:ext cx="114" cy="35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677" name="Freeform 237"/>
              <p:cNvSpPr>
                <a:spLocks noChangeAspect="1"/>
              </p:cNvSpPr>
              <p:nvPr/>
            </p:nvSpPr>
            <p:spPr bwMode="auto">
              <a:xfrm>
                <a:off x="1201" y="2958"/>
                <a:ext cx="127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678" name="Freeform 238"/>
              <p:cNvSpPr>
                <a:spLocks noChangeAspect="1"/>
              </p:cNvSpPr>
              <p:nvPr/>
            </p:nvSpPr>
            <p:spPr bwMode="auto">
              <a:xfrm>
                <a:off x="1247" y="2991"/>
                <a:ext cx="81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679" name="Freeform 239"/>
              <p:cNvSpPr>
                <a:spLocks noChangeAspect="1"/>
              </p:cNvSpPr>
              <p:nvPr/>
            </p:nvSpPr>
            <p:spPr bwMode="auto">
              <a:xfrm>
                <a:off x="1204" y="3025"/>
                <a:ext cx="129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680" name="Freeform 240"/>
              <p:cNvSpPr>
                <a:spLocks noChangeAspect="1"/>
              </p:cNvSpPr>
              <p:nvPr/>
            </p:nvSpPr>
            <p:spPr bwMode="auto">
              <a:xfrm>
                <a:off x="1183" y="3059"/>
                <a:ext cx="155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681" name="Freeform 241"/>
              <p:cNvSpPr>
                <a:spLocks noChangeAspect="1"/>
              </p:cNvSpPr>
              <p:nvPr/>
            </p:nvSpPr>
            <p:spPr bwMode="auto">
              <a:xfrm>
                <a:off x="1234" y="3094"/>
                <a:ext cx="107" cy="35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4" name="Group 242"/>
              <p:cNvGrpSpPr>
                <a:grpSpLocks/>
              </p:cNvGrpSpPr>
              <p:nvPr/>
            </p:nvGrpSpPr>
            <p:grpSpPr bwMode="auto">
              <a:xfrm>
                <a:off x="1665" y="2956"/>
                <a:ext cx="303" cy="174"/>
                <a:chOff x="1665" y="2956"/>
                <a:chExt cx="303" cy="174"/>
              </a:xfrm>
            </p:grpSpPr>
            <p:sp>
              <p:nvSpPr>
                <p:cNvPr id="189683" name="Freeform 243"/>
                <p:cNvSpPr>
                  <a:spLocks noChangeAspect="1"/>
                </p:cNvSpPr>
                <p:nvPr/>
              </p:nvSpPr>
              <p:spPr bwMode="auto">
                <a:xfrm>
                  <a:off x="1665" y="2956"/>
                  <a:ext cx="80" cy="174"/>
                </a:xfrm>
                <a:custGeom>
                  <a:avLst/>
                  <a:gdLst/>
                  <a:ahLst/>
                  <a:cxnLst>
                    <a:cxn ang="0">
                      <a:pos x="76" y="464"/>
                    </a:cxn>
                    <a:cxn ang="0">
                      <a:pos x="124" y="464"/>
                    </a:cxn>
                    <a:cxn ang="0">
                      <a:pos x="214" y="460"/>
                    </a:cxn>
                    <a:cxn ang="0">
                      <a:pos x="130" y="4"/>
                    </a:cxn>
                    <a:cxn ang="0">
                      <a:pos x="0" y="0"/>
                    </a:cxn>
                    <a:cxn ang="0">
                      <a:pos x="76" y="464"/>
                    </a:cxn>
                  </a:cxnLst>
                  <a:rect l="0" t="0" r="r" b="b"/>
                  <a:pathLst>
                    <a:path w="214" h="464">
                      <a:moveTo>
                        <a:pt x="76" y="464"/>
                      </a:moveTo>
                      <a:cubicBezTo>
                        <a:pt x="92" y="464"/>
                        <a:pt x="108" y="464"/>
                        <a:pt x="124" y="464"/>
                      </a:cubicBezTo>
                      <a:lnTo>
                        <a:pt x="214" y="460"/>
                      </a:lnTo>
                      <a:lnTo>
                        <a:pt x="130" y="4"/>
                      </a:lnTo>
                      <a:lnTo>
                        <a:pt x="0" y="0"/>
                      </a:lnTo>
                      <a:lnTo>
                        <a:pt x="76" y="464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9684" name="Freeform 244"/>
                <p:cNvSpPr>
                  <a:spLocks noChangeAspect="1"/>
                </p:cNvSpPr>
                <p:nvPr/>
              </p:nvSpPr>
              <p:spPr bwMode="auto">
                <a:xfrm>
                  <a:off x="1738" y="2958"/>
                  <a:ext cx="80" cy="171"/>
                </a:xfrm>
                <a:custGeom>
                  <a:avLst/>
                  <a:gdLst/>
                  <a:ahLst/>
                  <a:cxnLst>
                    <a:cxn ang="0">
                      <a:pos x="212" y="456"/>
                    </a:cxn>
                    <a:cxn ang="0">
                      <a:pos x="126" y="0"/>
                    </a:cxn>
                    <a:cxn ang="0">
                      <a:pos x="0" y="4"/>
                    </a:cxn>
                    <a:cxn ang="0">
                      <a:pos x="80" y="454"/>
                    </a:cxn>
                    <a:cxn ang="0">
                      <a:pos x="212" y="456"/>
                    </a:cxn>
                  </a:cxnLst>
                  <a:rect l="0" t="0" r="r" b="b"/>
                  <a:pathLst>
                    <a:path w="212" h="456">
                      <a:moveTo>
                        <a:pt x="212" y="456"/>
                      </a:moveTo>
                      <a:lnTo>
                        <a:pt x="126" y="0"/>
                      </a:lnTo>
                      <a:lnTo>
                        <a:pt x="0" y="4"/>
                      </a:lnTo>
                      <a:lnTo>
                        <a:pt x="80" y="454"/>
                      </a:lnTo>
                      <a:lnTo>
                        <a:pt x="212" y="456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9685" name="Freeform 245"/>
                <p:cNvSpPr>
                  <a:spLocks noChangeAspect="1"/>
                </p:cNvSpPr>
                <p:nvPr/>
              </p:nvSpPr>
              <p:spPr bwMode="auto">
                <a:xfrm>
                  <a:off x="1812" y="2958"/>
                  <a:ext cx="82" cy="171"/>
                </a:xfrm>
                <a:custGeom>
                  <a:avLst/>
                  <a:gdLst/>
                  <a:ahLst/>
                  <a:cxnLst>
                    <a:cxn ang="0">
                      <a:pos x="220" y="456"/>
                    </a:cxn>
                    <a:cxn ang="0">
                      <a:pos x="126" y="6"/>
                    </a:cxn>
                    <a:cxn ang="0">
                      <a:pos x="0" y="0"/>
                    </a:cxn>
                    <a:cxn ang="0">
                      <a:pos x="84" y="454"/>
                    </a:cxn>
                    <a:cxn ang="0">
                      <a:pos x="220" y="456"/>
                    </a:cxn>
                  </a:cxnLst>
                  <a:rect l="0" t="0" r="r" b="b"/>
                  <a:pathLst>
                    <a:path w="220" h="456">
                      <a:moveTo>
                        <a:pt x="220" y="456"/>
                      </a:moveTo>
                      <a:lnTo>
                        <a:pt x="126" y="6"/>
                      </a:lnTo>
                      <a:lnTo>
                        <a:pt x="0" y="0"/>
                      </a:lnTo>
                      <a:lnTo>
                        <a:pt x="84" y="454"/>
                      </a:lnTo>
                      <a:lnTo>
                        <a:pt x="220" y="456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9686" name="Freeform 246"/>
                <p:cNvSpPr>
                  <a:spLocks noChangeAspect="1"/>
                </p:cNvSpPr>
                <p:nvPr/>
              </p:nvSpPr>
              <p:spPr bwMode="auto">
                <a:xfrm>
                  <a:off x="1904" y="3057"/>
                  <a:ext cx="64" cy="60"/>
                </a:xfrm>
                <a:custGeom>
                  <a:avLst/>
                  <a:gdLst/>
                  <a:ahLst/>
                  <a:cxnLst>
                    <a:cxn ang="0">
                      <a:pos x="170" y="154"/>
                    </a:cxn>
                    <a:cxn ang="0">
                      <a:pos x="134" y="0"/>
                    </a:cxn>
                    <a:cxn ang="0">
                      <a:pos x="0" y="0"/>
                    </a:cxn>
                    <a:cxn ang="0">
                      <a:pos x="38" y="160"/>
                    </a:cxn>
                    <a:cxn ang="0">
                      <a:pos x="170" y="154"/>
                    </a:cxn>
                  </a:cxnLst>
                  <a:rect l="0" t="0" r="r" b="b"/>
                  <a:pathLst>
                    <a:path w="170" h="160">
                      <a:moveTo>
                        <a:pt x="170" y="154"/>
                      </a:moveTo>
                      <a:lnTo>
                        <a:pt x="134" y="0"/>
                      </a:lnTo>
                      <a:lnTo>
                        <a:pt x="0" y="0"/>
                      </a:lnTo>
                      <a:lnTo>
                        <a:pt x="38" y="160"/>
                      </a:lnTo>
                      <a:lnTo>
                        <a:pt x="170" y="154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9687" name="Freeform 247"/>
                <p:cNvSpPr>
                  <a:spLocks noChangeAspect="1"/>
                </p:cNvSpPr>
                <p:nvPr/>
              </p:nvSpPr>
              <p:spPr bwMode="auto">
                <a:xfrm>
                  <a:off x="1883" y="2958"/>
                  <a:ext cx="65" cy="90"/>
                </a:xfrm>
                <a:custGeom>
                  <a:avLst/>
                  <a:gdLst/>
                  <a:ahLst/>
                  <a:cxnLst>
                    <a:cxn ang="0">
                      <a:pos x="174" y="234"/>
                    </a:cxn>
                    <a:cxn ang="0">
                      <a:pos x="136" y="84"/>
                    </a:cxn>
                    <a:cxn ang="0">
                      <a:pos x="126" y="0"/>
                    </a:cxn>
                    <a:cxn ang="0">
                      <a:pos x="0" y="0"/>
                    </a:cxn>
                    <a:cxn ang="0">
                      <a:pos x="14" y="90"/>
                    </a:cxn>
                    <a:cxn ang="0">
                      <a:pos x="50" y="240"/>
                    </a:cxn>
                    <a:cxn ang="0">
                      <a:pos x="174" y="234"/>
                    </a:cxn>
                  </a:cxnLst>
                  <a:rect l="0" t="0" r="r" b="b"/>
                  <a:pathLst>
                    <a:path w="174" h="240">
                      <a:moveTo>
                        <a:pt x="174" y="234"/>
                      </a:moveTo>
                      <a:lnTo>
                        <a:pt x="136" y="84"/>
                      </a:lnTo>
                      <a:lnTo>
                        <a:pt x="126" y="0"/>
                      </a:lnTo>
                      <a:lnTo>
                        <a:pt x="0" y="0"/>
                      </a:lnTo>
                      <a:lnTo>
                        <a:pt x="14" y="90"/>
                      </a:lnTo>
                      <a:lnTo>
                        <a:pt x="50" y="240"/>
                      </a:lnTo>
                      <a:lnTo>
                        <a:pt x="174" y="234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5" name="Group 248"/>
            <p:cNvGrpSpPr>
              <a:grpSpLocks/>
            </p:cNvGrpSpPr>
            <p:nvPr/>
          </p:nvGrpSpPr>
          <p:grpSpPr bwMode="auto">
            <a:xfrm>
              <a:off x="342" y="1182"/>
              <a:ext cx="1442" cy="1636"/>
              <a:chOff x="342" y="1182"/>
              <a:chExt cx="1442" cy="1636"/>
            </a:xfrm>
          </p:grpSpPr>
          <p:sp>
            <p:nvSpPr>
              <p:cNvPr id="189689" name="Rectangle 249"/>
              <p:cNvSpPr>
                <a:spLocks noChangeAspect="1" noChangeArrowheads="1"/>
              </p:cNvSpPr>
              <p:nvPr/>
            </p:nvSpPr>
            <p:spPr bwMode="auto">
              <a:xfrm>
                <a:off x="363" y="2780"/>
                <a:ext cx="1410" cy="38"/>
              </a:xfrm>
              <a:prstGeom prst="rect">
                <a:avLst/>
              </a:prstGeom>
              <a:solidFill>
                <a:srgbClr val="5F5F5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9690" name="Rectangle 250"/>
              <p:cNvSpPr>
                <a:spLocks noChangeAspect="1" noChangeArrowheads="1"/>
              </p:cNvSpPr>
              <p:nvPr/>
            </p:nvSpPr>
            <p:spPr bwMode="gray">
              <a:xfrm>
                <a:off x="343" y="2438"/>
                <a:ext cx="1441" cy="350"/>
              </a:xfrm>
              <a:prstGeom prst="rect">
                <a:avLst/>
              </a:prstGeom>
              <a:gradFill rotWithShape="0">
                <a:gsLst>
                  <a:gs pos="0">
                    <a:srgbClr val="DDDDDD"/>
                  </a:gs>
                  <a:gs pos="100000">
                    <a:srgbClr val="777777"/>
                  </a:gs>
                </a:gsLst>
                <a:lin ang="0" scaled="1"/>
              </a:gradFill>
              <a:ln w="3175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16" name="Group 251"/>
              <p:cNvGrpSpPr>
                <a:grpSpLocks/>
              </p:cNvGrpSpPr>
              <p:nvPr/>
            </p:nvGrpSpPr>
            <p:grpSpPr bwMode="auto">
              <a:xfrm>
                <a:off x="1342" y="2553"/>
                <a:ext cx="302" cy="60"/>
                <a:chOff x="1342" y="2553"/>
                <a:chExt cx="302" cy="60"/>
              </a:xfrm>
            </p:grpSpPr>
            <p:sp>
              <p:nvSpPr>
                <p:cNvPr id="189692" name="Freeform 252"/>
                <p:cNvSpPr>
                  <a:spLocks noChangeAspect="1"/>
                </p:cNvSpPr>
                <p:nvPr/>
              </p:nvSpPr>
              <p:spPr bwMode="auto">
                <a:xfrm>
                  <a:off x="1416" y="2553"/>
                  <a:ext cx="163" cy="60"/>
                </a:xfrm>
                <a:custGeom>
                  <a:avLst/>
                  <a:gdLst/>
                  <a:ahLst/>
                  <a:cxnLst>
                    <a:cxn ang="0">
                      <a:pos x="0" y="130"/>
                    </a:cxn>
                    <a:cxn ang="0">
                      <a:pos x="0" y="110"/>
                    </a:cxn>
                    <a:cxn ang="0">
                      <a:pos x="34" y="0"/>
                    </a:cxn>
                    <a:cxn ang="0">
                      <a:pos x="314" y="4"/>
                    </a:cxn>
                    <a:cxn ang="0">
                      <a:pos x="354" y="130"/>
                    </a:cxn>
                    <a:cxn ang="0">
                      <a:pos x="0" y="130"/>
                    </a:cxn>
                  </a:cxnLst>
                  <a:rect l="0" t="0" r="r" b="b"/>
                  <a:pathLst>
                    <a:path w="354" h="130">
                      <a:moveTo>
                        <a:pt x="0" y="130"/>
                      </a:moveTo>
                      <a:cubicBezTo>
                        <a:pt x="0" y="123"/>
                        <a:pt x="0" y="117"/>
                        <a:pt x="0" y="110"/>
                      </a:cubicBezTo>
                      <a:lnTo>
                        <a:pt x="34" y="0"/>
                      </a:lnTo>
                      <a:lnTo>
                        <a:pt x="314" y="4"/>
                      </a:lnTo>
                      <a:lnTo>
                        <a:pt x="354" y="130"/>
                      </a:lnTo>
                      <a:lnTo>
                        <a:pt x="0" y="13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9693" name="Rectangle 253"/>
                <p:cNvSpPr>
                  <a:spLocks noChangeAspect="1" noChangeArrowheads="1"/>
                </p:cNvSpPr>
                <p:nvPr/>
              </p:nvSpPr>
              <p:spPr bwMode="auto">
                <a:xfrm>
                  <a:off x="1342" y="2569"/>
                  <a:ext cx="302" cy="28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189694" name="Rectangle 254"/>
              <p:cNvSpPr>
                <a:spLocks noChangeAspect="1" noChangeArrowheads="1"/>
              </p:cNvSpPr>
              <p:nvPr/>
            </p:nvSpPr>
            <p:spPr bwMode="auto">
              <a:xfrm>
                <a:off x="500" y="2665"/>
                <a:ext cx="109" cy="53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9695" name="Freeform 255"/>
              <p:cNvSpPr>
                <a:spLocks noChangeAspect="1"/>
              </p:cNvSpPr>
              <p:nvPr/>
            </p:nvSpPr>
            <p:spPr bwMode="gray">
              <a:xfrm>
                <a:off x="342" y="2207"/>
                <a:ext cx="1442" cy="244"/>
              </a:xfrm>
              <a:custGeom>
                <a:avLst/>
                <a:gdLst/>
                <a:ahLst/>
                <a:cxnLst>
                  <a:cxn ang="0">
                    <a:pos x="399" y="0"/>
                  </a:cxn>
                  <a:cxn ang="0">
                    <a:pos x="0" y="501"/>
                  </a:cxn>
                  <a:cxn ang="0">
                    <a:pos x="17" y="530"/>
                  </a:cxn>
                  <a:cxn ang="0">
                    <a:pos x="3114" y="525"/>
                  </a:cxn>
                  <a:cxn ang="0">
                    <a:pos x="3129" y="501"/>
                  </a:cxn>
                  <a:cxn ang="0">
                    <a:pos x="2724" y="6"/>
                  </a:cxn>
                  <a:cxn ang="0">
                    <a:pos x="399" y="0"/>
                  </a:cxn>
                </a:cxnLst>
                <a:rect l="0" t="0" r="r" b="b"/>
                <a:pathLst>
                  <a:path w="3129" h="530">
                    <a:moveTo>
                      <a:pt x="399" y="0"/>
                    </a:moveTo>
                    <a:lnTo>
                      <a:pt x="0" y="501"/>
                    </a:lnTo>
                    <a:lnTo>
                      <a:pt x="17" y="530"/>
                    </a:lnTo>
                    <a:lnTo>
                      <a:pt x="3114" y="525"/>
                    </a:lnTo>
                    <a:lnTo>
                      <a:pt x="3129" y="501"/>
                    </a:lnTo>
                    <a:lnTo>
                      <a:pt x="2724" y="6"/>
                    </a:lnTo>
                    <a:lnTo>
                      <a:pt x="399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B2B2B2"/>
                  </a:gs>
                  <a:gs pos="100000">
                    <a:srgbClr val="4D4D4D"/>
                  </a:gs>
                </a:gsLst>
                <a:lin ang="0" scaled="1"/>
              </a:gradFill>
              <a:ln w="3175" cap="flat" cmpd="sng">
                <a:solidFill>
                  <a:srgbClr val="808080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9696" name="Freeform 256"/>
              <p:cNvSpPr>
                <a:spLocks noChangeAspect="1"/>
              </p:cNvSpPr>
              <p:nvPr/>
            </p:nvSpPr>
            <p:spPr bwMode="auto">
              <a:xfrm>
                <a:off x="557" y="2226"/>
                <a:ext cx="954" cy="99"/>
              </a:xfrm>
              <a:custGeom>
                <a:avLst/>
                <a:gdLst/>
                <a:ahLst/>
                <a:cxnLst>
                  <a:cxn ang="0">
                    <a:pos x="1904" y="0"/>
                  </a:cxn>
                  <a:cxn ang="0">
                    <a:pos x="2034" y="160"/>
                  </a:cxn>
                  <a:cxn ang="0">
                    <a:pos x="1984" y="214"/>
                  </a:cxn>
                  <a:cxn ang="0">
                    <a:pos x="94" y="214"/>
                  </a:cxn>
                  <a:cxn ang="0">
                    <a:pos x="44" y="160"/>
                  </a:cxn>
                  <a:cxn ang="0">
                    <a:pos x="160" y="14"/>
                  </a:cxn>
                  <a:cxn ang="0">
                    <a:pos x="1904" y="0"/>
                  </a:cxn>
                </a:cxnLst>
                <a:rect l="0" t="0" r="r" b="b"/>
                <a:pathLst>
                  <a:path w="2070" h="214">
                    <a:moveTo>
                      <a:pt x="1904" y="0"/>
                    </a:moveTo>
                    <a:lnTo>
                      <a:pt x="2034" y="160"/>
                    </a:lnTo>
                    <a:cubicBezTo>
                      <a:pt x="2034" y="160"/>
                      <a:pt x="2070" y="214"/>
                      <a:pt x="1984" y="214"/>
                    </a:cubicBezTo>
                    <a:cubicBezTo>
                      <a:pt x="1984" y="214"/>
                      <a:pt x="1039" y="214"/>
                      <a:pt x="94" y="214"/>
                    </a:cubicBezTo>
                    <a:cubicBezTo>
                      <a:pt x="0" y="210"/>
                      <a:pt x="44" y="160"/>
                      <a:pt x="44" y="160"/>
                    </a:cubicBezTo>
                    <a:lnTo>
                      <a:pt x="160" y="14"/>
                    </a:lnTo>
                    <a:lnTo>
                      <a:pt x="190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777777"/>
                  </a:gs>
                  <a:gs pos="100000">
                    <a:srgbClr val="808080"/>
                  </a:gs>
                </a:gsLst>
                <a:lin ang="0" scaled="1"/>
              </a:gradFill>
              <a:ln w="3175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9697" name="Freeform 257"/>
              <p:cNvSpPr>
                <a:spLocks noChangeAspect="1"/>
              </p:cNvSpPr>
              <p:nvPr/>
            </p:nvSpPr>
            <p:spPr bwMode="auto">
              <a:xfrm>
                <a:off x="569" y="2311"/>
                <a:ext cx="929" cy="81"/>
              </a:xfrm>
              <a:custGeom>
                <a:avLst/>
                <a:gdLst/>
                <a:ahLst/>
                <a:cxnLst>
                  <a:cxn ang="0">
                    <a:pos x="2014" y="0"/>
                  </a:cxn>
                  <a:cxn ang="0">
                    <a:pos x="2016" y="126"/>
                  </a:cxn>
                  <a:cxn ang="0">
                    <a:pos x="1960" y="176"/>
                  </a:cxn>
                  <a:cxn ang="0">
                    <a:pos x="70" y="176"/>
                  </a:cxn>
                  <a:cxn ang="0">
                    <a:pos x="10" y="120"/>
                  </a:cxn>
                  <a:cxn ang="0">
                    <a:pos x="10" y="2"/>
                  </a:cxn>
                  <a:cxn ang="0">
                    <a:pos x="2014" y="0"/>
                  </a:cxn>
                </a:cxnLst>
                <a:rect l="0" t="0" r="r" b="b"/>
                <a:pathLst>
                  <a:path w="2018" h="176">
                    <a:moveTo>
                      <a:pt x="2014" y="0"/>
                    </a:moveTo>
                    <a:lnTo>
                      <a:pt x="2016" y="126"/>
                    </a:lnTo>
                    <a:cubicBezTo>
                      <a:pt x="2007" y="155"/>
                      <a:pt x="2018" y="156"/>
                      <a:pt x="1960" y="176"/>
                    </a:cubicBezTo>
                    <a:cubicBezTo>
                      <a:pt x="1960" y="176"/>
                      <a:pt x="1015" y="176"/>
                      <a:pt x="70" y="176"/>
                    </a:cubicBezTo>
                    <a:cubicBezTo>
                      <a:pt x="0" y="172"/>
                      <a:pt x="20" y="149"/>
                      <a:pt x="10" y="120"/>
                    </a:cubicBezTo>
                    <a:lnTo>
                      <a:pt x="10" y="2"/>
                    </a:lnTo>
                    <a:lnTo>
                      <a:pt x="201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DDDDDD"/>
                  </a:gs>
                  <a:gs pos="100000">
                    <a:srgbClr val="292929"/>
                  </a:gs>
                </a:gsLst>
                <a:lin ang="0" scaled="1"/>
              </a:gradFill>
              <a:ln w="317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9698" name="AutoShape 258"/>
              <p:cNvSpPr>
                <a:spLocks noChangeAspect="1" noChangeArrowheads="1"/>
              </p:cNvSpPr>
              <p:nvPr/>
            </p:nvSpPr>
            <p:spPr bwMode="gray">
              <a:xfrm>
                <a:off x="399" y="1182"/>
                <a:ext cx="1318" cy="1073"/>
              </a:xfrm>
              <a:prstGeom prst="roundRect">
                <a:avLst>
                  <a:gd name="adj" fmla="val 1847"/>
                </a:avLst>
              </a:prstGeom>
              <a:gradFill rotWithShape="0">
                <a:gsLst>
                  <a:gs pos="0">
                    <a:srgbClr val="DDDDDD"/>
                  </a:gs>
                  <a:gs pos="100000">
                    <a:srgbClr val="5F5F5F"/>
                  </a:gs>
                </a:gsLst>
                <a:lin ang="2700000" scaled="1"/>
              </a:gradFill>
              <a:ln w="3175">
                <a:solidFill>
                  <a:srgbClr val="80808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9699" name="AutoShape 259"/>
              <p:cNvSpPr>
                <a:spLocks noChangeAspect="1" noChangeArrowheads="1"/>
              </p:cNvSpPr>
              <p:nvPr/>
            </p:nvSpPr>
            <p:spPr bwMode="gray">
              <a:xfrm>
                <a:off x="479" y="1272"/>
                <a:ext cx="1158" cy="897"/>
              </a:xfrm>
              <a:prstGeom prst="roundRect">
                <a:avLst>
                  <a:gd name="adj" fmla="val 1847"/>
                </a:avLst>
              </a:prstGeom>
              <a:gradFill rotWithShape="0">
                <a:gsLst>
                  <a:gs pos="0">
                    <a:srgbClr val="5F5F5F"/>
                  </a:gs>
                  <a:gs pos="100000">
                    <a:srgbClr val="DDDDDD"/>
                  </a:gs>
                </a:gsLst>
                <a:lin ang="2700000" scaled="1"/>
              </a:gradFill>
              <a:ln w="3175">
                <a:solidFill>
                  <a:srgbClr val="80808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9700" name="AutoShape 260"/>
              <p:cNvSpPr>
                <a:spLocks noChangeAspect="1" noChangeArrowheads="1"/>
              </p:cNvSpPr>
              <p:nvPr/>
            </p:nvSpPr>
            <p:spPr bwMode="gray">
              <a:xfrm>
                <a:off x="557" y="1345"/>
                <a:ext cx="1004" cy="736"/>
              </a:xfrm>
              <a:prstGeom prst="roundRect">
                <a:avLst>
                  <a:gd name="adj" fmla="val 1847"/>
                </a:avLst>
              </a:prstGeom>
              <a:gradFill rotWithShape="0">
                <a:gsLst>
                  <a:gs pos="0">
                    <a:srgbClr val="99CCCC"/>
                  </a:gs>
                  <a:gs pos="100000">
                    <a:srgbClr val="006699"/>
                  </a:gs>
                </a:gsLst>
                <a:lin ang="2700000" scaled="1"/>
              </a:gradFill>
              <a:ln w="6350">
                <a:solidFill>
                  <a:srgbClr val="99CC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9701" name="AutoShape 261"/>
              <p:cNvSpPr>
                <a:spLocks noChangeAspect="1" noChangeArrowheads="1"/>
              </p:cNvSpPr>
              <p:nvPr/>
            </p:nvSpPr>
            <p:spPr bwMode="auto">
              <a:xfrm>
                <a:off x="1307" y="1454"/>
                <a:ext cx="79" cy="185"/>
              </a:xfrm>
              <a:prstGeom prst="roundRect">
                <a:avLst>
                  <a:gd name="adj" fmla="val 50000"/>
                </a:avLst>
              </a:prstGeom>
              <a:solidFill>
                <a:srgbClr val="99CCCC"/>
              </a:solidFill>
              <a:ln w="635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17" name="Group 262"/>
          <p:cNvGrpSpPr>
            <a:grpSpLocks/>
          </p:cNvGrpSpPr>
          <p:nvPr/>
        </p:nvGrpSpPr>
        <p:grpSpPr bwMode="auto">
          <a:xfrm>
            <a:off x="1344613" y="2301875"/>
            <a:ext cx="965200" cy="1009650"/>
            <a:chOff x="76" y="1182"/>
            <a:chExt cx="1975" cy="2066"/>
          </a:xfrm>
        </p:grpSpPr>
        <p:grpSp>
          <p:nvGrpSpPr>
            <p:cNvPr id="18" name="Group 263"/>
            <p:cNvGrpSpPr>
              <a:grpSpLocks/>
            </p:cNvGrpSpPr>
            <p:nvPr/>
          </p:nvGrpSpPr>
          <p:grpSpPr bwMode="auto">
            <a:xfrm>
              <a:off x="76" y="2902"/>
              <a:ext cx="1975" cy="346"/>
              <a:chOff x="76" y="2902"/>
              <a:chExt cx="1975" cy="346"/>
            </a:xfrm>
          </p:grpSpPr>
          <p:sp>
            <p:nvSpPr>
              <p:cNvPr id="189704" name="Freeform 264"/>
              <p:cNvSpPr>
                <a:spLocks noChangeAspect="1"/>
              </p:cNvSpPr>
              <p:nvPr/>
            </p:nvSpPr>
            <p:spPr bwMode="auto">
              <a:xfrm>
                <a:off x="76" y="3192"/>
                <a:ext cx="1975" cy="56"/>
              </a:xfrm>
              <a:custGeom>
                <a:avLst/>
                <a:gdLst/>
                <a:ahLst/>
                <a:cxnLst>
                  <a:cxn ang="0">
                    <a:pos x="31" y="150"/>
                  </a:cxn>
                  <a:cxn ang="0">
                    <a:pos x="0" y="39"/>
                  </a:cxn>
                  <a:cxn ang="0">
                    <a:pos x="55" y="0"/>
                  </a:cxn>
                  <a:cxn ang="0">
                    <a:pos x="5221" y="0"/>
                  </a:cxn>
                  <a:cxn ang="0">
                    <a:pos x="5265" y="39"/>
                  </a:cxn>
                  <a:cxn ang="0">
                    <a:pos x="5221" y="150"/>
                  </a:cxn>
                  <a:cxn ang="0">
                    <a:pos x="31" y="150"/>
                  </a:cxn>
                </a:cxnLst>
                <a:rect l="0" t="0" r="r" b="b"/>
                <a:pathLst>
                  <a:path w="5265" h="150">
                    <a:moveTo>
                      <a:pt x="31" y="150"/>
                    </a:moveTo>
                    <a:lnTo>
                      <a:pt x="0" y="39"/>
                    </a:lnTo>
                    <a:lnTo>
                      <a:pt x="55" y="0"/>
                    </a:lnTo>
                    <a:lnTo>
                      <a:pt x="5221" y="0"/>
                    </a:lnTo>
                    <a:lnTo>
                      <a:pt x="5265" y="39"/>
                    </a:lnTo>
                    <a:lnTo>
                      <a:pt x="5221" y="150"/>
                    </a:lnTo>
                    <a:lnTo>
                      <a:pt x="31" y="150"/>
                    </a:lnTo>
                    <a:close/>
                  </a:path>
                </a:pathLst>
              </a:custGeom>
              <a:solidFill>
                <a:srgbClr val="969696"/>
              </a:solidFill>
              <a:ln w="3175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705" name="Freeform 265"/>
              <p:cNvSpPr>
                <a:spLocks noChangeAspect="1"/>
              </p:cNvSpPr>
              <p:nvPr/>
            </p:nvSpPr>
            <p:spPr bwMode="auto">
              <a:xfrm>
                <a:off x="76" y="2915"/>
                <a:ext cx="1974" cy="292"/>
              </a:xfrm>
              <a:custGeom>
                <a:avLst/>
                <a:gdLst/>
                <a:ahLst/>
                <a:cxnLst>
                  <a:cxn ang="0">
                    <a:pos x="0" y="777"/>
                  </a:cxn>
                  <a:cxn ang="0">
                    <a:pos x="191" y="0"/>
                  </a:cxn>
                  <a:cxn ang="0">
                    <a:pos x="5034" y="0"/>
                  </a:cxn>
                  <a:cxn ang="0">
                    <a:pos x="5262" y="780"/>
                  </a:cxn>
                  <a:cxn ang="0">
                    <a:pos x="0" y="777"/>
                  </a:cxn>
                </a:cxnLst>
                <a:rect l="0" t="0" r="r" b="b"/>
                <a:pathLst>
                  <a:path w="5262" h="780">
                    <a:moveTo>
                      <a:pt x="0" y="777"/>
                    </a:moveTo>
                    <a:lnTo>
                      <a:pt x="191" y="0"/>
                    </a:lnTo>
                    <a:lnTo>
                      <a:pt x="5034" y="0"/>
                    </a:lnTo>
                    <a:lnTo>
                      <a:pt x="5262" y="780"/>
                    </a:lnTo>
                    <a:lnTo>
                      <a:pt x="0" y="777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DDDDDD"/>
                  </a:gs>
                  <a:gs pos="100000">
                    <a:schemeClr val="tx1"/>
                  </a:gs>
                </a:gsLst>
                <a:lin ang="0" scaled="1"/>
              </a:gra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706" name="Freeform 266"/>
              <p:cNvSpPr>
                <a:spLocks noChangeAspect="1"/>
              </p:cNvSpPr>
              <p:nvPr/>
            </p:nvSpPr>
            <p:spPr bwMode="auto">
              <a:xfrm>
                <a:off x="1404" y="3061"/>
                <a:ext cx="232" cy="112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618" y="300"/>
                  </a:cxn>
                  <a:cxn ang="0">
                    <a:pos x="588" y="130"/>
                  </a:cxn>
                  <a:cxn ang="0">
                    <a:pos x="558" y="85"/>
                  </a:cxn>
                  <a:cxn ang="0">
                    <a:pos x="397" y="82"/>
                  </a:cxn>
                  <a:cxn ang="0">
                    <a:pos x="352" y="0"/>
                  </a:cxn>
                  <a:cxn ang="0">
                    <a:pos x="220" y="0"/>
                  </a:cxn>
                  <a:cxn ang="0">
                    <a:pos x="187" y="40"/>
                  </a:cxn>
                  <a:cxn ang="0">
                    <a:pos x="183" y="85"/>
                  </a:cxn>
                  <a:cxn ang="0">
                    <a:pos x="33" y="85"/>
                  </a:cxn>
                  <a:cxn ang="0">
                    <a:pos x="0" y="130"/>
                  </a:cxn>
                  <a:cxn ang="0">
                    <a:pos x="18" y="300"/>
                  </a:cxn>
                </a:cxnLst>
                <a:rect l="0" t="0" r="r" b="b"/>
                <a:pathLst>
                  <a:path w="618" h="300">
                    <a:moveTo>
                      <a:pt x="18" y="300"/>
                    </a:moveTo>
                    <a:lnTo>
                      <a:pt x="618" y="300"/>
                    </a:lnTo>
                    <a:lnTo>
                      <a:pt x="588" y="130"/>
                    </a:lnTo>
                    <a:lnTo>
                      <a:pt x="558" y="85"/>
                    </a:lnTo>
                    <a:lnTo>
                      <a:pt x="397" y="82"/>
                    </a:lnTo>
                    <a:lnTo>
                      <a:pt x="352" y="0"/>
                    </a:lnTo>
                    <a:lnTo>
                      <a:pt x="220" y="0"/>
                    </a:lnTo>
                    <a:lnTo>
                      <a:pt x="187" y="40"/>
                    </a:lnTo>
                    <a:lnTo>
                      <a:pt x="183" y="85"/>
                    </a:lnTo>
                    <a:lnTo>
                      <a:pt x="33" y="85"/>
                    </a:lnTo>
                    <a:lnTo>
                      <a:pt x="0" y="130"/>
                    </a:lnTo>
                    <a:lnTo>
                      <a:pt x="18" y="300"/>
                    </a:lnTo>
                    <a:close/>
                  </a:path>
                </a:pathLst>
              </a:custGeom>
              <a:solidFill>
                <a:srgbClr val="808080"/>
              </a:solidFill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707" name="Freeform 267"/>
              <p:cNvSpPr>
                <a:spLocks noChangeAspect="1"/>
              </p:cNvSpPr>
              <p:nvPr/>
            </p:nvSpPr>
            <p:spPr bwMode="auto">
              <a:xfrm>
                <a:off x="1657" y="2958"/>
                <a:ext cx="335" cy="216"/>
              </a:xfrm>
              <a:custGeom>
                <a:avLst/>
                <a:gdLst/>
                <a:ahLst/>
                <a:cxnLst>
                  <a:cxn ang="0">
                    <a:pos x="82" y="573"/>
                  </a:cxn>
                  <a:cxn ang="0">
                    <a:pos x="892" y="576"/>
                  </a:cxn>
                  <a:cxn ang="0">
                    <a:pos x="756" y="45"/>
                  </a:cxn>
                  <a:cxn ang="0">
                    <a:pos x="727" y="0"/>
                  </a:cxn>
                  <a:cxn ang="0">
                    <a:pos x="603" y="0"/>
                  </a:cxn>
                  <a:cxn ang="0">
                    <a:pos x="568" y="56"/>
                  </a:cxn>
                  <a:cxn ang="0">
                    <a:pos x="535" y="3"/>
                  </a:cxn>
                  <a:cxn ang="0">
                    <a:pos x="412" y="6"/>
                  </a:cxn>
                  <a:cxn ang="0">
                    <a:pos x="378" y="56"/>
                  </a:cxn>
                  <a:cxn ang="0">
                    <a:pos x="345" y="3"/>
                  </a:cxn>
                  <a:cxn ang="0">
                    <a:pos x="220" y="3"/>
                  </a:cxn>
                  <a:cxn ang="0">
                    <a:pos x="187" y="51"/>
                  </a:cxn>
                  <a:cxn ang="0">
                    <a:pos x="150" y="3"/>
                  </a:cxn>
                  <a:cxn ang="0">
                    <a:pos x="22" y="3"/>
                  </a:cxn>
                  <a:cxn ang="0">
                    <a:pos x="0" y="89"/>
                  </a:cxn>
                  <a:cxn ang="0">
                    <a:pos x="82" y="573"/>
                  </a:cxn>
                </a:cxnLst>
                <a:rect l="0" t="0" r="r" b="b"/>
                <a:pathLst>
                  <a:path w="892" h="576">
                    <a:moveTo>
                      <a:pt x="82" y="573"/>
                    </a:moveTo>
                    <a:lnTo>
                      <a:pt x="892" y="576"/>
                    </a:lnTo>
                    <a:lnTo>
                      <a:pt x="756" y="45"/>
                    </a:lnTo>
                    <a:lnTo>
                      <a:pt x="727" y="0"/>
                    </a:lnTo>
                    <a:lnTo>
                      <a:pt x="603" y="0"/>
                    </a:lnTo>
                    <a:lnTo>
                      <a:pt x="568" y="56"/>
                    </a:lnTo>
                    <a:lnTo>
                      <a:pt x="535" y="3"/>
                    </a:lnTo>
                    <a:lnTo>
                      <a:pt x="412" y="6"/>
                    </a:lnTo>
                    <a:lnTo>
                      <a:pt x="378" y="56"/>
                    </a:lnTo>
                    <a:lnTo>
                      <a:pt x="345" y="3"/>
                    </a:lnTo>
                    <a:lnTo>
                      <a:pt x="220" y="3"/>
                    </a:lnTo>
                    <a:lnTo>
                      <a:pt x="187" y="51"/>
                    </a:lnTo>
                    <a:lnTo>
                      <a:pt x="150" y="3"/>
                    </a:lnTo>
                    <a:lnTo>
                      <a:pt x="22" y="3"/>
                    </a:lnTo>
                    <a:lnTo>
                      <a:pt x="0" y="89"/>
                    </a:lnTo>
                    <a:lnTo>
                      <a:pt x="82" y="573"/>
                    </a:lnTo>
                    <a:close/>
                  </a:path>
                </a:pathLst>
              </a:custGeom>
              <a:solidFill>
                <a:srgbClr val="808080"/>
              </a:solidFill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708" name="Freeform 268"/>
              <p:cNvSpPr>
                <a:spLocks noChangeAspect="1"/>
              </p:cNvSpPr>
              <p:nvPr/>
            </p:nvSpPr>
            <p:spPr bwMode="auto">
              <a:xfrm>
                <a:off x="152" y="2902"/>
                <a:ext cx="1210" cy="273"/>
              </a:xfrm>
              <a:custGeom>
                <a:avLst/>
                <a:gdLst/>
                <a:ahLst/>
                <a:cxnLst>
                  <a:cxn ang="0">
                    <a:pos x="413" y="724"/>
                  </a:cxn>
                  <a:cxn ang="0">
                    <a:pos x="615" y="628"/>
                  </a:cxn>
                  <a:cxn ang="0">
                    <a:pos x="2679" y="724"/>
                  </a:cxn>
                  <a:cxn ang="0">
                    <a:pos x="2835" y="628"/>
                  </a:cxn>
                  <a:cxn ang="0">
                    <a:pos x="3225" y="724"/>
                  </a:cxn>
                  <a:cxn ang="0">
                    <a:pos x="3150" y="178"/>
                  </a:cxn>
                  <a:cxn ang="0">
                    <a:pos x="3114" y="4"/>
                  </a:cxn>
                  <a:cxn ang="0">
                    <a:pos x="2964" y="73"/>
                  </a:cxn>
                  <a:cxn ang="0">
                    <a:pos x="2802" y="9"/>
                  </a:cxn>
                  <a:cxn ang="0">
                    <a:pos x="2724" y="13"/>
                  </a:cxn>
                  <a:cxn ang="0">
                    <a:pos x="2565" y="79"/>
                  </a:cxn>
                  <a:cxn ang="0">
                    <a:pos x="2402" y="4"/>
                  </a:cxn>
                  <a:cxn ang="0">
                    <a:pos x="2355" y="169"/>
                  </a:cxn>
                  <a:cxn ang="0">
                    <a:pos x="2289" y="58"/>
                  </a:cxn>
                  <a:cxn ang="0">
                    <a:pos x="2142" y="1"/>
                  </a:cxn>
                  <a:cxn ang="0">
                    <a:pos x="2070" y="7"/>
                  </a:cxn>
                  <a:cxn ang="0">
                    <a:pos x="1902" y="79"/>
                  </a:cxn>
                  <a:cxn ang="0">
                    <a:pos x="1737" y="4"/>
                  </a:cxn>
                  <a:cxn ang="0">
                    <a:pos x="1659" y="7"/>
                  </a:cxn>
                  <a:cxn ang="0">
                    <a:pos x="1485" y="73"/>
                  </a:cxn>
                  <a:cxn ang="0">
                    <a:pos x="1425" y="148"/>
                  </a:cxn>
                  <a:cxn ang="0">
                    <a:pos x="1395" y="7"/>
                  </a:cxn>
                  <a:cxn ang="0">
                    <a:pos x="1209" y="79"/>
                  </a:cxn>
                  <a:cxn ang="0">
                    <a:pos x="1065" y="4"/>
                  </a:cxn>
                  <a:cxn ang="0">
                    <a:pos x="984" y="7"/>
                  </a:cxn>
                  <a:cxn ang="0">
                    <a:pos x="810" y="79"/>
                  </a:cxn>
                  <a:cxn ang="0">
                    <a:pos x="639" y="13"/>
                  </a:cxn>
                  <a:cxn ang="0">
                    <a:pos x="600" y="150"/>
                  </a:cxn>
                  <a:cxn ang="0">
                    <a:pos x="519" y="199"/>
                  </a:cxn>
                  <a:cxn ang="0">
                    <a:pos x="345" y="154"/>
                  </a:cxn>
                  <a:cxn ang="0">
                    <a:pos x="296" y="0"/>
                  </a:cxn>
                  <a:cxn ang="0">
                    <a:pos x="120" y="79"/>
                  </a:cxn>
                  <a:cxn ang="0">
                    <a:pos x="128" y="181"/>
                  </a:cxn>
                  <a:cxn ang="0">
                    <a:pos x="0" y="727"/>
                  </a:cxn>
                </a:cxnLst>
                <a:rect l="0" t="0" r="r" b="b"/>
                <a:pathLst>
                  <a:path w="3225" h="727">
                    <a:moveTo>
                      <a:pt x="0" y="727"/>
                    </a:moveTo>
                    <a:lnTo>
                      <a:pt x="413" y="724"/>
                    </a:lnTo>
                    <a:lnTo>
                      <a:pt x="429" y="628"/>
                    </a:lnTo>
                    <a:lnTo>
                      <a:pt x="615" y="628"/>
                    </a:lnTo>
                    <a:lnTo>
                      <a:pt x="600" y="727"/>
                    </a:lnTo>
                    <a:lnTo>
                      <a:pt x="2679" y="724"/>
                    </a:lnTo>
                    <a:lnTo>
                      <a:pt x="2664" y="628"/>
                    </a:lnTo>
                    <a:lnTo>
                      <a:pt x="2835" y="628"/>
                    </a:lnTo>
                    <a:lnTo>
                      <a:pt x="2850" y="724"/>
                    </a:lnTo>
                    <a:lnTo>
                      <a:pt x="3225" y="724"/>
                    </a:lnTo>
                    <a:lnTo>
                      <a:pt x="3174" y="193"/>
                    </a:lnTo>
                    <a:lnTo>
                      <a:pt x="3150" y="178"/>
                    </a:lnTo>
                    <a:lnTo>
                      <a:pt x="3150" y="67"/>
                    </a:lnTo>
                    <a:lnTo>
                      <a:pt x="3114" y="4"/>
                    </a:lnTo>
                    <a:lnTo>
                      <a:pt x="3000" y="7"/>
                    </a:lnTo>
                    <a:lnTo>
                      <a:pt x="2964" y="73"/>
                    </a:lnTo>
                    <a:lnTo>
                      <a:pt x="2918" y="12"/>
                    </a:lnTo>
                    <a:lnTo>
                      <a:pt x="2802" y="9"/>
                    </a:lnTo>
                    <a:lnTo>
                      <a:pt x="2766" y="82"/>
                    </a:lnTo>
                    <a:lnTo>
                      <a:pt x="2724" y="13"/>
                    </a:lnTo>
                    <a:lnTo>
                      <a:pt x="2604" y="7"/>
                    </a:lnTo>
                    <a:lnTo>
                      <a:pt x="2565" y="79"/>
                    </a:lnTo>
                    <a:lnTo>
                      <a:pt x="2529" y="4"/>
                    </a:lnTo>
                    <a:lnTo>
                      <a:pt x="2402" y="4"/>
                    </a:lnTo>
                    <a:lnTo>
                      <a:pt x="2364" y="58"/>
                    </a:lnTo>
                    <a:lnTo>
                      <a:pt x="2355" y="169"/>
                    </a:lnTo>
                    <a:lnTo>
                      <a:pt x="2295" y="148"/>
                    </a:lnTo>
                    <a:lnTo>
                      <a:pt x="2289" y="58"/>
                    </a:lnTo>
                    <a:lnTo>
                      <a:pt x="2262" y="4"/>
                    </a:lnTo>
                    <a:lnTo>
                      <a:pt x="2142" y="1"/>
                    </a:lnTo>
                    <a:lnTo>
                      <a:pt x="2097" y="72"/>
                    </a:lnTo>
                    <a:lnTo>
                      <a:pt x="2070" y="7"/>
                    </a:lnTo>
                    <a:lnTo>
                      <a:pt x="1950" y="7"/>
                    </a:lnTo>
                    <a:lnTo>
                      <a:pt x="1902" y="79"/>
                    </a:lnTo>
                    <a:lnTo>
                      <a:pt x="1869" y="12"/>
                    </a:lnTo>
                    <a:lnTo>
                      <a:pt x="1737" y="4"/>
                    </a:lnTo>
                    <a:lnTo>
                      <a:pt x="1700" y="79"/>
                    </a:lnTo>
                    <a:lnTo>
                      <a:pt x="1659" y="7"/>
                    </a:lnTo>
                    <a:lnTo>
                      <a:pt x="1539" y="7"/>
                    </a:lnTo>
                    <a:lnTo>
                      <a:pt x="1485" y="73"/>
                    </a:lnTo>
                    <a:lnTo>
                      <a:pt x="1476" y="148"/>
                    </a:lnTo>
                    <a:lnTo>
                      <a:pt x="1425" y="148"/>
                    </a:lnTo>
                    <a:lnTo>
                      <a:pt x="1425" y="73"/>
                    </a:lnTo>
                    <a:lnTo>
                      <a:pt x="1395" y="7"/>
                    </a:lnTo>
                    <a:lnTo>
                      <a:pt x="1266" y="7"/>
                    </a:lnTo>
                    <a:lnTo>
                      <a:pt x="1209" y="79"/>
                    </a:lnTo>
                    <a:lnTo>
                      <a:pt x="1193" y="12"/>
                    </a:lnTo>
                    <a:lnTo>
                      <a:pt x="1065" y="4"/>
                    </a:lnTo>
                    <a:lnTo>
                      <a:pt x="1016" y="79"/>
                    </a:lnTo>
                    <a:lnTo>
                      <a:pt x="984" y="7"/>
                    </a:lnTo>
                    <a:lnTo>
                      <a:pt x="849" y="4"/>
                    </a:lnTo>
                    <a:lnTo>
                      <a:pt x="810" y="79"/>
                    </a:lnTo>
                    <a:lnTo>
                      <a:pt x="780" y="13"/>
                    </a:lnTo>
                    <a:lnTo>
                      <a:pt x="639" y="13"/>
                    </a:lnTo>
                    <a:lnTo>
                      <a:pt x="609" y="73"/>
                    </a:lnTo>
                    <a:lnTo>
                      <a:pt x="600" y="150"/>
                    </a:lnTo>
                    <a:lnTo>
                      <a:pt x="563" y="142"/>
                    </a:lnTo>
                    <a:lnTo>
                      <a:pt x="519" y="199"/>
                    </a:lnTo>
                    <a:lnTo>
                      <a:pt x="474" y="148"/>
                    </a:lnTo>
                    <a:lnTo>
                      <a:pt x="345" y="154"/>
                    </a:lnTo>
                    <a:lnTo>
                      <a:pt x="330" y="67"/>
                    </a:lnTo>
                    <a:lnTo>
                      <a:pt x="296" y="0"/>
                    </a:lnTo>
                    <a:lnTo>
                      <a:pt x="165" y="4"/>
                    </a:lnTo>
                    <a:lnTo>
                      <a:pt x="120" y="79"/>
                    </a:lnTo>
                    <a:lnTo>
                      <a:pt x="105" y="159"/>
                    </a:lnTo>
                    <a:lnTo>
                      <a:pt x="128" y="181"/>
                    </a:lnTo>
                    <a:lnTo>
                      <a:pt x="99" y="187"/>
                    </a:lnTo>
                    <a:lnTo>
                      <a:pt x="0" y="727"/>
                    </a:lnTo>
                    <a:close/>
                  </a:path>
                </a:pathLst>
              </a:custGeom>
              <a:solidFill>
                <a:srgbClr val="808080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709" name="Freeform 269"/>
              <p:cNvSpPr>
                <a:spLocks noChangeAspect="1"/>
              </p:cNvSpPr>
              <p:nvPr/>
            </p:nvSpPr>
            <p:spPr bwMode="auto">
              <a:xfrm>
                <a:off x="1380" y="2904"/>
                <a:ext cx="239" cy="150"/>
              </a:xfrm>
              <a:custGeom>
                <a:avLst/>
                <a:gdLst/>
                <a:ahLst/>
                <a:cxnLst>
                  <a:cxn ang="0">
                    <a:pos x="45" y="397"/>
                  </a:cxn>
                  <a:cxn ang="0">
                    <a:pos x="638" y="400"/>
                  </a:cxn>
                  <a:cxn ang="0">
                    <a:pos x="597" y="183"/>
                  </a:cxn>
                  <a:cxn ang="0">
                    <a:pos x="575" y="162"/>
                  </a:cxn>
                  <a:cxn ang="0">
                    <a:pos x="588" y="162"/>
                  </a:cxn>
                  <a:cxn ang="0">
                    <a:pos x="573" y="57"/>
                  </a:cxn>
                  <a:cxn ang="0">
                    <a:pos x="545" y="4"/>
                  </a:cxn>
                  <a:cxn ang="0">
                    <a:pos x="425" y="3"/>
                  </a:cxn>
                  <a:cxn ang="0">
                    <a:pos x="387" y="63"/>
                  </a:cxn>
                  <a:cxn ang="0">
                    <a:pos x="350" y="4"/>
                  </a:cxn>
                  <a:cxn ang="0">
                    <a:pos x="237" y="0"/>
                  </a:cxn>
                  <a:cxn ang="0">
                    <a:pos x="200" y="63"/>
                  </a:cxn>
                  <a:cxn ang="0">
                    <a:pos x="162" y="4"/>
                  </a:cxn>
                  <a:cxn ang="0">
                    <a:pos x="41" y="3"/>
                  </a:cxn>
                  <a:cxn ang="0">
                    <a:pos x="0" y="60"/>
                  </a:cxn>
                  <a:cxn ang="0">
                    <a:pos x="11" y="165"/>
                  </a:cxn>
                  <a:cxn ang="0">
                    <a:pos x="42" y="165"/>
                  </a:cxn>
                  <a:cxn ang="0">
                    <a:pos x="20" y="187"/>
                  </a:cxn>
                  <a:cxn ang="0">
                    <a:pos x="45" y="397"/>
                  </a:cxn>
                </a:cxnLst>
                <a:rect l="0" t="0" r="r" b="b"/>
                <a:pathLst>
                  <a:path w="638" h="400">
                    <a:moveTo>
                      <a:pt x="45" y="397"/>
                    </a:moveTo>
                    <a:lnTo>
                      <a:pt x="638" y="400"/>
                    </a:lnTo>
                    <a:lnTo>
                      <a:pt x="597" y="183"/>
                    </a:lnTo>
                    <a:lnTo>
                      <a:pt x="575" y="162"/>
                    </a:lnTo>
                    <a:lnTo>
                      <a:pt x="588" y="162"/>
                    </a:lnTo>
                    <a:lnTo>
                      <a:pt x="573" y="57"/>
                    </a:lnTo>
                    <a:lnTo>
                      <a:pt x="545" y="4"/>
                    </a:lnTo>
                    <a:lnTo>
                      <a:pt x="425" y="3"/>
                    </a:lnTo>
                    <a:lnTo>
                      <a:pt x="387" y="63"/>
                    </a:lnTo>
                    <a:lnTo>
                      <a:pt x="350" y="4"/>
                    </a:lnTo>
                    <a:lnTo>
                      <a:pt x="237" y="0"/>
                    </a:lnTo>
                    <a:lnTo>
                      <a:pt x="200" y="63"/>
                    </a:lnTo>
                    <a:lnTo>
                      <a:pt x="162" y="4"/>
                    </a:lnTo>
                    <a:lnTo>
                      <a:pt x="41" y="3"/>
                    </a:lnTo>
                    <a:lnTo>
                      <a:pt x="0" y="60"/>
                    </a:lnTo>
                    <a:lnTo>
                      <a:pt x="11" y="165"/>
                    </a:lnTo>
                    <a:lnTo>
                      <a:pt x="42" y="165"/>
                    </a:lnTo>
                    <a:lnTo>
                      <a:pt x="20" y="187"/>
                    </a:lnTo>
                    <a:lnTo>
                      <a:pt x="45" y="397"/>
                    </a:lnTo>
                    <a:close/>
                  </a:path>
                </a:pathLst>
              </a:custGeom>
              <a:solidFill>
                <a:srgbClr val="808080"/>
              </a:solidFill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710" name="Freeform 270"/>
              <p:cNvSpPr>
                <a:spLocks noChangeAspect="1"/>
              </p:cNvSpPr>
              <p:nvPr/>
            </p:nvSpPr>
            <p:spPr bwMode="gray">
              <a:xfrm>
                <a:off x="1395" y="2904"/>
                <a:ext cx="47" cy="24"/>
              </a:xfrm>
              <a:custGeom>
                <a:avLst/>
                <a:gdLst/>
                <a:ahLst/>
                <a:cxnLst>
                  <a:cxn ang="0">
                    <a:pos x="137" y="64"/>
                  </a:cxn>
                  <a:cxn ang="0">
                    <a:pos x="0" y="64"/>
                  </a:cxn>
                  <a:cxn ang="0">
                    <a:pos x="2" y="3"/>
                  </a:cxn>
                  <a:cxn ang="0">
                    <a:pos x="127" y="0"/>
                  </a:cxn>
                  <a:cxn ang="0">
                    <a:pos x="137" y="64"/>
                  </a:cxn>
                </a:cxnLst>
                <a:rect l="0" t="0" r="r" b="b"/>
                <a:pathLst>
                  <a:path w="137" h="64">
                    <a:moveTo>
                      <a:pt x="137" y="64"/>
                    </a:moveTo>
                    <a:lnTo>
                      <a:pt x="0" y="64"/>
                    </a:lnTo>
                    <a:lnTo>
                      <a:pt x="2" y="3"/>
                    </a:lnTo>
                    <a:lnTo>
                      <a:pt x="127" y="0"/>
                    </a:lnTo>
                    <a:lnTo>
                      <a:pt x="137" y="6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711" name="Freeform 271"/>
              <p:cNvSpPr>
                <a:spLocks noChangeAspect="1"/>
              </p:cNvSpPr>
              <p:nvPr/>
            </p:nvSpPr>
            <p:spPr bwMode="gray">
              <a:xfrm>
                <a:off x="1468" y="2904"/>
                <a:ext cx="44" cy="24"/>
              </a:xfrm>
              <a:custGeom>
                <a:avLst/>
                <a:gdLst/>
                <a:ahLst/>
                <a:cxnLst>
                  <a:cxn ang="0">
                    <a:pos x="137" y="64"/>
                  </a:cxn>
                  <a:cxn ang="0">
                    <a:pos x="0" y="64"/>
                  </a:cxn>
                  <a:cxn ang="0">
                    <a:pos x="2" y="3"/>
                  </a:cxn>
                  <a:cxn ang="0">
                    <a:pos x="127" y="0"/>
                  </a:cxn>
                  <a:cxn ang="0">
                    <a:pos x="137" y="64"/>
                  </a:cxn>
                </a:cxnLst>
                <a:rect l="0" t="0" r="r" b="b"/>
                <a:pathLst>
                  <a:path w="137" h="64">
                    <a:moveTo>
                      <a:pt x="137" y="64"/>
                    </a:moveTo>
                    <a:lnTo>
                      <a:pt x="0" y="64"/>
                    </a:lnTo>
                    <a:lnTo>
                      <a:pt x="2" y="3"/>
                    </a:lnTo>
                    <a:lnTo>
                      <a:pt x="127" y="0"/>
                    </a:lnTo>
                    <a:lnTo>
                      <a:pt x="137" y="6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712" name="Freeform 272"/>
              <p:cNvSpPr>
                <a:spLocks noChangeAspect="1"/>
              </p:cNvSpPr>
              <p:nvPr/>
            </p:nvSpPr>
            <p:spPr bwMode="gray">
              <a:xfrm>
                <a:off x="1539" y="2904"/>
                <a:ext cx="46" cy="24"/>
              </a:xfrm>
              <a:custGeom>
                <a:avLst/>
                <a:gdLst/>
                <a:ahLst/>
                <a:cxnLst>
                  <a:cxn ang="0">
                    <a:pos x="137" y="64"/>
                  </a:cxn>
                  <a:cxn ang="0">
                    <a:pos x="0" y="64"/>
                  </a:cxn>
                  <a:cxn ang="0">
                    <a:pos x="2" y="3"/>
                  </a:cxn>
                  <a:cxn ang="0">
                    <a:pos x="127" y="0"/>
                  </a:cxn>
                  <a:cxn ang="0">
                    <a:pos x="137" y="64"/>
                  </a:cxn>
                </a:cxnLst>
                <a:rect l="0" t="0" r="r" b="b"/>
                <a:pathLst>
                  <a:path w="137" h="64">
                    <a:moveTo>
                      <a:pt x="137" y="64"/>
                    </a:moveTo>
                    <a:lnTo>
                      <a:pt x="0" y="64"/>
                    </a:lnTo>
                    <a:lnTo>
                      <a:pt x="2" y="3"/>
                    </a:lnTo>
                    <a:lnTo>
                      <a:pt x="127" y="0"/>
                    </a:lnTo>
                    <a:lnTo>
                      <a:pt x="137" y="6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713" name="Freeform 273"/>
              <p:cNvSpPr>
                <a:spLocks noChangeAspect="1"/>
              </p:cNvSpPr>
              <p:nvPr/>
            </p:nvSpPr>
            <p:spPr bwMode="auto">
              <a:xfrm>
                <a:off x="1545" y="2958"/>
                <a:ext cx="58" cy="67"/>
              </a:xfrm>
              <a:custGeom>
                <a:avLst/>
                <a:gdLst/>
                <a:ahLst/>
                <a:cxnLst>
                  <a:cxn ang="0">
                    <a:pos x="155" y="176"/>
                  </a:cxn>
                  <a:cxn ang="0">
                    <a:pos x="128" y="0"/>
                  </a:cxn>
                  <a:cxn ang="0">
                    <a:pos x="0" y="0"/>
                  </a:cxn>
                  <a:cxn ang="0">
                    <a:pos x="23" y="180"/>
                  </a:cxn>
                  <a:cxn ang="0">
                    <a:pos x="155" y="176"/>
                  </a:cxn>
                </a:cxnLst>
                <a:rect l="0" t="0" r="r" b="b"/>
                <a:pathLst>
                  <a:path w="155" h="180">
                    <a:moveTo>
                      <a:pt x="155" y="176"/>
                    </a:moveTo>
                    <a:lnTo>
                      <a:pt x="128" y="0"/>
                    </a:lnTo>
                    <a:lnTo>
                      <a:pt x="0" y="0"/>
                    </a:lnTo>
                    <a:lnTo>
                      <a:pt x="23" y="180"/>
                    </a:lnTo>
                    <a:lnTo>
                      <a:pt x="155" y="176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714" name="Freeform 274"/>
              <p:cNvSpPr>
                <a:spLocks noChangeAspect="1"/>
              </p:cNvSpPr>
              <p:nvPr/>
            </p:nvSpPr>
            <p:spPr bwMode="auto">
              <a:xfrm>
                <a:off x="1473" y="2958"/>
                <a:ext cx="57" cy="67"/>
              </a:xfrm>
              <a:custGeom>
                <a:avLst/>
                <a:gdLst/>
                <a:ahLst/>
                <a:cxnLst>
                  <a:cxn ang="0">
                    <a:pos x="152" y="180"/>
                  </a:cxn>
                  <a:cxn ang="0">
                    <a:pos x="125" y="0"/>
                  </a:cxn>
                  <a:cxn ang="0">
                    <a:pos x="0" y="0"/>
                  </a:cxn>
                  <a:cxn ang="0">
                    <a:pos x="20" y="180"/>
                  </a:cxn>
                  <a:cxn ang="0">
                    <a:pos x="152" y="180"/>
                  </a:cxn>
                </a:cxnLst>
                <a:rect l="0" t="0" r="r" b="b"/>
                <a:pathLst>
                  <a:path w="152" h="180">
                    <a:moveTo>
                      <a:pt x="152" y="180"/>
                    </a:moveTo>
                    <a:lnTo>
                      <a:pt x="125" y="0"/>
                    </a:lnTo>
                    <a:lnTo>
                      <a:pt x="0" y="0"/>
                    </a:lnTo>
                    <a:lnTo>
                      <a:pt x="20" y="180"/>
                    </a:lnTo>
                    <a:lnTo>
                      <a:pt x="152" y="180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715" name="Freeform 275"/>
              <p:cNvSpPr>
                <a:spLocks noChangeAspect="1"/>
              </p:cNvSpPr>
              <p:nvPr/>
            </p:nvSpPr>
            <p:spPr bwMode="auto">
              <a:xfrm>
                <a:off x="1401" y="2958"/>
                <a:ext cx="58" cy="67"/>
              </a:xfrm>
              <a:custGeom>
                <a:avLst/>
                <a:gdLst/>
                <a:ahLst/>
                <a:cxnLst>
                  <a:cxn ang="0">
                    <a:pos x="157" y="180"/>
                  </a:cxn>
                  <a:cxn ang="0">
                    <a:pos x="138" y="0"/>
                  </a:cxn>
                  <a:cxn ang="0">
                    <a:pos x="3" y="3"/>
                  </a:cxn>
                  <a:cxn ang="0">
                    <a:pos x="0" y="180"/>
                  </a:cxn>
                  <a:cxn ang="0">
                    <a:pos x="157" y="180"/>
                  </a:cxn>
                </a:cxnLst>
                <a:rect l="0" t="0" r="r" b="b"/>
                <a:pathLst>
                  <a:path w="157" h="180">
                    <a:moveTo>
                      <a:pt x="157" y="180"/>
                    </a:moveTo>
                    <a:lnTo>
                      <a:pt x="138" y="0"/>
                    </a:lnTo>
                    <a:lnTo>
                      <a:pt x="3" y="3"/>
                    </a:lnTo>
                    <a:lnTo>
                      <a:pt x="0" y="180"/>
                    </a:lnTo>
                    <a:lnTo>
                      <a:pt x="157" y="180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716" name="Freeform 276"/>
              <p:cNvSpPr>
                <a:spLocks noChangeAspect="1"/>
              </p:cNvSpPr>
              <p:nvPr/>
            </p:nvSpPr>
            <p:spPr bwMode="auto">
              <a:xfrm>
                <a:off x="1566" y="3093"/>
                <a:ext cx="52" cy="36"/>
              </a:xfrm>
              <a:custGeom>
                <a:avLst/>
                <a:gdLst/>
                <a:ahLst/>
                <a:cxnLst>
                  <a:cxn ang="0">
                    <a:pos x="4" y="98"/>
                  </a:cxn>
                  <a:cxn ang="0">
                    <a:pos x="139" y="98"/>
                  </a:cxn>
                  <a:cxn ang="0">
                    <a:pos x="129" y="0"/>
                  </a:cxn>
                  <a:cxn ang="0">
                    <a:pos x="0" y="0"/>
                  </a:cxn>
                  <a:cxn ang="0">
                    <a:pos x="4" y="98"/>
                  </a:cxn>
                </a:cxnLst>
                <a:rect l="0" t="0" r="r" b="b"/>
                <a:pathLst>
                  <a:path w="139" h="98">
                    <a:moveTo>
                      <a:pt x="4" y="98"/>
                    </a:moveTo>
                    <a:lnTo>
                      <a:pt x="139" y="98"/>
                    </a:lnTo>
                    <a:lnTo>
                      <a:pt x="129" y="0"/>
                    </a:lnTo>
                    <a:lnTo>
                      <a:pt x="0" y="0"/>
                    </a:lnTo>
                    <a:lnTo>
                      <a:pt x="4" y="98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717" name="Freeform 277"/>
              <p:cNvSpPr>
                <a:spLocks noChangeAspect="1"/>
              </p:cNvSpPr>
              <p:nvPr/>
            </p:nvSpPr>
            <p:spPr bwMode="auto">
              <a:xfrm>
                <a:off x="1486" y="3059"/>
                <a:ext cx="57" cy="72"/>
              </a:xfrm>
              <a:custGeom>
                <a:avLst/>
                <a:gdLst/>
                <a:ahLst/>
                <a:cxnLst>
                  <a:cxn ang="0">
                    <a:pos x="153" y="188"/>
                  </a:cxn>
                  <a:cxn ang="0">
                    <a:pos x="135" y="5"/>
                  </a:cxn>
                  <a:cxn ang="0">
                    <a:pos x="0" y="0"/>
                  </a:cxn>
                  <a:cxn ang="0">
                    <a:pos x="22" y="191"/>
                  </a:cxn>
                  <a:cxn ang="0">
                    <a:pos x="153" y="188"/>
                  </a:cxn>
                </a:cxnLst>
                <a:rect l="0" t="0" r="r" b="b"/>
                <a:pathLst>
                  <a:path w="153" h="191">
                    <a:moveTo>
                      <a:pt x="153" y="188"/>
                    </a:moveTo>
                    <a:lnTo>
                      <a:pt x="135" y="5"/>
                    </a:lnTo>
                    <a:lnTo>
                      <a:pt x="0" y="0"/>
                    </a:lnTo>
                    <a:lnTo>
                      <a:pt x="22" y="191"/>
                    </a:lnTo>
                    <a:lnTo>
                      <a:pt x="153" y="188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718" name="Freeform 278"/>
              <p:cNvSpPr>
                <a:spLocks noChangeAspect="1"/>
              </p:cNvSpPr>
              <p:nvPr/>
            </p:nvSpPr>
            <p:spPr bwMode="auto">
              <a:xfrm>
                <a:off x="1414" y="3092"/>
                <a:ext cx="54" cy="37"/>
              </a:xfrm>
              <a:custGeom>
                <a:avLst/>
                <a:gdLst/>
                <a:ahLst/>
                <a:cxnLst>
                  <a:cxn ang="0">
                    <a:pos x="144" y="98"/>
                  </a:cxn>
                  <a:cxn ang="0">
                    <a:pos x="136" y="3"/>
                  </a:cxn>
                  <a:cxn ang="0">
                    <a:pos x="0" y="0"/>
                  </a:cxn>
                  <a:cxn ang="0">
                    <a:pos x="12" y="101"/>
                  </a:cxn>
                  <a:cxn ang="0">
                    <a:pos x="144" y="98"/>
                  </a:cxn>
                </a:cxnLst>
                <a:rect l="0" t="0" r="r" b="b"/>
                <a:pathLst>
                  <a:path w="144" h="101">
                    <a:moveTo>
                      <a:pt x="144" y="98"/>
                    </a:moveTo>
                    <a:lnTo>
                      <a:pt x="136" y="3"/>
                    </a:lnTo>
                    <a:lnTo>
                      <a:pt x="0" y="0"/>
                    </a:lnTo>
                    <a:lnTo>
                      <a:pt x="12" y="101"/>
                    </a:lnTo>
                    <a:lnTo>
                      <a:pt x="144" y="98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719" name="Freeform 279"/>
              <p:cNvSpPr>
                <a:spLocks noChangeAspect="1"/>
              </p:cNvSpPr>
              <p:nvPr/>
            </p:nvSpPr>
            <p:spPr bwMode="gray">
              <a:xfrm>
                <a:off x="208" y="2903"/>
                <a:ext cx="56" cy="27"/>
              </a:xfrm>
              <a:custGeom>
                <a:avLst/>
                <a:gdLst/>
                <a:ahLst/>
                <a:cxnLst>
                  <a:cxn ang="0">
                    <a:pos x="142" y="71"/>
                  </a:cxn>
                  <a:cxn ang="0">
                    <a:pos x="0" y="71"/>
                  </a:cxn>
                  <a:cxn ang="0">
                    <a:pos x="12" y="0"/>
                  </a:cxn>
                  <a:cxn ang="0">
                    <a:pos x="150" y="0"/>
                  </a:cxn>
                  <a:cxn ang="0">
                    <a:pos x="142" y="71"/>
                  </a:cxn>
                </a:cxnLst>
                <a:rect l="0" t="0" r="r" b="b"/>
                <a:pathLst>
                  <a:path w="150" h="71">
                    <a:moveTo>
                      <a:pt x="142" y="71"/>
                    </a:moveTo>
                    <a:lnTo>
                      <a:pt x="0" y="71"/>
                    </a:lnTo>
                    <a:lnTo>
                      <a:pt x="12" y="0"/>
                    </a:lnTo>
                    <a:lnTo>
                      <a:pt x="150" y="0"/>
                    </a:lnTo>
                    <a:lnTo>
                      <a:pt x="142" y="7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solidFill>
                  <a:srgbClr val="80808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720" name="Freeform 280"/>
              <p:cNvSpPr>
                <a:spLocks noChangeAspect="1"/>
              </p:cNvSpPr>
              <p:nvPr/>
            </p:nvSpPr>
            <p:spPr bwMode="gray">
              <a:xfrm>
                <a:off x="388" y="2904"/>
                <a:ext cx="56" cy="24"/>
              </a:xfrm>
              <a:custGeom>
                <a:avLst/>
                <a:gdLst/>
                <a:ahLst/>
                <a:cxnLst>
                  <a:cxn ang="0">
                    <a:pos x="142" y="71"/>
                  </a:cxn>
                  <a:cxn ang="0">
                    <a:pos x="0" y="71"/>
                  </a:cxn>
                  <a:cxn ang="0">
                    <a:pos x="12" y="0"/>
                  </a:cxn>
                  <a:cxn ang="0">
                    <a:pos x="150" y="0"/>
                  </a:cxn>
                  <a:cxn ang="0">
                    <a:pos x="142" y="71"/>
                  </a:cxn>
                </a:cxnLst>
                <a:rect l="0" t="0" r="r" b="b"/>
                <a:pathLst>
                  <a:path w="150" h="71">
                    <a:moveTo>
                      <a:pt x="142" y="71"/>
                    </a:moveTo>
                    <a:lnTo>
                      <a:pt x="0" y="71"/>
                    </a:lnTo>
                    <a:lnTo>
                      <a:pt x="12" y="0"/>
                    </a:lnTo>
                    <a:lnTo>
                      <a:pt x="150" y="0"/>
                    </a:lnTo>
                    <a:lnTo>
                      <a:pt x="142" y="7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721" name="Freeform 281"/>
              <p:cNvSpPr>
                <a:spLocks noChangeAspect="1"/>
              </p:cNvSpPr>
              <p:nvPr/>
            </p:nvSpPr>
            <p:spPr bwMode="gray">
              <a:xfrm>
                <a:off x="465" y="2904"/>
                <a:ext cx="57" cy="24"/>
              </a:xfrm>
              <a:custGeom>
                <a:avLst/>
                <a:gdLst/>
                <a:ahLst/>
                <a:cxnLst>
                  <a:cxn ang="0">
                    <a:pos x="142" y="71"/>
                  </a:cxn>
                  <a:cxn ang="0">
                    <a:pos x="0" y="71"/>
                  </a:cxn>
                  <a:cxn ang="0">
                    <a:pos x="12" y="0"/>
                  </a:cxn>
                  <a:cxn ang="0">
                    <a:pos x="150" y="0"/>
                  </a:cxn>
                  <a:cxn ang="0">
                    <a:pos x="142" y="71"/>
                  </a:cxn>
                </a:cxnLst>
                <a:rect l="0" t="0" r="r" b="b"/>
                <a:pathLst>
                  <a:path w="150" h="71">
                    <a:moveTo>
                      <a:pt x="142" y="71"/>
                    </a:moveTo>
                    <a:lnTo>
                      <a:pt x="0" y="71"/>
                    </a:lnTo>
                    <a:lnTo>
                      <a:pt x="12" y="0"/>
                    </a:lnTo>
                    <a:lnTo>
                      <a:pt x="150" y="0"/>
                    </a:lnTo>
                    <a:lnTo>
                      <a:pt x="142" y="7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722" name="Freeform 282"/>
              <p:cNvSpPr>
                <a:spLocks noChangeAspect="1"/>
              </p:cNvSpPr>
              <p:nvPr/>
            </p:nvSpPr>
            <p:spPr bwMode="gray">
              <a:xfrm>
                <a:off x="548" y="2905"/>
                <a:ext cx="50" cy="23"/>
              </a:xfrm>
              <a:custGeom>
                <a:avLst/>
                <a:gdLst/>
                <a:ahLst/>
                <a:cxnLst>
                  <a:cxn ang="0">
                    <a:pos x="142" y="61"/>
                  </a:cxn>
                  <a:cxn ang="0">
                    <a:pos x="0" y="61"/>
                  </a:cxn>
                  <a:cxn ang="0">
                    <a:pos x="6" y="0"/>
                  </a:cxn>
                  <a:cxn ang="0">
                    <a:pos x="141" y="0"/>
                  </a:cxn>
                  <a:cxn ang="0">
                    <a:pos x="142" y="61"/>
                  </a:cxn>
                </a:cxnLst>
                <a:rect l="0" t="0" r="r" b="b"/>
                <a:pathLst>
                  <a:path w="142" h="61">
                    <a:moveTo>
                      <a:pt x="142" y="61"/>
                    </a:moveTo>
                    <a:lnTo>
                      <a:pt x="0" y="61"/>
                    </a:lnTo>
                    <a:lnTo>
                      <a:pt x="6" y="0"/>
                    </a:lnTo>
                    <a:lnTo>
                      <a:pt x="141" y="0"/>
                    </a:lnTo>
                    <a:lnTo>
                      <a:pt x="142" y="6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723" name="Freeform 283"/>
              <p:cNvSpPr>
                <a:spLocks noChangeAspect="1"/>
              </p:cNvSpPr>
              <p:nvPr/>
            </p:nvSpPr>
            <p:spPr bwMode="gray">
              <a:xfrm>
                <a:off x="626" y="2904"/>
                <a:ext cx="49" cy="24"/>
              </a:xfrm>
              <a:custGeom>
                <a:avLst/>
                <a:gdLst/>
                <a:ahLst/>
                <a:cxnLst>
                  <a:cxn ang="0">
                    <a:pos x="142" y="64"/>
                  </a:cxn>
                  <a:cxn ang="0">
                    <a:pos x="0" y="64"/>
                  </a:cxn>
                  <a:cxn ang="0">
                    <a:pos x="5" y="3"/>
                  </a:cxn>
                  <a:cxn ang="0">
                    <a:pos x="137" y="0"/>
                  </a:cxn>
                  <a:cxn ang="0">
                    <a:pos x="142" y="64"/>
                  </a:cxn>
                </a:cxnLst>
                <a:rect l="0" t="0" r="r" b="b"/>
                <a:pathLst>
                  <a:path w="142" h="64">
                    <a:moveTo>
                      <a:pt x="142" y="64"/>
                    </a:moveTo>
                    <a:lnTo>
                      <a:pt x="0" y="64"/>
                    </a:lnTo>
                    <a:lnTo>
                      <a:pt x="5" y="3"/>
                    </a:lnTo>
                    <a:lnTo>
                      <a:pt x="137" y="0"/>
                    </a:lnTo>
                    <a:lnTo>
                      <a:pt x="142" y="6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724" name="Freeform 284"/>
              <p:cNvSpPr>
                <a:spLocks noChangeAspect="1"/>
              </p:cNvSpPr>
              <p:nvPr/>
            </p:nvSpPr>
            <p:spPr bwMode="gray">
              <a:xfrm>
                <a:off x="727" y="2904"/>
                <a:ext cx="48" cy="24"/>
              </a:xfrm>
              <a:custGeom>
                <a:avLst/>
                <a:gdLst/>
                <a:ahLst/>
                <a:cxnLst>
                  <a:cxn ang="0">
                    <a:pos x="142" y="64"/>
                  </a:cxn>
                  <a:cxn ang="0">
                    <a:pos x="0" y="64"/>
                  </a:cxn>
                  <a:cxn ang="0">
                    <a:pos x="5" y="3"/>
                  </a:cxn>
                  <a:cxn ang="0">
                    <a:pos x="137" y="0"/>
                  </a:cxn>
                  <a:cxn ang="0">
                    <a:pos x="142" y="64"/>
                  </a:cxn>
                </a:cxnLst>
                <a:rect l="0" t="0" r="r" b="b"/>
                <a:pathLst>
                  <a:path w="142" h="64">
                    <a:moveTo>
                      <a:pt x="142" y="64"/>
                    </a:moveTo>
                    <a:lnTo>
                      <a:pt x="0" y="64"/>
                    </a:lnTo>
                    <a:lnTo>
                      <a:pt x="5" y="3"/>
                    </a:lnTo>
                    <a:lnTo>
                      <a:pt x="137" y="0"/>
                    </a:lnTo>
                    <a:lnTo>
                      <a:pt x="142" y="6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725" name="Freeform 285"/>
              <p:cNvSpPr>
                <a:spLocks noChangeAspect="1"/>
              </p:cNvSpPr>
              <p:nvPr/>
            </p:nvSpPr>
            <p:spPr bwMode="gray">
              <a:xfrm>
                <a:off x="802" y="2905"/>
                <a:ext cx="50" cy="23"/>
              </a:xfrm>
              <a:custGeom>
                <a:avLst/>
                <a:gdLst/>
                <a:ahLst/>
                <a:cxnLst>
                  <a:cxn ang="0">
                    <a:pos x="142" y="61"/>
                  </a:cxn>
                  <a:cxn ang="0">
                    <a:pos x="0" y="61"/>
                  </a:cxn>
                  <a:cxn ang="0">
                    <a:pos x="6" y="0"/>
                  </a:cxn>
                  <a:cxn ang="0">
                    <a:pos x="141" y="0"/>
                  </a:cxn>
                  <a:cxn ang="0">
                    <a:pos x="142" y="61"/>
                  </a:cxn>
                </a:cxnLst>
                <a:rect l="0" t="0" r="r" b="b"/>
                <a:pathLst>
                  <a:path w="142" h="61">
                    <a:moveTo>
                      <a:pt x="142" y="61"/>
                    </a:moveTo>
                    <a:lnTo>
                      <a:pt x="0" y="61"/>
                    </a:lnTo>
                    <a:lnTo>
                      <a:pt x="6" y="0"/>
                    </a:lnTo>
                    <a:lnTo>
                      <a:pt x="141" y="0"/>
                    </a:lnTo>
                    <a:lnTo>
                      <a:pt x="142" y="6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726" name="Freeform 286"/>
              <p:cNvSpPr>
                <a:spLocks noChangeAspect="1"/>
              </p:cNvSpPr>
              <p:nvPr/>
            </p:nvSpPr>
            <p:spPr bwMode="gray">
              <a:xfrm>
                <a:off x="882" y="2905"/>
                <a:ext cx="47" cy="23"/>
              </a:xfrm>
              <a:custGeom>
                <a:avLst/>
                <a:gdLst/>
                <a:ahLst/>
                <a:cxnLst>
                  <a:cxn ang="0">
                    <a:pos x="142" y="61"/>
                  </a:cxn>
                  <a:cxn ang="0">
                    <a:pos x="0" y="61"/>
                  </a:cxn>
                  <a:cxn ang="0">
                    <a:pos x="6" y="0"/>
                  </a:cxn>
                  <a:cxn ang="0">
                    <a:pos x="141" y="0"/>
                  </a:cxn>
                  <a:cxn ang="0">
                    <a:pos x="142" y="61"/>
                  </a:cxn>
                </a:cxnLst>
                <a:rect l="0" t="0" r="r" b="b"/>
                <a:pathLst>
                  <a:path w="142" h="61">
                    <a:moveTo>
                      <a:pt x="142" y="61"/>
                    </a:moveTo>
                    <a:lnTo>
                      <a:pt x="0" y="61"/>
                    </a:lnTo>
                    <a:lnTo>
                      <a:pt x="6" y="0"/>
                    </a:lnTo>
                    <a:lnTo>
                      <a:pt x="141" y="0"/>
                    </a:lnTo>
                    <a:lnTo>
                      <a:pt x="142" y="6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727" name="Freeform 287"/>
              <p:cNvSpPr>
                <a:spLocks noChangeAspect="1"/>
              </p:cNvSpPr>
              <p:nvPr/>
            </p:nvSpPr>
            <p:spPr bwMode="gray">
              <a:xfrm>
                <a:off x="953" y="2904"/>
                <a:ext cx="48" cy="23"/>
              </a:xfrm>
              <a:custGeom>
                <a:avLst/>
                <a:gdLst/>
                <a:ahLst/>
                <a:cxnLst>
                  <a:cxn ang="0">
                    <a:pos x="142" y="61"/>
                  </a:cxn>
                  <a:cxn ang="0">
                    <a:pos x="0" y="61"/>
                  </a:cxn>
                  <a:cxn ang="0">
                    <a:pos x="6" y="0"/>
                  </a:cxn>
                  <a:cxn ang="0">
                    <a:pos x="141" y="0"/>
                  </a:cxn>
                  <a:cxn ang="0">
                    <a:pos x="142" y="61"/>
                  </a:cxn>
                </a:cxnLst>
                <a:rect l="0" t="0" r="r" b="b"/>
                <a:pathLst>
                  <a:path w="142" h="61">
                    <a:moveTo>
                      <a:pt x="142" y="61"/>
                    </a:moveTo>
                    <a:lnTo>
                      <a:pt x="0" y="61"/>
                    </a:lnTo>
                    <a:lnTo>
                      <a:pt x="6" y="0"/>
                    </a:lnTo>
                    <a:lnTo>
                      <a:pt x="141" y="0"/>
                    </a:lnTo>
                    <a:lnTo>
                      <a:pt x="142" y="6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728" name="Freeform 288"/>
              <p:cNvSpPr>
                <a:spLocks noChangeAspect="1"/>
              </p:cNvSpPr>
              <p:nvPr/>
            </p:nvSpPr>
            <p:spPr bwMode="gray">
              <a:xfrm>
                <a:off x="1050" y="2905"/>
                <a:ext cx="52" cy="23"/>
              </a:xfrm>
              <a:custGeom>
                <a:avLst/>
                <a:gdLst/>
                <a:ahLst/>
                <a:cxnLst>
                  <a:cxn ang="0">
                    <a:pos x="142" y="61"/>
                  </a:cxn>
                  <a:cxn ang="0">
                    <a:pos x="0" y="61"/>
                  </a:cxn>
                  <a:cxn ang="0">
                    <a:pos x="6" y="0"/>
                  </a:cxn>
                  <a:cxn ang="0">
                    <a:pos x="141" y="0"/>
                  </a:cxn>
                  <a:cxn ang="0">
                    <a:pos x="142" y="61"/>
                  </a:cxn>
                </a:cxnLst>
                <a:rect l="0" t="0" r="r" b="b"/>
                <a:pathLst>
                  <a:path w="142" h="61">
                    <a:moveTo>
                      <a:pt x="142" y="61"/>
                    </a:moveTo>
                    <a:lnTo>
                      <a:pt x="0" y="61"/>
                    </a:lnTo>
                    <a:lnTo>
                      <a:pt x="6" y="0"/>
                    </a:lnTo>
                    <a:lnTo>
                      <a:pt x="141" y="0"/>
                    </a:lnTo>
                    <a:lnTo>
                      <a:pt x="142" y="6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729" name="Freeform 289"/>
              <p:cNvSpPr>
                <a:spLocks noChangeAspect="1"/>
              </p:cNvSpPr>
              <p:nvPr/>
            </p:nvSpPr>
            <p:spPr bwMode="gray">
              <a:xfrm>
                <a:off x="1126" y="2905"/>
                <a:ext cx="49" cy="23"/>
              </a:xfrm>
              <a:custGeom>
                <a:avLst/>
                <a:gdLst/>
                <a:ahLst/>
                <a:cxnLst>
                  <a:cxn ang="0">
                    <a:pos x="137" y="61"/>
                  </a:cxn>
                  <a:cxn ang="0">
                    <a:pos x="0" y="61"/>
                  </a:cxn>
                  <a:cxn ang="0">
                    <a:pos x="6" y="0"/>
                  </a:cxn>
                  <a:cxn ang="0">
                    <a:pos x="128" y="3"/>
                  </a:cxn>
                  <a:cxn ang="0">
                    <a:pos x="137" y="61"/>
                  </a:cxn>
                </a:cxnLst>
                <a:rect l="0" t="0" r="r" b="b"/>
                <a:pathLst>
                  <a:path w="137" h="61">
                    <a:moveTo>
                      <a:pt x="137" y="61"/>
                    </a:moveTo>
                    <a:lnTo>
                      <a:pt x="0" y="61"/>
                    </a:lnTo>
                    <a:lnTo>
                      <a:pt x="6" y="0"/>
                    </a:lnTo>
                    <a:lnTo>
                      <a:pt x="128" y="3"/>
                    </a:lnTo>
                    <a:lnTo>
                      <a:pt x="137" y="6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730" name="Freeform 290"/>
              <p:cNvSpPr>
                <a:spLocks noChangeAspect="1"/>
              </p:cNvSpPr>
              <p:nvPr/>
            </p:nvSpPr>
            <p:spPr bwMode="gray">
              <a:xfrm>
                <a:off x="1201" y="2905"/>
                <a:ext cx="48" cy="23"/>
              </a:xfrm>
              <a:custGeom>
                <a:avLst/>
                <a:gdLst/>
                <a:ahLst/>
                <a:cxnLst>
                  <a:cxn ang="0">
                    <a:pos x="137" y="61"/>
                  </a:cxn>
                  <a:cxn ang="0">
                    <a:pos x="0" y="61"/>
                  </a:cxn>
                  <a:cxn ang="0">
                    <a:pos x="6" y="0"/>
                  </a:cxn>
                  <a:cxn ang="0">
                    <a:pos x="128" y="3"/>
                  </a:cxn>
                  <a:cxn ang="0">
                    <a:pos x="137" y="61"/>
                  </a:cxn>
                </a:cxnLst>
                <a:rect l="0" t="0" r="r" b="b"/>
                <a:pathLst>
                  <a:path w="137" h="61">
                    <a:moveTo>
                      <a:pt x="137" y="61"/>
                    </a:moveTo>
                    <a:lnTo>
                      <a:pt x="0" y="61"/>
                    </a:lnTo>
                    <a:lnTo>
                      <a:pt x="6" y="0"/>
                    </a:lnTo>
                    <a:lnTo>
                      <a:pt x="128" y="3"/>
                    </a:lnTo>
                    <a:lnTo>
                      <a:pt x="137" y="6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731" name="Freeform 291"/>
              <p:cNvSpPr>
                <a:spLocks noChangeAspect="1"/>
              </p:cNvSpPr>
              <p:nvPr/>
            </p:nvSpPr>
            <p:spPr bwMode="gray">
              <a:xfrm>
                <a:off x="1278" y="2904"/>
                <a:ext cx="45" cy="24"/>
              </a:xfrm>
              <a:custGeom>
                <a:avLst/>
                <a:gdLst/>
                <a:ahLst/>
                <a:cxnLst>
                  <a:cxn ang="0">
                    <a:pos x="137" y="64"/>
                  </a:cxn>
                  <a:cxn ang="0">
                    <a:pos x="0" y="64"/>
                  </a:cxn>
                  <a:cxn ang="0">
                    <a:pos x="2" y="3"/>
                  </a:cxn>
                  <a:cxn ang="0">
                    <a:pos x="127" y="0"/>
                  </a:cxn>
                  <a:cxn ang="0">
                    <a:pos x="137" y="64"/>
                  </a:cxn>
                </a:cxnLst>
                <a:rect l="0" t="0" r="r" b="b"/>
                <a:pathLst>
                  <a:path w="137" h="64">
                    <a:moveTo>
                      <a:pt x="137" y="64"/>
                    </a:moveTo>
                    <a:lnTo>
                      <a:pt x="0" y="64"/>
                    </a:lnTo>
                    <a:lnTo>
                      <a:pt x="2" y="3"/>
                    </a:lnTo>
                    <a:lnTo>
                      <a:pt x="127" y="0"/>
                    </a:lnTo>
                    <a:lnTo>
                      <a:pt x="137" y="6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732" name="Freeform 292"/>
              <p:cNvSpPr>
                <a:spLocks noChangeAspect="1"/>
              </p:cNvSpPr>
              <p:nvPr/>
            </p:nvSpPr>
            <p:spPr bwMode="auto">
              <a:xfrm>
                <a:off x="1127" y="2958"/>
                <a:ext cx="51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733" name="Freeform 293"/>
              <p:cNvSpPr>
                <a:spLocks noChangeAspect="1"/>
              </p:cNvSpPr>
              <p:nvPr/>
            </p:nvSpPr>
            <p:spPr bwMode="auto">
              <a:xfrm>
                <a:off x="1053" y="2958"/>
                <a:ext cx="50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734" name="Freeform 294"/>
              <p:cNvSpPr>
                <a:spLocks noChangeAspect="1"/>
              </p:cNvSpPr>
              <p:nvPr/>
            </p:nvSpPr>
            <p:spPr bwMode="auto">
              <a:xfrm>
                <a:off x="978" y="2958"/>
                <a:ext cx="50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735" name="Freeform 295"/>
              <p:cNvSpPr>
                <a:spLocks noChangeAspect="1"/>
              </p:cNvSpPr>
              <p:nvPr/>
            </p:nvSpPr>
            <p:spPr bwMode="auto">
              <a:xfrm>
                <a:off x="900" y="2958"/>
                <a:ext cx="51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736" name="Freeform 296"/>
              <p:cNvSpPr>
                <a:spLocks noChangeAspect="1"/>
              </p:cNvSpPr>
              <p:nvPr/>
            </p:nvSpPr>
            <p:spPr bwMode="auto">
              <a:xfrm>
                <a:off x="825" y="2958"/>
                <a:ext cx="51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737" name="Freeform 297"/>
              <p:cNvSpPr>
                <a:spLocks noChangeAspect="1"/>
              </p:cNvSpPr>
              <p:nvPr/>
            </p:nvSpPr>
            <p:spPr bwMode="auto">
              <a:xfrm>
                <a:off x="748" y="2958"/>
                <a:ext cx="50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738" name="Freeform 298"/>
              <p:cNvSpPr>
                <a:spLocks noChangeAspect="1"/>
              </p:cNvSpPr>
              <p:nvPr/>
            </p:nvSpPr>
            <p:spPr bwMode="auto">
              <a:xfrm>
                <a:off x="672" y="2958"/>
                <a:ext cx="51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739" name="Freeform 299"/>
              <p:cNvSpPr>
                <a:spLocks noChangeAspect="1"/>
              </p:cNvSpPr>
              <p:nvPr/>
            </p:nvSpPr>
            <p:spPr bwMode="auto">
              <a:xfrm>
                <a:off x="593" y="2958"/>
                <a:ext cx="51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740" name="Freeform 300"/>
              <p:cNvSpPr>
                <a:spLocks noChangeAspect="1"/>
              </p:cNvSpPr>
              <p:nvPr/>
            </p:nvSpPr>
            <p:spPr bwMode="auto">
              <a:xfrm>
                <a:off x="518" y="2959"/>
                <a:ext cx="52" cy="31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741" name="Freeform 301"/>
              <p:cNvSpPr>
                <a:spLocks noChangeAspect="1"/>
              </p:cNvSpPr>
              <p:nvPr/>
            </p:nvSpPr>
            <p:spPr bwMode="auto">
              <a:xfrm>
                <a:off x="437" y="2959"/>
                <a:ext cx="52" cy="31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742" name="Freeform 302"/>
              <p:cNvSpPr>
                <a:spLocks noChangeAspect="1"/>
              </p:cNvSpPr>
              <p:nvPr/>
            </p:nvSpPr>
            <p:spPr bwMode="auto">
              <a:xfrm>
                <a:off x="359" y="2959"/>
                <a:ext cx="53" cy="31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743" name="Freeform 303"/>
              <p:cNvSpPr>
                <a:spLocks noChangeAspect="1"/>
              </p:cNvSpPr>
              <p:nvPr/>
            </p:nvSpPr>
            <p:spPr bwMode="auto">
              <a:xfrm>
                <a:off x="327" y="2991"/>
                <a:ext cx="57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744" name="Freeform 304"/>
              <p:cNvSpPr>
                <a:spLocks noChangeAspect="1"/>
              </p:cNvSpPr>
              <p:nvPr/>
            </p:nvSpPr>
            <p:spPr bwMode="auto">
              <a:xfrm>
                <a:off x="408" y="2991"/>
                <a:ext cx="57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745" name="Freeform 305"/>
              <p:cNvSpPr>
                <a:spLocks noChangeAspect="1"/>
              </p:cNvSpPr>
              <p:nvPr/>
            </p:nvSpPr>
            <p:spPr bwMode="auto">
              <a:xfrm>
                <a:off x="487" y="2991"/>
                <a:ext cx="57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746" name="Freeform 306"/>
              <p:cNvSpPr>
                <a:spLocks noChangeAspect="1"/>
              </p:cNvSpPr>
              <p:nvPr/>
            </p:nvSpPr>
            <p:spPr bwMode="auto">
              <a:xfrm>
                <a:off x="564" y="2991"/>
                <a:ext cx="57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747" name="Freeform 307"/>
              <p:cNvSpPr>
                <a:spLocks noChangeAspect="1"/>
              </p:cNvSpPr>
              <p:nvPr/>
            </p:nvSpPr>
            <p:spPr bwMode="auto">
              <a:xfrm>
                <a:off x="644" y="2991"/>
                <a:ext cx="55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9" y="0"/>
                  </a:cxn>
                  <a:cxn ang="0">
                    <a:pos x="142" y="0"/>
                  </a:cxn>
                  <a:cxn ang="0">
                    <a:pos x="146" y="86"/>
                  </a:cxn>
                  <a:cxn ang="0">
                    <a:pos x="0" y="87"/>
                  </a:cxn>
                </a:cxnLst>
                <a:rect l="0" t="0" r="r" b="b"/>
                <a:pathLst>
                  <a:path w="146" h="87">
                    <a:moveTo>
                      <a:pt x="0" y="87"/>
                    </a:moveTo>
                    <a:lnTo>
                      <a:pt x="9" y="0"/>
                    </a:lnTo>
                    <a:lnTo>
                      <a:pt x="142" y="0"/>
                    </a:lnTo>
                    <a:lnTo>
                      <a:pt x="146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748" name="Freeform 308"/>
              <p:cNvSpPr>
                <a:spLocks noChangeAspect="1"/>
              </p:cNvSpPr>
              <p:nvPr/>
            </p:nvSpPr>
            <p:spPr bwMode="auto">
              <a:xfrm>
                <a:off x="721" y="2991"/>
                <a:ext cx="55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9" y="0"/>
                  </a:cxn>
                  <a:cxn ang="0">
                    <a:pos x="142" y="0"/>
                  </a:cxn>
                  <a:cxn ang="0">
                    <a:pos x="146" y="86"/>
                  </a:cxn>
                  <a:cxn ang="0">
                    <a:pos x="0" y="87"/>
                  </a:cxn>
                </a:cxnLst>
                <a:rect l="0" t="0" r="r" b="b"/>
                <a:pathLst>
                  <a:path w="146" h="87">
                    <a:moveTo>
                      <a:pt x="0" y="87"/>
                    </a:moveTo>
                    <a:lnTo>
                      <a:pt x="9" y="0"/>
                    </a:lnTo>
                    <a:lnTo>
                      <a:pt x="142" y="0"/>
                    </a:lnTo>
                    <a:lnTo>
                      <a:pt x="146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749" name="Freeform 309"/>
              <p:cNvSpPr>
                <a:spLocks noChangeAspect="1"/>
              </p:cNvSpPr>
              <p:nvPr/>
            </p:nvSpPr>
            <p:spPr bwMode="auto">
              <a:xfrm>
                <a:off x="799" y="2991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750" name="Freeform 310"/>
              <p:cNvSpPr>
                <a:spLocks noChangeAspect="1"/>
              </p:cNvSpPr>
              <p:nvPr/>
            </p:nvSpPr>
            <p:spPr bwMode="auto">
              <a:xfrm>
                <a:off x="876" y="2991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751" name="Freeform 311"/>
              <p:cNvSpPr>
                <a:spLocks noChangeAspect="1"/>
              </p:cNvSpPr>
              <p:nvPr/>
            </p:nvSpPr>
            <p:spPr bwMode="auto">
              <a:xfrm>
                <a:off x="953" y="2991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752" name="Freeform 312"/>
              <p:cNvSpPr>
                <a:spLocks noChangeAspect="1"/>
              </p:cNvSpPr>
              <p:nvPr/>
            </p:nvSpPr>
            <p:spPr bwMode="auto">
              <a:xfrm>
                <a:off x="1031" y="2991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753" name="Freeform 313"/>
              <p:cNvSpPr>
                <a:spLocks noChangeAspect="1"/>
              </p:cNvSpPr>
              <p:nvPr/>
            </p:nvSpPr>
            <p:spPr bwMode="auto">
              <a:xfrm>
                <a:off x="1103" y="2991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754" name="Freeform 314"/>
              <p:cNvSpPr>
                <a:spLocks noChangeAspect="1"/>
              </p:cNvSpPr>
              <p:nvPr/>
            </p:nvSpPr>
            <p:spPr bwMode="auto">
              <a:xfrm>
                <a:off x="1180" y="2991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755" name="Freeform 315"/>
              <p:cNvSpPr>
                <a:spLocks noChangeAspect="1"/>
              </p:cNvSpPr>
              <p:nvPr/>
            </p:nvSpPr>
            <p:spPr bwMode="auto">
              <a:xfrm>
                <a:off x="1130" y="3025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756" name="Freeform 316"/>
              <p:cNvSpPr>
                <a:spLocks noChangeAspect="1"/>
              </p:cNvSpPr>
              <p:nvPr/>
            </p:nvSpPr>
            <p:spPr bwMode="auto">
              <a:xfrm>
                <a:off x="1054" y="3025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757" name="Freeform 317"/>
              <p:cNvSpPr>
                <a:spLocks noChangeAspect="1"/>
              </p:cNvSpPr>
              <p:nvPr/>
            </p:nvSpPr>
            <p:spPr bwMode="auto">
              <a:xfrm>
                <a:off x="977" y="3025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758" name="Freeform 318"/>
              <p:cNvSpPr>
                <a:spLocks noChangeAspect="1"/>
              </p:cNvSpPr>
              <p:nvPr/>
            </p:nvSpPr>
            <p:spPr bwMode="auto">
              <a:xfrm>
                <a:off x="899" y="3025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759" name="Freeform 319"/>
              <p:cNvSpPr>
                <a:spLocks noChangeAspect="1"/>
              </p:cNvSpPr>
              <p:nvPr/>
            </p:nvSpPr>
            <p:spPr bwMode="auto">
              <a:xfrm>
                <a:off x="822" y="3025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760" name="Freeform 320"/>
              <p:cNvSpPr>
                <a:spLocks noChangeAspect="1"/>
              </p:cNvSpPr>
              <p:nvPr/>
            </p:nvSpPr>
            <p:spPr bwMode="auto">
              <a:xfrm>
                <a:off x="745" y="3025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761" name="Freeform 321"/>
              <p:cNvSpPr>
                <a:spLocks noChangeAspect="1"/>
              </p:cNvSpPr>
              <p:nvPr/>
            </p:nvSpPr>
            <p:spPr bwMode="auto">
              <a:xfrm>
                <a:off x="668" y="3025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762" name="Freeform 322"/>
              <p:cNvSpPr>
                <a:spLocks noChangeAspect="1"/>
              </p:cNvSpPr>
              <p:nvPr/>
            </p:nvSpPr>
            <p:spPr bwMode="auto">
              <a:xfrm>
                <a:off x="589" y="3025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763" name="Freeform 323"/>
              <p:cNvSpPr>
                <a:spLocks noChangeAspect="1"/>
              </p:cNvSpPr>
              <p:nvPr/>
            </p:nvSpPr>
            <p:spPr bwMode="auto">
              <a:xfrm>
                <a:off x="510" y="3025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764" name="Freeform 324"/>
              <p:cNvSpPr>
                <a:spLocks noChangeAspect="1"/>
              </p:cNvSpPr>
              <p:nvPr/>
            </p:nvSpPr>
            <p:spPr bwMode="auto">
              <a:xfrm>
                <a:off x="431" y="3025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765" name="Freeform 325"/>
              <p:cNvSpPr>
                <a:spLocks noChangeAspect="1"/>
              </p:cNvSpPr>
              <p:nvPr/>
            </p:nvSpPr>
            <p:spPr bwMode="auto">
              <a:xfrm>
                <a:off x="352" y="3025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766" name="Freeform 326"/>
              <p:cNvSpPr>
                <a:spLocks noChangeAspect="1"/>
              </p:cNvSpPr>
              <p:nvPr/>
            </p:nvSpPr>
            <p:spPr bwMode="auto">
              <a:xfrm>
                <a:off x="399" y="3058"/>
                <a:ext cx="57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767" name="Freeform 327"/>
              <p:cNvSpPr>
                <a:spLocks noChangeAspect="1"/>
              </p:cNvSpPr>
              <p:nvPr/>
            </p:nvSpPr>
            <p:spPr bwMode="auto">
              <a:xfrm>
                <a:off x="479" y="3058"/>
                <a:ext cx="57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768" name="Freeform 328"/>
              <p:cNvSpPr>
                <a:spLocks noChangeAspect="1"/>
              </p:cNvSpPr>
              <p:nvPr/>
            </p:nvSpPr>
            <p:spPr bwMode="auto">
              <a:xfrm>
                <a:off x="561" y="3059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769" name="Freeform 329"/>
              <p:cNvSpPr>
                <a:spLocks noChangeAspect="1"/>
              </p:cNvSpPr>
              <p:nvPr/>
            </p:nvSpPr>
            <p:spPr bwMode="auto">
              <a:xfrm>
                <a:off x="639" y="3059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770" name="Freeform 330"/>
              <p:cNvSpPr>
                <a:spLocks noChangeAspect="1"/>
              </p:cNvSpPr>
              <p:nvPr/>
            </p:nvSpPr>
            <p:spPr bwMode="auto">
              <a:xfrm>
                <a:off x="719" y="3059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771" name="Freeform 331"/>
              <p:cNvSpPr>
                <a:spLocks noChangeAspect="1"/>
              </p:cNvSpPr>
              <p:nvPr/>
            </p:nvSpPr>
            <p:spPr bwMode="auto">
              <a:xfrm>
                <a:off x="797" y="3059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772" name="Freeform 332"/>
              <p:cNvSpPr>
                <a:spLocks noChangeAspect="1"/>
              </p:cNvSpPr>
              <p:nvPr/>
            </p:nvSpPr>
            <p:spPr bwMode="auto">
              <a:xfrm>
                <a:off x="876" y="3059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773" name="Freeform 333"/>
              <p:cNvSpPr>
                <a:spLocks noChangeAspect="1"/>
              </p:cNvSpPr>
              <p:nvPr/>
            </p:nvSpPr>
            <p:spPr bwMode="auto">
              <a:xfrm>
                <a:off x="953" y="3059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774" name="Freeform 334"/>
              <p:cNvSpPr>
                <a:spLocks noChangeAspect="1"/>
              </p:cNvSpPr>
              <p:nvPr/>
            </p:nvSpPr>
            <p:spPr bwMode="auto">
              <a:xfrm>
                <a:off x="1031" y="3059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775" name="Freeform 335"/>
              <p:cNvSpPr>
                <a:spLocks noChangeAspect="1"/>
              </p:cNvSpPr>
              <p:nvPr/>
            </p:nvSpPr>
            <p:spPr bwMode="auto">
              <a:xfrm>
                <a:off x="1108" y="3059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776" name="Freeform 336"/>
              <p:cNvSpPr>
                <a:spLocks noChangeAspect="1"/>
              </p:cNvSpPr>
              <p:nvPr/>
            </p:nvSpPr>
            <p:spPr bwMode="auto">
              <a:xfrm>
                <a:off x="1031" y="3094"/>
                <a:ext cx="107" cy="35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777" name="Freeform 337"/>
              <p:cNvSpPr>
                <a:spLocks noChangeAspect="1"/>
              </p:cNvSpPr>
              <p:nvPr/>
            </p:nvSpPr>
            <p:spPr bwMode="auto">
              <a:xfrm>
                <a:off x="532" y="3094"/>
                <a:ext cx="476" cy="35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778" name="Freeform 338"/>
              <p:cNvSpPr>
                <a:spLocks noChangeAspect="1"/>
              </p:cNvSpPr>
              <p:nvPr/>
            </p:nvSpPr>
            <p:spPr bwMode="auto">
              <a:xfrm>
                <a:off x="394" y="3094"/>
                <a:ext cx="110" cy="35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779" name="Freeform 339"/>
              <p:cNvSpPr>
                <a:spLocks noChangeAspect="1"/>
              </p:cNvSpPr>
              <p:nvPr/>
            </p:nvSpPr>
            <p:spPr bwMode="auto">
              <a:xfrm>
                <a:off x="279" y="2959"/>
                <a:ext cx="53" cy="31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780" name="Freeform 340"/>
              <p:cNvSpPr>
                <a:spLocks noChangeAspect="1"/>
              </p:cNvSpPr>
              <p:nvPr/>
            </p:nvSpPr>
            <p:spPr bwMode="auto">
              <a:xfrm>
                <a:off x="201" y="2959"/>
                <a:ext cx="52" cy="31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781" name="Freeform 341"/>
              <p:cNvSpPr>
                <a:spLocks noChangeAspect="1"/>
              </p:cNvSpPr>
              <p:nvPr/>
            </p:nvSpPr>
            <p:spPr bwMode="auto">
              <a:xfrm>
                <a:off x="195" y="2991"/>
                <a:ext cx="111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782" name="Freeform 342"/>
              <p:cNvSpPr>
                <a:spLocks noChangeAspect="1"/>
              </p:cNvSpPr>
              <p:nvPr/>
            </p:nvSpPr>
            <p:spPr bwMode="auto">
              <a:xfrm>
                <a:off x="189" y="3025"/>
                <a:ext cx="94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3" y="0"/>
                  </a:cxn>
                  <a:cxn ang="0">
                    <a:pos x="251" y="3"/>
                  </a:cxn>
                  <a:cxn ang="0">
                    <a:pos x="236" y="86"/>
                  </a:cxn>
                  <a:cxn ang="0">
                    <a:pos x="0" y="87"/>
                  </a:cxn>
                </a:cxnLst>
                <a:rect l="0" t="0" r="r" b="b"/>
                <a:pathLst>
                  <a:path w="251" h="87">
                    <a:moveTo>
                      <a:pt x="0" y="87"/>
                    </a:moveTo>
                    <a:lnTo>
                      <a:pt x="3" y="0"/>
                    </a:lnTo>
                    <a:lnTo>
                      <a:pt x="251" y="3"/>
                    </a:lnTo>
                    <a:lnTo>
                      <a:pt x="236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783" name="Freeform 343"/>
              <p:cNvSpPr>
                <a:spLocks noChangeAspect="1"/>
              </p:cNvSpPr>
              <p:nvPr/>
            </p:nvSpPr>
            <p:spPr bwMode="auto">
              <a:xfrm>
                <a:off x="183" y="3058"/>
                <a:ext cx="145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784" name="Freeform 344"/>
              <p:cNvSpPr>
                <a:spLocks noChangeAspect="1"/>
              </p:cNvSpPr>
              <p:nvPr/>
            </p:nvSpPr>
            <p:spPr bwMode="auto">
              <a:xfrm>
                <a:off x="177" y="3094"/>
                <a:ext cx="114" cy="35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785" name="Freeform 345"/>
              <p:cNvSpPr>
                <a:spLocks noChangeAspect="1"/>
              </p:cNvSpPr>
              <p:nvPr/>
            </p:nvSpPr>
            <p:spPr bwMode="auto">
              <a:xfrm>
                <a:off x="1201" y="2958"/>
                <a:ext cx="127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786" name="Freeform 346"/>
              <p:cNvSpPr>
                <a:spLocks noChangeAspect="1"/>
              </p:cNvSpPr>
              <p:nvPr/>
            </p:nvSpPr>
            <p:spPr bwMode="auto">
              <a:xfrm>
                <a:off x="1247" y="2991"/>
                <a:ext cx="81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787" name="Freeform 347"/>
              <p:cNvSpPr>
                <a:spLocks noChangeAspect="1"/>
              </p:cNvSpPr>
              <p:nvPr/>
            </p:nvSpPr>
            <p:spPr bwMode="auto">
              <a:xfrm>
                <a:off x="1204" y="3025"/>
                <a:ext cx="129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788" name="Freeform 348"/>
              <p:cNvSpPr>
                <a:spLocks noChangeAspect="1"/>
              </p:cNvSpPr>
              <p:nvPr/>
            </p:nvSpPr>
            <p:spPr bwMode="auto">
              <a:xfrm>
                <a:off x="1183" y="3059"/>
                <a:ext cx="155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789" name="Freeform 349"/>
              <p:cNvSpPr>
                <a:spLocks noChangeAspect="1"/>
              </p:cNvSpPr>
              <p:nvPr/>
            </p:nvSpPr>
            <p:spPr bwMode="auto">
              <a:xfrm>
                <a:off x="1234" y="3094"/>
                <a:ext cx="107" cy="35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9" name="Group 350"/>
              <p:cNvGrpSpPr>
                <a:grpSpLocks/>
              </p:cNvGrpSpPr>
              <p:nvPr/>
            </p:nvGrpSpPr>
            <p:grpSpPr bwMode="auto">
              <a:xfrm>
                <a:off x="1665" y="2956"/>
                <a:ext cx="303" cy="174"/>
                <a:chOff x="1665" y="2956"/>
                <a:chExt cx="303" cy="174"/>
              </a:xfrm>
            </p:grpSpPr>
            <p:sp>
              <p:nvSpPr>
                <p:cNvPr id="189791" name="Freeform 351"/>
                <p:cNvSpPr>
                  <a:spLocks noChangeAspect="1"/>
                </p:cNvSpPr>
                <p:nvPr/>
              </p:nvSpPr>
              <p:spPr bwMode="auto">
                <a:xfrm>
                  <a:off x="1665" y="2956"/>
                  <a:ext cx="80" cy="174"/>
                </a:xfrm>
                <a:custGeom>
                  <a:avLst/>
                  <a:gdLst/>
                  <a:ahLst/>
                  <a:cxnLst>
                    <a:cxn ang="0">
                      <a:pos x="76" y="464"/>
                    </a:cxn>
                    <a:cxn ang="0">
                      <a:pos x="124" y="464"/>
                    </a:cxn>
                    <a:cxn ang="0">
                      <a:pos x="214" y="460"/>
                    </a:cxn>
                    <a:cxn ang="0">
                      <a:pos x="130" y="4"/>
                    </a:cxn>
                    <a:cxn ang="0">
                      <a:pos x="0" y="0"/>
                    </a:cxn>
                    <a:cxn ang="0">
                      <a:pos x="76" y="464"/>
                    </a:cxn>
                  </a:cxnLst>
                  <a:rect l="0" t="0" r="r" b="b"/>
                  <a:pathLst>
                    <a:path w="214" h="464">
                      <a:moveTo>
                        <a:pt x="76" y="464"/>
                      </a:moveTo>
                      <a:cubicBezTo>
                        <a:pt x="92" y="464"/>
                        <a:pt x="108" y="464"/>
                        <a:pt x="124" y="464"/>
                      </a:cubicBezTo>
                      <a:lnTo>
                        <a:pt x="214" y="460"/>
                      </a:lnTo>
                      <a:lnTo>
                        <a:pt x="130" y="4"/>
                      </a:lnTo>
                      <a:lnTo>
                        <a:pt x="0" y="0"/>
                      </a:lnTo>
                      <a:lnTo>
                        <a:pt x="76" y="464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9792" name="Freeform 352"/>
                <p:cNvSpPr>
                  <a:spLocks noChangeAspect="1"/>
                </p:cNvSpPr>
                <p:nvPr/>
              </p:nvSpPr>
              <p:spPr bwMode="auto">
                <a:xfrm>
                  <a:off x="1738" y="2958"/>
                  <a:ext cx="80" cy="171"/>
                </a:xfrm>
                <a:custGeom>
                  <a:avLst/>
                  <a:gdLst/>
                  <a:ahLst/>
                  <a:cxnLst>
                    <a:cxn ang="0">
                      <a:pos x="212" y="456"/>
                    </a:cxn>
                    <a:cxn ang="0">
                      <a:pos x="126" y="0"/>
                    </a:cxn>
                    <a:cxn ang="0">
                      <a:pos x="0" y="4"/>
                    </a:cxn>
                    <a:cxn ang="0">
                      <a:pos x="80" y="454"/>
                    </a:cxn>
                    <a:cxn ang="0">
                      <a:pos x="212" y="456"/>
                    </a:cxn>
                  </a:cxnLst>
                  <a:rect l="0" t="0" r="r" b="b"/>
                  <a:pathLst>
                    <a:path w="212" h="456">
                      <a:moveTo>
                        <a:pt x="212" y="456"/>
                      </a:moveTo>
                      <a:lnTo>
                        <a:pt x="126" y="0"/>
                      </a:lnTo>
                      <a:lnTo>
                        <a:pt x="0" y="4"/>
                      </a:lnTo>
                      <a:lnTo>
                        <a:pt x="80" y="454"/>
                      </a:lnTo>
                      <a:lnTo>
                        <a:pt x="212" y="456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9793" name="Freeform 353"/>
                <p:cNvSpPr>
                  <a:spLocks noChangeAspect="1"/>
                </p:cNvSpPr>
                <p:nvPr/>
              </p:nvSpPr>
              <p:spPr bwMode="auto">
                <a:xfrm>
                  <a:off x="1812" y="2958"/>
                  <a:ext cx="82" cy="171"/>
                </a:xfrm>
                <a:custGeom>
                  <a:avLst/>
                  <a:gdLst/>
                  <a:ahLst/>
                  <a:cxnLst>
                    <a:cxn ang="0">
                      <a:pos x="220" y="456"/>
                    </a:cxn>
                    <a:cxn ang="0">
                      <a:pos x="126" y="6"/>
                    </a:cxn>
                    <a:cxn ang="0">
                      <a:pos x="0" y="0"/>
                    </a:cxn>
                    <a:cxn ang="0">
                      <a:pos x="84" y="454"/>
                    </a:cxn>
                    <a:cxn ang="0">
                      <a:pos x="220" y="456"/>
                    </a:cxn>
                  </a:cxnLst>
                  <a:rect l="0" t="0" r="r" b="b"/>
                  <a:pathLst>
                    <a:path w="220" h="456">
                      <a:moveTo>
                        <a:pt x="220" y="456"/>
                      </a:moveTo>
                      <a:lnTo>
                        <a:pt x="126" y="6"/>
                      </a:lnTo>
                      <a:lnTo>
                        <a:pt x="0" y="0"/>
                      </a:lnTo>
                      <a:lnTo>
                        <a:pt x="84" y="454"/>
                      </a:lnTo>
                      <a:lnTo>
                        <a:pt x="220" y="456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9794" name="Freeform 354"/>
                <p:cNvSpPr>
                  <a:spLocks noChangeAspect="1"/>
                </p:cNvSpPr>
                <p:nvPr/>
              </p:nvSpPr>
              <p:spPr bwMode="auto">
                <a:xfrm>
                  <a:off x="1904" y="3057"/>
                  <a:ext cx="64" cy="60"/>
                </a:xfrm>
                <a:custGeom>
                  <a:avLst/>
                  <a:gdLst/>
                  <a:ahLst/>
                  <a:cxnLst>
                    <a:cxn ang="0">
                      <a:pos x="170" y="154"/>
                    </a:cxn>
                    <a:cxn ang="0">
                      <a:pos x="134" y="0"/>
                    </a:cxn>
                    <a:cxn ang="0">
                      <a:pos x="0" y="0"/>
                    </a:cxn>
                    <a:cxn ang="0">
                      <a:pos x="38" y="160"/>
                    </a:cxn>
                    <a:cxn ang="0">
                      <a:pos x="170" y="154"/>
                    </a:cxn>
                  </a:cxnLst>
                  <a:rect l="0" t="0" r="r" b="b"/>
                  <a:pathLst>
                    <a:path w="170" h="160">
                      <a:moveTo>
                        <a:pt x="170" y="154"/>
                      </a:moveTo>
                      <a:lnTo>
                        <a:pt x="134" y="0"/>
                      </a:lnTo>
                      <a:lnTo>
                        <a:pt x="0" y="0"/>
                      </a:lnTo>
                      <a:lnTo>
                        <a:pt x="38" y="160"/>
                      </a:lnTo>
                      <a:lnTo>
                        <a:pt x="170" y="154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9795" name="Freeform 355"/>
                <p:cNvSpPr>
                  <a:spLocks noChangeAspect="1"/>
                </p:cNvSpPr>
                <p:nvPr/>
              </p:nvSpPr>
              <p:spPr bwMode="auto">
                <a:xfrm>
                  <a:off x="1883" y="2958"/>
                  <a:ext cx="65" cy="90"/>
                </a:xfrm>
                <a:custGeom>
                  <a:avLst/>
                  <a:gdLst/>
                  <a:ahLst/>
                  <a:cxnLst>
                    <a:cxn ang="0">
                      <a:pos x="174" y="234"/>
                    </a:cxn>
                    <a:cxn ang="0">
                      <a:pos x="136" y="84"/>
                    </a:cxn>
                    <a:cxn ang="0">
                      <a:pos x="126" y="0"/>
                    </a:cxn>
                    <a:cxn ang="0">
                      <a:pos x="0" y="0"/>
                    </a:cxn>
                    <a:cxn ang="0">
                      <a:pos x="14" y="90"/>
                    </a:cxn>
                    <a:cxn ang="0">
                      <a:pos x="50" y="240"/>
                    </a:cxn>
                    <a:cxn ang="0">
                      <a:pos x="174" y="234"/>
                    </a:cxn>
                  </a:cxnLst>
                  <a:rect l="0" t="0" r="r" b="b"/>
                  <a:pathLst>
                    <a:path w="174" h="240">
                      <a:moveTo>
                        <a:pt x="174" y="234"/>
                      </a:moveTo>
                      <a:lnTo>
                        <a:pt x="136" y="84"/>
                      </a:lnTo>
                      <a:lnTo>
                        <a:pt x="126" y="0"/>
                      </a:lnTo>
                      <a:lnTo>
                        <a:pt x="0" y="0"/>
                      </a:lnTo>
                      <a:lnTo>
                        <a:pt x="14" y="90"/>
                      </a:lnTo>
                      <a:lnTo>
                        <a:pt x="50" y="240"/>
                      </a:lnTo>
                      <a:lnTo>
                        <a:pt x="174" y="234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20" name="Group 356"/>
            <p:cNvGrpSpPr>
              <a:grpSpLocks/>
            </p:cNvGrpSpPr>
            <p:nvPr/>
          </p:nvGrpSpPr>
          <p:grpSpPr bwMode="auto">
            <a:xfrm>
              <a:off x="342" y="1182"/>
              <a:ext cx="1442" cy="1636"/>
              <a:chOff x="342" y="1182"/>
              <a:chExt cx="1442" cy="1636"/>
            </a:xfrm>
          </p:grpSpPr>
          <p:sp>
            <p:nvSpPr>
              <p:cNvPr id="189797" name="Rectangle 357"/>
              <p:cNvSpPr>
                <a:spLocks noChangeAspect="1" noChangeArrowheads="1"/>
              </p:cNvSpPr>
              <p:nvPr/>
            </p:nvSpPr>
            <p:spPr bwMode="auto">
              <a:xfrm>
                <a:off x="363" y="2780"/>
                <a:ext cx="1410" cy="38"/>
              </a:xfrm>
              <a:prstGeom prst="rect">
                <a:avLst/>
              </a:prstGeom>
              <a:solidFill>
                <a:srgbClr val="5F5F5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9798" name="Rectangle 358"/>
              <p:cNvSpPr>
                <a:spLocks noChangeAspect="1" noChangeArrowheads="1"/>
              </p:cNvSpPr>
              <p:nvPr/>
            </p:nvSpPr>
            <p:spPr bwMode="gray">
              <a:xfrm>
                <a:off x="343" y="2438"/>
                <a:ext cx="1441" cy="350"/>
              </a:xfrm>
              <a:prstGeom prst="rect">
                <a:avLst/>
              </a:prstGeom>
              <a:gradFill rotWithShape="0">
                <a:gsLst>
                  <a:gs pos="0">
                    <a:srgbClr val="DDDDDD"/>
                  </a:gs>
                  <a:gs pos="100000">
                    <a:srgbClr val="777777"/>
                  </a:gs>
                </a:gsLst>
                <a:lin ang="0" scaled="1"/>
              </a:gradFill>
              <a:ln w="3175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21" name="Group 359"/>
              <p:cNvGrpSpPr>
                <a:grpSpLocks/>
              </p:cNvGrpSpPr>
              <p:nvPr/>
            </p:nvGrpSpPr>
            <p:grpSpPr bwMode="auto">
              <a:xfrm>
                <a:off x="1342" y="2553"/>
                <a:ext cx="302" cy="60"/>
                <a:chOff x="1342" y="2553"/>
                <a:chExt cx="302" cy="60"/>
              </a:xfrm>
            </p:grpSpPr>
            <p:sp>
              <p:nvSpPr>
                <p:cNvPr id="189800" name="Freeform 360"/>
                <p:cNvSpPr>
                  <a:spLocks noChangeAspect="1"/>
                </p:cNvSpPr>
                <p:nvPr/>
              </p:nvSpPr>
              <p:spPr bwMode="auto">
                <a:xfrm>
                  <a:off x="1416" y="2553"/>
                  <a:ext cx="163" cy="60"/>
                </a:xfrm>
                <a:custGeom>
                  <a:avLst/>
                  <a:gdLst/>
                  <a:ahLst/>
                  <a:cxnLst>
                    <a:cxn ang="0">
                      <a:pos x="0" y="130"/>
                    </a:cxn>
                    <a:cxn ang="0">
                      <a:pos x="0" y="110"/>
                    </a:cxn>
                    <a:cxn ang="0">
                      <a:pos x="34" y="0"/>
                    </a:cxn>
                    <a:cxn ang="0">
                      <a:pos x="314" y="4"/>
                    </a:cxn>
                    <a:cxn ang="0">
                      <a:pos x="354" y="130"/>
                    </a:cxn>
                    <a:cxn ang="0">
                      <a:pos x="0" y="130"/>
                    </a:cxn>
                  </a:cxnLst>
                  <a:rect l="0" t="0" r="r" b="b"/>
                  <a:pathLst>
                    <a:path w="354" h="130">
                      <a:moveTo>
                        <a:pt x="0" y="130"/>
                      </a:moveTo>
                      <a:cubicBezTo>
                        <a:pt x="0" y="123"/>
                        <a:pt x="0" y="117"/>
                        <a:pt x="0" y="110"/>
                      </a:cubicBezTo>
                      <a:lnTo>
                        <a:pt x="34" y="0"/>
                      </a:lnTo>
                      <a:lnTo>
                        <a:pt x="314" y="4"/>
                      </a:lnTo>
                      <a:lnTo>
                        <a:pt x="354" y="130"/>
                      </a:lnTo>
                      <a:lnTo>
                        <a:pt x="0" y="13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9801" name="Rectangle 361"/>
                <p:cNvSpPr>
                  <a:spLocks noChangeAspect="1" noChangeArrowheads="1"/>
                </p:cNvSpPr>
                <p:nvPr/>
              </p:nvSpPr>
              <p:spPr bwMode="auto">
                <a:xfrm>
                  <a:off x="1342" y="2569"/>
                  <a:ext cx="302" cy="28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189802" name="Rectangle 362"/>
              <p:cNvSpPr>
                <a:spLocks noChangeAspect="1" noChangeArrowheads="1"/>
              </p:cNvSpPr>
              <p:nvPr/>
            </p:nvSpPr>
            <p:spPr bwMode="auto">
              <a:xfrm>
                <a:off x="500" y="2665"/>
                <a:ext cx="109" cy="53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9803" name="Freeform 363"/>
              <p:cNvSpPr>
                <a:spLocks noChangeAspect="1"/>
              </p:cNvSpPr>
              <p:nvPr/>
            </p:nvSpPr>
            <p:spPr bwMode="gray">
              <a:xfrm>
                <a:off x="342" y="2207"/>
                <a:ext cx="1442" cy="244"/>
              </a:xfrm>
              <a:custGeom>
                <a:avLst/>
                <a:gdLst/>
                <a:ahLst/>
                <a:cxnLst>
                  <a:cxn ang="0">
                    <a:pos x="399" y="0"/>
                  </a:cxn>
                  <a:cxn ang="0">
                    <a:pos x="0" y="501"/>
                  </a:cxn>
                  <a:cxn ang="0">
                    <a:pos x="17" y="530"/>
                  </a:cxn>
                  <a:cxn ang="0">
                    <a:pos x="3114" y="525"/>
                  </a:cxn>
                  <a:cxn ang="0">
                    <a:pos x="3129" y="501"/>
                  </a:cxn>
                  <a:cxn ang="0">
                    <a:pos x="2724" y="6"/>
                  </a:cxn>
                  <a:cxn ang="0">
                    <a:pos x="399" y="0"/>
                  </a:cxn>
                </a:cxnLst>
                <a:rect l="0" t="0" r="r" b="b"/>
                <a:pathLst>
                  <a:path w="3129" h="530">
                    <a:moveTo>
                      <a:pt x="399" y="0"/>
                    </a:moveTo>
                    <a:lnTo>
                      <a:pt x="0" y="501"/>
                    </a:lnTo>
                    <a:lnTo>
                      <a:pt x="17" y="530"/>
                    </a:lnTo>
                    <a:lnTo>
                      <a:pt x="3114" y="525"/>
                    </a:lnTo>
                    <a:lnTo>
                      <a:pt x="3129" y="501"/>
                    </a:lnTo>
                    <a:lnTo>
                      <a:pt x="2724" y="6"/>
                    </a:lnTo>
                    <a:lnTo>
                      <a:pt x="399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B2B2B2"/>
                  </a:gs>
                  <a:gs pos="100000">
                    <a:srgbClr val="4D4D4D"/>
                  </a:gs>
                </a:gsLst>
                <a:lin ang="0" scaled="1"/>
              </a:gradFill>
              <a:ln w="3175" cap="flat" cmpd="sng">
                <a:solidFill>
                  <a:srgbClr val="808080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9804" name="Freeform 364"/>
              <p:cNvSpPr>
                <a:spLocks noChangeAspect="1"/>
              </p:cNvSpPr>
              <p:nvPr/>
            </p:nvSpPr>
            <p:spPr bwMode="auto">
              <a:xfrm>
                <a:off x="557" y="2226"/>
                <a:ext cx="954" cy="99"/>
              </a:xfrm>
              <a:custGeom>
                <a:avLst/>
                <a:gdLst/>
                <a:ahLst/>
                <a:cxnLst>
                  <a:cxn ang="0">
                    <a:pos x="1904" y="0"/>
                  </a:cxn>
                  <a:cxn ang="0">
                    <a:pos x="2034" y="160"/>
                  </a:cxn>
                  <a:cxn ang="0">
                    <a:pos x="1984" y="214"/>
                  </a:cxn>
                  <a:cxn ang="0">
                    <a:pos x="94" y="214"/>
                  </a:cxn>
                  <a:cxn ang="0">
                    <a:pos x="44" y="160"/>
                  </a:cxn>
                  <a:cxn ang="0">
                    <a:pos x="160" y="14"/>
                  </a:cxn>
                  <a:cxn ang="0">
                    <a:pos x="1904" y="0"/>
                  </a:cxn>
                </a:cxnLst>
                <a:rect l="0" t="0" r="r" b="b"/>
                <a:pathLst>
                  <a:path w="2070" h="214">
                    <a:moveTo>
                      <a:pt x="1904" y="0"/>
                    </a:moveTo>
                    <a:lnTo>
                      <a:pt x="2034" y="160"/>
                    </a:lnTo>
                    <a:cubicBezTo>
                      <a:pt x="2034" y="160"/>
                      <a:pt x="2070" y="214"/>
                      <a:pt x="1984" y="214"/>
                    </a:cubicBezTo>
                    <a:cubicBezTo>
                      <a:pt x="1984" y="214"/>
                      <a:pt x="1039" y="214"/>
                      <a:pt x="94" y="214"/>
                    </a:cubicBezTo>
                    <a:cubicBezTo>
                      <a:pt x="0" y="210"/>
                      <a:pt x="44" y="160"/>
                      <a:pt x="44" y="160"/>
                    </a:cubicBezTo>
                    <a:lnTo>
                      <a:pt x="160" y="14"/>
                    </a:lnTo>
                    <a:lnTo>
                      <a:pt x="190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777777"/>
                  </a:gs>
                  <a:gs pos="100000">
                    <a:srgbClr val="808080"/>
                  </a:gs>
                </a:gsLst>
                <a:lin ang="0" scaled="1"/>
              </a:gradFill>
              <a:ln w="3175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9805" name="Freeform 365"/>
              <p:cNvSpPr>
                <a:spLocks noChangeAspect="1"/>
              </p:cNvSpPr>
              <p:nvPr/>
            </p:nvSpPr>
            <p:spPr bwMode="auto">
              <a:xfrm>
                <a:off x="569" y="2311"/>
                <a:ext cx="929" cy="81"/>
              </a:xfrm>
              <a:custGeom>
                <a:avLst/>
                <a:gdLst/>
                <a:ahLst/>
                <a:cxnLst>
                  <a:cxn ang="0">
                    <a:pos x="2014" y="0"/>
                  </a:cxn>
                  <a:cxn ang="0">
                    <a:pos x="2016" y="126"/>
                  </a:cxn>
                  <a:cxn ang="0">
                    <a:pos x="1960" y="176"/>
                  </a:cxn>
                  <a:cxn ang="0">
                    <a:pos x="70" y="176"/>
                  </a:cxn>
                  <a:cxn ang="0">
                    <a:pos x="10" y="120"/>
                  </a:cxn>
                  <a:cxn ang="0">
                    <a:pos x="10" y="2"/>
                  </a:cxn>
                  <a:cxn ang="0">
                    <a:pos x="2014" y="0"/>
                  </a:cxn>
                </a:cxnLst>
                <a:rect l="0" t="0" r="r" b="b"/>
                <a:pathLst>
                  <a:path w="2018" h="176">
                    <a:moveTo>
                      <a:pt x="2014" y="0"/>
                    </a:moveTo>
                    <a:lnTo>
                      <a:pt x="2016" y="126"/>
                    </a:lnTo>
                    <a:cubicBezTo>
                      <a:pt x="2007" y="155"/>
                      <a:pt x="2018" y="156"/>
                      <a:pt x="1960" y="176"/>
                    </a:cubicBezTo>
                    <a:cubicBezTo>
                      <a:pt x="1960" y="176"/>
                      <a:pt x="1015" y="176"/>
                      <a:pt x="70" y="176"/>
                    </a:cubicBezTo>
                    <a:cubicBezTo>
                      <a:pt x="0" y="172"/>
                      <a:pt x="20" y="149"/>
                      <a:pt x="10" y="120"/>
                    </a:cubicBezTo>
                    <a:lnTo>
                      <a:pt x="10" y="2"/>
                    </a:lnTo>
                    <a:lnTo>
                      <a:pt x="201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DDDDDD"/>
                  </a:gs>
                  <a:gs pos="100000">
                    <a:srgbClr val="292929"/>
                  </a:gs>
                </a:gsLst>
                <a:lin ang="0" scaled="1"/>
              </a:gradFill>
              <a:ln w="317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9806" name="AutoShape 366"/>
              <p:cNvSpPr>
                <a:spLocks noChangeAspect="1" noChangeArrowheads="1"/>
              </p:cNvSpPr>
              <p:nvPr/>
            </p:nvSpPr>
            <p:spPr bwMode="gray">
              <a:xfrm>
                <a:off x="399" y="1182"/>
                <a:ext cx="1318" cy="1073"/>
              </a:xfrm>
              <a:prstGeom prst="roundRect">
                <a:avLst>
                  <a:gd name="adj" fmla="val 1847"/>
                </a:avLst>
              </a:prstGeom>
              <a:gradFill rotWithShape="0">
                <a:gsLst>
                  <a:gs pos="0">
                    <a:srgbClr val="DDDDDD"/>
                  </a:gs>
                  <a:gs pos="100000">
                    <a:srgbClr val="5F5F5F"/>
                  </a:gs>
                </a:gsLst>
                <a:lin ang="2700000" scaled="1"/>
              </a:gradFill>
              <a:ln w="3175">
                <a:solidFill>
                  <a:srgbClr val="80808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9807" name="AutoShape 367"/>
              <p:cNvSpPr>
                <a:spLocks noChangeAspect="1" noChangeArrowheads="1"/>
              </p:cNvSpPr>
              <p:nvPr/>
            </p:nvSpPr>
            <p:spPr bwMode="gray">
              <a:xfrm>
                <a:off x="479" y="1272"/>
                <a:ext cx="1158" cy="897"/>
              </a:xfrm>
              <a:prstGeom prst="roundRect">
                <a:avLst>
                  <a:gd name="adj" fmla="val 1847"/>
                </a:avLst>
              </a:prstGeom>
              <a:gradFill rotWithShape="0">
                <a:gsLst>
                  <a:gs pos="0">
                    <a:srgbClr val="5F5F5F"/>
                  </a:gs>
                  <a:gs pos="100000">
                    <a:srgbClr val="DDDDDD"/>
                  </a:gs>
                </a:gsLst>
                <a:lin ang="2700000" scaled="1"/>
              </a:gradFill>
              <a:ln w="3175">
                <a:solidFill>
                  <a:srgbClr val="80808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9808" name="AutoShape 368"/>
              <p:cNvSpPr>
                <a:spLocks noChangeAspect="1" noChangeArrowheads="1"/>
              </p:cNvSpPr>
              <p:nvPr/>
            </p:nvSpPr>
            <p:spPr bwMode="gray">
              <a:xfrm>
                <a:off x="557" y="1345"/>
                <a:ext cx="1004" cy="736"/>
              </a:xfrm>
              <a:prstGeom prst="roundRect">
                <a:avLst>
                  <a:gd name="adj" fmla="val 1847"/>
                </a:avLst>
              </a:prstGeom>
              <a:gradFill rotWithShape="0">
                <a:gsLst>
                  <a:gs pos="0">
                    <a:srgbClr val="99CCCC"/>
                  </a:gs>
                  <a:gs pos="100000">
                    <a:srgbClr val="006699"/>
                  </a:gs>
                </a:gsLst>
                <a:lin ang="2700000" scaled="1"/>
              </a:gradFill>
              <a:ln w="6350">
                <a:solidFill>
                  <a:srgbClr val="99CC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9809" name="AutoShape 369"/>
              <p:cNvSpPr>
                <a:spLocks noChangeAspect="1" noChangeArrowheads="1"/>
              </p:cNvSpPr>
              <p:nvPr/>
            </p:nvSpPr>
            <p:spPr bwMode="auto">
              <a:xfrm>
                <a:off x="1307" y="1454"/>
                <a:ext cx="79" cy="185"/>
              </a:xfrm>
              <a:prstGeom prst="roundRect">
                <a:avLst>
                  <a:gd name="adj" fmla="val 50000"/>
                </a:avLst>
              </a:prstGeom>
              <a:solidFill>
                <a:srgbClr val="99CCCC"/>
              </a:solidFill>
              <a:ln w="635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22" name="Group 370"/>
          <p:cNvGrpSpPr>
            <a:grpSpLocks/>
          </p:cNvGrpSpPr>
          <p:nvPr/>
        </p:nvGrpSpPr>
        <p:grpSpPr bwMode="auto">
          <a:xfrm>
            <a:off x="1344613" y="3559175"/>
            <a:ext cx="965200" cy="1009650"/>
            <a:chOff x="76" y="1182"/>
            <a:chExt cx="1975" cy="2066"/>
          </a:xfrm>
        </p:grpSpPr>
        <p:grpSp>
          <p:nvGrpSpPr>
            <p:cNvPr id="23" name="Group 371"/>
            <p:cNvGrpSpPr>
              <a:grpSpLocks/>
            </p:cNvGrpSpPr>
            <p:nvPr/>
          </p:nvGrpSpPr>
          <p:grpSpPr bwMode="auto">
            <a:xfrm>
              <a:off x="76" y="2902"/>
              <a:ext cx="1975" cy="346"/>
              <a:chOff x="76" y="2902"/>
              <a:chExt cx="1975" cy="346"/>
            </a:xfrm>
          </p:grpSpPr>
          <p:sp>
            <p:nvSpPr>
              <p:cNvPr id="189812" name="Freeform 372"/>
              <p:cNvSpPr>
                <a:spLocks noChangeAspect="1"/>
              </p:cNvSpPr>
              <p:nvPr/>
            </p:nvSpPr>
            <p:spPr bwMode="auto">
              <a:xfrm>
                <a:off x="76" y="3192"/>
                <a:ext cx="1975" cy="56"/>
              </a:xfrm>
              <a:custGeom>
                <a:avLst/>
                <a:gdLst/>
                <a:ahLst/>
                <a:cxnLst>
                  <a:cxn ang="0">
                    <a:pos x="31" y="150"/>
                  </a:cxn>
                  <a:cxn ang="0">
                    <a:pos x="0" y="39"/>
                  </a:cxn>
                  <a:cxn ang="0">
                    <a:pos x="55" y="0"/>
                  </a:cxn>
                  <a:cxn ang="0">
                    <a:pos x="5221" y="0"/>
                  </a:cxn>
                  <a:cxn ang="0">
                    <a:pos x="5265" y="39"/>
                  </a:cxn>
                  <a:cxn ang="0">
                    <a:pos x="5221" y="150"/>
                  </a:cxn>
                  <a:cxn ang="0">
                    <a:pos x="31" y="150"/>
                  </a:cxn>
                </a:cxnLst>
                <a:rect l="0" t="0" r="r" b="b"/>
                <a:pathLst>
                  <a:path w="5265" h="150">
                    <a:moveTo>
                      <a:pt x="31" y="150"/>
                    </a:moveTo>
                    <a:lnTo>
                      <a:pt x="0" y="39"/>
                    </a:lnTo>
                    <a:lnTo>
                      <a:pt x="55" y="0"/>
                    </a:lnTo>
                    <a:lnTo>
                      <a:pt x="5221" y="0"/>
                    </a:lnTo>
                    <a:lnTo>
                      <a:pt x="5265" y="39"/>
                    </a:lnTo>
                    <a:lnTo>
                      <a:pt x="5221" y="150"/>
                    </a:lnTo>
                    <a:lnTo>
                      <a:pt x="31" y="150"/>
                    </a:lnTo>
                    <a:close/>
                  </a:path>
                </a:pathLst>
              </a:custGeom>
              <a:solidFill>
                <a:srgbClr val="969696"/>
              </a:solidFill>
              <a:ln w="3175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813" name="Freeform 373"/>
              <p:cNvSpPr>
                <a:spLocks noChangeAspect="1"/>
              </p:cNvSpPr>
              <p:nvPr/>
            </p:nvSpPr>
            <p:spPr bwMode="auto">
              <a:xfrm>
                <a:off x="76" y="2915"/>
                <a:ext cx="1974" cy="292"/>
              </a:xfrm>
              <a:custGeom>
                <a:avLst/>
                <a:gdLst/>
                <a:ahLst/>
                <a:cxnLst>
                  <a:cxn ang="0">
                    <a:pos x="0" y="777"/>
                  </a:cxn>
                  <a:cxn ang="0">
                    <a:pos x="191" y="0"/>
                  </a:cxn>
                  <a:cxn ang="0">
                    <a:pos x="5034" y="0"/>
                  </a:cxn>
                  <a:cxn ang="0">
                    <a:pos x="5262" y="780"/>
                  </a:cxn>
                  <a:cxn ang="0">
                    <a:pos x="0" y="777"/>
                  </a:cxn>
                </a:cxnLst>
                <a:rect l="0" t="0" r="r" b="b"/>
                <a:pathLst>
                  <a:path w="5262" h="780">
                    <a:moveTo>
                      <a:pt x="0" y="777"/>
                    </a:moveTo>
                    <a:lnTo>
                      <a:pt x="191" y="0"/>
                    </a:lnTo>
                    <a:lnTo>
                      <a:pt x="5034" y="0"/>
                    </a:lnTo>
                    <a:lnTo>
                      <a:pt x="5262" y="780"/>
                    </a:lnTo>
                    <a:lnTo>
                      <a:pt x="0" y="777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DDDDDD"/>
                  </a:gs>
                  <a:gs pos="100000">
                    <a:schemeClr val="tx1"/>
                  </a:gs>
                </a:gsLst>
                <a:lin ang="0" scaled="1"/>
              </a:gra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814" name="Freeform 374"/>
              <p:cNvSpPr>
                <a:spLocks noChangeAspect="1"/>
              </p:cNvSpPr>
              <p:nvPr/>
            </p:nvSpPr>
            <p:spPr bwMode="auto">
              <a:xfrm>
                <a:off x="1404" y="3061"/>
                <a:ext cx="232" cy="112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618" y="300"/>
                  </a:cxn>
                  <a:cxn ang="0">
                    <a:pos x="588" y="130"/>
                  </a:cxn>
                  <a:cxn ang="0">
                    <a:pos x="558" y="85"/>
                  </a:cxn>
                  <a:cxn ang="0">
                    <a:pos x="397" y="82"/>
                  </a:cxn>
                  <a:cxn ang="0">
                    <a:pos x="352" y="0"/>
                  </a:cxn>
                  <a:cxn ang="0">
                    <a:pos x="220" y="0"/>
                  </a:cxn>
                  <a:cxn ang="0">
                    <a:pos x="187" y="40"/>
                  </a:cxn>
                  <a:cxn ang="0">
                    <a:pos x="183" y="85"/>
                  </a:cxn>
                  <a:cxn ang="0">
                    <a:pos x="33" y="85"/>
                  </a:cxn>
                  <a:cxn ang="0">
                    <a:pos x="0" y="130"/>
                  </a:cxn>
                  <a:cxn ang="0">
                    <a:pos x="18" y="300"/>
                  </a:cxn>
                </a:cxnLst>
                <a:rect l="0" t="0" r="r" b="b"/>
                <a:pathLst>
                  <a:path w="618" h="300">
                    <a:moveTo>
                      <a:pt x="18" y="300"/>
                    </a:moveTo>
                    <a:lnTo>
                      <a:pt x="618" y="300"/>
                    </a:lnTo>
                    <a:lnTo>
                      <a:pt x="588" y="130"/>
                    </a:lnTo>
                    <a:lnTo>
                      <a:pt x="558" y="85"/>
                    </a:lnTo>
                    <a:lnTo>
                      <a:pt x="397" y="82"/>
                    </a:lnTo>
                    <a:lnTo>
                      <a:pt x="352" y="0"/>
                    </a:lnTo>
                    <a:lnTo>
                      <a:pt x="220" y="0"/>
                    </a:lnTo>
                    <a:lnTo>
                      <a:pt x="187" y="40"/>
                    </a:lnTo>
                    <a:lnTo>
                      <a:pt x="183" y="85"/>
                    </a:lnTo>
                    <a:lnTo>
                      <a:pt x="33" y="85"/>
                    </a:lnTo>
                    <a:lnTo>
                      <a:pt x="0" y="130"/>
                    </a:lnTo>
                    <a:lnTo>
                      <a:pt x="18" y="300"/>
                    </a:lnTo>
                    <a:close/>
                  </a:path>
                </a:pathLst>
              </a:custGeom>
              <a:solidFill>
                <a:srgbClr val="808080"/>
              </a:solidFill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815" name="Freeform 375"/>
              <p:cNvSpPr>
                <a:spLocks noChangeAspect="1"/>
              </p:cNvSpPr>
              <p:nvPr/>
            </p:nvSpPr>
            <p:spPr bwMode="auto">
              <a:xfrm>
                <a:off x="1657" y="2958"/>
                <a:ext cx="335" cy="216"/>
              </a:xfrm>
              <a:custGeom>
                <a:avLst/>
                <a:gdLst/>
                <a:ahLst/>
                <a:cxnLst>
                  <a:cxn ang="0">
                    <a:pos x="82" y="573"/>
                  </a:cxn>
                  <a:cxn ang="0">
                    <a:pos x="892" y="576"/>
                  </a:cxn>
                  <a:cxn ang="0">
                    <a:pos x="756" y="45"/>
                  </a:cxn>
                  <a:cxn ang="0">
                    <a:pos x="727" y="0"/>
                  </a:cxn>
                  <a:cxn ang="0">
                    <a:pos x="603" y="0"/>
                  </a:cxn>
                  <a:cxn ang="0">
                    <a:pos x="568" y="56"/>
                  </a:cxn>
                  <a:cxn ang="0">
                    <a:pos x="535" y="3"/>
                  </a:cxn>
                  <a:cxn ang="0">
                    <a:pos x="412" y="6"/>
                  </a:cxn>
                  <a:cxn ang="0">
                    <a:pos x="378" y="56"/>
                  </a:cxn>
                  <a:cxn ang="0">
                    <a:pos x="345" y="3"/>
                  </a:cxn>
                  <a:cxn ang="0">
                    <a:pos x="220" y="3"/>
                  </a:cxn>
                  <a:cxn ang="0">
                    <a:pos x="187" y="51"/>
                  </a:cxn>
                  <a:cxn ang="0">
                    <a:pos x="150" y="3"/>
                  </a:cxn>
                  <a:cxn ang="0">
                    <a:pos x="22" y="3"/>
                  </a:cxn>
                  <a:cxn ang="0">
                    <a:pos x="0" y="89"/>
                  </a:cxn>
                  <a:cxn ang="0">
                    <a:pos x="82" y="573"/>
                  </a:cxn>
                </a:cxnLst>
                <a:rect l="0" t="0" r="r" b="b"/>
                <a:pathLst>
                  <a:path w="892" h="576">
                    <a:moveTo>
                      <a:pt x="82" y="573"/>
                    </a:moveTo>
                    <a:lnTo>
                      <a:pt x="892" y="576"/>
                    </a:lnTo>
                    <a:lnTo>
                      <a:pt x="756" y="45"/>
                    </a:lnTo>
                    <a:lnTo>
                      <a:pt x="727" y="0"/>
                    </a:lnTo>
                    <a:lnTo>
                      <a:pt x="603" y="0"/>
                    </a:lnTo>
                    <a:lnTo>
                      <a:pt x="568" y="56"/>
                    </a:lnTo>
                    <a:lnTo>
                      <a:pt x="535" y="3"/>
                    </a:lnTo>
                    <a:lnTo>
                      <a:pt x="412" y="6"/>
                    </a:lnTo>
                    <a:lnTo>
                      <a:pt x="378" y="56"/>
                    </a:lnTo>
                    <a:lnTo>
                      <a:pt x="345" y="3"/>
                    </a:lnTo>
                    <a:lnTo>
                      <a:pt x="220" y="3"/>
                    </a:lnTo>
                    <a:lnTo>
                      <a:pt x="187" y="51"/>
                    </a:lnTo>
                    <a:lnTo>
                      <a:pt x="150" y="3"/>
                    </a:lnTo>
                    <a:lnTo>
                      <a:pt x="22" y="3"/>
                    </a:lnTo>
                    <a:lnTo>
                      <a:pt x="0" y="89"/>
                    </a:lnTo>
                    <a:lnTo>
                      <a:pt x="82" y="573"/>
                    </a:lnTo>
                    <a:close/>
                  </a:path>
                </a:pathLst>
              </a:custGeom>
              <a:solidFill>
                <a:srgbClr val="808080"/>
              </a:solidFill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816" name="Freeform 376"/>
              <p:cNvSpPr>
                <a:spLocks noChangeAspect="1"/>
              </p:cNvSpPr>
              <p:nvPr/>
            </p:nvSpPr>
            <p:spPr bwMode="auto">
              <a:xfrm>
                <a:off x="152" y="2902"/>
                <a:ext cx="1210" cy="273"/>
              </a:xfrm>
              <a:custGeom>
                <a:avLst/>
                <a:gdLst/>
                <a:ahLst/>
                <a:cxnLst>
                  <a:cxn ang="0">
                    <a:pos x="413" y="724"/>
                  </a:cxn>
                  <a:cxn ang="0">
                    <a:pos x="615" y="628"/>
                  </a:cxn>
                  <a:cxn ang="0">
                    <a:pos x="2679" y="724"/>
                  </a:cxn>
                  <a:cxn ang="0">
                    <a:pos x="2835" y="628"/>
                  </a:cxn>
                  <a:cxn ang="0">
                    <a:pos x="3225" y="724"/>
                  </a:cxn>
                  <a:cxn ang="0">
                    <a:pos x="3150" y="178"/>
                  </a:cxn>
                  <a:cxn ang="0">
                    <a:pos x="3114" y="4"/>
                  </a:cxn>
                  <a:cxn ang="0">
                    <a:pos x="2964" y="73"/>
                  </a:cxn>
                  <a:cxn ang="0">
                    <a:pos x="2802" y="9"/>
                  </a:cxn>
                  <a:cxn ang="0">
                    <a:pos x="2724" y="13"/>
                  </a:cxn>
                  <a:cxn ang="0">
                    <a:pos x="2565" y="79"/>
                  </a:cxn>
                  <a:cxn ang="0">
                    <a:pos x="2402" y="4"/>
                  </a:cxn>
                  <a:cxn ang="0">
                    <a:pos x="2355" y="169"/>
                  </a:cxn>
                  <a:cxn ang="0">
                    <a:pos x="2289" y="58"/>
                  </a:cxn>
                  <a:cxn ang="0">
                    <a:pos x="2142" y="1"/>
                  </a:cxn>
                  <a:cxn ang="0">
                    <a:pos x="2070" y="7"/>
                  </a:cxn>
                  <a:cxn ang="0">
                    <a:pos x="1902" y="79"/>
                  </a:cxn>
                  <a:cxn ang="0">
                    <a:pos x="1737" y="4"/>
                  </a:cxn>
                  <a:cxn ang="0">
                    <a:pos x="1659" y="7"/>
                  </a:cxn>
                  <a:cxn ang="0">
                    <a:pos x="1485" y="73"/>
                  </a:cxn>
                  <a:cxn ang="0">
                    <a:pos x="1425" y="148"/>
                  </a:cxn>
                  <a:cxn ang="0">
                    <a:pos x="1395" y="7"/>
                  </a:cxn>
                  <a:cxn ang="0">
                    <a:pos x="1209" y="79"/>
                  </a:cxn>
                  <a:cxn ang="0">
                    <a:pos x="1065" y="4"/>
                  </a:cxn>
                  <a:cxn ang="0">
                    <a:pos x="984" y="7"/>
                  </a:cxn>
                  <a:cxn ang="0">
                    <a:pos x="810" y="79"/>
                  </a:cxn>
                  <a:cxn ang="0">
                    <a:pos x="639" y="13"/>
                  </a:cxn>
                  <a:cxn ang="0">
                    <a:pos x="600" y="150"/>
                  </a:cxn>
                  <a:cxn ang="0">
                    <a:pos x="519" y="199"/>
                  </a:cxn>
                  <a:cxn ang="0">
                    <a:pos x="345" y="154"/>
                  </a:cxn>
                  <a:cxn ang="0">
                    <a:pos x="296" y="0"/>
                  </a:cxn>
                  <a:cxn ang="0">
                    <a:pos x="120" y="79"/>
                  </a:cxn>
                  <a:cxn ang="0">
                    <a:pos x="128" y="181"/>
                  </a:cxn>
                  <a:cxn ang="0">
                    <a:pos x="0" y="727"/>
                  </a:cxn>
                </a:cxnLst>
                <a:rect l="0" t="0" r="r" b="b"/>
                <a:pathLst>
                  <a:path w="3225" h="727">
                    <a:moveTo>
                      <a:pt x="0" y="727"/>
                    </a:moveTo>
                    <a:lnTo>
                      <a:pt x="413" y="724"/>
                    </a:lnTo>
                    <a:lnTo>
                      <a:pt x="429" y="628"/>
                    </a:lnTo>
                    <a:lnTo>
                      <a:pt x="615" y="628"/>
                    </a:lnTo>
                    <a:lnTo>
                      <a:pt x="600" y="727"/>
                    </a:lnTo>
                    <a:lnTo>
                      <a:pt x="2679" y="724"/>
                    </a:lnTo>
                    <a:lnTo>
                      <a:pt x="2664" y="628"/>
                    </a:lnTo>
                    <a:lnTo>
                      <a:pt x="2835" y="628"/>
                    </a:lnTo>
                    <a:lnTo>
                      <a:pt x="2850" y="724"/>
                    </a:lnTo>
                    <a:lnTo>
                      <a:pt x="3225" y="724"/>
                    </a:lnTo>
                    <a:lnTo>
                      <a:pt x="3174" y="193"/>
                    </a:lnTo>
                    <a:lnTo>
                      <a:pt x="3150" y="178"/>
                    </a:lnTo>
                    <a:lnTo>
                      <a:pt x="3150" y="67"/>
                    </a:lnTo>
                    <a:lnTo>
                      <a:pt x="3114" y="4"/>
                    </a:lnTo>
                    <a:lnTo>
                      <a:pt x="3000" y="7"/>
                    </a:lnTo>
                    <a:lnTo>
                      <a:pt x="2964" y="73"/>
                    </a:lnTo>
                    <a:lnTo>
                      <a:pt x="2918" y="12"/>
                    </a:lnTo>
                    <a:lnTo>
                      <a:pt x="2802" y="9"/>
                    </a:lnTo>
                    <a:lnTo>
                      <a:pt x="2766" y="82"/>
                    </a:lnTo>
                    <a:lnTo>
                      <a:pt x="2724" y="13"/>
                    </a:lnTo>
                    <a:lnTo>
                      <a:pt x="2604" y="7"/>
                    </a:lnTo>
                    <a:lnTo>
                      <a:pt x="2565" y="79"/>
                    </a:lnTo>
                    <a:lnTo>
                      <a:pt x="2529" y="4"/>
                    </a:lnTo>
                    <a:lnTo>
                      <a:pt x="2402" y="4"/>
                    </a:lnTo>
                    <a:lnTo>
                      <a:pt x="2364" y="58"/>
                    </a:lnTo>
                    <a:lnTo>
                      <a:pt x="2355" y="169"/>
                    </a:lnTo>
                    <a:lnTo>
                      <a:pt x="2295" y="148"/>
                    </a:lnTo>
                    <a:lnTo>
                      <a:pt x="2289" y="58"/>
                    </a:lnTo>
                    <a:lnTo>
                      <a:pt x="2262" y="4"/>
                    </a:lnTo>
                    <a:lnTo>
                      <a:pt x="2142" y="1"/>
                    </a:lnTo>
                    <a:lnTo>
                      <a:pt x="2097" y="72"/>
                    </a:lnTo>
                    <a:lnTo>
                      <a:pt x="2070" y="7"/>
                    </a:lnTo>
                    <a:lnTo>
                      <a:pt x="1950" y="7"/>
                    </a:lnTo>
                    <a:lnTo>
                      <a:pt x="1902" y="79"/>
                    </a:lnTo>
                    <a:lnTo>
                      <a:pt x="1869" y="12"/>
                    </a:lnTo>
                    <a:lnTo>
                      <a:pt x="1737" y="4"/>
                    </a:lnTo>
                    <a:lnTo>
                      <a:pt x="1700" y="79"/>
                    </a:lnTo>
                    <a:lnTo>
                      <a:pt x="1659" y="7"/>
                    </a:lnTo>
                    <a:lnTo>
                      <a:pt x="1539" y="7"/>
                    </a:lnTo>
                    <a:lnTo>
                      <a:pt x="1485" y="73"/>
                    </a:lnTo>
                    <a:lnTo>
                      <a:pt x="1476" y="148"/>
                    </a:lnTo>
                    <a:lnTo>
                      <a:pt x="1425" y="148"/>
                    </a:lnTo>
                    <a:lnTo>
                      <a:pt x="1425" y="73"/>
                    </a:lnTo>
                    <a:lnTo>
                      <a:pt x="1395" y="7"/>
                    </a:lnTo>
                    <a:lnTo>
                      <a:pt x="1266" y="7"/>
                    </a:lnTo>
                    <a:lnTo>
                      <a:pt x="1209" y="79"/>
                    </a:lnTo>
                    <a:lnTo>
                      <a:pt x="1193" y="12"/>
                    </a:lnTo>
                    <a:lnTo>
                      <a:pt x="1065" y="4"/>
                    </a:lnTo>
                    <a:lnTo>
                      <a:pt x="1016" y="79"/>
                    </a:lnTo>
                    <a:lnTo>
                      <a:pt x="984" y="7"/>
                    </a:lnTo>
                    <a:lnTo>
                      <a:pt x="849" y="4"/>
                    </a:lnTo>
                    <a:lnTo>
                      <a:pt x="810" y="79"/>
                    </a:lnTo>
                    <a:lnTo>
                      <a:pt x="780" y="13"/>
                    </a:lnTo>
                    <a:lnTo>
                      <a:pt x="639" y="13"/>
                    </a:lnTo>
                    <a:lnTo>
                      <a:pt x="609" y="73"/>
                    </a:lnTo>
                    <a:lnTo>
                      <a:pt x="600" y="150"/>
                    </a:lnTo>
                    <a:lnTo>
                      <a:pt x="563" y="142"/>
                    </a:lnTo>
                    <a:lnTo>
                      <a:pt x="519" y="199"/>
                    </a:lnTo>
                    <a:lnTo>
                      <a:pt x="474" y="148"/>
                    </a:lnTo>
                    <a:lnTo>
                      <a:pt x="345" y="154"/>
                    </a:lnTo>
                    <a:lnTo>
                      <a:pt x="330" y="67"/>
                    </a:lnTo>
                    <a:lnTo>
                      <a:pt x="296" y="0"/>
                    </a:lnTo>
                    <a:lnTo>
                      <a:pt x="165" y="4"/>
                    </a:lnTo>
                    <a:lnTo>
                      <a:pt x="120" y="79"/>
                    </a:lnTo>
                    <a:lnTo>
                      <a:pt x="105" y="159"/>
                    </a:lnTo>
                    <a:lnTo>
                      <a:pt x="128" y="181"/>
                    </a:lnTo>
                    <a:lnTo>
                      <a:pt x="99" y="187"/>
                    </a:lnTo>
                    <a:lnTo>
                      <a:pt x="0" y="727"/>
                    </a:lnTo>
                    <a:close/>
                  </a:path>
                </a:pathLst>
              </a:custGeom>
              <a:solidFill>
                <a:srgbClr val="808080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817" name="Freeform 377"/>
              <p:cNvSpPr>
                <a:spLocks noChangeAspect="1"/>
              </p:cNvSpPr>
              <p:nvPr/>
            </p:nvSpPr>
            <p:spPr bwMode="auto">
              <a:xfrm>
                <a:off x="1380" y="2904"/>
                <a:ext cx="239" cy="150"/>
              </a:xfrm>
              <a:custGeom>
                <a:avLst/>
                <a:gdLst/>
                <a:ahLst/>
                <a:cxnLst>
                  <a:cxn ang="0">
                    <a:pos x="45" y="397"/>
                  </a:cxn>
                  <a:cxn ang="0">
                    <a:pos x="638" y="400"/>
                  </a:cxn>
                  <a:cxn ang="0">
                    <a:pos x="597" y="183"/>
                  </a:cxn>
                  <a:cxn ang="0">
                    <a:pos x="575" y="162"/>
                  </a:cxn>
                  <a:cxn ang="0">
                    <a:pos x="588" y="162"/>
                  </a:cxn>
                  <a:cxn ang="0">
                    <a:pos x="573" y="57"/>
                  </a:cxn>
                  <a:cxn ang="0">
                    <a:pos x="545" y="4"/>
                  </a:cxn>
                  <a:cxn ang="0">
                    <a:pos x="425" y="3"/>
                  </a:cxn>
                  <a:cxn ang="0">
                    <a:pos x="387" y="63"/>
                  </a:cxn>
                  <a:cxn ang="0">
                    <a:pos x="350" y="4"/>
                  </a:cxn>
                  <a:cxn ang="0">
                    <a:pos x="237" y="0"/>
                  </a:cxn>
                  <a:cxn ang="0">
                    <a:pos x="200" y="63"/>
                  </a:cxn>
                  <a:cxn ang="0">
                    <a:pos x="162" y="4"/>
                  </a:cxn>
                  <a:cxn ang="0">
                    <a:pos x="41" y="3"/>
                  </a:cxn>
                  <a:cxn ang="0">
                    <a:pos x="0" y="60"/>
                  </a:cxn>
                  <a:cxn ang="0">
                    <a:pos x="11" y="165"/>
                  </a:cxn>
                  <a:cxn ang="0">
                    <a:pos x="42" y="165"/>
                  </a:cxn>
                  <a:cxn ang="0">
                    <a:pos x="20" y="187"/>
                  </a:cxn>
                  <a:cxn ang="0">
                    <a:pos x="45" y="397"/>
                  </a:cxn>
                </a:cxnLst>
                <a:rect l="0" t="0" r="r" b="b"/>
                <a:pathLst>
                  <a:path w="638" h="400">
                    <a:moveTo>
                      <a:pt x="45" y="397"/>
                    </a:moveTo>
                    <a:lnTo>
                      <a:pt x="638" y="400"/>
                    </a:lnTo>
                    <a:lnTo>
                      <a:pt x="597" y="183"/>
                    </a:lnTo>
                    <a:lnTo>
                      <a:pt x="575" y="162"/>
                    </a:lnTo>
                    <a:lnTo>
                      <a:pt x="588" y="162"/>
                    </a:lnTo>
                    <a:lnTo>
                      <a:pt x="573" y="57"/>
                    </a:lnTo>
                    <a:lnTo>
                      <a:pt x="545" y="4"/>
                    </a:lnTo>
                    <a:lnTo>
                      <a:pt x="425" y="3"/>
                    </a:lnTo>
                    <a:lnTo>
                      <a:pt x="387" y="63"/>
                    </a:lnTo>
                    <a:lnTo>
                      <a:pt x="350" y="4"/>
                    </a:lnTo>
                    <a:lnTo>
                      <a:pt x="237" y="0"/>
                    </a:lnTo>
                    <a:lnTo>
                      <a:pt x="200" y="63"/>
                    </a:lnTo>
                    <a:lnTo>
                      <a:pt x="162" y="4"/>
                    </a:lnTo>
                    <a:lnTo>
                      <a:pt x="41" y="3"/>
                    </a:lnTo>
                    <a:lnTo>
                      <a:pt x="0" y="60"/>
                    </a:lnTo>
                    <a:lnTo>
                      <a:pt x="11" y="165"/>
                    </a:lnTo>
                    <a:lnTo>
                      <a:pt x="42" y="165"/>
                    </a:lnTo>
                    <a:lnTo>
                      <a:pt x="20" y="187"/>
                    </a:lnTo>
                    <a:lnTo>
                      <a:pt x="45" y="397"/>
                    </a:lnTo>
                    <a:close/>
                  </a:path>
                </a:pathLst>
              </a:custGeom>
              <a:solidFill>
                <a:srgbClr val="808080"/>
              </a:solidFill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818" name="Freeform 378"/>
              <p:cNvSpPr>
                <a:spLocks noChangeAspect="1"/>
              </p:cNvSpPr>
              <p:nvPr/>
            </p:nvSpPr>
            <p:spPr bwMode="gray">
              <a:xfrm>
                <a:off x="1395" y="2904"/>
                <a:ext cx="47" cy="24"/>
              </a:xfrm>
              <a:custGeom>
                <a:avLst/>
                <a:gdLst/>
                <a:ahLst/>
                <a:cxnLst>
                  <a:cxn ang="0">
                    <a:pos x="137" y="64"/>
                  </a:cxn>
                  <a:cxn ang="0">
                    <a:pos x="0" y="64"/>
                  </a:cxn>
                  <a:cxn ang="0">
                    <a:pos x="2" y="3"/>
                  </a:cxn>
                  <a:cxn ang="0">
                    <a:pos x="127" y="0"/>
                  </a:cxn>
                  <a:cxn ang="0">
                    <a:pos x="137" y="64"/>
                  </a:cxn>
                </a:cxnLst>
                <a:rect l="0" t="0" r="r" b="b"/>
                <a:pathLst>
                  <a:path w="137" h="64">
                    <a:moveTo>
                      <a:pt x="137" y="64"/>
                    </a:moveTo>
                    <a:lnTo>
                      <a:pt x="0" y="64"/>
                    </a:lnTo>
                    <a:lnTo>
                      <a:pt x="2" y="3"/>
                    </a:lnTo>
                    <a:lnTo>
                      <a:pt x="127" y="0"/>
                    </a:lnTo>
                    <a:lnTo>
                      <a:pt x="137" y="6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819" name="Freeform 379"/>
              <p:cNvSpPr>
                <a:spLocks noChangeAspect="1"/>
              </p:cNvSpPr>
              <p:nvPr/>
            </p:nvSpPr>
            <p:spPr bwMode="gray">
              <a:xfrm>
                <a:off x="1468" y="2904"/>
                <a:ext cx="44" cy="24"/>
              </a:xfrm>
              <a:custGeom>
                <a:avLst/>
                <a:gdLst/>
                <a:ahLst/>
                <a:cxnLst>
                  <a:cxn ang="0">
                    <a:pos x="137" y="64"/>
                  </a:cxn>
                  <a:cxn ang="0">
                    <a:pos x="0" y="64"/>
                  </a:cxn>
                  <a:cxn ang="0">
                    <a:pos x="2" y="3"/>
                  </a:cxn>
                  <a:cxn ang="0">
                    <a:pos x="127" y="0"/>
                  </a:cxn>
                  <a:cxn ang="0">
                    <a:pos x="137" y="64"/>
                  </a:cxn>
                </a:cxnLst>
                <a:rect l="0" t="0" r="r" b="b"/>
                <a:pathLst>
                  <a:path w="137" h="64">
                    <a:moveTo>
                      <a:pt x="137" y="64"/>
                    </a:moveTo>
                    <a:lnTo>
                      <a:pt x="0" y="64"/>
                    </a:lnTo>
                    <a:lnTo>
                      <a:pt x="2" y="3"/>
                    </a:lnTo>
                    <a:lnTo>
                      <a:pt x="127" y="0"/>
                    </a:lnTo>
                    <a:lnTo>
                      <a:pt x="137" y="6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820" name="Freeform 380"/>
              <p:cNvSpPr>
                <a:spLocks noChangeAspect="1"/>
              </p:cNvSpPr>
              <p:nvPr/>
            </p:nvSpPr>
            <p:spPr bwMode="gray">
              <a:xfrm>
                <a:off x="1539" y="2904"/>
                <a:ext cx="46" cy="24"/>
              </a:xfrm>
              <a:custGeom>
                <a:avLst/>
                <a:gdLst/>
                <a:ahLst/>
                <a:cxnLst>
                  <a:cxn ang="0">
                    <a:pos x="137" y="64"/>
                  </a:cxn>
                  <a:cxn ang="0">
                    <a:pos x="0" y="64"/>
                  </a:cxn>
                  <a:cxn ang="0">
                    <a:pos x="2" y="3"/>
                  </a:cxn>
                  <a:cxn ang="0">
                    <a:pos x="127" y="0"/>
                  </a:cxn>
                  <a:cxn ang="0">
                    <a:pos x="137" y="64"/>
                  </a:cxn>
                </a:cxnLst>
                <a:rect l="0" t="0" r="r" b="b"/>
                <a:pathLst>
                  <a:path w="137" h="64">
                    <a:moveTo>
                      <a:pt x="137" y="64"/>
                    </a:moveTo>
                    <a:lnTo>
                      <a:pt x="0" y="64"/>
                    </a:lnTo>
                    <a:lnTo>
                      <a:pt x="2" y="3"/>
                    </a:lnTo>
                    <a:lnTo>
                      <a:pt x="127" y="0"/>
                    </a:lnTo>
                    <a:lnTo>
                      <a:pt x="137" y="6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821" name="Freeform 381"/>
              <p:cNvSpPr>
                <a:spLocks noChangeAspect="1"/>
              </p:cNvSpPr>
              <p:nvPr/>
            </p:nvSpPr>
            <p:spPr bwMode="auto">
              <a:xfrm>
                <a:off x="1545" y="2958"/>
                <a:ext cx="58" cy="67"/>
              </a:xfrm>
              <a:custGeom>
                <a:avLst/>
                <a:gdLst/>
                <a:ahLst/>
                <a:cxnLst>
                  <a:cxn ang="0">
                    <a:pos x="155" y="176"/>
                  </a:cxn>
                  <a:cxn ang="0">
                    <a:pos x="128" y="0"/>
                  </a:cxn>
                  <a:cxn ang="0">
                    <a:pos x="0" y="0"/>
                  </a:cxn>
                  <a:cxn ang="0">
                    <a:pos x="23" y="180"/>
                  </a:cxn>
                  <a:cxn ang="0">
                    <a:pos x="155" y="176"/>
                  </a:cxn>
                </a:cxnLst>
                <a:rect l="0" t="0" r="r" b="b"/>
                <a:pathLst>
                  <a:path w="155" h="180">
                    <a:moveTo>
                      <a:pt x="155" y="176"/>
                    </a:moveTo>
                    <a:lnTo>
                      <a:pt x="128" y="0"/>
                    </a:lnTo>
                    <a:lnTo>
                      <a:pt x="0" y="0"/>
                    </a:lnTo>
                    <a:lnTo>
                      <a:pt x="23" y="180"/>
                    </a:lnTo>
                    <a:lnTo>
                      <a:pt x="155" y="176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822" name="Freeform 382"/>
              <p:cNvSpPr>
                <a:spLocks noChangeAspect="1"/>
              </p:cNvSpPr>
              <p:nvPr/>
            </p:nvSpPr>
            <p:spPr bwMode="auto">
              <a:xfrm>
                <a:off x="1473" y="2958"/>
                <a:ext cx="57" cy="67"/>
              </a:xfrm>
              <a:custGeom>
                <a:avLst/>
                <a:gdLst/>
                <a:ahLst/>
                <a:cxnLst>
                  <a:cxn ang="0">
                    <a:pos x="152" y="180"/>
                  </a:cxn>
                  <a:cxn ang="0">
                    <a:pos x="125" y="0"/>
                  </a:cxn>
                  <a:cxn ang="0">
                    <a:pos x="0" y="0"/>
                  </a:cxn>
                  <a:cxn ang="0">
                    <a:pos x="20" y="180"/>
                  </a:cxn>
                  <a:cxn ang="0">
                    <a:pos x="152" y="180"/>
                  </a:cxn>
                </a:cxnLst>
                <a:rect l="0" t="0" r="r" b="b"/>
                <a:pathLst>
                  <a:path w="152" h="180">
                    <a:moveTo>
                      <a:pt x="152" y="180"/>
                    </a:moveTo>
                    <a:lnTo>
                      <a:pt x="125" y="0"/>
                    </a:lnTo>
                    <a:lnTo>
                      <a:pt x="0" y="0"/>
                    </a:lnTo>
                    <a:lnTo>
                      <a:pt x="20" y="180"/>
                    </a:lnTo>
                    <a:lnTo>
                      <a:pt x="152" y="180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823" name="Freeform 383"/>
              <p:cNvSpPr>
                <a:spLocks noChangeAspect="1"/>
              </p:cNvSpPr>
              <p:nvPr/>
            </p:nvSpPr>
            <p:spPr bwMode="auto">
              <a:xfrm>
                <a:off x="1401" y="2958"/>
                <a:ext cx="58" cy="67"/>
              </a:xfrm>
              <a:custGeom>
                <a:avLst/>
                <a:gdLst/>
                <a:ahLst/>
                <a:cxnLst>
                  <a:cxn ang="0">
                    <a:pos x="157" y="180"/>
                  </a:cxn>
                  <a:cxn ang="0">
                    <a:pos x="138" y="0"/>
                  </a:cxn>
                  <a:cxn ang="0">
                    <a:pos x="3" y="3"/>
                  </a:cxn>
                  <a:cxn ang="0">
                    <a:pos x="0" y="180"/>
                  </a:cxn>
                  <a:cxn ang="0">
                    <a:pos x="157" y="180"/>
                  </a:cxn>
                </a:cxnLst>
                <a:rect l="0" t="0" r="r" b="b"/>
                <a:pathLst>
                  <a:path w="157" h="180">
                    <a:moveTo>
                      <a:pt x="157" y="180"/>
                    </a:moveTo>
                    <a:lnTo>
                      <a:pt x="138" y="0"/>
                    </a:lnTo>
                    <a:lnTo>
                      <a:pt x="3" y="3"/>
                    </a:lnTo>
                    <a:lnTo>
                      <a:pt x="0" y="180"/>
                    </a:lnTo>
                    <a:lnTo>
                      <a:pt x="157" y="180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824" name="Freeform 384"/>
              <p:cNvSpPr>
                <a:spLocks noChangeAspect="1"/>
              </p:cNvSpPr>
              <p:nvPr/>
            </p:nvSpPr>
            <p:spPr bwMode="auto">
              <a:xfrm>
                <a:off x="1566" y="3093"/>
                <a:ext cx="52" cy="36"/>
              </a:xfrm>
              <a:custGeom>
                <a:avLst/>
                <a:gdLst/>
                <a:ahLst/>
                <a:cxnLst>
                  <a:cxn ang="0">
                    <a:pos x="4" y="98"/>
                  </a:cxn>
                  <a:cxn ang="0">
                    <a:pos x="139" y="98"/>
                  </a:cxn>
                  <a:cxn ang="0">
                    <a:pos x="129" y="0"/>
                  </a:cxn>
                  <a:cxn ang="0">
                    <a:pos x="0" y="0"/>
                  </a:cxn>
                  <a:cxn ang="0">
                    <a:pos x="4" y="98"/>
                  </a:cxn>
                </a:cxnLst>
                <a:rect l="0" t="0" r="r" b="b"/>
                <a:pathLst>
                  <a:path w="139" h="98">
                    <a:moveTo>
                      <a:pt x="4" y="98"/>
                    </a:moveTo>
                    <a:lnTo>
                      <a:pt x="139" y="98"/>
                    </a:lnTo>
                    <a:lnTo>
                      <a:pt x="129" y="0"/>
                    </a:lnTo>
                    <a:lnTo>
                      <a:pt x="0" y="0"/>
                    </a:lnTo>
                    <a:lnTo>
                      <a:pt x="4" y="98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825" name="Freeform 385"/>
              <p:cNvSpPr>
                <a:spLocks noChangeAspect="1"/>
              </p:cNvSpPr>
              <p:nvPr/>
            </p:nvSpPr>
            <p:spPr bwMode="auto">
              <a:xfrm>
                <a:off x="1486" y="3059"/>
                <a:ext cx="57" cy="72"/>
              </a:xfrm>
              <a:custGeom>
                <a:avLst/>
                <a:gdLst/>
                <a:ahLst/>
                <a:cxnLst>
                  <a:cxn ang="0">
                    <a:pos x="153" y="188"/>
                  </a:cxn>
                  <a:cxn ang="0">
                    <a:pos x="135" y="5"/>
                  </a:cxn>
                  <a:cxn ang="0">
                    <a:pos x="0" y="0"/>
                  </a:cxn>
                  <a:cxn ang="0">
                    <a:pos x="22" y="191"/>
                  </a:cxn>
                  <a:cxn ang="0">
                    <a:pos x="153" y="188"/>
                  </a:cxn>
                </a:cxnLst>
                <a:rect l="0" t="0" r="r" b="b"/>
                <a:pathLst>
                  <a:path w="153" h="191">
                    <a:moveTo>
                      <a:pt x="153" y="188"/>
                    </a:moveTo>
                    <a:lnTo>
                      <a:pt x="135" y="5"/>
                    </a:lnTo>
                    <a:lnTo>
                      <a:pt x="0" y="0"/>
                    </a:lnTo>
                    <a:lnTo>
                      <a:pt x="22" y="191"/>
                    </a:lnTo>
                    <a:lnTo>
                      <a:pt x="153" y="188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826" name="Freeform 386"/>
              <p:cNvSpPr>
                <a:spLocks noChangeAspect="1"/>
              </p:cNvSpPr>
              <p:nvPr/>
            </p:nvSpPr>
            <p:spPr bwMode="auto">
              <a:xfrm>
                <a:off x="1414" y="3092"/>
                <a:ext cx="54" cy="37"/>
              </a:xfrm>
              <a:custGeom>
                <a:avLst/>
                <a:gdLst/>
                <a:ahLst/>
                <a:cxnLst>
                  <a:cxn ang="0">
                    <a:pos x="144" y="98"/>
                  </a:cxn>
                  <a:cxn ang="0">
                    <a:pos x="136" y="3"/>
                  </a:cxn>
                  <a:cxn ang="0">
                    <a:pos x="0" y="0"/>
                  </a:cxn>
                  <a:cxn ang="0">
                    <a:pos x="12" y="101"/>
                  </a:cxn>
                  <a:cxn ang="0">
                    <a:pos x="144" y="98"/>
                  </a:cxn>
                </a:cxnLst>
                <a:rect l="0" t="0" r="r" b="b"/>
                <a:pathLst>
                  <a:path w="144" h="101">
                    <a:moveTo>
                      <a:pt x="144" y="98"/>
                    </a:moveTo>
                    <a:lnTo>
                      <a:pt x="136" y="3"/>
                    </a:lnTo>
                    <a:lnTo>
                      <a:pt x="0" y="0"/>
                    </a:lnTo>
                    <a:lnTo>
                      <a:pt x="12" y="101"/>
                    </a:lnTo>
                    <a:lnTo>
                      <a:pt x="144" y="98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827" name="Freeform 387"/>
              <p:cNvSpPr>
                <a:spLocks noChangeAspect="1"/>
              </p:cNvSpPr>
              <p:nvPr/>
            </p:nvSpPr>
            <p:spPr bwMode="gray">
              <a:xfrm>
                <a:off x="208" y="2903"/>
                <a:ext cx="56" cy="27"/>
              </a:xfrm>
              <a:custGeom>
                <a:avLst/>
                <a:gdLst/>
                <a:ahLst/>
                <a:cxnLst>
                  <a:cxn ang="0">
                    <a:pos x="142" y="71"/>
                  </a:cxn>
                  <a:cxn ang="0">
                    <a:pos x="0" y="71"/>
                  </a:cxn>
                  <a:cxn ang="0">
                    <a:pos x="12" y="0"/>
                  </a:cxn>
                  <a:cxn ang="0">
                    <a:pos x="150" y="0"/>
                  </a:cxn>
                  <a:cxn ang="0">
                    <a:pos x="142" y="71"/>
                  </a:cxn>
                </a:cxnLst>
                <a:rect l="0" t="0" r="r" b="b"/>
                <a:pathLst>
                  <a:path w="150" h="71">
                    <a:moveTo>
                      <a:pt x="142" y="71"/>
                    </a:moveTo>
                    <a:lnTo>
                      <a:pt x="0" y="71"/>
                    </a:lnTo>
                    <a:lnTo>
                      <a:pt x="12" y="0"/>
                    </a:lnTo>
                    <a:lnTo>
                      <a:pt x="150" y="0"/>
                    </a:lnTo>
                    <a:lnTo>
                      <a:pt x="142" y="7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solidFill>
                  <a:srgbClr val="80808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828" name="Freeform 388"/>
              <p:cNvSpPr>
                <a:spLocks noChangeAspect="1"/>
              </p:cNvSpPr>
              <p:nvPr/>
            </p:nvSpPr>
            <p:spPr bwMode="gray">
              <a:xfrm>
                <a:off x="388" y="2904"/>
                <a:ext cx="56" cy="24"/>
              </a:xfrm>
              <a:custGeom>
                <a:avLst/>
                <a:gdLst/>
                <a:ahLst/>
                <a:cxnLst>
                  <a:cxn ang="0">
                    <a:pos x="142" y="71"/>
                  </a:cxn>
                  <a:cxn ang="0">
                    <a:pos x="0" y="71"/>
                  </a:cxn>
                  <a:cxn ang="0">
                    <a:pos x="12" y="0"/>
                  </a:cxn>
                  <a:cxn ang="0">
                    <a:pos x="150" y="0"/>
                  </a:cxn>
                  <a:cxn ang="0">
                    <a:pos x="142" y="71"/>
                  </a:cxn>
                </a:cxnLst>
                <a:rect l="0" t="0" r="r" b="b"/>
                <a:pathLst>
                  <a:path w="150" h="71">
                    <a:moveTo>
                      <a:pt x="142" y="71"/>
                    </a:moveTo>
                    <a:lnTo>
                      <a:pt x="0" y="71"/>
                    </a:lnTo>
                    <a:lnTo>
                      <a:pt x="12" y="0"/>
                    </a:lnTo>
                    <a:lnTo>
                      <a:pt x="150" y="0"/>
                    </a:lnTo>
                    <a:lnTo>
                      <a:pt x="142" y="7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829" name="Freeform 389"/>
              <p:cNvSpPr>
                <a:spLocks noChangeAspect="1"/>
              </p:cNvSpPr>
              <p:nvPr/>
            </p:nvSpPr>
            <p:spPr bwMode="gray">
              <a:xfrm>
                <a:off x="465" y="2904"/>
                <a:ext cx="57" cy="24"/>
              </a:xfrm>
              <a:custGeom>
                <a:avLst/>
                <a:gdLst/>
                <a:ahLst/>
                <a:cxnLst>
                  <a:cxn ang="0">
                    <a:pos x="142" y="71"/>
                  </a:cxn>
                  <a:cxn ang="0">
                    <a:pos x="0" y="71"/>
                  </a:cxn>
                  <a:cxn ang="0">
                    <a:pos x="12" y="0"/>
                  </a:cxn>
                  <a:cxn ang="0">
                    <a:pos x="150" y="0"/>
                  </a:cxn>
                  <a:cxn ang="0">
                    <a:pos x="142" y="71"/>
                  </a:cxn>
                </a:cxnLst>
                <a:rect l="0" t="0" r="r" b="b"/>
                <a:pathLst>
                  <a:path w="150" h="71">
                    <a:moveTo>
                      <a:pt x="142" y="71"/>
                    </a:moveTo>
                    <a:lnTo>
                      <a:pt x="0" y="71"/>
                    </a:lnTo>
                    <a:lnTo>
                      <a:pt x="12" y="0"/>
                    </a:lnTo>
                    <a:lnTo>
                      <a:pt x="150" y="0"/>
                    </a:lnTo>
                    <a:lnTo>
                      <a:pt x="142" y="7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830" name="Freeform 390"/>
              <p:cNvSpPr>
                <a:spLocks noChangeAspect="1"/>
              </p:cNvSpPr>
              <p:nvPr/>
            </p:nvSpPr>
            <p:spPr bwMode="gray">
              <a:xfrm>
                <a:off x="548" y="2905"/>
                <a:ext cx="50" cy="23"/>
              </a:xfrm>
              <a:custGeom>
                <a:avLst/>
                <a:gdLst/>
                <a:ahLst/>
                <a:cxnLst>
                  <a:cxn ang="0">
                    <a:pos x="142" y="61"/>
                  </a:cxn>
                  <a:cxn ang="0">
                    <a:pos x="0" y="61"/>
                  </a:cxn>
                  <a:cxn ang="0">
                    <a:pos x="6" y="0"/>
                  </a:cxn>
                  <a:cxn ang="0">
                    <a:pos x="141" y="0"/>
                  </a:cxn>
                  <a:cxn ang="0">
                    <a:pos x="142" y="61"/>
                  </a:cxn>
                </a:cxnLst>
                <a:rect l="0" t="0" r="r" b="b"/>
                <a:pathLst>
                  <a:path w="142" h="61">
                    <a:moveTo>
                      <a:pt x="142" y="61"/>
                    </a:moveTo>
                    <a:lnTo>
                      <a:pt x="0" y="61"/>
                    </a:lnTo>
                    <a:lnTo>
                      <a:pt x="6" y="0"/>
                    </a:lnTo>
                    <a:lnTo>
                      <a:pt x="141" y="0"/>
                    </a:lnTo>
                    <a:lnTo>
                      <a:pt x="142" y="6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831" name="Freeform 391"/>
              <p:cNvSpPr>
                <a:spLocks noChangeAspect="1"/>
              </p:cNvSpPr>
              <p:nvPr/>
            </p:nvSpPr>
            <p:spPr bwMode="gray">
              <a:xfrm>
                <a:off x="626" y="2904"/>
                <a:ext cx="49" cy="24"/>
              </a:xfrm>
              <a:custGeom>
                <a:avLst/>
                <a:gdLst/>
                <a:ahLst/>
                <a:cxnLst>
                  <a:cxn ang="0">
                    <a:pos x="142" y="64"/>
                  </a:cxn>
                  <a:cxn ang="0">
                    <a:pos x="0" y="64"/>
                  </a:cxn>
                  <a:cxn ang="0">
                    <a:pos x="5" y="3"/>
                  </a:cxn>
                  <a:cxn ang="0">
                    <a:pos x="137" y="0"/>
                  </a:cxn>
                  <a:cxn ang="0">
                    <a:pos x="142" y="64"/>
                  </a:cxn>
                </a:cxnLst>
                <a:rect l="0" t="0" r="r" b="b"/>
                <a:pathLst>
                  <a:path w="142" h="64">
                    <a:moveTo>
                      <a:pt x="142" y="64"/>
                    </a:moveTo>
                    <a:lnTo>
                      <a:pt x="0" y="64"/>
                    </a:lnTo>
                    <a:lnTo>
                      <a:pt x="5" y="3"/>
                    </a:lnTo>
                    <a:lnTo>
                      <a:pt x="137" y="0"/>
                    </a:lnTo>
                    <a:lnTo>
                      <a:pt x="142" y="6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832" name="Freeform 392"/>
              <p:cNvSpPr>
                <a:spLocks noChangeAspect="1"/>
              </p:cNvSpPr>
              <p:nvPr/>
            </p:nvSpPr>
            <p:spPr bwMode="gray">
              <a:xfrm>
                <a:off x="727" y="2904"/>
                <a:ext cx="48" cy="24"/>
              </a:xfrm>
              <a:custGeom>
                <a:avLst/>
                <a:gdLst/>
                <a:ahLst/>
                <a:cxnLst>
                  <a:cxn ang="0">
                    <a:pos x="142" y="64"/>
                  </a:cxn>
                  <a:cxn ang="0">
                    <a:pos x="0" y="64"/>
                  </a:cxn>
                  <a:cxn ang="0">
                    <a:pos x="5" y="3"/>
                  </a:cxn>
                  <a:cxn ang="0">
                    <a:pos x="137" y="0"/>
                  </a:cxn>
                  <a:cxn ang="0">
                    <a:pos x="142" y="64"/>
                  </a:cxn>
                </a:cxnLst>
                <a:rect l="0" t="0" r="r" b="b"/>
                <a:pathLst>
                  <a:path w="142" h="64">
                    <a:moveTo>
                      <a:pt x="142" y="64"/>
                    </a:moveTo>
                    <a:lnTo>
                      <a:pt x="0" y="64"/>
                    </a:lnTo>
                    <a:lnTo>
                      <a:pt x="5" y="3"/>
                    </a:lnTo>
                    <a:lnTo>
                      <a:pt x="137" y="0"/>
                    </a:lnTo>
                    <a:lnTo>
                      <a:pt x="142" y="6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833" name="Freeform 393"/>
              <p:cNvSpPr>
                <a:spLocks noChangeAspect="1"/>
              </p:cNvSpPr>
              <p:nvPr/>
            </p:nvSpPr>
            <p:spPr bwMode="gray">
              <a:xfrm>
                <a:off x="802" y="2905"/>
                <a:ext cx="50" cy="23"/>
              </a:xfrm>
              <a:custGeom>
                <a:avLst/>
                <a:gdLst/>
                <a:ahLst/>
                <a:cxnLst>
                  <a:cxn ang="0">
                    <a:pos x="142" y="61"/>
                  </a:cxn>
                  <a:cxn ang="0">
                    <a:pos x="0" y="61"/>
                  </a:cxn>
                  <a:cxn ang="0">
                    <a:pos x="6" y="0"/>
                  </a:cxn>
                  <a:cxn ang="0">
                    <a:pos x="141" y="0"/>
                  </a:cxn>
                  <a:cxn ang="0">
                    <a:pos x="142" y="61"/>
                  </a:cxn>
                </a:cxnLst>
                <a:rect l="0" t="0" r="r" b="b"/>
                <a:pathLst>
                  <a:path w="142" h="61">
                    <a:moveTo>
                      <a:pt x="142" y="61"/>
                    </a:moveTo>
                    <a:lnTo>
                      <a:pt x="0" y="61"/>
                    </a:lnTo>
                    <a:lnTo>
                      <a:pt x="6" y="0"/>
                    </a:lnTo>
                    <a:lnTo>
                      <a:pt x="141" y="0"/>
                    </a:lnTo>
                    <a:lnTo>
                      <a:pt x="142" y="6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834" name="Freeform 394"/>
              <p:cNvSpPr>
                <a:spLocks noChangeAspect="1"/>
              </p:cNvSpPr>
              <p:nvPr/>
            </p:nvSpPr>
            <p:spPr bwMode="gray">
              <a:xfrm>
                <a:off x="882" y="2905"/>
                <a:ext cx="47" cy="23"/>
              </a:xfrm>
              <a:custGeom>
                <a:avLst/>
                <a:gdLst/>
                <a:ahLst/>
                <a:cxnLst>
                  <a:cxn ang="0">
                    <a:pos x="142" y="61"/>
                  </a:cxn>
                  <a:cxn ang="0">
                    <a:pos x="0" y="61"/>
                  </a:cxn>
                  <a:cxn ang="0">
                    <a:pos x="6" y="0"/>
                  </a:cxn>
                  <a:cxn ang="0">
                    <a:pos x="141" y="0"/>
                  </a:cxn>
                  <a:cxn ang="0">
                    <a:pos x="142" y="61"/>
                  </a:cxn>
                </a:cxnLst>
                <a:rect l="0" t="0" r="r" b="b"/>
                <a:pathLst>
                  <a:path w="142" h="61">
                    <a:moveTo>
                      <a:pt x="142" y="61"/>
                    </a:moveTo>
                    <a:lnTo>
                      <a:pt x="0" y="61"/>
                    </a:lnTo>
                    <a:lnTo>
                      <a:pt x="6" y="0"/>
                    </a:lnTo>
                    <a:lnTo>
                      <a:pt x="141" y="0"/>
                    </a:lnTo>
                    <a:lnTo>
                      <a:pt x="142" y="6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835" name="Freeform 395"/>
              <p:cNvSpPr>
                <a:spLocks noChangeAspect="1"/>
              </p:cNvSpPr>
              <p:nvPr/>
            </p:nvSpPr>
            <p:spPr bwMode="gray">
              <a:xfrm>
                <a:off x="953" y="2904"/>
                <a:ext cx="48" cy="23"/>
              </a:xfrm>
              <a:custGeom>
                <a:avLst/>
                <a:gdLst/>
                <a:ahLst/>
                <a:cxnLst>
                  <a:cxn ang="0">
                    <a:pos x="142" y="61"/>
                  </a:cxn>
                  <a:cxn ang="0">
                    <a:pos x="0" y="61"/>
                  </a:cxn>
                  <a:cxn ang="0">
                    <a:pos x="6" y="0"/>
                  </a:cxn>
                  <a:cxn ang="0">
                    <a:pos x="141" y="0"/>
                  </a:cxn>
                  <a:cxn ang="0">
                    <a:pos x="142" y="61"/>
                  </a:cxn>
                </a:cxnLst>
                <a:rect l="0" t="0" r="r" b="b"/>
                <a:pathLst>
                  <a:path w="142" h="61">
                    <a:moveTo>
                      <a:pt x="142" y="61"/>
                    </a:moveTo>
                    <a:lnTo>
                      <a:pt x="0" y="61"/>
                    </a:lnTo>
                    <a:lnTo>
                      <a:pt x="6" y="0"/>
                    </a:lnTo>
                    <a:lnTo>
                      <a:pt x="141" y="0"/>
                    </a:lnTo>
                    <a:lnTo>
                      <a:pt x="142" y="6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836" name="Freeform 396"/>
              <p:cNvSpPr>
                <a:spLocks noChangeAspect="1"/>
              </p:cNvSpPr>
              <p:nvPr/>
            </p:nvSpPr>
            <p:spPr bwMode="gray">
              <a:xfrm>
                <a:off x="1050" y="2905"/>
                <a:ext cx="52" cy="23"/>
              </a:xfrm>
              <a:custGeom>
                <a:avLst/>
                <a:gdLst/>
                <a:ahLst/>
                <a:cxnLst>
                  <a:cxn ang="0">
                    <a:pos x="142" y="61"/>
                  </a:cxn>
                  <a:cxn ang="0">
                    <a:pos x="0" y="61"/>
                  </a:cxn>
                  <a:cxn ang="0">
                    <a:pos x="6" y="0"/>
                  </a:cxn>
                  <a:cxn ang="0">
                    <a:pos x="141" y="0"/>
                  </a:cxn>
                  <a:cxn ang="0">
                    <a:pos x="142" y="61"/>
                  </a:cxn>
                </a:cxnLst>
                <a:rect l="0" t="0" r="r" b="b"/>
                <a:pathLst>
                  <a:path w="142" h="61">
                    <a:moveTo>
                      <a:pt x="142" y="61"/>
                    </a:moveTo>
                    <a:lnTo>
                      <a:pt x="0" y="61"/>
                    </a:lnTo>
                    <a:lnTo>
                      <a:pt x="6" y="0"/>
                    </a:lnTo>
                    <a:lnTo>
                      <a:pt x="141" y="0"/>
                    </a:lnTo>
                    <a:lnTo>
                      <a:pt x="142" y="6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837" name="Freeform 397"/>
              <p:cNvSpPr>
                <a:spLocks noChangeAspect="1"/>
              </p:cNvSpPr>
              <p:nvPr/>
            </p:nvSpPr>
            <p:spPr bwMode="gray">
              <a:xfrm>
                <a:off x="1126" y="2905"/>
                <a:ext cx="49" cy="23"/>
              </a:xfrm>
              <a:custGeom>
                <a:avLst/>
                <a:gdLst/>
                <a:ahLst/>
                <a:cxnLst>
                  <a:cxn ang="0">
                    <a:pos x="137" y="61"/>
                  </a:cxn>
                  <a:cxn ang="0">
                    <a:pos x="0" y="61"/>
                  </a:cxn>
                  <a:cxn ang="0">
                    <a:pos x="6" y="0"/>
                  </a:cxn>
                  <a:cxn ang="0">
                    <a:pos x="128" y="3"/>
                  </a:cxn>
                  <a:cxn ang="0">
                    <a:pos x="137" y="61"/>
                  </a:cxn>
                </a:cxnLst>
                <a:rect l="0" t="0" r="r" b="b"/>
                <a:pathLst>
                  <a:path w="137" h="61">
                    <a:moveTo>
                      <a:pt x="137" y="61"/>
                    </a:moveTo>
                    <a:lnTo>
                      <a:pt x="0" y="61"/>
                    </a:lnTo>
                    <a:lnTo>
                      <a:pt x="6" y="0"/>
                    </a:lnTo>
                    <a:lnTo>
                      <a:pt x="128" y="3"/>
                    </a:lnTo>
                    <a:lnTo>
                      <a:pt x="137" y="6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838" name="Freeform 398"/>
              <p:cNvSpPr>
                <a:spLocks noChangeAspect="1"/>
              </p:cNvSpPr>
              <p:nvPr/>
            </p:nvSpPr>
            <p:spPr bwMode="gray">
              <a:xfrm>
                <a:off x="1201" y="2905"/>
                <a:ext cx="48" cy="23"/>
              </a:xfrm>
              <a:custGeom>
                <a:avLst/>
                <a:gdLst/>
                <a:ahLst/>
                <a:cxnLst>
                  <a:cxn ang="0">
                    <a:pos x="137" y="61"/>
                  </a:cxn>
                  <a:cxn ang="0">
                    <a:pos x="0" y="61"/>
                  </a:cxn>
                  <a:cxn ang="0">
                    <a:pos x="6" y="0"/>
                  </a:cxn>
                  <a:cxn ang="0">
                    <a:pos x="128" y="3"/>
                  </a:cxn>
                  <a:cxn ang="0">
                    <a:pos x="137" y="61"/>
                  </a:cxn>
                </a:cxnLst>
                <a:rect l="0" t="0" r="r" b="b"/>
                <a:pathLst>
                  <a:path w="137" h="61">
                    <a:moveTo>
                      <a:pt x="137" y="61"/>
                    </a:moveTo>
                    <a:lnTo>
                      <a:pt x="0" y="61"/>
                    </a:lnTo>
                    <a:lnTo>
                      <a:pt x="6" y="0"/>
                    </a:lnTo>
                    <a:lnTo>
                      <a:pt x="128" y="3"/>
                    </a:lnTo>
                    <a:lnTo>
                      <a:pt x="137" y="6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839" name="Freeform 399"/>
              <p:cNvSpPr>
                <a:spLocks noChangeAspect="1"/>
              </p:cNvSpPr>
              <p:nvPr/>
            </p:nvSpPr>
            <p:spPr bwMode="gray">
              <a:xfrm>
                <a:off x="1278" y="2904"/>
                <a:ext cx="45" cy="24"/>
              </a:xfrm>
              <a:custGeom>
                <a:avLst/>
                <a:gdLst/>
                <a:ahLst/>
                <a:cxnLst>
                  <a:cxn ang="0">
                    <a:pos x="137" y="64"/>
                  </a:cxn>
                  <a:cxn ang="0">
                    <a:pos x="0" y="64"/>
                  </a:cxn>
                  <a:cxn ang="0">
                    <a:pos x="2" y="3"/>
                  </a:cxn>
                  <a:cxn ang="0">
                    <a:pos x="127" y="0"/>
                  </a:cxn>
                  <a:cxn ang="0">
                    <a:pos x="137" y="64"/>
                  </a:cxn>
                </a:cxnLst>
                <a:rect l="0" t="0" r="r" b="b"/>
                <a:pathLst>
                  <a:path w="137" h="64">
                    <a:moveTo>
                      <a:pt x="137" y="64"/>
                    </a:moveTo>
                    <a:lnTo>
                      <a:pt x="0" y="64"/>
                    </a:lnTo>
                    <a:lnTo>
                      <a:pt x="2" y="3"/>
                    </a:lnTo>
                    <a:lnTo>
                      <a:pt x="127" y="0"/>
                    </a:lnTo>
                    <a:lnTo>
                      <a:pt x="137" y="6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840" name="Freeform 400"/>
              <p:cNvSpPr>
                <a:spLocks noChangeAspect="1"/>
              </p:cNvSpPr>
              <p:nvPr/>
            </p:nvSpPr>
            <p:spPr bwMode="auto">
              <a:xfrm>
                <a:off x="1127" y="2958"/>
                <a:ext cx="51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841" name="Freeform 401"/>
              <p:cNvSpPr>
                <a:spLocks noChangeAspect="1"/>
              </p:cNvSpPr>
              <p:nvPr/>
            </p:nvSpPr>
            <p:spPr bwMode="auto">
              <a:xfrm>
                <a:off x="1053" y="2958"/>
                <a:ext cx="50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842" name="Freeform 402"/>
              <p:cNvSpPr>
                <a:spLocks noChangeAspect="1"/>
              </p:cNvSpPr>
              <p:nvPr/>
            </p:nvSpPr>
            <p:spPr bwMode="auto">
              <a:xfrm>
                <a:off x="978" y="2958"/>
                <a:ext cx="50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843" name="Freeform 403"/>
              <p:cNvSpPr>
                <a:spLocks noChangeAspect="1"/>
              </p:cNvSpPr>
              <p:nvPr/>
            </p:nvSpPr>
            <p:spPr bwMode="auto">
              <a:xfrm>
                <a:off x="900" y="2958"/>
                <a:ext cx="51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844" name="Freeform 404"/>
              <p:cNvSpPr>
                <a:spLocks noChangeAspect="1"/>
              </p:cNvSpPr>
              <p:nvPr/>
            </p:nvSpPr>
            <p:spPr bwMode="auto">
              <a:xfrm>
                <a:off x="825" y="2958"/>
                <a:ext cx="51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845" name="Freeform 405"/>
              <p:cNvSpPr>
                <a:spLocks noChangeAspect="1"/>
              </p:cNvSpPr>
              <p:nvPr/>
            </p:nvSpPr>
            <p:spPr bwMode="auto">
              <a:xfrm>
                <a:off x="748" y="2958"/>
                <a:ext cx="50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846" name="Freeform 406"/>
              <p:cNvSpPr>
                <a:spLocks noChangeAspect="1"/>
              </p:cNvSpPr>
              <p:nvPr/>
            </p:nvSpPr>
            <p:spPr bwMode="auto">
              <a:xfrm>
                <a:off x="672" y="2958"/>
                <a:ext cx="51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847" name="Freeform 407"/>
              <p:cNvSpPr>
                <a:spLocks noChangeAspect="1"/>
              </p:cNvSpPr>
              <p:nvPr/>
            </p:nvSpPr>
            <p:spPr bwMode="auto">
              <a:xfrm>
                <a:off x="593" y="2958"/>
                <a:ext cx="51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848" name="Freeform 408"/>
              <p:cNvSpPr>
                <a:spLocks noChangeAspect="1"/>
              </p:cNvSpPr>
              <p:nvPr/>
            </p:nvSpPr>
            <p:spPr bwMode="auto">
              <a:xfrm>
                <a:off x="518" y="2959"/>
                <a:ext cx="52" cy="31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849" name="Freeform 409"/>
              <p:cNvSpPr>
                <a:spLocks noChangeAspect="1"/>
              </p:cNvSpPr>
              <p:nvPr/>
            </p:nvSpPr>
            <p:spPr bwMode="auto">
              <a:xfrm>
                <a:off x="437" y="2959"/>
                <a:ext cx="52" cy="31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850" name="Freeform 410"/>
              <p:cNvSpPr>
                <a:spLocks noChangeAspect="1"/>
              </p:cNvSpPr>
              <p:nvPr/>
            </p:nvSpPr>
            <p:spPr bwMode="auto">
              <a:xfrm>
                <a:off x="359" y="2959"/>
                <a:ext cx="53" cy="31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851" name="Freeform 411"/>
              <p:cNvSpPr>
                <a:spLocks noChangeAspect="1"/>
              </p:cNvSpPr>
              <p:nvPr/>
            </p:nvSpPr>
            <p:spPr bwMode="auto">
              <a:xfrm>
                <a:off x="327" y="2991"/>
                <a:ext cx="57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852" name="Freeform 412"/>
              <p:cNvSpPr>
                <a:spLocks noChangeAspect="1"/>
              </p:cNvSpPr>
              <p:nvPr/>
            </p:nvSpPr>
            <p:spPr bwMode="auto">
              <a:xfrm>
                <a:off x="408" y="2991"/>
                <a:ext cx="57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853" name="Freeform 413"/>
              <p:cNvSpPr>
                <a:spLocks noChangeAspect="1"/>
              </p:cNvSpPr>
              <p:nvPr/>
            </p:nvSpPr>
            <p:spPr bwMode="auto">
              <a:xfrm>
                <a:off x="487" y="2991"/>
                <a:ext cx="57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854" name="Freeform 414"/>
              <p:cNvSpPr>
                <a:spLocks noChangeAspect="1"/>
              </p:cNvSpPr>
              <p:nvPr/>
            </p:nvSpPr>
            <p:spPr bwMode="auto">
              <a:xfrm>
                <a:off x="564" y="2991"/>
                <a:ext cx="57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855" name="Freeform 415"/>
              <p:cNvSpPr>
                <a:spLocks noChangeAspect="1"/>
              </p:cNvSpPr>
              <p:nvPr/>
            </p:nvSpPr>
            <p:spPr bwMode="auto">
              <a:xfrm>
                <a:off x="644" y="2991"/>
                <a:ext cx="55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9" y="0"/>
                  </a:cxn>
                  <a:cxn ang="0">
                    <a:pos x="142" y="0"/>
                  </a:cxn>
                  <a:cxn ang="0">
                    <a:pos x="146" y="86"/>
                  </a:cxn>
                  <a:cxn ang="0">
                    <a:pos x="0" y="87"/>
                  </a:cxn>
                </a:cxnLst>
                <a:rect l="0" t="0" r="r" b="b"/>
                <a:pathLst>
                  <a:path w="146" h="87">
                    <a:moveTo>
                      <a:pt x="0" y="87"/>
                    </a:moveTo>
                    <a:lnTo>
                      <a:pt x="9" y="0"/>
                    </a:lnTo>
                    <a:lnTo>
                      <a:pt x="142" y="0"/>
                    </a:lnTo>
                    <a:lnTo>
                      <a:pt x="146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856" name="Freeform 416"/>
              <p:cNvSpPr>
                <a:spLocks noChangeAspect="1"/>
              </p:cNvSpPr>
              <p:nvPr/>
            </p:nvSpPr>
            <p:spPr bwMode="auto">
              <a:xfrm>
                <a:off x="721" y="2991"/>
                <a:ext cx="55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9" y="0"/>
                  </a:cxn>
                  <a:cxn ang="0">
                    <a:pos x="142" y="0"/>
                  </a:cxn>
                  <a:cxn ang="0">
                    <a:pos x="146" y="86"/>
                  </a:cxn>
                  <a:cxn ang="0">
                    <a:pos x="0" y="87"/>
                  </a:cxn>
                </a:cxnLst>
                <a:rect l="0" t="0" r="r" b="b"/>
                <a:pathLst>
                  <a:path w="146" h="87">
                    <a:moveTo>
                      <a:pt x="0" y="87"/>
                    </a:moveTo>
                    <a:lnTo>
                      <a:pt x="9" y="0"/>
                    </a:lnTo>
                    <a:lnTo>
                      <a:pt x="142" y="0"/>
                    </a:lnTo>
                    <a:lnTo>
                      <a:pt x="146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857" name="Freeform 417"/>
              <p:cNvSpPr>
                <a:spLocks noChangeAspect="1"/>
              </p:cNvSpPr>
              <p:nvPr/>
            </p:nvSpPr>
            <p:spPr bwMode="auto">
              <a:xfrm>
                <a:off x="799" y="2991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858" name="Freeform 418"/>
              <p:cNvSpPr>
                <a:spLocks noChangeAspect="1"/>
              </p:cNvSpPr>
              <p:nvPr/>
            </p:nvSpPr>
            <p:spPr bwMode="auto">
              <a:xfrm>
                <a:off x="876" y="2991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859" name="Freeform 419"/>
              <p:cNvSpPr>
                <a:spLocks noChangeAspect="1"/>
              </p:cNvSpPr>
              <p:nvPr/>
            </p:nvSpPr>
            <p:spPr bwMode="auto">
              <a:xfrm>
                <a:off x="953" y="2991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860" name="Freeform 420"/>
              <p:cNvSpPr>
                <a:spLocks noChangeAspect="1"/>
              </p:cNvSpPr>
              <p:nvPr/>
            </p:nvSpPr>
            <p:spPr bwMode="auto">
              <a:xfrm>
                <a:off x="1031" y="2991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861" name="Freeform 421"/>
              <p:cNvSpPr>
                <a:spLocks noChangeAspect="1"/>
              </p:cNvSpPr>
              <p:nvPr/>
            </p:nvSpPr>
            <p:spPr bwMode="auto">
              <a:xfrm>
                <a:off x="1103" y="2991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862" name="Freeform 422"/>
              <p:cNvSpPr>
                <a:spLocks noChangeAspect="1"/>
              </p:cNvSpPr>
              <p:nvPr/>
            </p:nvSpPr>
            <p:spPr bwMode="auto">
              <a:xfrm>
                <a:off x="1180" y="2991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863" name="Freeform 423"/>
              <p:cNvSpPr>
                <a:spLocks noChangeAspect="1"/>
              </p:cNvSpPr>
              <p:nvPr/>
            </p:nvSpPr>
            <p:spPr bwMode="auto">
              <a:xfrm>
                <a:off x="1130" y="3025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864" name="Freeform 424"/>
              <p:cNvSpPr>
                <a:spLocks noChangeAspect="1"/>
              </p:cNvSpPr>
              <p:nvPr/>
            </p:nvSpPr>
            <p:spPr bwMode="auto">
              <a:xfrm>
                <a:off x="1054" y="3025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865" name="Freeform 425"/>
              <p:cNvSpPr>
                <a:spLocks noChangeAspect="1"/>
              </p:cNvSpPr>
              <p:nvPr/>
            </p:nvSpPr>
            <p:spPr bwMode="auto">
              <a:xfrm>
                <a:off x="977" y="3025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866" name="Freeform 426"/>
              <p:cNvSpPr>
                <a:spLocks noChangeAspect="1"/>
              </p:cNvSpPr>
              <p:nvPr/>
            </p:nvSpPr>
            <p:spPr bwMode="auto">
              <a:xfrm>
                <a:off x="899" y="3025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867" name="Freeform 427"/>
              <p:cNvSpPr>
                <a:spLocks noChangeAspect="1"/>
              </p:cNvSpPr>
              <p:nvPr/>
            </p:nvSpPr>
            <p:spPr bwMode="auto">
              <a:xfrm>
                <a:off x="822" y="3025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868" name="Freeform 428"/>
              <p:cNvSpPr>
                <a:spLocks noChangeAspect="1"/>
              </p:cNvSpPr>
              <p:nvPr/>
            </p:nvSpPr>
            <p:spPr bwMode="auto">
              <a:xfrm>
                <a:off x="745" y="3025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869" name="Freeform 429"/>
              <p:cNvSpPr>
                <a:spLocks noChangeAspect="1"/>
              </p:cNvSpPr>
              <p:nvPr/>
            </p:nvSpPr>
            <p:spPr bwMode="auto">
              <a:xfrm>
                <a:off x="668" y="3025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870" name="Freeform 430"/>
              <p:cNvSpPr>
                <a:spLocks noChangeAspect="1"/>
              </p:cNvSpPr>
              <p:nvPr/>
            </p:nvSpPr>
            <p:spPr bwMode="auto">
              <a:xfrm>
                <a:off x="589" y="3025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871" name="Freeform 431"/>
              <p:cNvSpPr>
                <a:spLocks noChangeAspect="1"/>
              </p:cNvSpPr>
              <p:nvPr/>
            </p:nvSpPr>
            <p:spPr bwMode="auto">
              <a:xfrm>
                <a:off x="510" y="3025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872" name="Freeform 432"/>
              <p:cNvSpPr>
                <a:spLocks noChangeAspect="1"/>
              </p:cNvSpPr>
              <p:nvPr/>
            </p:nvSpPr>
            <p:spPr bwMode="auto">
              <a:xfrm>
                <a:off x="431" y="3025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873" name="Freeform 433"/>
              <p:cNvSpPr>
                <a:spLocks noChangeAspect="1"/>
              </p:cNvSpPr>
              <p:nvPr/>
            </p:nvSpPr>
            <p:spPr bwMode="auto">
              <a:xfrm>
                <a:off x="352" y="3025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874" name="Freeform 434"/>
              <p:cNvSpPr>
                <a:spLocks noChangeAspect="1"/>
              </p:cNvSpPr>
              <p:nvPr/>
            </p:nvSpPr>
            <p:spPr bwMode="auto">
              <a:xfrm>
                <a:off x="399" y="3058"/>
                <a:ext cx="57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875" name="Freeform 435"/>
              <p:cNvSpPr>
                <a:spLocks noChangeAspect="1"/>
              </p:cNvSpPr>
              <p:nvPr/>
            </p:nvSpPr>
            <p:spPr bwMode="auto">
              <a:xfrm>
                <a:off x="479" y="3058"/>
                <a:ext cx="57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876" name="Freeform 436"/>
              <p:cNvSpPr>
                <a:spLocks noChangeAspect="1"/>
              </p:cNvSpPr>
              <p:nvPr/>
            </p:nvSpPr>
            <p:spPr bwMode="auto">
              <a:xfrm>
                <a:off x="561" y="3059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877" name="Freeform 437"/>
              <p:cNvSpPr>
                <a:spLocks noChangeAspect="1"/>
              </p:cNvSpPr>
              <p:nvPr/>
            </p:nvSpPr>
            <p:spPr bwMode="auto">
              <a:xfrm>
                <a:off x="639" y="3059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878" name="Freeform 438"/>
              <p:cNvSpPr>
                <a:spLocks noChangeAspect="1"/>
              </p:cNvSpPr>
              <p:nvPr/>
            </p:nvSpPr>
            <p:spPr bwMode="auto">
              <a:xfrm>
                <a:off x="719" y="3059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879" name="Freeform 439"/>
              <p:cNvSpPr>
                <a:spLocks noChangeAspect="1"/>
              </p:cNvSpPr>
              <p:nvPr/>
            </p:nvSpPr>
            <p:spPr bwMode="auto">
              <a:xfrm>
                <a:off x="797" y="3059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880" name="Freeform 440"/>
              <p:cNvSpPr>
                <a:spLocks noChangeAspect="1"/>
              </p:cNvSpPr>
              <p:nvPr/>
            </p:nvSpPr>
            <p:spPr bwMode="auto">
              <a:xfrm>
                <a:off x="876" y="3059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881" name="Freeform 441"/>
              <p:cNvSpPr>
                <a:spLocks noChangeAspect="1"/>
              </p:cNvSpPr>
              <p:nvPr/>
            </p:nvSpPr>
            <p:spPr bwMode="auto">
              <a:xfrm>
                <a:off x="953" y="3059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882" name="Freeform 442"/>
              <p:cNvSpPr>
                <a:spLocks noChangeAspect="1"/>
              </p:cNvSpPr>
              <p:nvPr/>
            </p:nvSpPr>
            <p:spPr bwMode="auto">
              <a:xfrm>
                <a:off x="1031" y="3059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883" name="Freeform 443"/>
              <p:cNvSpPr>
                <a:spLocks noChangeAspect="1"/>
              </p:cNvSpPr>
              <p:nvPr/>
            </p:nvSpPr>
            <p:spPr bwMode="auto">
              <a:xfrm>
                <a:off x="1108" y="3059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884" name="Freeform 444"/>
              <p:cNvSpPr>
                <a:spLocks noChangeAspect="1"/>
              </p:cNvSpPr>
              <p:nvPr/>
            </p:nvSpPr>
            <p:spPr bwMode="auto">
              <a:xfrm>
                <a:off x="1031" y="3094"/>
                <a:ext cx="107" cy="35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885" name="Freeform 445"/>
              <p:cNvSpPr>
                <a:spLocks noChangeAspect="1"/>
              </p:cNvSpPr>
              <p:nvPr/>
            </p:nvSpPr>
            <p:spPr bwMode="auto">
              <a:xfrm>
                <a:off x="532" y="3094"/>
                <a:ext cx="476" cy="35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886" name="Freeform 446"/>
              <p:cNvSpPr>
                <a:spLocks noChangeAspect="1"/>
              </p:cNvSpPr>
              <p:nvPr/>
            </p:nvSpPr>
            <p:spPr bwMode="auto">
              <a:xfrm>
                <a:off x="394" y="3094"/>
                <a:ext cx="110" cy="35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887" name="Freeform 447"/>
              <p:cNvSpPr>
                <a:spLocks noChangeAspect="1"/>
              </p:cNvSpPr>
              <p:nvPr/>
            </p:nvSpPr>
            <p:spPr bwMode="auto">
              <a:xfrm>
                <a:off x="279" y="2959"/>
                <a:ext cx="53" cy="31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888" name="Freeform 448"/>
              <p:cNvSpPr>
                <a:spLocks noChangeAspect="1"/>
              </p:cNvSpPr>
              <p:nvPr/>
            </p:nvSpPr>
            <p:spPr bwMode="auto">
              <a:xfrm>
                <a:off x="201" y="2959"/>
                <a:ext cx="52" cy="31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889" name="Freeform 449"/>
              <p:cNvSpPr>
                <a:spLocks noChangeAspect="1"/>
              </p:cNvSpPr>
              <p:nvPr/>
            </p:nvSpPr>
            <p:spPr bwMode="auto">
              <a:xfrm>
                <a:off x="195" y="2991"/>
                <a:ext cx="111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890" name="Freeform 450"/>
              <p:cNvSpPr>
                <a:spLocks noChangeAspect="1"/>
              </p:cNvSpPr>
              <p:nvPr/>
            </p:nvSpPr>
            <p:spPr bwMode="auto">
              <a:xfrm>
                <a:off x="189" y="3025"/>
                <a:ext cx="94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3" y="0"/>
                  </a:cxn>
                  <a:cxn ang="0">
                    <a:pos x="251" y="3"/>
                  </a:cxn>
                  <a:cxn ang="0">
                    <a:pos x="236" y="86"/>
                  </a:cxn>
                  <a:cxn ang="0">
                    <a:pos x="0" y="87"/>
                  </a:cxn>
                </a:cxnLst>
                <a:rect l="0" t="0" r="r" b="b"/>
                <a:pathLst>
                  <a:path w="251" h="87">
                    <a:moveTo>
                      <a:pt x="0" y="87"/>
                    </a:moveTo>
                    <a:lnTo>
                      <a:pt x="3" y="0"/>
                    </a:lnTo>
                    <a:lnTo>
                      <a:pt x="251" y="3"/>
                    </a:lnTo>
                    <a:lnTo>
                      <a:pt x="236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891" name="Freeform 451"/>
              <p:cNvSpPr>
                <a:spLocks noChangeAspect="1"/>
              </p:cNvSpPr>
              <p:nvPr/>
            </p:nvSpPr>
            <p:spPr bwMode="auto">
              <a:xfrm>
                <a:off x="183" y="3058"/>
                <a:ext cx="145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892" name="Freeform 452"/>
              <p:cNvSpPr>
                <a:spLocks noChangeAspect="1"/>
              </p:cNvSpPr>
              <p:nvPr/>
            </p:nvSpPr>
            <p:spPr bwMode="auto">
              <a:xfrm>
                <a:off x="177" y="3094"/>
                <a:ext cx="114" cy="35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893" name="Freeform 453"/>
              <p:cNvSpPr>
                <a:spLocks noChangeAspect="1"/>
              </p:cNvSpPr>
              <p:nvPr/>
            </p:nvSpPr>
            <p:spPr bwMode="auto">
              <a:xfrm>
                <a:off x="1201" y="2958"/>
                <a:ext cx="127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894" name="Freeform 454"/>
              <p:cNvSpPr>
                <a:spLocks noChangeAspect="1"/>
              </p:cNvSpPr>
              <p:nvPr/>
            </p:nvSpPr>
            <p:spPr bwMode="auto">
              <a:xfrm>
                <a:off x="1247" y="2991"/>
                <a:ext cx="81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895" name="Freeform 455"/>
              <p:cNvSpPr>
                <a:spLocks noChangeAspect="1"/>
              </p:cNvSpPr>
              <p:nvPr/>
            </p:nvSpPr>
            <p:spPr bwMode="auto">
              <a:xfrm>
                <a:off x="1204" y="3025"/>
                <a:ext cx="129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896" name="Freeform 456"/>
              <p:cNvSpPr>
                <a:spLocks noChangeAspect="1"/>
              </p:cNvSpPr>
              <p:nvPr/>
            </p:nvSpPr>
            <p:spPr bwMode="auto">
              <a:xfrm>
                <a:off x="1183" y="3059"/>
                <a:ext cx="155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897" name="Freeform 457"/>
              <p:cNvSpPr>
                <a:spLocks noChangeAspect="1"/>
              </p:cNvSpPr>
              <p:nvPr/>
            </p:nvSpPr>
            <p:spPr bwMode="auto">
              <a:xfrm>
                <a:off x="1234" y="3094"/>
                <a:ext cx="107" cy="35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24" name="Group 458"/>
              <p:cNvGrpSpPr>
                <a:grpSpLocks/>
              </p:cNvGrpSpPr>
              <p:nvPr/>
            </p:nvGrpSpPr>
            <p:grpSpPr bwMode="auto">
              <a:xfrm>
                <a:off x="1665" y="2956"/>
                <a:ext cx="303" cy="174"/>
                <a:chOff x="1665" y="2956"/>
                <a:chExt cx="303" cy="174"/>
              </a:xfrm>
            </p:grpSpPr>
            <p:sp>
              <p:nvSpPr>
                <p:cNvPr id="189899" name="Freeform 459"/>
                <p:cNvSpPr>
                  <a:spLocks noChangeAspect="1"/>
                </p:cNvSpPr>
                <p:nvPr/>
              </p:nvSpPr>
              <p:spPr bwMode="auto">
                <a:xfrm>
                  <a:off x="1665" y="2956"/>
                  <a:ext cx="80" cy="174"/>
                </a:xfrm>
                <a:custGeom>
                  <a:avLst/>
                  <a:gdLst/>
                  <a:ahLst/>
                  <a:cxnLst>
                    <a:cxn ang="0">
                      <a:pos x="76" y="464"/>
                    </a:cxn>
                    <a:cxn ang="0">
                      <a:pos x="124" y="464"/>
                    </a:cxn>
                    <a:cxn ang="0">
                      <a:pos x="214" y="460"/>
                    </a:cxn>
                    <a:cxn ang="0">
                      <a:pos x="130" y="4"/>
                    </a:cxn>
                    <a:cxn ang="0">
                      <a:pos x="0" y="0"/>
                    </a:cxn>
                    <a:cxn ang="0">
                      <a:pos x="76" y="464"/>
                    </a:cxn>
                  </a:cxnLst>
                  <a:rect l="0" t="0" r="r" b="b"/>
                  <a:pathLst>
                    <a:path w="214" h="464">
                      <a:moveTo>
                        <a:pt x="76" y="464"/>
                      </a:moveTo>
                      <a:cubicBezTo>
                        <a:pt x="92" y="464"/>
                        <a:pt x="108" y="464"/>
                        <a:pt x="124" y="464"/>
                      </a:cubicBezTo>
                      <a:lnTo>
                        <a:pt x="214" y="460"/>
                      </a:lnTo>
                      <a:lnTo>
                        <a:pt x="130" y="4"/>
                      </a:lnTo>
                      <a:lnTo>
                        <a:pt x="0" y="0"/>
                      </a:lnTo>
                      <a:lnTo>
                        <a:pt x="76" y="464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9900" name="Freeform 460"/>
                <p:cNvSpPr>
                  <a:spLocks noChangeAspect="1"/>
                </p:cNvSpPr>
                <p:nvPr/>
              </p:nvSpPr>
              <p:spPr bwMode="auto">
                <a:xfrm>
                  <a:off x="1738" y="2958"/>
                  <a:ext cx="80" cy="171"/>
                </a:xfrm>
                <a:custGeom>
                  <a:avLst/>
                  <a:gdLst/>
                  <a:ahLst/>
                  <a:cxnLst>
                    <a:cxn ang="0">
                      <a:pos x="212" y="456"/>
                    </a:cxn>
                    <a:cxn ang="0">
                      <a:pos x="126" y="0"/>
                    </a:cxn>
                    <a:cxn ang="0">
                      <a:pos x="0" y="4"/>
                    </a:cxn>
                    <a:cxn ang="0">
                      <a:pos x="80" y="454"/>
                    </a:cxn>
                    <a:cxn ang="0">
                      <a:pos x="212" y="456"/>
                    </a:cxn>
                  </a:cxnLst>
                  <a:rect l="0" t="0" r="r" b="b"/>
                  <a:pathLst>
                    <a:path w="212" h="456">
                      <a:moveTo>
                        <a:pt x="212" y="456"/>
                      </a:moveTo>
                      <a:lnTo>
                        <a:pt x="126" y="0"/>
                      </a:lnTo>
                      <a:lnTo>
                        <a:pt x="0" y="4"/>
                      </a:lnTo>
                      <a:lnTo>
                        <a:pt x="80" y="454"/>
                      </a:lnTo>
                      <a:lnTo>
                        <a:pt x="212" y="456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9901" name="Freeform 461"/>
                <p:cNvSpPr>
                  <a:spLocks noChangeAspect="1"/>
                </p:cNvSpPr>
                <p:nvPr/>
              </p:nvSpPr>
              <p:spPr bwMode="auto">
                <a:xfrm>
                  <a:off x="1812" y="2958"/>
                  <a:ext cx="82" cy="171"/>
                </a:xfrm>
                <a:custGeom>
                  <a:avLst/>
                  <a:gdLst/>
                  <a:ahLst/>
                  <a:cxnLst>
                    <a:cxn ang="0">
                      <a:pos x="220" y="456"/>
                    </a:cxn>
                    <a:cxn ang="0">
                      <a:pos x="126" y="6"/>
                    </a:cxn>
                    <a:cxn ang="0">
                      <a:pos x="0" y="0"/>
                    </a:cxn>
                    <a:cxn ang="0">
                      <a:pos x="84" y="454"/>
                    </a:cxn>
                    <a:cxn ang="0">
                      <a:pos x="220" y="456"/>
                    </a:cxn>
                  </a:cxnLst>
                  <a:rect l="0" t="0" r="r" b="b"/>
                  <a:pathLst>
                    <a:path w="220" h="456">
                      <a:moveTo>
                        <a:pt x="220" y="456"/>
                      </a:moveTo>
                      <a:lnTo>
                        <a:pt x="126" y="6"/>
                      </a:lnTo>
                      <a:lnTo>
                        <a:pt x="0" y="0"/>
                      </a:lnTo>
                      <a:lnTo>
                        <a:pt x="84" y="454"/>
                      </a:lnTo>
                      <a:lnTo>
                        <a:pt x="220" y="456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9902" name="Freeform 462"/>
                <p:cNvSpPr>
                  <a:spLocks noChangeAspect="1"/>
                </p:cNvSpPr>
                <p:nvPr/>
              </p:nvSpPr>
              <p:spPr bwMode="auto">
                <a:xfrm>
                  <a:off x="1904" y="3057"/>
                  <a:ext cx="64" cy="60"/>
                </a:xfrm>
                <a:custGeom>
                  <a:avLst/>
                  <a:gdLst/>
                  <a:ahLst/>
                  <a:cxnLst>
                    <a:cxn ang="0">
                      <a:pos x="170" y="154"/>
                    </a:cxn>
                    <a:cxn ang="0">
                      <a:pos x="134" y="0"/>
                    </a:cxn>
                    <a:cxn ang="0">
                      <a:pos x="0" y="0"/>
                    </a:cxn>
                    <a:cxn ang="0">
                      <a:pos x="38" y="160"/>
                    </a:cxn>
                    <a:cxn ang="0">
                      <a:pos x="170" y="154"/>
                    </a:cxn>
                  </a:cxnLst>
                  <a:rect l="0" t="0" r="r" b="b"/>
                  <a:pathLst>
                    <a:path w="170" h="160">
                      <a:moveTo>
                        <a:pt x="170" y="154"/>
                      </a:moveTo>
                      <a:lnTo>
                        <a:pt x="134" y="0"/>
                      </a:lnTo>
                      <a:lnTo>
                        <a:pt x="0" y="0"/>
                      </a:lnTo>
                      <a:lnTo>
                        <a:pt x="38" y="160"/>
                      </a:lnTo>
                      <a:lnTo>
                        <a:pt x="170" y="154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9903" name="Freeform 463"/>
                <p:cNvSpPr>
                  <a:spLocks noChangeAspect="1"/>
                </p:cNvSpPr>
                <p:nvPr/>
              </p:nvSpPr>
              <p:spPr bwMode="auto">
                <a:xfrm>
                  <a:off x="1883" y="2958"/>
                  <a:ext cx="65" cy="90"/>
                </a:xfrm>
                <a:custGeom>
                  <a:avLst/>
                  <a:gdLst/>
                  <a:ahLst/>
                  <a:cxnLst>
                    <a:cxn ang="0">
                      <a:pos x="174" y="234"/>
                    </a:cxn>
                    <a:cxn ang="0">
                      <a:pos x="136" y="84"/>
                    </a:cxn>
                    <a:cxn ang="0">
                      <a:pos x="126" y="0"/>
                    </a:cxn>
                    <a:cxn ang="0">
                      <a:pos x="0" y="0"/>
                    </a:cxn>
                    <a:cxn ang="0">
                      <a:pos x="14" y="90"/>
                    </a:cxn>
                    <a:cxn ang="0">
                      <a:pos x="50" y="240"/>
                    </a:cxn>
                    <a:cxn ang="0">
                      <a:pos x="174" y="234"/>
                    </a:cxn>
                  </a:cxnLst>
                  <a:rect l="0" t="0" r="r" b="b"/>
                  <a:pathLst>
                    <a:path w="174" h="240">
                      <a:moveTo>
                        <a:pt x="174" y="234"/>
                      </a:moveTo>
                      <a:lnTo>
                        <a:pt x="136" y="84"/>
                      </a:lnTo>
                      <a:lnTo>
                        <a:pt x="126" y="0"/>
                      </a:lnTo>
                      <a:lnTo>
                        <a:pt x="0" y="0"/>
                      </a:lnTo>
                      <a:lnTo>
                        <a:pt x="14" y="90"/>
                      </a:lnTo>
                      <a:lnTo>
                        <a:pt x="50" y="240"/>
                      </a:lnTo>
                      <a:lnTo>
                        <a:pt x="174" y="234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25" name="Group 464"/>
            <p:cNvGrpSpPr>
              <a:grpSpLocks/>
            </p:cNvGrpSpPr>
            <p:nvPr/>
          </p:nvGrpSpPr>
          <p:grpSpPr bwMode="auto">
            <a:xfrm>
              <a:off x="342" y="1182"/>
              <a:ext cx="1442" cy="1636"/>
              <a:chOff x="342" y="1182"/>
              <a:chExt cx="1442" cy="1636"/>
            </a:xfrm>
          </p:grpSpPr>
          <p:sp>
            <p:nvSpPr>
              <p:cNvPr id="189905" name="Rectangle 465"/>
              <p:cNvSpPr>
                <a:spLocks noChangeAspect="1" noChangeArrowheads="1"/>
              </p:cNvSpPr>
              <p:nvPr/>
            </p:nvSpPr>
            <p:spPr bwMode="auto">
              <a:xfrm>
                <a:off x="363" y="2780"/>
                <a:ext cx="1410" cy="38"/>
              </a:xfrm>
              <a:prstGeom prst="rect">
                <a:avLst/>
              </a:prstGeom>
              <a:solidFill>
                <a:srgbClr val="5F5F5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9906" name="Rectangle 466"/>
              <p:cNvSpPr>
                <a:spLocks noChangeAspect="1" noChangeArrowheads="1"/>
              </p:cNvSpPr>
              <p:nvPr/>
            </p:nvSpPr>
            <p:spPr bwMode="gray">
              <a:xfrm>
                <a:off x="343" y="2438"/>
                <a:ext cx="1441" cy="350"/>
              </a:xfrm>
              <a:prstGeom prst="rect">
                <a:avLst/>
              </a:prstGeom>
              <a:gradFill rotWithShape="0">
                <a:gsLst>
                  <a:gs pos="0">
                    <a:srgbClr val="DDDDDD"/>
                  </a:gs>
                  <a:gs pos="100000">
                    <a:srgbClr val="777777"/>
                  </a:gs>
                </a:gsLst>
                <a:lin ang="0" scaled="1"/>
              </a:gradFill>
              <a:ln w="3175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26" name="Group 467"/>
              <p:cNvGrpSpPr>
                <a:grpSpLocks/>
              </p:cNvGrpSpPr>
              <p:nvPr/>
            </p:nvGrpSpPr>
            <p:grpSpPr bwMode="auto">
              <a:xfrm>
                <a:off x="1342" y="2553"/>
                <a:ext cx="302" cy="60"/>
                <a:chOff x="1342" y="2553"/>
                <a:chExt cx="302" cy="60"/>
              </a:xfrm>
            </p:grpSpPr>
            <p:sp>
              <p:nvSpPr>
                <p:cNvPr id="189908" name="Freeform 468"/>
                <p:cNvSpPr>
                  <a:spLocks noChangeAspect="1"/>
                </p:cNvSpPr>
                <p:nvPr/>
              </p:nvSpPr>
              <p:spPr bwMode="auto">
                <a:xfrm>
                  <a:off x="1416" y="2553"/>
                  <a:ext cx="163" cy="60"/>
                </a:xfrm>
                <a:custGeom>
                  <a:avLst/>
                  <a:gdLst/>
                  <a:ahLst/>
                  <a:cxnLst>
                    <a:cxn ang="0">
                      <a:pos x="0" y="130"/>
                    </a:cxn>
                    <a:cxn ang="0">
                      <a:pos x="0" y="110"/>
                    </a:cxn>
                    <a:cxn ang="0">
                      <a:pos x="34" y="0"/>
                    </a:cxn>
                    <a:cxn ang="0">
                      <a:pos x="314" y="4"/>
                    </a:cxn>
                    <a:cxn ang="0">
                      <a:pos x="354" y="130"/>
                    </a:cxn>
                    <a:cxn ang="0">
                      <a:pos x="0" y="130"/>
                    </a:cxn>
                  </a:cxnLst>
                  <a:rect l="0" t="0" r="r" b="b"/>
                  <a:pathLst>
                    <a:path w="354" h="130">
                      <a:moveTo>
                        <a:pt x="0" y="130"/>
                      </a:moveTo>
                      <a:cubicBezTo>
                        <a:pt x="0" y="123"/>
                        <a:pt x="0" y="117"/>
                        <a:pt x="0" y="110"/>
                      </a:cubicBezTo>
                      <a:lnTo>
                        <a:pt x="34" y="0"/>
                      </a:lnTo>
                      <a:lnTo>
                        <a:pt x="314" y="4"/>
                      </a:lnTo>
                      <a:lnTo>
                        <a:pt x="354" y="130"/>
                      </a:lnTo>
                      <a:lnTo>
                        <a:pt x="0" y="13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9909" name="Rectangle 469"/>
                <p:cNvSpPr>
                  <a:spLocks noChangeAspect="1" noChangeArrowheads="1"/>
                </p:cNvSpPr>
                <p:nvPr/>
              </p:nvSpPr>
              <p:spPr bwMode="auto">
                <a:xfrm>
                  <a:off x="1342" y="2569"/>
                  <a:ext cx="302" cy="28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189910" name="Rectangle 470"/>
              <p:cNvSpPr>
                <a:spLocks noChangeAspect="1" noChangeArrowheads="1"/>
              </p:cNvSpPr>
              <p:nvPr/>
            </p:nvSpPr>
            <p:spPr bwMode="auto">
              <a:xfrm>
                <a:off x="500" y="2665"/>
                <a:ext cx="109" cy="53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9911" name="Freeform 471"/>
              <p:cNvSpPr>
                <a:spLocks noChangeAspect="1"/>
              </p:cNvSpPr>
              <p:nvPr/>
            </p:nvSpPr>
            <p:spPr bwMode="gray">
              <a:xfrm>
                <a:off x="342" y="2207"/>
                <a:ext cx="1442" cy="244"/>
              </a:xfrm>
              <a:custGeom>
                <a:avLst/>
                <a:gdLst/>
                <a:ahLst/>
                <a:cxnLst>
                  <a:cxn ang="0">
                    <a:pos x="399" y="0"/>
                  </a:cxn>
                  <a:cxn ang="0">
                    <a:pos x="0" y="501"/>
                  </a:cxn>
                  <a:cxn ang="0">
                    <a:pos x="17" y="530"/>
                  </a:cxn>
                  <a:cxn ang="0">
                    <a:pos x="3114" y="525"/>
                  </a:cxn>
                  <a:cxn ang="0">
                    <a:pos x="3129" y="501"/>
                  </a:cxn>
                  <a:cxn ang="0">
                    <a:pos x="2724" y="6"/>
                  </a:cxn>
                  <a:cxn ang="0">
                    <a:pos x="399" y="0"/>
                  </a:cxn>
                </a:cxnLst>
                <a:rect l="0" t="0" r="r" b="b"/>
                <a:pathLst>
                  <a:path w="3129" h="530">
                    <a:moveTo>
                      <a:pt x="399" y="0"/>
                    </a:moveTo>
                    <a:lnTo>
                      <a:pt x="0" y="501"/>
                    </a:lnTo>
                    <a:lnTo>
                      <a:pt x="17" y="530"/>
                    </a:lnTo>
                    <a:lnTo>
                      <a:pt x="3114" y="525"/>
                    </a:lnTo>
                    <a:lnTo>
                      <a:pt x="3129" y="501"/>
                    </a:lnTo>
                    <a:lnTo>
                      <a:pt x="2724" y="6"/>
                    </a:lnTo>
                    <a:lnTo>
                      <a:pt x="399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B2B2B2"/>
                  </a:gs>
                  <a:gs pos="100000">
                    <a:srgbClr val="4D4D4D"/>
                  </a:gs>
                </a:gsLst>
                <a:lin ang="0" scaled="1"/>
              </a:gradFill>
              <a:ln w="3175" cap="flat" cmpd="sng">
                <a:solidFill>
                  <a:srgbClr val="808080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9912" name="Freeform 472"/>
              <p:cNvSpPr>
                <a:spLocks noChangeAspect="1"/>
              </p:cNvSpPr>
              <p:nvPr/>
            </p:nvSpPr>
            <p:spPr bwMode="auto">
              <a:xfrm>
                <a:off x="557" y="2226"/>
                <a:ext cx="954" cy="99"/>
              </a:xfrm>
              <a:custGeom>
                <a:avLst/>
                <a:gdLst/>
                <a:ahLst/>
                <a:cxnLst>
                  <a:cxn ang="0">
                    <a:pos x="1904" y="0"/>
                  </a:cxn>
                  <a:cxn ang="0">
                    <a:pos x="2034" y="160"/>
                  </a:cxn>
                  <a:cxn ang="0">
                    <a:pos x="1984" y="214"/>
                  </a:cxn>
                  <a:cxn ang="0">
                    <a:pos x="94" y="214"/>
                  </a:cxn>
                  <a:cxn ang="0">
                    <a:pos x="44" y="160"/>
                  </a:cxn>
                  <a:cxn ang="0">
                    <a:pos x="160" y="14"/>
                  </a:cxn>
                  <a:cxn ang="0">
                    <a:pos x="1904" y="0"/>
                  </a:cxn>
                </a:cxnLst>
                <a:rect l="0" t="0" r="r" b="b"/>
                <a:pathLst>
                  <a:path w="2070" h="214">
                    <a:moveTo>
                      <a:pt x="1904" y="0"/>
                    </a:moveTo>
                    <a:lnTo>
                      <a:pt x="2034" y="160"/>
                    </a:lnTo>
                    <a:cubicBezTo>
                      <a:pt x="2034" y="160"/>
                      <a:pt x="2070" y="214"/>
                      <a:pt x="1984" y="214"/>
                    </a:cubicBezTo>
                    <a:cubicBezTo>
                      <a:pt x="1984" y="214"/>
                      <a:pt x="1039" y="214"/>
                      <a:pt x="94" y="214"/>
                    </a:cubicBezTo>
                    <a:cubicBezTo>
                      <a:pt x="0" y="210"/>
                      <a:pt x="44" y="160"/>
                      <a:pt x="44" y="160"/>
                    </a:cubicBezTo>
                    <a:lnTo>
                      <a:pt x="160" y="14"/>
                    </a:lnTo>
                    <a:lnTo>
                      <a:pt x="190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777777"/>
                  </a:gs>
                  <a:gs pos="100000">
                    <a:srgbClr val="808080"/>
                  </a:gs>
                </a:gsLst>
                <a:lin ang="0" scaled="1"/>
              </a:gradFill>
              <a:ln w="3175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9913" name="Freeform 473"/>
              <p:cNvSpPr>
                <a:spLocks noChangeAspect="1"/>
              </p:cNvSpPr>
              <p:nvPr/>
            </p:nvSpPr>
            <p:spPr bwMode="auto">
              <a:xfrm>
                <a:off x="569" y="2311"/>
                <a:ext cx="929" cy="81"/>
              </a:xfrm>
              <a:custGeom>
                <a:avLst/>
                <a:gdLst/>
                <a:ahLst/>
                <a:cxnLst>
                  <a:cxn ang="0">
                    <a:pos x="2014" y="0"/>
                  </a:cxn>
                  <a:cxn ang="0">
                    <a:pos x="2016" y="126"/>
                  </a:cxn>
                  <a:cxn ang="0">
                    <a:pos x="1960" y="176"/>
                  </a:cxn>
                  <a:cxn ang="0">
                    <a:pos x="70" y="176"/>
                  </a:cxn>
                  <a:cxn ang="0">
                    <a:pos x="10" y="120"/>
                  </a:cxn>
                  <a:cxn ang="0">
                    <a:pos x="10" y="2"/>
                  </a:cxn>
                  <a:cxn ang="0">
                    <a:pos x="2014" y="0"/>
                  </a:cxn>
                </a:cxnLst>
                <a:rect l="0" t="0" r="r" b="b"/>
                <a:pathLst>
                  <a:path w="2018" h="176">
                    <a:moveTo>
                      <a:pt x="2014" y="0"/>
                    </a:moveTo>
                    <a:lnTo>
                      <a:pt x="2016" y="126"/>
                    </a:lnTo>
                    <a:cubicBezTo>
                      <a:pt x="2007" y="155"/>
                      <a:pt x="2018" y="156"/>
                      <a:pt x="1960" y="176"/>
                    </a:cubicBezTo>
                    <a:cubicBezTo>
                      <a:pt x="1960" y="176"/>
                      <a:pt x="1015" y="176"/>
                      <a:pt x="70" y="176"/>
                    </a:cubicBezTo>
                    <a:cubicBezTo>
                      <a:pt x="0" y="172"/>
                      <a:pt x="20" y="149"/>
                      <a:pt x="10" y="120"/>
                    </a:cubicBezTo>
                    <a:lnTo>
                      <a:pt x="10" y="2"/>
                    </a:lnTo>
                    <a:lnTo>
                      <a:pt x="201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DDDDDD"/>
                  </a:gs>
                  <a:gs pos="100000">
                    <a:srgbClr val="292929"/>
                  </a:gs>
                </a:gsLst>
                <a:lin ang="0" scaled="1"/>
              </a:gradFill>
              <a:ln w="317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9914" name="AutoShape 474"/>
              <p:cNvSpPr>
                <a:spLocks noChangeAspect="1" noChangeArrowheads="1"/>
              </p:cNvSpPr>
              <p:nvPr/>
            </p:nvSpPr>
            <p:spPr bwMode="gray">
              <a:xfrm>
                <a:off x="399" y="1182"/>
                <a:ext cx="1318" cy="1073"/>
              </a:xfrm>
              <a:prstGeom prst="roundRect">
                <a:avLst>
                  <a:gd name="adj" fmla="val 1847"/>
                </a:avLst>
              </a:prstGeom>
              <a:gradFill rotWithShape="0">
                <a:gsLst>
                  <a:gs pos="0">
                    <a:srgbClr val="DDDDDD"/>
                  </a:gs>
                  <a:gs pos="100000">
                    <a:srgbClr val="5F5F5F"/>
                  </a:gs>
                </a:gsLst>
                <a:lin ang="2700000" scaled="1"/>
              </a:gradFill>
              <a:ln w="3175">
                <a:solidFill>
                  <a:srgbClr val="80808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9915" name="AutoShape 475"/>
              <p:cNvSpPr>
                <a:spLocks noChangeAspect="1" noChangeArrowheads="1"/>
              </p:cNvSpPr>
              <p:nvPr/>
            </p:nvSpPr>
            <p:spPr bwMode="gray">
              <a:xfrm>
                <a:off x="479" y="1272"/>
                <a:ext cx="1158" cy="897"/>
              </a:xfrm>
              <a:prstGeom prst="roundRect">
                <a:avLst>
                  <a:gd name="adj" fmla="val 1847"/>
                </a:avLst>
              </a:prstGeom>
              <a:gradFill rotWithShape="0">
                <a:gsLst>
                  <a:gs pos="0">
                    <a:srgbClr val="5F5F5F"/>
                  </a:gs>
                  <a:gs pos="100000">
                    <a:srgbClr val="DDDDDD"/>
                  </a:gs>
                </a:gsLst>
                <a:lin ang="2700000" scaled="1"/>
              </a:gradFill>
              <a:ln w="3175">
                <a:solidFill>
                  <a:srgbClr val="80808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9916" name="AutoShape 476"/>
              <p:cNvSpPr>
                <a:spLocks noChangeAspect="1" noChangeArrowheads="1"/>
              </p:cNvSpPr>
              <p:nvPr/>
            </p:nvSpPr>
            <p:spPr bwMode="gray">
              <a:xfrm>
                <a:off x="557" y="1345"/>
                <a:ext cx="1004" cy="736"/>
              </a:xfrm>
              <a:prstGeom prst="roundRect">
                <a:avLst>
                  <a:gd name="adj" fmla="val 1847"/>
                </a:avLst>
              </a:prstGeom>
              <a:gradFill rotWithShape="0">
                <a:gsLst>
                  <a:gs pos="0">
                    <a:srgbClr val="99CCCC"/>
                  </a:gs>
                  <a:gs pos="100000">
                    <a:srgbClr val="006699"/>
                  </a:gs>
                </a:gsLst>
                <a:lin ang="2700000" scaled="1"/>
              </a:gradFill>
              <a:ln w="6350">
                <a:solidFill>
                  <a:srgbClr val="99CC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9917" name="AutoShape 477"/>
              <p:cNvSpPr>
                <a:spLocks noChangeAspect="1" noChangeArrowheads="1"/>
              </p:cNvSpPr>
              <p:nvPr/>
            </p:nvSpPr>
            <p:spPr bwMode="auto">
              <a:xfrm>
                <a:off x="1307" y="1454"/>
                <a:ext cx="79" cy="185"/>
              </a:xfrm>
              <a:prstGeom prst="roundRect">
                <a:avLst>
                  <a:gd name="adj" fmla="val 50000"/>
                </a:avLst>
              </a:prstGeom>
              <a:solidFill>
                <a:srgbClr val="99CCCC"/>
              </a:solidFill>
              <a:ln w="635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478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736725" y="6465888"/>
            <a:ext cx="4694238" cy="255587"/>
          </a:xfrm>
        </p:spPr>
        <p:txBody>
          <a:bodyPr/>
          <a:lstStyle/>
          <a:p>
            <a:pPr>
              <a:defRPr/>
            </a:pPr>
            <a:r>
              <a:rPr lang="en-US" smtClean="0"/>
              <a:t>Data Networks – ISOTDAQ 2013 – Enrico.Bonaccorsi@cern.ch </a:t>
            </a:r>
            <a:endParaRPr lang="en-GB" sz="1200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1965548-D45B-410C-B245-CE1CA6092D31}" type="slidenum">
              <a:rPr lang="en-GB" smtClean="0"/>
              <a:pPr>
                <a:defRPr/>
              </a:pPr>
              <a:t>27</a:t>
            </a:fld>
            <a:endParaRPr lang="en-GB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Routing Function</a:t>
            </a:r>
          </a:p>
        </p:txBody>
      </p:sp>
      <p:sp>
        <p:nvSpPr>
          <p:cNvPr id="190468" name="AutoShape 4"/>
          <p:cNvSpPr>
            <a:spLocks noChangeArrowheads="1"/>
          </p:cNvSpPr>
          <p:nvPr/>
        </p:nvSpPr>
        <p:spPr bwMode="ltGray">
          <a:xfrm>
            <a:off x="393700" y="1685925"/>
            <a:ext cx="4851400" cy="4851400"/>
          </a:xfrm>
          <a:custGeom>
            <a:avLst/>
            <a:gdLst>
              <a:gd name="G0" fmla="+- 6480 0 0"/>
              <a:gd name="G1" fmla="+- 8640 0 0"/>
              <a:gd name="G2" fmla="+- 4320 0 0"/>
              <a:gd name="G3" fmla="+- 21600 0 6480"/>
              <a:gd name="G4" fmla="+- 21600 0 8640"/>
              <a:gd name="G5" fmla="+- 21600 0 4320"/>
              <a:gd name="G6" fmla="+- 6480 0 10800"/>
              <a:gd name="G7" fmla="+- 8640 0 10800"/>
              <a:gd name="G8" fmla="*/ G7 4320 G6"/>
              <a:gd name="G9" fmla="+- 21600 0 G8"/>
              <a:gd name="T0" fmla="*/ G8 w 21600"/>
              <a:gd name="T1" fmla="*/ G1 h 21600"/>
              <a:gd name="T2" fmla="*/ G9 w 21600"/>
              <a:gd name="T3" fmla="*/ G4 h 21600"/>
            </a:gdLst>
            <a:ahLst/>
            <a:cxnLst>
              <a:cxn ang="0">
                <a:pos x="r" y="vc"/>
              </a:cxn>
              <a:cxn ang="5400000">
                <a:pos x="hc" y="b"/>
              </a:cxn>
              <a:cxn ang="10800000">
                <a:pos x="l" y="vc"/>
              </a:cxn>
              <a:cxn ang="16200000">
                <a:pos x="hc" y="t"/>
              </a:cxn>
            </a:cxnLst>
            <a:rect l="T0" t="T1" r="T2" b="T3"/>
            <a:pathLst>
              <a:path w="21600" h="21600">
                <a:moveTo>
                  <a:pt x="10800" y="0"/>
                </a:moveTo>
                <a:lnTo>
                  <a:pt x="6480" y="4320"/>
                </a:lnTo>
                <a:lnTo>
                  <a:pt x="8640" y="4320"/>
                </a:lnTo>
                <a:lnTo>
                  <a:pt x="8640" y="8640"/>
                </a:lnTo>
                <a:lnTo>
                  <a:pt x="4320" y="8640"/>
                </a:lnTo>
                <a:lnTo>
                  <a:pt x="4320" y="6480"/>
                </a:lnTo>
                <a:lnTo>
                  <a:pt x="0" y="10800"/>
                </a:lnTo>
                <a:lnTo>
                  <a:pt x="4320" y="15120"/>
                </a:lnTo>
                <a:lnTo>
                  <a:pt x="4320" y="12960"/>
                </a:lnTo>
                <a:lnTo>
                  <a:pt x="8640" y="12960"/>
                </a:lnTo>
                <a:lnTo>
                  <a:pt x="8640" y="17280"/>
                </a:lnTo>
                <a:lnTo>
                  <a:pt x="6480" y="17280"/>
                </a:lnTo>
                <a:lnTo>
                  <a:pt x="10800" y="21600"/>
                </a:lnTo>
                <a:lnTo>
                  <a:pt x="15120" y="17280"/>
                </a:lnTo>
                <a:lnTo>
                  <a:pt x="12960" y="17280"/>
                </a:lnTo>
                <a:lnTo>
                  <a:pt x="12960" y="12960"/>
                </a:lnTo>
                <a:lnTo>
                  <a:pt x="17280" y="12960"/>
                </a:lnTo>
                <a:lnTo>
                  <a:pt x="17280" y="15120"/>
                </a:lnTo>
                <a:lnTo>
                  <a:pt x="21600" y="10800"/>
                </a:lnTo>
                <a:lnTo>
                  <a:pt x="17280" y="6480"/>
                </a:lnTo>
                <a:lnTo>
                  <a:pt x="17280" y="8640"/>
                </a:lnTo>
                <a:lnTo>
                  <a:pt x="12960" y="8640"/>
                </a:lnTo>
                <a:lnTo>
                  <a:pt x="12960" y="4320"/>
                </a:lnTo>
                <a:lnTo>
                  <a:pt x="15120" y="4320"/>
                </a:lnTo>
                <a:close/>
              </a:path>
            </a:pathLst>
          </a:custGeom>
          <a:gradFill rotWithShape="0">
            <a:gsLst>
              <a:gs pos="0">
                <a:srgbClr val="87AFD7">
                  <a:gamma/>
                  <a:shade val="66275"/>
                  <a:invGamma/>
                </a:srgbClr>
              </a:gs>
              <a:gs pos="100000">
                <a:srgbClr val="87AFD7"/>
              </a:gs>
            </a:gsLst>
            <a:path path="rect">
              <a:fillToRect l="50000" t="50000" r="50000" b="50000"/>
            </a:path>
          </a:gra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0469" name="Freeform 5"/>
          <p:cNvSpPr>
            <a:spLocks/>
          </p:cNvSpPr>
          <p:nvPr/>
        </p:nvSpPr>
        <p:spPr bwMode="gray">
          <a:xfrm rot="876574">
            <a:off x="3552825" y="1495425"/>
            <a:ext cx="1868488" cy="2328863"/>
          </a:xfrm>
          <a:custGeom>
            <a:avLst/>
            <a:gdLst/>
            <a:ahLst/>
            <a:cxnLst>
              <a:cxn ang="0">
                <a:pos x="1441" y="0"/>
              </a:cxn>
              <a:cxn ang="0">
                <a:pos x="576" y="864"/>
              </a:cxn>
              <a:cxn ang="0">
                <a:pos x="912" y="864"/>
              </a:cxn>
              <a:cxn ang="0">
                <a:pos x="48" y="1753"/>
              </a:cxn>
              <a:cxn ang="0">
                <a:pos x="0" y="1777"/>
              </a:cxn>
            </a:cxnLst>
            <a:rect l="0" t="0" r="r" b="b"/>
            <a:pathLst>
              <a:path w="1441" h="1777">
                <a:moveTo>
                  <a:pt x="1441" y="0"/>
                </a:moveTo>
                <a:lnTo>
                  <a:pt x="576" y="864"/>
                </a:lnTo>
                <a:lnTo>
                  <a:pt x="912" y="864"/>
                </a:lnTo>
                <a:lnTo>
                  <a:pt x="48" y="1753"/>
                </a:lnTo>
                <a:lnTo>
                  <a:pt x="0" y="1777"/>
                </a:lnTo>
              </a:path>
            </a:pathLst>
          </a:custGeom>
          <a:noFill/>
          <a:ln w="38100" cmpd="sng">
            <a:solidFill>
              <a:srgbClr val="FFD255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0470" name="Freeform 6"/>
          <p:cNvSpPr>
            <a:spLocks/>
          </p:cNvSpPr>
          <p:nvPr/>
        </p:nvSpPr>
        <p:spPr bwMode="gray">
          <a:xfrm rot="5875714">
            <a:off x="6436519" y="1550194"/>
            <a:ext cx="1757362" cy="2241550"/>
          </a:xfrm>
          <a:custGeom>
            <a:avLst/>
            <a:gdLst/>
            <a:ahLst/>
            <a:cxnLst>
              <a:cxn ang="0">
                <a:pos x="1441" y="0"/>
              </a:cxn>
              <a:cxn ang="0">
                <a:pos x="576" y="864"/>
              </a:cxn>
              <a:cxn ang="0">
                <a:pos x="912" y="864"/>
              </a:cxn>
              <a:cxn ang="0">
                <a:pos x="48" y="1753"/>
              </a:cxn>
              <a:cxn ang="0">
                <a:pos x="0" y="1777"/>
              </a:cxn>
            </a:cxnLst>
            <a:rect l="0" t="0" r="r" b="b"/>
            <a:pathLst>
              <a:path w="1441" h="1777">
                <a:moveTo>
                  <a:pt x="1441" y="0"/>
                </a:moveTo>
                <a:lnTo>
                  <a:pt x="576" y="864"/>
                </a:lnTo>
                <a:lnTo>
                  <a:pt x="912" y="864"/>
                </a:lnTo>
                <a:lnTo>
                  <a:pt x="48" y="1753"/>
                </a:lnTo>
                <a:lnTo>
                  <a:pt x="0" y="1777"/>
                </a:lnTo>
              </a:path>
            </a:pathLst>
          </a:custGeom>
          <a:noFill/>
          <a:ln w="38100" cmpd="sng">
            <a:solidFill>
              <a:srgbClr val="FFD255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0471" name="Freeform 7"/>
          <p:cNvSpPr>
            <a:spLocks/>
          </p:cNvSpPr>
          <p:nvPr/>
        </p:nvSpPr>
        <p:spPr bwMode="gray">
          <a:xfrm rot="11312221">
            <a:off x="6316663" y="4094163"/>
            <a:ext cx="1757362" cy="1987550"/>
          </a:xfrm>
          <a:custGeom>
            <a:avLst/>
            <a:gdLst/>
            <a:ahLst/>
            <a:cxnLst>
              <a:cxn ang="0">
                <a:pos x="1441" y="0"/>
              </a:cxn>
              <a:cxn ang="0">
                <a:pos x="576" y="864"/>
              </a:cxn>
              <a:cxn ang="0">
                <a:pos x="912" y="864"/>
              </a:cxn>
              <a:cxn ang="0">
                <a:pos x="48" y="1753"/>
              </a:cxn>
              <a:cxn ang="0">
                <a:pos x="0" y="1777"/>
              </a:cxn>
            </a:cxnLst>
            <a:rect l="0" t="0" r="r" b="b"/>
            <a:pathLst>
              <a:path w="1441" h="1777">
                <a:moveTo>
                  <a:pt x="1441" y="0"/>
                </a:moveTo>
                <a:lnTo>
                  <a:pt x="576" y="864"/>
                </a:lnTo>
                <a:lnTo>
                  <a:pt x="912" y="864"/>
                </a:lnTo>
                <a:lnTo>
                  <a:pt x="48" y="1753"/>
                </a:lnTo>
                <a:lnTo>
                  <a:pt x="0" y="1777"/>
                </a:lnTo>
              </a:path>
            </a:pathLst>
          </a:custGeom>
          <a:noFill/>
          <a:ln w="38100" cmpd="sng">
            <a:solidFill>
              <a:srgbClr val="FFD255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0472" name="Text Box 8"/>
          <p:cNvSpPr txBox="1">
            <a:spLocks noChangeArrowheads="1"/>
          </p:cNvSpPr>
          <p:nvPr/>
        </p:nvSpPr>
        <p:spPr bwMode="gray">
          <a:xfrm>
            <a:off x="4930775" y="2909888"/>
            <a:ext cx="2773363" cy="15525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sz="2400"/>
              <a:t>How do routers</a:t>
            </a:r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sz="2400"/>
              <a:t>know where other</a:t>
            </a:r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sz="2400"/>
              <a:t>networks are</a:t>
            </a:r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sz="2400"/>
              <a:t>located?</a:t>
            </a: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1836738" y="3425825"/>
            <a:ext cx="1987550" cy="1322388"/>
            <a:chOff x="1046" y="1484"/>
            <a:chExt cx="3668" cy="2440"/>
          </a:xfrm>
        </p:grpSpPr>
        <p:sp>
          <p:nvSpPr>
            <p:cNvPr id="190474" name="Freeform 10"/>
            <p:cNvSpPr>
              <a:spLocks noChangeAspect="1"/>
            </p:cNvSpPr>
            <p:nvPr/>
          </p:nvSpPr>
          <p:spPr bwMode="gray">
            <a:xfrm>
              <a:off x="1046" y="2483"/>
              <a:ext cx="1024" cy="1439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17" y="0"/>
                </a:cxn>
                <a:cxn ang="0">
                  <a:pos x="1276" y="1303"/>
                </a:cxn>
                <a:cxn ang="0">
                  <a:pos x="1348" y="1885"/>
                </a:cxn>
                <a:cxn ang="0">
                  <a:pos x="1326" y="1895"/>
                </a:cxn>
                <a:cxn ang="0">
                  <a:pos x="254" y="701"/>
                </a:cxn>
                <a:cxn ang="0">
                  <a:pos x="0" y="11"/>
                </a:cxn>
              </a:cxnLst>
              <a:rect l="0" t="0" r="r" b="b"/>
              <a:pathLst>
                <a:path w="1348" h="1895">
                  <a:moveTo>
                    <a:pt x="0" y="11"/>
                  </a:moveTo>
                  <a:lnTo>
                    <a:pt x="117" y="0"/>
                  </a:lnTo>
                  <a:lnTo>
                    <a:pt x="1276" y="1303"/>
                  </a:lnTo>
                  <a:lnTo>
                    <a:pt x="1348" y="1885"/>
                  </a:lnTo>
                  <a:lnTo>
                    <a:pt x="1326" y="1895"/>
                  </a:lnTo>
                  <a:lnTo>
                    <a:pt x="254" y="701"/>
                  </a:lnTo>
                  <a:lnTo>
                    <a:pt x="0" y="11"/>
                  </a:lnTo>
                  <a:close/>
                </a:path>
              </a:pathLst>
            </a:custGeom>
            <a:gradFill rotWithShape="0">
              <a:gsLst>
                <a:gs pos="0">
                  <a:srgbClr val="CC3300"/>
                </a:gs>
                <a:gs pos="100000">
                  <a:srgbClr val="F40000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0475" name="Freeform 11"/>
            <p:cNvSpPr>
              <a:spLocks noChangeAspect="1"/>
            </p:cNvSpPr>
            <p:nvPr/>
          </p:nvSpPr>
          <p:spPr bwMode="gray">
            <a:xfrm>
              <a:off x="3699" y="2493"/>
              <a:ext cx="1015" cy="1429"/>
            </a:xfrm>
            <a:custGeom>
              <a:avLst/>
              <a:gdLst/>
              <a:ahLst/>
              <a:cxnLst>
                <a:cxn ang="0">
                  <a:pos x="1096" y="672"/>
                </a:cxn>
                <a:cxn ang="0">
                  <a:pos x="1336" y="0"/>
                </a:cxn>
                <a:cxn ang="0">
                  <a:pos x="1296" y="0"/>
                </a:cxn>
                <a:cxn ang="0">
                  <a:pos x="108" y="1314"/>
                </a:cxn>
                <a:cxn ang="0">
                  <a:pos x="0" y="1862"/>
                </a:cxn>
                <a:cxn ang="0">
                  <a:pos x="34" y="1882"/>
                </a:cxn>
                <a:cxn ang="0">
                  <a:pos x="1096" y="672"/>
                </a:cxn>
              </a:cxnLst>
              <a:rect l="0" t="0" r="r" b="b"/>
              <a:pathLst>
                <a:path w="1336" h="1882">
                  <a:moveTo>
                    <a:pt x="1096" y="672"/>
                  </a:moveTo>
                  <a:lnTo>
                    <a:pt x="1336" y="0"/>
                  </a:lnTo>
                  <a:lnTo>
                    <a:pt x="1296" y="0"/>
                  </a:lnTo>
                  <a:lnTo>
                    <a:pt x="108" y="1314"/>
                  </a:lnTo>
                  <a:lnTo>
                    <a:pt x="0" y="1862"/>
                  </a:lnTo>
                  <a:lnTo>
                    <a:pt x="34" y="1882"/>
                  </a:lnTo>
                  <a:lnTo>
                    <a:pt x="1096" y="672"/>
                  </a:lnTo>
                  <a:close/>
                </a:path>
              </a:pathLst>
            </a:custGeom>
            <a:gradFill rotWithShape="0">
              <a:gsLst>
                <a:gs pos="0">
                  <a:srgbClr val="F40000"/>
                </a:gs>
                <a:gs pos="100000">
                  <a:srgbClr val="CC3300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0476" name="Freeform 12"/>
            <p:cNvSpPr>
              <a:spLocks noChangeAspect="1"/>
            </p:cNvSpPr>
            <p:nvPr/>
          </p:nvSpPr>
          <p:spPr bwMode="gray">
            <a:xfrm>
              <a:off x="1970" y="3467"/>
              <a:ext cx="1825" cy="457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36" y="0"/>
                </a:cxn>
                <a:cxn ang="0">
                  <a:pos x="2342" y="0"/>
                </a:cxn>
                <a:cxn ang="0">
                  <a:pos x="2402" y="40"/>
                </a:cxn>
                <a:cxn ang="0">
                  <a:pos x="2314" y="602"/>
                </a:cxn>
                <a:cxn ang="0">
                  <a:pos x="108" y="598"/>
                </a:cxn>
                <a:cxn ang="0">
                  <a:pos x="0" y="30"/>
                </a:cxn>
              </a:cxnLst>
              <a:rect l="0" t="0" r="r" b="b"/>
              <a:pathLst>
                <a:path w="2402" h="602">
                  <a:moveTo>
                    <a:pt x="0" y="30"/>
                  </a:moveTo>
                  <a:lnTo>
                    <a:pt x="36" y="0"/>
                  </a:lnTo>
                  <a:lnTo>
                    <a:pt x="2342" y="0"/>
                  </a:lnTo>
                  <a:lnTo>
                    <a:pt x="2402" y="40"/>
                  </a:lnTo>
                  <a:lnTo>
                    <a:pt x="2314" y="602"/>
                  </a:lnTo>
                  <a:lnTo>
                    <a:pt x="108" y="598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rgbClr val="F40000"/>
                </a:gs>
                <a:gs pos="100000">
                  <a:srgbClr val="FF0000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0477" name="Freeform 13"/>
            <p:cNvSpPr>
              <a:spLocks noChangeAspect="1"/>
            </p:cNvSpPr>
            <p:nvPr/>
          </p:nvSpPr>
          <p:spPr bwMode="gray">
            <a:xfrm>
              <a:off x="1054" y="1484"/>
              <a:ext cx="3652" cy="2008"/>
            </a:xfrm>
            <a:custGeom>
              <a:avLst/>
              <a:gdLst/>
              <a:ahLst/>
              <a:cxnLst>
                <a:cxn ang="0">
                  <a:pos x="1184" y="0"/>
                </a:cxn>
                <a:cxn ang="0">
                  <a:pos x="3530" y="0"/>
                </a:cxn>
                <a:cxn ang="0">
                  <a:pos x="4712" y="1298"/>
                </a:cxn>
                <a:cxn ang="0">
                  <a:pos x="3526" y="2592"/>
                </a:cxn>
                <a:cxn ang="0">
                  <a:pos x="1184" y="2592"/>
                </a:cxn>
                <a:cxn ang="0">
                  <a:pos x="0" y="1292"/>
                </a:cxn>
                <a:cxn ang="0">
                  <a:pos x="1184" y="0"/>
                </a:cxn>
              </a:cxnLst>
              <a:rect l="0" t="0" r="r" b="b"/>
              <a:pathLst>
                <a:path w="4712" h="2592">
                  <a:moveTo>
                    <a:pt x="1184" y="0"/>
                  </a:moveTo>
                  <a:lnTo>
                    <a:pt x="3530" y="0"/>
                  </a:lnTo>
                  <a:lnTo>
                    <a:pt x="4712" y="1298"/>
                  </a:lnTo>
                  <a:lnTo>
                    <a:pt x="3526" y="2592"/>
                  </a:lnTo>
                  <a:lnTo>
                    <a:pt x="1184" y="2592"/>
                  </a:lnTo>
                  <a:lnTo>
                    <a:pt x="0" y="1292"/>
                  </a:lnTo>
                  <a:lnTo>
                    <a:pt x="1184" y="0"/>
                  </a:lnTo>
                  <a:close/>
                </a:path>
              </a:pathLst>
            </a:custGeom>
            <a:gradFill rotWithShape="0">
              <a:gsLst>
                <a:gs pos="0">
                  <a:srgbClr val="CC3300"/>
                </a:gs>
                <a:gs pos="100000">
                  <a:srgbClr val="FF000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0478" name="Freeform 14"/>
            <p:cNvSpPr>
              <a:spLocks noChangeAspect="1"/>
            </p:cNvSpPr>
            <p:nvPr/>
          </p:nvSpPr>
          <p:spPr bwMode="gray">
            <a:xfrm>
              <a:off x="1388" y="1534"/>
              <a:ext cx="2986" cy="1873"/>
            </a:xfrm>
            <a:custGeom>
              <a:avLst/>
              <a:gdLst/>
              <a:ahLst/>
              <a:cxnLst>
                <a:cxn ang="0">
                  <a:pos x="1304" y="1226"/>
                </a:cxn>
                <a:cxn ang="0">
                  <a:pos x="752" y="1226"/>
                </a:cxn>
                <a:cxn ang="0">
                  <a:pos x="752" y="1436"/>
                </a:cxn>
                <a:cxn ang="0">
                  <a:pos x="0" y="1001"/>
                </a:cxn>
                <a:cxn ang="0">
                  <a:pos x="755" y="566"/>
                </a:cxn>
                <a:cxn ang="0">
                  <a:pos x="752" y="779"/>
                </a:cxn>
                <a:cxn ang="0">
                  <a:pos x="1304" y="782"/>
                </a:cxn>
                <a:cxn ang="0">
                  <a:pos x="1304" y="491"/>
                </a:cxn>
                <a:cxn ang="0">
                  <a:pos x="971" y="491"/>
                </a:cxn>
                <a:cxn ang="0">
                  <a:pos x="1600" y="0"/>
                </a:cxn>
                <a:cxn ang="0">
                  <a:pos x="2222" y="494"/>
                </a:cxn>
                <a:cxn ang="0">
                  <a:pos x="1895" y="491"/>
                </a:cxn>
                <a:cxn ang="0">
                  <a:pos x="1895" y="782"/>
                </a:cxn>
                <a:cxn ang="0">
                  <a:pos x="2438" y="782"/>
                </a:cxn>
                <a:cxn ang="0">
                  <a:pos x="2438" y="551"/>
                </a:cxn>
                <a:cxn ang="0">
                  <a:pos x="3215" y="1003"/>
                </a:cxn>
                <a:cxn ang="0">
                  <a:pos x="2438" y="1448"/>
                </a:cxn>
                <a:cxn ang="0">
                  <a:pos x="2438" y="1226"/>
                </a:cxn>
                <a:cxn ang="0">
                  <a:pos x="1895" y="1226"/>
                </a:cxn>
                <a:cxn ang="0">
                  <a:pos x="1898" y="1523"/>
                </a:cxn>
                <a:cxn ang="0">
                  <a:pos x="2219" y="1526"/>
                </a:cxn>
                <a:cxn ang="0">
                  <a:pos x="1616" y="2017"/>
                </a:cxn>
                <a:cxn ang="0">
                  <a:pos x="1031" y="1526"/>
                </a:cxn>
                <a:cxn ang="0">
                  <a:pos x="1304" y="1526"/>
                </a:cxn>
                <a:cxn ang="0">
                  <a:pos x="1304" y="1226"/>
                </a:cxn>
              </a:cxnLst>
              <a:rect l="0" t="0" r="r" b="b"/>
              <a:pathLst>
                <a:path w="3215" h="2017">
                  <a:moveTo>
                    <a:pt x="1304" y="1226"/>
                  </a:moveTo>
                  <a:lnTo>
                    <a:pt x="752" y="1226"/>
                  </a:lnTo>
                  <a:lnTo>
                    <a:pt x="752" y="1436"/>
                  </a:lnTo>
                  <a:lnTo>
                    <a:pt x="0" y="1001"/>
                  </a:lnTo>
                  <a:lnTo>
                    <a:pt x="755" y="566"/>
                  </a:lnTo>
                  <a:lnTo>
                    <a:pt x="752" y="779"/>
                  </a:lnTo>
                  <a:lnTo>
                    <a:pt x="1304" y="782"/>
                  </a:lnTo>
                  <a:lnTo>
                    <a:pt x="1304" y="491"/>
                  </a:lnTo>
                  <a:lnTo>
                    <a:pt x="971" y="491"/>
                  </a:lnTo>
                  <a:lnTo>
                    <a:pt x="1600" y="0"/>
                  </a:lnTo>
                  <a:lnTo>
                    <a:pt x="2222" y="494"/>
                  </a:lnTo>
                  <a:lnTo>
                    <a:pt x="1895" y="491"/>
                  </a:lnTo>
                  <a:lnTo>
                    <a:pt x="1895" y="782"/>
                  </a:lnTo>
                  <a:lnTo>
                    <a:pt x="2438" y="782"/>
                  </a:lnTo>
                  <a:lnTo>
                    <a:pt x="2438" y="551"/>
                  </a:lnTo>
                  <a:lnTo>
                    <a:pt x="3215" y="1003"/>
                  </a:lnTo>
                  <a:lnTo>
                    <a:pt x="2438" y="1448"/>
                  </a:lnTo>
                  <a:lnTo>
                    <a:pt x="2438" y="1226"/>
                  </a:lnTo>
                  <a:lnTo>
                    <a:pt x="1895" y="1226"/>
                  </a:lnTo>
                  <a:lnTo>
                    <a:pt x="1898" y="1523"/>
                  </a:lnTo>
                  <a:lnTo>
                    <a:pt x="2219" y="1526"/>
                  </a:lnTo>
                  <a:lnTo>
                    <a:pt x="1616" y="2017"/>
                  </a:lnTo>
                  <a:lnTo>
                    <a:pt x="1031" y="1526"/>
                  </a:lnTo>
                  <a:lnTo>
                    <a:pt x="1304" y="1526"/>
                  </a:lnTo>
                  <a:lnTo>
                    <a:pt x="1304" y="1226"/>
                  </a:lnTo>
                  <a:close/>
                </a:path>
              </a:pathLst>
            </a:custGeom>
            <a:solidFill>
              <a:srgbClr val="777777"/>
            </a:solidFill>
            <a:ln w="57150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0479" name="Freeform 15"/>
            <p:cNvSpPr>
              <a:spLocks noChangeAspect="1"/>
            </p:cNvSpPr>
            <p:nvPr/>
          </p:nvSpPr>
          <p:spPr bwMode="gray">
            <a:xfrm>
              <a:off x="1463" y="1589"/>
              <a:ext cx="2835" cy="1757"/>
            </a:xfrm>
            <a:custGeom>
              <a:avLst/>
              <a:gdLst/>
              <a:ahLst/>
              <a:cxnLst>
                <a:cxn ang="0">
                  <a:pos x="1285" y="1117"/>
                </a:cxn>
                <a:cxn ang="0">
                  <a:pos x="619" y="1115"/>
                </a:cxn>
                <a:cxn ang="0">
                  <a:pos x="618" y="1291"/>
                </a:cxn>
                <a:cxn ang="0">
                  <a:pos x="0" y="938"/>
                </a:cxn>
                <a:cxn ang="0">
                  <a:pos x="623" y="583"/>
                </a:cxn>
                <a:cxn ang="0">
                  <a:pos x="627" y="771"/>
                </a:cxn>
                <a:cxn ang="0">
                  <a:pos x="1269" y="772"/>
                </a:cxn>
                <a:cxn ang="0">
                  <a:pos x="1267" y="380"/>
                </a:cxn>
                <a:cxn ang="0">
                  <a:pos x="1018" y="385"/>
                </a:cxn>
                <a:cxn ang="0">
                  <a:pos x="1519" y="0"/>
                </a:cxn>
                <a:cxn ang="0">
                  <a:pos x="2012" y="386"/>
                </a:cxn>
                <a:cxn ang="0">
                  <a:pos x="1763" y="386"/>
                </a:cxn>
                <a:cxn ang="0">
                  <a:pos x="1763" y="772"/>
                </a:cxn>
                <a:cxn ang="0">
                  <a:pos x="2420" y="772"/>
                </a:cxn>
                <a:cxn ang="0">
                  <a:pos x="2420" y="579"/>
                </a:cxn>
                <a:cxn ang="0">
                  <a:pos x="3052" y="940"/>
                </a:cxn>
                <a:cxn ang="0">
                  <a:pos x="2428" y="1287"/>
                </a:cxn>
                <a:cxn ang="0">
                  <a:pos x="2428" y="1107"/>
                </a:cxn>
                <a:cxn ang="0">
                  <a:pos x="1763" y="1107"/>
                </a:cxn>
                <a:cxn ang="0">
                  <a:pos x="1763" y="1501"/>
                </a:cxn>
                <a:cxn ang="0">
                  <a:pos x="2021" y="1501"/>
                </a:cxn>
                <a:cxn ang="0">
                  <a:pos x="1534" y="1891"/>
                </a:cxn>
                <a:cxn ang="0">
                  <a:pos x="1064" y="1506"/>
                </a:cxn>
                <a:cxn ang="0">
                  <a:pos x="1285" y="1505"/>
                </a:cxn>
                <a:cxn ang="0">
                  <a:pos x="1285" y="1117"/>
                </a:cxn>
              </a:cxnLst>
              <a:rect l="0" t="0" r="r" b="b"/>
              <a:pathLst>
                <a:path w="3052" h="1891">
                  <a:moveTo>
                    <a:pt x="1285" y="1117"/>
                  </a:moveTo>
                  <a:lnTo>
                    <a:pt x="619" y="1115"/>
                  </a:lnTo>
                  <a:lnTo>
                    <a:pt x="618" y="1291"/>
                  </a:lnTo>
                  <a:lnTo>
                    <a:pt x="0" y="938"/>
                  </a:lnTo>
                  <a:lnTo>
                    <a:pt x="623" y="583"/>
                  </a:lnTo>
                  <a:lnTo>
                    <a:pt x="627" y="771"/>
                  </a:lnTo>
                  <a:lnTo>
                    <a:pt x="1269" y="772"/>
                  </a:lnTo>
                  <a:lnTo>
                    <a:pt x="1267" y="380"/>
                  </a:lnTo>
                  <a:lnTo>
                    <a:pt x="1018" y="385"/>
                  </a:lnTo>
                  <a:lnTo>
                    <a:pt x="1519" y="0"/>
                  </a:lnTo>
                  <a:lnTo>
                    <a:pt x="2012" y="386"/>
                  </a:lnTo>
                  <a:lnTo>
                    <a:pt x="1763" y="386"/>
                  </a:lnTo>
                  <a:lnTo>
                    <a:pt x="1763" y="772"/>
                  </a:lnTo>
                  <a:lnTo>
                    <a:pt x="2420" y="772"/>
                  </a:lnTo>
                  <a:lnTo>
                    <a:pt x="2420" y="579"/>
                  </a:lnTo>
                  <a:lnTo>
                    <a:pt x="3052" y="940"/>
                  </a:lnTo>
                  <a:lnTo>
                    <a:pt x="2428" y="1287"/>
                  </a:lnTo>
                  <a:lnTo>
                    <a:pt x="2428" y="1107"/>
                  </a:lnTo>
                  <a:lnTo>
                    <a:pt x="1763" y="1107"/>
                  </a:lnTo>
                  <a:lnTo>
                    <a:pt x="1763" y="1501"/>
                  </a:lnTo>
                  <a:lnTo>
                    <a:pt x="2021" y="1501"/>
                  </a:lnTo>
                  <a:lnTo>
                    <a:pt x="1534" y="1891"/>
                  </a:lnTo>
                  <a:lnTo>
                    <a:pt x="1064" y="1506"/>
                  </a:lnTo>
                  <a:lnTo>
                    <a:pt x="1285" y="1505"/>
                  </a:lnTo>
                  <a:lnTo>
                    <a:pt x="1285" y="1117"/>
                  </a:lnTo>
                  <a:close/>
                </a:path>
              </a:pathLst>
            </a:custGeom>
            <a:gradFill rotWithShape="0">
              <a:gsLst>
                <a:gs pos="0">
                  <a:srgbClr val="FBFF00"/>
                </a:gs>
                <a:gs pos="100000">
                  <a:srgbClr val="F98010"/>
                </a:gs>
              </a:gsLst>
              <a:lin ang="5400000" scaled="1"/>
            </a:gradFill>
            <a:ln w="57150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16"/>
          <p:cNvGrpSpPr>
            <a:grpSpLocks/>
          </p:cNvGrpSpPr>
          <p:nvPr/>
        </p:nvGrpSpPr>
        <p:grpSpPr bwMode="auto">
          <a:xfrm>
            <a:off x="5357813" y="5692775"/>
            <a:ext cx="1006475" cy="669925"/>
            <a:chOff x="1046" y="1484"/>
            <a:chExt cx="3668" cy="2440"/>
          </a:xfrm>
        </p:grpSpPr>
        <p:sp>
          <p:nvSpPr>
            <p:cNvPr id="190481" name="Freeform 17"/>
            <p:cNvSpPr>
              <a:spLocks noChangeAspect="1"/>
            </p:cNvSpPr>
            <p:nvPr/>
          </p:nvSpPr>
          <p:spPr bwMode="gray">
            <a:xfrm>
              <a:off x="1046" y="2483"/>
              <a:ext cx="1024" cy="1439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17" y="0"/>
                </a:cxn>
                <a:cxn ang="0">
                  <a:pos x="1276" y="1303"/>
                </a:cxn>
                <a:cxn ang="0">
                  <a:pos x="1348" y="1885"/>
                </a:cxn>
                <a:cxn ang="0">
                  <a:pos x="1326" y="1895"/>
                </a:cxn>
                <a:cxn ang="0">
                  <a:pos x="254" y="701"/>
                </a:cxn>
                <a:cxn ang="0">
                  <a:pos x="0" y="11"/>
                </a:cxn>
              </a:cxnLst>
              <a:rect l="0" t="0" r="r" b="b"/>
              <a:pathLst>
                <a:path w="1348" h="1895">
                  <a:moveTo>
                    <a:pt x="0" y="11"/>
                  </a:moveTo>
                  <a:lnTo>
                    <a:pt x="117" y="0"/>
                  </a:lnTo>
                  <a:lnTo>
                    <a:pt x="1276" y="1303"/>
                  </a:lnTo>
                  <a:lnTo>
                    <a:pt x="1348" y="1885"/>
                  </a:lnTo>
                  <a:lnTo>
                    <a:pt x="1326" y="1895"/>
                  </a:lnTo>
                  <a:lnTo>
                    <a:pt x="254" y="701"/>
                  </a:lnTo>
                  <a:lnTo>
                    <a:pt x="0" y="11"/>
                  </a:lnTo>
                  <a:close/>
                </a:path>
              </a:pathLst>
            </a:custGeom>
            <a:gradFill rotWithShape="0">
              <a:gsLst>
                <a:gs pos="0">
                  <a:srgbClr val="CC3300"/>
                </a:gs>
                <a:gs pos="100000">
                  <a:srgbClr val="F40000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0482" name="Freeform 18"/>
            <p:cNvSpPr>
              <a:spLocks noChangeAspect="1"/>
            </p:cNvSpPr>
            <p:nvPr/>
          </p:nvSpPr>
          <p:spPr bwMode="gray">
            <a:xfrm>
              <a:off x="3699" y="2493"/>
              <a:ext cx="1015" cy="1429"/>
            </a:xfrm>
            <a:custGeom>
              <a:avLst/>
              <a:gdLst/>
              <a:ahLst/>
              <a:cxnLst>
                <a:cxn ang="0">
                  <a:pos x="1096" y="672"/>
                </a:cxn>
                <a:cxn ang="0">
                  <a:pos x="1336" y="0"/>
                </a:cxn>
                <a:cxn ang="0">
                  <a:pos x="1296" y="0"/>
                </a:cxn>
                <a:cxn ang="0">
                  <a:pos x="108" y="1314"/>
                </a:cxn>
                <a:cxn ang="0">
                  <a:pos x="0" y="1862"/>
                </a:cxn>
                <a:cxn ang="0">
                  <a:pos x="34" y="1882"/>
                </a:cxn>
                <a:cxn ang="0">
                  <a:pos x="1096" y="672"/>
                </a:cxn>
              </a:cxnLst>
              <a:rect l="0" t="0" r="r" b="b"/>
              <a:pathLst>
                <a:path w="1336" h="1882">
                  <a:moveTo>
                    <a:pt x="1096" y="672"/>
                  </a:moveTo>
                  <a:lnTo>
                    <a:pt x="1336" y="0"/>
                  </a:lnTo>
                  <a:lnTo>
                    <a:pt x="1296" y="0"/>
                  </a:lnTo>
                  <a:lnTo>
                    <a:pt x="108" y="1314"/>
                  </a:lnTo>
                  <a:lnTo>
                    <a:pt x="0" y="1862"/>
                  </a:lnTo>
                  <a:lnTo>
                    <a:pt x="34" y="1882"/>
                  </a:lnTo>
                  <a:lnTo>
                    <a:pt x="1096" y="672"/>
                  </a:lnTo>
                  <a:close/>
                </a:path>
              </a:pathLst>
            </a:custGeom>
            <a:gradFill rotWithShape="0">
              <a:gsLst>
                <a:gs pos="0">
                  <a:srgbClr val="F40000"/>
                </a:gs>
                <a:gs pos="100000">
                  <a:srgbClr val="CC3300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0483" name="Freeform 19"/>
            <p:cNvSpPr>
              <a:spLocks noChangeAspect="1"/>
            </p:cNvSpPr>
            <p:nvPr/>
          </p:nvSpPr>
          <p:spPr bwMode="gray">
            <a:xfrm>
              <a:off x="1970" y="3467"/>
              <a:ext cx="1825" cy="457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36" y="0"/>
                </a:cxn>
                <a:cxn ang="0">
                  <a:pos x="2342" y="0"/>
                </a:cxn>
                <a:cxn ang="0">
                  <a:pos x="2402" y="40"/>
                </a:cxn>
                <a:cxn ang="0">
                  <a:pos x="2314" y="602"/>
                </a:cxn>
                <a:cxn ang="0">
                  <a:pos x="108" y="598"/>
                </a:cxn>
                <a:cxn ang="0">
                  <a:pos x="0" y="30"/>
                </a:cxn>
              </a:cxnLst>
              <a:rect l="0" t="0" r="r" b="b"/>
              <a:pathLst>
                <a:path w="2402" h="602">
                  <a:moveTo>
                    <a:pt x="0" y="30"/>
                  </a:moveTo>
                  <a:lnTo>
                    <a:pt x="36" y="0"/>
                  </a:lnTo>
                  <a:lnTo>
                    <a:pt x="2342" y="0"/>
                  </a:lnTo>
                  <a:lnTo>
                    <a:pt x="2402" y="40"/>
                  </a:lnTo>
                  <a:lnTo>
                    <a:pt x="2314" y="602"/>
                  </a:lnTo>
                  <a:lnTo>
                    <a:pt x="108" y="598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rgbClr val="F40000"/>
                </a:gs>
                <a:gs pos="100000">
                  <a:srgbClr val="FF0000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0484" name="Freeform 20"/>
            <p:cNvSpPr>
              <a:spLocks noChangeAspect="1"/>
            </p:cNvSpPr>
            <p:nvPr/>
          </p:nvSpPr>
          <p:spPr bwMode="gray">
            <a:xfrm>
              <a:off x="1054" y="1484"/>
              <a:ext cx="3652" cy="2008"/>
            </a:xfrm>
            <a:custGeom>
              <a:avLst/>
              <a:gdLst/>
              <a:ahLst/>
              <a:cxnLst>
                <a:cxn ang="0">
                  <a:pos x="1184" y="0"/>
                </a:cxn>
                <a:cxn ang="0">
                  <a:pos x="3530" y="0"/>
                </a:cxn>
                <a:cxn ang="0">
                  <a:pos x="4712" y="1298"/>
                </a:cxn>
                <a:cxn ang="0">
                  <a:pos x="3526" y="2592"/>
                </a:cxn>
                <a:cxn ang="0">
                  <a:pos x="1184" y="2592"/>
                </a:cxn>
                <a:cxn ang="0">
                  <a:pos x="0" y="1292"/>
                </a:cxn>
                <a:cxn ang="0">
                  <a:pos x="1184" y="0"/>
                </a:cxn>
              </a:cxnLst>
              <a:rect l="0" t="0" r="r" b="b"/>
              <a:pathLst>
                <a:path w="4712" h="2592">
                  <a:moveTo>
                    <a:pt x="1184" y="0"/>
                  </a:moveTo>
                  <a:lnTo>
                    <a:pt x="3530" y="0"/>
                  </a:lnTo>
                  <a:lnTo>
                    <a:pt x="4712" y="1298"/>
                  </a:lnTo>
                  <a:lnTo>
                    <a:pt x="3526" y="2592"/>
                  </a:lnTo>
                  <a:lnTo>
                    <a:pt x="1184" y="2592"/>
                  </a:lnTo>
                  <a:lnTo>
                    <a:pt x="0" y="1292"/>
                  </a:lnTo>
                  <a:lnTo>
                    <a:pt x="1184" y="0"/>
                  </a:lnTo>
                  <a:close/>
                </a:path>
              </a:pathLst>
            </a:custGeom>
            <a:gradFill rotWithShape="0">
              <a:gsLst>
                <a:gs pos="0">
                  <a:srgbClr val="CC3300"/>
                </a:gs>
                <a:gs pos="100000">
                  <a:srgbClr val="FF000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0485" name="Freeform 21"/>
            <p:cNvSpPr>
              <a:spLocks noChangeAspect="1"/>
            </p:cNvSpPr>
            <p:nvPr/>
          </p:nvSpPr>
          <p:spPr bwMode="gray">
            <a:xfrm>
              <a:off x="1388" y="1534"/>
              <a:ext cx="2986" cy="1873"/>
            </a:xfrm>
            <a:custGeom>
              <a:avLst/>
              <a:gdLst/>
              <a:ahLst/>
              <a:cxnLst>
                <a:cxn ang="0">
                  <a:pos x="1304" y="1226"/>
                </a:cxn>
                <a:cxn ang="0">
                  <a:pos x="752" y="1226"/>
                </a:cxn>
                <a:cxn ang="0">
                  <a:pos x="752" y="1436"/>
                </a:cxn>
                <a:cxn ang="0">
                  <a:pos x="0" y="1001"/>
                </a:cxn>
                <a:cxn ang="0">
                  <a:pos x="755" y="566"/>
                </a:cxn>
                <a:cxn ang="0">
                  <a:pos x="752" y="779"/>
                </a:cxn>
                <a:cxn ang="0">
                  <a:pos x="1304" y="782"/>
                </a:cxn>
                <a:cxn ang="0">
                  <a:pos x="1304" y="491"/>
                </a:cxn>
                <a:cxn ang="0">
                  <a:pos x="971" y="491"/>
                </a:cxn>
                <a:cxn ang="0">
                  <a:pos x="1600" y="0"/>
                </a:cxn>
                <a:cxn ang="0">
                  <a:pos x="2222" y="494"/>
                </a:cxn>
                <a:cxn ang="0">
                  <a:pos x="1895" y="491"/>
                </a:cxn>
                <a:cxn ang="0">
                  <a:pos x="1895" y="782"/>
                </a:cxn>
                <a:cxn ang="0">
                  <a:pos x="2438" y="782"/>
                </a:cxn>
                <a:cxn ang="0">
                  <a:pos x="2438" y="551"/>
                </a:cxn>
                <a:cxn ang="0">
                  <a:pos x="3215" y="1003"/>
                </a:cxn>
                <a:cxn ang="0">
                  <a:pos x="2438" y="1448"/>
                </a:cxn>
                <a:cxn ang="0">
                  <a:pos x="2438" y="1226"/>
                </a:cxn>
                <a:cxn ang="0">
                  <a:pos x="1895" y="1226"/>
                </a:cxn>
                <a:cxn ang="0">
                  <a:pos x="1898" y="1523"/>
                </a:cxn>
                <a:cxn ang="0">
                  <a:pos x="2219" y="1526"/>
                </a:cxn>
                <a:cxn ang="0">
                  <a:pos x="1616" y="2017"/>
                </a:cxn>
                <a:cxn ang="0">
                  <a:pos x="1031" y="1526"/>
                </a:cxn>
                <a:cxn ang="0">
                  <a:pos x="1304" y="1526"/>
                </a:cxn>
                <a:cxn ang="0">
                  <a:pos x="1304" y="1226"/>
                </a:cxn>
              </a:cxnLst>
              <a:rect l="0" t="0" r="r" b="b"/>
              <a:pathLst>
                <a:path w="3215" h="2017">
                  <a:moveTo>
                    <a:pt x="1304" y="1226"/>
                  </a:moveTo>
                  <a:lnTo>
                    <a:pt x="752" y="1226"/>
                  </a:lnTo>
                  <a:lnTo>
                    <a:pt x="752" y="1436"/>
                  </a:lnTo>
                  <a:lnTo>
                    <a:pt x="0" y="1001"/>
                  </a:lnTo>
                  <a:lnTo>
                    <a:pt x="755" y="566"/>
                  </a:lnTo>
                  <a:lnTo>
                    <a:pt x="752" y="779"/>
                  </a:lnTo>
                  <a:lnTo>
                    <a:pt x="1304" y="782"/>
                  </a:lnTo>
                  <a:lnTo>
                    <a:pt x="1304" y="491"/>
                  </a:lnTo>
                  <a:lnTo>
                    <a:pt x="971" y="491"/>
                  </a:lnTo>
                  <a:lnTo>
                    <a:pt x="1600" y="0"/>
                  </a:lnTo>
                  <a:lnTo>
                    <a:pt x="2222" y="494"/>
                  </a:lnTo>
                  <a:lnTo>
                    <a:pt x="1895" y="491"/>
                  </a:lnTo>
                  <a:lnTo>
                    <a:pt x="1895" y="782"/>
                  </a:lnTo>
                  <a:lnTo>
                    <a:pt x="2438" y="782"/>
                  </a:lnTo>
                  <a:lnTo>
                    <a:pt x="2438" y="551"/>
                  </a:lnTo>
                  <a:lnTo>
                    <a:pt x="3215" y="1003"/>
                  </a:lnTo>
                  <a:lnTo>
                    <a:pt x="2438" y="1448"/>
                  </a:lnTo>
                  <a:lnTo>
                    <a:pt x="2438" y="1226"/>
                  </a:lnTo>
                  <a:lnTo>
                    <a:pt x="1895" y="1226"/>
                  </a:lnTo>
                  <a:lnTo>
                    <a:pt x="1898" y="1523"/>
                  </a:lnTo>
                  <a:lnTo>
                    <a:pt x="2219" y="1526"/>
                  </a:lnTo>
                  <a:lnTo>
                    <a:pt x="1616" y="2017"/>
                  </a:lnTo>
                  <a:lnTo>
                    <a:pt x="1031" y="1526"/>
                  </a:lnTo>
                  <a:lnTo>
                    <a:pt x="1304" y="1526"/>
                  </a:lnTo>
                  <a:lnTo>
                    <a:pt x="1304" y="1226"/>
                  </a:lnTo>
                  <a:close/>
                </a:path>
              </a:pathLst>
            </a:custGeom>
            <a:solidFill>
              <a:srgbClr val="777777"/>
            </a:solidFill>
            <a:ln w="57150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0486" name="Freeform 22"/>
            <p:cNvSpPr>
              <a:spLocks noChangeAspect="1"/>
            </p:cNvSpPr>
            <p:nvPr/>
          </p:nvSpPr>
          <p:spPr bwMode="gray">
            <a:xfrm>
              <a:off x="1463" y="1589"/>
              <a:ext cx="2835" cy="1757"/>
            </a:xfrm>
            <a:custGeom>
              <a:avLst/>
              <a:gdLst/>
              <a:ahLst/>
              <a:cxnLst>
                <a:cxn ang="0">
                  <a:pos x="1285" y="1117"/>
                </a:cxn>
                <a:cxn ang="0">
                  <a:pos x="619" y="1115"/>
                </a:cxn>
                <a:cxn ang="0">
                  <a:pos x="618" y="1291"/>
                </a:cxn>
                <a:cxn ang="0">
                  <a:pos x="0" y="938"/>
                </a:cxn>
                <a:cxn ang="0">
                  <a:pos x="623" y="583"/>
                </a:cxn>
                <a:cxn ang="0">
                  <a:pos x="627" y="771"/>
                </a:cxn>
                <a:cxn ang="0">
                  <a:pos x="1269" y="772"/>
                </a:cxn>
                <a:cxn ang="0">
                  <a:pos x="1267" y="380"/>
                </a:cxn>
                <a:cxn ang="0">
                  <a:pos x="1018" y="385"/>
                </a:cxn>
                <a:cxn ang="0">
                  <a:pos x="1519" y="0"/>
                </a:cxn>
                <a:cxn ang="0">
                  <a:pos x="2012" y="386"/>
                </a:cxn>
                <a:cxn ang="0">
                  <a:pos x="1763" y="386"/>
                </a:cxn>
                <a:cxn ang="0">
                  <a:pos x="1763" y="772"/>
                </a:cxn>
                <a:cxn ang="0">
                  <a:pos x="2420" y="772"/>
                </a:cxn>
                <a:cxn ang="0">
                  <a:pos x="2420" y="579"/>
                </a:cxn>
                <a:cxn ang="0">
                  <a:pos x="3052" y="940"/>
                </a:cxn>
                <a:cxn ang="0">
                  <a:pos x="2428" y="1287"/>
                </a:cxn>
                <a:cxn ang="0">
                  <a:pos x="2428" y="1107"/>
                </a:cxn>
                <a:cxn ang="0">
                  <a:pos x="1763" y="1107"/>
                </a:cxn>
                <a:cxn ang="0">
                  <a:pos x="1763" y="1501"/>
                </a:cxn>
                <a:cxn ang="0">
                  <a:pos x="2021" y="1501"/>
                </a:cxn>
                <a:cxn ang="0">
                  <a:pos x="1534" y="1891"/>
                </a:cxn>
                <a:cxn ang="0">
                  <a:pos x="1064" y="1506"/>
                </a:cxn>
                <a:cxn ang="0">
                  <a:pos x="1285" y="1505"/>
                </a:cxn>
                <a:cxn ang="0">
                  <a:pos x="1285" y="1117"/>
                </a:cxn>
              </a:cxnLst>
              <a:rect l="0" t="0" r="r" b="b"/>
              <a:pathLst>
                <a:path w="3052" h="1891">
                  <a:moveTo>
                    <a:pt x="1285" y="1117"/>
                  </a:moveTo>
                  <a:lnTo>
                    <a:pt x="619" y="1115"/>
                  </a:lnTo>
                  <a:lnTo>
                    <a:pt x="618" y="1291"/>
                  </a:lnTo>
                  <a:lnTo>
                    <a:pt x="0" y="938"/>
                  </a:lnTo>
                  <a:lnTo>
                    <a:pt x="623" y="583"/>
                  </a:lnTo>
                  <a:lnTo>
                    <a:pt x="627" y="771"/>
                  </a:lnTo>
                  <a:lnTo>
                    <a:pt x="1269" y="772"/>
                  </a:lnTo>
                  <a:lnTo>
                    <a:pt x="1267" y="380"/>
                  </a:lnTo>
                  <a:lnTo>
                    <a:pt x="1018" y="385"/>
                  </a:lnTo>
                  <a:lnTo>
                    <a:pt x="1519" y="0"/>
                  </a:lnTo>
                  <a:lnTo>
                    <a:pt x="2012" y="386"/>
                  </a:lnTo>
                  <a:lnTo>
                    <a:pt x="1763" y="386"/>
                  </a:lnTo>
                  <a:lnTo>
                    <a:pt x="1763" y="772"/>
                  </a:lnTo>
                  <a:lnTo>
                    <a:pt x="2420" y="772"/>
                  </a:lnTo>
                  <a:lnTo>
                    <a:pt x="2420" y="579"/>
                  </a:lnTo>
                  <a:lnTo>
                    <a:pt x="3052" y="940"/>
                  </a:lnTo>
                  <a:lnTo>
                    <a:pt x="2428" y="1287"/>
                  </a:lnTo>
                  <a:lnTo>
                    <a:pt x="2428" y="1107"/>
                  </a:lnTo>
                  <a:lnTo>
                    <a:pt x="1763" y="1107"/>
                  </a:lnTo>
                  <a:lnTo>
                    <a:pt x="1763" y="1501"/>
                  </a:lnTo>
                  <a:lnTo>
                    <a:pt x="2021" y="1501"/>
                  </a:lnTo>
                  <a:lnTo>
                    <a:pt x="1534" y="1891"/>
                  </a:lnTo>
                  <a:lnTo>
                    <a:pt x="1064" y="1506"/>
                  </a:lnTo>
                  <a:lnTo>
                    <a:pt x="1285" y="1505"/>
                  </a:lnTo>
                  <a:lnTo>
                    <a:pt x="1285" y="1117"/>
                  </a:lnTo>
                  <a:close/>
                </a:path>
              </a:pathLst>
            </a:custGeom>
            <a:gradFill rotWithShape="0">
              <a:gsLst>
                <a:gs pos="0">
                  <a:srgbClr val="FBFF00"/>
                </a:gs>
                <a:gs pos="100000">
                  <a:srgbClr val="F98010"/>
                </a:gs>
              </a:gsLst>
              <a:lin ang="5400000" scaled="1"/>
            </a:gradFill>
            <a:ln w="57150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" name="Group 23"/>
          <p:cNvGrpSpPr>
            <a:grpSpLocks/>
          </p:cNvGrpSpPr>
          <p:nvPr/>
        </p:nvGrpSpPr>
        <p:grpSpPr bwMode="auto">
          <a:xfrm>
            <a:off x="7742238" y="3643313"/>
            <a:ext cx="1006475" cy="669925"/>
            <a:chOff x="1046" y="1484"/>
            <a:chExt cx="3668" cy="2440"/>
          </a:xfrm>
        </p:grpSpPr>
        <p:sp>
          <p:nvSpPr>
            <p:cNvPr id="190488" name="Freeform 24"/>
            <p:cNvSpPr>
              <a:spLocks noChangeAspect="1"/>
            </p:cNvSpPr>
            <p:nvPr/>
          </p:nvSpPr>
          <p:spPr bwMode="gray">
            <a:xfrm>
              <a:off x="1046" y="2483"/>
              <a:ext cx="1024" cy="1439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17" y="0"/>
                </a:cxn>
                <a:cxn ang="0">
                  <a:pos x="1276" y="1303"/>
                </a:cxn>
                <a:cxn ang="0">
                  <a:pos x="1348" y="1885"/>
                </a:cxn>
                <a:cxn ang="0">
                  <a:pos x="1326" y="1895"/>
                </a:cxn>
                <a:cxn ang="0">
                  <a:pos x="254" y="701"/>
                </a:cxn>
                <a:cxn ang="0">
                  <a:pos x="0" y="11"/>
                </a:cxn>
              </a:cxnLst>
              <a:rect l="0" t="0" r="r" b="b"/>
              <a:pathLst>
                <a:path w="1348" h="1895">
                  <a:moveTo>
                    <a:pt x="0" y="11"/>
                  </a:moveTo>
                  <a:lnTo>
                    <a:pt x="117" y="0"/>
                  </a:lnTo>
                  <a:lnTo>
                    <a:pt x="1276" y="1303"/>
                  </a:lnTo>
                  <a:lnTo>
                    <a:pt x="1348" y="1885"/>
                  </a:lnTo>
                  <a:lnTo>
                    <a:pt x="1326" y="1895"/>
                  </a:lnTo>
                  <a:lnTo>
                    <a:pt x="254" y="701"/>
                  </a:lnTo>
                  <a:lnTo>
                    <a:pt x="0" y="11"/>
                  </a:lnTo>
                  <a:close/>
                </a:path>
              </a:pathLst>
            </a:custGeom>
            <a:gradFill rotWithShape="0">
              <a:gsLst>
                <a:gs pos="0">
                  <a:srgbClr val="CC3300"/>
                </a:gs>
                <a:gs pos="100000">
                  <a:srgbClr val="F40000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0489" name="Freeform 25"/>
            <p:cNvSpPr>
              <a:spLocks noChangeAspect="1"/>
            </p:cNvSpPr>
            <p:nvPr/>
          </p:nvSpPr>
          <p:spPr bwMode="gray">
            <a:xfrm>
              <a:off x="3699" y="2493"/>
              <a:ext cx="1015" cy="1429"/>
            </a:xfrm>
            <a:custGeom>
              <a:avLst/>
              <a:gdLst/>
              <a:ahLst/>
              <a:cxnLst>
                <a:cxn ang="0">
                  <a:pos x="1096" y="672"/>
                </a:cxn>
                <a:cxn ang="0">
                  <a:pos x="1336" y="0"/>
                </a:cxn>
                <a:cxn ang="0">
                  <a:pos x="1296" y="0"/>
                </a:cxn>
                <a:cxn ang="0">
                  <a:pos x="108" y="1314"/>
                </a:cxn>
                <a:cxn ang="0">
                  <a:pos x="0" y="1862"/>
                </a:cxn>
                <a:cxn ang="0">
                  <a:pos x="34" y="1882"/>
                </a:cxn>
                <a:cxn ang="0">
                  <a:pos x="1096" y="672"/>
                </a:cxn>
              </a:cxnLst>
              <a:rect l="0" t="0" r="r" b="b"/>
              <a:pathLst>
                <a:path w="1336" h="1882">
                  <a:moveTo>
                    <a:pt x="1096" y="672"/>
                  </a:moveTo>
                  <a:lnTo>
                    <a:pt x="1336" y="0"/>
                  </a:lnTo>
                  <a:lnTo>
                    <a:pt x="1296" y="0"/>
                  </a:lnTo>
                  <a:lnTo>
                    <a:pt x="108" y="1314"/>
                  </a:lnTo>
                  <a:lnTo>
                    <a:pt x="0" y="1862"/>
                  </a:lnTo>
                  <a:lnTo>
                    <a:pt x="34" y="1882"/>
                  </a:lnTo>
                  <a:lnTo>
                    <a:pt x="1096" y="672"/>
                  </a:lnTo>
                  <a:close/>
                </a:path>
              </a:pathLst>
            </a:custGeom>
            <a:gradFill rotWithShape="0">
              <a:gsLst>
                <a:gs pos="0">
                  <a:srgbClr val="F40000"/>
                </a:gs>
                <a:gs pos="100000">
                  <a:srgbClr val="CC3300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0490" name="Freeform 26"/>
            <p:cNvSpPr>
              <a:spLocks noChangeAspect="1"/>
            </p:cNvSpPr>
            <p:nvPr/>
          </p:nvSpPr>
          <p:spPr bwMode="gray">
            <a:xfrm>
              <a:off x="1970" y="3467"/>
              <a:ext cx="1825" cy="457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36" y="0"/>
                </a:cxn>
                <a:cxn ang="0">
                  <a:pos x="2342" y="0"/>
                </a:cxn>
                <a:cxn ang="0">
                  <a:pos x="2402" y="40"/>
                </a:cxn>
                <a:cxn ang="0">
                  <a:pos x="2314" y="602"/>
                </a:cxn>
                <a:cxn ang="0">
                  <a:pos x="108" y="598"/>
                </a:cxn>
                <a:cxn ang="0">
                  <a:pos x="0" y="30"/>
                </a:cxn>
              </a:cxnLst>
              <a:rect l="0" t="0" r="r" b="b"/>
              <a:pathLst>
                <a:path w="2402" h="602">
                  <a:moveTo>
                    <a:pt x="0" y="30"/>
                  </a:moveTo>
                  <a:lnTo>
                    <a:pt x="36" y="0"/>
                  </a:lnTo>
                  <a:lnTo>
                    <a:pt x="2342" y="0"/>
                  </a:lnTo>
                  <a:lnTo>
                    <a:pt x="2402" y="40"/>
                  </a:lnTo>
                  <a:lnTo>
                    <a:pt x="2314" y="602"/>
                  </a:lnTo>
                  <a:lnTo>
                    <a:pt x="108" y="598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rgbClr val="F40000"/>
                </a:gs>
                <a:gs pos="100000">
                  <a:srgbClr val="FF0000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0491" name="Freeform 27"/>
            <p:cNvSpPr>
              <a:spLocks noChangeAspect="1"/>
            </p:cNvSpPr>
            <p:nvPr/>
          </p:nvSpPr>
          <p:spPr bwMode="gray">
            <a:xfrm>
              <a:off x="1054" y="1484"/>
              <a:ext cx="3652" cy="2008"/>
            </a:xfrm>
            <a:custGeom>
              <a:avLst/>
              <a:gdLst/>
              <a:ahLst/>
              <a:cxnLst>
                <a:cxn ang="0">
                  <a:pos x="1184" y="0"/>
                </a:cxn>
                <a:cxn ang="0">
                  <a:pos x="3530" y="0"/>
                </a:cxn>
                <a:cxn ang="0">
                  <a:pos x="4712" y="1298"/>
                </a:cxn>
                <a:cxn ang="0">
                  <a:pos x="3526" y="2592"/>
                </a:cxn>
                <a:cxn ang="0">
                  <a:pos x="1184" y="2592"/>
                </a:cxn>
                <a:cxn ang="0">
                  <a:pos x="0" y="1292"/>
                </a:cxn>
                <a:cxn ang="0">
                  <a:pos x="1184" y="0"/>
                </a:cxn>
              </a:cxnLst>
              <a:rect l="0" t="0" r="r" b="b"/>
              <a:pathLst>
                <a:path w="4712" h="2592">
                  <a:moveTo>
                    <a:pt x="1184" y="0"/>
                  </a:moveTo>
                  <a:lnTo>
                    <a:pt x="3530" y="0"/>
                  </a:lnTo>
                  <a:lnTo>
                    <a:pt x="4712" y="1298"/>
                  </a:lnTo>
                  <a:lnTo>
                    <a:pt x="3526" y="2592"/>
                  </a:lnTo>
                  <a:lnTo>
                    <a:pt x="1184" y="2592"/>
                  </a:lnTo>
                  <a:lnTo>
                    <a:pt x="0" y="1292"/>
                  </a:lnTo>
                  <a:lnTo>
                    <a:pt x="1184" y="0"/>
                  </a:lnTo>
                  <a:close/>
                </a:path>
              </a:pathLst>
            </a:custGeom>
            <a:gradFill rotWithShape="0">
              <a:gsLst>
                <a:gs pos="0">
                  <a:srgbClr val="CC3300"/>
                </a:gs>
                <a:gs pos="100000">
                  <a:srgbClr val="FF000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0492" name="Freeform 28"/>
            <p:cNvSpPr>
              <a:spLocks noChangeAspect="1"/>
            </p:cNvSpPr>
            <p:nvPr/>
          </p:nvSpPr>
          <p:spPr bwMode="gray">
            <a:xfrm>
              <a:off x="1388" y="1534"/>
              <a:ext cx="2986" cy="1873"/>
            </a:xfrm>
            <a:custGeom>
              <a:avLst/>
              <a:gdLst/>
              <a:ahLst/>
              <a:cxnLst>
                <a:cxn ang="0">
                  <a:pos x="1304" y="1226"/>
                </a:cxn>
                <a:cxn ang="0">
                  <a:pos x="752" y="1226"/>
                </a:cxn>
                <a:cxn ang="0">
                  <a:pos x="752" y="1436"/>
                </a:cxn>
                <a:cxn ang="0">
                  <a:pos x="0" y="1001"/>
                </a:cxn>
                <a:cxn ang="0">
                  <a:pos x="755" y="566"/>
                </a:cxn>
                <a:cxn ang="0">
                  <a:pos x="752" y="779"/>
                </a:cxn>
                <a:cxn ang="0">
                  <a:pos x="1304" y="782"/>
                </a:cxn>
                <a:cxn ang="0">
                  <a:pos x="1304" y="491"/>
                </a:cxn>
                <a:cxn ang="0">
                  <a:pos x="971" y="491"/>
                </a:cxn>
                <a:cxn ang="0">
                  <a:pos x="1600" y="0"/>
                </a:cxn>
                <a:cxn ang="0">
                  <a:pos x="2222" y="494"/>
                </a:cxn>
                <a:cxn ang="0">
                  <a:pos x="1895" y="491"/>
                </a:cxn>
                <a:cxn ang="0">
                  <a:pos x="1895" y="782"/>
                </a:cxn>
                <a:cxn ang="0">
                  <a:pos x="2438" y="782"/>
                </a:cxn>
                <a:cxn ang="0">
                  <a:pos x="2438" y="551"/>
                </a:cxn>
                <a:cxn ang="0">
                  <a:pos x="3215" y="1003"/>
                </a:cxn>
                <a:cxn ang="0">
                  <a:pos x="2438" y="1448"/>
                </a:cxn>
                <a:cxn ang="0">
                  <a:pos x="2438" y="1226"/>
                </a:cxn>
                <a:cxn ang="0">
                  <a:pos x="1895" y="1226"/>
                </a:cxn>
                <a:cxn ang="0">
                  <a:pos x="1898" y="1523"/>
                </a:cxn>
                <a:cxn ang="0">
                  <a:pos x="2219" y="1526"/>
                </a:cxn>
                <a:cxn ang="0">
                  <a:pos x="1616" y="2017"/>
                </a:cxn>
                <a:cxn ang="0">
                  <a:pos x="1031" y="1526"/>
                </a:cxn>
                <a:cxn ang="0">
                  <a:pos x="1304" y="1526"/>
                </a:cxn>
                <a:cxn ang="0">
                  <a:pos x="1304" y="1226"/>
                </a:cxn>
              </a:cxnLst>
              <a:rect l="0" t="0" r="r" b="b"/>
              <a:pathLst>
                <a:path w="3215" h="2017">
                  <a:moveTo>
                    <a:pt x="1304" y="1226"/>
                  </a:moveTo>
                  <a:lnTo>
                    <a:pt x="752" y="1226"/>
                  </a:lnTo>
                  <a:lnTo>
                    <a:pt x="752" y="1436"/>
                  </a:lnTo>
                  <a:lnTo>
                    <a:pt x="0" y="1001"/>
                  </a:lnTo>
                  <a:lnTo>
                    <a:pt x="755" y="566"/>
                  </a:lnTo>
                  <a:lnTo>
                    <a:pt x="752" y="779"/>
                  </a:lnTo>
                  <a:lnTo>
                    <a:pt x="1304" y="782"/>
                  </a:lnTo>
                  <a:lnTo>
                    <a:pt x="1304" y="491"/>
                  </a:lnTo>
                  <a:lnTo>
                    <a:pt x="971" y="491"/>
                  </a:lnTo>
                  <a:lnTo>
                    <a:pt x="1600" y="0"/>
                  </a:lnTo>
                  <a:lnTo>
                    <a:pt x="2222" y="494"/>
                  </a:lnTo>
                  <a:lnTo>
                    <a:pt x="1895" y="491"/>
                  </a:lnTo>
                  <a:lnTo>
                    <a:pt x="1895" y="782"/>
                  </a:lnTo>
                  <a:lnTo>
                    <a:pt x="2438" y="782"/>
                  </a:lnTo>
                  <a:lnTo>
                    <a:pt x="2438" y="551"/>
                  </a:lnTo>
                  <a:lnTo>
                    <a:pt x="3215" y="1003"/>
                  </a:lnTo>
                  <a:lnTo>
                    <a:pt x="2438" y="1448"/>
                  </a:lnTo>
                  <a:lnTo>
                    <a:pt x="2438" y="1226"/>
                  </a:lnTo>
                  <a:lnTo>
                    <a:pt x="1895" y="1226"/>
                  </a:lnTo>
                  <a:lnTo>
                    <a:pt x="1898" y="1523"/>
                  </a:lnTo>
                  <a:lnTo>
                    <a:pt x="2219" y="1526"/>
                  </a:lnTo>
                  <a:lnTo>
                    <a:pt x="1616" y="2017"/>
                  </a:lnTo>
                  <a:lnTo>
                    <a:pt x="1031" y="1526"/>
                  </a:lnTo>
                  <a:lnTo>
                    <a:pt x="1304" y="1526"/>
                  </a:lnTo>
                  <a:lnTo>
                    <a:pt x="1304" y="1226"/>
                  </a:lnTo>
                  <a:close/>
                </a:path>
              </a:pathLst>
            </a:custGeom>
            <a:solidFill>
              <a:srgbClr val="777777"/>
            </a:solidFill>
            <a:ln w="57150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0493" name="Freeform 29"/>
            <p:cNvSpPr>
              <a:spLocks noChangeAspect="1"/>
            </p:cNvSpPr>
            <p:nvPr/>
          </p:nvSpPr>
          <p:spPr bwMode="gray">
            <a:xfrm>
              <a:off x="1463" y="1589"/>
              <a:ext cx="2835" cy="1757"/>
            </a:xfrm>
            <a:custGeom>
              <a:avLst/>
              <a:gdLst/>
              <a:ahLst/>
              <a:cxnLst>
                <a:cxn ang="0">
                  <a:pos x="1285" y="1117"/>
                </a:cxn>
                <a:cxn ang="0">
                  <a:pos x="619" y="1115"/>
                </a:cxn>
                <a:cxn ang="0">
                  <a:pos x="618" y="1291"/>
                </a:cxn>
                <a:cxn ang="0">
                  <a:pos x="0" y="938"/>
                </a:cxn>
                <a:cxn ang="0">
                  <a:pos x="623" y="583"/>
                </a:cxn>
                <a:cxn ang="0">
                  <a:pos x="627" y="771"/>
                </a:cxn>
                <a:cxn ang="0">
                  <a:pos x="1269" y="772"/>
                </a:cxn>
                <a:cxn ang="0">
                  <a:pos x="1267" y="380"/>
                </a:cxn>
                <a:cxn ang="0">
                  <a:pos x="1018" y="385"/>
                </a:cxn>
                <a:cxn ang="0">
                  <a:pos x="1519" y="0"/>
                </a:cxn>
                <a:cxn ang="0">
                  <a:pos x="2012" y="386"/>
                </a:cxn>
                <a:cxn ang="0">
                  <a:pos x="1763" y="386"/>
                </a:cxn>
                <a:cxn ang="0">
                  <a:pos x="1763" y="772"/>
                </a:cxn>
                <a:cxn ang="0">
                  <a:pos x="2420" y="772"/>
                </a:cxn>
                <a:cxn ang="0">
                  <a:pos x="2420" y="579"/>
                </a:cxn>
                <a:cxn ang="0">
                  <a:pos x="3052" y="940"/>
                </a:cxn>
                <a:cxn ang="0">
                  <a:pos x="2428" y="1287"/>
                </a:cxn>
                <a:cxn ang="0">
                  <a:pos x="2428" y="1107"/>
                </a:cxn>
                <a:cxn ang="0">
                  <a:pos x="1763" y="1107"/>
                </a:cxn>
                <a:cxn ang="0">
                  <a:pos x="1763" y="1501"/>
                </a:cxn>
                <a:cxn ang="0">
                  <a:pos x="2021" y="1501"/>
                </a:cxn>
                <a:cxn ang="0">
                  <a:pos x="1534" y="1891"/>
                </a:cxn>
                <a:cxn ang="0">
                  <a:pos x="1064" y="1506"/>
                </a:cxn>
                <a:cxn ang="0">
                  <a:pos x="1285" y="1505"/>
                </a:cxn>
                <a:cxn ang="0">
                  <a:pos x="1285" y="1117"/>
                </a:cxn>
              </a:cxnLst>
              <a:rect l="0" t="0" r="r" b="b"/>
              <a:pathLst>
                <a:path w="3052" h="1891">
                  <a:moveTo>
                    <a:pt x="1285" y="1117"/>
                  </a:moveTo>
                  <a:lnTo>
                    <a:pt x="619" y="1115"/>
                  </a:lnTo>
                  <a:lnTo>
                    <a:pt x="618" y="1291"/>
                  </a:lnTo>
                  <a:lnTo>
                    <a:pt x="0" y="938"/>
                  </a:lnTo>
                  <a:lnTo>
                    <a:pt x="623" y="583"/>
                  </a:lnTo>
                  <a:lnTo>
                    <a:pt x="627" y="771"/>
                  </a:lnTo>
                  <a:lnTo>
                    <a:pt x="1269" y="772"/>
                  </a:lnTo>
                  <a:lnTo>
                    <a:pt x="1267" y="380"/>
                  </a:lnTo>
                  <a:lnTo>
                    <a:pt x="1018" y="385"/>
                  </a:lnTo>
                  <a:lnTo>
                    <a:pt x="1519" y="0"/>
                  </a:lnTo>
                  <a:lnTo>
                    <a:pt x="2012" y="386"/>
                  </a:lnTo>
                  <a:lnTo>
                    <a:pt x="1763" y="386"/>
                  </a:lnTo>
                  <a:lnTo>
                    <a:pt x="1763" y="772"/>
                  </a:lnTo>
                  <a:lnTo>
                    <a:pt x="2420" y="772"/>
                  </a:lnTo>
                  <a:lnTo>
                    <a:pt x="2420" y="579"/>
                  </a:lnTo>
                  <a:lnTo>
                    <a:pt x="3052" y="940"/>
                  </a:lnTo>
                  <a:lnTo>
                    <a:pt x="2428" y="1287"/>
                  </a:lnTo>
                  <a:lnTo>
                    <a:pt x="2428" y="1107"/>
                  </a:lnTo>
                  <a:lnTo>
                    <a:pt x="1763" y="1107"/>
                  </a:lnTo>
                  <a:lnTo>
                    <a:pt x="1763" y="1501"/>
                  </a:lnTo>
                  <a:lnTo>
                    <a:pt x="2021" y="1501"/>
                  </a:lnTo>
                  <a:lnTo>
                    <a:pt x="1534" y="1891"/>
                  </a:lnTo>
                  <a:lnTo>
                    <a:pt x="1064" y="1506"/>
                  </a:lnTo>
                  <a:lnTo>
                    <a:pt x="1285" y="1505"/>
                  </a:lnTo>
                  <a:lnTo>
                    <a:pt x="1285" y="1117"/>
                  </a:lnTo>
                  <a:close/>
                </a:path>
              </a:pathLst>
            </a:custGeom>
            <a:gradFill rotWithShape="0">
              <a:gsLst>
                <a:gs pos="0">
                  <a:srgbClr val="FBFF00"/>
                </a:gs>
                <a:gs pos="100000">
                  <a:srgbClr val="F98010"/>
                </a:gs>
              </a:gsLst>
              <a:lin ang="5400000" scaled="1"/>
            </a:gradFill>
            <a:ln w="57150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" name="Group 30"/>
          <p:cNvGrpSpPr>
            <a:grpSpLocks/>
          </p:cNvGrpSpPr>
          <p:nvPr/>
        </p:nvGrpSpPr>
        <p:grpSpPr bwMode="auto">
          <a:xfrm>
            <a:off x="5549900" y="1381125"/>
            <a:ext cx="1006475" cy="669925"/>
            <a:chOff x="1046" y="1484"/>
            <a:chExt cx="3668" cy="2440"/>
          </a:xfrm>
        </p:grpSpPr>
        <p:sp>
          <p:nvSpPr>
            <p:cNvPr id="190495" name="Freeform 31"/>
            <p:cNvSpPr>
              <a:spLocks noChangeAspect="1"/>
            </p:cNvSpPr>
            <p:nvPr/>
          </p:nvSpPr>
          <p:spPr bwMode="gray">
            <a:xfrm>
              <a:off x="1046" y="2483"/>
              <a:ext cx="1024" cy="1439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17" y="0"/>
                </a:cxn>
                <a:cxn ang="0">
                  <a:pos x="1276" y="1303"/>
                </a:cxn>
                <a:cxn ang="0">
                  <a:pos x="1348" y="1885"/>
                </a:cxn>
                <a:cxn ang="0">
                  <a:pos x="1326" y="1895"/>
                </a:cxn>
                <a:cxn ang="0">
                  <a:pos x="254" y="701"/>
                </a:cxn>
                <a:cxn ang="0">
                  <a:pos x="0" y="11"/>
                </a:cxn>
              </a:cxnLst>
              <a:rect l="0" t="0" r="r" b="b"/>
              <a:pathLst>
                <a:path w="1348" h="1895">
                  <a:moveTo>
                    <a:pt x="0" y="11"/>
                  </a:moveTo>
                  <a:lnTo>
                    <a:pt x="117" y="0"/>
                  </a:lnTo>
                  <a:lnTo>
                    <a:pt x="1276" y="1303"/>
                  </a:lnTo>
                  <a:lnTo>
                    <a:pt x="1348" y="1885"/>
                  </a:lnTo>
                  <a:lnTo>
                    <a:pt x="1326" y="1895"/>
                  </a:lnTo>
                  <a:lnTo>
                    <a:pt x="254" y="701"/>
                  </a:lnTo>
                  <a:lnTo>
                    <a:pt x="0" y="11"/>
                  </a:lnTo>
                  <a:close/>
                </a:path>
              </a:pathLst>
            </a:custGeom>
            <a:gradFill rotWithShape="0">
              <a:gsLst>
                <a:gs pos="0">
                  <a:srgbClr val="CC3300"/>
                </a:gs>
                <a:gs pos="100000">
                  <a:srgbClr val="F40000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0496" name="Freeform 32"/>
            <p:cNvSpPr>
              <a:spLocks noChangeAspect="1"/>
            </p:cNvSpPr>
            <p:nvPr/>
          </p:nvSpPr>
          <p:spPr bwMode="gray">
            <a:xfrm>
              <a:off x="3699" y="2493"/>
              <a:ext cx="1015" cy="1429"/>
            </a:xfrm>
            <a:custGeom>
              <a:avLst/>
              <a:gdLst/>
              <a:ahLst/>
              <a:cxnLst>
                <a:cxn ang="0">
                  <a:pos x="1096" y="672"/>
                </a:cxn>
                <a:cxn ang="0">
                  <a:pos x="1336" y="0"/>
                </a:cxn>
                <a:cxn ang="0">
                  <a:pos x="1296" y="0"/>
                </a:cxn>
                <a:cxn ang="0">
                  <a:pos x="108" y="1314"/>
                </a:cxn>
                <a:cxn ang="0">
                  <a:pos x="0" y="1862"/>
                </a:cxn>
                <a:cxn ang="0">
                  <a:pos x="34" y="1882"/>
                </a:cxn>
                <a:cxn ang="0">
                  <a:pos x="1096" y="672"/>
                </a:cxn>
              </a:cxnLst>
              <a:rect l="0" t="0" r="r" b="b"/>
              <a:pathLst>
                <a:path w="1336" h="1882">
                  <a:moveTo>
                    <a:pt x="1096" y="672"/>
                  </a:moveTo>
                  <a:lnTo>
                    <a:pt x="1336" y="0"/>
                  </a:lnTo>
                  <a:lnTo>
                    <a:pt x="1296" y="0"/>
                  </a:lnTo>
                  <a:lnTo>
                    <a:pt x="108" y="1314"/>
                  </a:lnTo>
                  <a:lnTo>
                    <a:pt x="0" y="1862"/>
                  </a:lnTo>
                  <a:lnTo>
                    <a:pt x="34" y="1882"/>
                  </a:lnTo>
                  <a:lnTo>
                    <a:pt x="1096" y="672"/>
                  </a:lnTo>
                  <a:close/>
                </a:path>
              </a:pathLst>
            </a:custGeom>
            <a:gradFill rotWithShape="0">
              <a:gsLst>
                <a:gs pos="0">
                  <a:srgbClr val="F40000"/>
                </a:gs>
                <a:gs pos="100000">
                  <a:srgbClr val="CC3300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0497" name="Freeform 33"/>
            <p:cNvSpPr>
              <a:spLocks noChangeAspect="1"/>
            </p:cNvSpPr>
            <p:nvPr/>
          </p:nvSpPr>
          <p:spPr bwMode="gray">
            <a:xfrm>
              <a:off x="1970" y="3467"/>
              <a:ext cx="1825" cy="457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36" y="0"/>
                </a:cxn>
                <a:cxn ang="0">
                  <a:pos x="2342" y="0"/>
                </a:cxn>
                <a:cxn ang="0">
                  <a:pos x="2402" y="40"/>
                </a:cxn>
                <a:cxn ang="0">
                  <a:pos x="2314" y="602"/>
                </a:cxn>
                <a:cxn ang="0">
                  <a:pos x="108" y="598"/>
                </a:cxn>
                <a:cxn ang="0">
                  <a:pos x="0" y="30"/>
                </a:cxn>
              </a:cxnLst>
              <a:rect l="0" t="0" r="r" b="b"/>
              <a:pathLst>
                <a:path w="2402" h="602">
                  <a:moveTo>
                    <a:pt x="0" y="30"/>
                  </a:moveTo>
                  <a:lnTo>
                    <a:pt x="36" y="0"/>
                  </a:lnTo>
                  <a:lnTo>
                    <a:pt x="2342" y="0"/>
                  </a:lnTo>
                  <a:lnTo>
                    <a:pt x="2402" y="40"/>
                  </a:lnTo>
                  <a:lnTo>
                    <a:pt x="2314" y="602"/>
                  </a:lnTo>
                  <a:lnTo>
                    <a:pt x="108" y="598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rgbClr val="F40000"/>
                </a:gs>
                <a:gs pos="100000">
                  <a:srgbClr val="FF0000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0498" name="Freeform 34"/>
            <p:cNvSpPr>
              <a:spLocks noChangeAspect="1"/>
            </p:cNvSpPr>
            <p:nvPr/>
          </p:nvSpPr>
          <p:spPr bwMode="gray">
            <a:xfrm>
              <a:off x="1054" y="1484"/>
              <a:ext cx="3652" cy="2008"/>
            </a:xfrm>
            <a:custGeom>
              <a:avLst/>
              <a:gdLst/>
              <a:ahLst/>
              <a:cxnLst>
                <a:cxn ang="0">
                  <a:pos x="1184" y="0"/>
                </a:cxn>
                <a:cxn ang="0">
                  <a:pos x="3530" y="0"/>
                </a:cxn>
                <a:cxn ang="0">
                  <a:pos x="4712" y="1298"/>
                </a:cxn>
                <a:cxn ang="0">
                  <a:pos x="3526" y="2592"/>
                </a:cxn>
                <a:cxn ang="0">
                  <a:pos x="1184" y="2592"/>
                </a:cxn>
                <a:cxn ang="0">
                  <a:pos x="0" y="1292"/>
                </a:cxn>
                <a:cxn ang="0">
                  <a:pos x="1184" y="0"/>
                </a:cxn>
              </a:cxnLst>
              <a:rect l="0" t="0" r="r" b="b"/>
              <a:pathLst>
                <a:path w="4712" h="2592">
                  <a:moveTo>
                    <a:pt x="1184" y="0"/>
                  </a:moveTo>
                  <a:lnTo>
                    <a:pt x="3530" y="0"/>
                  </a:lnTo>
                  <a:lnTo>
                    <a:pt x="4712" y="1298"/>
                  </a:lnTo>
                  <a:lnTo>
                    <a:pt x="3526" y="2592"/>
                  </a:lnTo>
                  <a:lnTo>
                    <a:pt x="1184" y="2592"/>
                  </a:lnTo>
                  <a:lnTo>
                    <a:pt x="0" y="1292"/>
                  </a:lnTo>
                  <a:lnTo>
                    <a:pt x="1184" y="0"/>
                  </a:lnTo>
                  <a:close/>
                </a:path>
              </a:pathLst>
            </a:custGeom>
            <a:gradFill rotWithShape="0">
              <a:gsLst>
                <a:gs pos="0">
                  <a:srgbClr val="CC3300"/>
                </a:gs>
                <a:gs pos="100000">
                  <a:srgbClr val="FF000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0499" name="Freeform 35"/>
            <p:cNvSpPr>
              <a:spLocks noChangeAspect="1"/>
            </p:cNvSpPr>
            <p:nvPr/>
          </p:nvSpPr>
          <p:spPr bwMode="gray">
            <a:xfrm>
              <a:off x="1388" y="1534"/>
              <a:ext cx="2986" cy="1873"/>
            </a:xfrm>
            <a:custGeom>
              <a:avLst/>
              <a:gdLst/>
              <a:ahLst/>
              <a:cxnLst>
                <a:cxn ang="0">
                  <a:pos x="1304" y="1226"/>
                </a:cxn>
                <a:cxn ang="0">
                  <a:pos x="752" y="1226"/>
                </a:cxn>
                <a:cxn ang="0">
                  <a:pos x="752" y="1436"/>
                </a:cxn>
                <a:cxn ang="0">
                  <a:pos x="0" y="1001"/>
                </a:cxn>
                <a:cxn ang="0">
                  <a:pos x="755" y="566"/>
                </a:cxn>
                <a:cxn ang="0">
                  <a:pos x="752" y="779"/>
                </a:cxn>
                <a:cxn ang="0">
                  <a:pos x="1304" y="782"/>
                </a:cxn>
                <a:cxn ang="0">
                  <a:pos x="1304" y="491"/>
                </a:cxn>
                <a:cxn ang="0">
                  <a:pos x="971" y="491"/>
                </a:cxn>
                <a:cxn ang="0">
                  <a:pos x="1600" y="0"/>
                </a:cxn>
                <a:cxn ang="0">
                  <a:pos x="2222" y="494"/>
                </a:cxn>
                <a:cxn ang="0">
                  <a:pos x="1895" y="491"/>
                </a:cxn>
                <a:cxn ang="0">
                  <a:pos x="1895" y="782"/>
                </a:cxn>
                <a:cxn ang="0">
                  <a:pos x="2438" y="782"/>
                </a:cxn>
                <a:cxn ang="0">
                  <a:pos x="2438" y="551"/>
                </a:cxn>
                <a:cxn ang="0">
                  <a:pos x="3215" y="1003"/>
                </a:cxn>
                <a:cxn ang="0">
                  <a:pos x="2438" y="1448"/>
                </a:cxn>
                <a:cxn ang="0">
                  <a:pos x="2438" y="1226"/>
                </a:cxn>
                <a:cxn ang="0">
                  <a:pos x="1895" y="1226"/>
                </a:cxn>
                <a:cxn ang="0">
                  <a:pos x="1898" y="1523"/>
                </a:cxn>
                <a:cxn ang="0">
                  <a:pos x="2219" y="1526"/>
                </a:cxn>
                <a:cxn ang="0">
                  <a:pos x="1616" y="2017"/>
                </a:cxn>
                <a:cxn ang="0">
                  <a:pos x="1031" y="1526"/>
                </a:cxn>
                <a:cxn ang="0">
                  <a:pos x="1304" y="1526"/>
                </a:cxn>
                <a:cxn ang="0">
                  <a:pos x="1304" y="1226"/>
                </a:cxn>
              </a:cxnLst>
              <a:rect l="0" t="0" r="r" b="b"/>
              <a:pathLst>
                <a:path w="3215" h="2017">
                  <a:moveTo>
                    <a:pt x="1304" y="1226"/>
                  </a:moveTo>
                  <a:lnTo>
                    <a:pt x="752" y="1226"/>
                  </a:lnTo>
                  <a:lnTo>
                    <a:pt x="752" y="1436"/>
                  </a:lnTo>
                  <a:lnTo>
                    <a:pt x="0" y="1001"/>
                  </a:lnTo>
                  <a:lnTo>
                    <a:pt x="755" y="566"/>
                  </a:lnTo>
                  <a:lnTo>
                    <a:pt x="752" y="779"/>
                  </a:lnTo>
                  <a:lnTo>
                    <a:pt x="1304" y="782"/>
                  </a:lnTo>
                  <a:lnTo>
                    <a:pt x="1304" y="491"/>
                  </a:lnTo>
                  <a:lnTo>
                    <a:pt x="971" y="491"/>
                  </a:lnTo>
                  <a:lnTo>
                    <a:pt x="1600" y="0"/>
                  </a:lnTo>
                  <a:lnTo>
                    <a:pt x="2222" y="494"/>
                  </a:lnTo>
                  <a:lnTo>
                    <a:pt x="1895" y="491"/>
                  </a:lnTo>
                  <a:lnTo>
                    <a:pt x="1895" y="782"/>
                  </a:lnTo>
                  <a:lnTo>
                    <a:pt x="2438" y="782"/>
                  </a:lnTo>
                  <a:lnTo>
                    <a:pt x="2438" y="551"/>
                  </a:lnTo>
                  <a:lnTo>
                    <a:pt x="3215" y="1003"/>
                  </a:lnTo>
                  <a:lnTo>
                    <a:pt x="2438" y="1448"/>
                  </a:lnTo>
                  <a:lnTo>
                    <a:pt x="2438" y="1226"/>
                  </a:lnTo>
                  <a:lnTo>
                    <a:pt x="1895" y="1226"/>
                  </a:lnTo>
                  <a:lnTo>
                    <a:pt x="1898" y="1523"/>
                  </a:lnTo>
                  <a:lnTo>
                    <a:pt x="2219" y="1526"/>
                  </a:lnTo>
                  <a:lnTo>
                    <a:pt x="1616" y="2017"/>
                  </a:lnTo>
                  <a:lnTo>
                    <a:pt x="1031" y="1526"/>
                  </a:lnTo>
                  <a:lnTo>
                    <a:pt x="1304" y="1526"/>
                  </a:lnTo>
                  <a:lnTo>
                    <a:pt x="1304" y="1226"/>
                  </a:lnTo>
                  <a:close/>
                </a:path>
              </a:pathLst>
            </a:custGeom>
            <a:solidFill>
              <a:srgbClr val="777777"/>
            </a:solidFill>
            <a:ln w="57150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0500" name="Freeform 36"/>
            <p:cNvSpPr>
              <a:spLocks noChangeAspect="1"/>
            </p:cNvSpPr>
            <p:nvPr/>
          </p:nvSpPr>
          <p:spPr bwMode="gray">
            <a:xfrm>
              <a:off x="1463" y="1589"/>
              <a:ext cx="2835" cy="1757"/>
            </a:xfrm>
            <a:custGeom>
              <a:avLst/>
              <a:gdLst/>
              <a:ahLst/>
              <a:cxnLst>
                <a:cxn ang="0">
                  <a:pos x="1285" y="1117"/>
                </a:cxn>
                <a:cxn ang="0">
                  <a:pos x="619" y="1115"/>
                </a:cxn>
                <a:cxn ang="0">
                  <a:pos x="618" y="1291"/>
                </a:cxn>
                <a:cxn ang="0">
                  <a:pos x="0" y="938"/>
                </a:cxn>
                <a:cxn ang="0">
                  <a:pos x="623" y="583"/>
                </a:cxn>
                <a:cxn ang="0">
                  <a:pos x="627" y="771"/>
                </a:cxn>
                <a:cxn ang="0">
                  <a:pos x="1269" y="772"/>
                </a:cxn>
                <a:cxn ang="0">
                  <a:pos x="1267" y="380"/>
                </a:cxn>
                <a:cxn ang="0">
                  <a:pos x="1018" y="385"/>
                </a:cxn>
                <a:cxn ang="0">
                  <a:pos x="1519" y="0"/>
                </a:cxn>
                <a:cxn ang="0">
                  <a:pos x="2012" y="386"/>
                </a:cxn>
                <a:cxn ang="0">
                  <a:pos x="1763" y="386"/>
                </a:cxn>
                <a:cxn ang="0">
                  <a:pos x="1763" y="772"/>
                </a:cxn>
                <a:cxn ang="0">
                  <a:pos x="2420" y="772"/>
                </a:cxn>
                <a:cxn ang="0">
                  <a:pos x="2420" y="579"/>
                </a:cxn>
                <a:cxn ang="0">
                  <a:pos x="3052" y="940"/>
                </a:cxn>
                <a:cxn ang="0">
                  <a:pos x="2428" y="1287"/>
                </a:cxn>
                <a:cxn ang="0">
                  <a:pos x="2428" y="1107"/>
                </a:cxn>
                <a:cxn ang="0">
                  <a:pos x="1763" y="1107"/>
                </a:cxn>
                <a:cxn ang="0">
                  <a:pos x="1763" y="1501"/>
                </a:cxn>
                <a:cxn ang="0">
                  <a:pos x="2021" y="1501"/>
                </a:cxn>
                <a:cxn ang="0">
                  <a:pos x="1534" y="1891"/>
                </a:cxn>
                <a:cxn ang="0">
                  <a:pos x="1064" y="1506"/>
                </a:cxn>
                <a:cxn ang="0">
                  <a:pos x="1285" y="1505"/>
                </a:cxn>
                <a:cxn ang="0">
                  <a:pos x="1285" y="1117"/>
                </a:cxn>
              </a:cxnLst>
              <a:rect l="0" t="0" r="r" b="b"/>
              <a:pathLst>
                <a:path w="3052" h="1891">
                  <a:moveTo>
                    <a:pt x="1285" y="1117"/>
                  </a:moveTo>
                  <a:lnTo>
                    <a:pt x="619" y="1115"/>
                  </a:lnTo>
                  <a:lnTo>
                    <a:pt x="618" y="1291"/>
                  </a:lnTo>
                  <a:lnTo>
                    <a:pt x="0" y="938"/>
                  </a:lnTo>
                  <a:lnTo>
                    <a:pt x="623" y="583"/>
                  </a:lnTo>
                  <a:lnTo>
                    <a:pt x="627" y="771"/>
                  </a:lnTo>
                  <a:lnTo>
                    <a:pt x="1269" y="772"/>
                  </a:lnTo>
                  <a:lnTo>
                    <a:pt x="1267" y="380"/>
                  </a:lnTo>
                  <a:lnTo>
                    <a:pt x="1018" y="385"/>
                  </a:lnTo>
                  <a:lnTo>
                    <a:pt x="1519" y="0"/>
                  </a:lnTo>
                  <a:lnTo>
                    <a:pt x="2012" y="386"/>
                  </a:lnTo>
                  <a:lnTo>
                    <a:pt x="1763" y="386"/>
                  </a:lnTo>
                  <a:lnTo>
                    <a:pt x="1763" y="772"/>
                  </a:lnTo>
                  <a:lnTo>
                    <a:pt x="2420" y="772"/>
                  </a:lnTo>
                  <a:lnTo>
                    <a:pt x="2420" y="579"/>
                  </a:lnTo>
                  <a:lnTo>
                    <a:pt x="3052" y="940"/>
                  </a:lnTo>
                  <a:lnTo>
                    <a:pt x="2428" y="1287"/>
                  </a:lnTo>
                  <a:lnTo>
                    <a:pt x="2428" y="1107"/>
                  </a:lnTo>
                  <a:lnTo>
                    <a:pt x="1763" y="1107"/>
                  </a:lnTo>
                  <a:lnTo>
                    <a:pt x="1763" y="1501"/>
                  </a:lnTo>
                  <a:lnTo>
                    <a:pt x="2021" y="1501"/>
                  </a:lnTo>
                  <a:lnTo>
                    <a:pt x="1534" y="1891"/>
                  </a:lnTo>
                  <a:lnTo>
                    <a:pt x="1064" y="1506"/>
                  </a:lnTo>
                  <a:lnTo>
                    <a:pt x="1285" y="1505"/>
                  </a:lnTo>
                  <a:lnTo>
                    <a:pt x="1285" y="1117"/>
                  </a:lnTo>
                  <a:close/>
                </a:path>
              </a:pathLst>
            </a:custGeom>
            <a:gradFill rotWithShape="0">
              <a:gsLst>
                <a:gs pos="0">
                  <a:srgbClr val="FBFF00"/>
                </a:gs>
                <a:gs pos="100000">
                  <a:srgbClr val="F98010"/>
                </a:gs>
              </a:gsLst>
              <a:lin ang="5400000" scaled="1"/>
            </a:gradFill>
            <a:ln w="57150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7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736725" y="6465888"/>
            <a:ext cx="4694238" cy="255587"/>
          </a:xfrm>
        </p:spPr>
        <p:txBody>
          <a:bodyPr/>
          <a:lstStyle/>
          <a:p>
            <a:pPr>
              <a:defRPr/>
            </a:pPr>
            <a:r>
              <a:rPr lang="en-US" smtClean="0"/>
              <a:t>Data Networks – ISOTDAQ 2013 – Enrico.Bonaccorsi@cern.ch </a:t>
            </a:r>
            <a:endParaRPr lang="en-GB" sz="12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1965548-D45B-410C-B245-CE1CA6092D31}" type="slidenum">
              <a:rPr lang="en-GB" smtClean="0"/>
              <a:pPr>
                <a:defRPr/>
              </a:pPr>
              <a:t>28</a:t>
            </a:fld>
            <a:endParaRPr lang="en-GB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Routing Table Basics</a:t>
            </a:r>
          </a:p>
        </p:txBody>
      </p:sp>
      <p:sp>
        <p:nvSpPr>
          <p:cNvPr id="191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en-US"/>
              <a:t>Most routing tables contain:</a:t>
            </a:r>
          </a:p>
          <a:p>
            <a:pPr marL="625475" lvl="1"/>
            <a:r>
              <a:rPr lang="en-US"/>
              <a:t>Destination network address</a:t>
            </a:r>
          </a:p>
          <a:p>
            <a:pPr marL="625475" lvl="1"/>
            <a:r>
              <a:rPr lang="en-US"/>
              <a:t>Subnet mask</a:t>
            </a:r>
          </a:p>
          <a:p>
            <a:pPr marL="625475" lvl="1"/>
            <a:r>
              <a:rPr lang="en-US"/>
              <a:t>Cost or metric</a:t>
            </a:r>
          </a:p>
          <a:p>
            <a:pPr marL="625475" lvl="1"/>
            <a:r>
              <a:rPr lang="en-US"/>
              <a:t>Next hop address or gateway address</a:t>
            </a:r>
          </a:p>
          <a:p>
            <a:pPr marL="625475" lvl="1"/>
            <a:r>
              <a:rPr lang="en-US"/>
              <a:t>Exit interface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736725" y="6465888"/>
            <a:ext cx="4694238" cy="255587"/>
          </a:xfrm>
        </p:spPr>
        <p:txBody>
          <a:bodyPr/>
          <a:lstStyle/>
          <a:p>
            <a:pPr>
              <a:defRPr/>
            </a:pPr>
            <a:r>
              <a:rPr lang="en-US" smtClean="0"/>
              <a:t>Data Networks – ISOTDAQ 2013 – Enrico.Bonaccorsi@cern.ch </a:t>
            </a:r>
            <a:endParaRPr lang="en-GB" sz="12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5B4A213-182E-4865-9052-6E7FBF0972B9}" type="slidenum">
              <a:rPr lang="en-GB" smtClean="0"/>
              <a:pPr>
                <a:defRPr/>
              </a:pPr>
              <a:t>29</a:t>
            </a:fld>
            <a:endParaRPr lang="en-GB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Routing Table Contents</a:t>
            </a:r>
          </a:p>
        </p:txBody>
      </p:sp>
      <p:graphicFrame>
        <p:nvGraphicFramePr>
          <p:cNvPr id="192515" name="Object 3"/>
          <p:cNvGraphicFramePr>
            <a:graphicFrameLocks noChangeAspect="1"/>
          </p:cNvGraphicFramePr>
          <p:nvPr/>
        </p:nvGraphicFramePr>
        <p:xfrm>
          <a:off x="458788" y="1852613"/>
          <a:ext cx="8224837" cy="4094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67" name="Visio" r:id="rId4" imgW="6390360" imgH="3180960" progId="Visio.Drawing.6">
                  <p:embed/>
                </p:oleObj>
              </mc:Choice>
              <mc:Fallback>
                <p:oleObj name="Visio" r:id="rId4" imgW="6390360" imgH="3180960" progId="Visio.Drawing.6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8788" y="1852613"/>
                        <a:ext cx="8224837" cy="40941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736725" y="6465888"/>
            <a:ext cx="4694238" cy="255587"/>
          </a:xfrm>
        </p:spPr>
        <p:txBody>
          <a:bodyPr/>
          <a:lstStyle/>
          <a:p>
            <a:pPr>
              <a:defRPr/>
            </a:pPr>
            <a:r>
              <a:rPr lang="en-US" smtClean="0"/>
              <a:t>Data Networks – ISOTDAQ 2013 – Enrico.Bonaccorsi@cern.ch </a:t>
            </a:r>
            <a:endParaRPr lang="en-GB" sz="12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1965548-D45B-410C-B245-CE1CA6092D31}" type="slidenum">
              <a:rPr lang="en-GB" smtClean="0"/>
              <a:pPr>
                <a:defRPr/>
              </a:pPr>
              <a:t>30</a:t>
            </a:fld>
            <a:endParaRPr lang="en-GB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Networks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Networks connect s two or more computers</a:t>
            </a:r>
          </a:p>
          <a:p>
            <a:pPr lvl="1"/>
            <a:r>
              <a:rPr lang="it-IT" dirty="0" smtClean="0"/>
              <a:t>Computers can be located anywhere </a:t>
            </a:r>
          </a:p>
          <a:p>
            <a:r>
              <a:rPr lang="it-IT" dirty="0" smtClean="0"/>
              <a:t>Networks can be categorized depending on the size:</a:t>
            </a:r>
          </a:p>
          <a:p>
            <a:pPr lvl="1"/>
            <a:r>
              <a:rPr lang="it-IT" dirty="0" smtClean="0"/>
              <a:t>Local Area Network</a:t>
            </a:r>
          </a:p>
          <a:p>
            <a:pPr lvl="1"/>
            <a:r>
              <a:rPr lang="en-US" dirty="0" smtClean="0"/>
              <a:t>Metropolitan Area Network</a:t>
            </a:r>
          </a:p>
          <a:p>
            <a:pPr lvl="1"/>
            <a:r>
              <a:rPr lang="en-US" dirty="0" smtClean="0"/>
              <a:t>Wide Area Network</a:t>
            </a:r>
            <a:endParaRPr lang="it-IT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5B4A213-182E-4865-9052-6E7FBF0972B9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736725" y="6465888"/>
            <a:ext cx="4694238" cy="255587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Data Networks – ISOTDAQ </a:t>
            </a:r>
            <a:r>
              <a:rPr lang="en-US" dirty="0" smtClean="0"/>
              <a:t>2013 </a:t>
            </a:r>
            <a:r>
              <a:rPr lang="en-US" dirty="0" smtClean="0"/>
              <a:t>– </a:t>
            </a:r>
            <a:r>
              <a:rPr lang="en-US" dirty="0" smtClean="0">
                <a:hlinkClick r:id="rId2"/>
              </a:rPr>
              <a:t>Enrico.Bonaccorsi@</a:t>
            </a:r>
            <a:r>
              <a:rPr lang="en-US" dirty="0" smtClean="0">
                <a:hlinkClick r:id="rId2"/>
              </a:rPr>
              <a:t>cern.ch</a:t>
            </a:r>
            <a:endParaRPr lang="en-US" dirty="0" smtClean="0"/>
          </a:p>
          <a:p>
            <a:pPr>
              <a:defRPr/>
            </a:pPr>
            <a:endParaRPr lang="en-GB" sz="12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Router Routing Table</a:t>
            </a:r>
          </a:p>
        </p:txBody>
      </p:sp>
      <p:pic>
        <p:nvPicPr>
          <p:cNvPr id="19558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2150" y="2251075"/>
            <a:ext cx="7754938" cy="285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736725" y="6465888"/>
            <a:ext cx="4694238" cy="255587"/>
          </a:xfrm>
        </p:spPr>
        <p:txBody>
          <a:bodyPr/>
          <a:lstStyle/>
          <a:p>
            <a:pPr>
              <a:defRPr/>
            </a:pPr>
            <a:r>
              <a:rPr lang="en-US" smtClean="0"/>
              <a:t>Data Networks – ISOTDAQ 2013 – Enrico.Bonaccorsi@cern.ch </a:t>
            </a:r>
            <a:endParaRPr lang="en-GB" sz="12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1965548-D45B-410C-B245-CE1CA6092D31}" type="slidenum">
              <a:rPr lang="en-GB" smtClean="0"/>
              <a:pPr>
                <a:defRPr/>
              </a:pPr>
              <a:t>31</a:t>
            </a:fld>
            <a:endParaRPr lang="en-GB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Reliable Transport Services</a:t>
            </a:r>
          </a:p>
        </p:txBody>
      </p:sp>
      <p:sp>
        <p:nvSpPr>
          <p:cNvPr id="238595" name="Text Box 3"/>
          <p:cNvSpPr txBox="1">
            <a:spLocks noChangeArrowheads="1"/>
          </p:cNvSpPr>
          <p:nvPr/>
        </p:nvSpPr>
        <p:spPr bwMode="white">
          <a:xfrm rot="503567">
            <a:off x="5827713" y="2351088"/>
            <a:ext cx="17907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sz="2400">
                <a:solidFill>
                  <a:schemeClr val="bg1"/>
                </a:solidFill>
              </a:rPr>
              <a:t>Segments</a:t>
            </a:r>
            <a:endParaRPr lang="en-US" sz="2000">
              <a:solidFill>
                <a:schemeClr val="bg1"/>
              </a:solidFill>
            </a:endParaRPr>
          </a:p>
        </p:txBody>
      </p:sp>
      <p:pic>
        <p:nvPicPr>
          <p:cNvPr id="238597" name="Picture 5" descr="mai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22963" y="1960563"/>
            <a:ext cx="3051175" cy="3406775"/>
          </a:xfrm>
          <a:prstGeom prst="rect">
            <a:avLst/>
          </a:prstGeom>
          <a:noFill/>
        </p:spPr>
      </p:pic>
      <p:pic>
        <p:nvPicPr>
          <p:cNvPr id="238598" name="Picture 6" descr="phon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1323975"/>
            <a:ext cx="3902075" cy="2530475"/>
          </a:xfrm>
          <a:prstGeom prst="rect">
            <a:avLst/>
          </a:prstGeom>
          <a:noFill/>
        </p:spPr>
      </p:pic>
      <p:sp>
        <p:nvSpPr>
          <p:cNvPr id="238599" name="Text Box 7"/>
          <p:cNvSpPr txBox="1">
            <a:spLocks noChangeArrowheads="1"/>
          </p:cNvSpPr>
          <p:nvPr/>
        </p:nvSpPr>
        <p:spPr bwMode="auto">
          <a:xfrm>
            <a:off x="700088" y="3949700"/>
            <a:ext cx="36798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20000"/>
              </a:spcBef>
            </a:pPr>
            <a:r>
              <a:rPr lang="en-US" sz="2000"/>
              <a:t>TCP is connection-oriented and reliable.</a:t>
            </a:r>
          </a:p>
        </p:txBody>
      </p:sp>
      <p:sp>
        <p:nvSpPr>
          <p:cNvPr id="238600" name="Text Box 8"/>
          <p:cNvSpPr txBox="1">
            <a:spLocks noChangeArrowheads="1"/>
          </p:cNvSpPr>
          <p:nvPr/>
        </p:nvSpPr>
        <p:spPr bwMode="auto">
          <a:xfrm>
            <a:off x="5106988" y="5538788"/>
            <a:ext cx="37369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20000"/>
              </a:spcBef>
            </a:pPr>
            <a:r>
              <a:rPr lang="en-US" sz="2000"/>
              <a:t>UDP is connectionless and unreliable.</a:t>
            </a: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736725" y="6465888"/>
            <a:ext cx="4694238" cy="255587"/>
          </a:xfrm>
        </p:spPr>
        <p:txBody>
          <a:bodyPr/>
          <a:lstStyle/>
          <a:p>
            <a:pPr>
              <a:defRPr/>
            </a:pPr>
            <a:r>
              <a:rPr lang="en-US" smtClean="0"/>
              <a:t>Data Networks – ISOTDAQ 2013 – Enrico.Bonaccorsi@cern.ch </a:t>
            </a:r>
            <a:endParaRPr lang="en-GB" sz="12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1965548-D45B-410C-B245-CE1CA6092D31}" type="slidenum">
              <a:rPr lang="en-GB" smtClean="0"/>
              <a:pPr>
                <a:defRPr/>
              </a:pPr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304159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7330" name="Picture 2" descr="phon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3538" y="4646613"/>
            <a:ext cx="1951037" cy="1265237"/>
          </a:xfrm>
          <a:prstGeom prst="rect">
            <a:avLst/>
          </a:prstGeom>
          <a:noFill/>
        </p:spPr>
      </p:pic>
      <p:sp>
        <p:nvSpPr>
          <p:cNvPr id="227331" name="Rectangle 3"/>
          <p:cNvSpPr>
            <a:spLocks noGrp="1" noChangeArrowheads="1"/>
          </p:cNvSpPr>
          <p:nvPr>
            <p:ph type="body" idx="1"/>
          </p:nvPr>
        </p:nvSpPr>
        <p:spPr bwMode="hidden">
          <a:xfrm>
            <a:off x="574675" y="1146175"/>
            <a:ext cx="7994650" cy="4586288"/>
          </a:xfrm>
        </p:spPr>
        <p:txBody>
          <a:bodyPr/>
          <a:lstStyle/>
          <a:p>
            <a:r>
              <a:rPr lang="en-US" altLang="en-US" sz="2200">
                <a:solidFill>
                  <a:schemeClr val="hlink"/>
                </a:solidFill>
              </a:rPr>
              <a:t>Connectionless Protocol</a:t>
            </a:r>
          </a:p>
          <a:p>
            <a:endParaRPr lang="en-US" altLang="en-US" sz="2200">
              <a:solidFill>
                <a:schemeClr val="hlink"/>
              </a:solidFill>
            </a:endParaRPr>
          </a:p>
          <a:p>
            <a:endParaRPr lang="en-US" altLang="en-US" sz="2200">
              <a:solidFill>
                <a:schemeClr val="hlink"/>
              </a:solidFill>
            </a:endParaRPr>
          </a:p>
          <a:p>
            <a:endParaRPr lang="en-US" altLang="en-US" sz="2200">
              <a:solidFill>
                <a:schemeClr val="hlink"/>
              </a:solidFill>
            </a:endParaRPr>
          </a:p>
          <a:p>
            <a:endParaRPr lang="en-US" altLang="en-US" sz="2200"/>
          </a:p>
          <a:p>
            <a:r>
              <a:rPr lang="en-US" altLang="en-US" sz="2200">
                <a:solidFill>
                  <a:schemeClr val="hlink"/>
                </a:solidFill>
              </a:rPr>
              <a:t>Connection-Oriented Protocol</a:t>
            </a:r>
          </a:p>
        </p:txBody>
      </p:sp>
      <p:sp>
        <p:nvSpPr>
          <p:cNvPr id="227332" name="Line 4"/>
          <p:cNvSpPr>
            <a:spLocks noChangeShapeType="1"/>
          </p:cNvSpPr>
          <p:nvPr/>
        </p:nvSpPr>
        <p:spPr bwMode="auto">
          <a:xfrm>
            <a:off x="3219450" y="4286250"/>
            <a:ext cx="0" cy="226695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7333" name="Line 5"/>
          <p:cNvSpPr>
            <a:spLocks noChangeShapeType="1"/>
          </p:cNvSpPr>
          <p:nvPr/>
        </p:nvSpPr>
        <p:spPr bwMode="auto">
          <a:xfrm>
            <a:off x="6324600" y="4286250"/>
            <a:ext cx="0" cy="226695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7334" name="Line 6"/>
          <p:cNvSpPr>
            <a:spLocks noChangeShapeType="1"/>
          </p:cNvSpPr>
          <p:nvPr/>
        </p:nvSpPr>
        <p:spPr bwMode="auto">
          <a:xfrm>
            <a:off x="3219450" y="2444750"/>
            <a:ext cx="0" cy="68580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7335" name="Line 7"/>
          <p:cNvSpPr>
            <a:spLocks noChangeShapeType="1"/>
          </p:cNvSpPr>
          <p:nvPr/>
        </p:nvSpPr>
        <p:spPr bwMode="auto">
          <a:xfrm>
            <a:off x="6324600" y="2444750"/>
            <a:ext cx="0" cy="68580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7336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Transport (Host-to-Host) Layer Protocols</a:t>
            </a:r>
          </a:p>
        </p:txBody>
      </p:sp>
      <p:sp>
        <p:nvSpPr>
          <p:cNvPr id="227337" name="Line 9"/>
          <p:cNvSpPr>
            <a:spLocks noChangeShapeType="1"/>
          </p:cNvSpPr>
          <p:nvPr/>
        </p:nvSpPr>
        <p:spPr bwMode="auto">
          <a:xfrm>
            <a:off x="3467100" y="5219700"/>
            <a:ext cx="2743200" cy="28575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 type="none" w="sm" len="sm"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7338" name="Line 10"/>
          <p:cNvSpPr>
            <a:spLocks noChangeShapeType="1"/>
          </p:cNvSpPr>
          <p:nvPr/>
        </p:nvSpPr>
        <p:spPr bwMode="auto">
          <a:xfrm flipV="1">
            <a:off x="3467100" y="5581650"/>
            <a:ext cx="2743200" cy="28575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 type="triangle" w="med" len="med"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7339" name="Line 11"/>
          <p:cNvSpPr>
            <a:spLocks noChangeShapeType="1"/>
          </p:cNvSpPr>
          <p:nvPr/>
        </p:nvSpPr>
        <p:spPr bwMode="auto">
          <a:xfrm>
            <a:off x="3467100" y="5924550"/>
            <a:ext cx="2743200" cy="28575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 type="none" w="sm" len="sm"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7340" name="Line 12"/>
          <p:cNvSpPr>
            <a:spLocks noChangeShapeType="1"/>
          </p:cNvSpPr>
          <p:nvPr/>
        </p:nvSpPr>
        <p:spPr bwMode="auto">
          <a:xfrm flipV="1">
            <a:off x="3467100" y="6286500"/>
            <a:ext cx="2743200" cy="28575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 type="triangle" w="med" len="med"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7341" name="Line 13"/>
          <p:cNvSpPr>
            <a:spLocks noChangeShapeType="1"/>
          </p:cNvSpPr>
          <p:nvPr/>
        </p:nvSpPr>
        <p:spPr bwMode="auto">
          <a:xfrm>
            <a:off x="3467100" y="4495800"/>
            <a:ext cx="2743200" cy="28575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 type="none" w="sm" len="sm"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7342" name="Line 14"/>
          <p:cNvSpPr>
            <a:spLocks noChangeShapeType="1"/>
          </p:cNvSpPr>
          <p:nvPr/>
        </p:nvSpPr>
        <p:spPr bwMode="auto">
          <a:xfrm flipV="1">
            <a:off x="3467100" y="4857750"/>
            <a:ext cx="2743200" cy="28575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 type="triangle" w="med" len="med"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7343" name="Line 15"/>
          <p:cNvSpPr>
            <a:spLocks noChangeShapeType="1"/>
          </p:cNvSpPr>
          <p:nvPr/>
        </p:nvSpPr>
        <p:spPr bwMode="auto">
          <a:xfrm>
            <a:off x="3467100" y="2597150"/>
            <a:ext cx="2743200" cy="28575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 type="none" w="sm" len="sm"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7344" name="Rectangle 16"/>
          <p:cNvSpPr>
            <a:spLocks noChangeArrowheads="1"/>
          </p:cNvSpPr>
          <p:nvPr/>
        </p:nvSpPr>
        <p:spPr bwMode="auto">
          <a:xfrm>
            <a:off x="4330700" y="2289175"/>
            <a:ext cx="679450" cy="3667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sz="1800"/>
              <a:t>Data</a:t>
            </a:r>
          </a:p>
        </p:txBody>
      </p:sp>
      <p:grpSp>
        <p:nvGrpSpPr>
          <p:cNvPr id="2" name="Group 17"/>
          <p:cNvGrpSpPr>
            <a:grpSpLocks/>
          </p:cNvGrpSpPr>
          <p:nvPr/>
        </p:nvGrpSpPr>
        <p:grpSpPr bwMode="auto">
          <a:xfrm>
            <a:off x="2886075" y="1644650"/>
            <a:ext cx="3773488" cy="828675"/>
            <a:chOff x="1434" y="1104"/>
            <a:chExt cx="3277" cy="720"/>
          </a:xfrm>
        </p:grpSpPr>
        <p:grpSp>
          <p:nvGrpSpPr>
            <p:cNvPr id="3" name="Group 18"/>
            <p:cNvGrpSpPr>
              <a:grpSpLocks/>
            </p:cNvGrpSpPr>
            <p:nvPr/>
          </p:nvGrpSpPr>
          <p:grpSpPr bwMode="auto">
            <a:xfrm>
              <a:off x="1434" y="1104"/>
              <a:ext cx="673" cy="720"/>
              <a:chOff x="2211" y="2354"/>
              <a:chExt cx="573" cy="642"/>
            </a:xfrm>
          </p:grpSpPr>
          <p:sp>
            <p:nvSpPr>
              <p:cNvPr id="227347" name="Rectangle 19"/>
              <p:cNvSpPr>
                <a:spLocks noChangeArrowheads="1"/>
              </p:cNvSpPr>
              <p:nvPr/>
            </p:nvSpPr>
            <p:spPr bwMode="auto">
              <a:xfrm>
                <a:off x="2293" y="2727"/>
                <a:ext cx="421" cy="122"/>
              </a:xfrm>
              <a:prstGeom prst="rect">
                <a:avLst/>
              </a:prstGeom>
              <a:solidFill>
                <a:srgbClr val="C0C0C0"/>
              </a:solidFill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348" name="Freeform 20"/>
              <p:cNvSpPr>
                <a:spLocks/>
              </p:cNvSpPr>
              <p:nvPr/>
            </p:nvSpPr>
            <p:spPr bwMode="auto">
              <a:xfrm>
                <a:off x="2305" y="2777"/>
                <a:ext cx="63" cy="17"/>
              </a:xfrm>
              <a:custGeom>
                <a:avLst/>
                <a:gdLst/>
                <a:ahLst/>
                <a:cxnLst>
                  <a:cxn ang="0">
                    <a:pos x="0" y="74"/>
                  </a:cxn>
                  <a:cxn ang="0">
                    <a:pos x="7" y="100"/>
                  </a:cxn>
                  <a:cxn ang="0">
                    <a:pos x="29" y="122"/>
                  </a:cxn>
                  <a:cxn ang="0">
                    <a:pos x="81" y="140"/>
                  </a:cxn>
                  <a:cxn ang="0">
                    <a:pos x="427" y="140"/>
                  </a:cxn>
                  <a:cxn ang="0">
                    <a:pos x="475" y="123"/>
                  </a:cxn>
                  <a:cxn ang="0">
                    <a:pos x="494" y="103"/>
                  </a:cxn>
                  <a:cxn ang="0">
                    <a:pos x="503" y="74"/>
                  </a:cxn>
                  <a:cxn ang="0">
                    <a:pos x="504" y="69"/>
                  </a:cxn>
                  <a:cxn ang="0">
                    <a:pos x="497" y="43"/>
                  </a:cxn>
                  <a:cxn ang="0">
                    <a:pos x="479" y="20"/>
                  </a:cxn>
                  <a:cxn ang="0">
                    <a:pos x="428" y="0"/>
                  </a:cxn>
                  <a:cxn ang="0">
                    <a:pos x="84" y="0"/>
                  </a:cxn>
                  <a:cxn ang="0">
                    <a:pos x="58" y="4"/>
                  </a:cxn>
                  <a:cxn ang="0">
                    <a:pos x="31" y="19"/>
                  </a:cxn>
                  <a:cxn ang="0">
                    <a:pos x="9" y="42"/>
                  </a:cxn>
                  <a:cxn ang="0">
                    <a:pos x="0" y="72"/>
                  </a:cxn>
                  <a:cxn ang="0">
                    <a:pos x="0" y="74"/>
                  </a:cxn>
                </a:cxnLst>
                <a:rect l="0" t="0" r="r" b="b"/>
                <a:pathLst>
                  <a:path w="504" h="140">
                    <a:moveTo>
                      <a:pt x="0" y="74"/>
                    </a:moveTo>
                    <a:lnTo>
                      <a:pt x="7" y="100"/>
                    </a:lnTo>
                    <a:lnTo>
                      <a:pt x="29" y="122"/>
                    </a:lnTo>
                    <a:lnTo>
                      <a:pt x="81" y="140"/>
                    </a:lnTo>
                    <a:lnTo>
                      <a:pt x="427" y="140"/>
                    </a:lnTo>
                    <a:lnTo>
                      <a:pt x="475" y="123"/>
                    </a:lnTo>
                    <a:lnTo>
                      <a:pt x="494" y="103"/>
                    </a:lnTo>
                    <a:lnTo>
                      <a:pt x="503" y="74"/>
                    </a:lnTo>
                    <a:lnTo>
                      <a:pt x="504" y="69"/>
                    </a:lnTo>
                    <a:lnTo>
                      <a:pt x="497" y="43"/>
                    </a:lnTo>
                    <a:lnTo>
                      <a:pt x="479" y="20"/>
                    </a:lnTo>
                    <a:lnTo>
                      <a:pt x="428" y="0"/>
                    </a:lnTo>
                    <a:lnTo>
                      <a:pt x="84" y="0"/>
                    </a:lnTo>
                    <a:lnTo>
                      <a:pt x="58" y="4"/>
                    </a:lnTo>
                    <a:lnTo>
                      <a:pt x="31" y="19"/>
                    </a:lnTo>
                    <a:lnTo>
                      <a:pt x="9" y="42"/>
                    </a:lnTo>
                    <a:lnTo>
                      <a:pt x="0" y="72"/>
                    </a:lnTo>
                    <a:lnTo>
                      <a:pt x="0" y="74"/>
                    </a:lnTo>
                    <a:close/>
                  </a:path>
                </a:pathLst>
              </a:custGeom>
              <a:solidFill>
                <a:srgbClr val="6E6E6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349" name="Freeform 21"/>
              <p:cNvSpPr>
                <a:spLocks/>
              </p:cNvSpPr>
              <p:nvPr/>
            </p:nvSpPr>
            <p:spPr bwMode="auto">
              <a:xfrm>
                <a:off x="2472" y="2746"/>
                <a:ext cx="154" cy="88"/>
              </a:xfrm>
              <a:custGeom>
                <a:avLst/>
                <a:gdLst/>
                <a:ahLst/>
                <a:cxnLst>
                  <a:cxn ang="0">
                    <a:pos x="0" y="615"/>
                  </a:cxn>
                  <a:cxn ang="0">
                    <a:pos x="6" y="651"/>
                  </a:cxn>
                  <a:cxn ang="0">
                    <a:pos x="26" y="682"/>
                  </a:cxn>
                  <a:cxn ang="0">
                    <a:pos x="91" y="708"/>
                  </a:cxn>
                  <a:cxn ang="0">
                    <a:pos x="1142" y="708"/>
                  </a:cxn>
                  <a:cxn ang="0">
                    <a:pos x="1203" y="683"/>
                  </a:cxn>
                  <a:cxn ang="0">
                    <a:pos x="1223" y="652"/>
                  </a:cxn>
                  <a:cxn ang="0">
                    <a:pos x="1232" y="609"/>
                  </a:cxn>
                  <a:cxn ang="0">
                    <a:pos x="1232" y="108"/>
                  </a:cxn>
                  <a:cxn ang="0">
                    <a:pos x="1232" y="92"/>
                  </a:cxn>
                  <a:cxn ang="0">
                    <a:pos x="1228" y="72"/>
                  </a:cxn>
                  <a:cxn ang="0">
                    <a:pos x="1210" y="37"/>
                  </a:cxn>
                  <a:cxn ang="0">
                    <a:pos x="1180" y="11"/>
                  </a:cxn>
                  <a:cxn ang="0">
                    <a:pos x="1135" y="0"/>
                  </a:cxn>
                  <a:cxn ang="0">
                    <a:pos x="94" y="0"/>
                  </a:cxn>
                  <a:cxn ang="0">
                    <a:pos x="75" y="2"/>
                  </a:cxn>
                  <a:cxn ang="0">
                    <a:pos x="57" y="7"/>
                  </a:cxn>
                  <a:cxn ang="0">
                    <a:pos x="26" y="28"/>
                  </a:cxn>
                  <a:cxn ang="0">
                    <a:pos x="6" y="55"/>
                  </a:cxn>
                  <a:cxn ang="0">
                    <a:pos x="0" y="85"/>
                  </a:cxn>
                  <a:cxn ang="0">
                    <a:pos x="0" y="615"/>
                  </a:cxn>
                </a:cxnLst>
                <a:rect l="0" t="0" r="r" b="b"/>
                <a:pathLst>
                  <a:path w="1232" h="708">
                    <a:moveTo>
                      <a:pt x="0" y="615"/>
                    </a:moveTo>
                    <a:lnTo>
                      <a:pt x="6" y="651"/>
                    </a:lnTo>
                    <a:lnTo>
                      <a:pt x="26" y="682"/>
                    </a:lnTo>
                    <a:lnTo>
                      <a:pt x="91" y="708"/>
                    </a:lnTo>
                    <a:lnTo>
                      <a:pt x="1142" y="708"/>
                    </a:lnTo>
                    <a:lnTo>
                      <a:pt x="1203" y="683"/>
                    </a:lnTo>
                    <a:lnTo>
                      <a:pt x="1223" y="652"/>
                    </a:lnTo>
                    <a:lnTo>
                      <a:pt x="1232" y="609"/>
                    </a:lnTo>
                    <a:lnTo>
                      <a:pt x="1232" y="108"/>
                    </a:lnTo>
                    <a:lnTo>
                      <a:pt x="1232" y="92"/>
                    </a:lnTo>
                    <a:lnTo>
                      <a:pt x="1228" y="72"/>
                    </a:lnTo>
                    <a:lnTo>
                      <a:pt x="1210" y="37"/>
                    </a:lnTo>
                    <a:lnTo>
                      <a:pt x="1180" y="11"/>
                    </a:lnTo>
                    <a:lnTo>
                      <a:pt x="1135" y="0"/>
                    </a:lnTo>
                    <a:lnTo>
                      <a:pt x="94" y="0"/>
                    </a:lnTo>
                    <a:lnTo>
                      <a:pt x="75" y="2"/>
                    </a:lnTo>
                    <a:lnTo>
                      <a:pt x="57" y="7"/>
                    </a:lnTo>
                    <a:lnTo>
                      <a:pt x="26" y="28"/>
                    </a:lnTo>
                    <a:lnTo>
                      <a:pt x="6" y="55"/>
                    </a:lnTo>
                    <a:lnTo>
                      <a:pt x="0" y="85"/>
                    </a:lnTo>
                    <a:lnTo>
                      <a:pt x="0" y="615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350" name="Freeform 22"/>
              <p:cNvSpPr>
                <a:spLocks/>
              </p:cNvSpPr>
              <p:nvPr/>
            </p:nvSpPr>
            <p:spPr bwMode="auto">
              <a:xfrm>
                <a:off x="2307" y="2354"/>
                <a:ext cx="389" cy="326"/>
              </a:xfrm>
              <a:custGeom>
                <a:avLst/>
                <a:gdLst/>
                <a:ahLst/>
                <a:cxnLst>
                  <a:cxn ang="0">
                    <a:pos x="0" y="2477"/>
                  </a:cxn>
                  <a:cxn ang="0">
                    <a:pos x="9" y="2538"/>
                  </a:cxn>
                  <a:cxn ang="0">
                    <a:pos x="41" y="2581"/>
                  </a:cxn>
                  <a:cxn ang="0">
                    <a:pos x="90" y="2604"/>
                  </a:cxn>
                  <a:cxn ang="0">
                    <a:pos x="153" y="2613"/>
                  </a:cxn>
                  <a:cxn ang="0">
                    <a:pos x="2963" y="2611"/>
                  </a:cxn>
                  <a:cxn ang="0">
                    <a:pos x="3025" y="2603"/>
                  </a:cxn>
                  <a:cxn ang="0">
                    <a:pos x="3072" y="2575"/>
                  </a:cxn>
                  <a:cxn ang="0">
                    <a:pos x="3101" y="2529"/>
                  </a:cxn>
                  <a:cxn ang="0">
                    <a:pos x="3112" y="2464"/>
                  </a:cxn>
                  <a:cxn ang="0">
                    <a:pos x="3112" y="166"/>
                  </a:cxn>
                  <a:cxn ang="0">
                    <a:pos x="3112" y="132"/>
                  </a:cxn>
                  <a:cxn ang="0">
                    <a:pos x="3106" y="100"/>
                  </a:cxn>
                  <a:cxn ang="0">
                    <a:pos x="3084" y="49"/>
                  </a:cxn>
                  <a:cxn ang="0">
                    <a:pos x="3046" y="16"/>
                  </a:cxn>
                  <a:cxn ang="0">
                    <a:pos x="2985" y="3"/>
                  </a:cxn>
                  <a:cxn ang="0">
                    <a:pos x="184" y="0"/>
                  </a:cxn>
                  <a:cxn ang="0">
                    <a:pos x="167" y="0"/>
                  </a:cxn>
                  <a:cxn ang="0">
                    <a:pos x="151" y="3"/>
                  </a:cxn>
                  <a:cxn ang="0">
                    <a:pos x="117" y="12"/>
                  </a:cxn>
                  <a:cxn ang="0">
                    <a:pos x="58" y="48"/>
                  </a:cxn>
                  <a:cxn ang="0">
                    <a:pos x="17" y="99"/>
                  </a:cxn>
                  <a:cxn ang="0">
                    <a:pos x="2" y="169"/>
                  </a:cxn>
                  <a:cxn ang="0">
                    <a:pos x="0" y="2477"/>
                  </a:cxn>
                </a:cxnLst>
                <a:rect l="0" t="0" r="r" b="b"/>
                <a:pathLst>
                  <a:path w="3112" h="2613">
                    <a:moveTo>
                      <a:pt x="0" y="2477"/>
                    </a:moveTo>
                    <a:lnTo>
                      <a:pt x="9" y="2538"/>
                    </a:lnTo>
                    <a:lnTo>
                      <a:pt x="41" y="2581"/>
                    </a:lnTo>
                    <a:lnTo>
                      <a:pt x="90" y="2604"/>
                    </a:lnTo>
                    <a:lnTo>
                      <a:pt x="153" y="2613"/>
                    </a:lnTo>
                    <a:lnTo>
                      <a:pt x="2963" y="2611"/>
                    </a:lnTo>
                    <a:lnTo>
                      <a:pt x="3025" y="2603"/>
                    </a:lnTo>
                    <a:lnTo>
                      <a:pt x="3072" y="2575"/>
                    </a:lnTo>
                    <a:lnTo>
                      <a:pt x="3101" y="2529"/>
                    </a:lnTo>
                    <a:lnTo>
                      <a:pt x="3112" y="2464"/>
                    </a:lnTo>
                    <a:lnTo>
                      <a:pt x="3112" y="166"/>
                    </a:lnTo>
                    <a:lnTo>
                      <a:pt x="3112" y="132"/>
                    </a:lnTo>
                    <a:lnTo>
                      <a:pt x="3106" y="100"/>
                    </a:lnTo>
                    <a:lnTo>
                      <a:pt x="3084" y="49"/>
                    </a:lnTo>
                    <a:lnTo>
                      <a:pt x="3046" y="16"/>
                    </a:lnTo>
                    <a:lnTo>
                      <a:pt x="2985" y="3"/>
                    </a:lnTo>
                    <a:lnTo>
                      <a:pt x="184" y="0"/>
                    </a:lnTo>
                    <a:lnTo>
                      <a:pt x="167" y="0"/>
                    </a:lnTo>
                    <a:lnTo>
                      <a:pt x="151" y="3"/>
                    </a:lnTo>
                    <a:lnTo>
                      <a:pt x="117" y="12"/>
                    </a:lnTo>
                    <a:lnTo>
                      <a:pt x="58" y="48"/>
                    </a:lnTo>
                    <a:lnTo>
                      <a:pt x="17" y="99"/>
                    </a:lnTo>
                    <a:lnTo>
                      <a:pt x="2" y="169"/>
                    </a:lnTo>
                    <a:lnTo>
                      <a:pt x="0" y="2477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351" name="Freeform 23"/>
              <p:cNvSpPr>
                <a:spLocks/>
              </p:cNvSpPr>
              <p:nvPr/>
            </p:nvSpPr>
            <p:spPr bwMode="auto">
              <a:xfrm>
                <a:off x="2336" y="2387"/>
                <a:ext cx="335" cy="251"/>
              </a:xfrm>
              <a:custGeom>
                <a:avLst/>
                <a:gdLst/>
                <a:ahLst/>
                <a:cxnLst>
                  <a:cxn ang="0">
                    <a:pos x="0" y="1899"/>
                  </a:cxn>
                  <a:cxn ang="0">
                    <a:pos x="9" y="1944"/>
                  </a:cxn>
                  <a:cxn ang="0">
                    <a:pos x="37" y="1977"/>
                  </a:cxn>
                  <a:cxn ang="0">
                    <a:pos x="77" y="1996"/>
                  </a:cxn>
                  <a:cxn ang="0">
                    <a:pos x="132" y="2002"/>
                  </a:cxn>
                  <a:cxn ang="0">
                    <a:pos x="2554" y="2000"/>
                  </a:cxn>
                  <a:cxn ang="0">
                    <a:pos x="2607" y="1994"/>
                  </a:cxn>
                  <a:cxn ang="0">
                    <a:pos x="2647" y="1973"/>
                  </a:cxn>
                  <a:cxn ang="0">
                    <a:pos x="2671" y="1939"/>
                  </a:cxn>
                  <a:cxn ang="0">
                    <a:pos x="2681" y="1889"/>
                  </a:cxn>
                  <a:cxn ang="0">
                    <a:pos x="2681" y="126"/>
                  </a:cxn>
                  <a:cxn ang="0">
                    <a:pos x="2681" y="102"/>
                  </a:cxn>
                  <a:cxn ang="0">
                    <a:pos x="2677" y="78"/>
                  </a:cxn>
                  <a:cxn ang="0">
                    <a:pos x="2658" y="38"/>
                  </a:cxn>
                  <a:cxn ang="0">
                    <a:pos x="2625" y="13"/>
                  </a:cxn>
                  <a:cxn ang="0">
                    <a:pos x="2572" y="3"/>
                  </a:cxn>
                  <a:cxn ang="0">
                    <a:pos x="159" y="0"/>
                  </a:cxn>
                  <a:cxn ang="0">
                    <a:pos x="131" y="0"/>
                  </a:cxn>
                  <a:cxn ang="0">
                    <a:pos x="101" y="3"/>
                  </a:cxn>
                  <a:cxn ang="0">
                    <a:pos x="50" y="17"/>
                  </a:cxn>
                  <a:cxn ang="0">
                    <a:pos x="15" y="45"/>
                  </a:cxn>
                  <a:cxn ang="0">
                    <a:pos x="0" y="92"/>
                  </a:cxn>
                  <a:cxn ang="0">
                    <a:pos x="0" y="1899"/>
                  </a:cxn>
                </a:cxnLst>
                <a:rect l="0" t="0" r="r" b="b"/>
                <a:pathLst>
                  <a:path w="2681" h="2002">
                    <a:moveTo>
                      <a:pt x="0" y="1899"/>
                    </a:moveTo>
                    <a:lnTo>
                      <a:pt x="9" y="1944"/>
                    </a:lnTo>
                    <a:lnTo>
                      <a:pt x="37" y="1977"/>
                    </a:lnTo>
                    <a:lnTo>
                      <a:pt x="77" y="1996"/>
                    </a:lnTo>
                    <a:lnTo>
                      <a:pt x="132" y="2002"/>
                    </a:lnTo>
                    <a:lnTo>
                      <a:pt x="2554" y="2000"/>
                    </a:lnTo>
                    <a:lnTo>
                      <a:pt x="2607" y="1994"/>
                    </a:lnTo>
                    <a:lnTo>
                      <a:pt x="2647" y="1973"/>
                    </a:lnTo>
                    <a:lnTo>
                      <a:pt x="2671" y="1939"/>
                    </a:lnTo>
                    <a:lnTo>
                      <a:pt x="2681" y="1889"/>
                    </a:lnTo>
                    <a:lnTo>
                      <a:pt x="2681" y="126"/>
                    </a:lnTo>
                    <a:lnTo>
                      <a:pt x="2681" y="102"/>
                    </a:lnTo>
                    <a:lnTo>
                      <a:pt x="2677" y="78"/>
                    </a:lnTo>
                    <a:lnTo>
                      <a:pt x="2658" y="38"/>
                    </a:lnTo>
                    <a:lnTo>
                      <a:pt x="2625" y="13"/>
                    </a:lnTo>
                    <a:lnTo>
                      <a:pt x="2572" y="3"/>
                    </a:lnTo>
                    <a:lnTo>
                      <a:pt x="159" y="0"/>
                    </a:lnTo>
                    <a:lnTo>
                      <a:pt x="131" y="0"/>
                    </a:lnTo>
                    <a:lnTo>
                      <a:pt x="101" y="3"/>
                    </a:lnTo>
                    <a:lnTo>
                      <a:pt x="50" y="17"/>
                    </a:lnTo>
                    <a:lnTo>
                      <a:pt x="15" y="45"/>
                    </a:lnTo>
                    <a:lnTo>
                      <a:pt x="0" y="92"/>
                    </a:lnTo>
                    <a:lnTo>
                      <a:pt x="0" y="1899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352" name="Freeform 24"/>
              <p:cNvSpPr>
                <a:spLocks/>
              </p:cNvSpPr>
              <p:nvPr/>
            </p:nvSpPr>
            <p:spPr bwMode="auto">
              <a:xfrm>
                <a:off x="2347" y="2398"/>
                <a:ext cx="314" cy="227"/>
              </a:xfrm>
              <a:custGeom>
                <a:avLst/>
                <a:gdLst/>
                <a:ahLst/>
                <a:cxnLst>
                  <a:cxn ang="0">
                    <a:pos x="0" y="1722"/>
                  </a:cxn>
                  <a:cxn ang="0">
                    <a:pos x="8" y="1763"/>
                  </a:cxn>
                  <a:cxn ang="0">
                    <a:pos x="33" y="1793"/>
                  </a:cxn>
                  <a:cxn ang="0">
                    <a:pos x="73" y="1809"/>
                  </a:cxn>
                  <a:cxn ang="0">
                    <a:pos x="124" y="1815"/>
                  </a:cxn>
                  <a:cxn ang="0">
                    <a:pos x="2396" y="1812"/>
                  </a:cxn>
                  <a:cxn ang="0">
                    <a:pos x="2445" y="1808"/>
                  </a:cxn>
                  <a:cxn ang="0">
                    <a:pos x="2483" y="1788"/>
                  </a:cxn>
                  <a:cxn ang="0">
                    <a:pos x="2506" y="1757"/>
                  </a:cxn>
                  <a:cxn ang="0">
                    <a:pos x="2515" y="1711"/>
                  </a:cxn>
                  <a:cxn ang="0">
                    <a:pos x="2515" y="125"/>
                  </a:cxn>
                  <a:cxn ang="0">
                    <a:pos x="2514" y="102"/>
                  </a:cxn>
                  <a:cxn ang="0">
                    <a:pos x="2509" y="79"/>
                  </a:cxn>
                  <a:cxn ang="0">
                    <a:pos x="2489" y="39"/>
                  </a:cxn>
                  <a:cxn ang="0">
                    <a:pos x="2454" y="14"/>
                  </a:cxn>
                  <a:cxn ang="0">
                    <a:pos x="2402" y="3"/>
                  </a:cxn>
                  <a:cxn ang="0">
                    <a:pos x="138" y="0"/>
                  </a:cxn>
                  <a:cxn ang="0">
                    <a:pos x="112" y="0"/>
                  </a:cxn>
                  <a:cxn ang="0">
                    <a:pos x="87" y="4"/>
                  </a:cxn>
                  <a:cxn ang="0">
                    <a:pos x="42" y="21"/>
                  </a:cxn>
                  <a:cxn ang="0">
                    <a:pos x="12" y="50"/>
                  </a:cxn>
                  <a:cxn ang="0">
                    <a:pos x="0" y="93"/>
                  </a:cxn>
                  <a:cxn ang="0">
                    <a:pos x="0" y="1722"/>
                  </a:cxn>
                </a:cxnLst>
                <a:rect l="0" t="0" r="r" b="b"/>
                <a:pathLst>
                  <a:path w="2515" h="1815">
                    <a:moveTo>
                      <a:pt x="0" y="1722"/>
                    </a:moveTo>
                    <a:lnTo>
                      <a:pt x="8" y="1763"/>
                    </a:lnTo>
                    <a:lnTo>
                      <a:pt x="33" y="1793"/>
                    </a:lnTo>
                    <a:lnTo>
                      <a:pt x="73" y="1809"/>
                    </a:lnTo>
                    <a:lnTo>
                      <a:pt x="124" y="1815"/>
                    </a:lnTo>
                    <a:lnTo>
                      <a:pt x="2396" y="1812"/>
                    </a:lnTo>
                    <a:lnTo>
                      <a:pt x="2445" y="1808"/>
                    </a:lnTo>
                    <a:lnTo>
                      <a:pt x="2483" y="1788"/>
                    </a:lnTo>
                    <a:lnTo>
                      <a:pt x="2506" y="1757"/>
                    </a:lnTo>
                    <a:lnTo>
                      <a:pt x="2515" y="1711"/>
                    </a:lnTo>
                    <a:lnTo>
                      <a:pt x="2515" y="125"/>
                    </a:lnTo>
                    <a:lnTo>
                      <a:pt x="2514" y="102"/>
                    </a:lnTo>
                    <a:lnTo>
                      <a:pt x="2509" y="79"/>
                    </a:lnTo>
                    <a:lnTo>
                      <a:pt x="2489" y="39"/>
                    </a:lnTo>
                    <a:lnTo>
                      <a:pt x="2454" y="14"/>
                    </a:lnTo>
                    <a:lnTo>
                      <a:pt x="2402" y="3"/>
                    </a:lnTo>
                    <a:lnTo>
                      <a:pt x="138" y="0"/>
                    </a:lnTo>
                    <a:lnTo>
                      <a:pt x="112" y="0"/>
                    </a:lnTo>
                    <a:lnTo>
                      <a:pt x="87" y="4"/>
                    </a:lnTo>
                    <a:lnTo>
                      <a:pt x="42" y="21"/>
                    </a:lnTo>
                    <a:lnTo>
                      <a:pt x="12" y="50"/>
                    </a:lnTo>
                    <a:lnTo>
                      <a:pt x="0" y="93"/>
                    </a:lnTo>
                    <a:lnTo>
                      <a:pt x="0" y="172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353" name="Rectangle 25"/>
              <p:cNvSpPr>
                <a:spLocks noChangeArrowheads="1"/>
              </p:cNvSpPr>
              <p:nvPr/>
            </p:nvSpPr>
            <p:spPr bwMode="auto">
              <a:xfrm>
                <a:off x="2294" y="2750"/>
                <a:ext cx="165" cy="4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354" name="Rectangle 26"/>
              <p:cNvSpPr>
                <a:spLocks noChangeArrowheads="1"/>
              </p:cNvSpPr>
              <p:nvPr/>
            </p:nvSpPr>
            <p:spPr bwMode="auto">
              <a:xfrm>
                <a:off x="2294" y="2826"/>
                <a:ext cx="165" cy="5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355" name="Rectangle 27"/>
              <p:cNvSpPr>
                <a:spLocks noChangeArrowheads="1"/>
              </p:cNvSpPr>
              <p:nvPr/>
            </p:nvSpPr>
            <p:spPr bwMode="auto">
              <a:xfrm>
                <a:off x="2628" y="2745"/>
                <a:ext cx="86" cy="5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356" name="Rectangle 28"/>
              <p:cNvSpPr>
                <a:spLocks noChangeArrowheads="1"/>
              </p:cNvSpPr>
              <p:nvPr/>
            </p:nvSpPr>
            <p:spPr bwMode="auto">
              <a:xfrm>
                <a:off x="2628" y="2826"/>
                <a:ext cx="86" cy="5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357" name="Rectangle 29"/>
              <p:cNvSpPr>
                <a:spLocks noChangeArrowheads="1"/>
              </p:cNvSpPr>
              <p:nvPr/>
            </p:nvSpPr>
            <p:spPr bwMode="auto">
              <a:xfrm>
                <a:off x="2483" y="2759"/>
                <a:ext cx="132" cy="4"/>
              </a:xfrm>
              <a:prstGeom prst="rect">
                <a:avLst/>
              </a:prstGeom>
              <a:solidFill>
                <a:srgbClr val="464646"/>
              </a:solidFill>
              <a:ln w="0">
                <a:solidFill>
                  <a:srgbClr val="464646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358" name="Rectangle 30"/>
              <p:cNvSpPr>
                <a:spLocks noChangeArrowheads="1"/>
              </p:cNvSpPr>
              <p:nvPr/>
            </p:nvSpPr>
            <p:spPr bwMode="auto">
              <a:xfrm>
                <a:off x="2501" y="2781"/>
                <a:ext cx="97" cy="6"/>
              </a:xfrm>
              <a:prstGeom prst="rect">
                <a:avLst/>
              </a:prstGeom>
              <a:solidFill>
                <a:srgbClr val="464646"/>
              </a:solidFill>
              <a:ln w="0">
                <a:solidFill>
                  <a:srgbClr val="464646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359" name="Line 31"/>
              <p:cNvSpPr>
                <a:spLocks noChangeShapeType="1"/>
              </p:cNvSpPr>
              <p:nvPr/>
            </p:nvSpPr>
            <p:spPr bwMode="auto">
              <a:xfrm>
                <a:off x="2472" y="2773"/>
                <a:ext cx="153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360" name="Line 32"/>
              <p:cNvSpPr>
                <a:spLocks noChangeShapeType="1"/>
              </p:cNvSpPr>
              <p:nvPr/>
            </p:nvSpPr>
            <p:spPr bwMode="auto">
              <a:xfrm>
                <a:off x="2473" y="2795"/>
                <a:ext cx="15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361" name="Rectangle 33"/>
              <p:cNvSpPr>
                <a:spLocks noChangeArrowheads="1"/>
              </p:cNvSpPr>
              <p:nvPr/>
            </p:nvSpPr>
            <p:spPr bwMode="auto">
              <a:xfrm>
                <a:off x="2644" y="2770"/>
                <a:ext cx="53" cy="26"/>
              </a:xfrm>
              <a:prstGeom prst="rect">
                <a:avLst/>
              </a:prstGeom>
              <a:solidFill>
                <a:srgbClr val="464646"/>
              </a:solidFill>
              <a:ln w="0">
                <a:solidFill>
                  <a:srgbClr val="464646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362" name="Freeform 34"/>
              <p:cNvSpPr>
                <a:spLocks/>
              </p:cNvSpPr>
              <p:nvPr/>
            </p:nvSpPr>
            <p:spPr bwMode="auto">
              <a:xfrm>
                <a:off x="2211" y="2866"/>
                <a:ext cx="573" cy="113"/>
              </a:xfrm>
              <a:custGeom>
                <a:avLst/>
                <a:gdLst/>
                <a:ahLst/>
                <a:cxnLst>
                  <a:cxn ang="0">
                    <a:pos x="469" y="0"/>
                  </a:cxn>
                  <a:cxn ang="0">
                    <a:pos x="484" y="0"/>
                  </a:cxn>
                  <a:cxn ang="0">
                    <a:pos x="4202" y="0"/>
                  </a:cxn>
                  <a:cxn ang="0">
                    <a:pos x="4587" y="902"/>
                  </a:cxn>
                  <a:cxn ang="0">
                    <a:pos x="0" y="901"/>
                  </a:cxn>
                  <a:cxn ang="0">
                    <a:pos x="469" y="0"/>
                  </a:cxn>
                </a:cxnLst>
                <a:rect l="0" t="0" r="r" b="b"/>
                <a:pathLst>
                  <a:path w="4587" h="902">
                    <a:moveTo>
                      <a:pt x="469" y="0"/>
                    </a:moveTo>
                    <a:lnTo>
                      <a:pt x="484" y="0"/>
                    </a:lnTo>
                    <a:lnTo>
                      <a:pt x="4202" y="0"/>
                    </a:lnTo>
                    <a:lnTo>
                      <a:pt x="4587" y="902"/>
                    </a:lnTo>
                    <a:lnTo>
                      <a:pt x="0" y="901"/>
                    </a:lnTo>
                    <a:lnTo>
                      <a:pt x="469" y="0"/>
                    </a:lnTo>
                    <a:close/>
                  </a:path>
                </a:pathLst>
              </a:custGeom>
              <a:solidFill>
                <a:srgbClr val="C0C0C0"/>
              </a:solidFill>
              <a:ln w="0">
                <a:solidFill>
                  <a:srgbClr val="C0C0C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363" name="Freeform 35"/>
              <p:cNvSpPr>
                <a:spLocks/>
              </p:cNvSpPr>
              <p:nvPr/>
            </p:nvSpPr>
            <p:spPr bwMode="auto">
              <a:xfrm>
                <a:off x="2211" y="2979"/>
                <a:ext cx="573" cy="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586" y="1"/>
                  </a:cxn>
                  <a:cxn ang="0">
                    <a:pos x="4468" y="135"/>
                  </a:cxn>
                  <a:cxn ang="0">
                    <a:pos x="128" y="135"/>
                  </a:cxn>
                  <a:cxn ang="0">
                    <a:pos x="0" y="0"/>
                  </a:cxn>
                </a:cxnLst>
                <a:rect l="0" t="0" r="r" b="b"/>
                <a:pathLst>
                  <a:path w="4586" h="135">
                    <a:moveTo>
                      <a:pt x="0" y="0"/>
                    </a:moveTo>
                    <a:lnTo>
                      <a:pt x="4586" y="1"/>
                    </a:lnTo>
                    <a:lnTo>
                      <a:pt x="4468" y="135"/>
                    </a:lnTo>
                    <a:lnTo>
                      <a:pt x="128" y="13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364" name="Freeform 36"/>
              <p:cNvSpPr>
                <a:spLocks/>
              </p:cNvSpPr>
              <p:nvPr/>
            </p:nvSpPr>
            <p:spPr bwMode="auto">
              <a:xfrm>
                <a:off x="2281" y="2875"/>
                <a:ext cx="365" cy="11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0" y="84"/>
                  </a:cxn>
                  <a:cxn ang="0">
                    <a:pos x="2927" y="84"/>
                  </a:cxn>
                  <a:cxn ang="0">
                    <a:pos x="2886" y="0"/>
                  </a:cxn>
                  <a:cxn ang="0">
                    <a:pos x="25" y="0"/>
                  </a:cxn>
                </a:cxnLst>
                <a:rect l="0" t="0" r="r" b="b"/>
                <a:pathLst>
                  <a:path w="2927" h="84">
                    <a:moveTo>
                      <a:pt x="25" y="0"/>
                    </a:moveTo>
                    <a:lnTo>
                      <a:pt x="0" y="84"/>
                    </a:lnTo>
                    <a:lnTo>
                      <a:pt x="2927" y="84"/>
                    </a:lnTo>
                    <a:lnTo>
                      <a:pt x="2886" y="0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6E6E6E"/>
              </a:solidFill>
              <a:ln w="0">
                <a:solidFill>
                  <a:srgbClr val="6E6E6E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365" name="Freeform 37"/>
              <p:cNvSpPr>
                <a:spLocks/>
              </p:cNvSpPr>
              <p:nvPr/>
            </p:nvSpPr>
            <p:spPr bwMode="auto">
              <a:xfrm>
                <a:off x="2250" y="2892"/>
                <a:ext cx="334" cy="54"/>
              </a:xfrm>
              <a:custGeom>
                <a:avLst/>
                <a:gdLst/>
                <a:ahLst/>
                <a:cxnLst>
                  <a:cxn ang="0">
                    <a:pos x="227" y="0"/>
                  </a:cxn>
                  <a:cxn ang="0">
                    <a:pos x="2645" y="0"/>
                  </a:cxn>
                  <a:cxn ang="0">
                    <a:pos x="2676" y="434"/>
                  </a:cxn>
                  <a:cxn ang="0">
                    <a:pos x="2421" y="430"/>
                  </a:cxn>
                  <a:cxn ang="0">
                    <a:pos x="2420" y="376"/>
                  </a:cxn>
                  <a:cxn ang="0">
                    <a:pos x="2279" y="376"/>
                  </a:cxn>
                  <a:cxn ang="0">
                    <a:pos x="2272" y="430"/>
                  </a:cxn>
                  <a:cxn ang="0">
                    <a:pos x="485" y="430"/>
                  </a:cxn>
                  <a:cxn ang="0">
                    <a:pos x="497" y="376"/>
                  </a:cxn>
                  <a:cxn ang="0">
                    <a:pos x="335" y="384"/>
                  </a:cxn>
                  <a:cxn ang="0">
                    <a:pos x="320" y="430"/>
                  </a:cxn>
                  <a:cxn ang="0">
                    <a:pos x="0" y="434"/>
                  </a:cxn>
                  <a:cxn ang="0">
                    <a:pos x="227" y="0"/>
                  </a:cxn>
                </a:cxnLst>
                <a:rect l="0" t="0" r="r" b="b"/>
                <a:pathLst>
                  <a:path w="2676" h="434">
                    <a:moveTo>
                      <a:pt x="227" y="0"/>
                    </a:moveTo>
                    <a:lnTo>
                      <a:pt x="2645" y="0"/>
                    </a:lnTo>
                    <a:lnTo>
                      <a:pt x="2676" y="434"/>
                    </a:lnTo>
                    <a:lnTo>
                      <a:pt x="2421" y="430"/>
                    </a:lnTo>
                    <a:lnTo>
                      <a:pt x="2420" y="376"/>
                    </a:lnTo>
                    <a:lnTo>
                      <a:pt x="2279" y="376"/>
                    </a:lnTo>
                    <a:lnTo>
                      <a:pt x="2272" y="430"/>
                    </a:lnTo>
                    <a:lnTo>
                      <a:pt x="485" y="430"/>
                    </a:lnTo>
                    <a:lnTo>
                      <a:pt x="497" y="376"/>
                    </a:lnTo>
                    <a:lnTo>
                      <a:pt x="335" y="384"/>
                    </a:lnTo>
                    <a:lnTo>
                      <a:pt x="320" y="430"/>
                    </a:lnTo>
                    <a:lnTo>
                      <a:pt x="0" y="434"/>
                    </a:lnTo>
                    <a:lnTo>
                      <a:pt x="227" y="0"/>
                    </a:lnTo>
                    <a:close/>
                  </a:path>
                </a:pathLst>
              </a:custGeom>
              <a:solidFill>
                <a:srgbClr val="6E6E6E"/>
              </a:solidFill>
              <a:ln w="0">
                <a:solidFill>
                  <a:srgbClr val="6E6E6E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366" name="Freeform 38"/>
              <p:cNvSpPr>
                <a:spLocks/>
              </p:cNvSpPr>
              <p:nvPr/>
            </p:nvSpPr>
            <p:spPr bwMode="auto">
              <a:xfrm>
                <a:off x="2588" y="2891"/>
                <a:ext cx="68" cy="26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0"/>
                  </a:cxn>
                  <a:cxn ang="0">
                    <a:pos x="23" y="200"/>
                  </a:cxn>
                  <a:cxn ang="0">
                    <a:pos x="542" y="201"/>
                  </a:cxn>
                  <a:cxn ang="0">
                    <a:pos x="494" y="0"/>
                  </a:cxn>
                  <a:cxn ang="0">
                    <a:pos x="7" y="0"/>
                  </a:cxn>
                </a:cxnLst>
                <a:rect l="0" t="0" r="r" b="b"/>
                <a:pathLst>
                  <a:path w="542" h="201">
                    <a:moveTo>
                      <a:pt x="7" y="0"/>
                    </a:moveTo>
                    <a:lnTo>
                      <a:pt x="0" y="0"/>
                    </a:lnTo>
                    <a:lnTo>
                      <a:pt x="23" y="200"/>
                    </a:lnTo>
                    <a:lnTo>
                      <a:pt x="542" y="201"/>
                    </a:lnTo>
                    <a:lnTo>
                      <a:pt x="494" y="0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6E6E6E"/>
              </a:solidFill>
              <a:ln w="0">
                <a:solidFill>
                  <a:srgbClr val="6E6E6E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367" name="Freeform 39"/>
              <p:cNvSpPr>
                <a:spLocks/>
              </p:cNvSpPr>
              <p:nvPr/>
            </p:nvSpPr>
            <p:spPr bwMode="auto">
              <a:xfrm>
                <a:off x="2593" y="2920"/>
                <a:ext cx="70" cy="27"/>
              </a:xfrm>
              <a:custGeom>
                <a:avLst/>
                <a:gdLst/>
                <a:ahLst/>
                <a:cxnLst>
                  <a:cxn ang="0">
                    <a:pos x="170" y="0"/>
                  </a:cxn>
                  <a:cxn ang="0">
                    <a:pos x="172" y="66"/>
                  </a:cxn>
                  <a:cxn ang="0">
                    <a:pos x="0" y="66"/>
                  </a:cxn>
                  <a:cxn ang="0">
                    <a:pos x="25" y="218"/>
                  </a:cxn>
                  <a:cxn ang="0">
                    <a:pos x="563" y="218"/>
                  </a:cxn>
                  <a:cxn ang="0">
                    <a:pos x="520" y="62"/>
                  </a:cxn>
                  <a:cxn ang="0">
                    <a:pos x="340" y="62"/>
                  </a:cxn>
                  <a:cxn ang="0">
                    <a:pos x="340" y="6"/>
                  </a:cxn>
                  <a:cxn ang="0">
                    <a:pos x="170" y="0"/>
                  </a:cxn>
                </a:cxnLst>
                <a:rect l="0" t="0" r="r" b="b"/>
                <a:pathLst>
                  <a:path w="563" h="218">
                    <a:moveTo>
                      <a:pt x="170" y="0"/>
                    </a:moveTo>
                    <a:lnTo>
                      <a:pt x="172" y="66"/>
                    </a:lnTo>
                    <a:lnTo>
                      <a:pt x="0" y="66"/>
                    </a:lnTo>
                    <a:lnTo>
                      <a:pt x="25" y="218"/>
                    </a:lnTo>
                    <a:lnTo>
                      <a:pt x="563" y="218"/>
                    </a:lnTo>
                    <a:lnTo>
                      <a:pt x="520" y="62"/>
                    </a:lnTo>
                    <a:lnTo>
                      <a:pt x="340" y="62"/>
                    </a:lnTo>
                    <a:lnTo>
                      <a:pt x="340" y="6"/>
                    </a:lnTo>
                    <a:lnTo>
                      <a:pt x="170" y="0"/>
                    </a:lnTo>
                    <a:close/>
                  </a:path>
                </a:pathLst>
              </a:custGeom>
              <a:solidFill>
                <a:srgbClr val="6E6E6E"/>
              </a:solidFill>
              <a:ln w="0">
                <a:solidFill>
                  <a:srgbClr val="6E6E6E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368" name="Freeform 40"/>
              <p:cNvSpPr>
                <a:spLocks/>
              </p:cNvSpPr>
              <p:nvPr/>
            </p:nvSpPr>
            <p:spPr bwMode="auto">
              <a:xfrm>
                <a:off x="2658" y="2893"/>
                <a:ext cx="101" cy="5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6" y="430"/>
                  </a:cxn>
                  <a:cxn ang="0">
                    <a:pos x="812" y="430"/>
                  </a:cxn>
                  <a:cxn ang="0">
                    <a:pos x="627" y="0"/>
                  </a:cxn>
                  <a:cxn ang="0">
                    <a:pos x="0" y="0"/>
                  </a:cxn>
                </a:cxnLst>
                <a:rect l="0" t="0" r="r" b="b"/>
                <a:pathLst>
                  <a:path w="812" h="430">
                    <a:moveTo>
                      <a:pt x="0" y="0"/>
                    </a:moveTo>
                    <a:lnTo>
                      <a:pt x="126" y="430"/>
                    </a:lnTo>
                    <a:lnTo>
                      <a:pt x="812" y="430"/>
                    </a:lnTo>
                    <a:lnTo>
                      <a:pt x="62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E6E6E"/>
              </a:solidFill>
              <a:ln w="0">
                <a:solidFill>
                  <a:srgbClr val="6E6E6E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369" name="AutoShape 41"/>
              <p:cNvSpPr>
                <a:spLocks noChangeArrowheads="1"/>
              </p:cNvSpPr>
              <p:nvPr/>
            </p:nvSpPr>
            <p:spPr bwMode="auto">
              <a:xfrm>
                <a:off x="2407" y="2679"/>
                <a:ext cx="192" cy="33"/>
              </a:xfrm>
              <a:prstGeom prst="roundRect">
                <a:avLst>
                  <a:gd name="adj" fmla="val 42019"/>
                </a:avLst>
              </a:prstGeom>
              <a:solidFill>
                <a:srgbClr val="6E6E6E"/>
              </a:solidFill>
              <a:ln w="0">
                <a:solidFill>
                  <a:srgbClr val="6E6E6E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370" name="Rectangle 42"/>
              <p:cNvSpPr>
                <a:spLocks noChangeArrowheads="1"/>
              </p:cNvSpPr>
              <p:nvPr/>
            </p:nvSpPr>
            <p:spPr bwMode="auto">
              <a:xfrm>
                <a:off x="2645" y="2653"/>
                <a:ext cx="26" cy="16"/>
              </a:xfrm>
              <a:prstGeom prst="rect">
                <a:avLst/>
              </a:prstGeom>
              <a:solidFill>
                <a:srgbClr val="464646"/>
              </a:solidFill>
              <a:ln w="0">
                <a:solidFill>
                  <a:srgbClr val="464646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371" name="Rectangle 43"/>
              <p:cNvSpPr>
                <a:spLocks noChangeArrowheads="1"/>
              </p:cNvSpPr>
              <p:nvPr/>
            </p:nvSpPr>
            <p:spPr bwMode="auto">
              <a:xfrm>
                <a:off x="2361" y="2698"/>
                <a:ext cx="285" cy="25"/>
              </a:xfrm>
              <a:prstGeom prst="rect">
                <a:avLst/>
              </a:prstGeom>
              <a:solidFill>
                <a:srgbClr val="C0C0C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372" name="Rectangle 44"/>
              <p:cNvSpPr>
                <a:spLocks noChangeArrowheads="1"/>
              </p:cNvSpPr>
              <p:nvPr/>
            </p:nvSpPr>
            <p:spPr bwMode="auto">
              <a:xfrm>
                <a:off x="2361" y="2720"/>
                <a:ext cx="284" cy="6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80808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373" name="AutoShape 45"/>
              <p:cNvSpPr>
                <a:spLocks noChangeAspect="1" noChangeArrowheads="1"/>
              </p:cNvSpPr>
              <p:nvPr/>
            </p:nvSpPr>
            <p:spPr bwMode="auto">
              <a:xfrm>
                <a:off x="2345" y="2398"/>
                <a:ext cx="315" cy="228"/>
              </a:xfrm>
              <a:prstGeom prst="roundRect">
                <a:avLst>
                  <a:gd name="adj" fmla="val 16667"/>
                </a:avLst>
              </a:prstGeom>
              <a:gradFill rotWithShape="0">
                <a:gsLst>
                  <a:gs pos="0">
                    <a:schemeClr val="accent2"/>
                  </a:gs>
                  <a:gs pos="100000">
                    <a:srgbClr val="00CCFF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4" name="Group 46"/>
            <p:cNvGrpSpPr>
              <a:grpSpLocks/>
            </p:cNvGrpSpPr>
            <p:nvPr/>
          </p:nvGrpSpPr>
          <p:grpSpPr bwMode="auto">
            <a:xfrm>
              <a:off x="4038" y="1104"/>
              <a:ext cx="673" cy="720"/>
              <a:chOff x="2211" y="2354"/>
              <a:chExt cx="573" cy="642"/>
            </a:xfrm>
          </p:grpSpPr>
          <p:sp>
            <p:nvSpPr>
              <p:cNvPr id="227375" name="Rectangle 47"/>
              <p:cNvSpPr>
                <a:spLocks noChangeArrowheads="1"/>
              </p:cNvSpPr>
              <p:nvPr/>
            </p:nvSpPr>
            <p:spPr bwMode="auto">
              <a:xfrm>
                <a:off x="2293" y="2727"/>
                <a:ext cx="421" cy="122"/>
              </a:xfrm>
              <a:prstGeom prst="rect">
                <a:avLst/>
              </a:prstGeom>
              <a:solidFill>
                <a:srgbClr val="C0C0C0"/>
              </a:solidFill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376" name="Freeform 48"/>
              <p:cNvSpPr>
                <a:spLocks/>
              </p:cNvSpPr>
              <p:nvPr/>
            </p:nvSpPr>
            <p:spPr bwMode="auto">
              <a:xfrm>
                <a:off x="2305" y="2777"/>
                <a:ext cx="63" cy="17"/>
              </a:xfrm>
              <a:custGeom>
                <a:avLst/>
                <a:gdLst/>
                <a:ahLst/>
                <a:cxnLst>
                  <a:cxn ang="0">
                    <a:pos x="0" y="74"/>
                  </a:cxn>
                  <a:cxn ang="0">
                    <a:pos x="7" y="100"/>
                  </a:cxn>
                  <a:cxn ang="0">
                    <a:pos x="29" y="122"/>
                  </a:cxn>
                  <a:cxn ang="0">
                    <a:pos x="81" y="140"/>
                  </a:cxn>
                  <a:cxn ang="0">
                    <a:pos x="427" y="140"/>
                  </a:cxn>
                  <a:cxn ang="0">
                    <a:pos x="475" y="123"/>
                  </a:cxn>
                  <a:cxn ang="0">
                    <a:pos x="494" y="103"/>
                  </a:cxn>
                  <a:cxn ang="0">
                    <a:pos x="503" y="74"/>
                  </a:cxn>
                  <a:cxn ang="0">
                    <a:pos x="504" y="69"/>
                  </a:cxn>
                  <a:cxn ang="0">
                    <a:pos x="497" y="43"/>
                  </a:cxn>
                  <a:cxn ang="0">
                    <a:pos x="479" y="20"/>
                  </a:cxn>
                  <a:cxn ang="0">
                    <a:pos x="428" y="0"/>
                  </a:cxn>
                  <a:cxn ang="0">
                    <a:pos x="84" y="0"/>
                  </a:cxn>
                  <a:cxn ang="0">
                    <a:pos x="58" y="4"/>
                  </a:cxn>
                  <a:cxn ang="0">
                    <a:pos x="31" y="19"/>
                  </a:cxn>
                  <a:cxn ang="0">
                    <a:pos x="9" y="42"/>
                  </a:cxn>
                  <a:cxn ang="0">
                    <a:pos x="0" y="72"/>
                  </a:cxn>
                  <a:cxn ang="0">
                    <a:pos x="0" y="74"/>
                  </a:cxn>
                </a:cxnLst>
                <a:rect l="0" t="0" r="r" b="b"/>
                <a:pathLst>
                  <a:path w="504" h="140">
                    <a:moveTo>
                      <a:pt x="0" y="74"/>
                    </a:moveTo>
                    <a:lnTo>
                      <a:pt x="7" y="100"/>
                    </a:lnTo>
                    <a:lnTo>
                      <a:pt x="29" y="122"/>
                    </a:lnTo>
                    <a:lnTo>
                      <a:pt x="81" y="140"/>
                    </a:lnTo>
                    <a:lnTo>
                      <a:pt x="427" y="140"/>
                    </a:lnTo>
                    <a:lnTo>
                      <a:pt x="475" y="123"/>
                    </a:lnTo>
                    <a:lnTo>
                      <a:pt x="494" y="103"/>
                    </a:lnTo>
                    <a:lnTo>
                      <a:pt x="503" y="74"/>
                    </a:lnTo>
                    <a:lnTo>
                      <a:pt x="504" y="69"/>
                    </a:lnTo>
                    <a:lnTo>
                      <a:pt x="497" y="43"/>
                    </a:lnTo>
                    <a:lnTo>
                      <a:pt x="479" y="20"/>
                    </a:lnTo>
                    <a:lnTo>
                      <a:pt x="428" y="0"/>
                    </a:lnTo>
                    <a:lnTo>
                      <a:pt x="84" y="0"/>
                    </a:lnTo>
                    <a:lnTo>
                      <a:pt x="58" y="4"/>
                    </a:lnTo>
                    <a:lnTo>
                      <a:pt x="31" y="19"/>
                    </a:lnTo>
                    <a:lnTo>
                      <a:pt x="9" y="42"/>
                    </a:lnTo>
                    <a:lnTo>
                      <a:pt x="0" y="72"/>
                    </a:lnTo>
                    <a:lnTo>
                      <a:pt x="0" y="74"/>
                    </a:lnTo>
                    <a:close/>
                  </a:path>
                </a:pathLst>
              </a:custGeom>
              <a:solidFill>
                <a:srgbClr val="6E6E6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377" name="Freeform 49"/>
              <p:cNvSpPr>
                <a:spLocks/>
              </p:cNvSpPr>
              <p:nvPr/>
            </p:nvSpPr>
            <p:spPr bwMode="auto">
              <a:xfrm>
                <a:off x="2472" y="2746"/>
                <a:ext cx="154" cy="88"/>
              </a:xfrm>
              <a:custGeom>
                <a:avLst/>
                <a:gdLst/>
                <a:ahLst/>
                <a:cxnLst>
                  <a:cxn ang="0">
                    <a:pos x="0" y="615"/>
                  </a:cxn>
                  <a:cxn ang="0">
                    <a:pos x="6" y="651"/>
                  </a:cxn>
                  <a:cxn ang="0">
                    <a:pos x="26" y="682"/>
                  </a:cxn>
                  <a:cxn ang="0">
                    <a:pos x="91" y="708"/>
                  </a:cxn>
                  <a:cxn ang="0">
                    <a:pos x="1142" y="708"/>
                  </a:cxn>
                  <a:cxn ang="0">
                    <a:pos x="1203" y="683"/>
                  </a:cxn>
                  <a:cxn ang="0">
                    <a:pos x="1223" y="652"/>
                  </a:cxn>
                  <a:cxn ang="0">
                    <a:pos x="1232" y="609"/>
                  </a:cxn>
                  <a:cxn ang="0">
                    <a:pos x="1232" y="108"/>
                  </a:cxn>
                  <a:cxn ang="0">
                    <a:pos x="1232" y="92"/>
                  </a:cxn>
                  <a:cxn ang="0">
                    <a:pos x="1228" y="72"/>
                  </a:cxn>
                  <a:cxn ang="0">
                    <a:pos x="1210" y="37"/>
                  </a:cxn>
                  <a:cxn ang="0">
                    <a:pos x="1180" y="11"/>
                  </a:cxn>
                  <a:cxn ang="0">
                    <a:pos x="1135" y="0"/>
                  </a:cxn>
                  <a:cxn ang="0">
                    <a:pos x="94" y="0"/>
                  </a:cxn>
                  <a:cxn ang="0">
                    <a:pos x="75" y="2"/>
                  </a:cxn>
                  <a:cxn ang="0">
                    <a:pos x="57" y="7"/>
                  </a:cxn>
                  <a:cxn ang="0">
                    <a:pos x="26" y="28"/>
                  </a:cxn>
                  <a:cxn ang="0">
                    <a:pos x="6" y="55"/>
                  </a:cxn>
                  <a:cxn ang="0">
                    <a:pos x="0" y="85"/>
                  </a:cxn>
                  <a:cxn ang="0">
                    <a:pos x="0" y="615"/>
                  </a:cxn>
                </a:cxnLst>
                <a:rect l="0" t="0" r="r" b="b"/>
                <a:pathLst>
                  <a:path w="1232" h="708">
                    <a:moveTo>
                      <a:pt x="0" y="615"/>
                    </a:moveTo>
                    <a:lnTo>
                      <a:pt x="6" y="651"/>
                    </a:lnTo>
                    <a:lnTo>
                      <a:pt x="26" y="682"/>
                    </a:lnTo>
                    <a:lnTo>
                      <a:pt x="91" y="708"/>
                    </a:lnTo>
                    <a:lnTo>
                      <a:pt x="1142" y="708"/>
                    </a:lnTo>
                    <a:lnTo>
                      <a:pt x="1203" y="683"/>
                    </a:lnTo>
                    <a:lnTo>
                      <a:pt x="1223" y="652"/>
                    </a:lnTo>
                    <a:lnTo>
                      <a:pt x="1232" y="609"/>
                    </a:lnTo>
                    <a:lnTo>
                      <a:pt x="1232" y="108"/>
                    </a:lnTo>
                    <a:lnTo>
                      <a:pt x="1232" y="92"/>
                    </a:lnTo>
                    <a:lnTo>
                      <a:pt x="1228" y="72"/>
                    </a:lnTo>
                    <a:lnTo>
                      <a:pt x="1210" y="37"/>
                    </a:lnTo>
                    <a:lnTo>
                      <a:pt x="1180" y="11"/>
                    </a:lnTo>
                    <a:lnTo>
                      <a:pt x="1135" y="0"/>
                    </a:lnTo>
                    <a:lnTo>
                      <a:pt x="94" y="0"/>
                    </a:lnTo>
                    <a:lnTo>
                      <a:pt x="75" y="2"/>
                    </a:lnTo>
                    <a:lnTo>
                      <a:pt x="57" y="7"/>
                    </a:lnTo>
                    <a:lnTo>
                      <a:pt x="26" y="28"/>
                    </a:lnTo>
                    <a:lnTo>
                      <a:pt x="6" y="55"/>
                    </a:lnTo>
                    <a:lnTo>
                      <a:pt x="0" y="85"/>
                    </a:lnTo>
                    <a:lnTo>
                      <a:pt x="0" y="615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378" name="Freeform 50"/>
              <p:cNvSpPr>
                <a:spLocks/>
              </p:cNvSpPr>
              <p:nvPr/>
            </p:nvSpPr>
            <p:spPr bwMode="auto">
              <a:xfrm>
                <a:off x="2307" y="2354"/>
                <a:ext cx="389" cy="326"/>
              </a:xfrm>
              <a:custGeom>
                <a:avLst/>
                <a:gdLst/>
                <a:ahLst/>
                <a:cxnLst>
                  <a:cxn ang="0">
                    <a:pos x="0" y="2477"/>
                  </a:cxn>
                  <a:cxn ang="0">
                    <a:pos x="9" y="2538"/>
                  </a:cxn>
                  <a:cxn ang="0">
                    <a:pos x="41" y="2581"/>
                  </a:cxn>
                  <a:cxn ang="0">
                    <a:pos x="90" y="2604"/>
                  </a:cxn>
                  <a:cxn ang="0">
                    <a:pos x="153" y="2613"/>
                  </a:cxn>
                  <a:cxn ang="0">
                    <a:pos x="2963" y="2611"/>
                  </a:cxn>
                  <a:cxn ang="0">
                    <a:pos x="3025" y="2603"/>
                  </a:cxn>
                  <a:cxn ang="0">
                    <a:pos x="3072" y="2575"/>
                  </a:cxn>
                  <a:cxn ang="0">
                    <a:pos x="3101" y="2529"/>
                  </a:cxn>
                  <a:cxn ang="0">
                    <a:pos x="3112" y="2464"/>
                  </a:cxn>
                  <a:cxn ang="0">
                    <a:pos x="3112" y="166"/>
                  </a:cxn>
                  <a:cxn ang="0">
                    <a:pos x="3112" y="132"/>
                  </a:cxn>
                  <a:cxn ang="0">
                    <a:pos x="3106" y="100"/>
                  </a:cxn>
                  <a:cxn ang="0">
                    <a:pos x="3084" y="49"/>
                  </a:cxn>
                  <a:cxn ang="0">
                    <a:pos x="3046" y="16"/>
                  </a:cxn>
                  <a:cxn ang="0">
                    <a:pos x="2985" y="3"/>
                  </a:cxn>
                  <a:cxn ang="0">
                    <a:pos x="184" y="0"/>
                  </a:cxn>
                  <a:cxn ang="0">
                    <a:pos x="167" y="0"/>
                  </a:cxn>
                  <a:cxn ang="0">
                    <a:pos x="151" y="3"/>
                  </a:cxn>
                  <a:cxn ang="0">
                    <a:pos x="117" y="12"/>
                  </a:cxn>
                  <a:cxn ang="0">
                    <a:pos x="58" y="48"/>
                  </a:cxn>
                  <a:cxn ang="0">
                    <a:pos x="17" y="99"/>
                  </a:cxn>
                  <a:cxn ang="0">
                    <a:pos x="2" y="169"/>
                  </a:cxn>
                  <a:cxn ang="0">
                    <a:pos x="0" y="2477"/>
                  </a:cxn>
                </a:cxnLst>
                <a:rect l="0" t="0" r="r" b="b"/>
                <a:pathLst>
                  <a:path w="3112" h="2613">
                    <a:moveTo>
                      <a:pt x="0" y="2477"/>
                    </a:moveTo>
                    <a:lnTo>
                      <a:pt x="9" y="2538"/>
                    </a:lnTo>
                    <a:lnTo>
                      <a:pt x="41" y="2581"/>
                    </a:lnTo>
                    <a:lnTo>
                      <a:pt x="90" y="2604"/>
                    </a:lnTo>
                    <a:lnTo>
                      <a:pt x="153" y="2613"/>
                    </a:lnTo>
                    <a:lnTo>
                      <a:pt x="2963" y="2611"/>
                    </a:lnTo>
                    <a:lnTo>
                      <a:pt x="3025" y="2603"/>
                    </a:lnTo>
                    <a:lnTo>
                      <a:pt x="3072" y="2575"/>
                    </a:lnTo>
                    <a:lnTo>
                      <a:pt x="3101" y="2529"/>
                    </a:lnTo>
                    <a:lnTo>
                      <a:pt x="3112" y="2464"/>
                    </a:lnTo>
                    <a:lnTo>
                      <a:pt x="3112" y="166"/>
                    </a:lnTo>
                    <a:lnTo>
                      <a:pt x="3112" y="132"/>
                    </a:lnTo>
                    <a:lnTo>
                      <a:pt x="3106" y="100"/>
                    </a:lnTo>
                    <a:lnTo>
                      <a:pt x="3084" y="49"/>
                    </a:lnTo>
                    <a:lnTo>
                      <a:pt x="3046" y="16"/>
                    </a:lnTo>
                    <a:lnTo>
                      <a:pt x="2985" y="3"/>
                    </a:lnTo>
                    <a:lnTo>
                      <a:pt x="184" y="0"/>
                    </a:lnTo>
                    <a:lnTo>
                      <a:pt x="167" y="0"/>
                    </a:lnTo>
                    <a:lnTo>
                      <a:pt x="151" y="3"/>
                    </a:lnTo>
                    <a:lnTo>
                      <a:pt x="117" y="12"/>
                    </a:lnTo>
                    <a:lnTo>
                      <a:pt x="58" y="48"/>
                    </a:lnTo>
                    <a:lnTo>
                      <a:pt x="17" y="99"/>
                    </a:lnTo>
                    <a:lnTo>
                      <a:pt x="2" y="169"/>
                    </a:lnTo>
                    <a:lnTo>
                      <a:pt x="0" y="2477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379" name="Freeform 51"/>
              <p:cNvSpPr>
                <a:spLocks/>
              </p:cNvSpPr>
              <p:nvPr/>
            </p:nvSpPr>
            <p:spPr bwMode="auto">
              <a:xfrm>
                <a:off x="2336" y="2387"/>
                <a:ext cx="335" cy="251"/>
              </a:xfrm>
              <a:custGeom>
                <a:avLst/>
                <a:gdLst/>
                <a:ahLst/>
                <a:cxnLst>
                  <a:cxn ang="0">
                    <a:pos x="0" y="1899"/>
                  </a:cxn>
                  <a:cxn ang="0">
                    <a:pos x="9" y="1944"/>
                  </a:cxn>
                  <a:cxn ang="0">
                    <a:pos x="37" y="1977"/>
                  </a:cxn>
                  <a:cxn ang="0">
                    <a:pos x="77" y="1996"/>
                  </a:cxn>
                  <a:cxn ang="0">
                    <a:pos x="132" y="2002"/>
                  </a:cxn>
                  <a:cxn ang="0">
                    <a:pos x="2554" y="2000"/>
                  </a:cxn>
                  <a:cxn ang="0">
                    <a:pos x="2607" y="1994"/>
                  </a:cxn>
                  <a:cxn ang="0">
                    <a:pos x="2647" y="1973"/>
                  </a:cxn>
                  <a:cxn ang="0">
                    <a:pos x="2671" y="1939"/>
                  </a:cxn>
                  <a:cxn ang="0">
                    <a:pos x="2681" y="1889"/>
                  </a:cxn>
                  <a:cxn ang="0">
                    <a:pos x="2681" y="126"/>
                  </a:cxn>
                  <a:cxn ang="0">
                    <a:pos x="2681" y="102"/>
                  </a:cxn>
                  <a:cxn ang="0">
                    <a:pos x="2677" y="78"/>
                  </a:cxn>
                  <a:cxn ang="0">
                    <a:pos x="2658" y="38"/>
                  </a:cxn>
                  <a:cxn ang="0">
                    <a:pos x="2625" y="13"/>
                  </a:cxn>
                  <a:cxn ang="0">
                    <a:pos x="2572" y="3"/>
                  </a:cxn>
                  <a:cxn ang="0">
                    <a:pos x="159" y="0"/>
                  </a:cxn>
                  <a:cxn ang="0">
                    <a:pos x="131" y="0"/>
                  </a:cxn>
                  <a:cxn ang="0">
                    <a:pos x="101" y="3"/>
                  </a:cxn>
                  <a:cxn ang="0">
                    <a:pos x="50" y="17"/>
                  </a:cxn>
                  <a:cxn ang="0">
                    <a:pos x="15" y="45"/>
                  </a:cxn>
                  <a:cxn ang="0">
                    <a:pos x="0" y="92"/>
                  </a:cxn>
                  <a:cxn ang="0">
                    <a:pos x="0" y="1899"/>
                  </a:cxn>
                </a:cxnLst>
                <a:rect l="0" t="0" r="r" b="b"/>
                <a:pathLst>
                  <a:path w="2681" h="2002">
                    <a:moveTo>
                      <a:pt x="0" y="1899"/>
                    </a:moveTo>
                    <a:lnTo>
                      <a:pt x="9" y="1944"/>
                    </a:lnTo>
                    <a:lnTo>
                      <a:pt x="37" y="1977"/>
                    </a:lnTo>
                    <a:lnTo>
                      <a:pt x="77" y="1996"/>
                    </a:lnTo>
                    <a:lnTo>
                      <a:pt x="132" y="2002"/>
                    </a:lnTo>
                    <a:lnTo>
                      <a:pt x="2554" y="2000"/>
                    </a:lnTo>
                    <a:lnTo>
                      <a:pt x="2607" y="1994"/>
                    </a:lnTo>
                    <a:lnTo>
                      <a:pt x="2647" y="1973"/>
                    </a:lnTo>
                    <a:lnTo>
                      <a:pt x="2671" y="1939"/>
                    </a:lnTo>
                    <a:lnTo>
                      <a:pt x="2681" y="1889"/>
                    </a:lnTo>
                    <a:lnTo>
                      <a:pt x="2681" y="126"/>
                    </a:lnTo>
                    <a:lnTo>
                      <a:pt x="2681" y="102"/>
                    </a:lnTo>
                    <a:lnTo>
                      <a:pt x="2677" y="78"/>
                    </a:lnTo>
                    <a:lnTo>
                      <a:pt x="2658" y="38"/>
                    </a:lnTo>
                    <a:lnTo>
                      <a:pt x="2625" y="13"/>
                    </a:lnTo>
                    <a:lnTo>
                      <a:pt x="2572" y="3"/>
                    </a:lnTo>
                    <a:lnTo>
                      <a:pt x="159" y="0"/>
                    </a:lnTo>
                    <a:lnTo>
                      <a:pt x="131" y="0"/>
                    </a:lnTo>
                    <a:lnTo>
                      <a:pt x="101" y="3"/>
                    </a:lnTo>
                    <a:lnTo>
                      <a:pt x="50" y="17"/>
                    </a:lnTo>
                    <a:lnTo>
                      <a:pt x="15" y="45"/>
                    </a:lnTo>
                    <a:lnTo>
                      <a:pt x="0" y="92"/>
                    </a:lnTo>
                    <a:lnTo>
                      <a:pt x="0" y="1899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380" name="Freeform 52"/>
              <p:cNvSpPr>
                <a:spLocks/>
              </p:cNvSpPr>
              <p:nvPr/>
            </p:nvSpPr>
            <p:spPr bwMode="auto">
              <a:xfrm>
                <a:off x="2347" y="2398"/>
                <a:ext cx="314" cy="227"/>
              </a:xfrm>
              <a:custGeom>
                <a:avLst/>
                <a:gdLst/>
                <a:ahLst/>
                <a:cxnLst>
                  <a:cxn ang="0">
                    <a:pos x="0" y="1722"/>
                  </a:cxn>
                  <a:cxn ang="0">
                    <a:pos x="8" y="1763"/>
                  </a:cxn>
                  <a:cxn ang="0">
                    <a:pos x="33" y="1793"/>
                  </a:cxn>
                  <a:cxn ang="0">
                    <a:pos x="73" y="1809"/>
                  </a:cxn>
                  <a:cxn ang="0">
                    <a:pos x="124" y="1815"/>
                  </a:cxn>
                  <a:cxn ang="0">
                    <a:pos x="2396" y="1812"/>
                  </a:cxn>
                  <a:cxn ang="0">
                    <a:pos x="2445" y="1808"/>
                  </a:cxn>
                  <a:cxn ang="0">
                    <a:pos x="2483" y="1788"/>
                  </a:cxn>
                  <a:cxn ang="0">
                    <a:pos x="2506" y="1757"/>
                  </a:cxn>
                  <a:cxn ang="0">
                    <a:pos x="2515" y="1711"/>
                  </a:cxn>
                  <a:cxn ang="0">
                    <a:pos x="2515" y="125"/>
                  </a:cxn>
                  <a:cxn ang="0">
                    <a:pos x="2514" y="102"/>
                  </a:cxn>
                  <a:cxn ang="0">
                    <a:pos x="2509" y="79"/>
                  </a:cxn>
                  <a:cxn ang="0">
                    <a:pos x="2489" y="39"/>
                  </a:cxn>
                  <a:cxn ang="0">
                    <a:pos x="2454" y="14"/>
                  </a:cxn>
                  <a:cxn ang="0">
                    <a:pos x="2402" y="3"/>
                  </a:cxn>
                  <a:cxn ang="0">
                    <a:pos x="138" y="0"/>
                  </a:cxn>
                  <a:cxn ang="0">
                    <a:pos x="112" y="0"/>
                  </a:cxn>
                  <a:cxn ang="0">
                    <a:pos x="87" y="4"/>
                  </a:cxn>
                  <a:cxn ang="0">
                    <a:pos x="42" y="21"/>
                  </a:cxn>
                  <a:cxn ang="0">
                    <a:pos x="12" y="50"/>
                  </a:cxn>
                  <a:cxn ang="0">
                    <a:pos x="0" y="93"/>
                  </a:cxn>
                  <a:cxn ang="0">
                    <a:pos x="0" y="1722"/>
                  </a:cxn>
                </a:cxnLst>
                <a:rect l="0" t="0" r="r" b="b"/>
                <a:pathLst>
                  <a:path w="2515" h="1815">
                    <a:moveTo>
                      <a:pt x="0" y="1722"/>
                    </a:moveTo>
                    <a:lnTo>
                      <a:pt x="8" y="1763"/>
                    </a:lnTo>
                    <a:lnTo>
                      <a:pt x="33" y="1793"/>
                    </a:lnTo>
                    <a:lnTo>
                      <a:pt x="73" y="1809"/>
                    </a:lnTo>
                    <a:lnTo>
                      <a:pt x="124" y="1815"/>
                    </a:lnTo>
                    <a:lnTo>
                      <a:pt x="2396" y="1812"/>
                    </a:lnTo>
                    <a:lnTo>
                      <a:pt x="2445" y="1808"/>
                    </a:lnTo>
                    <a:lnTo>
                      <a:pt x="2483" y="1788"/>
                    </a:lnTo>
                    <a:lnTo>
                      <a:pt x="2506" y="1757"/>
                    </a:lnTo>
                    <a:lnTo>
                      <a:pt x="2515" y="1711"/>
                    </a:lnTo>
                    <a:lnTo>
                      <a:pt x="2515" y="125"/>
                    </a:lnTo>
                    <a:lnTo>
                      <a:pt x="2514" y="102"/>
                    </a:lnTo>
                    <a:lnTo>
                      <a:pt x="2509" y="79"/>
                    </a:lnTo>
                    <a:lnTo>
                      <a:pt x="2489" y="39"/>
                    </a:lnTo>
                    <a:lnTo>
                      <a:pt x="2454" y="14"/>
                    </a:lnTo>
                    <a:lnTo>
                      <a:pt x="2402" y="3"/>
                    </a:lnTo>
                    <a:lnTo>
                      <a:pt x="138" y="0"/>
                    </a:lnTo>
                    <a:lnTo>
                      <a:pt x="112" y="0"/>
                    </a:lnTo>
                    <a:lnTo>
                      <a:pt x="87" y="4"/>
                    </a:lnTo>
                    <a:lnTo>
                      <a:pt x="42" y="21"/>
                    </a:lnTo>
                    <a:lnTo>
                      <a:pt x="12" y="50"/>
                    </a:lnTo>
                    <a:lnTo>
                      <a:pt x="0" y="93"/>
                    </a:lnTo>
                    <a:lnTo>
                      <a:pt x="0" y="172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381" name="Rectangle 53"/>
              <p:cNvSpPr>
                <a:spLocks noChangeArrowheads="1"/>
              </p:cNvSpPr>
              <p:nvPr/>
            </p:nvSpPr>
            <p:spPr bwMode="auto">
              <a:xfrm>
                <a:off x="2294" y="2750"/>
                <a:ext cx="165" cy="4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382" name="Rectangle 54"/>
              <p:cNvSpPr>
                <a:spLocks noChangeArrowheads="1"/>
              </p:cNvSpPr>
              <p:nvPr/>
            </p:nvSpPr>
            <p:spPr bwMode="auto">
              <a:xfrm>
                <a:off x="2294" y="2826"/>
                <a:ext cx="165" cy="5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383" name="Rectangle 55"/>
              <p:cNvSpPr>
                <a:spLocks noChangeArrowheads="1"/>
              </p:cNvSpPr>
              <p:nvPr/>
            </p:nvSpPr>
            <p:spPr bwMode="auto">
              <a:xfrm>
                <a:off x="2628" y="2745"/>
                <a:ext cx="86" cy="5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384" name="Rectangle 56"/>
              <p:cNvSpPr>
                <a:spLocks noChangeArrowheads="1"/>
              </p:cNvSpPr>
              <p:nvPr/>
            </p:nvSpPr>
            <p:spPr bwMode="auto">
              <a:xfrm>
                <a:off x="2628" y="2826"/>
                <a:ext cx="86" cy="5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385" name="Rectangle 57"/>
              <p:cNvSpPr>
                <a:spLocks noChangeArrowheads="1"/>
              </p:cNvSpPr>
              <p:nvPr/>
            </p:nvSpPr>
            <p:spPr bwMode="auto">
              <a:xfrm>
                <a:off x="2483" y="2759"/>
                <a:ext cx="132" cy="4"/>
              </a:xfrm>
              <a:prstGeom prst="rect">
                <a:avLst/>
              </a:prstGeom>
              <a:solidFill>
                <a:srgbClr val="464646"/>
              </a:solidFill>
              <a:ln w="0">
                <a:solidFill>
                  <a:srgbClr val="464646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386" name="Rectangle 58"/>
              <p:cNvSpPr>
                <a:spLocks noChangeArrowheads="1"/>
              </p:cNvSpPr>
              <p:nvPr/>
            </p:nvSpPr>
            <p:spPr bwMode="auto">
              <a:xfrm>
                <a:off x="2501" y="2781"/>
                <a:ext cx="97" cy="6"/>
              </a:xfrm>
              <a:prstGeom prst="rect">
                <a:avLst/>
              </a:prstGeom>
              <a:solidFill>
                <a:srgbClr val="464646"/>
              </a:solidFill>
              <a:ln w="0">
                <a:solidFill>
                  <a:srgbClr val="464646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387" name="Line 59"/>
              <p:cNvSpPr>
                <a:spLocks noChangeShapeType="1"/>
              </p:cNvSpPr>
              <p:nvPr/>
            </p:nvSpPr>
            <p:spPr bwMode="auto">
              <a:xfrm>
                <a:off x="2472" y="2773"/>
                <a:ext cx="153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388" name="Line 60"/>
              <p:cNvSpPr>
                <a:spLocks noChangeShapeType="1"/>
              </p:cNvSpPr>
              <p:nvPr/>
            </p:nvSpPr>
            <p:spPr bwMode="auto">
              <a:xfrm>
                <a:off x="2473" y="2795"/>
                <a:ext cx="15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389" name="Rectangle 61"/>
              <p:cNvSpPr>
                <a:spLocks noChangeArrowheads="1"/>
              </p:cNvSpPr>
              <p:nvPr/>
            </p:nvSpPr>
            <p:spPr bwMode="auto">
              <a:xfrm>
                <a:off x="2644" y="2770"/>
                <a:ext cx="53" cy="26"/>
              </a:xfrm>
              <a:prstGeom prst="rect">
                <a:avLst/>
              </a:prstGeom>
              <a:solidFill>
                <a:srgbClr val="464646"/>
              </a:solidFill>
              <a:ln w="0">
                <a:solidFill>
                  <a:srgbClr val="464646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390" name="Freeform 62"/>
              <p:cNvSpPr>
                <a:spLocks/>
              </p:cNvSpPr>
              <p:nvPr/>
            </p:nvSpPr>
            <p:spPr bwMode="auto">
              <a:xfrm>
                <a:off x="2211" y="2866"/>
                <a:ext cx="573" cy="113"/>
              </a:xfrm>
              <a:custGeom>
                <a:avLst/>
                <a:gdLst/>
                <a:ahLst/>
                <a:cxnLst>
                  <a:cxn ang="0">
                    <a:pos x="469" y="0"/>
                  </a:cxn>
                  <a:cxn ang="0">
                    <a:pos x="484" y="0"/>
                  </a:cxn>
                  <a:cxn ang="0">
                    <a:pos x="4202" y="0"/>
                  </a:cxn>
                  <a:cxn ang="0">
                    <a:pos x="4587" y="902"/>
                  </a:cxn>
                  <a:cxn ang="0">
                    <a:pos x="0" y="901"/>
                  </a:cxn>
                  <a:cxn ang="0">
                    <a:pos x="469" y="0"/>
                  </a:cxn>
                </a:cxnLst>
                <a:rect l="0" t="0" r="r" b="b"/>
                <a:pathLst>
                  <a:path w="4587" h="902">
                    <a:moveTo>
                      <a:pt x="469" y="0"/>
                    </a:moveTo>
                    <a:lnTo>
                      <a:pt x="484" y="0"/>
                    </a:lnTo>
                    <a:lnTo>
                      <a:pt x="4202" y="0"/>
                    </a:lnTo>
                    <a:lnTo>
                      <a:pt x="4587" y="902"/>
                    </a:lnTo>
                    <a:lnTo>
                      <a:pt x="0" y="901"/>
                    </a:lnTo>
                    <a:lnTo>
                      <a:pt x="469" y="0"/>
                    </a:lnTo>
                    <a:close/>
                  </a:path>
                </a:pathLst>
              </a:custGeom>
              <a:solidFill>
                <a:srgbClr val="C0C0C0"/>
              </a:solidFill>
              <a:ln w="0">
                <a:solidFill>
                  <a:srgbClr val="C0C0C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391" name="Freeform 63"/>
              <p:cNvSpPr>
                <a:spLocks/>
              </p:cNvSpPr>
              <p:nvPr/>
            </p:nvSpPr>
            <p:spPr bwMode="auto">
              <a:xfrm>
                <a:off x="2211" y="2979"/>
                <a:ext cx="573" cy="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586" y="1"/>
                  </a:cxn>
                  <a:cxn ang="0">
                    <a:pos x="4468" y="135"/>
                  </a:cxn>
                  <a:cxn ang="0">
                    <a:pos x="128" y="135"/>
                  </a:cxn>
                  <a:cxn ang="0">
                    <a:pos x="0" y="0"/>
                  </a:cxn>
                </a:cxnLst>
                <a:rect l="0" t="0" r="r" b="b"/>
                <a:pathLst>
                  <a:path w="4586" h="135">
                    <a:moveTo>
                      <a:pt x="0" y="0"/>
                    </a:moveTo>
                    <a:lnTo>
                      <a:pt x="4586" y="1"/>
                    </a:lnTo>
                    <a:lnTo>
                      <a:pt x="4468" y="135"/>
                    </a:lnTo>
                    <a:lnTo>
                      <a:pt x="128" y="13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392" name="Freeform 64"/>
              <p:cNvSpPr>
                <a:spLocks/>
              </p:cNvSpPr>
              <p:nvPr/>
            </p:nvSpPr>
            <p:spPr bwMode="auto">
              <a:xfrm>
                <a:off x="2281" y="2875"/>
                <a:ext cx="365" cy="11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0" y="84"/>
                  </a:cxn>
                  <a:cxn ang="0">
                    <a:pos x="2927" y="84"/>
                  </a:cxn>
                  <a:cxn ang="0">
                    <a:pos x="2886" y="0"/>
                  </a:cxn>
                  <a:cxn ang="0">
                    <a:pos x="25" y="0"/>
                  </a:cxn>
                </a:cxnLst>
                <a:rect l="0" t="0" r="r" b="b"/>
                <a:pathLst>
                  <a:path w="2927" h="84">
                    <a:moveTo>
                      <a:pt x="25" y="0"/>
                    </a:moveTo>
                    <a:lnTo>
                      <a:pt x="0" y="84"/>
                    </a:lnTo>
                    <a:lnTo>
                      <a:pt x="2927" y="84"/>
                    </a:lnTo>
                    <a:lnTo>
                      <a:pt x="2886" y="0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6E6E6E"/>
              </a:solidFill>
              <a:ln w="0">
                <a:solidFill>
                  <a:srgbClr val="6E6E6E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393" name="Freeform 65"/>
              <p:cNvSpPr>
                <a:spLocks/>
              </p:cNvSpPr>
              <p:nvPr/>
            </p:nvSpPr>
            <p:spPr bwMode="auto">
              <a:xfrm>
                <a:off x="2250" y="2892"/>
                <a:ext cx="334" cy="54"/>
              </a:xfrm>
              <a:custGeom>
                <a:avLst/>
                <a:gdLst/>
                <a:ahLst/>
                <a:cxnLst>
                  <a:cxn ang="0">
                    <a:pos x="227" y="0"/>
                  </a:cxn>
                  <a:cxn ang="0">
                    <a:pos x="2645" y="0"/>
                  </a:cxn>
                  <a:cxn ang="0">
                    <a:pos x="2676" y="434"/>
                  </a:cxn>
                  <a:cxn ang="0">
                    <a:pos x="2421" y="430"/>
                  </a:cxn>
                  <a:cxn ang="0">
                    <a:pos x="2420" y="376"/>
                  </a:cxn>
                  <a:cxn ang="0">
                    <a:pos x="2279" y="376"/>
                  </a:cxn>
                  <a:cxn ang="0">
                    <a:pos x="2272" y="430"/>
                  </a:cxn>
                  <a:cxn ang="0">
                    <a:pos x="485" y="430"/>
                  </a:cxn>
                  <a:cxn ang="0">
                    <a:pos x="497" y="376"/>
                  </a:cxn>
                  <a:cxn ang="0">
                    <a:pos x="335" y="384"/>
                  </a:cxn>
                  <a:cxn ang="0">
                    <a:pos x="320" y="430"/>
                  </a:cxn>
                  <a:cxn ang="0">
                    <a:pos x="0" y="434"/>
                  </a:cxn>
                  <a:cxn ang="0">
                    <a:pos x="227" y="0"/>
                  </a:cxn>
                </a:cxnLst>
                <a:rect l="0" t="0" r="r" b="b"/>
                <a:pathLst>
                  <a:path w="2676" h="434">
                    <a:moveTo>
                      <a:pt x="227" y="0"/>
                    </a:moveTo>
                    <a:lnTo>
                      <a:pt x="2645" y="0"/>
                    </a:lnTo>
                    <a:lnTo>
                      <a:pt x="2676" y="434"/>
                    </a:lnTo>
                    <a:lnTo>
                      <a:pt x="2421" y="430"/>
                    </a:lnTo>
                    <a:lnTo>
                      <a:pt x="2420" y="376"/>
                    </a:lnTo>
                    <a:lnTo>
                      <a:pt x="2279" y="376"/>
                    </a:lnTo>
                    <a:lnTo>
                      <a:pt x="2272" y="430"/>
                    </a:lnTo>
                    <a:lnTo>
                      <a:pt x="485" y="430"/>
                    </a:lnTo>
                    <a:lnTo>
                      <a:pt x="497" y="376"/>
                    </a:lnTo>
                    <a:lnTo>
                      <a:pt x="335" y="384"/>
                    </a:lnTo>
                    <a:lnTo>
                      <a:pt x="320" y="430"/>
                    </a:lnTo>
                    <a:lnTo>
                      <a:pt x="0" y="434"/>
                    </a:lnTo>
                    <a:lnTo>
                      <a:pt x="227" y="0"/>
                    </a:lnTo>
                    <a:close/>
                  </a:path>
                </a:pathLst>
              </a:custGeom>
              <a:solidFill>
                <a:srgbClr val="6E6E6E"/>
              </a:solidFill>
              <a:ln w="0">
                <a:solidFill>
                  <a:srgbClr val="6E6E6E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394" name="Freeform 66"/>
              <p:cNvSpPr>
                <a:spLocks/>
              </p:cNvSpPr>
              <p:nvPr/>
            </p:nvSpPr>
            <p:spPr bwMode="auto">
              <a:xfrm>
                <a:off x="2588" y="2891"/>
                <a:ext cx="68" cy="26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0"/>
                  </a:cxn>
                  <a:cxn ang="0">
                    <a:pos x="23" y="200"/>
                  </a:cxn>
                  <a:cxn ang="0">
                    <a:pos x="542" y="201"/>
                  </a:cxn>
                  <a:cxn ang="0">
                    <a:pos x="494" y="0"/>
                  </a:cxn>
                  <a:cxn ang="0">
                    <a:pos x="7" y="0"/>
                  </a:cxn>
                </a:cxnLst>
                <a:rect l="0" t="0" r="r" b="b"/>
                <a:pathLst>
                  <a:path w="542" h="201">
                    <a:moveTo>
                      <a:pt x="7" y="0"/>
                    </a:moveTo>
                    <a:lnTo>
                      <a:pt x="0" y="0"/>
                    </a:lnTo>
                    <a:lnTo>
                      <a:pt x="23" y="200"/>
                    </a:lnTo>
                    <a:lnTo>
                      <a:pt x="542" y="201"/>
                    </a:lnTo>
                    <a:lnTo>
                      <a:pt x="494" y="0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6E6E6E"/>
              </a:solidFill>
              <a:ln w="0">
                <a:solidFill>
                  <a:srgbClr val="6E6E6E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395" name="Freeform 67"/>
              <p:cNvSpPr>
                <a:spLocks/>
              </p:cNvSpPr>
              <p:nvPr/>
            </p:nvSpPr>
            <p:spPr bwMode="auto">
              <a:xfrm>
                <a:off x="2593" y="2920"/>
                <a:ext cx="70" cy="27"/>
              </a:xfrm>
              <a:custGeom>
                <a:avLst/>
                <a:gdLst/>
                <a:ahLst/>
                <a:cxnLst>
                  <a:cxn ang="0">
                    <a:pos x="170" y="0"/>
                  </a:cxn>
                  <a:cxn ang="0">
                    <a:pos x="172" y="66"/>
                  </a:cxn>
                  <a:cxn ang="0">
                    <a:pos x="0" y="66"/>
                  </a:cxn>
                  <a:cxn ang="0">
                    <a:pos x="25" y="218"/>
                  </a:cxn>
                  <a:cxn ang="0">
                    <a:pos x="563" y="218"/>
                  </a:cxn>
                  <a:cxn ang="0">
                    <a:pos x="520" y="62"/>
                  </a:cxn>
                  <a:cxn ang="0">
                    <a:pos x="340" y="62"/>
                  </a:cxn>
                  <a:cxn ang="0">
                    <a:pos x="340" y="6"/>
                  </a:cxn>
                  <a:cxn ang="0">
                    <a:pos x="170" y="0"/>
                  </a:cxn>
                </a:cxnLst>
                <a:rect l="0" t="0" r="r" b="b"/>
                <a:pathLst>
                  <a:path w="563" h="218">
                    <a:moveTo>
                      <a:pt x="170" y="0"/>
                    </a:moveTo>
                    <a:lnTo>
                      <a:pt x="172" y="66"/>
                    </a:lnTo>
                    <a:lnTo>
                      <a:pt x="0" y="66"/>
                    </a:lnTo>
                    <a:lnTo>
                      <a:pt x="25" y="218"/>
                    </a:lnTo>
                    <a:lnTo>
                      <a:pt x="563" y="218"/>
                    </a:lnTo>
                    <a:lnTo>
                      <a:pt x="520" y="62"/>
                    </a:lnTo>
                    <a:lnTo>
                      <a:pt x="340" y="62"/>
                    </a:lnTo>
                    <a:lnTo>
                      <a:pt x="340" y="6"/>
                    </a:lnTo>
                    <a:lnTo>
                      <a:pt x="170" y="0"/>
                    </a:lnTo>
                    <a:close/>
                  </a:path>
                </a:pathLst>
              </a:custGeom>
              <a:solidFill>
                <a:srgbClr val="6E6E6E"/>
              </a:solidFill>
              <a:ln w="0">
                <a:solidFill>
                  <a:srgbClr val="6E6E6E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396" name="Freeform 68"/>
              <p:cNvSpPr>
                <a:spLocks/>
              </p:cNvSpPr>
              <p:nvPr/>
            </p:nvSpPr>
            <p:spPr bwMode="auto">
              <a:xfrm>
                <a:off x="2658" y="2893"/>
                <a:ext cx="101" cy="5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6" y="430"/>
                  </a:cxn>
                  <a:cxn ang="0">
                    <a:pos x="812" y="430"/>
                  </a:cxn>
                  <a:cxn ang="0">
                    <a:pos x="627" y="0"/>
                  </a:cxn>
                  <a:cxn ang="0">
                    <a:pos x="0" y="0"/>
                  </a:cxn>
                </a:cxnLst>
                <a:rect l="0" t="0" r="r" b="b"/>
                <a:pathLst>
                  <a:path w="812" h="430">
                    <a:moveTo>
                      <a:pt x="0" y="0"/>
                    </a:moveTo>
                    <a:lnTo>
                      <a:pt x="126" y="430"/>
                    </a:lnTo>
                    <a:lnTo>
                      <a:pt x="812" y="430"/>
                    </a:lnTo>
                    <a:lnTo>
                      <a:pt x="62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E6E6E"/>
              </a:solidFill>
              <a:ln w="0">
                <a:solidFill>
                  <a:srgbClr val="6E6E6E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397" name="AutoShape 69"/>
              <p:cNvSpPr>
                <a:spLocks noChangeArrowheads="1"/>
              </p:cNvSpPr>
              <p:nvPr/>
            </p:nvSpPr>
            <p:spPr bwMode="auto">
              <a:xfrm>
                <a:off x="2407" y="2679"/>
                <a:ext cx="192" cy="33"/>
              </a:xfrm>
              <a:prstGeom prst="roundRect">
                <a:avLst>
                  <a:gd name="adj" fmla="val 42019"/>
                </a:avLst>
              </a:prstGeom>
              <a:solidFill>
                <a:srgbClr val="6E6E6E"/>
              </a:solidFill>
              <a:ln w="0">
                <a:solidFill>
                  <a:srgbClr val="6E6E6E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398" name="Rectangle 70"/>
              <p:cNvSpPr>
                <a:spLocks noChangeArrowheads="1"/>
              </p:cNvSpPr>
              <p:nvPr/>
            </p:nvSpPr>
            <p:spPr bwMode="auto">
              <a:xfrm>
                <a:off x="2645" y="2653"/>
                <a:ext cx="26" cy="16"/>
              </a:xfrm>
              <a:prstGeom prst="rect">
                <a:avLst/>
              </a:prstGeom>
              <a:solidFill>
                <a:srgbClr val="464646"/>
              </a:solidFill>
              <a:ln w="0">
                <a:solidFill>
                  <a:srgbClr val="464646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399" name="Rectangle 71"/>
              <p:cNvSpPr>
                <a:spLocks noChangeArrowheads="1"/>
              </p:cNvSpPr>
              <p:nvPr/>
            </p:nvSpPr>
            <p:spPr bwMode="auto">
              <a:xfrm>
                <a:off x="2361" y="2698"/>
                <a:ext cx="285" cy="25"/>
              </a:xfrm>
              <a:prstGeom prst="rect">
                <a:avLst/>
              </a:prstGeom>
              <a:solidFill>
                <a:srgbClr val="C0C0C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400" name="Rectangle 72"/>
              <p:cNvSpPr>
                <a:spLocks noChangeArrowheads="1"/>
              </p:cNvSpPr>
              <p:nvPr/>
            </p:nvSpPr>
            <p:spPr bwMode="auto">
              <a:xfrm>
                <a:off x="2361" y="2720"/>
                <a:ext cx="284" cy="6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80808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401" name="AutoShape 73"/>
              <p:cNvSpPr>
                <a:spLocks noChangeAspect="1" noChangeArrowheads="1"/>
              </p:cNvSpPr>
              <p:nvPr/>
            </p:nvSpPr>
            <p:spPr bwMode="auto">
              <a:xfrm>
                <a:off x="2345" y="2398"/>
                <a:ext cx="315" cy="228"/>
              </a:xfrm>
              <a:prstGeom prst="roundRect">
                <a:avLst>
                  <a:gd name="adj" fmla="val 16667"/>
                </a:avLst>
              </a:prstGeom>
              <a:gradFill rotWithShape="0">
                <a:gsLst>
                  <a:gs pos="0">
                    <a:schemeClr val="accent2"/>
                  </a:gs>
                  <a:gs pos="100000">
                    <a:srgbClr val="00CCFF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5" name="Group 74"/>
          <p:cNvGrpSpPr>
            <a:grpSpLocks/>
          </p:cNvGrpSpPr>
          <p:nvPr/>
        </p:nvGrpSpPr>
        <p:grpSpPr bwMode="auto">
          <a:xfrm>
            <a:off x="2886075" y="3600450"/>
            <a:ext cx="3773488" cy="828675"/>
            <a:chOff x="1434" y="1104"/>
            <a:chExt cx="3277" cy="720"/>
          </a:xfrm>
        </p:grpSpPr>
        <p:grpSp>
          <p:nvGrpSpPr>
            <p:cNvPr id="6" name="Group 75"/>
            <p:cNvGrpSpPr>
              <a:grpSpLocks/>
            </p:cNvGrpSpPr>
            <p:nvPr/>
          </p:nvGrpSpPr>
          <p:grpSpPr bwMode="auto">
            <a:xfrm>
              <a:off x="1434" y="1104"/>
              <a:ext cx="673" cy="720"/>
              <a:chOff x="2211" y="2354"/>
              <a:chExt cx="573" cy="642"/>
            </a:xfrm>
          </p:grpSpPr>
          <p:sp>
            <p:nvSpPr>
              <p:cNvPr id="227404" name="Rectangle 76"/>
              <p:cNvSpPr>
                <a:spLocks noChangeArrowheads="1"/>
              </p:cNvSpPr>
              <p:nvPr/>
            </p:nvSpPr>
            <p:spPr bwMode="auto">
              <a:xfrm>
                <a:off x="2293" y="2727"/>
                <a:ext cx="421" cy="122"/>
              </a:xfrm>
              <a:prstGeom prst="rect">
                <a:avLst/>
              </a:prstGeom>
              <a:solidFill>
                <a:srgbClr val="C0C0C0"/>
              </a:solidFill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405" name="Freeform 77"/>
              <p:cNvSpPr>
                <a:spLocks/>
              </p:cNvSpPr>
              <p:nvPr/>
            </p:nvSpPr>
            <p:spPr bwMode="auto">
              <a:xfrm>
                <a:off x="2305" y="2777"/>
                <a:ext cx="63" cy="17"/>
              </a:xfrm>
              <a:custGeom>
                <a:avLst/>
                <a:gdLst/>
                <a:ahLst/>
                <a:cxnLst>
                  <a:cxn ang="0">
                    <a:pos x="0" y="74"/>
                  </a:cxn>
                  <a:cxn ang="0">
                    <a:pos x="7" y="100"/>
                  </a:cxn>
                  <a:cxn ang="0">
                    <a:pos x="29" y="122"/>
                  </a:cxn>
                  <a:cxn ang="0">
                    <a:pos x="81" y="140"/>
                  </a:cxn>
                  <a:cxn ang="0">
                    <a:pos x="427" y="140"/>
                  </a:cxn>
                  <a:cxn ang="0">
                    <a:pos x="475" y="123"/>
                  </a:cxn>
                  <a:cxn ang="0">
                    <a:pos x="494" y="103"/>
                  </a:cxn>
                  <a:cxn ang="0">
                    <a:pos x="503" y="74"/>
                  </a:cxn>
                  <a:cxn ang="0">
                    <a:pos x="504" y="69"/>
                  </a:cxn>
                  <a:cxn ang="0">
                    <a:pos x="497" y="43"/>
                  </a:cxn>
                  <a:cxn ang="0">
                    <a:pos x="479" y="20"/>
                  </a:cxn>
                  <a:cxn ang="0">
                    <a:pos x="428" y="0"/>
                  </a:cxn>
                  <a:cxn ang="0">
                    <a:pos x="84" y="0"/>
                  </a:cxn>
                  <a:cxn ang="0">
                    <a:pos x="58" y="4"/>
                  </a:cxn>
                  <a:cxn ang="0">
                    <a:pos x="31" y="19"/>
                  </a:cxn>
                  <a:cxn ang="0">
                    <a:pos x="9" y="42"/>
                  </a:cxn>
                  <a:cxn ang="0">
                    <a:pos x="0" y="72"/>
                  </a:cxn>
                  <a:cxn ang="0">
                    <a:pos x="0" y="74"/>
                  </a:cxn>
                </a:cxnLst>
                <a:rect l="0" t="0" r="r" b="b"/>
                <a:pathLst>
                  <a:path w="504" h="140">
                    <a:moveTo>
                      <a:pt x="0" y="74"/>
                    </a:moveTo>
                    <a:lnTo>
                      <a:pt x="7" y="100"/>
                    </a:lnTo>
                    <a:lnTo>
                      <a:pt x="29" y="122"/>
                    </a:lnTo>
                    <a:lnTo>
                      <a:pt x="81" y="140"/>
                    </a:lnTo>
                    <a:lnTo>
                      <a:pt x="427" y="140"/>
                    </a:lnTo>
                    <a:lnTo>
                      <a:pt x="475" y="123"/>
                    </a:lnTo>
                    <a:lnTo>
                      <a:pt x="494" y="103"/>
                    </a:lnTo>
                    <a:lnTo>
                      <a:pt x="503" y="74"/>
                    </a:lnTo>
                    <a:lnTo>
                      <a:pt x="504" y="69"/>
                    </a:lnTo>
                    <a:lnTo>
                      <a:pt x="497" y="43"/>
                    </a:lnTo>
                    <a:lnTo>
                      <a:pt x="479" y="20"/>
                    </a:lnTo>
                    <a:lnTo>
                      <a:pt x="428" y="0"/>
                    </a:lnTo>
                    <a:lnTo>
                      <a:pt x="84" y="0"/>
                    </a:lnTo>
                    <a:lnTo>
                      <a:pt x="58" y="4"/>
                    </a:lnTo>
                    <a:lnTo>
                      <a:pt x="31" y="19"/>
                    </a:lnTo>
                    <a:lnTo>
                      <a:pt x="9" y="42"/>
                    </a:lnTo>
                    <a:lnTo>
                      <a:pt x="0" y="72"/>
                    </a:lnTo>
                    <a:lnTo>
                      <a:pt x="0" y="74"/>
                    </a:lnTo>
                    <a:close/>
                  </a:path>
                </a:pathLst>
              </a:custGeom>
              <a:solidFill>
                <a:srgbClr val="6E6E6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406" name="Freeform 78"/>
              <p:cNvSpPr>
                <a:spLocks/>
              </p:cNvSpPr>
              <p:nvPr/>
            </p:nvSpPr>
            <p:spPr bwMode="auto">
              <a:xfrm>
                <a:off x="2472" y="2746"/>
                <a:ext cx="154" cy="88"/>
              </a:xfrm>
              <a:custGeom>
                <a:avLst/>
                <a:gdLst/>
                <a:ahLst/>
                <a:cxnLst>
                  <a:cxn ang="0">
                    <a:pos x="0" y="615"/>
                  </a:cxn>
                  <a:cxn ang="0">
                    <a:pos x="6" y="651"/>
                  </a:cxn>
                  <a:cxn ang="0">
                    <a:pos x="26" y="682"/>
                  </a:cxn>
                  <a:cxn ang="0">
                    <a:pos x="91" y="708"/>
                  </a:cxn>
                  <a:cxn ang="0">
                    <a:pos x="1142" y="708"/>
                  </a:cxn>
                  <a:cxn ang="0">
                    <a:pos x="1203" y="683"/>
                  </a:cxn>
                  <a:cxn ang="0">
                    <a:pos x="1223" y="652"/>
                  </a:cxn>
                  <a:cxn ang="0">
                    <a:pos x="1232" y="609"/>
                  </a:cxn>
                  <a:cxn ang="0">
                    <a:pos x="1232" y="108"/>
                  </a:cxn>
                  <a:cxn ang="0">
                    <a:pos x="1232" y="92"/>
                  </a:cxn>
                  <a:cxn ang="0">
                    <a:pos x="1228" y="72"/>
                  </a:cxn>
                  <a:cxn ang="0">
                    <a:pos x="1210" y="37"/>
                  </a:cxn>
                  <a:cxn ang="0">
                    <a:pos x="1180" y="11"/>
                  </a:cxn>
                  <a:cxn ang="0">
                    <a:pos x="1135" y="0"/>
                  </a:cxn>
                  <a:cxn ang="0">
                    <a:pos x="94" y="0"/>
                  </a:cxn>
                  <a:cxn ang="0">
                    <a:pos x="75" y="2"/>
                  </a:cxn>
                  <a:cxn ang="0">
                    <a:pos x="57" y="7"/>
                  </a:cxn>
                  <a:cxn ang="0">
                    <a:pos x="26" y="28"/>
                  </a:cxn>
                  <a:cxn ang="0">
                    <a:pos x="6" y="55"/>
                  </a:cxn>
                  <a:cxn ang="0">
                    <a:pos x="0" y="85"/>
                  </a:cxn>
                  <a:cxn ang="0">
                    <a:pos x="0" y="615"/>
                  </a:cxn>
                </a:cxnLst>
                <a:rect l="0" t="0" r="r" b="b"/>
                <a:pathLst>
                  <a:path w="1232" h="708">
                    <a:moveTo>
                      <a:pt x="0" y="615"/>
                    </a:moveTo>
                    <a:lnTo>
                      <a:pt x="6" y="651"/>
                    </a:lnTo>
                    <a:lnTo>
                      <a:pt x="26" y="682"/>
                    </a:lnTo>
                    <a:lnTo>
                      <a:pt x="91" y="708"/>
                    </a:lnTo>
                    <a:lnTo>
                      <a:pt x="1142" y="708"/>
                    </a:lnTo>
                    <a:lnTo>
                      <a:pt x="1203" y="683"/>
                    </a:lnTo>
                    <a:lnTo>
                      <a:pt x="1223" y="652"/>
                    </a:lnTo>
                    <a:lnTo>
                      <a:pt x="1232" y="609"/>
                    </a:lnTo>
                    <a:lnTo>
                      <a:pt x="1232" y="108"/>
                    </a:lnTo>
                    <a:lnTo>
                      <a:pt x="1232" y="92"/>
                    </a:lnTo>
                    <a:lnTo>
                      <a:pt x="1228" y="72"/>
                    </a:lnTo>
                    <a:lnTo>
                      <a:pt x="1210" y="37"/>
                    </a:lnTo>
                    <a:lnTo>
                      <a:pt x="1180" y="11"/>
                    </a:lnTo>
                    <a:lnTo>
                      <a:pt x="1135" y="0"/>
                    </a:lnTo>
                    <a:lnTo>
                      <a:pt x="94" y="0"/>
                    </a:lnTo>
                    <a:lnTo>
                      <a:pt x="75" y="2"/>
                    </a:lnTo>
                    <a:lnTo>
                      <a:pt x="57" y="7"/>
                    </a:lnTo>
                    <a:lnTo>
                      <a:pt x="26" y="28"/>
                    </a:lnTo>
                    <a:lnTo>
                      <a:pt x="6" y="55"/>
                    </a:lnTo>
                    <a:lnTo>
                      <a:pt x="0" y="85"/>
                    </a:lnTo>
                    <a:lnTo>
                      <a:pt x="0" y="615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407" name="Freeform 79"/>
              <p:cNvSpPr>
                <a:spLocks/>
              </p:cNvSpPr>
              <p:nvPr/>
            </p:nvSpPr>
            <p:spPr bwMode="auto">
              <a:xfrm>
                <a:off x="2307" y="2354"/>
                <a:ext cx="389" cy="326"/>
              </a:xfrm>
              <a:custGeom>
                <a:avLst/>
                <a:gdLst/>
                <a:ahLst/>
                <a:cxnLst>
                  <a:cxn ang="0">
                    <a:pos x="0" y="2477"/>
                  </a:cxn>
                  <a:cxn ang="0">
                    <a:pos x="9" y="2538"/>
                  </a:cxn>
                  <a:cxn ang="0">
                    <a:pos x="41" y="2581"/>
                  </a:cxn>
                  <a:cxn ang="0">
                    <a:pos x="90" y="2604"/>
                  </a:cxn>
                  <a:cxn ang="0">
                    <a:pos x="153" y="2613"/>
                  </a:cxn>
                  <a:cxn ang="0">
                    <a:pos x="2963" y="2611"/>
                  </a:cxn>
                  <a:cxn ang="0">
                    <a:pos x="3025" y="2603"/>
                  </a:cxn>
                  <a:cxn ang="0">
                    <a:pos x="3072" y="2575"/>
                  </a:cxn>
                  <a:cxn ang="0">
                    <a:pos x="3101" y="2529"/>
                  </a:cxn>
                  <a:cxn ang="0">
                    <a:pos x="3112" y="2464"/>
                  </a:cxn>
                  <a:cxn ang="0">
                    <a:pos x="3112" y="166"/>
                  </a:cxn>
                  <a:cxn ang="0">
                    <a:pos x="3112" y="132"/>
                  </a:cxn>
                  <a:cxn ang="0">
                    <a:pos x="3106" y="100"/>
                  </a:cxn>
                  <a:cxn ang="0">
                    <a:pos x="3084" y="49"/>
                  </a:cxn>
                  <a:cxn ang="0">
                    <a:pos x="3046" y="16"/>
                  </a:cxn>
                  <a:cxn ang="0">
                    <a:pos x="2985" y="3"/>
                  </a:cxn>
                  <a:cxn ang="0">
                    <a:pos x="184" y="0"/>
                  </a:cxn>
                  <a:cxn ang="0">
                    <a:pos x="167" y="0"/>
                  </a:cxn>
                  <a:cxn ang="0">
                    <a:pos x="151" y="3"/>
                  </a:cxn>
                  <a:cxn ang="0">
                    <a:pos x="117" y="12"/>
                  </a:cxn>
                  <a:cxn ang="0">
                    <a:pos x="58" y="48"/>
                  </a:cxn>
                  <a:cxn ang="0">
                    <a:pos x="17" y="99"/>
                  </a:cxn>
                  <a:cxn ang="0">
                    <a:pos x="2" y="169"/>
                  </a:cxn>
                  <a:cxn ang="0">
                    <a:pos x="0" y="2477"/>
                  </a:cxn>
                </a:cxnLst>
                <a:rect l="0" t="0" r="r" b="b"/>
                <a:pathLst>
                  <a:path w="3112" h="2613">
                    <a:moveTo>
                      <a:pt x="0" y="2477"/>
                    </a:moveTo>
                    <a:lnTo>
                      <a:pt x="9" y="2538"/>
                    </a:lnTo>
                    <a:lnTo>
                      <a:pt x="41" y="2581"/>
                    </a:lnTo>
                    <a:lnTo>
                      <a:pt x="90" y="2604"/>
                    </a:lnTo>
                    <a:lnTo>
                      <a:pt x="153" y="2613"/>
                    </a:lnTo>
                    <a:lnTo>
                      <a:pt x="2963" y="2611"/>
                    </a:lnTo>
                    <a:lnTo>
                      <a:pt x="3025" y="2603"/>
                    </a:lnTo>
                    <a:lnTo>
                      <a:pt x="3072" y="2575"/>
                    </a:lnTo>
                    <a:lnTo>
                      <a:pt x="3101" y="2529"/>
                    </a:lnTo>
                    <a:lnTo>
                      <a:pt x="3112" y="2464"/>
                    </a:lnTo>
                    <a:lnTo>
                      <a:pt x="3112" y="166"/>
                    </a:lnTo>
                    <a:lnTo>
                      <a:pt x="3112" y="132"/>
                    </a:lnTo>
                    <a:lnTo>
                      <a:pt x="3106" y="100"/>
                    </a:lnTo>
                    <a:lnTo>
                      <a:pt x="3084" y="49"/>
                    </a:lnTo>
                    <a:lnTo>
                      <a:pt x="3046" y="16"/>
                    </a:lnTo>
                    <a:lnTo>
                      <a:pt x="2985" y="3"/>
                    </a:lnTo>
                    <a:lnTo>
                      <a:pt x="184" y="0"/>
                    </a:lnTo>
                    <a:lnTo>
                      <a:pt x="167" y="0"/>
                    </a:lnTo>
                    <a:lnTo>
                      <a:pt x="151" y="3"/>
                    </a:lnTo>
                    <a:lnTo>
                      <a:pt x="117" y="12"/>
                    </a:lnTo>
                    <a:lnTo>
                      <a:pt x="58" y="48"/>
                    </a:lnTo>
                    <a:lnTo>
                      <a:pt x="17" y="99"/>
                    </a:lnTo>
                    <a:lnTo>
                      <a:pt x="2" y="169"/>
                    </a:lnTo>
                    <a:lnTo>
                      <a:pt x="0" y="2477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408" name="Freeform 80"/>
              <p:cNvSpPr>
                <a:spLocks/>
              </p:cNvSpPr>
              <p:nvPr/>
            </p:nvSpPr>
            <p:spPr bwMode="auto">
              <a:xfrm>
                <a:off x="2336" y="2387"/>
                <a:ext cx="335" cy="251"/>
              </a:xfrm>
              <a:custGeom>
                <a:avLst/>
                <a:gdLst/>
                <a:ahLst/>
                <a:cxnLst>
                  <a:cxn ang="0">
                    <a:pos x="0" y="1899"/>
                  </a:cxn>
                  <a:cxn ang="0">
                    <a:pos x="9" y="1944"/>
                  </a:cxn>
                  <a:cxn ang="0">
                    <a:pos x="37" y="1977"/>
                  </a:cxn>
                  <a:cxn ang="0">
                    <a:pos x="77" y="1996"/>
                  </a:cxn>
                  <a:cxn ang="0">
                    <a:pos x="132" y="2002"/>
                  </a:cxn>
                  <a:cxn ang="0">
                    <a:pos x="2554" y="2000"/>
                  </a:cxn>
                  <a:cxn ang="0">
                    <a:pos x="2607" y="1994"/>
                  </a:cxn>
                  <a:cxn ang="0">
                    <a:pos x="2647" y="1973"/>
                  </a:cxn>
                  <a:cxn ang="0">
                    <a:pos x="2671" y="1939"/>
                  </a:cxn>
                  <a:cxn ang="0">
                    <a:pos x="2681" y="1889"/>
                  </a:cxn>
                  <a:cxn ang="0">
                    <a:pos x="2681" y="126"/>
                  </a:cxn>
                  <a:cxn ang="0">
                    <a:pos x="2681" y="102"/>
                  </a:cxn>
                  <a:cxn ang="0">
                    <a:pos x="2677" y="78"/>
                  </a:cxn>
                  <a:cxn ang="0">
                    <a:pos x="2658" y="38"/>
                  </a:cxn>
                  <a:cxn ang="0">
                    <a:pos x="2625" y="13"/>
                  </a:cxn>
                  <a:cxn ang="0">
                    <a:pos x="2572" y="3"/>
                  </a:cxn>
                  <a:cxn ang="0">
                    <a:pos x="159" y="0"/>
                  </a:cxn>
                  <a:cxn ang="0">
                    <a:pos x="131" y="0"/>
                  </a:cxn>
                  <a:cxn ang="0">
                    <a:pos x="101" y="3"/>
                  </a:cxn>
                  <a:cxn ang="0">
                    <a:pos x="50" y="17"/>
                  </a:cxn>
                  <a:cxn ang="0">
                    <a:pos x="15" y="45"/>
                  </a:cxn>
                  <a:cxn ang="0">
                    <a:pos x="0" y="92"/>
                  </a:cxn>
                  <a:cxn ang="0">
                    <a:pos x="0" y="1899"/>
                  </a:cxn>
                </a:cxnLst>
                <a:rect l="0" t="0" r="r" b="b"/>
                <a:pathLst>
                  <a:path w="2681" h="2002">
                    <a:moveTo>
                      <a:pt x="0" y="1899"/>
                    </a:moveTo>
                    <a:lnTo>
                      <a:pt x="9" y="1944"/>
                    </a:lnTo>
                    <a:lnTo>
                      <a:pt x="37" y="1977"/>
                    </a:lnTo>
                    <a:lnTo>
                      <a:pt x="77" y="1996"/>
                    </a:lnTo>
                    <a:lnTo>
                      <a:pt x="132" y="2002"/>
                    </a:lnTo>
                    <a:lnTo>
                      <a:pt x="2554" y="2000"/>
                    </a:lnTo>
                    <a:lnTo>
                      <a:pt x="2607" y="1994"/>
                    </a:lnTo>
                    <a:lnTo>
                      <a:pt x="2647" y="1973"/>
                    </a:lnTo>
                    <a:lnTo>
                      <a:pt x="2671" y="1939"/>
                    </a:lnTo>
                    <a:lnTo>
                      <a:pt x="2681" y="1889"/>
                    </a:lnTo>
                    <a:lnTo>
                      <a:pt x="2681" y="126"/>
                    </a:lnTo>
                    <a:lnTo>
                      <a:pt x="2681" y="102"/>
                    </a:lnTo>
                    <a:lnTo>
                      <a:pt x="2677" y="78"/>
                    </a:lnTo>
                    <a:lnTo>
                      <a:pt x="2658" y="38"/>
                    </a:lnTo>
                    <a:lnTo>
                      <a:pt x="2625" y="13"/>
                    </a:lnTo>
                    <a:lnTo>
                      <a:pt x="2572" y="3"/>
                    </a:lnTo>
                    <a:lnTo>
                      <a:pt x="159" y="0"/>
                    </a:lnTo>
                    <a:lnTo>
                      <a:pt x="131" y="0"/>
                    </a:lnTo>
                    <a:lnTo>
                      <a:pt x="101" y="3"/>
                    </a:lnTo>
                    <a:lnTo>
                      <a:pt x="50" y="17"/>
                    </a:lnTo>
                    <a:lnTo>
                      <a:pt x="15" y="45"/>
                    </a:lnTo>
                    <a:lnTo>
                      <a:pt x="0" y="92"/>
                    </a:lnTo>
                    <a:lnTo>
                      <a:pt x="0" y="1899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409" name="Freeform 81"/>
              <p:cNvSpPr>
                <a:spLocks/>
              </p:cNvSpPr>
              <p:nvPr/>
            </p:nvSpPr>
            <p:spPr bwMode="auto">
              <a:xfrm>
                <a:off x="2347" y="2398"/>
                <a:ext cx="314" cy="227"/>
              </a:xfrm>
              <a:custGeom>
                <a:avLst/>
                <a:gdLst/>
                <a:ahLst/>
                <a:cxnLst>
                  <a:cxn ang="0">
                    <a:pos x="0" y="1722"/>
                  </a:cxn>
                  <a:cxn ang="0">
                    <a:pos x="8" y="1763"/>
                  </a:cxn>
                  <a:cxn ang="0">
                    <a:pos x="33" y="1793"/>
                  </a:cxn>
                  <a:cxn ang="0">
                    <a:pos x="73" y="1809"/>
                  </a:cxn>
                  <a:cxn ang="0">
                    <a:pos x="124" y="1815"/>
                  </a:cxn>
                  <a:cxn ang="0">
                    <a:pos x="2396" y="1812"/>
                  </a:cxn>
                  <a:cxn ang="0">
                    <a:pos x="2445" y="1808"/>
                  </a:cxn>
                  <a:cxn ang="0">
                    <a:pos x="2483" y="1788"/>
                  </a:cxn>
                  <a:cxn ang="0">
                    <a:pos x="2506" y="1757"/>
                  </a:cxn>
                  <a:cxn ang="0">
                    <a:pos x="2515" y="1711"/>
                  </a:cxn>
                  <a:cxn ang="0">
                    <a:pos x="2515" y="125"/>
                  </a:cxn>
                  <a:cxn ang="0">
                    <a:pos x="2514" y="102"/>
                  </a:cxn>
                  <a:cxn ang="0">
                    <a:pos x="2509" y="79"/>
                  </a:cxn>
                  <a:cxn ang="0">
                    <a:pos x="2489" y="39"/>
                  </a:cxn>
                  <a:cxn ang="0">
                    <a:pos x="2454" y="14"/>
                  </a:cxn>
                  <a:cxn ang="0">
                    <a:pos x="2402" y="3"/>
                  </a:cxn>
                  <a:cxn ang="0">
                    <a:pos x="138" y="0"/>
                  </a:cxn>
                  <a:cxn ang="0">
                    <a:pos x="112" y="0"/>
                  </a:cxn>
                  <a:cxn ang="0">
                    <a:pos x="87" y="4"/>
                  </a:cxn>
                  <a:cxn ang="0">
                    <a:pos x="42" y="21"/>
                  </a:cxn>
                  <a:cxn ang="0">
                    <a:pos x="12" y="50"/>
                  </a:cxn>
                  <a:cxn ang="0">
                    <a:pos x="0" y="93"/>
                  </a:cxn>
                  <a:cxn ang="0">
                    <a:pos x="0" y="1722"/>
                  </a:cxn>
                </a:cxnLst>
                <a:rect l="0" t="0" r="r" b="b"/>
                <a:pathLst>
                  <a:path w="2515" h="1815">
                    <a:moveTo>
                      <a:pt x="0" y="1722"/>
                    </a:moveTo>
                    <a:lnTo>
                      <a:pt x="8" y="1763"/>
                    </a:lnTo>
                    <a:lnTo>
                      <a:pt x="33" y="1793"/>
                    </a:lnTo>
                    <a:lnTo>
                      <a:pt x="73" y="1809"/>
                    </a:lnTo>
                    <a:lnTo>
                      <a:pt x="124" y="1815"/>
                    </a:lnTo>
                    <a:lnTo>
                      <a:pt x="2396" y="1812"/>
                    </a:lnTo>
                    <a:lnTo>
                      <a:pt x="2445" y="1808"/>
                    </a:lnTo>
                    <a:lnTo>
                      <a:pt x="2483" y="1788"/>
                    </a:lnTo>
                    <a:lnTo>
                      <a:pt x="2506" y="1757"/>
                    </a:lnTo>
                    <a:lnTo>
                      <a:pt x="2515" y="1711"/>
                    </a:lnTo>
                    <a:lnTo>
                      <a:pt x="2515" y="125"/>
                    </a:lnTo>
                    <a:lnTo>
                      <a:pt x="2514" y="102"/>
                    </a:lnTo>
                    <a:lnTo>
                      <a:pt x="2509" y="79"/>
                    </a:lnTo>
                    <a:lnTo>
                      <a:pt x="2489" y="39"/>
                    </a:lnTo>
                    <a:lnTo>
                      <a:pt x="2454" y="14"/>
                    </a:lnTo>
                    <a:lnTo>
                      <a:pt x="2402" y="3"/>
                    </a:lnTo>
                    <a:lnTo>
                      <a:pt x="138" y="0"/>
                    </a:lnTo>
                    <a:lnTo>
                      <a:pt x="112" y="0"/>
                    </a:lnTo>
                    <a:lnTo>
                      <a:pt x="87" y="4"/>
                    </a:lnTo>
                    <a:lnTo>
                      <a:pt x="42" y="21"/>
                    </a:lnTo>
                    <a:lnTo>
                      <a:pt x="12" y="50"/>
                    </a:lnTo>
                    <a:lnTo>
                      <a:pt x="0" y="93"/>
                    </a:lnTo>
                    <a:lnTo>
                      <a:pt x="0" y="172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410" name="Rectangle 82"/>
              <p:cNvSpPr>
                <a:spLocks noChangeArrowheads="1"/>
              </p:cNvSpPr>
              <p:nvPr/>
            </p:nvSpPr>
            <p:spPr bwMode="auto">
              <a:xfrm>
                <a:off x="2294" y="2750"/>
                <a:ext cx="165" cy="4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411" name="Rectangle 83"/>
              <p:cNvSpPr>
                <a:spLocks noChangeArrowheads="1"/>
              </p:cNvSpPr>
              <p:nvPr/>
            </p:nvSpPr>
            <p:spPr bwMode="auto">
              <a:xfrm>
                <a:off x="2294" y="2826"/>
                <a:ext cx="165" cy="5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412" name="Rectangle 84"/>
              <p:cNvSpPr>
                <a:spLocks noChangeArrowheads="1"/>
              </p:cNvSpPr>
              <p:nvPr/>
            </p:nvSpPr>
            <p:spPr bwMode="auto">
              <a:xfrm>
                <a:off x="2628" y="2745"/>
                <a:ext cx="86" cy="5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413" name="Rectangle 85"/>
              <p:cNvSpPr>
                <a:spLocks noChangeArrowheads="1"/>
              </p:cNvSpPr>
              <p:nvPr/>
            </p:nvSpPr>
            <p:spPr bwMode="auto">
              <a:xfrm>
                <a:off x="2628" y="2826"/>
                <a:ext cx="86" cy="5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414" name="Rectangle 86"/>
              <p:cNvSpPr>
                <a:spLocks noChangeArrowheads="1"/>
              </p:cNvSpPr>
              <p:nvPr/>
            </p:nvSpPr>
            <p:spPr bwMode="auto">
              <a:xfrm>
                <a:off x="2483" y="2759"/>
                <a:ext cx="132" cy="4"/>
              </a:xfrm>
              <a:prstGeom prst="rect">
                <a:avLst/>
              </a:prstGeom>
              <a:solidFill>
                <a:srgbClr val="464646"/>
              </a:solidFill>
              <a:ln w="0">
                <a:solidFill>
                  <a:srgbClr val="464646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415" name="Rectangle 87"/>
              <p:cNvSpPr>
                <a:spLocks noChangeArrowheads="1"/>
              </p:cNvSpPr>
              <p:nvPr/>
            </p:nvSpPr>
            <p:spPr bwMode="auto">
              <a:xfrm>
                <a:off x="2501" y="2781"/>
                <a:ext cx="97" cy="6"/>
              </a:xfrm>
              <a:prstGeom prst="rect">
                <a:avLst/>
              </a:prstGeom>
              <a:solidFill>
                <a:srgbClr val="464646"/>
              </a:solidFill>
              <a:ln w="0">
                <a:solidFill>
                  <a:srgbClr val="464646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416" name="Line 88"/>
              <p:cNvSpPr>
                <a:spLocks noChangeShapeType="1"/>
              </p:cNvSpPr>
              <p:nvPr/>
            </p:nvSpPr>
            <p:spPr bwMode="auto">
              <a:xfrm>
                <a:off x="2472" y="2773"/>
                <a:ext cx="153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417" name="Line 89"/>
              <p:cNvSpPr>
                <a:spLocks noChangeShapeType="1"/>
              </p:cNvSpPr>
              <p:nvPr/>
            </p:nvSpPr>
            <p:spPr bwMode="auto">
              <a:xfrm>
                <a:off x="2473" y="2795"/>
                <a:ext cx="15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418" name="Rectangle 90"/>
              <p:cNvSpPr>
                <a:spLocks noChangeArrowheads="1"/>
              </p:cNvSpPr>
              <p:nvPr/>
            </p:nvSpPr>
            <p:spPr bwMode="auto">
              <a:xfrm>
                <a:off x="2644" y="2770"/>
                <a:ext cx="53" cy="26"/>
              </a:xfrm>
              <a:prstGeom prst="rect">
                <a:avLst/>
              </a:prstGeom>
              <a:solidFill>
                <a:srgbClr val="464646"/>
              </a:solidFill>
              <a:ln w="0">
                <a:solidFill>
                  <a:srgbClr val="464646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419" name="Freeform 91"/>
              <p:cNvSpPr>
                <a:spLocks/>
              </p:cNvSpPr>
              <p:nvPr/>
            </p:nvSpPr>
            <p:spPr bwMode="auto">
              <a:xfrm>
                <a:off x="2211" y="2866"/>
                <a:ext cx="573" cy="113"/>
              </a:xfrm>
              <a:custGeom>
                <a:avLst/>
                <a:gdLst/>
                <a:ahLst/>
                <a:cxnLst>
                  <a:cxn ang="0">
                    <a:pos x="469" y="0"/>
                  </a:cxn>
                  <a:cxn ang="0">
                    <a:pos x="484" y="0"/>
                  </a:cxn>
                  <a:cxn ang="0">
                    <a:pos x="4202" y="0"/>
                  </a:cxn>
                  <a:cxn ang="0">
                    <a:pos x="4587" y="902"/>
                  </a:cxn>
                  <a:cxn ang="0">
                    <a:pos x="0" y="901"/>
                  </a:cxn>
                  <a:cxn ang="0">
                    <a:pos x="469" y="0"/>
                  </a:cxn>
                </a:cxnLst>
                <a:rect l="0" t="0" r="r" b="b"/>
                <a:pathLst>
                  <a:path w="4587" h="902">
                    <a:moveTo>
                      <a:pt x="469" y="0"/>
                    </a:moveTo>
                    <a:lnTo>
                      <a:pt x="484" y="0"/>
                    </a:lnTo>
                    <a:lnTo>
                      <a:pt x="4202" y="0"/>
                    </a:lnTo>
                    <a:lnTo>
                      <a:pt x="4587" y="902"/>
                    </a:lnTo>
                    <a:lnTo>
                      <a:pt x="0" y="901"/>
                    </a:lnTo>
                    <a:lnTo>
                      <a:pt x="469" y="0"/>
                    </a:lnTo>
                    <a:close/>
                  </a:path>
                </a:pathLst>
              </a:custGeom>
              <a:solidFill>
                <a:srgbClr val="C0C0C0"/>
              </a:solidFill>
              <a:ln w="0">
                <a:solidFill>
                  <a:srgbClr val="C0C0C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420" name="Freeform 92"/>
              <p:cNvSpPr>
                <a:spLocks/>
              </p:cNvSpPr>
              <p:nvPr/>
            </p:nvSpPr>
            <p:spPr bwMode="auto">
              <a:xfrm>
                <a:off x="2211" y="2979"/>
                <a:ext cx="573" cy="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586" y="1"/>
                  </a:cxn>
                  <a:cxn ang="0">
                    <a:pos x="4468" y="135"/>
                  </a:cxn>
                  <a:cxn ang="0">
                    <a:pos x="128" y="135"/>
                  </a:cxn>
                  <a:cxn ang="0">
                    <a:pos x="0" y="0"/>
                  </a:cxn>
                </a:cxnLst>
                <a:rect l="0" t="0" r="r" b="b"/>
                <a:pathLst>
                  <a:path w="4586" h="135">
                    <a:moveTo>
                      <a:pt x="0" y="0"/>
                    </a:moveTo>
                    <a:lnTo>
                      <a:pt x="4586" y="1"/>
                    </a:lnTo>
                    <a:lnTo>
                      <a:pt x="4468" y="135"/>
                    </a:lnTo>
                    <a:lnTo>
                      <a:pt x="128" y="13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421" name="Freeform 93"/>
              <p:cNvSpPr>
                <a:spLocks/>
              </p:cNvSpPr>
              <p:nvPr/>
            </p:nvSpPr>
            <p:spPr bwMode="auto">
              <a:xfrm>
                <a:off x="2281" y="2875"/>
                <a:ext cx="365" cy="11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0" y="84"/>
                  </a:cxn>
                  <a:cxn ang="0">
                    <a:pos x="2927" y="84"/>
                  </a:cxn>
                  <a:cxn ang="0">
                    <a:pos x="2886" y="0"/>
                  </a:cxn>
                  <a:cxn ang="0">
                    <a:pos x="25" y="0"/>
                  </a:cxn>
                </a:cxnLst>
                <a:rect l="0" t="0" r="r" b="b"/>
                <a:pathLst>
                  <a:path w="2927" h="84">
                    <a:moveTo>
                      <a:pt x="25" y="0"/>
                    </a:moveTo>
                    <a:lnTo>
                      <a:pt x="0" y="84"/>
                    </a:lnTo>
                    <a:lnTo>
                      <a:pt x="2927" y="84"/>
                    </a:lnTo>
                    <a:lnTo>
                      <a:pt x="2886" y="0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6E6E6E"/>
              </a:solidFill>
              <a:ln w="0">
                <a:solidFill>
                  <a:srgbClr val="6E6E6E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422" name="Freeform 94"/>
              <p:cNvSpPr>
                <a:spLocks/>
              </p:cNvSpPr>
              <p:nvPr/>
            </p:nvSpPr>
            <p:spPr bwMode="auto">
              <a:xfrm>
                <a:off x="2250" y="2892"/>
                <a:ext cx="334" cy="54"/>
              </a:xfrm>
              <a:custGeom>
                <a:avLst/>
                <a:gdLst/>
                <a:ahLst/>
                <a:cxnLst>
                  <a:cxn ang="0">
                    <a:pos x="227" y="0"/>
                  </a:cxn>
                  <a:cxn ang="0">
                    <a:pos x="2645" y="0"/>
                  </a:cxn>
                  <a:cxn ang="0">
                    <a:pos x="2676" y="434"/>
                  </a:cxn>
                  <a:cxn ang="0">
                    <a:pos x="2421" y="430"/>
                  </a:cxn>
                  <a:cxn ang="0">
                    <a:pos x="2420" y="376"/>
                  </a:cxn>
                  <a:cxn ang="0">
                    <a:pos x="2279" y="376"/>
                  </a:cxn>
                  <a:cxn ang="0">
                    <a:pos x="2272" y="430"/>
                  </a:cxn>
                  <a:cxn ang="0">
                    <a:pos x="485" y="430"/>
                  </a:cxn>
                  <a:cxn ang="0">
                    <a:pos x="497" y="376"/>
                  </a:cxn>
                  <a:cxn ang="0">
                    <a:pos x="335" y="384"/>
                  </a:cxn>
                  <a:cxn ang="0">
                    <a:pos x="320" y="430"/>
                  </a:cxn>
                  <a:cxn ang="0">
                    <a:pos x="0" y="434"/>
                  </a:cxn>
                  <a:cxn ang="0">
                    <a:pos x="227" y="0"/>
                  </a:cxn>
                </a:cxnLst>
                <a:rect l="0" t="0" r="r" b="b"/>
                <a:pathLst>
                  <a:path w="2676" h="434">
                    <a:moveTo>
                      <a:pt x="227" y="0"/>
                    </a:moveTo>
                    <a:lnTo>
                      <a:pt x="2645" y="0"/>
                    </a:lnTo>
                    <a:lnTo>
                      <a:pt x="2676" y="434"/>
                    </a:lnTo>
                    <a:lnTo>
                      <a:pt x="2421" y="430"/>
                    </a:lnTo>
                    <a:lnTo>
                      <a:pt x="2420" y="376"/>
                    </a:lnTo>
                    <a:lnTo>
                      <a:pt x="2279" y="376"/>
                    </a:lnTo>
                    <a:lnTo>
                      <a:pt x="2272" y="430"/>
                    </a:lnTo>
                    <a:lnTo>
                      <a:pt x="485" y="430"/>
                    </a:lnTo>
                    <a:lnTo>
                      <a:pt x="497" y="376"/>
                    </a:lnTo>
                    <a:lnTo>
                      <a:pt x="335" y="384"/>
                    </a:lnTo>
                    <a:lnTo>
                      <a:pt x="320" y="430"/>
                    </a:lnTo>
                    <a:lnTo>
                      <a:pt x="0" y="434"/>
                    </a:lnTo>
                    <a:lnTo>
                      <a:pt x="227" y="0"/>
                    </a:lnTo>
                    <a:close/>
                  </a:path>
                </a:pathLst>
              </a:custGeom>
              <a:solidFill>
                <a:srgbClr val="6E6E6E"/>
              </a:solidFill>
              <a:ln w="0">
                <a:solidFill>
                  <a:srgbClr val="6E6E6E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423" name="Freeform 95"/>
              <p:cNvSpPr>
                <a:spLocks/>
              </p:cNvSpPr>
              <p:nvPr/>
            </p:nvSpPr>
            <p:spPr bwMode="auto">
              <a:xfrm>
                <a:off x="2588" y="2891"/>
                <a:ext cx="68" cy="26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0"/>
                  </a:cxn>
                  <a:cxn ang="0">
                    <a:pos x="23" y="200"/>
                  </a:cxn>
                  <a:cxn ang="0">
                    <a:pos x="542" y="201"/>
                  </a:cxn>
                  <a:cxn ang="0">
                    <a:pos x="494" y="0"/>
                  </a:cxn>
                  <a:cxn ang="0">
                    <a:pos x="7" y="0"/>
                  </a:cxn>
                </a:cxnLst>
                <a:rect l="0" t="0" r="r" b="b"/>
                <a:pathLst>
                  <a:path w="542" h="201">
                    <a:moveTo>
                      <a:pt x="7" y="0"/>
                    </a:moveTo>
                    <a:lnTo>
                      <a:pt x="0" y="0"/>
                    </a:lnTo>
                    <a:lnTo>
                      <a:pt x="23" y="200"/>
                    </a:lnTo>
                    <a:lnTo>
                      <a:pt x="542" y="201"/>
                    </a:lnTo>
                    <a:lnTo>
                      <a:pt x="494" y="0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6E6E6E"/>
              </a:solidFill>
              <a:ln w="0">
                <a:solidFill>
                  <a:srgbClr val="6E6E6E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424" name="Freeform 96"/>
              <p:cNvSpPr>
                <a:spLocks/>
              </p:cNvSpPr>
              <p:nvPr/>
            </p:nvSpPr>
            <p:spPr bwMode="auto">
              <a:xfrm>
                <a:off x="2593" y="2920"/>
                <a:ext cx="70" cy="27"/>
              </a:xfrm>
              <a:custGeom>
                <a:avLst/>
                <a:gdLst/>
                <a:ahLst/>
                <a:cxnLst>
                  <a:cxn ang="0">
                    <a:pos x="170" y="0"/>
                  </a:cxn>
                  <a:cxn ang="0">
                    <a:pos x="172" y="66"/>
                  </a:cxn>
                  <a:cxn ang="0">
                    <a:pos x="0" y="66"/>
                  </a:cxn>
                  <a:cxn ang="0">
                    <a:pos x="25" y="218"/>
                  </a:cxn>
                  <a:cxn ang="0">
                    <a:pos x="563" y="218"/>
                  </a:cxn>
                  <a:cxn ang="0">
                    <a:pos x="520" y="62"/>
                  </a:cxn>
                  <a:cxn ang="0">
                    <a:pos x="340" y="62"/>
                  </a:cxn>
                  <a:cxn ang="0">
                    <a:pos x="340" y="6"/>
                  </a:cxn>
                  <a:cxn ang="0">
                    <a:pos x="170" y="0"/>
                  </a:cxn>
                </a:cxnLst>
                <a:rect l="0" t="0" r="r" b="b"/>
                <a:pathLst>
                  <a:path w="563" h="218">
                    <a:moveTo>
                      <a:pt x="170" y="0"/>
                    </a:moveTo>
                    <a:lnTo>
                      <a:pt x="172" y="66"/>
                    </a:lnTo>
                    <a:lnTo>
                      <a:pt x="0" y="66"/>
                    </a:lnTo>
                    <a:lnTo>
                      <a:pt x="25" y="218"/>
                    </a:lnTo>
                    <a:lnTo>
                      <a:pt x="563" y="218"/>
                    </a:lnTo>
                    <a:lnTo>
                      <a:pt x="520" y="62"/>
                    </a:lnTo>
                    <a:lnTo>
                      <a:pt x="340" y="62"/>
                    </a:lnTo>
                    <a:lnTo>
                      <a:pt x="340" y="6"/>
                    </a:lnTo>
                    <a:lnTo>
                      <a:pt x="170" y="0"/>
                    </a:lnTo>
                    <a:close/>
                  </a:path>
                </a:pathLst>
              </a:custGeom>
              <a:solidFill>
                <a:srgbClr val="6E6E6E"/>
              </a:solidFill>
              <a:ln w="0">
                <a:solidFill>
                  <a:srgbClr val="6E6E6E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425" name="Freeform 97"/>
              <p:cNvSpPr>
                <a:spLocks/>
              </p:cNvSpPr>
              <p:nvPr/>
            </p:nvSpPr>
            <p:spPr bwMode="auto">
              <a:xfrm>
                <a:off x="2658" y="2893"/>
                <a:ext cx="101" cy="5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6" y="430"/>
                  </a:cxn>
                  <a:cxn ang="0">
                    <a:pos x="812" y="430"/>
                  </a:cxn>
                  <a:cxn ang="0">
                    <a:pos x="627" y="0"/>
                  </a:cxn>
                  <a:cxn ang="0">
                    <a:pos x="0" y="0"/>
                  </a:cxn>
                </a:cxnLst>
                <a:rect l="0" t="0" r="r" b="b"/>
                <a:pathLst>
                  <a:path w="812" h="430">
                    <a:moveTo>
                      <a:pt x="0" y="0"/>
                    </a:moveTo>
                    <a:lnTo>
                      <a:pt x="126" y="430"/>
                    </a:lnTo>
                    <a:lnTo>
                      <a:pt x="812" y="430"/>
                    </a:lnTo>
                    <a:lnTo>
                      <a:pt x="62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E6E6E"/>
              </a:solidFill>
              <a:ln w="0">
                <a:solidFill>
                  <a:srgbClr val="6E6E6E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426" name="AutoShape 98"/>
              <p:cNvSpPr>
                <a:spLocks noChangeArrowheads="1"/>
              </p:cNvSpPr>
              <p:nvPr/>
            </p:nvSpPr>
            <p:spPr bwMode="auto">
              <a:xfrm>
                <a:off x="2407" y="2679"/>
                <a:ext cx="192" cy="33"/>
              </a:xfrm>
              <a:prstGeom prst="roundRect">
                <a:avLst>
                  <a:gd name="adj" fmla="val 42019"/>
                </a:avLst>
              </a:prstGeom>
              <a:solidFill>
                <a:srgbClr val="6E6E6E"/>
              </a:solidFill>
              <a:ln w="0">
                <a:solidFill>
                  <a:srgbClr val="6E6E6E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427" name="Rectangle 99"/>
              <p:cNvSpPr>
                <a:spLocks noChangeArrowheads="1"/>
              </p:cNvSpPr>
              <p:nvPr/>
            </p:nvSpPr>
            <p:spPr bwMode="auto">
              <a:xfrm>
                <a:off x="2645" y="2653"/>
                <a:ext cx="26" cy="16"/>
              </a:xfrm>
              <a:prstGeom prst="rect">
                <a:avLst/>
              </a:prstGeom>
              <a:solidFill>
                <a:srgbClr val="464646"/>
              </a:solidFill>
              <a:ln w="0">
                <a:solidFill>
                  <a:srgbClr val="464646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428" name="Rectangle 100"/>
              <p:cNvSpPr>
                <a:spLocks noChangeArrowheads="1"/>
              </p:cNvSpPr>
              <p:nvPr/>
            </p:nvSpPr>
            <p:spPr bwMode="auto">
              <a:xfrm>
                <a:off x="2361" y="2698"/>
                <a:ext cx="285" cy="25"/>
              </a:xfrm>
              <a:prstGeom prst="rect">
                <a:avLst/>
              </a:prstGeom>
              <a:solidFill>
                <a:srgbClr val="C0C0C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429" name="Rectangle 101"/>
              <p:cNvSpPr>
                <a:spLocks noChangeArrowheads="1"/>
              </p:cNvSpPr>
              <p:nvPr/>
            </p:nvSpPr>
            <p:spPr bwMode="auto">
              <a:xfrm>
                <a:off x="2361" y="2720"/>
                <a:ext cx="284" cy="6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80808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430" name="AutoShape 102"/>
              <p:cNvSpPr>
                <a:spLocks noChangeAspect="1" noChangeArrowheads="1"/>
              </p:cNvSpPr>
              <p:nvPr/>
            </p:nvSpPr>
            <p:spPr bwMode="auto">
              <a:xfrm>
                <a:off x="2345" y="2398"/>
                <a:ext cx="315" cy="228"/>
              </a:xfrm>
              <a:prstGeom prst="roundRect">
                <a:avLst>
                  <a:gd name="adj" fmla="val 16667"/>
                </a:avLst>
              </a:prstGeom>
              <a:gradFill rotWithShape="0">
                <a:gsLst>
                  <a:gs pos="0">
                    <a:schemeClr val="accent2"/>
                  </a:gs>
                  <a:gs pos="100000">
                    <a:srgbClr val="00CCFF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7" name="Group 103"/>
            <p:cNvGrpSpPr>
              <a:grpSpLocks/>
            </p:cNvGrpSpPr>
            <p:nvPr/>
          </p:nvGrpSpPr>
          <p:grpSpPr bwMode="auto">
            <a:xfrm>
              <a:off x="4038" y="1104"/>
              <a:ext cx="673" cy="720"/>
              <a:chOff x="2211" y="2354"/>
              <a:chExt cx="573" cy="642"/>
            </a:xfrm>
          </p:grpSpPr>
          <p:sp>
            <p:nvSpPr>
              <p:cNvPr id="227432" name="Rectangle 104"/>
              <p:cNvSpPr>
                <a:spLocks noChangeArrowheads="1"/>
              </p:cNvSpPr>
              <p:nvPr/>
            </p:nvSpPr>
            <p:spPr bwMode="auto">
              <a:xfrm>
                <a:off x="2293" y="2727"/>
                <a:ext cx="421" cy="122"/>
              </a:xfrm>
              <a:prstGeom prst="rect">
                <a:avLst/>
              </a:prstGeom>
              <a:solidFill>
                <a:srgbClr val="C0C0C0"/>
              </a:solidFill>
              <a:ln w="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433" name="Freeform 105"/>
              <p:cNvSpPr>
                <a:spLocks/>
              </p:cNvSpPr>
              <p:nvPr/>
            </p:nvSpPr>
            <p:spPr bwMode="auto">
              <a:xfrm>
                <a:off x="2305" y="2777"/>
                <a:ext cx="63" cy="17"/>
              </a:xfrm>
              <a:custGeom>
                <a:avLst/>
                <a:gdLst/>
                <a:ahLst/>
                <a:cxnLst>
                  <a:cxn ang="0">
                    <a:pos x="0" y="74"/>
                  </a:cxn>
                  <a:cxn ang="0">
                    <a:pos x="7" y="100"/>
                  </a:cxn>
                  <a:cxn ang="0">
                    <a:pos x="29" y="122"/>
                  </a:cxn>
                  <a:cxn ang="0">
                    <a:pos x="81" y="140"/>
                  </a:cxn>
                  <a:cxn ang="0">
                    <a:pos x="427" y="140"/>
                  </a:cxn>
                  <a:cxn ang="0">
                    <a:pos x="475" y="123"/>
                  </a:cxn>
                  <a:cxn ang="0">
                    <a:pos x="494" y="103"/>
                  </a:cxn>
                  <a:cxn ang="0">
                    <a:pos x="503" y="74"/>
                  </a:cxn>
                  <a:cxn ang="0">
                    <a:pos x="504" y="69"/>
                  </a:cxn>
                  <a:cxn ang="0">
                    <a:pos x="497" y="43"/>
                  </a:cxn>
                  <a:cxn ang="0">
                    <a:pos x="479" y="20"/>
                  </a:cxn>
                  <a:cxn ang="0">
                    <a:pos x="428" y="0"/>
                  </a:cxn>
                  <a:cxn ang="0">
                    <a:pos x="84" y="0"/>
                  </a:cxn>
                  <a:cxn ang="0">
                    <a:pos x="58" y="4"/>
                  </a:cxn>
                  <a:cxn ang="0">
                    <a:pos x="31" y="19"/>
                  </a:cxn>
                  <a:cxn ang="0">
                    <a:pos x="9" y="42"/>
                  </a:cxn>
                  <a:cxn ang="0">
                    <a:pos x="0" y="72"/>
                  </a:cxn>
                  <a:cxn ang="0">
                    <a:pos x="0" y="74"/>
                  </a:cxn>
                </a:cxnLst>
                <a:rect l="0" t="0" r="r" b="b"/>
                <a:pathLst>
                  <a:path w="504" h="140">
                    <a:moveTo>
                      <a:pt x="0" y="74"/>
                    </a:moveTo>
                    <a:lnTo>
                      <a:pt x="7" y="100"/>
                    </a:lnTo>
                    <a:lnTo>
                      <a:pt x="29" y="122"/>
                    </a:lnTo>
                    <a:lnTo>
                      <a:pt x="81" y="140"/>
                    </a:lnTo>
                    <a:lnTo>
                      <a:pt x="427" y="140"/>
                    </a:lnTo>
                    <a:lnTo>
                      <a:pt x="475" y="123"/>
                    </a:lnTo>
                    <a:lnTo>
                      <a:pt x="494" y="103"/>
                    </a:lnTo>
                    <a:lnTo>
                      <a:pt x="503" y="74"/>
                    </a:lnTo>
                    <a:lnTo>
                      <a:pt x="504" y="69"/>
                    </a:lnTo>
                    <a:lnTo>
                      <a:pt x="497" y="43"/>
                    </a:lnTo>
                    <a:lnTo>
                      <a:pt x="479" y="20"/>
                    </a:lnTo>
                    <a:lnTo>
                      <a:pt x="428" y="0"/>
                    </a:lnTo>
                    <a:lnTo>
                      <a:pt x="84" y="0"/>
                    </a:lnTo>
                    <a:lnTo>
                      <a:pt x="58" y="4"/>
                    </a:lnTo>
                    <a:lnTo>
                      <a:pt x="31" y="19"/>
                    </a:lnTo>
                    <a:lnTo>
                      <a:pt x="9" y="42"/>
                    </a:lnTo>
                    <a:lnTo>
                      <a:pt x="0" y="72"/>
                    </a:lnTo>
                    <a:lnTo>
                      <a:pt x="0" y="74"/>
                    </a:lnTo>
                    <a:close/>
                  </a:path>
                </a:pathLst>
              </a:custGeom>
              <a:solidFill>
                <a:srgbClr val="6E6E6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434" name="Freeform 106"/>
              <p:cNvSpPr>
                <a:spLocks/>
              </p:cNvSpPr>
              <p:nvPr/>
            </p:nvSpPr>
            <p:spPr bwMode="auto">
              <a:xfrm>
                <a:off x="2472" y="2746"/>
                <a:ext cx="154" cy="88"/>
              </a:xfrm>
              <a:custGeom>
                <a:avLst/>
                <a:gdLst/>
                <a:ahLst/>
                <a:cxnLst>
                  <a:cxn ang="0">
                    <a:pos x="0" y="615"/>
                  </a:cxn>
                  <a:cxn ang="0">
                    <a:pos x="6" y="651"/>
                  </a:cxn>
                  <a:cxn ang="0">
                    <a:pos x="26" y="682"/>
                  </a:cxn>
                  <a:cxn ang="0">
                    <a:pos x="91" y="708"/>
                  </a:cxn>
                  <a:cxn ang="0">
                    <a:pos x="1142" y="708"/>
                  </a:cxn>
                  <a:cxn ang="0">
                    <a:pos x="1203" y="683"/>
                  </a:cxn>
                  <a:cxn ang="0">
                    <a:pos x="1223" y="652"/>
                  </a:cxn>
                  <a:cxn ang="0">
                    <a:pos x="1232" y="609"/>
                  </a:cxn>
                  <a:cxn ang="0">
                    <a:pos x="1232" y="108"/>
                  </a:cxn>
                  <a:cxn ang="0">
                    <a:pos x="1232" y="92"/>
                  </a:cxn>
                  <a:cxn ang="0">
                    <a:pos x="1228" y="72"/>
                  </a:cxn>
                  <a:cxn ang="0">
                    <a:pos x="1210" y="37"/>
                  </a:cxn>
                  <a:cxn ang="0">
                    <a:pos x="1180" y="11"/>
                  </a:cxn>
                  <a:cxn ang="0">
                    <a:pos x="1135" y="0"/>
                  </a:cxn>
                  <a:cxn ang="0">
                    <a:pos x="94" y="0"/>
                  </a:cxn>
                  <a:cxn ang="0">
                    <a:pos x="75" y="2"/>
                  </a:cxn>
                  <a:cxn ang="0">
                    <a:pos x="57" y="7"/>
                  </a:cxn>
                  <a:cxn ang="0">
                    <a:pos x="26" y="28"/>
                  </a:cxn>
                  <a:cxn ang="0">
                    <a:pos x="6" y="55"/>
                  </a:cxn>
                  <a:cxn ang="0">
                    <a:pos x="0" y="85"/>
                  </a:cxn>
                  <a:cxn ang="0">
                    <a:pos x="0" y="615"/>
                  </a:cxn>
                </a:cxnLst>
                <a:rect l="0" t="0" r="r" b="b"/>
                <a:pathLst>
                  <a:path w="1232" h="708">
                    <a:moveTo>
                      <a:pt x="0" y="615"/>
                    </a:moveTo>
                    <a:lnTo>
                      <a:pt x="6" y="651"/>
                    </a:lnTo>
                    <a:lnTo>
                      <a:pt x="26" y="682"/>
                    </a:lnTo>
                    <a:lnTo>
                      <a:pt x="91" y="708"/>
                    </a:lnTo>
                    <a:lnTo>
                      <a:pt x="1142" y="708"/>
                    </a:lnTo>
                    <a:lnTo>
                      <a:pt x="1203" y="683"/>
                    </a:lnTo>
                    <a:lnTo>
                      <a:pt x="1223" y="652"/>
                    </a:lnTo>
                    <a:lnTo>
                      <a:pt x="1232" y="609"/>
                    </a:lnTo>
                    <a:lnTo>
                      <a:pt x="1232" y="108"/>
                    </a:lnTo>
                    <a:lnTo>
                      <a:pt x="1232" y="92"/>
                    </a:lnTo>
                    <a:lnTo>
                      <a:pt x="1228" y="72"/>
                    </a:lnTo>
                    <a:lnTo>
                      <a:pt x="1210" y="37"/>
                    </a:lnTo>
                    <a:lnTo>
                      <a:pt x="1180" y="11"/>
                    </a:lnTo>
                    <a:lnTo>
                      <a:pt x="1135" y="0"/>
                    </a:lnTo>
                    <a:lnTo>
                      <a:pt x="94" y="0"/>
                    </a:lnTo>
                    <a:lnTo>
                      <a:pt x="75" y="2"/>
                    </a:lnTo>
                    <a:lnTo>
                      <a:pt x="57" y="7"/>
                    </a:lnTo>
                    <a:lnTo>
                      <a:pt x="26" y="28"/>
                    </a:lnTo>
                    <a:lnTo>
                      <a:pt x="6" y="55"/>
                    </a:lnTo>
                    <a:lnTo>
                      <a:pt x="0" y="85"/>
                    </a:lnTo>
                    <a:lnTo>
                      <a:pt x="0" y="615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435" name="Freeform 107"/>
              <p:cNvSpPr>
                <a:spLocks/>
              </p:cNvSpPr>
              <p:nvPr/>
            </p:nvSpPr>
            <p:spPr bwMode="auto">
              <a:xfrm>
                <a:off x="2307" y="2354"/>
                <a:ext cx="389" cy="326"/>
              </a:xfrm>
              <a:custGeom>
                <a:avLst/>
                <a:gdLst/>
                <a:ahLst/>
                <a:cxnLst>
                  <a:cxn ang="0">
                    <a:pos x="0" y="2477"/>
                  </a:cxn>
                  <a:cxn ang="0">
                    <a:pos x="9" y="2538"/>
                  </a:cxn>
                  <a:cxn ang="0">
                    <a:pos x="41" y="2581"/>
                  </a:cxn>
                  <a:cxn ang="0">
                    <a:pos x="90" y="2604"/>
                  </a:cxn>
                  <a:cxn ang="0">
                    <a:pos x="153" y="2613"/>
                  </a:cxn>
                  <a:cxn ang="0">
                    <a:pos x="2963" y="2611"/>
                  </a:cxn>
                  <a:cxn ang="0">
                    <a:pos x="3025" y="2603"/>
                  </a:cxn>
                  <a:cxn ang="0">
                    <a:pos x="3072" y="2575"/>
                  </a:cxn>
                  <a:cxn ang="0">
                    <a:pos x="3101" y="2529"/>
                  </a:cxn>
                  <a:cxn ang="0">
                    <a:pos x="3112" y="2464"/>
                  </a:cxn>
                  <a:cxn ang="0">
                    <a:pos x="3112" y="166"/>
                  </a:cxn>
                  <a:cxn ang="0">
                    <a:pos x="3112" y="132"/>
                  </a:cxn>
                  <a:cxn ang="0">
                    <a:pos x="3106" y="100"/>
                  </a:cxn>
                  <a:cxn ang="0">
                    <a:pos x="3084" y="49"/>
                  </a:cxn>
                  <a:cxn ang="0">
                    <a:pos x="3046" y="16"/>
                  </a:cxn>
                  <a:cxn ang="0">
                    <a:pos x="2985" y="3"/>
                  </a:cxn>
                  <a:cxn ang="0">
                    <a:pos x="184" y="0"/>
                  </a:cxn>
                  <a:cxn ang="0">
                    <a:pos x="167" y="0"/>
                  </a:cxn>
                  <a:cxn ang="0">
                    <a:pos x="151" y="3"/>
                  </a:cxn>
                  <a:cxn ang="0">
                    <a:pos x="117" y="12"/>
                  </a:cxn>
                  <a:cxn ang="0">
                    <a:pos x="58" y="48"/>
                  </a:cxn>
                  <a:cxn ang="0">
                    <a:pos x="17" y="99"/>
                  </a:cxn>
                  <a:cxn ang="0">
                    <a:pos x="2" y="169"/>
                  </a:cxn>
                  <a:cxn ang="0">
                    <a:pos x="0" y="2477"/>
                  </a:cxn>
                </a:cxnLst>
                <a:rect l="0" t="0" r="r" b="b"/>
                <a:pathLst>
                  <a:path w="3112" h="2613">
                    <a:moveTo>
                      <a:pt x="0" y="2477"/>
                    </a:moveTo>
                    <a:lnTo>
                      <a:pt x="9" y="2538"/>
                    </a:lnTo>
                    <a:lnTo>
                      <a:pt x="41" y="2581"/>
                    </a:lnTo>
                    <a:lnTo>
                      <a:pt x="90" y="2604"/>
                    </a:lnTo>
                    <a:lnTo>
                      <a:pt x="153" y="2613"/>
                    </a:lnTo>
                    <a:lnTo>
                      <a:pt x="2963" y="2611"/>
                    </a:lnTo>
                    <a:lnTo>
                      <a:pt x="3025" y="2603"/>
                    </a:lnTo>
                    <a:lnTo>
                      <a:pt x="3072" y="2575"/>
                    </a:lnTo>
                    <a:lnTo>
                      <a:pt x="3101" y="2529"/>
                    </a:lnTo>
                    <a:lnTo>
                      <a:pt x="3112" y="2464"/>
                    </a:lnTo>
                    <a:lnTo>
                      <a:pt x="3112" y="166"/>
                    </a:lnTo>
                    <a:lnTo>
                      <a:pt x="3112" y="132"/>
                    </a:lnTo>
                    <a:lnTo>
                      <a:pt x="3106" y="100"/>
                    </a:lnTo>
                    <a:lnTo>
                      <a:pt x="3084" y="49"/>
                    </a:lnTo>
                    <a:lnTo>
                      <a:pt x="3046" y="16"/>
                    </a:lnTo>
                    <a:lnTo>
                      <a:pt x="2985" y="3"/>
                    </a:lnTo>
                    <a:lnTo>
                      <a:pt x="184" y="0"/>
                    </a:lnTo>
                    <a:lnTo>
                      <a:pt x="167" y="0"/>
                    </a:lnTo>
                    <a:lnTo>
                      <a:pt x="151" y="3"/>
                    </a:lnTo>
                    <a:lnTo>
                      <a:pt x="117" y="12"/>
                    </a:lnTo>
                    <a:lnTo>
                      <a:pt x="58" y="48"/>
                    </a:lnTo>
                    <a:lnTo>
                      <a:pt x="17" y="99"/>
                    </a:lnTo>
                    <a:lnTo>
                      <a:pt x="2" y="169"/>
                    </a:lnTo>
                    <a:lnTo>
                      <a:pt x="0" y="2477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436" name="Freeform 108"/>
              <p:cNvSpPr>
                <a:spLocks/>
              </p:cNvSpPr>
              <p:nvPr/>
            </p:nvSpPr>
            <p:spPr bwMode="auto">
              <a:xfrm>
                <a:off x="2336" y="2387"/>
                <a:ext cx="335" cy="251"/>
              </a:xfrm>
              <a:custGeom>
                <a:avLst/>
                <a:gdLst/>
                <a:ahLst/>
                <a:cxnLst>
                  <a:cxn ang="0">
                    <a:pos x="0" y="1899"/>
                  </a:cxn>
                  <a:cxn ang="0">
                    <a:pos x="9" y="1944"/>
                  </a:cxn>
                  <a:cxn ang="0">
                    <a:pos x="37" y="1977"/>
                  </a:cxn>
                  <a:cxn ang="0">
                    <a:pos x="77" y="1996"/>
                  </a:cxn>
                  <a:cxn ang="0">
                    <a:pos x="132" y="2002"/>
                  </a:cxn>
                  <a:cxn ang="0">
                    <a:pos x="2554" y="2000"/>
                  </a:cxn>
                  <a:cxn ang="0">
                    <a:pos x="2607" y="1994"/>
                  </a:cxn>
                  <a:cxn ang="0">
                    <a:pos x="2647" y="1973"/>
                  </a:cxn>
                  <a:cxn ang="0">
                    <a:pos x="2671" y="1939"/>
                  </a:cxn>
                  <a:cxn ang="0">
                    <a:pos x="2681" y="1889"/>
                  </a:cxn>
                  <a:cxn ang="0">
                    <a:pos x="2681" y="126"/>
                  </a:cxn>
                  <a:cxn ang="0">
                    <a:pos x="2681" y="102"/>
                  </a:cxn>
                  <a:cxn ang="0">
                    <a:pos x="2677" y="78"/>
                  </a:cxn>
                  <a:cxn ang="0">
                    <a:pos x="2658" y="38"/>
                  </a:cxn>
                  <a:cxn ang="0">
                    <a:pos x="2625" y="13"/>
                  </a:cxn>
                  <a:cxn ang="0">
                    <a:pos x="2572" y="3"/>
                  </a:cxn>
                  <a:cxn ang="0">
                    <a:pos x="159" y="0"/>
                  </a:cxn>
                  <a:cxn ang="0">
                    <a:pos x="131" y="0"/>
                  </a:cxn>
                  <a:cxn ang="0">
                    <a:pos x="101" y="3"/>
                  </a:cxn>
                  <a:cxn ang="0">
                    <a:pos x="50" y="17"/>
                  </a:cxn>
                  <a:cxn ang="0">
                    <a:pos x="15" y="45"/>
                  </a:cxn>
                  <a:cxn ang="0">
                    <a:pos x="0" y="92"/>
                  </a:cxn>
                  <a:cxn ang="0">
                    <a:pos x="0" y="1899"/>
                  </a:cxn>
                </a:cxnLst>
                <a:rect l="0" t="0" r="r" b="b"/>
                <a:pathLst>
                  <a:path w="2681" h="2002">
                    <a:moveTo>
                      <a:pt x="0" y="1899"/>
                    </a:moveTo>
                    <a:lnTo>
                      <a:pt x="9" y="1944"/>
                    </a:lnTo>
                    <a:lnTo>
                      <a:pt x="37" y="1977"/>
                    </a:lnTo>
                    <a:lnTo>
                      <a:pt x="77" y="1996"/>
                    </a:lnTo>
                    <a:lnTo>
                      <a:pt x="132" y="2002"/>
                    </a:lnTo>
                    <a:lnTo>
                      <a:pt x="2554" y="2000"/>
                    </a:lnTo>
                    <a:lnTo>
                      <a:pt x="2607" y="1994"/>
                    </a:lnTo>
                    <a:lnTo>
                      <a:pt x="2647" y="1973"/>
                    </a:lnTo>
                    <a:lnTo>
                      <a:pt x="2671" y="1939"/>
                    </a:lnTo>
                    <a:lnTo>
                      <a:pt x="2681" y="1889"/>
                    </a:lnTo>
                    <a:lnTo>
                      <a:pt x="2681" y="126"/>
                    </a:lnTo>
                    <a:lnTo>
                      <a:pt x="2681" y="102"/>
                    </a:lnTo>
                    <a:lnTo>
                      <a:pt x="2677" y="78"/>
                    </a:lnTo>
                    <a:lnTo>
                      <a:pt x="2658" y="38"/>
                    </a:lnTo>
                    <a:lnTo>
                      <a:pt x="2625" y="13"/>
                    </a:lnTo>
                    <a:lnTo>
                      <a:pt x="2572" y="3"/>
                    </a:lnTo>
                    <a:lnTo>
                      <a:pt x="159" y="0"/>
                    </a:lnTo>
                    <a:lnTo>
                      <a:pt x="131" y="0"/>
                    </a:lnTo>
                    <a:lnTo>
                      <a:pt x="101" y="3"/>
                    </a:lnTo>
                    <a:lnTo>
                      <a:pt x="50" y="17"/>
                    </a:lnTo>
                    <a:lnTo>
                      <a:pt x="15" y="45"/>
                    </a:lnTo>
                    <a:lnTo>
                      <a:pt x="0" y="92"/>
                    </a:lnTo>
                    <a:lnTo>
                      <a:pt x="0" y="1899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437" name="Freeform 109"/>
              <p:cNvSpPr>
                <a:spLocks/>
              </p:cNvSpPr>
              <p:nvPr/>
            </p:nvSpPr>
            <p:spPr bwMode="auto">
              <a:xfrm>
                <a:off x="2347" y="2398"/>
                <a:ext cx="314" cy="227"/>
              </a:xfrm>
              <a:custGeom>
                <a:avLst/>
                <a:gdLst/>
                <a:ahLst/>
                <a:cxnLst>
                  <a:cxn ang="0">
                    <a:pos x="0" y="1722"/>
                  </a:cxn>
                  <a:cxn ang="0">
                    <a:pos x="8" y="1763"/>
                  </a:cxn>
                  <a:cxn ang="0">
                    <a:pos x="33" y="1793"/>
                  </a:cxn>
                  <a:cxn ang="0">
                    <a:pos x="73" y="1809"/>
                  </a:cxn>
                  <a:cxn ang="0">
                    <a:pos x="124" y="1815"/>
                  </a:cxn>
                  <a:cxn ang="0">
                    <a:pos x="2396" y="1812"/>
                  </a:cxn>
                  <a:cxn ang="0">
                    <a:pos x="2445" y="1808"/>
                  </a:cxn>
                  <a:cxn ang="0">
                    <a:pos x="2483" y="1788"/>
                  </a:cxn>
                  <a:cxn ang="0">
                    <a:pos x="2506" y="1757"/>
                  </a:cxn>
                  <a:cxn ang="0">
                    <a:pos x="2515" y="1711"/>
                  </a:cxn>
                  <a:cxn ang="0">
                    <a:pos x="2515" y="125"/>
                  </a:cxn>
                  <a:cxn ang="0">
                    <a:pos x="2514" y="102"/>
                  </a:cxn>
                  <a:cxn ang="0">
                    <a:pos x="2509" y="79"/>
                  </a:cxn>
                  <a:cxn ang="0">
                    <a:pos x="2489" y="39"/>
                  </a:cxn>
                  <a:cxn ang="0">
                    <a:pos x="2454" y="14"/>
                  </a:cxn>
                  <a:cxn ang="0">
                    <a:pos x="2402" y="3"/>
                  </a:cxn>
                  <a:cxn ang="0">
                    <a:pos x="138" y="0"/>
                  </a:cxn>
                  <a:cxn ang="0">
                    <a:pos x="112" y="0"/>
                  </a:cxn>
                  <a:cxn ang="0">
                    <a:pos x="87" y="4"/>
                  </a:cxn>
                  <a:cxn ang="0">
                    <a:pos x="42" y="21"/>
                  </a:cxn>
                  <a:cxn ang="0">
                    <a:pos x="12" y="50"/>
                  </a:cxn>
                  <a:cxn ang="0">
                    <a:pos x="0" y="93"/>
                  </a:cxn>
                  <a:cxn ang="0">
                    <a:pos x="0" y="1722"/>
                  </a:cxn>
                </a:cxnLst>
                <a:rect l="0" t="0" r="r" b="b"/>
                <a:pathLst>
                  <a:path w="2515" h="1815">
                    <a:moveTo>
                      <a:pt x="0" y="1722"/>
                    </a:moveTo>
                    <a:lnTo>
                      <a:pt x="8" y="1763"/>
                    </a:lnTo>
                    <a:lnTo>
                      <a:pt x="33" y="1793"/>
                    </a:lnTo>
                    <a:lnTo>
                      <a:pt x="73" y="1809"/>
                    </a:lnTo>
                    <a:lnTo>
                      <a:pt x="124" y="1815"/>
                    </a:lnTo>
                    <a:lnTo>
                      <a:pt x="2396" y="1812"/>
                    </a:lnTo>
                    <a:lnTo>
                      <a:pt x="2445" y="1808"/>
                    </a:lnTo>
                    <a:lnTo>
                      <a:pt x="2483" y="1788"/>
                    </a:lnTo>
                    <a:lnTo>
                      <a:pt x="2506" y="1757"/>
                    </a:lnTo>
                    <a:lnTo>
                      <a:pt x="2515" y="1711"/>
                    </a:lnTo>
                    <a:lnTo>
                      <a:pt x="2515" y="125"/>
                    </a:lnTo>
                    <a:lnTo>
                      <a:pt x="2514" y="102"/>
                    </a:lnTo>
                    <a:lnTo>
                      <a:pt x="2509" y="79"/>
                    </a:lnTo>
                    <a:lnTo>
                      <a:pt x="2489" y="39"/>
                    </a:lnTo>
                    <a:lnTo>
                      <a:pt x="2454" y="14"/>
                    </a:lnTo>
                    <a:lnTo>
                      <a:pt x="2402" y="3"/>
                    </a:lnTo>
                    <a:lnTo>
                      <a:pt x="138" y="0"/>
                    </a:lnTo>
                    <a:lnTo>
                      <a:pt x="112" y="0"/>
                    </a:lnTo>
                    <a:lnTo>
                      <a:pt x="87" y="4"/>
                    </a:lnTo>
                    <a:lnTo>
                      <a:pt x="42" y="21"/>
                    </a:lnTo>
                    <a:lnTo>
                      <a:pt x="12" y="50"/>
                    </a:lnTo>
                    <a:lnTo>
                      <a:pt x="0" y="93"/>
                    </a:lnTo>
                    <a:lnTo>
                      <a:pt x="0" y="172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438" name="Rectangle 110"/>
              <p:cNvSpPr>
                <a:spLocks noChangeArrowheads="1"/>
              </p:cNvSpPr>
              <p:nvPr/>
            </p:nvSpPr>
            <p:spPr bwMode="auto">
              <a:xfrm>
                <a:off x="2294" y="2750"/>
                <a:ext cx="165" cy="4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439" name="Rectangle 111"/>
              <p:cNvSpPr>
                <a:spLocks noChangeArrowheads="1"/>
              </p:cNvSpPr>
              <p:nvPr/>
            </p:nvSpPr>
            <p:spPr bwMode="auto">
              <a:xfrm>
                <a:off x="2294" y="2826"/>
                <a:ext cx="165" cy="5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440" name="Rectangle 112"/>
              <p:cNvSpPr>
                <a:spLocks noChangeArrowheads="1"/>
              </p:cNvSpPr>
              <p:nvPr/>
            </p:nvSpPr>
            <p:spPr bwMode="auto">
              <a:xfrm>
                <a:off x="2628" y="2745"/>
                <a:ext cx="86" cy="5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441" name="Rectangle 113"/>
              <p:cNvSpPr>
                <a:spLocks noChangeArrowheads="1"/>
              </p:cNvSpPr>
              <p:nvPr/>
            </p:nvSpPr>
            <p:spPr bwMode="auto">
              <a:xfrm>
                <a:off x="2628" y="2826"/>
                <a:ext cx="86" cy="5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442" name="Rectangle 114"/>
              <p:cNvSpPr>
                <a:spLocks noChangeArrowheads="1"/>
              </p:cNvSpPr>
              <p:nvPr/>
            </p:nvSpPr>
            <p:spPr bwMode="auto">
              <a:xfrm>
                <a:off x="2483" y="2759"/>
                <a:ext cx="132" cy="4"/>
              </a:xfrm>
              <a:prstGeom prst="rect">
                <a:avLst/>
              </a:prstGeom>
              <a:solidFill>
                <a:srgbClr val="464646"/>
              </a:solidFill>
              <a:ln w="0">
                <a:solidFill>
                  <a:srgbClr val="464646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443" name="Rectangle 115"/>
              <p:cNvSpPr>
                <a:spLocks noChangeArrowheads="1"/>
              </p:cNvSpPr>
              <p:nvPr/>
            </p:nvSpPr>
            <p:spPr bwMode="auto">
              <a:xfrm>
                <a:off x="2501" y="2781"/>
                <a:ext cx="97" cy="6"/>
              </a:xfrm>
              <a:prstGeom prst="rect">
                <a:avLst/>
              </a:prstGeom>
              <a:solidFill>
                <a:srgbClr val="464646"/>
              </a:solidFill>
              <a:ln w="0">
                <a:solidFill>
                  <a:srgbClr val="464646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444" name="Line 116"/>
              <p:cNvSpPr>
                <a:spLocks noChangeShapeType="1"/>
              </p:cNvSpPr>
              <p:nvPr/>
            </p:nvSpPr>
            <p:spPr bwMode="auto">
              <a:xfrm>
                <a:off x="2472" y="2773"/>
                <a:ext cx="153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445" name="Line 117"/>
              <p:cNvSpPr>
                <a:spLocks noChangeShapeType="1"/>
              </p:cNvSpPr>
              <p:nvPr/>
            </p:nvSpPr>
            <p:spPr bwMode="auto">
              <a:xfrm>
                <a:off x="2473" y="2795"/>
                <a:ext cx="15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446" name="Rectangle 118"/>
              <p:cNvSpPr>
                <a:spLocks noChangeArrowheads="1"/>
              </p:cNvSpPr>
              <p:nvPr/>
            </p:nvSpPr>
            <p:spPr bwMode="auto">
              <a:xfrm>
                <a:off x="2644" y="2770"/>
                <a:ext cx="53" cy="26"/>
              </a:xfrm>
              <a:prstGeom prst="rect">
                <a:avLst/>
              </a:prstGeom>
              <a:solidFill>
                <a:srgbClr val="464646"/>
              </a:solidFill>
              <a:ln w="0">
                <a:solidFill>
                  <a:srgbClr val="464646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447" name="Freeform 119"/>
              <p:cNvSpPr>
                <a:spLocks/>
              </p:cNvSpPr>
              <p:nvPr/>
            </p:nvSpPr>
            <p:spPr bwMode="auto">
              <a:xfrm>
                <a:off x="2211" y="2866"/>
                <a:ext cx="573" cy="113"/>
              </a:xfrm>
              <a:custGeom>
                <a:avLst/>
                <a:gdLst/>
                <a:ahLst/>
                <a:cxnLst>
                  <a:cxn ang="0">
                    <a:pos x="469" y="0"/>
                  </a:cxn>
                  <a:cxn ang="0">
                    <a:pos x="484" y="0"/>
                  </a:cxn>
                  <a:cxn ang="0">
                    <a:pos x="4202" y="0"/>
                  </a:cxn>
                  <a:cxn ang="0">
                    <a:pos x="4587" y="902"/>
                  </a:cxn>
                  <a:cxn ang="0">
                    <a:pos x="0" y="901"/>
                  </a:cxn>
                  <a:cxn ang="0">
                    <a:pos x="469" y="0"/>
                  </a:cxn>
                </a:cxnLst>
                <a:rect l="0" t="0" r="r" b="b"/>
                <a:pathLst>
                  <a:path w="4587" h="902">
                    <a:moveTo>
                      <a:pt x="469" y="0"/>
                    </a:moveTo>
                    <a:lnTo>
                      <a:pt x="484" y="0"/>
                    </a:lnTo>
                    <a:lnTo>
                      <a:pt x="4202" y="0"/>
                    </a:lnTo>
                    <a:lnTo>
                      <a:pt x="4587" y="902"/>
                    </a:lnTo>
                    <a:lnTo>
                      <a:pt x="0" y="901"/>
                    </a:lnTo>
                    <a:lnTo>
                      <a:pt x="469" y="0"/>
                    </a:lnTo>
                    <a:close/>
                  </a:path>
                </a:pathLst>
              </a:custGeom>
              <a:solidFill>
                <a:srgbClr val="C0C0C0"/>
              </a:solidFill>
              <a:ln w="0">
                <a:solidFill>
                  <a:srgbClr val="C0C0C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448" name="Freeform 120"/>
              <p:cNvSpPr>
                <a:spLocks/>
              </p:cNvSpPr>
              <p:nvPr/>
            </p:nvSpPr>
            <p:spPr bwMode="auto">
              <a:xfrm>
                <a:off x="2211" y="2979"/>
                <a:ext cx="573" cy="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586" y="1"/>
                  </a:cxn>
                  <a:cxn ang="0">
                    <a:pos x="4468" y="135"/>
                  </a:cxn>
                  <a:cxn ang="0">
                    <a:pos x="128" y="135"/>
                  </a:cxn>
                  <a:cxn ang="0">
                    <a:pos x="0" y="0"/>
                  </a:cxn>
                </a:cxnLst>
                <a:rect l="0" t="0" r="r" b="b"/>
                <a:pathLst>
                  <a:path w="4586" h="135">
                    <a:moveTo>
                      <a:pt x="0" y="0"/>
                    </a:moveTo>
                    <a:lnTo>
                      <a:pt x="4586" y="1"/>
                    </a:lnTo>
                    <a:lnTo>
                      <a:pt x="4468" y="135"/>
                    </a:lnTo>
                    <a:lnTo>
                      <a:pt x="128" y="13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449" name="Freeform 121"/>
              <p:cNvSpPr>
                <a:spLocks/>
              </p:cNvSpPr>
              <p:nvPr/>
            </p:nvSpPr>
            <p:spPr bwMode="auto">
              <a:xfrm>
                <a:off x="2281" y="2875"/>
                <a:ext cx="365" cy="11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0" y="84"/>
                  </a:cxn>
                  <a:cxn ang="0">
                    <a:pos x="2927" y="84"/>
                  </a:cxn>
                  <a:cxn ang="0">
                    <a:pos x="2886" y="0"/>
                  </a:cxn>
                  <a:cxn ang="0">
                    <a:pos x="25" y="0"/>
                  </a:cxn>
                </a:cxnLst>
                <a:rect l="0" t="0" r="r" b="b"/>
                <a:pathLst>
                  <a:path w="2927" h="84">
                    <a:moveTo>
                      <a:pt x="25" y="0"/>
                    </a:moveTo>
                    <a:lnTo>
                      <a:pt x="0" y="84"/>
                    </a:lnTo>
                    <a:lnTo>
                      <a:pt x="2927" y="84"/>
                    </a:lnTo>
                    <a:lnTo>
                      <a:pt x="2886" y="0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6E6E6E"/>
              </a:solidFill>
              <a:ln w="0">
                <a:solidFill>
                  <a:srgbClr val="6E6E6E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450" name="Freeform 122"/>
              <p:cNvSpPr>
                <a:spLocks/>
              </p:cNvSpPr>
              <p:nvPr/>
            </p:nvSpPr>
            <p:spPr bwMode="auto">
              <a:xfrm>
                <a:off x="2250" y="2892"/>
                <a:ext cx="334" cy="54"/>
              </a:xfrm>
              <a:custGeom>
                <a:avLst/>
                <a:gdLst/>
                <a:ahLst/>
                <a:cxnLst>
                  <a:cxn ang="0">
                    <a:pos x="227" y="0"/>
                  </a:cxn>
                  <a:cxn ang="0">
                    <a:pos x="2645" y="0"/>
                  </a:cxn>
                  <a:cxn ang="0">
                    <a:pos x="2676" y="434"/>
                  </a:cxn>
                  <a:cxn ang="0">
                    <a:pos x="2421" y="430"/>
                  </a:cxn>
                  <a:cxn ang="0">
                    <a:pos x="2420" y="376"/>
                  </a:cxn>
                  <a:cxn ang="0">
                    <a:pos x="2279" y="376"/>
                  </a:cxn>
                  <a:cxn ang="0">
                    <a:pos x="2272" y="430"/>
                  </a:cxn>
                  <a:cxn ang="0">
                    <a:pos x="485" y="430"/>
                  </a:cxn>
                  <a:cxn ang="0">
                    <a:pos x="497" y="376"/>
                  </a:cxn>
                  <a:cxn ang="0">
                    <a:pos x="335" y="384"/>
                  </a:cxn>
                  <a:cxn ang="0">
                    <a:pos x="320" y="430"/>
                  </a:cxn>
                  <a:cxn ang="0">
                    <a:pos x="0" y="434"/>
                  </a:cxn>
                  <a:cxn ang="0">
                    <a:pos x="227" y="0"/>
                  </a:cxn>
                </a:cxnLst>
                <a:rect l="0" t="0" r="r" b="b"/>
                <a:pathLst>
                  <a:path w="2676" h="434">
                    <a:moveTo>
                      <a:pt x="227" y="0"/>
                    </a:moveTo>
                    <a:lnTo>
                      <a:pt x="2645" y="0"/>
                    </a:lnTo>
                    <a:lnTo>
                      <a:pt x="2676" y="434"/>
                    </a:lnTo>
                    <a:lnTo>
                      <a:pt x="2421" y="430"/>
                    </a:lnTo>
                    <a:lnTo>
                      <a:pt x="2420" y="376"/>
                    </a:lnTo>
                    <a:lnTo>
                      <a:pt x="2279" y="376"/>
                    </a:lnTo>
                    <a:lnTo>
                      <a:pt x="2272" y="430"/>
                    </a:lnTo>
                    <a:lnTo>
                      <a:pt x="485" y="430"/>
                    </a:lnTo>
                    <a:lnTo>
                      <a:pt x="497" y="376"/>
                    </a:lnTo>
                    <a:lnTo>
                      <a:pt x="335" y="384"/>
                    </a:lnTo>
                    <a:lnTo>
                      <a:pt x="320" y="430"/>
                    </a:lnTo>
                    <a:lnTo>
                      <a:pt x="0" y="434"/>
                    </a:lnTo>
                    <a:lnTo>
                      <a:pt x="227" y="0"/>
                    </a:lnTo>
                    <a:close/>
                  </a:path>
                </a:pathLst>
              </a:custGeom>
              <a:solidFill>
                <a:srgbClr val="6E6E6E"/>
              </a:solidFill>
              <a:ln w="0">
                <a:solidFill>
                  <a:srgbClr val="6E6E6E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451" name="Freeform 123"/>
              <p:cNvSpPr>
                <a:spLocks/>
              </p:cNvSpPr>
              <p:nvPr/>
            </p:nvSpPr>
            <p:spPr bwMode="auto">
              <a:xfrm>
                <a:off x="2588" y="2891"/>
                <a:ext cx="68" cy="26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0"/>
                  </a:cxn>
                  <a:cxn ang="0">
                    <a:pos x="23" y="200"/>
                  </a:cxn>
                  <a:cxn ang="0">
                    <a:pos x="542" y="201"/>
                  </a:cxn>
                  <a:cxn ang="0">
                    <a:pos x="494" y="0"/>
                  </a:cxn>
                  <a:cxn ang="0">
                    <a:pos x="7" y="0"/>
                  </a:cxn>
                </a:cxnLst>
                <a:rect l="0" t="0" r="r" b="b"/>
                <a:pathLst>
                  <a:path w="542" h="201">
                    <a:moveTo>
                      <a:pt x="7" y="0"/>
                    </a:moveTo>
                    <a:lnTo>
                      <a:pt x="0" y="0"/>
                    </a:lnTo>
                    <a:lnTo>
                      <a:pt x="23" y="200"/>
                    </a:lnTo>
                    <a:lnTo>
                      <a:pt x="542" y="201"/>
                    </a:lnTo>
                    <a:lnTo>
                      <a:pt x="494" y="0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6E6E6E"/>
              </a:solidFill>
              <a:ln w="0">
                <a:solidFill>
                  <a:srgbClr val="6E6E6E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452" name="Freeform 124"/>
              <p:cNvSpPr>
                <a:spLocks/>
              </p:cNvSpPr>
              <p:nvPr/>
            </p:nvSpPr>
            <p:spPr bwMode="auto">
              <a:xfrm>
                <a:off x="2593" y="2920"/>
                <a:ext cx="70" cy="27"/>
              </a:xfrm>
              <a:custGeom>
                <a:avLst/>
                <a:gdLst/>
                <a:ahLst/>
                <a:cxnLst>
                  <a:cxn ang="0">
                    <a:pos x="170" y="0"/>
                  </a:cxn>
                  <a:cxn ang="0">
                    <a:pos x="172" y="66"/>
                  </a:cxn>
                  <a:cxn ang="0">
                    <a:pos x="0" y="66"/>
                  </a:cxn>
                  <a:cxn ang="0">
                    <a:pos x="25" y="218"/>
                  </a:cxn>
                  <a:cxn ang="0">
                    <a:pos x="563" y="218"/>
                  </a:cxn>
                  <a:cxn ang="0">
                    <a:pos x="520" y="62"/>
                  </a:cxn>
                  <a:cxn ang="0">
                    <a:pos x="340" y="62"/>
                  </a:cxn>
                  <a:cxn ang="0">
                    <a:pos x="340" y="6"/>
                  </a:cxn>
                  <a:cxn ang="0">
                    <a:pos x="170" y="0"/>
                  </a:cxn>
                </a:cxnLst>
                <a:rect l="0" t="0" r="r" b="b"/>
                <a:pathLst>
                  <a:path w="563" h="218">
                    <a:moveTo>
                      <a:pt x="170" y="0"/>
                    </a:moveTo>
                    <a:lnTo>
                      <a:pt x="172" y="66"/>
                    </a:lnTo>
                    <a:lnTo>
                      <a:pt x="0" y="66"/>
                    </a:lnTo>
                    <a:lnTo>
                      <a:pt x="25" y="218"/>
                    </a:lnTo>
                    <a:lnTo>
                      <a:pt x="563" y="218"/>
                    </a:lnTo>
                    <a:lnTo>
                      <a:pt x="520" y="62"/>
                    </a:lnTo>
                    <a:lnTo>
                      <a:pt x="340" y="62"/>
                    </a:lnTo>
                    <a:lnTo>
                      <a:pt x="340" y="6"/>
                    </a:lnTo>
                    <a:lnTo>
                      <a:pt x="170" y="0"/>
                    </a:lnTo>
                    <a:close/>
                  </a:path>
                </a:pathLst>
              </a:custGeom>
              <a:solidFill>
                <a:srgbClr val="6E6E6E"/>
              </a:solidFill>
              <a:ln w="0">
                <a:solidFill>
                  <a:srgbClr val="6E6E6E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453" name="Freeform 125"/>
              <p:cNvSpPr>
                <a:spLocks/>
              </p:cNvSpPr>
              <p:nvPr/>
            </p:nvSpPr>
            <p:spPr bwMode="auto">
              <a:xfrm>
                <a:off x="2658" y="2893"/>
                <a:ext cx="101" cy="5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6" y="430"/>
                  </a:cxn>
                  <a:cxn ang="0">
                    <a:pos x="812" y="430"/>
                  </a:cxn>
                  <a:cxn ang="0">
                    <a:pos x="627" y="0"/>
                  </a:cxn>
                  <a:cxn ang="0">
                    <a:pos x="0" y="0"/>
                  </a:cxn>
                </a:cxnLst>
                <a:rect l="0" t="0" r="r" b="b"/>
                <a:pathLst>
                  <a:path w="812" h="430">
                    <a:moveTo>
                      <a:pt x="0" y="0"/>
                    </a:moveTo>
                    <a:lnTo>
                      <a:pt x="126" y="430"/>
                    </a:lnTo>
                    <a:lnTo>
                      <a:pt x="812" y="430"/>
                    </a:lnTo>
                    <a:lnTo>
                      <a:pt x="62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E6E6E"/>
              </a:solidFill>
              <a:ln w="0">
                <a:solidFill>
                  <a:srgbClr val="6E6E6E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454" name="AutoShape 126"/>
              <p:cNvSpPr>
                <a:spLocks noChangeArrowheads="1"/>
              </p:cNvSpPr>
              <p:nvPr/>
            </p:nvSpPr>
            <p:spPr bwMode="auto">
              <a:xfrm>
                <a:off x="2407" y="2679"/>
                <a:ext cx="192" cy="33"/>
              </a:xfrm>
              <a:prstGeom prst="roundRect">
                <a:avLst>
                  <a:gd name="adj" fmla="val 42019"/>
                </a:avLst>
              </a:prstGeom>
              <a:solidFill>
                <a:srgbClr val="6E6E6E"/>
              </a:solidFill>
              <a:ln w="0">
                <a:solidFill>
                  <a:srgbClr val="6E6E6E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455" name="Rectangle 127"/>
              <p:cNvSpPr>
                <a:spLocks noChangeArrowheads="1"/>
              </p:cNvSpPr>
              <p:nvPr/>
            </p:nvSpPr>
            <p:spPr bwMode="auto">
              <a:xfrm>
                <a:off x="2645" y="2653"/>
                <a:ext cx="26" cy="16"/>
              </a:xfrm>
              <a:prstGeom prst="rect">
                <a:avLst/>
              </a:prstGeom>
              <a:solidFill>
                <a:srgbClr val="464646"/>
              </a:solidFill>
              <a:ln w="0">
                <a:solidFill>
                  <a:srgbClr val="464646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456" name="Rectangle 128"/>
              <p:cNvSpPr>
                <a:spLocks noChangeArrowheads="1"/>
              </p:cNvSpPr>
              <p:nvPr/>
            </p:nvSpPr>
            <p:spPr bwMode="auto">
              <a:xfrm>
                <a:off x="2361" y="2698"/>
                <a:ext cx="285" cy="25"/>
              </a:xfrm>
              <a:prstGeom prst="rect">
                <a:avLst/>
              </a:prstGeom>
              <a:solidFill>
                <a:srgbClr val="C0C0C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457" name="Rectangle 129"/>
              <p:cNvSpPr>
                <a:spLocks noChangeArrowheads="1"/>
              </p:cNvSpPr>
              <p:nvPr/>
            </p:nvSpPr>
            <p:spPr bwMode="auto">
              <a:xfrm>
                <a:off x="2361" y="2720"/>
                <a:ext cx="284" cy="6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80808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458" name="AutoShape 130"/>
              <p:cNvSpPr>
                <a:spLocks noChangeAspect="1" noChangeArrowheads="1"/>
              </p:cNvSpPr>
              <p:nvPr/>
            </p:nvSpPr>
            <p:spPr bwMode="auto">
              <a:xfrm>
                <a:off x="2345" y="2398"/>
                <a:ext cx="315" cy="228"/>
              </a:xfrm>
              <a:prstGeom prst="roundRect">
                <a:avLst>
                  <a:gd name="adj" fmla="val 16667"/>
                </a:avLst>
              </a:prstGeom>
              <a:gradFill rotWithShape="0">
                <a:gsLst>
                  <a:gs pos="0">
                    <a:schemeClr val="accent2"/>
                  </a:gs>
                  <a:gs pos="100000">
                    <a:srgbClr val="00CCFF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227459" name="Rectangle 131"/>
          <p:cNvSpPr>
            <a:spLocks noChangeArrowheads="1"/>
          </p:cNvSpPr>
          <p:nvPr/>
        </p:nvSpPr>
        <p:spPr bwMode="auto">
          <a:xfrm>
            <a:off x="1390650" y="4378325"/>
            <a:ext cx="1708150" cy="3667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  <a:spcBef>
                <a:spcPct val="0"/>
              </a:spcBef>
            </a:pPr>
            <a:r>
              <a:rPr lang="en-US" sz="1800"/>
              <a:t>Setup request</a:t>
            </a:r>
          </a:p>
        </p:txBody>
      </p:sp>
      <p:sp>
        <p:nvSpPr>
          <p:cNvPr id="227460" name="Rectangle 132"/>
          <p:cNvSpPr>
            <a:spLocks noChangeArrowheads="1"/>
          </p:cNvSpPr>
          <p:nvPr/>
        </p:nvSpPr>
        <p:spPr bwMode="auto">
          <a:xfrm>
            <a:off x="6369050" y="4683125"/>
            <a:ext cx="1898650" cy="3667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  <a:spcBef>
                <a:spcPct val="0"/>
              </a:spcBef>
            </a:pPr>
            <a:r>
              <a:rPr lang="en-US" sz="1800"/>
              <a:t>Setup response</a:t>
            </a:r>
          </a:p>
        </p:txBody>
      </p:sp>
      <p:sp>
        <p:nvSpPr>
          <p:cNvPr id="227461" name="Rectangle 133"/>
          <p:cNvSpPr>
            <a:spLocks noChangeArrowheads="1"/>
          </p:cNvSpPr>
          <p:nvPr/>
        </p:nvSpPr>
        <p:spPr bwMode="auto">
          <a:xfrm>
            <a:off x="2495550" y="5083175"/>
            <a:ext cx="679450" cy="3667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  <a:spcBef>
                <a:spcPct val="0"/>
              </a:spcBef>
            </a:pPr>
            <a:r>
              <a:rPr lang="en-US" sz="1800"/>
              <a:t>Data</a:t>
            </a:r>
          </a:p>
        </p:txBody>
      </p:sp>
      <p:sp>
        <p:nvSpPr>
          <p:cNvPr id="227462" name="Rectangle 134"/>
          <p:cNvSpPr>
            <a:spLocks noChangeArrowheads="1"/>
          </p:cNvSpPr>
          <p:nvPr/>
        </p:nvSpPr>
        <p:spPr bwMode="auto">
          <a:xfrm>
            <a:off x="6407150" y="5397500"/>
            <a:ext cx="1657350" cy="3667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  <a:spcBef>
                <a:spcPct val="0"/>
              </a:spcBef>
            </a:pPr>
            <a:r>
              <a:rPr lang="en-US" sz="1800"/>
              <a:t>Acknowledge</a:t>
            </a:r>
          </a:p>
        </p:txBody>
      </p:sp>
      <p:sp>
        <p:nvSpPr>
          <p:cNvPr id="227463" name="Rectangle 135"/>
          <p:cNvSpPr>
            <a:spLocks noChangeArrowheads="1"/>
          </p:cNvSpPr>
          <p:nvPr/>
        </p:nvSpPr>
        <p:spPr bwMode="auto">
          <a:xfrm>
            <a:off x="1098550" y="5788025"/>
            <a:ext cx="2038350" cy="3667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  <a:spcBef>
                <a:spcPct val="0"/>
              </a:spcBef>
            </a:pPr>
            <a:r>
              <a:rPr lang="en-US" sz="1800"/>
              <a:t>Connection clear</a:t>
            </a:r>
          </a:p>
        </p:txBody>
      </p:sp>
      <p:sp>
        <p:nvSpPr>
          <p:cNvPr id="227464" name="Rectangle 136"/>
          <p:cNvSpPr>
            <a:spLocks noChangeArrowheads="1"/>
          </p:cNvSpPr>
          <p:nvPr/>
        </p:nvSpPr>
        <p:spPr bwMode="auto">
          <a:xfrm>
            <a:off x="6369050" y="6111875"/>
            <a:ext cx="1835150" cy="3667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  <a:spcBef>
                <a:spcPct val="0"/>
              </a:spcBef>
            </a:pPr>
            <a:r>
              <a:rPr lang="en-US" sz="1800"/>
              <a:t>Clear response</a:t>
            </a:r>
          </a:p>
        </p:txBody>
      </p:sp>
      <p:pic>
        <p:nvPicPr>
          <p:cNvPr id="227466" name="Picture 138" descr="mai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86625" y="1679575"/>
            <a:ext cx="1135063" cy="1266825"/>
          </a:xfrm>
          <a:prstGeom prst="rect">
            <a:avLst/>
          </a:prstGeom>
          <a:noFill/>
        </p:spPr>
      </p:pic>
      <p:sp>
        <p:nvSpPr>
          <p:cNvPr id="139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893986" y="6669360"/>
            <a:ext cx="4694238" cy="255587"/>
          </a:xfrm>
        </p:spPr>
        <p:txBody>
          <a:bodyPr/>
          <a:lstStyle/>
          <a:p>
            <a:pPr>
              <a:defRPr/>
            </a:pPr>
            <a:r>
              <a:rPr lang="en-US" smtClean="0"/>
              <a:t>Data Networks – ISOTDAQ 2013 – Enrico.Bonaccorsi@cern.ch </a:t>
            </a:r>
            <a:endParaRPr lang="en-GB" sz="12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5B4A213-182E-4865-9052-6E7FBF0972B9}" type="slidenum">
              <a:rPr lang="en-GB" smtClean="0"/>
              <a:pPr>
                <a:defRPr/>
              </a:pPr>
              <a:t>33</a:t>
            </a:fld>
            <a:endParaRPr lang="en-GB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UDP</a:t>
            </a:r>
            <a:endParaRPr lang="it-IT" dirty="0"/>
          </a:p>
        </p:txBody>
      </p:sp>
      <p:sp>
        <p:nvSpPr>
          <p:cNvPr id="269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Not reliable</a:t>
            </a:r>
          </a:p>
          <a:p>
            <a:r>
              <a:rPr lang="it-IT" dirty="0" smtClean="0"/>
              <a:t>Connectionless</a:t>
            </a:r>
          </a:p>
          <a:p>
            <a:r>
              <a:rPr lang="it-IT" dirty="0" smtClean="0"/>
              <a:t>Provides ports</a:t>
            </a:r>
          </a:p>
          <a:p>
            <a:pPr lvl="1"/>
            <a:r>
              <a:rPr lang="it-IT" dirty="0" smtClean="0"/>
              <a:t>Ports identifies the application that send or recieve the data</a:t>
            </a:r>
          </a:p>
          <a:p>
            <a:r>
              <a:rPr lang="it-IT" dirty="0" smtClean="0"/>
              <a:t>Checksum is optional</a:t>
            </a:r>
          </a:p>
          <a:p>
            <a:pPr lvl="1"/>
            <a:r>
              <a:rPr lang="it-IT" dirty="0" smtClean="0"/>
              <a:t>Reliability reduced even further if it is not used</a:t>
            </a:r>
          </a:p>
          <a:p>
            <a:pPr lvl="1"/>
            <a:r>
              <a:rPr lang="it-IT" dirty="0" smtClean="0"/>
              <a:t>Checksum cover also the data field</a:t>
            </a:r>
            <a:endParaRPr lang="it-IT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736725" y="6465888"/>
            <a:ext cx="4694238" cy="255587"/>
          </a:xfrm>
        </p:spPr>
        <p:txBody>
          <a:bodyPr/>
          <a:lstStyle/>
          <a:p>
            <a:pPr>
              <a:defRPr/>
            </a:pPr>
            <a:r>
              <a:rPr lang="en-US" smtClean="0"/>
              <a:t>Data Networks – ISOTDAQ 2013 – Enrico.Bonaccorsi@cern.ch </a:t>
            </a:r>
            <a:endParaRPr lang="en-GB" sz="12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5B4A213-182E-4865-9052-6E7FBF0972B9}" type="slidenum">
              <a:rPr lang="en-GB" smtClean="0"/>
              <a:pPr>
                <a:defRPr/>
              </a:pPr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57771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78" name="Rectangle 2"/>
          <p:cNvSpPr>
            <a:spLocks noChangeArrowheads="1"/>
          </p:cNvSpPr>
          <p:nvPr/>
        </p:nvSpPr>
        <p:spPr bwMode="auto">
          <a:xfrm>
            <a:off x="1643063" y="2900363"/>
            <a:ext cx="6054725" cy="80645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22937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UDP Header</a:t>
            </a:r>
          </a:p>
        </p:txBody>
      </p:sp>
      <p:graphicFrame>
        <p:nvGraphicFramePr>
          <p:cNvPr id="229381" name="Group 5"/>
          <p:cNvGraphicFramePr>
            <a:graphicFrameLocks noGrp="1"/>
          </p:cNvGraphicFramePr>
          <p:nvPr/>
        </p:nvGraphicFramePr>
        <p:xfrm>
          <a:off x="1524000" y="2814638"/>
          <a:ext cx="6096000" cy="803276"/>
        </p:xfrm>
        <a:graphic>
          <a:graphicData uri="http://schemas.openxmlformats.org/drawingml/2006/table">
            <a:tbl>
              <a:tblPr/>
              <a:tblGrid>
                <a:gridCol w="1219200"/>
                <a:gridCol w="1006475"/>
                <a:gridCol w="1179513"/>
                <a:gridCol w="1855787"/>
                <a:gridCol w="835025"/>
              </a:tblGrid>
              <a:tr h="401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98F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Ethernet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98F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IP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98F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UDP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98F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UPD Payload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98F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CRC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66"/>
                    </a:solidFill>
                  </a:tcPr>
                </a:tc>
              </a:tr>
              <a:tr h="401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98F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DDFB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98F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20-60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DDFB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98F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DDFB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98F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Variable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DDFB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98F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DDFBE"/>
                    </a:solidFill>
                  </a:tcPr>
                </a:tc>
              </a:tr>
            </a:tbl>
          </a:graphicData>
        </a:graphic>
      </p:graphicFrame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736725" y="6465888"/>
            <a:ext cx="4694238" cy="255587"/>
          </a:xfrm>
        </p:spPr>
        <p:txBody>
          <a:bodyPr/>
          <a:lstStyle/>
          <a:p>
            <a:pPr>
              <a:defRPr/>
            </a:pPr>
            <a:r>
              <a:rPr lang="en-US" smtClean="0"/>
              <a:t>Data Networks – ISOTDAQ 2013 – Enrico.Bonaccorsi@cern.ch </a:t>
            </a:r>
            <a:endParaRPr lang="en-GB" sz="12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1965548-D45B-410C-B245-CE1CA6092D31}" type="slidenum">
              <a:rPr lang="en-GB" smtClean="0"/>
              <a:pPr>
                <a:defRPr/>
              </a:pPr>
              <a:t>35</a:t>
            </a:fld>
            <a:endParaRPr lang="en-GB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2" name="Line 2"/>
          <p:cNvSpPr>
            <a:spLocks noChangeShapeType="1"/>
          </p:cNvSpPr>
          <p:nvPr/>
        </p:nvSpPr>
        <p:spPr bwMode="auto">
          <a:xfrm>
            <a:off x="8380413" y="3224213"/>
            <a:ext cx="11112" cy="171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 tIns="91440" bIns="91440" anchor="ctr" anchorCtr="1"/>
          <a:lstStyle/>
          <a:p>
            <a:endParaRPr lang="en-US"/>
          </a:p>
        </p:txBody>
      </p:sp>
      <p:sp>
        <p:nvSpPr>
          <p:cNvPr id="230403" name="Rectangle 3"/>
          <p:cNvSpPr>
            <a:spLocks noChangeArrowheads="1"/>
          </p:cNvSpPr>
          <p:nvPr/>
        </p:nvSpPr>
        <p:spPr bwMode="auto">
          <a:xfrm>
            <a:off x="896938" y="3719513"/>
            <a:ext cx="3506787" cy="381000"/>
          </a:xfrm>
          <a:prstGeom prst="rect">
            <a:avLst/>
          </a:prstGeom>
          <a:gradFill rotWithShape="0">
            <a:gsLst>
              <a:gs pos="0">
                <a:srgbClr val="D6ECD4"/>
              </a:gs>
              <a:gs pos="50000">
                <a:schemeClr val="bg1"/>
              </a:gs>
              <a:gs pos="100000">
                <a:srgbClr val="D6ECD4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tIns="91440" bIns="91440" anchor="ctr"/>
          <a:lstStyle/>
          <a:p>
            <a:pPr>
              <a:lnSpc>
                <a:spcPct val="100000"/>
              </a:lnSpc>
              <a:spcBef>
                <a:spcPct val="20000"/>
              </a:spcBef>
            </a:pPr>
            <a:r>
              <a:rPr lang="en-US"/>
              <a:t>UDP Message Length (16)</a:t>
            </a:r>
          </a:p>
        </p:txBody>
      </p:sp>
      <p:sp>
        <p:nvSpPr>
          <p:cNvPr id="230404" name="Rectangle 4"/>
          <p:cNvSpPr>
            <a:spLocks noChangeArrowheads="1"/>
          </p:cNvSpPr>
          <p:nvPr/>
        </p:nvSpPr>
        <p:spPr bwMode="auto">
          <a:xfrm>
            <a:off x="4481513" y="3224213"/>
            <a:ext cx="3505200" cy="381000"/>
          </a:xfrm>
          <a:prstGeom prst="rect">
            <a:avLst/>
          </a:prstGeom>
          <a:gradFill rotWithShape="0">
            <a:gsLst>
              <a:gs pos="0">
                <a:srgbClr val="D6ECD4"/>
              </a:gs>
              <a:gs pos="50000">
                <a:schemeClr val="bg1"/>
              </a:gs>
              <a:gs pos="100000">
                <a:srgbClr val="D6ECD4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tIns="91440" bIns="91440" anchor="ctr"/>
          <a:lstStyle/>
          <a:p>
            <a:pPr>
              <a:lnSpc>
                <a:spcPct val="100000"/>
              </a:lnSpc>
              <a:spcBef>
                <a:spcPct val="20000"/>
              </a:spcBef>
            </a:pPr>
            <a:r>
              <a:rPr lang="en-US"/>
              <a:t>Destination Port Number (16)</a:t>
            </a:r>
          </a:p>
        </p:txBody>
      </p:sp>
      <p:sp>
        <p:nvSpPr>
          <p:cNvPr id="230405" name="Rectangle 5"/>
          <p:cNvSpPr>
            <a:spLocks noChangeArrowheads="1"/>
          </p:cNvSpPr>
          <p:nvPr/>
        </p:nvSpPr>
        <p:spPr bwMode="auto">
          <a:xfrm>
            <a:off x="896938" y="4214813"/>
            <a:ext cx="7089775" cy="381000"/>
          </a:xfrm>
          <a:prstGeom prst="rect">
            <a:avLst/>
          </a:prstGeom>
          <a:gradFill rotWithShape="0">
            <a:gsLst>
              <a:gs pos="0">
                <a:srgbClr val="D6ECD4"/>
              </a:gs>
              <a:gs pos="50000">
                <a:schemeClr val="bg1"/>
              </a:gs>
              <a:gs pos="100000">
                <a:srgbClr val="D6ECD4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tIns="91440" bIns="91440" anchor="ctr"/>
          <a:lstStyle/>
          <a:p>
            <a:pPr>
              <a:lnSpc>
                <a:spcPct val="100000"/>
              </a:lnSpc>
              <a:spcBef>
                <a:spcPct val="20000"/>
              </a:spcBef>
            </a:pPr>
            <a:r>
              <a:rPr lang="en-US"/>
              <a:t>Data (if any)</a:t>
            </a:r>
          </a:p>
        </p:txBody>
      </p:sp>
      <p:sp>
        <p:nvSpPr>
          <p:cNvPr id="230406" name="Rectangle 6"/>
          <p:cNvSpPr>
            <a:spLocks noChangeArrowheads="1"/>
          </p:cNvSpPr>
          <p:nvPr/>
        </p:nvSpPr>
        <p:spPr bwMode="auto">
          <a:xfrm>
            <a:off x="4481513" y="3719513"/>
            <a:ext cx="3505200" cy="381000"/>
          </a:xfrm>
          <a:prstGeom prst="rect">
            <a:avLst/>
          </a:prstGeom>
          <a:gradFill rotWithShape="0">
            <a:gsLst>
              <a:gs pos="0">
                <a:srgbClr val="D6ECD4"/>
              </a:gs>
              <a:gs pos="50000">
                <a:schemeClr val="bg1"/>
              </a:gs>
              <a:gs pos="100000">
                <a:srgbClr val="D6ECD4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tIns="91440" bIns="91440" anchor="ctr"/>
          <a:lstStyle/>
          <a:p>
            <a:pPr>
              <a:lnSpc>
                <a:spcPct val="100000"/>
              </a:lnSpc>
              <a:spcBef>
                <a:spcPct val="20000"/>
              </a:spcBef>
            </a:pPr>
            <a:r>
              <a:rPr lang="en-US"/>
              <a:t>UDP checksum (16)</a:t>
            </a:r>
          </a:p>
        </p:txBody>
      </p:sp>
      <p:sp>
        <p:nvSpPr>
          <p:cNvPr id="230407" name="Rectangle 7"/>
          <p:cNvSpPr>
            <a:spLocks noChangeArrowheads="1"/>
          </p:cNvSpPr>
          <p:nvPr/>
        </p:nvSpPr>
        <p:spPr bwMode="auto">
          <a:xfrm>
            <a:off x="896938" y="3224213"/>
            <a:ext cx="3506787" cy="381000"/>
          </a:xfrm>
          <a:prstGeom prst="rect">
            <a:avLst/>
          </a:prstGeom>
          <a:gradFill rotWithShape="0">
            <a:gsLst>
              <a:gs pos="0">
                <a:srgbClr val="D6ECD4"/>
              </a:gs>
              <a:gs pos="50000">
                <a:schemeClr val="bg1"/>
              </a:gs>
              <a:gs pos="100000">
                <a:srgbClr val="D6ECD4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tIns="137160" bIns="91440" anchor="ctr"/>
          <a:lstStyle/>
          <a:p>
            <a:pPr>
              <a:lnSpc>
                <a:spcPct val="100000"/>
              </a:lnSpc>
              <a:spcBef>
                <a:spcPct val="20000"/>
              </a:spcBef>
            </a:pPr>
            <a:r>
              <a:rPr lang="en-US"/>
              <a:t>Source Port Number (16)</a:t>
            </a:r>
          </a:p>
        </p:txBody>
      </p:sp>
      <p:sp>
        <p:nvSpPr>
          <p:cNvPr id="230408" name="Line 8"/>
          <p:cNvSpPr>
            <a:spLocks noChangeShapeType="1"/>
          </p:cNvSpPr>
          <p:nvPr/>
        </p:nvSpPr>
        <p:spPr bwMode="auto">
          <a:xfrm flipV="1">
            <a:off x="900113" y="2538413"/>
            <a:ext cx="0" cy="6858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 type="diamond" w="med" len="med"/>
          </a:ln>
          <a:effectLst/>
        </p:spPr>
        <p:txBody>
          <a:bodyPr tIns="91440" bIns="91440" anchor="ctr" anchorCtr="1"/>
          <a:lstStyle/>
          <a:p>
            <a:endParaRPr lang="en-US"/>
          </a:p>
        </p:txBody>
      </p:sp>
      <p:sp>
        <p:nvSpPr>
          <p:cNvPr id="230409" name="Line 9"/>
          <p:cNvSpPr>
            <a:spLocks noChangeShapeType="1"/>
          </p:cNvSpPr>
          <p:nvPr/>
        </p:nvSpPr>
        <p:spPr bwMode="auto">
          <a:xfrm flipV="1">
            <a:off x="7986713" y="2538413"/>
            <a:ext cx="0" cy="6858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 type="diamond" w="med" len="med"/>
          </a:ln>
          <a:effectLst/>
        </p:spPr>
        <p:txBody>
          <a:bodyPr tIns="91440" bIns="91440" anchor="ctr" anchorCtr="1"/>
          <a:lstStyle/>
          <a:p>
            <a:endParaRPr lang="en-US"/>
          </a:p>
        </p:txBody>
      </p:sp>
      <p:sp>
        <p:nvSpPr>
          <p:cNvPr id="230410" name="Rectangle 10"/>
          <p:cNvSpPr>
            <a:spLocks noChangeArrowheads="1"/>
          </p:cNvSpPr>
          <p:nvPr/>
        </p:nvSpPr>
        <p:spPr bwMode="auto">
          <a:xfrm>
            <a:off x="519113" y="2309813"/>
            <a:ext cx="685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tIns="155448" bIns="91440" anchor="ctr"/>
          <a:lstStyle/>
          <a:p>
            <a:r>
              <a:rPr lang="en-US"/>
              <a:t>Bit 0</a:t>
            </a:r>
          </a:p>
        </p:txBody>
      </p:sp>
      <p:sp>
        <p:nvSpPr>
          <p:cNvPr id="230411" name="Rectangle 11"/>
          <p:cNvSpPr>
            <a:spLocks noChangeArrowheads="1"/>
          </p:cNvSpPr>
          <p:nvPr/>
        </p:nvSpPr>
        <p:spPr bwMode="auto">
          <a:xfrm>
            <a:off x="7529513" y="2309813"/>
            <a:ext cx="685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tIns="155448" bIns="91440" anchor="ctr"/>
          <a:lstStyle/>
          <a:p>
            <a:r>
              <a:rPr lang="en-US"/>
              <a:t>Bit 31</a:t>
            </a:r>
          </a:p>
        </p:txBody>
      </p:sp>
      <p:sp>
        <p:nvSpPr>
          <p:cNvPr id="230412" name="Rectangle 12"/>
          <p:cNvSpPr>
            <a:spLocks noChangeArrowheads="1"/>
          </p:cNvSpPr>
          <p:nvPr/>
        </p:nvSpPr>
        <p:spPr bwMode="auto">
          <a:xfrm>
            <a:off x="8066088" y="3449638"/>
            <a:ext cx="685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tIns="155448" bIns="155448" anchor="ctr"/>
          <a:lstStyle/>
          <a:p>
            <a:r>
              <a:rPr lang="en-US"/>
              <a:t>8 </a:t>
            </a:r>
          </a:p>
          <a:p>
            <a:pPr>
              <a:lnSpc>
                <a:spcPct val="20000"/>
              </a:lnSpc>
            </a:pPr>
            <a:r>
              <a:rPr lang="en-US"/>
              <a:t>bytes</a:t>
            </a:r>
          </a:p>
        </p:txBody>
      </p:sp>
      <p:sp>
        <p:nvSpPr>
          <p:cNvPr id="230413" name="Line 13"/>
          <p:cNvSpPr>
            <a:spLocks noChangeShapeType="1"/>
          </p:cNvSpPr>
          <p:nvPr/>
        </p:nvSpPr>
        <p:spPr bwMode="auto">
          <a:xfrm flipH="1">
            <a:off x="8402638" y="3765550"/>
            <a:ext cx="9525" cy="279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tIns="91440" bIns="91440" anchor="ctr" anchorCtr="1"/>
          <a:lstStyle/>
          <a:p>
            <a:endParaRPr lang="en-US"/>
          </a:p>
        </p:txBody>
      </p:sp>
      <p:sp>
        <p:nvSpPr>
          <p:cNvPr id="230414" name="Line 14"/>
          <p:cNvSpPr>
            <a:spLocks noChangeShapeType="1"/>
          </p:cNvSpPr>
          <p:nvPr/>
        </p:nvSpPr>
        <p:spPr bwMode="auto">
          <a:xfrm flipV="1">
            <a:off x="4481513" y="2538413"/>
            <a:ext cx="0" cy="6858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 type="diamond" w="med" len="med"/>
          </a:ln>
          <a:effectLst/>
        </p:spPr>
        <p:txBody>
          <a:bodyPr tIns="91440" bIns="91440" anchor="ctr" anchorCtr="1"/>
          <a:lstStyle/>
          <a:p>
            <a:endParaRPr lang="en-US"/>
          </a:p>
        </p:txBody>
      </p:sp>
      <p:sp>
        <p:nvSpPr>
          <p:cNvPr id="230415" name="Line 15"/>
          <p:cNvSpPr>
            <a:spLocks noChangeShapeType="1"/>
          </p:cNvSpPr>
          <p:nvPr/>
        </p:nvSpPr>
        <p:spPr bwMode="auto">
          <a:xfrm flipV="1">
            <a:off x="4405313" y="2538413"/>
            <a:ext cx="0" cy="6858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 type="diamond" w="med" len="med"/>
          </a:ln>
          <a:effectLst/>
        </p:spPr>
        <p:txBody>
          <a:bodyPr tIns="91440" bIns="91440" anchor="ctr" anchorCtr="1"/>
          <a:lstStyle/>
          <a:p>
            <a:endParaRPr lang="en-US"/>
          </a:p>
        </p:txBody>
      </p:sp>
      <p:sp>
        <p:nvSpPr>
          <p:cNvPr id="230416" name="Rectangle 16"/>
          <p:cNvSpPr>
            <a:spLocks noChangeArrowheads="1"/>
          </p:cNvSpPr>
          <p:nvPr/>
        </p:nvSpPr>
        <p:spPr bwMode="auto">
          <a:xfrm>
            <a:off x="4557713" y="2309813"/>
            <a:ext cx="685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tIns="155448" bIns="91440" anchor="ctr"/>
          <a:lstStyle/>
          <a:p>
            <a:pPr algn="l"/>
            <a:r>
              <a:rPr lang="en-US"/>
              <a:t>Bit 16</a:t>
            </a:r>
          </a:p>
        </p:txBody>
      </p:sp>
      <p:sp>
        <p:nvSpPr>
          <p:cNvPr id="230417" name="Rectangle 17"/>
          <p:cNvSpPr>
            <a:spLocks noChangeArrowheads="1"/>
          </p:cNvSpPr>
          <p:nvPr/>
        </p:nvSpPr>
        <p:spPr bwMode="auto">
          <a:xfrm>
            <a:off x="3719513" y="2309813"/>
            <a:ext cx="685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tIns="155448" bIns="91440" anchor="ctr"/>
          <a:lstStyle/>
          <a:p>
            <a:pPr algn="r"/>
            <a:r>
              <a:rPr lang="en-US"/>
              <a:t>Bit 15</a:t>
            </a:r>
          </a:p>
        </p:txBody>
      </p:sp>
      <p:sp>
        <p:nvSpPr>
          <p:cNvPr id="230418" name="Rectangle 18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altLang="en-US" dirty="0" smtClean="0"/>
              <a:t>UDP Header </a:t>
            </a:r>
            <a:r>
              <a:rPr lang="en-US" altLang="en-US" dirty="0"/>
              <a:t>Layout</a:t>
            </a:r>
          </a:p>
        </p:txBody>
      </p:sp>
      <p:sp>
        <p:nvSpPr>
          <p:cNvPr id="20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736725" y="6465888"/>
            <a:ext cx="4694238" cy="255587"/>
          </a:xfrm>
        </p:spPr>
        <p:txBody>
          <a:bodyPr/>
          <a:lstStyle/>
          <a:p>
            <a:pPr>
              <a:defRPr/>
            </a:pPr>
            <a:r>
              <a:rPr lang="en-US" smtClean="0"/>
              <a:t>Data Networks – ISOTDAQ 2013 – Enrico.Bonaccorsi@cern.ch </a:t>
            </a:r>
            <a:endParaRPr lang="en-GB" sz="12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1965548-D45B-410C-B245-CE1CA6092D31}" type="slidenum">
              <a:rPr lang="en-GB" smtClean="0"/>
              <a:pPr>
                <a:defRPr/>
              </a:pPr>
              <a:t>36</a:t>
            </a:fld>
            <a:endParaRPr lang="en-GB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642" name="Rectangle 2"/>
          <p:cNvSpPr>
            <a:spLocks noChangeArrowheads="1"/>
          </p:cNvSpPr>
          <p:nvPr/>
        </p:nvSpPr>
        <p:spPr bwMode="auto">
          <a:xfrm>
            <a:off x="942975" y="2551113"/>
            <a:ext cx="7377113" cy="1754187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24064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TCP Header</a:t>
            </a:r>
          </a:p>
        </p:txBody>
      </p:sp>
      <p:graphicFrame>
        <p:nvGraphicFramePr>
          <p:cNvPr id="240645" name="Group 5"/>
          <p:cNvGraphicFramePr>
            <a:graphicFrameLocks noGrp="1"/>
          </p:cNvGraphicFramePr>
          <p:nvPr/>
        </p:nvGraphicFramePr>
        <p:xfrm>
          <a:off x="896938" y="2481263"/>
          <a:ext cx="7354887" cy="1753553"/>
        </p:xfrm>
        <a:graphic>
          <a:graphicData uri="http://schemas.openxmlformats.org/drawingml/2006/table">
            <a:tbl>
              <a:tblPr/>
              <a:tblGrid>
                <a:gridCol w="1471612"/>
                <a:gridCol w="1470025"/>
                <a:gridCol w="1471613"/>
                <a:gridCol w="1470025"/>
                <a:gridCol w="1471612"/>
              </a:tblGrid>
              <a:tr h="747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98F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Ethernet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98F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Header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98F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IP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98F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TCP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98F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TCP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98F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Payload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98F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Checksum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</a:tr>
              <a:tr h="7461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98F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98F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 to 60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98F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 or 24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98F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Varies (may not exist)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98F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</a:tbl>
          </a:graphicData>
        </a:graphic>
      </p:graphicFrame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736725" y="6465888"/>
            <a:ext cx="4694238" cy="255587"/>
          </a:xfrm>
        </p:spPr>
        <p:txBody>
          <a:bodyPr/>
          <a:lstStyle/>
          <a:p>
            <a:pPr>
              <a:defRPr/>
            </a:pPr>
            <a:r>
              <a:rPr lang="en-US" smtClean="0"/>
              <a:t>Data Networks – ISOTDAQ 2013 – Enrico.Bonaccorsi@cern.ch </a:t>
            </a:r>
            <a:endParaRPr lang="en-GB" sz="12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1965548-D45B-410C-B245-CE1CA6092D31}" type="slidenum">
              <a:rPr lang="en-GB" smtClean="0"/>
              <a:pPr>
                <a:defRPr/>
              </a:pPr>
              <a:t>37</a:t>
            </a:fld>
            <a:endParaRPr lang="en-GB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66" name="Line 2"/>
          <p:cNvSpPr>
            <a:spLocks noChangeShapeType="1"/>
          </p:cNvSpPr>
          <p:nvPr/>
        </p:nvSpPr>
        <p:spPr bwMode="auto">
          <a:xfrm>
            <a:off x="8334375" y="2695575"/>
            <a:ext cx="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 tIns="91440" bIns="91440" anchor="ctr" anchorCtr="1"/>
          <a:lstStyle/>
          <a:p>
            <a:endParaRPr lang="en-US" sz="1600">
              <a:latin typeface="Arial" pitchFamily="34" charset="0"/>
              <a:cs typeface="Arial" pitchFamily="34" charset="0"/>
            </a:endParaRPr>
          </a:p>
        </p:txBody>
      </p:sp>
      <p:sp>
        <p:nvSpPr>
          <p:cNvPr id="241667" name="Rectangle 3"/>
          <p:cNvSpPr>
            <a:spLocks noChangeArrowheads="1"/>
          </p:cNvSpPr>
          <p:nvPr/>
        </p:nvSpPr>
        <p:spPr bwMode="auto">
          <a:xfrm>
            <a:off x="857250" y="5172075"/>
            <a:ext cx="7085013" cy="381000"/>
          </a:xfrm>
          <a:prstGeom prst="rect">
            <a:avLst/>
          </a:prstGeom>
          <a:gradFill rotWithShape="0">
            <a:gsLst>
              <a:gs pos="0">
                <a:srgbClr val="D6ECD4"/>
              </a:gs>
              <a:gs pos="50000">
                <a:schemeClr val="bg1"/>
              </a:gs>
              <a:gs pos="100000">
                <a:srgbClr val="D6ECD4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tIns="91440" bIns="91440" anchor="ctr"/>
          <a:lstStyle/>
          <a:p>
            <a:pPr>
              <a:lnSpc>
                <a:spcPct val="100000"/>
              </a:lnSpc>
              <a:spcBef>
                <a:spcPct val="20000"/>
              </a:spcBef>
            </a:pPr>
            <a:r>
              <a:rPr lang="en-US" sz="1600">
                <a:latin typeface="Arial" pitchFamily="34" charset="0"/>
                <a:cs typeface="Arial" pitchFamily="34" charset="0"/>
              </a:rPr>
              <a:t>Options (if any) </a:t>
            </a:r>
          </a:p>
        </p:txBody>
      </p:sp>
      <p:sp>
        <p:nvSpPr>
          <p:cNvPr id="241668" name="Rectangle 4"/>
          <p:cNvSpPr>
            <a:spLocks noChangeArrowheads="1"/>
          </p:cNvSpPr>
          <p:nvPr/>
        </p:nvSpPr>
        <p:spPr bwMode="auto">
          <a:xfrm>
            <a:off x="857250" y="4181475"/>
            <a:ext cx="881063" cy="381000"/>
          </a:xfrm>
          <a:prstGeom prst="rect">
            <a:avLst/>
          </a:prstGeom>
          <a:gradFill rotWithShape="0">
            <a:gsLst>
              <a:gs pos="0">
                <a:srgbClr val="D6ECD4"/>
              </a:gs>
              <a:gs pos="50000">
                <a:schemeClr val="bg1"/>
              </a:gs>
              <a:gs pos="100000">
                <a:srgbClr val="D6ECD4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tIns="91440" bIns="91440" anchor="ctr"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050">
                <a:latin typeface="Arial" pitchFamily="34" charset="0"/>
                <a:cs typeface="Arial" pitchFamily="34" charset="0"/>
              </a:rPr>
              <a:t>Header</a:t>
            </a:r>
            <a:br>
              <a:rPr lang="en-US" sz="1050">
                <a:latin typeface="Arial" pitchFamily="34" charset="0"/>
                <a:cs typeface="Arial" pitchFamily="34" charset="0"/>
              </a:rPr>
            </a:br>
            <a:r>
              <a:rPr lang="en-US" sz="1050">
                <a:latin typeface="Arial" pitchFamily="34" charset="0"/>
                <a:cs typeface="Arial" pitchFamily="34" charset="0"/>
              </a:rPr>
              <a:t>Length (4)</a:t>
            </a:r>
          </a:p>
        </p:txBody>
      </p:sp>
      <p:sp>
        <p:nvSpPr>
          <p:cNvPr id="241669" name="Rectangle 5"/>
          <p:cNvSpPr>
            <a:spLocks noChangeArrowheads="1"/>
          </p:cNvSpPr>
          <p:nvPr/>
        </p:nvSpPr>
        <p:spPr bwMode="auto">
          <a:xfrm>
            <a:off x="857250" y="4676775"/>
            <a:ext cx="3505200" cy="381000"/>
          </a:xfrm>
          <a:prstGeom prst="rect">
            <a:avLst/>
          </a:prstGeom>
          <a:gradFill rotWithShape="0">
            <a:gsLst>
              <a:gs pos="0">
                <a:srgbClr val="D6ECD4"/>
              </a:gs>
              <a:gs pos="50000">
                <a:schemeClr val="bg1"/>
              </a:gs>
              <a:gs pos="100000">
                <a:srgbClr val="D6ECD4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tIns="91440" bIns="91440" anchor="ctr"/>
          <a:lstStyle/>
          <a:p>
            <a:pPr>
              <a:lnSpc>
                <a:spcPct val="100000"/>
              </a:lnSpc>
              <a:spcBef>
                <a:spcPct val="20000"/>
              </a:spcBef>
            </a:pPr>
            <a:r>
              <a:rPr lang="en-US" sz="1600">
                <a:latin typeface="Arial" pitchFamily="34" charset="0"/>
                <a:cs typeface="Arial" pitchFamily="34" charset="0"/>
              </a:rPr>
              <a:t>TCP Checksum (16)</a:t>
            </a:r>
          </a:p>
        </p:txBody>
      </p:sp>
      <p:sp>
        <p:nvSpPr>
          <p:cNvPr id="241670" name="Rectangle 6"/>
          <p:cNvSpPr>
            <a:spLocks noChangeArrowheads="1"/>
          </p:cNvSpPr>
          <p:nvPr/>
        </p:nvSpPr>
        <p:spPr bwMode="auto">
          <a:xfrm>
            <a:off x="857250" y="3190875"/>
            <a:ext cx="7085013" cy="381000"/>
          </a:xfrm>
          <a:prstGeom prst="rect">
            <a:avLst/>
          </a:prstGeom>
          <a:gradFill rotWithShape="0">
            <a:gsLst>
              <a:gs pos="0">
                <a:srgbClr val="D6ECD4"/>
              </a:gs>
              <a:gs pos="50000">
                <a:schemeClr val="bg1"/>
              </a:gs>
              <a:gs pos="100000">
                <a:srgbClr val="D6ECD4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tIns="91440" bIns="91440" anchor="ctr"/>
          <a:lstStyle/>
          <a:p>
            <a:pPr>
              <a:lnSpc>
                <a:spcPct val="100000"/>
              </a:lnSpc>
              <a:spcBef>
                <a:spcPct val="20000"/>
              </a:spcBef>
            </a:pPr>
            <a:r>
              <a:rPr lang="en-US" sz="1600">
                <a:latin typeface="Arial" pitchFamily="34" charset="0"/>
                <a:cs typeface="Arial" pitchFamily="34" charset="0"/>
              </a:rPr>
              <a:t>Sequence Number (32)</a:t>
            </a:r>
          </a:p>
        </p:txBody>
      </p:sp>
      <p:sp>
        <p:nvSpPr>
          <p:cNvPr id="241671" name="Rectangle 7"/>
          <p:cNvSpPr>
            <a:spLocks noChangeArrowheads="1"/>
          </p:cNvSpPr>
          <p:nvPr/>
        </p:nvSpPr>
        <p:spPr bwMode="auto">
          <a:xfrm>
            <a:off x="857250" y="5667375"/>
            <a:ext cx="7085013" cy="609600"/>
          </a:xfrm>
          <a:prstGeom prst="rect">
            <a:avLst/>
          </a:prstGeom>
          <a:gradFill rotWithShape="0">
            <a:gsLst>
              <a:gs pos="0">
                <a:srgbClr val="D6ECD4"/>
              </a:gs>
              <a:gs pos="50000">
                <a:schemeClr val="bg1"/>
              </a:gs>
              <a:gs pos="100000">
                <a:srgbClr val="D6ECD4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tIns="91440" bIns="91440" anchor="ctr"/>
          <a:lstStyle/>
          <a:p>
            <a:pPr>
              <a:lnSpc>
                <a:spcPct val="100000"/>
              </a:lnSpc>
              <a:spcBef>
                <a:spcPct val="20000"/>
              </a:spcBef>
            </a:pPr>
            <a:r>
              <a:rPr lang="en-US" sz="1600">
                <a:latin typeface="Arial" pitchFamily="34" charset="0"/>
                <a:cs typeface="Arial" pitchFamily="34" charset="0"/>
              </a:rPr>
              <a:t>Data (if any)</a:t>
            </a:r>
          </a:p>
        </p:txBody>
      </p:sp>
      <p:sp>
        <p:nvSpPr>
          <p:cNvPr id="241672" name="Rectangle 8"/>
          <p:cNvSpPr>
            <a:spLocks noChangeArrowheads="1"/>
          </p:cNvSpPr>
          <p:nvPr/>
        </p:nvSpPr>
        <p:spPr bwMode="auto">
          <a:xfrm>
            <a:off x="4438650" y="2695575"/>
            <a:ext cx="3503613" cy="381000"/>
          </a:xfrm>
          <a:prstGeom prst="rect">
            <a:avLst/>
          </a:prstGeom>
          <a:gradFill rotWithShape="0">
            <a:gsLst>
              <a:gs pos="0">
                <a:srgbClr val="D6ECD4"/>
              </a:gs>
              <a:gs pos="50000">
                <a:schemeClr val="bg1"/>
              </a:gs>
              <a:gs pos="100000">
                <a:srgbClr val="D6ECD4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tIns="91440" bIns="91440" anchor="ctr"/>
          <a:lstStyle/>
          <a:p>
            <a:pPr>
              <a:lnSpc>
                <a:spcPct val="100000"/>
              </a:lnSpc>
              <a:spcBef>
                <a:spcPct val="20000"/>
              </a:spcBef>
            </a:pPr>
            <a:r>
              <a:rPr lang="en-US" sz="1600">
                <a:latin typeface="Arial" pitchFamily="34" charset="0"/>
                <a:cs typeface="Arial" pitchFamily="34" charset="0"/>
              </a:rPr>
              <a:t>Destination Port Number(16)</a:t>
            </a:r>
          </a:p>
        </p:txBody>
      </p:sp>
      <p:sp>
        <p:nvSpPr>
          <p:cNvPr id="241673" name="Rectangle 9"/>
          <p:cNvSpPr>
            <a:spLocks noChangeArrowheads="1"/>
          </p:cNvSpPr>
          <p:nvPr/>
        </p:nvSpPr>
        <p:spPr bwMode="auto">
          <a:xfrm>
            <a:off x="857250" y="3686175"/>
            <a:ext cx="7085013" cy="381000"/>
          </a:xfrm>
          <a:prstGeom prst="rect">
            <a:avLst/>
          </a:prstGeom>
          <a:gradFill rotWithShape="0">
            <a:gsLst>
              <a:gs pos="0">
                <a:srgbClr val="D6ECD4"/>
              </a:gs>
              <a:gs pos="50000">
                <a:schemeClr val="bg1"/>
              </a:gs>
              <a:gs pos="100000">
                <a:srgbClr val="D6ECD4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tIns="91440" bIns="91440" anchor="ctr"/>
          <a:lstStyle/>
          <a:p>
            <a:pPr>
              <a:lnSpc>
                <a:spcPct val="100000"/>
              </a:lnSpc>
              <a:spcBef>
                <a:spcPct val="20000"/>
              </a:spcBef>
            </a:pPr>
            <a:r>
              <a:rPr lang="en-US" sz="1600">
                <a:latin typeface="Arial" pitchFamily="34" charset="0"/>
                <a:cs typeface="Arial" pitchFamily="34" charset="0"/>
              </a:rPr>
              <a:t>Acknowledgment Number (32)</a:t>
            </a:r>
          </a:p>
        </p:txBody>
      </p:sp>
      <p:sp>
        <p:nvSpPr>
          <p:cNvPr id="241674" name="Rectangle 10"/>
          <p:cNvSpPr>
            <a:spLocks noChangeArrowheads="1"/>
          </p:cNvSpPr>
          <p:nvPr/>
        </p:nvSpPr>
        <p:spPr bwMode="auto">
          <a:xfrm>
            <a:off x="857250" y="2695575"/>
            <a:ext cx="3494088" cy="381000"/>
          </a:xfrm>
          <a:prstGeom prst="rect">
            <a:avLst/>
          </a:prstGeom>
          <a:gradFill rotWithShape="0">
            <a:gsLst>
              <a:gs pos="0">
                <a:srgbClr val="D6ECD4"/>
              </a:gs>
              <a:gs pos="50000">
                <a:schemeClr val="bg1"/>
              </a:gs>
              <a:gs pos="100000">
                <a:srgbClr val="D6ECD4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tIns="137160" bIns="91440" anchor="ctr"/>
          <a:lstStyle/>
          <a:p>
            <a:pPr>
              <a:lnSpc>
                <a:spcPct val="100000"/>
              </a:lnSpc>
              <a:spcBef>
                <a:spcPct val="20000"/>
              </a:spcBef>
            </a:pPr>
            <a:endParaRPr lang="en-US" sz="160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00000"/>
              </a:lnSpc>
              <a:spcBef>
                <a:spcPct val="20000"/>
              </a:spcBef>
            </a:pPr>
            <a:r>
              <a:rPr lang="en-US" sz="1600">
                <a:latin typeface="Arial" pitchFamily="34" charset="0"/>
                <a:cs typeface="Arial" pitchFamily="34" charset="0"/>
              </a:rPr>
              <a:t>Source Port Number (16)</a:t>
            </a:r>
          </a:p>
          <a:p>
            <a:pPr>
              <a:lnSpc>
                <a:spcPct val="100000"/>
              </a:lnSpc>
              <a:spcBef>
                <a:spcPct val="20000"/>
              </a:spcBef>
            </a:pPr>
            <a:endParaRPr lang="en-US" sz="1600">
              <a:latin typeface="Arial" pitchFamily="34" charset="0"/>
              <a:cs typeface="Arial" pitchFamily="34" charset="0"/>
            </a:endParaRPr>
          </a:p>
        </p:txBody>
      </p:sp>
      <p:sp>
        <p:nvSpPr>
          <p:cNvPr id="241675" name="Line 11"/>
          <p:cNvSpPr>
            <a:spLocks noChangeShapeType="1"/>
          </p:cNvSpPr>
          <p:nvPr/>
        </p:nvSpPr>
        <p:spPr bwMode="auto">
          <a:xfrm flipV="1">
            <a:off x="857250" y="2009775"/>
            <a:ext cx="0" cy="6858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 type="diamond" w="med" len="med"/>
          </a:ln>
          <a:effectLst/>
        </p:spPr>
        <p:txBody>
          <a:bodyPr tIns="91440" bIns="91440" anchor="ctr" anchorCtr="1"/>
          <a:lstStyle/>
          <a:p>
            <a:endParaRPr lang="en-US" sz="1600">
              <a:latin typeface="Arial" pitchFamily="34" charset="0"/>
              <a:cs typeface="Arial" pitchFamily="34" charset="0"/>
            </a:endParaRPr>
          </a:p>
        </p:txBody>
      </p:sp>
      <p:sp>
        <p:nvSpPr>
          <p:cNvPr id="241676" name="Line 12"/>
          <p:cNvSpPr>
            <a:spLocks noChangeShapeType="1"/>
          </p:cNvSpPr>
          <p:nvPr/>
        </p:nvSpPr>
        <p:spPr bwMode="auto">
          <a:xfrm flipV="1">
            <a:off x="7943850" y="2009775"/>
            <a:ext cx="0" cy="6858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 type="diamond" w="med" len="med"/>
          </a:ln>
          <a:effectLst/>
        </p:spPr>
        <p:txBody>
          <a:bodyPr tIns="91440" bIns="91440" anchor="ctr" anchorCtr="1"/>
          <a:lstStyle/>
          <a:p>
            <a:endParaRPr lang="en-US" sz="1600">
              <a:latin typeface="Arial" pitchFamily="34" charset="0"/>
              <a:cs typeface="Arial" pitchFamily="34" charset="0"/>
            </a:endParaRPr>
          </a:p>
        </p:txBody>
      </p:sp>
      <p:sp>
        <p:nvSpPr>
          <p:cNvPr id="241677" name="Rectangle 13"/>
          <p:cNvSpPr>
            <a:spLocks noChangeArrowheads="1"/>
          </p:cNvSpPr>
          <p:nvPr/>
        </p:nvSpPr>
        <p:spPr bwMode="auto">
          <a:xfrm>
            <a:off x="476250" y="1752600"/>
            <a:ext cx="685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tIns="155448" bIns="91440" anchor="ctr"/>
          <a:lstStyle/>
          <a:p>
            <a:pPr>
              <a:lnSpc>
                <a:spcPct val="100000"/>
              </a:lnSpc>
              <a:spcBef>
                <a:spcPct val="20000"/>
              </a:spcBef>
            </a:pPr>
            <a:r>
              <a:rPr lang="en-US" sz="1600">
                <a:latin typeface="Arial" pitchFamily="34" charset="0"/>
                <a:cs typeface="Arial" pitchFamily="34" charset="0"/>
              </a:rPr>
              <a:t>Bit 0</a:t>
            </a:r>
          </a:p>
        </p:txBody>
      </p:sp>
      <p:sp>
        <p:nvSpPr>
          <p:cNvPr id="241678" name="Rectangle 14"/>
          <p:cNvSpPr>
            <a:spLocks noChangeArrowheads="1"/>
          </p:cNvSpPr>
          <p:nvPr/>
        </p:nvSpPr>
        <p:spPr bwMode="auto">
          <a:xfrm>
            <a:off x="7486650" y="1752600"/>
            <a:ext cx="685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tIns="155448" bIns="91440" anchor="ctr"/>
          <a:lstStyle/>
          <a:p>
            <a:pPr>
              <a:lnSpc>
                <a:spcPct val="100000"/>
              </a:lnSpc>
              <a:spcBef>
                <a:spcPct val="20000"/>
              </a:spcBef>
            </a:pPr>
            <a:r>
              <a:rPr lang="en-US" sz="1600">
                <a:latin typeface="Arial" pitchFamily="34" charset="0"/>
                <a:cs typeface="Arial" pitchFamily="34" charset="0"/>
              </a:rPr>
              <a:t>Bit 31</a:t>
            </a:r>
          </a:p>
        </p:txBody>
      </p:sp>
      <p:sp>
        <p:nvSpPr>
          <p:cNvPr id="241679" name="Rectangle 15"/>
          <p:cNvSpPr>
            <a:spLocks noChangeArrowheads="1"/>
          </p:cNvSpPr>
          <p:nvPr/>
        </p:nvSpPr>
        <p:spPr bwMode="auto">
          <a:xfrm>
            <a:off x="7991475" y="3449675"/>
            <a:ext cx="685800" cy="8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155448" bIns="155448" anchor="ctr">
            <a:spAutoFit/>
          </a:bodyPr>
          <a:lstStyle/>
          <a:p>
            <a:pPr>
              <a:lnSpc>
                <a:spcPct val="100000"/>
              </a:lnSpc>
              <a:spcBef>
                <a:spcPct val="20000"/>
              </a:spcBef>
            </a:pPr>
            <a:r>
              <a:rPr lang="en-US" sz="1600">
                <a:latin typeface="Arial" pitchFamily="34" charset="0"/>
                <a:cs typeface="Arial" pitchFamily="34" charset="0"/>
              </a:rPr>
              <a:t>20 bytes</a:t>
            </a:r>
          </a:p>
        </p:txBody>
      </p:sp>
      <p:sp>
        <p:nvSpPr>
          <p:cNvPr id="241680" name="Line 16"/>
          <p:cNvSpPr>
            <a:spLocks noChangeShapeType="1"/>
          </p:cNvSpPr>
          <p:nvPr/>
        </p:nvSpPr>
        <p:spPr bwMode="auto">
          <a:xfrm>
            <a:off x="8334375" y="4067175"/>
            <a:ext cx="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tIns="91440" bIns="91440" anchor="ctr" anchorCtr="1"/>
          <a:lstStyle/>
          <a:p>
            <a:endParaRPr lang="en-US" sz="1600">
              <a:latin typeface="Arial" pitchFamily="34" charset="0"/>
              <a:cs typeface="Arial" pitchFamily="34" charset="0"/>
            </a:endParaRPr>
          </a:p>
        </p:txBody>
      </p:sp>
      <p:sp>
        <p:nvSpPr>
          <p:cNvPr id="241681" name="Line 17"/>
          <p:cNvSpPr>
            <a:spLocks noChangeShapeType="1"/>
          </p:cNvSpPr>
          <p:nvPr/>
        </p:nvSpPr>
        <p:spPr bwMode="auto">
          <a:xfrm flipV="1">
            <a:off x="4438650" y="2009775"/>
            <a:ext cx="0" cy="6858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 type="diamond" w="med" len="med"/>
          </a:ln>
          <a:effectLst/>
        </p:spPr>
        <p:txBody>
          <a:bodyPr tIns="91440" bIns="91440" anchor="ctr" anchorCtr="1"/>
          <a:lstStyle/>
          <a:p>
            <a:endParaRPr lang="en-US" sz="1600">
              <a:latin typeface="Arial" pitchFamily="34" charset="0"/>
              <a:cs typeface="Arial" pitchFamily="34" charset="0"/>
            </a:endParaRPr>
          </a:p>
        </p:txBody>
      </p:sp>
      <p:sp>
        <p:nvSpPr>
          <p:cNvPr id="241682" name="Line 18"/>
          <p:cNvSpPr>
            <a:spLocks noChangeShapeType="1"/>
          </p:cNvSpPr>
          <p:nvPr/>
        </p:nvSpPr>
        <p:spPr bwMode="auto">
          <a:xfrm flipV="1">
            <a:off x="4362450" y="2009775"/>
            <a:ext cx="0" cy="6858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 type="diamond" w="med" len="med"/>
          </a:ln>
          <a:effectLst/>
        </p:spPr>
        <p:txBody>
          <a:bodyPr tIns="91440" bIns="91440" anchor="ctr" anchorCtr="1"/>
          <a:lstStyle/>
          <a:p>
            <a:endParaRPr lang="en-US" sz="1600">
              <a:latin typeface="Arial" pitchFamily="34" charset="0"/>
              <a:cs typeface="Arial" pitchFamily="34" charset="0"/>
            </a:endParaRPr>
          </a:p>
        </p:txBody>
      </p:sp>
      <p:sp>
        <p:nvSpPr>
          <p:cNvPr id="241683" name="Rectangle 19"/>
          <p:cNvSpPr>
            <a:spLocks noChangeArrowheads="1"/>
          </p:cNvSpPr>
          <p:nvPr/>
        </p:nvSpPr>
        <p:spPr bwMode="auto">
          <a:xfrm>
            <a:off x="4514850" y="1752600"/>
            <a:ext cx="685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tIns="155448" bIns="91440" anchor="ctr"/>
          <a:lstStyle/>
          <a:p>
            <a:pPr algn="l">
              <a:lnSpc>
                <a:spcPct val="100000"/>
              </a:lnSpc>
              <a:spcBef>
                <a:spcPct val="20000"/>
              </a:spcBef>
            </a:pPr>
            <a:r>
              <a:rPr lang="en-US" sz="1600">
                <a:latin typeface="Arial" pitchFamily="34" charset="0"/>
                <a:cs typeface="Arial" pitchFamily="34" charset="0"/>
              </a:rPr>
              <a:t>Bit 16</a:t>
            </a:r>
          </a:p>
        </p:txBody>
      </p:sp>
      <p:sp>
        <p:nvSpPr>
          <p:cNvPr id="241684" name="Rectangle 20"/>
          <p:cNvSpPr>
            <a:spLocks noChangeArrowheads="1"/>
          </p:cNvSpPr>
          <p:nvPr/>
        </p:nvSpPr>
        <p:spPr bwMode="auto">
          <a:xfrm>
            <a:off x="3676650" y="1752600"/>
            <a:ext cx="685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tIns="155448" bIns="91440" anchor="ctr"/>
          <a:lstStyle/>
          <a:p>
            <a:pPr algn="r">
              <a:lnSpc>
                <a:spcPct val="100000"/>
              </a:lnSpc>
              <a:spcBef>
                <a:spcPct val="20000"/>
              </a:spcBef>
            </a:pPr>
            <a:r>
              <a:rPr lang="en-US" sz="1600">
                <a:latin typeface="Arial" pitchFamily="34" charset="0"/>
                <a:cs typeface="Arial" pitchFamily="34" charset="0"/>
              </a:rPr>
              <a:t>Bit 15</a:t>
            </a:r>
          </a:p>
        </p:txBody>
      </p:sp>
      <p:sp>
        <p:nvSpPr>
          <p:cNvPr id="241685" name="Rectangle 21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altLang="en-US"/>
              <a:t>TCP Header Layout</a:t>
            </a:r>
          </a:p>
        </p:txBody>
      </p:sp>
      <p:sp>
        <p:nvSpPr>
          <p:cNvPr id="241686" name="Rectangle 22"/>
          <p:cNvSpPr>
            <a:spLocks noChangeArrowheads="1"/>
          </p:cNvSpPr>
          <p:nvPr/>
        </p:nvSpPr>
        <p:spPr bwMode="auto">
          <a:xfrm>
            <a:off x="4438650" y="4181475"/>
            <a:ext cx="3503613" cy="381000"/>
          </a:xfrm>
          <a:prstGeom prst="rect">
            <a:avLst/>
          </a:prstGeom>
          <a:gradFill rotWithShape="0">
            <a:gsLst>
              <a:gs pos="0">
                <a:srgbClr val="D6ECD4"/>
              </a:gs>
              <a:gs pos="50000">
                <a:schemeClr val="bg1"/>
              </a:gs>
              <a:gs pos="100000">
                <a:srgbClr val="D6ECD4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tIns="91440" bIns="91440" anchor="ctr"/>
          <a:lstStyle/>
          <a:p>
            <a:pPr>
              <a:lnSpc>
                <a:spcPct val="100000"/>
              </a:lnSpc>
              <a:spcBef>
                <a:spcPct val="20000"/>
              </a:spcBef>
            </a:pPr>
            <a:r>
              <a:rPr lang="en-US" sz="1600">
                <a:latin typeface="Arial" pitchFamily="34" charset="0"/>
                <a:cs typeface="Arial" pitchFamily="34" charset="0"/>
              </a:rPr>
              <a:t>Window Size (16)</a:t>
            </a:r>
          </a:p>
        </p:txBody>
      </p:sp>
      <p:sp>
        <p:nvSpPr>
          <p:cNvPr id="241687" name="Rectangle 23"/>
          <p:cNvSpPr>
            <a:spLocks noChangeArrowheads="1"/>
          </p:cNvSpPr>
          <p:nvPr/>
        </p:nvSpPr>
        <p:spPr bwMode="auto">
          <a:xfrm>
            <a:off x="1820863" y="4181475"/>
            <a:ext cx="1228725" cy="381000"/>
          </a:xfrm>
          <a:prstGeom prst="rect">
            <a:avLst/>
          </a:prstGeom>
          <a:gradFill rotWithShape="0">
            <a:gsLst>
              <a:gs pos="0">
                <a:srgbClr val="D6ECD4"/>
              </a:gs>
              <a:gs pos="50000">
                <a:schemeClr val="bg1"/>
              </a:gs>
              <a:gs pos="100000">
                <a:srgbClr val="D6ECD4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tIns="91440" bIns="91440" anchor="ctr"/>
          <a:lstStyle/>
          <a:p>
            <a:pPr>
              <a:lnSpc>
                <a:spcPct val="100000"/>
              </a:lnSpc>
              <a:spcBef>
                <a:spcPct val="20000"/>
              </a:spcBef>
            </a:pPr>
            <a:r>
              <a:rPr lang="en-US" sz="1600">
                <a:latin typeface="Arial" pitchFamily="34" charset="0"/>
                <a:cs typeface="Arial" pitchFamily="34" charset="0"/>
              </a:rPr>
              <a:t>Reserved (6)</a:t>
            </a:r>
          </a:p>
        </p:txBody>
      </p:sp>
      <p:sp>
        <p:nvSpPr>
          <p:cNvPr id="241688" name="Rectangle 24"/>
          <p:cNvSpPr>
            <a:spLocks noChangeArrowheads="1"/>
          </p:cNvSpPr>
          <p:nvPr/>
        </p:nvSpPr>
        <p:spPr bwMode="auto">
          <a:xfrm>
            <a:off x="3133725" y="4181475"/>
            <a:ext cx="1228725" cy="381000"/>
          </a:xfrm>
          <a:prstGeom prst="rect">
            <a:avLst/>
          </a:prstGeom>
          <a:gradFill rotWithShape="0">
            <a:gsLst>
              <a:gs pos="0">
                <a:srgbClr val="D6ECD4"/>
              </a:gs>
              <a:gs pos="50000">
                <a:schemeClr val="bg1"/>
              </a:gs>
              <a:gs pos="100000">
                <a:srgbClr val="D6ECD4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tIns="91440" bIns="91440" anchor="ctr"/>
          <a:lstStyle/>
          <a:p>
            <a:pPr>
              <a:lnSpc>
                <a:spcPct val="100000"/>
              </a:lnSpc>
              <a:spcBef>
                <a:spcPct val="20000"/>
              </a:spcBef>
            </a:pPr>
            <a:r>
              <a:rPr lang="en-US" sz="1600">
                <a:latin typeface="Arial" pitchFamily="34" charset="0"/>
                <a:cs typeface="Arial" pitchFamily="34" charset="0"/>
              </a:rPr>
              <a:t>Code Bits (6)</a:t>
            </a:r>
          </a:p>
        </p:txBody>
      </p:sp>
      <p:sp>
        <p:nvSpPr>
          <p:cNvPr id="241689" name="Rectangle 25"/>
          <p:cNvSpPr>
            <a:spLocks noChangeArrowheads="1"/>
          </p:cNvSpPr>
          <p:nvPr/>
        </p:nvSpPr>
        <p:spPr bwMode="auto">
          <a:xfrm>
            <a:off x="4438650" y="4676775"/>
            <a:ext cx="3503613" cy="381000"/>
          </a:xfrm>
          <a:prstGeom prst="rect">
            <a:avLst/>
          </a:prstGeom>
          <a:gradFill rotWithShape="0">
            <a:gsLst>
              <a:gs pos="0">
                <a:srgbClr val="D6ECD4"/>
              </a:gs>
              <a:gs pos="50000">
                <a:schemeClr val="bg1"/>
              </a:gs>
              <a:gs pos="100000">
                <a:srgbClr val="D6ECD4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tIns="91440" bIns="91440" anchor="ctr"/>
          <a:lstStyle/>
          <a:p>
            <a:pPr>
              <a:lnSpc>
                <a:spcPct val="100000"/>
              </a:lnSpc>
              <a:spcBef>
                <a:spcPct val="20000"/>
              </a:spcBef>
            </a:pPr>
            <a:r>
              <a:rPr lang="en-US" sz="1600">
                <a:latin typeface="Arial" pitchFamily="34" charset="0"/>
                <a:cs typeface="Arial" pitchFamily="34" charset="0"/>
              </a:rPr>
              <a:t>Urgent Pointer (16)</a:t>
            </a:r>
          </a:p>
        </p:txBody>
      </p:sp>
      <p:sp>
        <p:nvSpPr>
          <p:cNvPr id="27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736725" y="6465888"/>
            <a:ext cx="4694238" cy="255587"/>
          </a:xfrm>
        </p:spPr>
        <p:txBody>
          <a:bodyPr/>
          <a:lstStyle/>
          <a:p>
            <a:pPr>
              <a:defRPr/>
            </a:pPr>
            <a:r>
              <a:rPr lang="en-US" smtClean="0"/>
              <a:t>Data Networks – ISOTDAQ 2013 – Enrico.Bonaccorsi@cern.ch </a:t>
            </a:r>
            <a:endParaRPr lang="en-GB" sz="12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1965548-D45B-410C-B245-CE1CA6092D31}" type="slidenum">
              <a:rPr lang="en-GB" smtClean="0"/>
              <a:pPr>
                <a:defRPr/>
              </a:pPr>
              <a:t>38</a:t>
            </a:fld>
            <a:endParaRPr lang="en-GB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978" name="Line 2"/>
          <p:cNvSpPr>
            <a:spLocks noChangeShapeType="1"/>
          </p:cNvSpPr>
          <p:nvPr/>
        </p:nvSpPr>
        <p:spPr bwMode="auto">
          <a:xfrm flipH="1">
            <a:off x="7953375" y="3057525"/>
            <a:ext cx="0" cy="3495675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/>
            <a:tailEnd type="triangle" w="med" len="med"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254979" name="Line 3"/>
          <p:cNvSpPr>
            <a:spLocks noChangeShapeType="1"/>
          </p:cNvSpPr>
          <p:nvPr/>
        </p:nvSpPr>
        <p:spPr bwMode="auto">
          <a:xfrm flipH="1">
            <a:off x="735013" y="3078163"/>
            <a:ext cx="0" cy="356235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/>
            <a:tailEnd type="triangle" w="med" len="med"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254980" name="Text Box 4"/>
          <p:cNvSpPr txBox="1">
            <a:spLocks noChangeArrowheads="1"/>
          </p:cNvSpPr>
          <p:nvPr/>
        </p:nvSpPr>
        <p:spPr bwMode="auto">
          <a:xfrm>
            <a:off x="276225" y="1338263"/>
            <a:ext cx="23558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  <a:spcBef>
                <a:spcPct val="20000"/>
              </a:spcBef>
            </a:pPr>
            <a:r>
              <a:rPr lang="en-US" sz="1600"/>
              <a:t>Client port 12288</a:t>
            </a:r>
          </a:p>
        </p:txBody>
      </p:sp>
      <p:sp>
        <p:nvSpPr>
          <p:cNvPr id="254981" name="Text Box 5"/>
          <p:cNvSpPr txBox="1">
            <a:spLocks noChangeArrowheads="1"/>
          </p:cNvSpPr>
          <p:nvPr/>
        </p:nvSpPr>
        <p:spPr bwMode="auto">
          <a:xfrm>
            <a:off x="6757988" y="1339850"/>
            <a:ext cx="15954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  <a:spcBef>
                <a:spcPct val="20000"/>
              </a:spcBef>
            </a:pPr>
            <a:r>
              <a:rPr lang="en-US" sz="1600"/>
              <a:t>Server port 21</a:t>
            </a:r>
          </a:p>
        </p:txBody>
      </p:sp>
      <p:sp>
        <p:nvSpPr>
          <p:cNvPr id="254982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TCP Three-Way Handshake</a:t>
            </a: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182563" y="1928813"/>
            <a:ext cx="1101725" cy="1152525"/>
            <a:chOff x="3712" y="1182"/>
            <a:chExt cx="1975" cy="2066"/>
          </a:xfrm>
        </p:grpSpPr>
        <p:grpSp>
          <p:nvGrpSpPr>
            <p:cNvPr id="3" name="Group 9"/>
            <p:cNvGrpSpPr>
              <a:grpSpLocks/>
            </p:cNvGrpSpPr>
            <p:nvPr/>
          </p:nvGrpSpPr>
          <p:grpSpPr bwMode="auto">
            <a:xfrm>
              <a:off x="3712" y="2902"/>
              <a:ext cx="1975" cy="346"/>
              <a:chOff x="3712" y="2902"/>
              <a:chExt cx="1975" cy="346"/>
            </a:xfrm>
          </p:grpSpPr>
          <p:sp>
            <p:nvSpPr>
              <p:cNvPr id="254986" name="Freeform 10"/>
              <p:cNvSpPr>
                <a:spLocks noChangeAspect="1"/>
              </p:cNvSpPr>
              <p:nvPr/>
            </p:nvSpPr>
            <p:spPr bwMode="auto">
              <a:xfrm>
                <a:off x="3712" y="3192"/>
                <a:ext cx="1975" cy="56"/>
              </a:xfrm>
              <a:custGeom>
                <a:avLst/>
                <a:gdLst/>
                <a:ahLst/>
                <a:cxnLst>
                  <a:cxn ang="0">
                    <a:pos x="31" y="150"/>
                  </a:cxn>
                  <a:cxn ang="0">
                    <a:pos x="0" y="39"/>
                  </a:cxn>
                  <a:cxn ang="0">
                    <a:pos x="55" y="0"/>
                  </a:cxn>
                  <a:cxn ang="0">
                    <a:pos x="5221" y="0"/>
                  </a:cxn>
                  <a:cxn ang="0">
                    <a:pos x="5265" y="39"/>
                  </a:cxn>
                  <a:cxn ang="0">
                    <a:pos x="5221" y="150"/>
                  </a:cxn>
                  <a:cxn ang="0">
                    <a:pos x="31" y="150"/>
                  </a:cxn>
                </a:cxnLst>
                <a:rect l="0" t="0" r="r" b="b"/>
                <a:pathLst>
                  <a:path w="5265" h="150">
                    <a:moveTo>
                      <a:pt x="31" y="150"/>
                    </a:moveTo>
                    <a:lnTo>
                      <a:pt x="0" y="39"/>
                    </a:lnTo>
                    <a:lnTo>
                      <a:pt x="55" y="0"/>
                    </a:lnTo>
                    <a:lnTo>
                      <a:pt x="5221" y="0"/>
                    </a:lnTo>
                    <a:lnTo>
                      <a:pt x="5265" y="39"/>
                    </a:lnTo>
                    <a:lnTo>
                      <a:pt x="5221" y="150"/>
                    </a:lnTo>
                    <a:lnTo>
                      <a:pt x="31" y="150"/>
                    </a:lnTo>
                    <a:close/>
                  </a:path>
                </a:pathLst>
              </a:custGeom>
              <a:solidFill>
                <a:srgbClr val="969696"/>
              </a:solidFill>
              <a:ln w="3175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4987" name="Freeform 11"/>
              <p:cNvSpPr>
                <a:spLocks noChangeAspect="1"/>
              </p:cNvSpPr>
              <p:nvPr/>
            </p:nvSpPr>
            <p:spPr bwMode="auto">
              <a:xfrm>
                <a:off x="3712" y="2915"/>
                <a:ext cx="1974" cy="292"/>
              </a:xfrm>
              <a:custGeom>
                <a:avLst/>
                <a:gdLst/>
                <a:ahLst/>
                <a:cxnLst>
                  <a:cxn ang="0">
                    <a:pos x="0" y="777"/>
                  </a:cxn>
                  <a:cxn ang="0">
                    <a:pos x="191" y="0"/>
                  </a:cxn>
                  <a:cxn ang="0">
                    <a:pos x="5034" y="0"/>
                  </a:cxn>
                  <a:cxn ang="0">
                    <a:pos x="5262" y="780"/>
                  </a:cxn>
                  <a:cxn ang="0">
                    <a:pos x="0" y="777"/>
                  </a:cxn>
                </a:cxnLst>
                <a:rect l="0" t="0" r="r" b="b"/>
                <a:pathLst>
                  <a:path w="5262" h="780">
                    <a:moveTo>
                      <a:pt x="0" y="777"/>
                    </a:moveTo>
                    <a:lnTo>
                      <a:pt x="191" y="0"/>
                    </a:lnTo>
                    <a:lnTo>
                      <a:pt x="5034" y="0"/>
                    </a:lnTo>
                    <a:lnTo>
                      <a:pt x="5262" y="780"/>
                    </a:lnTo>
                    <a:lnTo>
                      <a:pt x="0" y="777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DDDDDD"/>
                  </a:gs>
                  <a:gs pos="100000">
                    <a:schemeClr val="tx1"/>
                  </a:gs>
                </a:gsLst>
                <a:lin ang="0" scaled="1"/>
              </a:gra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4988" name="Freeform 12"/>
              <p:cNvSpPr>
                <a:spLocks noChangeAspect="1"/>
              </p:cNvSpPr>
              <p:nvPr/>
            </p:nvSpPr>
            <p:spPr bwMode="auto">
              <a:xfrm>
                <a:off x="5040" y="3061"/>
                <a:ext cx="232" cy="112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618" y="300"/>
                  </a:cxn>
                  <a:cxn ang="0">
                    <a:pos x="588" y="130"/>
                  </a:cxn>
                  <a:cxn ang="0">
                    <a:pos x="558" y="85"/>
                  </a:cxn>
                  <a:cxn ang="0">
                    <a:pos x="397" y="82"/>
                  </a:cxn>
                  <a:cxn ang="0">
                    <a:pos x="352" y="0"/>
                  </a:cxn>
                  <a:cxn ang="0">
                    <a:pos x="220" y="0"/>
                  </a:cxn>
                  <a:cxn ang="0">
                    <a:pos x="187" y="40"/>
                  </a:cxn>
                  <a:cxn ang="0">
                    <a:pos x="183" y="85"/>
                  </a:cxn>
                  <a:cxn ang="0">
                    <a:pos x="33" y="85"/>
                  </a:cxn>
                  <a:cxn ang="0">
                    <a:pos x="0" y="130"/>
                  </a:cxn>
                  <a:cxn ang="0">
                    <a:pos x="18" y="300"/>
                  </a:cxn>
                </a:cxnLst>
                <a:rect l="0" t="0" r="r" b="b"/>
                <a:pathLst>
                  <a:path w="618" h="300">
                    <a:moveTo>
                      <a:pt x="18" y="300"/>
                    </a:moveTo>
                    <a:lnTo>
                      <a:pt x="618" y="300"/>
                    </a:lnTo>
                    <a:lnTo>
                      <a:pt x="588" y="130"/>
                    </a:lnTo>
                    <a:lnTo>
                      <a:pt x="558" y="85"/>
                    </a:lnTo>
                    <a:lnTo>
                      <a:pt x="397" y="82"/>
                    </a:lnTo>
                    <a:lnTo>
                      <a:pt x="352" y="0"/>
                    </a:lnTo>
                    <a:lnTo>
                      <a:pt x="220" y="0"/>
                    </a:lnTo>
                    <a:lnTo>
                      <a:pt x="187" y="40"/>
                    </a:lnTo>
                    <a:lnTo>
                      <a:pt x="183" y="85"/>
                    </a:lnTo>
                    <a:lnTo>
                      <a:pt x="33" y="85"/>
                    </a:lnTo>
                    <a:lnTo>
                      <a:pt x="0" y="130"/>
                    </a:lnTo>
                    <a:lnTo>
                      <a:pt x="18" y="300"/>
                    </a:lnTo>
                    <a:close/>
                  </a:path>
                </a:pathLst>
              </a:custGeom>
              <a:solidFill>
                <a:srgbClr val="808080"/>
              </a:solidFill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4989" name="Freeform 13"/>
              <p:cNvSpPr>
                <a:spLocks noChangeAspect="1"/>
              </p:cNvSpPr>
              <p:nvPr/>
            </p:nvSpPr>
            <p:spPr bwMode="auto">
              <a:xfrm>
                <a:off x="5293" y="2958"/>
                <a:ext cx="335" cy="216"/>
              </a:xfrm>
              <a:custGeom>
                <a:avLst/>
                <a:gdLst/>
                <a:ahLst/>
                <a:cxnLst>
                  <a:cxn ang="0">
                    <a:pos x="82" y="573"/>
                  </a:cxn>
                  <a:cxn ang="0">
                    <a:pos x="892" y="576"/>
                  </a:cxn>
                  <a:cxn ang="0">
                    <a:pos x="756" y="45"/>
                  </a:cxn>
                  <a:cxn ang="0">
                    <a:pos x="727" y="0"/>
                  </a:cxn>
                  <a:cxn ang="0">
                    <a:pos x="603" y="0"/>
                  </a:cxn>
                  <a:cxn ang="0">
                    <a:pos x="568" y="56"/>
                  </a:cxn>
                  <a:cxn ang="0">
                    <a:pos x="535" y="3"/>
                  </a:cxn>
                  <a:cxn ang="0">
                    <a:pos x="412" y="6"/>
                  </a:cxn>
                  <a:cxn ang="0">
                    <a:pos x="378" y="56"/>
                  </a:cxn>
                  <a:cxn ang="0">
                    <a:pos x="345" y="3"/>
                  </a:cxn>
                  <a:cxn ang="0">
                    <a:pos x="220" y="3"/>
                  </a:cxn>
                  <a:cxn ang="0">
                    <a:pos x="187" y="51"/>
                  </a:cxn>
                  <a:cxn ang="0">
                    <a:pos x="150" y="3"/>
                  </a:cxn>
                  <a:cxn ang="0">
                    <a:pos x="22" y="3"/>
                  </a:cxn>
                  <a:cxn ang="0">
                    <a:pos x="0" y="89"/>
                  </a:cxn>
                  <a:cxn ang="0">
                    <a:pos x="82" y="573"/>
                  </a:cxn>
                </a:cxnLst>
                <a:rect l="0" t="0" r="r" b="b"/>
                <a:pathLst>
                  <a:path w="892" h="576">
                    <a:moveTo>
                      <a:pt x="82" y="573"/>
                    </a:moveTo>
                    <a:lnTo>
                      <a:pt x="892" y="576"/>
                    </a:lnTo>
                    <a:lnTo>
                      <a:pt x="756" y="45"/>
                    </a:lnTo>
                    <a:lnTo>
                      <a:pt x="727" y="0"/>
                    </a:lnTo>
                    <a:lnTo>
                      <a:pt x="603" y="0"/>
                    </a:lnTo>
                    <a:lnTo>
                      <a:pt x="568" y="56"/>
                    </a:lnTo>
                    <a:lnTo>
                      <a:pt x="535" y="3"/>
                    </a:lnTo>
                    <a:lnTo>
                      <a:pt x="412" y="6"/>
                    </a:lnTo>
                    <a:lnTo>
                      <a:pt x="378" y="56"/>
                    </a:lnTo>
                    <a:lnTo>
                      <a:pt x="345" y="3"/>
                    </a:lnTo>
                    <a:lnTo>
                      <a:pt x="220" y="3"/>
                    </a:lnTo>
                    <a:lnTo>
                      <a:pt x="187" y="51"/>
                    </a:lnTo>
                    <a:lnTo>
                      <a:pt x="150" y="3"/>
                    </a:lnTo>
                    <a:lnTo>
                      <a:pt x="22" y="3"/>
                    </a:lnTo>
                    <a:lnTo>
                      <a:pt x="0" y="89"/>
                    </a:lnTo>
                    <a:lnTo>
                      <a:pt x="82" y="573"/>
                    </a:lnTo>
                    <a:close/>
                  </a:path>
                </a:pathLst>
              </a:custGeom>
              <a:solidFill>
                <a:srgbClr val="808080"/>
              </a:solidFill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4990" name="Freeform 14"/>
              <p:cNvSpPr>
                <a:spLocks noChangeAspect="1"/>
              </p:cNvSpPr>
              <p:nvPr/>
            </p:nvSpPr>
            <p:spPr bwMode="auto">
              <a:xfrm>
                <a:off x="3788" y="2902"/>
                <a:ext cx="1210" cy="273"/>
              </a:xfrm>
              <a:custGeom>
                <a:avLst/>
                <a:gdLst/>
                <a:ahLst/>
                <a:cxnLst>
                  <a:cxn ang="0">
                    <a:pos x="413" y="724"/>
                  </a:cxn>
                  <a:cxn ang="0">
                    <a:pos x="615" y="628"/>
                  </a:cxn>
                  <a:cxn ang="0">
                    <a:pos x="2679" y="724"/>
                  </a:cxn>
                  <a:cxn ang="0">
                    <a:pos x="2835" y="628"/>
                  </a:cxn>
                  <a:cxn ang="0">
                    <a:pos x="3225" y="724"/>
                  </a:cxn>
                  <a:cxn ang="0">
                    <a:pos x="3150" y="178"/>
                  </a:cxn>
                  <a:cxn ang="0">
                    <a:pos x="3114" y="4"/>
                  </a:cxn>
                  <a:cxn ang="0">
                    <a:pos x="2964" y="73"/>
                  </a:cxn>
                  <a:cxn ang="0">
                    <a:pos x="2802" y="9"/>
                  </a:cxn>
                  <a:cxn ang="0">
                    <a:pos x="2724" y="13"/>
                  </a:cxn>
                  <a:cxn ang="0">
                    <a:pos x="2565" y="79"/>
                  </a:cxn>
                  <a:cxn ang="0">
                    <a:pos x="2402" y="4"/>
                  </a:cxn>
                  <a:cxn ang="0">
                    <a:pos x="2355" y="169"/>
                  </a:cxn>
                  <a:cxn ang="0">
                    <a:pos x="2289" y="58"/>
                  </a:cxn>
                  <a:cxn ang="0">
                    <a:pos x="2142" y="1"/>
                  </a:cxn>
                  <a:cxn ang="0">
                    <a:pos x="2070" y="7"/>
                  </a:cxn>
                  <a:cxn ang="0">
                    <a:pos x="1902" y="79"/>
                  </a:cxn>
                  <a:cxn ang="0">
                    <a:pos x="1737" y="4"/>
                  </a:cxn>
                  <a:cxn ang="0">
                    <a:pos x="1659" y="7"/>
                  </a:cxn>
                  <a:cxn ang="0">
                    <a:pos x="1485" y="73"/>
                  </a:cxn>
                  <a:cxn ang="0">
                    <a:pos x="1425" y="148"/>
                  </a:cxn>
                  <a:cxn ang="0">
                    <a:pos x="1395" y="7"/>
                  </a:cxn>
                  <a:cxn ang="0">
                    <a:pos x="1209" y="79"/>
                  </a:cxn>
                  <a:cxn ang="0">
                    <a:pos x="1065" y="4"/>
                  </a:cxn>
                  <a:cxn ang="0">
                    <a:pos x="984" y="7"/>
                  </a:cxn>
                  <a:cxn ang="0">
                    <a:pos x="810" y="79"/>
                  </a:cxn>
                  <a:cxn ang="0">
                    <a:pos x="639" y="13"/>
                  </a:cxn>
                  <a:cxn ang="0">
                    <a:pos x="600" y="150"/>
                  </a:cxn>
                  <a:cxn ang="0">
                    <a:pos x="519" y="199"/>
                  </a:cxn>
                  <a:cxn ang="0">
                    <a:pos x="345" y="154"/>
                  </a:cxn>
                  <a:cxn ang="0">
                    <a:pos x="296" y="0"/>
                  </a:cxn>
                  <a:cxn ang="0">
                    <a:pos x="120" y="79"/>
                  </a:cxn>
                  <a:cxn ang="0">
                    <a:pos x="128" y="181"/>
                  </a:cxn>
                  <a:cxn ang="0">
                    <a:pos x="0" y="727"/>
                  </a:cxn>
                </a:cxnLst>
                <a:rect l="0" t="0" r="r" b="b"/>
                <a:pathLst>
                  <a:path w="3225" h="727">
                    <a:moveTo>
                      <a:pt x="0" y="727"/>
                    </a:moveTo>
                    <a:lnTo>
                      <a:pt x="413" y="724"/>
                    </a:lnTo>
                    <a:lnTo>
                      <a:pt x="429" y="628"/>
                    </a:lnTo>
                    <a:lnTo>
                      <a:pt x="615" y="628"/>
                    </a:lnTo>
                    <a:lnTo>
                      <a:pt x="600" y="727"/>
                    </a:lnTo>
                    <a:lnTo>
                      <a:pt x="2679" y="724"/>
                    </a:lnTo>
                    <a:lnTo>
                      <a:pt x="2664" y="628"/>
                    </a:lnTo>
                    <a:lnTo>
                      <a:pt x="2835" y="628"/>
                    </a:lnTo>
                    <a:lnTo>
                      <a:pt x="2850" y="724"/>
                    </a:lnTo>
                    <a:lnTo>
                      <a:pt x="3225" y="724"/>
                    </a:lnTo>
                    <a:lnTo>
                      <a:pt x="3174" y="193"/>
                    </a:lnTo>
                    <a:lnTo>
                      <a:pt x="3150" y="178"/>
                    </a:lnTo>
                    <a:lnTo>
                      <a:pt x="3150" y="67"/>
                    </a:lnTo>
                    <a:lnTo>
                      <a:pt x="3114" y="4"/>
                    </a:lnTo>
                    <a:lnTo>
                      <a:pt x="3000" y="7"/>
                    </a:lnTo>
                    <a:lnTo>
                      <a:pt x="2964" y="73"/>
                    </a:lnTo>
                    <a:lnTo>
                      <a:pt x="2918" y="12"/>
                    </a:lnTo>
                    <a:lnTo>
                      <a:pt x="2802" y="9"/>
                    </a:lnTo>
                    <a:lnTo>
                      <a:pt x="2766" y="82"/>
                    </a:lnTo>
                    <a:lnTo>
                      <a:pt x="2724" y="13"/>
                    </a:lnTo>
                    <a:lnTo>
                      <a:pt x="2604" y="7"/>
                    </a:lnTo>
                    <a:lnTo>
                      <a:pt x="2565" y="79"/>
                    </a:lnTo>
                    <a:lnTo>
                      <a:pt x="2529" y="4"/>
                    </a:lnTo>
                    <a:lnTo>
                      <a:pt x="2402" y="4"/>
                    </a:lnTo>
                    <a:lnTo>
                      <a:pt x="2364" y="58"/>
                    </a:lnTo>
                    <a:lnTo>
                      <a:pt x="2355" y="169"/>
                    </a:lnTo>
                    <a:lnTo>
                      <a:pt x="2295" y="148"/>
                    </a:lnTo>
                    <a:lnTo>
                      <a:pt x="2289" y="58"/>
                    </a:lnTo>
                    <a:lnTo>
                      <a:pt x="2262" y="4"/>
                    </a:lnTo>
                    <a:lnTo>
                      <a:pt x="2142" y="1"/>
                    </a:lnTo>
                    <a:lnTo>
                      <a:pt x="2097" y="72"/>
                    </a:lnTo>
                    <a:lnTo>
                      <a:pt x="2070" y="7"/>
                    </a:lnTo>
                    <a:lnTo>
                      <a:pt x="1950" y="7"/>
                    </a:lnTo>
                    <a:lnTo>
                      <a:pt x="1902" y="79"/>
                    </a:lnTo>
                    <a:lnTo>
                      <a:pt x="1869" y="12"/>
                    </a:lnTo>
                    <a:lnTo>
                      <a:pt x="1737" y="4"/>
                    </a:lnTo>
                    <a:lnTo>
                      <a:pt x="1700" y="79"/>
                    </a:lnTo>
                    <a:lnTo>
                      <a:pt x="1659" y="7"/>
                    </a:lnTo>
                    <a:lnTo>
                      <a:pt x="1539" y="7"/>
                    </a:lnTo>
                    <a:lnTo>
                      <a:pt x="1485" y="73"/>
                    </a:lnTo>
                    <a:lnTo>
                      <a:pt x="1476" y="148"/>
                    </a:lnTo>
                    <a:lnTo>
                      <a:pt x="1425" y="148"/>
                    </a:lnTo>
                    <a:lnTo>
                      <a:pt x="1425" y="73"/>
                    </a:lnTo>
                    <a:lnTo>
                      <a:pt x="1395" y="7"/>
                    </a:lnTo>
                    <a:lnTo>
                      <a:pt x="1266" y="7"/>
                    </a:lnTo>
                    <a:lnTo>
                      <a:pt x="1209" y="79"/>
                    </a:lnTo>
                    <a:lnTo>
                      <a:pt x="1193" y="12"/>
                    </a:lnTo>
                    <a:lnTo>
                      <a:pt x="1065" y="4"/>
                    </a:lnTo>
                    <a:lnTo>
                      <a:pt x="1016" y="79"/>
                    </a:lnTo>
                    <a:lnTo>
                      <a:pt x="984" y="7"/>
                    </a:lnTo>
                    <a:lnTo>
                      <a:pt x="849" y="4"/>
                    </a:lnTo>
                    <a:lnTo>
                      <a:pt x="810" y="79"/>
                    </a:lnTo>
                    <a:lnTo>
                      <a:pt x="780" y="13"/>
                    </a:lnTo>
                    <a:lnTo>
                      <a:pt x="639" y="13"/>
                    </a:lnTo>
                    <a:lnTo>
                      <a:pt x="609" y="73"/>
                    </a:lnTo>
                    <a:lnTo>
                      <a:pt x="600" y="150"/>
                    </a:lnTo>
                    <a:lnTo>
                      <a:pt x="563" y="142"/>
                    </a:lnTo>
                    <a:lnTo>
                      <a:pt x="519" y="199"/>
                    </a:lnTo>
                    <a:lnTo>
                      <a:pt x="474" y="148"/>
                    </a:lnTo>
                    <a:lnTo>
                      <a:pt x="345" y="154"/>
                    </a:lnTo>
                    <a:lnTo>
                      <a:pt x="330" y="67"/>
                    </a:lnTo>
                    <a:lnTo>
                      <a:pt x="296" y="0"/>
                    </a:lnTo>
                    <a:lnTo>
                      <a:pt x="165" y="4"/>
                    </a:lnTo>
                    <a:lnTo>
                      <a:pt x="120" y="79"/>
                    </a:lnTo>
                    <a:lnTo>
                      <a:pt x="105" y="159"/>
                    </a:lnTo>
                    <a:lnTo>
                      <a:pt x="128" y="181"/>
                    </a:lnTo>
                    <a:lnTo>
                      <a:pt x="99" y="187"/>
                    </a:lnTo>
                    <a:lnTo>
                      <a:pt x="0" y="727"/>
                    </a:lnTo>
                    <a:close/>
                  </a:path>
                </a:pathLst>
              </a:custGeom>
              <a:solidFill>
                <a:srgbClr val="808080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4991" name="Freeform 15"/>
              <p:cNvSpPr>
                <a:spLocks noChangeAspect="1"/>
              </p:cNvSpPr>
              <p:nvPr/>
            </p:nvSpPr>
            <p:spPr bwMode="auto">
              <a:xfrm>
                <a:off x="5016" y="2904"/>
                <a:ext cx="239" cy="150"/>
              </a:xfrm>
              <a:custGeom>
                <a:avLst/>
                <a:gdLst/>
                <a:ahLst/>
                <a:cxnLst>
                  <a:cxn ang="0">
                    <a:pos x="45" y="397"/>
                  </a:cxn>
                  <a:cxn ang="0">
                    <a:pos x="638" y="400"/>
                  </a:cxn>
                  <a:cxn ang="0">
                    <a:pos x="597" y="183"/>
                  </a:cxn>
                  <a:cxn ang="0">
                    <a:pos x="575" y="162"/>
                  </a:cxn>
                  <a:cxn ang="0">
                    <a:pos x="588" y="162"/>
                  </a:cxn>
                  <a:cxn ang="0">
                    <a:pos x="573" y="57"/>
                  </a:cxn>
                  <a:cxn ang="0">
                    <a:pos x="545" y="4"/>
                  </a:cxn>
                  <a:cxn ang="0">
                    <a:pos x="425" y="3"/>
                  </a:cxn>
                  <a:cxn ang="0">
                    <a:pos x="387" y="63"/>
                  </a:cxn>
                  <a:cxn ang="0">
                    <a:pos x="350" y="4"/>
                  </a:cxn>
                  <a:cxn ang="0">
                    <a:pos x="237" y="0"/>
                  </a:cxn>
                  <a:cxn ang="0">
                    <a:pos x="200" y="63"/>
                  </a:cxn>
                  <a:cxn ang="0">
                    <a:pos x="162" y="4"/>
                  </a:cxn>
                  <a:cxn ang="0">
                    <a:pos x="41" y="3"/>
                  </a:cxn>
                  <a:cxn ang="0">
                    <a:pos x="0" y="60"/>
                  </a:cxn>
                  <a:cxn ang="0">
                    <a:pos x="11" y="165"/>
                  </a:cxn>
                  <a:cxn ang="0">
                    <a:pos x="42" y="165"/>
                  </a:cxn>
                  <a:cxn ang="0">
                    <a:pos x="20" y="187"/>
                  </a:cxn>
                  <a:cxn ang="0">
                    <a:pos x="45" y="397"/>
                  </a:cxn>
                </a:cxnLst>
                <a:rect l="0" t="0" r="r" b="b"/>
                <a:pathLst>
                  <a:path w="638" h="400">
                    <a:moveTo>
                      <a:pt x="45" y="397"/>
                    </a:moveTo>
                    <a:lnTo>
                      <a:pt x="638" y="400"/>
                    </a:lnTo>
                    <a:lnTo>
                      <a:pt x="597" y="183"/>
                    </a:lnTo>
                    <a:lnTo>
                      <a:pt x="575" y="162"/>
                    </a:lnTo>
                    <a:lnTo>
                      <a:pt x="588" y="162"/>
                    </a:lnTo>
                    <a:lnTo>
                      <a:pt x="573" y="57"/>
                    </a:lnTo>
                    <a:lnTo>
                      <a:pt x="545" y="4"/>
                    </a:lnTo>
                    <a:lnTo>
                      <a:pt x="425" y="3"/>
                    </a:lnTo>
                    <a:lnTo>
                      <a:pt x="387" y="63"/>
                    </a:lnTo>
                    <a:lnTo>
                      <a:pt x="350" y="4"/>
                    </a:lnTo>
                    <a:lnTo>
                      <a:pt x="237" y="0"/>
                    </a:lnTo>
                    <a:lnTo>
                      <a:pt x="200" y="63"/>
                    </a:lnTo>
                    <a:lnTo>
                      <a:pt x="162" y="4"/>
                    </a:lnTo>
                    <a:lnTo>
                      <a:pt x="41" y="3"/>
                    </a:lnTo>
                    <a:lnTo>
                      <a:pt x="0" y="60"/>
                    </a:lnTo>
                    <a:lnTo>
                      <a:pt x="11" y="165"/>
                    </a:lnTo>
                    <a:lnTo>
                      <a:pt x="42" y="165"/>
                    </a:lnTo>
                    <a:lnTo>
                      <a:pt x="20" y="187"/>
                    </a:lnTo>
                    <a:lnTo>
                      <a:pt x="45" y="397"/>
                    </a:lnTo>
                    <a:close/>
                  </a:path>
                </a:pathLst>
              </a:custGeom>
              <a:solidFill>
                <a:srgbClr val="808080"/>
              </a:solidFill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4992" name="Freeform 16"/>
              <p:cNvSpPr>
                <a:spLocks noChangeAspect="1"/>
              </p:cNvSpPr>
              <p:nvPr/>
            </p:nvSpPr>
            <p:spPr bwMode="gray">
              <a:xfrm>
                <a:off x="5031" y="2904"/>
                <a:ext cx="47" cy="24"/>
              </a:xfrm>
              <a:custGeom>
                <a:avLst/>
                <a:gdLst/>
                <a:ahLst/>
                <a:cxnLst>
                  <a:cxn ang="0">
                    <a:pos x="137" y="64"/>
                  </a:cxn>
                  <a:cxn ang="0">
                    <a:pos x="0" y="64"/>
                  </a:cxn>
                  <a:cxn ang="0">
                    <a:pos x="2" y="3"/>
                  </a:cxn>
                  <a:cxn ang="0">
                    <a:pos x="127" y="0"/>
                  </a:cxn>
                  <a:cxn ang="0">
                    <a:pos x="137" y="64"/>
                  </a:cxn>
                </a:cxnLst>
                <a:rect l="0" t="0" r="r" b="b"/>
                <a:pathLst>
                  <a:path w="137" h="64">
                    <a:moveTo>
                      <a:pt x="137" y="64"/>
                    </a:moveTo>
                    <a:lnTo>
                      <a:pt x="0" y="64"/>
                    </a:lnTo>
                    <a:lnTo>
                      <a:pt x="2" y="3"/>
                    </a:lnTo>
                    <a:lnTo>
                      <a:pt x="127" y="0"/>
                    </a:lnTo>
                    <a:lnTo>
                      <a:pt x="137" y="6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4993" name="Freeform 17"/>
              <p:cNvSpPr>
                <a:spLocks noChangeAspect="1"/>
              </p:cNvSpPr>
              <p:nvPr/>
            </p:nvSpPr>
            <p:spPr bwMode="gray">
              <a:xfrm>
                <a:off x="5104" y="2904"/>
                <a:ext cx="44" cy="24"/>
              </a:xfrm>
              <a:custGeom>
                <a:avLst/>
                <a:gdLst/>
                <a:ahLst/>
                <a:cxnLst>
                  <a:cxn ang="0">
                    <a:pos x="137" y="64"/>
                  </a:cxn>
                  <a:cxn ang="0">
                    <a:pos x="0" y="64"/>
                  </a:cxn>
                  <a:cxn ang="0">
                    <a:pos x="2" y="3"/>
                  </a:cxn>
                  <a:cxn ang="0">
                    <a:pos x="127" y="0"/>
                  </a:cxn>
                  <a:cxn ang="0">
                    <a:pos x="137" y="64"/>
                  </a:cxn>
                </a:cxnLst>
                <a:rect l="0" t="0" r="r" b="b"/>
                <a:pathLst>
                  <a:path w="137" h="64">
                    <a:moveTo>
                      <a:pt x="137" y="64"/>
                    </a:moveTo>
                    <a:lnTo>
                      <a:pt x="0" y="64"/>
                    </a:lnTo>
                    <a:lnTo>
                      <a:pt x="2" y="3"/>
                    </a:lnTo>
                    <a:lnTo>
                      <a:pt x="127" y="0"/>
                    </a:lnTo>
                    <a:lnTo>
                      <a:pt x="137" y="6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4994" name="Freeform 18"/>
              <p:cNvSpPr>
                <a:spLocks noChangeAspect="1"/>
              </p:cNvSpPr>
              <p:nvPr/>
            </p:nvSpPr>
            <p:spPr bwMode="gray">
              <a:xfrm>
                <a:off x="5175" y="2904"/>
                <a:ext cx="46" cy="24"/>
              </a:xfrm>
              <a:custGeom>
                <a:avLst/>
                <a:gdLst/>
                <a:ahLst/>
                <a:cxnLst>
                  <a:cxn ang="0">
                    <a:pos x="137" y="64"/>
                  </a:cxn>
                  <a:cxn ang="0">
                    <a:pos x="0" y="64"/>
                  </a:cxn>
                  <a:cxn ang="0">
                    <a:pos x="2" y="3"/>
                  </a:cxn>
                  <a:cxn ang="0">
                    <a:pos x="127" y="0"/>
                  </a:cxn>
                  <a:cxn ang="0">
                    <a:pos x="137" y="64"/>
                  </a:cxn>
                </a:cxnLst>
                <a:rect l="0" t="0" r="r" b="b"/>
                <a:pathLst>
                  <a:path w="137" h="64">
                    <a:moveTo>
                      <a:pt x="137" y="64"/>
                    </a:moveTo>
                    <a:lnTo>
                      <a:pt x="0" y="64"/>
                    </a:lnTo>
                    <a:lnTo>
                      <a:pt x="2" y="3"/>
                    </a:lnTo>
                    <a:lnTo>
                      <a:pt x="127" y="0"/>
                    </a:lnTo>
                    <a:lnTo>
                      <a:pt x="137" y="6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4995" name="Freeform 19"/>
              <p:cNvSpPr>
                <a:spLocks noChangeAspect="1"/>
              </p:cNvSpPr>
              <p:nvPr/>
            </p:nvSpPr>
            <p:spPr bwMode="auto">
              <a:xfrm>
                <a:off x="5181" y="2958"/>
                <a:ext cx="58" cy="67"/>
              </a:xfrm>
              <a:custGeom>
                <a:avLst/>
                <a:gdLst/>
                <a:ahLst/>
                <a:cxnLst>
                  <a:cxn ang="0">
                    <a:pos x="155" y="176"/>
                  </a:cxn>
                  <a:cxn ang="0">
                    <a:pos x="128" y="0"/>
                  </a:cxn>
                  <a:cxn ang="0">
                    <a:pos x="0" y="0"/>
                  </a:cxn>
                  <a:cxn ang="0">
                    <a:pos x="23" y="180"/>
                  </a:cxn>
                  <a:cxn ang="0">
                    <a:pos x="155" y="176"/>
                  </a:cxn>
                </a:cxnLst>
                <a:rect l="0" t="0" r="r" b="b"/>
                <a:pathLst>
                  <a:path w="155" h="180">
                    <a:moveTo>
                      <a:pt x="155" y="176"/>
                    </a:moveTo>
                    <a:lnTo>
                      <a:pt x="128" y="0"/>
                    </a:lnTo>
                    <a:lnTo>
                      <a:pt x="0" y="0"/>
                    </a:lnTo>
                    <a:lnTo>
                      <a:pt x="23" y="180"/>
                    </a:lnTo>
                    <a:lnTo>
                      <a:pt x="155" y="176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4996" name="Freeform 20"/>
              <p:cNvSpPr>
                <a:spLocks noChangeAspect="1"/>
              </p:cNvSpPr>
              <p:nvPr/>
            </p:nvSpPr>
            <p:spPr bwMode="auto">
              <a:xfrm>
                <a:off x="5109" y="2958"/>
                <a:ext cx="57" cy="67"/>
              </a:xfrm>
              <a:custGeom>
                <a:avLst/>
                <a:gdLst/>
                <a:ahLst/>
                <a:cxnLst>
                  <a:cxn ang="0">
                    <a:pos x="152" y="180"/>
                  </a:cxn>
                  <a:cxn ang="0">
                    <a:pos x="125" y="0"/>
                  </a:cxn>
                  <a:cxn ang="0">
                    <a:pos x="0" y="0"/>
                  </a:cxn>
                  <a:cxn ang="0">
                    <a:pos x="20" y="180"/>
                  </a:cxn>
                  <a:cxn ang="0">
                    <a:pos x="152" y="180"/>
                  </a:cxn>
                </a:cxnLst>
                <a:rect l="0" t="0" r="r" b="b"/>
                <a:pathLst>
                  <a:path w="152" h="180">
                    <a:moveTo>
                      <a:pt x="152" y="180"/>
                    </a:moveTo>
                    <a:lnTo>
                      <a:pt x="125" y="0"/>
                    </a:lnTo>
                    <a:lnTo>
                      <a:pt x="0" y="0"/>
                    </a:lnTo>
                    <a:lnTo>
                      <a:pt x="20" y="180"/>
                    </a:lnTo>
                    <a:lnTo>
                      <a:pt x="152" y="180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4997" name="Freeform 21"/>
              <p:cNvSpPr>
                <a:spLocks noChangeAspect="1"/>
              </p:cNvSpPr>
              <p:nvPr/>
            </p:nvSpPr>
            <p:spPr bwMode="auto">
              <a:xfrm>
                <a:off x="5037" y="2958"/>
                <a:ext cx="58" cy="67"/>
              </a:xfrm>
              <a:custGeom>
                <a:avLst/>
                <a:gdLst/>
                <a:ahLst/>
                <a:cxnLst>
                  <a:cxn ang="0">
                    <a:pos x="157" y="180"/>
                  </a:cxn>
                  <a:cxn ang="0">
                    <a:pos x="138" y="0"/>
                  </a:cxn>
                  <a:cxn ang="0">
                    <a:pos x="3" y="3"/>
                  </a:cxn>
                  <a:cxn ang="0">
                    <a:pos x="0" y="180"/>
                  </a:cxn>
                  <a:cxn ang="0">
                    <a:pos x="157" y="180"/>
                  </a:cxn>
                </a:cxnLst>
                <a:rect l="0" t="0" r="r" b="b"/>
                <a:pathLst>
                  <a:path w="157" h="180">
                    <a:moveTo>
                      <a:pt x="157" y="180"/>
                    </a:moveTo>
                    <a:lnTo>
                      <a:pt x="138" y="0"/>
                    </a:lnTo>
                    <a:lnTo>
                      <a:pt x="3" y="3"/>
                    </a:lnTo>
                    <a:lnTo>
                      <a:pt x="0" y="180"/>
                    </a:lnTo>
                    <a:lnTo>
                      <a:pt x="157" y="180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4998" name="Freeform 22"/>
              <p:cNvSpPr>
                <a:spLocks noChangeAspect="1"/>
              </p:cNvSpPr>
              <p:nvPr/>
            </p:nvSpPr>
            <p:spPr bwMode="auto">
              <a:xfrm>
                <a:off x="5202" y="3093"/>
                <a:ext cx="52" cy="36"/>
              </a:xfrm>
              <a:custGeom>
                <a:avLst/>
                <a:gdLst/>
                <a:ahLst/>
                <a:cxnLst>
                  <a:cxn ang="0">
                    <a:pos x="4" y="98"/>
                  </a:cxn>
                  <a:cxn ang="0">
                    <a:pos x="139" y="98"/>
                  </a:cxn>
                  <a:cxn ang="0">
                    <a:pos x="129" y="0"/>
                  </a:cxn>
                  <a:cxn ang="0">
                    <a:pos x="0" y="0"/>
                  </a:cxn>
                  <a:cxn ang="0">
                    <a:pos x="4" y="98"/>
                  </a:cxn>
                </a:cxnLst>
                <a:rect l="0" t="0" r="r" b="b"/>
                <a:pathLst>
                  <a:path w="139" h="98">
                    <a:moveTo>
                      <a:pt x="4" y="98"/>
                    </a:moveTo>
                    <a:lnTo>
                      <a:pt x="139" y="98"/>
                    </a:lnTo>
                    <a:lnTo>
                      <a:pt x="129" y="0"/>
                    </a:lnTo>
                    <a:lnTo>
                      <a:pt x="0" y="0"/>
                    </a:lnTo>
                    <a:lnTo>
                      <a:pt x="4" y="98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4999" name="Freeform 23"/>
              <p:cNvSpPr>
                <a:spLocks noChangeAspect="1"/>
              </p:cNvSpPr>
              <p:nvPr/>
            </p:nvSpPr>
            <p:spPr bwMode="auto">
              <a:xfrm>
                <a:off x="5122" y="3059"/>
                <a:ext cx="57" cy="72"/>
              </a:xfrm>
              <a:custGeom>
                <a:avLst/>
                <a:gdLst/>
                <a:ahLst/>
                <a:cxnLst>
                  <a:cxn ang="0">
                    <a:pos x="153" y="188"/>
                  </a:cxn>
                  <a:cxn ang="0">
                    <a:pos x="135" y="5"/>
                  </a:cxn>
                  <a:cxn ang="0">
                    <a:pos x="0" y="0"/>
                  </a:cxn>
                  <a:cxn ang="0">
                    <a:pos x="22" y="191"/>
                  </a:cxn>
                  <a:cxn ang="0">
                    <a:pos x="153" y="188"/>
                  </a:cxn>
                </a:cxnLst>
                <a:rect l="0" t="0" r="r" b="b"/>
                <a:pathLst>
                  <a:path w="153" h="191">
                    <a:moveTo>
                      <a:pt x="153" y="188"/>
                    </a:moveTo>
                    <a:lnTo>
                      <a:pt x="135" y="5"/>
                    </a:lnTo>
                    <a:lnTo>
                      <a:pt x="0" y="0"/>
                    </a:lnTo>
                    <a:lnTo>
                      <a:pt x="22" y="191"/>
                    </a:lnTo>
                    <a:lnTo>
                      <a:pt x="153" y="188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000" name="Freeform 24"/>
              <p:cNvSpPr>
                <a:spLocks noChangeAspect="1"/>
              </p:cNvSpPr>
              <p:nvPr/>
            </p:nvSpPr>
            <p:spPr bwMode="auto">
              <a:xfrm>
                <a:off x="5050" y="3092"/>
                <a:ext cx="54" cy="37"/>
              </a:xfrm>
              <a:custGeom>
                <a:avLst/>
                <a:gdLst/>
                <a:ahLst/>
                <a:cxnLst>
                  <a:cxn ang="0">
                    <a:pos x="144" y="98"/>
                  </a:cxn>
                  <a:cxn ang="0">
                    <a:pos x="136" y="3"/>
                  </a:cxn>
                  <a:cxn ang="0">
                    <a:pos x="0" y="0"/>
                  </a:cxn>
                  <a:cxn ang="0">
                    <a:pos x="12" y="101"/>
                  </a:cxn>
                  <a:cxn ang="0">
                    <a:pos x="144" y="98"/>
                  </a:cxn>
                </a:cxnLst>
                <a:rect l="0" t="0" r="r" b="b"/>
                <a:pathLst>
                  <a:path w="144" h="101">
                    <a:moveTo>
                      <a:pt x="144" y="98"/>
                    </a:moveTo>
                    <a:lnTo>
                      <a:pt x="136" y="3"/>
                    </a:lnTo>
                    <a:lnTo>
                      <a:pt x="0" y="0"/>
                    </a:lnTo>
                    <a:lnTo>
                      <a:pt x="12" y="101"/>
                    </a:lnTo>
                    <a:lnTo>
                      <a:pt x="144" y="98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001" name="Freeform 25"/>
              <p:cNvSpPr>
                <a:spLocks noChangeAspect="1"/>
              </p:cNvSpPr>
              <p:nvPr/>
            </p:nvSpPr>
            <p:spPr bwMode="gray">
              <a:xfrm>
                <a:off x="3844" y="2903"/>
                <a:ext cx="56" cy="27"/>
              </a:xfrm>
              <a:custGeom>
                <a:avLst/>
                <a:gdLst/>
                <a:ahLst/>
                <a:cxnLst>
                  <a:cxn ang="0">
                    <a:pos x="142" y="71"/>
                  </a:cxn>
                  <a:cxn ang="0">
                    <a:pos x="0" y="71"/>
                  </a:cxn>
                  <a:cxn ang="0">
                    <a:pos x="12" y="0"/>
                  </a:cxn>
                  <a:cxn ang="0">
                    <a:pos x="150" y="0"/>
                  </a:cxn>
                  <a:cxn ang="0">
                    <a:pos x="142" y="71"/>
                  </a:cxn>
                </a:cxnLst>
                <a:rect l="0" t="0" r="r" b="b"/>
                <a:pathLst>
                  <a:path w="150" h="71">
                    <a:moveTo>
                      <a:pt x="142" y="71"/>
                    </a:moveTo>
                    <a:lnTo>
                      <a:pt x="0" y="71"/>
                    </a:lnTo>
                    <a:lnTo>
                      <a:pt x="12" y="0"/>
                    </a:lnTo>
                    <a:lnTo>
                      <a:pt x="150" y="0"/>
                    </a:lnTo>
                    <a:lnTo>
                      <a:pt x="142" y="7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solidFill>
                  <a:srgbClr val="80808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002" name="Freeform 26"/>
              <p:cNvSpPr>
                <a:spLocks noChangeAspect="1"/>
              </p:cNvSpPr>
              <p:nvPr/>
            </p:nvSpPr>
            <p:spPr bwMode="gray">
              <a:xfrm>
                <a:off x="4024" y="2904"/>
                <a:ext cx="56" cy="24"/>
              </a:xfrm>
              <a:custGeom>
                <a:avLst/>
                <a:gdLst/>
                <a:ahLst/>
                <a:cxnLst>
                  <a:cxn ang="0">
                    <a:pos x="142" y="71"/>
                  </a:cxn>
                  <a:cxn ang="0">
                    <a:pos x="0" y="71"/>
                  </a:cxn>
                  <a:cxn ang="0">
                    <a:pos x="12" y="0"/>
                  </a:cxn>
                  <a:cxn ang="0">
                    <a:pos x="150" y="0"/>
                  </a:cxn>
                  <a:cxn ang="0">
                    <a:pos x="142" y="71"/>
                  </a:cxn>
                </a:cxnLst>
                <a:rect l="0" t="0" r="r" b="b"/>
                <a:pathLst>
                  <a:path w="150" h="71">
                    <a:moveTo>
                      <a:pt x="142" y="71"/>
                    </a:moveTo>
                    <a:lnTo>
                      <a:pt x="0" y="71"/>
                    </a:lnTo>
                    <a:lnTo>
                      <a:pt x="12" y="0"/>
                    </a:lnTo>
                    <a:lnTo>
                      <a:pt x="150" y="0"/>
                    </a:lnTo>
                    <a:lnTo>
                      <a:pt x="142" y="7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003" name="Freeform 27"/>
              <p:cNvSpPr>
                <a:spLocks noChangeAspect="1"/>
              </p:cNvSpPr>
              <p:nvPr/>
            </p:nvSpPr>
            <p:spPr bwMode="gray">
              <a:xfrm>
                <a:off x="4101" y="2904"/>
                <a:ext cx="57" cy="24"/>
              </a:xfrm>
              <a:custGeom>
                <a:avLst/>
                <a:gdLst/>
                <a:ahLst/>
                <a:cxnLst>
                  <a:cxn ang="0">
                    <a:pos x="142" y="71"/>
                  </a:cxn>
                  <a:cxn ang="0">
                    <a:pos x="0" y="71"/>
                  </a:cxn>
                  <a:cxn ang="0">
                    <a:pos x="12" y="0"/>
                  </a:cxn>
                  <a:cxn ang="0">
                    <a:pos x="150" y="0"/>
                  </a:cxn>
                  <a:cxn ang="0">
                    <a:pos x="142" y="71"/>
                  </a:cxn>
                </a:cxnLst>
                <a:rect l="0" t="0" r="r" b="b"/>
                <a:pathLst>
                  <a:path w="150" h="71">
                    <a:moveTo>
                      <a:pt x="142" y="71"/>
                    </a:moveTo>
                    <a:lnTo>
                      <a:pt x="0" y="71"/>
                    </a:lnTo>
                    <a:lnTo>
                      <a:pt x="12" y="0"/>
                    </a:lnTo>
                    <a:lnTo>
                      <a:pt x="150" y="0"/>
                    </a:lnTo>
                    <a:lnTo>
                      <a:pt x="142" y="7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004" name="Freeform 28"/>
              <p:cNvSpPr>
                <a:spLocks noChangeAspect="1"/>
              </p:cNvSpPr>
              <p:nvPr/>
            </p:nvSpPr>
            <p:spPr bwMode="gray">
              <a:xfrm>
                <a:off x="4184" y="2905"/>
                <a:ext cx="50" cy="23"/>
              </a:xfrm>
              <a:custGeom>
                <a:avLst/>
                <a:gdLst/>
                <a:ahLst/>
                <a:cxnLst>
                  <a:cxn ang="0">
                    <a:pos x="142" y="61"/>
                  </a:cxn>
                  <a:cxn ang="0">
                    <a:pos x="0" y="61"/>
                  </a:cxn>
                  <a:cxn ang="0">
                    <a:pos x="6" y="0"/>
                  </a:cxn>
                  <a:cxn ang="0">
                    <a:pos x="141" y="0"/>
                  </a:cxn>
                  <a:cxn ang="0">
                    <a:pos x="142" y="61"/>
                  </a:cxn>
                </a:cxnLst>
                <a:rect l="0" t="0" r="r" b="b"/>
                <a:pathLst>
                  <a:path w="142" h="61">
                    <a:moveTo>
                      <a:pt x="142" y="61"/>
                    </a:moveTo>
                    <a:lnTo>
                      <a:pt x="0" y="61"/>
                    </a:lnTo>
                    <a:lnTo>
                      <a:pt x="6" y="0"/>
                    </a:lnTo>
                    <a:lnTo>
                      <a:pt x="141" y="0"/>
                    </a:lnTo>
                    <a:lnTo>
                      <a:pt x="142" y="6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005" name="Freeform 29"/>
              <p:cNvSpPr>
                <a:spLocks noChangeAspect="1"/>
              </p:cNvSpPr>
              <p:nvPr/>
            </p:nvSpPr>
            <p:spPr bwMode="gray">
              <a:xfrm>
                <a:off x="4262" y="2904"/>
                <a:ext cx="49" cy="24"/>
              </a:xfrm>
              <a:custGeom>
                <a:avLst/>
                <a:gdLst/>
                <a:ahLst/>
                <a:cxnLst>
                  <a:cxn ang="0">
                    <a:pos x="142" y="64"/>
                  </a:cxn>
                  <a:cxn ang="0">
                    <a:pos x="0" y="64"/>
                  </a:cxn>
                  <a:cxn ang="0">
                    <a:pos x="5" y="3"/>
                  </a:cxn>
                  <a:cxn ang="0">
                    <a:pos x="137" y="0"/>
                  </a:cxn>
                  <a:cxn ang="0">
                    <a:pos x="142" y="64"/>
                  </a:cxn>
                </a:cxnLst>
                <a:rect l="0" t="0" r="r" b="b"/>
                <a:pathLst>
                  <a:path w="142" h="64">
                    <a:moveTo>
                      <a:pt x="142" y="64"/>
                    </a:moveTo>
                    <a:lnTo>
                      <a:pt x="0" y="64"/>
                    </a:lnTo>
                    <a:lnTo>
                      <a:pt x="5" y="3"/>
                    </a:lnTo>
                    <a:lnTo>
                      <a:pt x="137" y="0"/>
                    </a:lnTo>
                    <a:lnTo>
                      <a:pt x="142" y="6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006" name="Freeform 30"/>
              <p:cNvSpPr>
                <a:spLocks noChangeAspect="1"/>
              </p:cNvSpPr>
              <p:nvPr/>
            </p:nvSpPr>
            <p:spPr bwMode="gray">
              <a:xfrm>
                <a:off x="4363" y="2904"/>
                <a:ext cx="48" cy="24"/>
              </a:xfrm>
              <a:custGeom>
                <a:avLst/>
                <a:gdLst/>
                <a:ahLst/>
                <a:cxnLst>
                  <a:cxn ang="0">
                    <a:pos x="142" y="64"/>
                  </a:cxn>
                  <a:cxn ang="0">
                    <a:pos x="0" y="64"/>
                  </a:cxn>
                  <a:cxn ang="0">
                    <a:pos x="5" y="3"/>
                  </a:cxn>
                  <a:cxn ang="0">
                    <a:pos x="137" y="0"/>
                  </a:cxn>
                  <a:cxn ang="0">
                    <a:pos x="142" y="64"/>
                  </a:cxn>
                </a:cxnLst>
                <a:rect l="0" t="0" r="r" b="b"/>
                <a:pathLst>
                  <a:path w="142" h="64">
                    <a:moveTo>
                      <a:pt x="142" y="64"/>
                    </a:moveTo>
                    <a:lnTo>
                      <a:pt x="0" y="64"/>
                    </a:lnTo>
                    <a:lnTo>
                      <a:pt x="5" y="3"/>
                    </a:lnTo>
                    <a:lnTo>
                      <a:pt x="137" y="0"/>
                    </a:lnTo>
                    <a:lnTo>
                      <a:pt x="142" y="6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007" name="Freeform 31"/>
              <p:cNvSpPr>
                <a:spLocks noChangeAspect="1"/>
              </p:cNvSpPr>
              <p:nvPr/>
            </p:nvSpPr>
            <p:spPr bwMode="gray">
              <a:xfrm>
                <a:off x="4438" y="2905"/>
                <a:ext cx="50" cy="23"/>
              </a:xfrm>
              <a:custGeom>
                <a:avLst/>
                <a:gdLst/>
                <a:ahLst/>
                <a:cxnLst>
                  <a:cxn ang="0">
                    <a:pos x="142" y="61"/>
                  </a:cxn>
                  <a:cxn ang="0">
                    <a:pos x="0" y="61"/>
                  </a:cxn>
                  <a:cxn ang="0">
                    <a:pos x="6" y="0"/>
                  </a:cxn>
                  <a:cxn ang="0">
                    <a:pos x="141" y="0"/>
                  </a:cxn>
                  <a:cxn ang="0">
                    <a:pos x="142" y="61"/>
                  </a:cxn>
                </a:cxnLst>
                <a:rect l="0" t="0" r="r" b="b"/>
                <a:pathLst>
                  <a:path w="142" h="61">
                    <a:moveTo>
                      <a:pt x="142" y="61"/>
                    </a:moveTo>
                    <a:lnTo>
                      <a:pt x="0" y="61"/>
                    </a:lnTo>
                    <a:lnTo>
                      <a:pt x="6" y="0"/>
                    </a:lnTo>
                    <a:lnTo>
                      <a:pt x="141" y="0"/>
                    </a:lnTo>
                    <a:lnTo>
                      <a:pt x="142" y="6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008" name="Freeform 32"/>
              <p:cNvSpPr>
                <a:spLocks noChangeAspect="1"/>
              </p:cNvSpPr>
              <p:nvPr/>
            </p:nvSpPr>
            <p:spPr bwMode="gray">
              <a:xfrm>
                <a:off x="4518" y="2905"/>
                <a:ext cx="47" cy="23"/>
              </a:xfrm>
              <a:custGeom>
                <a:avLst/>
                <a:gdLst/>
                <a:ahLst/>
                <a:cxnLst>
                  <a:cxn ang="0">
                    <a:pos x="142" y="61"/>
                  </a:cxn>
                  <a:cxn ang="0">
                    <a:pos x="0" y="61"/>
                  </a:cxn>
                  <a:cxn ang="0">
                    <a:pos x="6" y="0"/>
                  </a:cxn>
                  <a:cxn ang="0">
                    <a:pos x="141" y="0"/>
                  </a:cxn>
                  <a:cxn ang="0">
                    <a:pos x="142" y="61"/>
                  </a:cxn>
                </a:cxnLst>
                <a:rect l="0" t="0" r="r" b="b"/>
                <a:pathLst>
                  <a:path w="142" h="61">
                    <a:moveTo>
                      <a:pt x="142" y="61"/>
                    </a:moveTo>
                    <a:lnTo>
                      <a:pt x="0" y="61"/>
                    </a:lnTo>
                    <a:lnTo>
                      <a:pt x="6" y="0"/>
                    </a:lnTo>
                    <a:lnTo>
                      <a:pt x="141" y="0"/>
                    </a:lnTo>
                    <a:lnTo>
                      <a:pt x="142" y="6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009" name="Freeform 33"/>
              <p:cNvSpPr>
                <a:spLocks noChangeAspect="1"/>
              </p:cNvSpPr>
              <p:nvPr/>
            </p:nvSpPr>
            <p:spPr bwMode="gray">
              <a:xfrm>
                <a:off x="4589" y="2904"/>
                <a:ext cx="48" cy="23"/>
              </a:xfrm>
              <a:custGeom>
                <a:avLst/>
                <a:gdLst/>
                <a:ahLst/>
                <a:cxnLst>
                  <a:cxn ang="0">
                    <a:pos x="142" y="61"/>
                  </a:cxn>
                  <a:cxn ang="0">
                    <a:pos x="0" y="61"/>
                  </a:cxn>
                  <a:cxn ang="0">
                    <a:pos x="6" y="0"/>
                  </a:cxn>
                  <a:cxn ang="0">
                    <a:pos x="141" y="0"/>
                  </a:cxn>
                  <a:cxn ang="0">
                    <a:pos x="142" y="61"/>
                  </a:cxn>
                </a:cxnLst>
                <a:rect l="0" t="0" r="r" b="b"/>
                <a:pathLst>
                  <a:path w="142" h="61">
                    <a:moveTo>
                      <a:pt x="142" y="61"/>
                    </a:moveTo>
                    <a:lnTo>
                      <a:pt x="0" y="61"/>
                    </a:lnTo>
                    <a:lnTo>
                      <a:pt x="6" y="0"/>
                    </a:lnTo>
                    <a:lnTo>
                      <a:pt x="141" y="0"/>
                    </a:lnTo>
                    <a:lnTo>
                      <a:pt x="142" y="6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010" name="Freeform 34"/>
              <p:cNvSpPr>
                <a:spLocks noChangeAspect="1"/>
              </p:cNvSpPr>
              <p:nvPr/>
            </p:nvSpPr>
            <p:spPr bwMode="gray">
              <a:xfrm>
                <a:off x="4686" y="2905"/>
                <a:ext cx="52" cy="23"/>
              </a:xfrm>
              <a:custGeom>
                <a:avLst/>
                <a:gdLst/>
                <a:ahLst/>
                <a:cxnLst>
                  <a:cxn ang="0">
                    <a:pos x="142" y="61"/>
                  </a:cxn>
                  <a:cxn ang="0">
                    <a:pos x="0" y="61"/>
                  </a:cxn>
                  <a:cxn ang="0">
                    <a:pos x="6" y="0"/>
                  </a:cxn>
                  <a:cxn ang="0">
                    <a:pos x="141" y="0"/>
                  </a:cxn>
                  <a:cxn ang="0">
                    <a:pos x="142" y="61"/>
                  </a:cxn>
                </a:cxnLst>
                <a:rect l="0" t="0" r="r" b="b"/>
                <a:pathLst>
                  <a:path w="142" h="61">
                    <a:moveTo>
                      <a:pt x="142" y="61"/>
                    </a:moveTo>
                    <a:lnTo>
                      <a:pt x="0" y="61"/>
                    </a:lnTo>
                    <a:lnTo>
                      <a:pt x="6" y="0"/>
                    </a:lnTo>
                    <a:lnTo>
                      <a:pt x="141" y="0"/>
                    </a:lnTo>
                    <a:lnTo>
                      <a:pt x="142" y="6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011" name="Freeform 35"/>
              <p:cNvSpPr>
                <a:spLocks noChangeAspect="1"/>
              </p:cNvSpPr>
              <p:nvPr/>
            </p:nvSpPr>
            <p:spPr bwMode="gray">
              <a:xfrm>
                <a:off x="4762" y="2905"/>
                <a:ext cx="49" cy="23"/>
              </a:xfrm>
              <a:custGeom>
                <a:avLst/>
                <a:gdLst/>
                <a:ahLst/>
                <a:cxnLst>
                  <a:cxn ang="0">
                    <a:pos x="137" y="61"/>
                  </a:cxn>
                  <a:cxn ang="0">
                    <a:pos x="0" y="61"/>
                  </a:cxn>
                  <a:cxn ang="0">
                    <a:pos x="6" y="0"/>
                  </a:cxn>
                  <a:cxn ang="0">
                    <a:pos x="128" y="3"/>
                  </a:cxn>
                  <a:cxn ang="0">
                    <a:pos x="137" y="61"/>
                  </a:cxn>
                </a:cxnLst>
                <a:rect l="0" t="0" r="r" b="b"/>
                <a:pathLst>
                  <a:path w="137" h="61">
                    <a:moveTo>
                      <a:pt x="137" y="61"/>
                    </a:moveTo>
                    <a:lnTo>
                      <a:pt x="0" y="61"/>
                    </a:lnTo>
                    <a:lnTo>
                      <a:pt x="6" y="0"/>
                    </a:lnTo>
                    <a:lnTo>
                      <a:pt x="128" y="3"/>
                    </a:lnTo>
                    <a:lnTo>
                      <a:pt x="137" y="6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012" name="Freeform 36"/>
              <p:cNvSpPr>
                <a:spLocks noChangeAspect="1"/>
              </p:cNvSpPr>
              <p:nvPr/>
            </p:nvSpPr>
            <p:spPr bwMode="gray">
              <a:xfrm>
                <a:off x="4837" y="2905"/>
                <a:ext cx="48" cy="23"/>
              </a:xfrm>
              <a:custGeom>
                <a:avLst/>
                <a:gdLst/>
                <a:ahLst/>
                <a:cxnLst>
                  <a:cxn ang="0">
                    <a:pos x="137" y="61"/>
                  </a:cxn>
                  <a:cxn ang="0">
                    <a:pos x="0" y="61"/>
                  </a:cxn>
                  <a:cxn ang="0">
                    <a:pos x="6" y="0"/>
                  </a:cxn>
                  <a:cxn ang="0">
                    <a:pos x="128" y="3"/>
                  </a:cxn>
                  <a:cxn ang="0">
                    <a:pos x="137" y="61"/>
                  </a:cxn>
                </a:cxnLst>
                <a:rect l="0" t="0" r="r" b="b"/>
                <a:pathLst>
                  <a:path w="137" h="61">
                    <a:moveTo>
                      <a:pt x="137" y="61"/>
                    </a:moveTo>
                    <a:lnTo>
                      <a:pt x="0" y="61"/>
                    </a:lnTo>
                    <a:lnTo>
                      <a:pt x="6" y="0"/>
                    </a:lnTo>
                    <a:lnTo>
                      <a:pt x="128" y="3"/>
                    </a:lnTo>
                    <a:lnTo>
                      <a:pt x="137" y="6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013" name="Freeform 37"/>
              <p:cNvSpPr>
                <a:spLocks noChangeAspect="1"/>
              </p:cNvSpPr>
              <p:nvPr/>
            </p:nvSpPr>
            <p:spPr bwMode="gray">
              <a:xfrm>
                <a:off x="4914" y="2904"/>
                <a:ext cx="45" cy="24"/>
              </a:xfrm>
              <a:custGeom>
                <a:avLst/>
                <a:gdLst/>
                <a:ahLst/>
                <a:cxnLst>
                  <a:cxn ang="0">
                    <a:pos x="137" y="64"/>
                  </a:cxn>
                  <a:cxn ang="0">
                    <a:pos x="0" y="64"/>
                  </a:cxn>
                  <a:cxn ang="0">
                    <a:pos x="2" y="3"/>
                  </a:cxn>
                  <a:cxn ang="0">
                    <a:pos x="127" y="0"/>
                  </a:cxn>
                  <a:cxn ang="0">
                    <a:pos x="137" y="64"/>
                  </a:cxn>
                </a:cxnLst>
                <a:rect l="0" t="0" r="r" b="b"/>
                <a:pathLst>
                  <a:path w="137" h="64">
                    <a:moveTo>
                      <a:pt x="137" y="64"/>
                    </a:moveTo>
                    <a:lnTo>
                      <a:pt x="0" y="64"/>
                    </a:lnTo>
                    <a:lnTo>
                      <a:pt x="2" y="3"/>
                    </a:lnTo>
                    <a:lnTo>
                      <a:pt x="127" y="0"/>
                    </a:lnTo>
                    <a:lnTo>
                      <a:pt x="137" y="6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014" name="Freeform 38"/>
              <p:cNvSpPr>
                <a:spLocks noChangeAspect="1"/>
              </p:cNvSpPr>
              <p:nvPr/>
            </p:nvSpPr>
            <p:spPr bwMode="auto">
              <a:xfrm>
                <a:off x="4763" y="2958"/>
                <a:ext cx="51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015" name="Freeform 39"/>
              <p:cNvSpPr>
                <a:spLocks noChangeAspect="1"/>
              </p:cNvSpPr>
              <p:nvPr/>
            </p:nvSpPr>
            <p:spPr bwMode="auto">
              <a:xfrm>
                <a:off x="4689" y="2958"/>
                <a:ext cx="50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016" name="Freeform 40"/>
              <p:cNvSpPr>
                <a:spLocks noChangeAspect="1"/>
              </p:cNvSpPr>
              <p:nvPr/>
            </p:nvSpPr>
            <p:spPr bwMode="auto">
              <a:xfrm>
                <a:off x="4614" y="2958"/>
                <a:ext cx="50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017" name="Freeform 41"/>
              <p:cNvSpPr>
                <a:spLocks noChangeAspect="1"/>
              </p:cNvSpPr>
              <p:nvPr/>
            </p:nvSpPr>
            <p:spPr bwMode="auto">
              <a:xfrm>
                <a:off x="4536" y="2958"/>
                <a:ext cx="51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018" name="Freeform 42"/>
              <p:cNvSpPr>
                <a:spLocks noChangeAspect="1"/>
              </p:cNvSpPr>
              <p:nvPr/>
            </p:nvSpPr>
            <p:spPr bwMode="auto">
              <a:xfrm>
                <a:off x="4461" y="2958"/>
                <a:ext cx="51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019" name="Freeform 43"/>
              <p:cNvSpPr>
                <a:spLocks noChangeAspect="1"/>
              </p:cNvSpPr>
              <p:nvPr/>
            </p:nvSpPr>
            <p:spPr bwMode="auto">
              <a:xfrm>
                <a:off x="4384" y="2958"/>
                <a:ext cx="50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020" name="Freeform 44"/>
              <p:cNvSpPr>
                <a:spLocks noChangeAspect="1"/>
              </p:cNvSpPr>
              <p:nvPr/>
            </p:nvSpPr>
            <p:spPr bwMode="auto">
              <a:xfrm>
                <a:off x="4308" y="2958"/>
                <a:ext cx="51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021" name="Freeform 45"/>
              <p:cNvSpPr>
                <a:spLocks noChangeAspect="1"/>
              </p:cNvSpPr>
              <p:nvPr/>
            </p:nvSpPr>
            <p:spPr bwMode="auto">
              <a:xfrm>
                <a:off x="4229" y="2958"/>
                <a:ext cx="51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022" name="Freeform 46"/>
              <p:cNvSpPr>
                <a:spLocks noChangeAspect="1"/>
              </p:cNvSpPr>
              <p:nvPr/>
            </p:nvSpPr>
            <p:spPr bwMode="auto">
              <a:xfrm>
                <a:off x="4154" y="2959"/>
                <a:ext cx="52" cy="31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023" name="Freeform 47"/>
              <p:cNvSpPr>
                <a:spLocks noChangeAspect="1"/>
              </p:cNvSpPr>
              <p:nvPr/>
            </p:nvSpPr>
            <p:spPr bwMode="auto">
              <a:xfrm>
                <a:off x="4073" y="2959"/>
                <a:ext cx="52" cy="31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024" name="Freeform 48"/>
              <p:cNvSpPr>
                <a:spLocks noChangeAspect="1"/>
              </p:cNvSpPr>
              <p:nvPr/>
            </p:nvSpPr>
            <p:spPr bwMode="auto">
              <a:xfrm>
                <a:off x="3995" y="2959"/>
                <a:ext cx="53" cy="31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025" name="Freeform 49"/>
              <p:cNvSpPr>
                <a:spLocks noChangeAspect="1"/>
              </p:cNvSpPr>
              <p:nvPr/>
            </p:nvSpPr>
            <p:spPr bwMode="auto">
              <a:xfrm>
                <a:off x="3963" y="2991"/>
                <a:ext cx="57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026" name="Freeform 50"/>
              <p:cNvSpPr>
                <a:spLocks noChangeAspect="1"/>
              </p:cNvSpPr>
              <p:nvPr/>
            </p:nvSpPr>
            <p:spPr bwMode="auto">
              <a:xfrm>
                <a:off x="4044" y="2991"/>
                <a:ext cx="57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027" name="Freeform 51"/>
              <p:cNvSpPr>
                <a:spLocks noChangeAspect="1"/>
              </p:cNvSpPr>
              <p:nvPr/>
            </p:nvSpPr>
            <p:spPr bwMode="auto">
              <a:xfrm>
                <a:off x="4123" y="2991"/>
                <a:ext cx="57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028" name="Freeform 52"/>
              <p:cNvSpPr>
                <a:spLocks noChangeAspect="1"/>
              </p:cNvSpPr>
              <p:nvPr/>
            </p:nvSpPr>
            <p:spPr bwMode="auto">
              <a:xfrm>
                <a:off x="4200" y="2991"/>
                <a:ext cx="57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029" name="Freeform 53"/>
              <p:cNvSpPr>
                <a:spLocks noChangeAspect="1"/>
              </p:cNvSpPr>
              <p:nvPr/>
            </p:nvSpPr>
            <p:spPr bwMode="auto">
              <a:xfrm>
                <a:off x="4280" y="2991"/>
                <a:ext cx="55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9" y="0"/>
                  </a:cxn>
                  <a:cxn ang="0">
                    <a:pos x="142" y="0"/>
                  </a:cxn>
                  <a:cxn ang="0">
                    <a:pos x="146" y="86"/>
                  </a:cxn>
                  <a:cxn ang="0">
                    <a:pos x="0" y="87"/>
                  </a:cxn>
                </a:cxnLst>
                <a:rect l="0" t="0" r="r" b="b"/>
                <a:pathLst>
                  <a:path w="146" h="87">
                    <a:moveTo>
                      <a:pt x="0" y="87"/>
                    </a:moveTo>
                    <a:lnTo>
                      <a:pt x="9" y="0"/>
                    </a:lnTo>
                    <a:lnTo>
                      <a:pt x="142" y="0"/>
                    </a:lnTo>
                    <a:lnTo>
                      <a:pt x="146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030" name="Freeform 54"/>
              <p:cNvSpPr>
                <a:spLocks noChangeAspect="1"/>
              </p:cNvSpPr>
              <p:nvPr/>
            </p:nvSpPr>
            <p:spPr bwMode="auto">
              <a:xfrm>
                <a:off x="4357" y="2991"/>
                <a:ext cx="55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9" y="0"/>
                  </a:cxn>
                  <a:cxn ang="0">
                    <a:pos x="142" y="0"/>
                  </a:cxn>
                  <a:cxn ang="0">
                    <a:pos x="146" y="86"/>
                  </a:cxn>
                  <a:cxn ang="0">
                    <a:pos x="0" y="87"/>
                  </a:cxn>
                </a:cxnLst>
                <a:rect l="0" t="0" r="r" b="b"/>
                <a:pathLst>
                  <a:path w="146" h="87">
                    <a:moveTo>
                      <a:pt x="0" y="87"/>
                    </a:moveTo>
                    <a:lnTo>
                      <a:pt x="9" y="0"/>
                    </a:lnTo>
                    <a:lnTo>
                      <a:pt x="142" y="0"/>
                    </a:lnTo>
                    <a:lnTo>
                      <a:pt x="146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031" name="Freeform 55"/>
              <p:cNvSpPr>
                <a:spLocks noChangeAspect="1"/>
              </p:cNvSpPr>
              <p:nvPr/>
            </p:nvSpPr>
            <p:spPr bwMode="auto">
              <a:xfrm>
                <a:off x="4435" y="2991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032" name="Freeform 56"/>
              <p:cNvSpPr>
                <a:spLocks noChangeAspect="1"/>
              </p:cNvSpPr>
              <p:nvPr/>
            </p:nvSpPr>
            <p:spPr bwMode="auto">
              <a:xfrm>
                <a:off x="4512" y="2991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033" name="Freeform 57"/>
              <p:cNvSpPr>
                <a:spLocks noChangeAspect="1"/>
              </p:cNvSpPr>
              <p:nvPr/>
            </p:nvSpPr>
            <p:spPr bwMode="auto">
              <a:xfrm>
                <a:off x="4589" y="2991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034" name="Freeform 58"/>
              <p:cNvSpPr>
                <a:spLocks noChangeAspect="1"/>
              </p:cNvSpPr>
              <p:nvPr/>
            </p:nvSpPr>
            <p:spPr bwMode="auto">
              <a:xfrm>
                <a:off x="4667" y="2991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035" name="Freeform 59"/>
              <p:cNvSpPr>
                <a:spLocks noChangeAspect="1"/>
              </p:cNvSpPr>
              <p:nvPr/>
            </p:nvSpPr>
            <p:spPr bwMode="auto">
              <a:xfrm>
                <a:off x="4739" y="2991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036" name="Freeform 60"/>
              <p:cNvSpPr>
                <a:spLocks noChangeAspect="1"/>
              </p:cNvSpPr>
              <p:nvPr/>
            </p:nvSpPr>
            <p:spPr bwMode="auto">
              <a:xfrm>
                <a:off x="4816" y="2991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037" name="Freeform 61"/>
              <p:cNvSpPr>
                <a:spLocks noChangeAspect="1"/>
              </p:cNvSpPr>
              <p:nvPr/>
            </p:nvSpPr>
            <p:spPr bwMode="auto">
              <a:xfrm>
                <a:off x="4766" y="3025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038" name="Freeform 62"/>
              <p:cNvSpPr>
                <a:spLocks noChangeAspect="1"/>
              </p:cNvSpPr>
              <p:nvPr/>
            </p:nvSpPr>
            <p:spPr bwMode="auto">
              <a:xfrm>
                <a:off x="4690" y="3025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039" name="Freeform 63"/>
              <p:cNvSpPr>
                <a:spLocks noChangeAspect="1"/>
              </p:cNvSpPr>
              <p:nvPr/>
            </p:nvSpPr>
            <p:spPr bwMode="auto">
              <a:xfrm>
                <a:off x="4613" y="3025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040" name="Freeform 64"/>
              <p:cNvSpPr>
                <a:spLocks noChangeAspect="1"/>
              </p:cNvSpPr>
              <p:nvPr/>
            </p:nvSpPr>
            <p:spPr bwMode="auto">
              <a:xfrm>
                <a:off x="4535" y="3025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041" name="Freeform 65"/>
              <p:cNvSpPr>
                <a:spLocks noChangeAspect="1"/>
              </p:cNvSpPr>
              <p:nvPr/>
            </p:nvSpPr>
            <p:spPr bwMode="auto">
              <a:xfrm>
                <a:off x="4458" y="3025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042" name="Freeform 66"/>
              <p:cNvSpPr>
                <a:spLocks noChangeAspect="1"/>
              </p:cNvSpPr>
              <p:nvPr/>
            </p:nvSpPr>
            <p:spPr bwMode="auto">
              <a:xfrm>
                <a:off x="4381" y="3025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043" name="Freeform 67"/>
              <p:cNvSpPr>
                <a:spLocks noChangeAspect="1"/>
              </p:cNvSpPr>
              <p:nvPr/>
            </p:nvSpPr>
            <p:spPr bwMode="auto">
              <a:xfrm>
                <a:off x="4304" y="3025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044" name="Freeform 68"/>
              <p:cNvSpPr>
                <a:spLocks noChangeAspect="1"/>
              </p:cNvSpPr>
              <p:nvPr/>
            </p:nvSpPr>
            <p:spPr bwMode="auto">
              <a:xfrm>
                <a:off x="4225" y="3025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045" name="Freeform 69"/>
              <p:cNvSpPr>
                <a:spLocks noChangeAspect="1"/>
              </p:cNvSpPr>
              <p:nvPr/>
            </p:nvSpPr>
            <p:spPr bwMode="auto">
              <a:xfrm>
                <a:off x="4146" y="3025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046" name="Freeform 70"/>
              <p:cNvSpPr>
                <a:spLocks noChangeAspect="1"/>
              </p:cNvSpPr>
              <p:nvPr/>
            </p:nvSpPr>
            <p:spPr bwMode="auto">
              <a:xfrm>
                <a:off x="4067" y="3025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047" name="Freeform 71"/>
              <p:cNvSpPr>
                <a:spLocks noChangeAspect="1"/>
              </p:cNvSpPr>
              <p:nvPr/>
            </p:nvSpPr>
            <p:spPr bwMode="auto">
              <a:xfrm>
                <a:off x="3988" y="3025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048" name="Freeform 72"/>
              <p:cNvSpPr>
                <a:spLocks noChangeAspect="1"/>
              </p:cNvSpPr>
              <p:nvPr/>
            </p:nvSpPr>
            <p:spPr bwMode="auto">
              <a:xfrm>
                <a:off x="4035" y="3058"/>
                <a:ext cx="57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049" name="Freeform 73"/>
              <p:cNvSpPr>
                <a:spLocks noChangeAspect="1"/>
              </p:cNvSpPr>
              <p:nvPr/>
            </p:nvSpPr>
            <p:spPr bwMode="auto">
              <a:xfrm>
                <a:off x="4115" y="3058"/>
                <a:ext cx="57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050" name="Freeform 74"/>
              <p:cNvSpPr>
                <a:spLocks noChangeAspect="1"/>
              </p:cNvSpPr>
              <p:nvPr/>
            </p:nvSpPr>
            <p:spPr bwMode="auto">
              <a:xfrm>
                <a:off x="4197" y="3059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051" name="Freeform 75"/>
              <p:cNvSpPr>
                <a:spLocks noChangeAspect="1"/>
              </p:cNvSpPr>
              <p:nvPr/>
            </p:nvSpPr>
            <p:spPr bwMode="auto">
              <a:xfrm>
                <a:off x="4275" y="3059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052" name="Freeform 76"/>
              <p:cNvSpPr>
                <a:spLocks noChangeAspect="1"/>
              </p:cNvSpPr>
              <p:nvPr/>
            </p:nvSpPr>
            <p:spPr bwMode="auto">
              <a:xfrm>
                <a:off x="4355" y="3059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053" name="Freeform 77"/>
              <p:cNvSpPr>
                <a:spLocks noChangeAspect="1"/>
              </p:cNvSpPr>
              <p:nvPr/>
            </p:nvSpPr>
            <p:spPr bwMode="auto">
              <a:xfrm>
                <a:off x="4433" y="3059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054" name="Freeform 78"/>
              <p:cNvSpPr>
                <a:spLocks noChangeAspect="1"/>
              </p:cNvSpPr>
              <p:nvPr/>
            </p:nvSpPr>
            <p:spPr bwMode="auto">
              <a:xfrm>
                <a:off x="4512" y="3059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055" name="Freeform 79"/>
              <p:cNvSpPr>
                <a:spLocks noChangeAspect="1"/>
              </p:cNvSpPr>
              <p:nvPr/>
            </p:nvSpPr>
            <p:spPr bwMode="auto">
              <a:xfrm>
                <a:off x="4589" y="3059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056" name="Freeform 80"/>
              <p:cNvSpPr>
                <a:spLocks noChangeAspect="1"/>
              </p:cNvSpPr>
              <p:nvPr/>
            </p:nvSpPr>
            <p:spPr bwMode="auto">
              <a:xfrm>
                <a:off x="4667" y="3059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057" name="Freeform 81"/>
              <p:cNvSpPr>
                <a:spLocks noChangeAspect="1"/>
              </p:cNvSpPr>
              <p:nvPr/>
            </p:nvSpPr>
            <p:spPr bwMode="auto">
              <a:xfrm>
                <a:off x="4744" y="3059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058" name="Freeform 82"/>
              <p:cNvSpPr>
                <a:spLocks noChangeAspect="1"/>
              </p:cNvSpPr>
              <p:nvPr/>
            </p:nvSpPr>
            <p:spPr bwMode="auto">
              <a:xfrm>
                <a:off x="4667" y="3094"/>
                <a:ext cx="107" cy="35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059" name="Freeform 83"/>
              <p:cNvSpPr>
                <a:spLocks noChangeAspect="1"/>
              </p:cNvSpPr>
              <p:nvPr/>
            </p:nvSpPr>
            <p:spPr bwMode="auto">
              <a:xfrm>
                <a:off x="4168" y="3094"/>
                <a:ext cx="476" cy="35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060" name="Freeform 84"/>
              <p:cNvSpPr>
                <a:spLocks noChangeAspect="1"/>
              </p:cNvSpPr>
              <p:nvPr/>
            </p:nvSpPr>
            <p:spPr bwMode="auto">
              <a:xfrm>
                <a:off x="4030" y="3094"/>
                <a:ext cx="110" cy="35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061" name="Freeform 85"/>
              <p:cNvSpPr>
                <a:spLocks noChangeAspect="1"/>
              </p:cNvSpPr>
              <p:nvPr/>
            </p:nvSpPr>
            <p:spPr bwMode="auto">
              <a:xfrm>
                <a:off x="3915" y="2959"/>
                <a:ext cx="53" cy="31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062" name="Freeform 86"/>
              <p:cNvSpPr>
                <a:spLocks noChangeAspect="1"/>
              </p:cNvSpPr>
              <p:nvPr/>
            </p:nvSpPr>
            <p:spPr bwMode="auto">
              <a:xfrm>
                <a:off x="3837" y="2959"/>
                <a:ext cx="52" cy="31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063" name="Freeform 87"/>
              <p:cNvSpPr>
                <a:spLocks noChangeAspect="1"/>
              </p:cNvSpPr>
              <p:nvPr/>
            </p:nvSpPr>
            <p:spPr bwMode="auto">
              <a:xfrm>
                <a:off x="3831" y="2991"/>
                <a:ext cx="111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064" name="Freeform 88"/>
              <p:cNvSpPr>
                <a:spLocks noChangeAspect="1"/>
              </p:cNvSpPr>
              <p:nvPr/>
            </p:nvSpPr>
            <p:spPr bwMode="auto">
              <a:xfrm>
                <a:off x="3825" y="3025"/>
                <a:ext cx="94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3" y="0"/>
                  </a:cxn>
                  <a:cxn ang="0">
                    <a:pos x="251" y="3"/>
                  </a:cxn>
                  <a:cxn ang="0">
                    <a:pos x="236" y="86"/>
                  </a:cxn>
                  <a:cxn ang="0">
                    <a:pos x="0" y="87"/>
                  </a:cxn>
                </a:cxnLst>
                <a:rect l="0" t="0" r="r" b="b"/>
                <a:pathLst>
                  <a:path w="251" h="87">
                    <a:moveTo>
                      <a:pt x="0" y="87"/>
                    </a:moveTo>
                    <a:lnTo>
                      <a:pt x="3" y="0"/>
                    </a:lnTo>
                    <a:lnTo>
                      <a:pt x="251" y="3"/>
                    </a:lnTo>
                    <a:lnTo>
                      <a:pt x="236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065" name="Freeform 89"/>
              <p:cNvSpPr>
                <a:spLocks noChangeAspect="1"/>
              </p:cNvSpPr>
              <p:nvPr/>
            </p:nvSpPr>
            <p:spPr bwMode="auto">
              <a:xfrm>
                <a:off x="3819" y="3058"/>
                <a:ext cx="145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066" name="Freeform 90"/>
              <p:cNvSpPr>
                <a:spLocks noChangeAspect="1"/>
              </p:cNvSpPr>
              <p:nvPr/>
            </p:nvSpPr>
            <p:spPr bwMode="auto">
              <a:xfrm>
                <a:off x="3813" y="3094"/>
                <a:ext cx="114" cy="35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067" name="Freeform 91"/>
              <p:cNvSpPr>
                <a:spLocks noChangeAspect="1"/>
              </p:cNvSpPr>
              <p:nvPr/>
            </p:nvSpPr>
            <p:spPr bwMode="auto">
              <a:xfrm>
                <a:off x="4837" y="2958"/>
                <a:ext cx="127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068" name="Freeform 92"/>
              <p:cNvSpPr>
                <a:spLocks noChangeAspect="1"/>
              </p:cNvSpPr>
              <p:nvPr/>
            </p:nvSpPr>
            <p:spPr bwMode="auto">
              <a:xfrm>
                <a:off x="4883" y="2991"/>
                <a:ext cx="81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069" name="Freeform 93"/>
              <p:cNvSpPr>
                <a:spLocks noChangeAspect="1"/>
              </p:cNvSpPr>
              <p:nvPr/>
            </p:nvSpPr>
            <p:spPr bwMode="auto">
              <a:xfrm>
                <a:off x="4840" y="3025"/>
                <a:ext cx="129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070" name="Freeform 94"/>
              <p:cNvSpPr>
                <a:spLocks noChangeAspect="1"/>
              </p:cNvSpPr>
              <p:nvPr/>
            </p:nvSpPr>
            <p:spPr bwMode="auto">
              <a:xfrm>
                <a:off x="4819" y="3059"/>
                <a:ext cx="155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071" name="Freeform 95"/>
              <p:cNvSpPr>
                <a:spLocks noChangeAspect="1"/>
              </p:cNvSpPr>
              <p:nvPr/>
            </p:nvSpPr>
            <p:spPr bwMode="auto">
              <a:xfrm>
                <a:off x="4870" y="3094"/>
                <a:ext cx="107" cy="35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4" name="Group 96"/>
              <p:cNvGrpSpPr>
                <a:grpSpLocks/>
              </p:cNvGrpSpPr>
              <p:nvPr/>
            </p:nvGrpSpPr>
            <p:grpSpPr bwMode="auto">
              <a:xfrm>
                <a:off x="5301" y="2956"/>
                <a:ext cx="303" cy="174"/>
                <a:chOff x="5301" y="2956"/>
                <a:chExt cx="303" cy="174"/>
              </a:xfrm>
            </p:grpSpPr>
            <p:sp>
              <p:nvSpPr>
                <p:cNvPr id="255073" name="Freeform 97"/>
                <p:cNvSpPr>
                  <a:spLocks noChangeAspect="1"/>
                </p:cNvSpPr>
                <p:nvPr/>
              </p:nvSpPr>
              <p:spPr bwMode="auto">
                <a:xfrm>
                  <a:off x="5301" y="2956"/>
                  <a:ext cx="80" cy="174"/>
                </a:xfrm>
                <a:custGeom>
                  <a:avLst/>
                  <a:gdLst/>
                  <a:ahLst/>
                  <a:cxnLst>
                    <a:cxn ang="0">
                      <a:pos x="76" y="464"/>
                    </a:cxn>
                    <a:cxn ang="0">
                      <a:pos x="124" y="464"/>
                    </a:cxn>
                    <a:cxn ang="0">
                      <a:pos x="214" y="460"/>
                    </a:cxn>
                    <a:cxn ang="0">
                      <a:pos x="130" y="4"/>
                    </a:cxn>
                    <a:cxn ang="0">
                      <a:pos x="0" y="0"/>
                    </a:cxn>
                    <a:cxn ang="0">
                      <a:pos x="76" y="464"/>
                    </a:cxn>
                  </a:cxnLst>
                  <a:rect l="0" t="0" r="r" b="b"/>
                  <a:pathLst>
                    <a:path w="214" h="464">
                      <a:moveTo>
                        <a:pt x="76" y="464"/>
                      </a:moveTo>
                      <a:cubicBezTo>
                        <a:pt x="92" y="464"/>
                        <a:pt x="108" y="464"/>
                        <a:pt x="124" y="464"/>
                      </a:cubicBezTo>
                      <a:lnTo>
                        <a:pt x="214" y="460"/>
                      </a:lnTo>
                      <a:lnTo>
                        <a:pt x="130" y="4"/>
                      </a:lnTo>
                      <a:lnTo>
                        <a:pt x="0" y="0"/>
                      </a:lnTo>
                      <a:lnTo>
                        <a:pt x="76" y="464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55074" name="Freeform 98"/>
                <p:cNvSpPr>
                  <a:spLocks noChangeAspect="1"/>
                </p:cNvSpPr>
                <p:nvPr/>
              </p:nvSpPr>
              <p:spPr bwMode="auto">
                <a:xfrm>
                  <a:off x="5374" y="2958"/>
                  <a:ext cx="80" cy="171"/>
                </a:xfrm>
                <a:custGeom>
                  <a:avLst/>
                  <a:gdLst/>
                  <a:ahLst/>
                  <a:cxnLst>
                    <a:cxn ang="0">
                      <a:pos x="212" y="456"/>
                    </a:cxn>
                    <a:cxn ang="0">
                      <a:pos x="126" y="0"/>
                    </a:cxn>
                    <a:cxn ang="0">
                      <a:pos x="0" y="4"/>
                    </a:cxn>
                    <a:cxn ang="0">
                      <a:pos x="80" y="454"/>
                    </a:cxn>
                    <a:cxn ang="0">
                      <a:pos x="212" y="456"/>
                    </a:cxn>
                  </a:cxnLst>
                  <a:rect l="0" t="0" r="r" b="b"/>
                  <a:pathLst>
                    <a:path w="212" h="456">
                      <a:moveTo>
                        <a:pt x="212" y="456"/>
                      </a:moveTo>
                      <a:lnTo>
                        <a:pt x="126" y="0"/>
                      </a:lnTo>
                      <a:lnTo>
                        <a:pt x="0" y="4"/>
                      </a:lnTo>
                      <a:lnTo>
                        <a:pt x="80" y="454"/>
                      </a:lnTo>
                      <a:lnTo>
                        <a:pt x="212" y="456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55075" name="Freeform 99"/>
                <p:cNvSpPr>
                  <a:spLocks noChangeAspect="1"/>
                </p:cNvSpPr>
                <p:nvPr/>
              </p:nvSpPr>
              <p:spPr bwMode="auto">
                <a:xfrm>
                  <a:off x="5448" y="2958"/>
                  <a:ext cx="82" cy="171"/>
                </a:xfrm>
                <a:custGeom>
                  <a:avLst/>
                  <a:gdLst/>
                  <a:ahLst/>
                  <a:cxnLst>
                    <a:cxn ang="0">
                      <a:pos x="220" y="456"/>
                    </a:cxn>
                    <a:cxn ang="0">
                      <a:pos x="126" y="6"/>
                    </a:cxn>
                    <a:cxn ang="0">
                      <a:pos x="0" y="0"/>
                    </a:cxn>
                    <a:cxn ang="0">
                      <a:pos x="84" y="454"/>
                    </a:cxn>
                    <a:cxn ang="0">
                      <a:pos x="220" y="456"/>
                    </a:cxn>
                  </a:cxnLst>
                  <a:rect l="0" t="0" r="r" b="b"/>
                  <a:pathLst>
                    <a:path w="220" h="456">
                      <a:moveTo>
                        <a:pt x="220" y="456"/>
                      </a:moveTo>
                      <a:lnTo>
                        <a:pt x="126" y="6"/>
                      </a:lnTo>
                      <a:lnTo>
                        <a:pt x="0" y="0"/>
                      </a:lnTo>
                      <a:lnTo>
                        <a:pt x="84" y="454"/>
                      </a:lnTo>
                      <a:lnTo>
                        <a:pt x="220" y="456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55076" name="Freeform 100"/>
                <p:cNvSpPr>
                  <a:spLocks noChangeAspect="1"/>
                </p:cNvSpPr>
                <p:nvPr/>
              </p:nvSpPr>
              <p:spPr bwMode="auto">
                <a:xfrm>
                  <a:off x="5540" y="3057"/>
                  <a:ext cx="64" cy="60"/>
                </a:xfrm>
                <a:custGeom>
                  <a:avLst/>
                  <a:gdLst/>
                  <a:ahLst/>
                  <a:cxnLst>
                    <a:cxn ang="0">
                      <a:pos x="170" y="154"/>
                    </a:cxn>
                    <a:cxn ang="0">
                      <a:pos x="134" y="0"/>
                    </a:cxn>
                    <a:cxn ang="0">
                      <a:pos x="0" y="0"/>
                    </a:cxn>
                    <a:cxn ang="0">
                      <a:pos x="38" y="160"/>
                    </a:cxn>
                    <a:cxn ang="0">
                      <a:pos x="170" y="154"/>
                    </a:cxn>
                  </a:cxnLst>
                  <a:rect l="0" t="0" r="r" b="b"/>
                  <a:pathLst>
                    <a:path w="170" h="160">
                      <a:moveTo>
                        <a:pt x="170" y="154"/>
                      </a:moveTo>
                      <a:lnTo>
                        <a:pt x="134" y="0"/>
                      </a:lnTo>
                      <a:lnTo>
                        <a:pt x="0" y="0"/>
                      </a:lnTo>
                      <a:lnTo>
                        <a:pt x="38" y="160"/>
                      </a:lnTo>
                      <a:lnTo>
                        <a:pt x="170" y="154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55077" name="Freeform 101"/>
                <p:cNvSpPr>
                  <a:spLocks noChangeAspect="1"/>
                </p:cNvSpPr>
                <p:nvPr/>
              </p:nvSpPr>
              <p:spPr bwMode="auto">
                <a:xfrm>
                  <a:off x="5519" y="2958"/>
                  <a:ext cx="65" cy="90"/>
                </a:xfrm>
                <a:custGeom>
                  <a:avLst/>
                  <a:gdLst/>
                  <a:ahLst/>
                  <a:cxnLst>
                    <a:cxn ang="0">
                      <a:pos x="174" y="234"/>
                    </a:cxn>
                    <a:cxn ang="0">
                      <a:pos x="136" y="84"/>
                    </a:cxn>
                    <a:cxn ang="0">
                      <a:pos x="126" y="0"/>
                    </a:cxn>
                    <a:cxn ang="0">
                      <a:pos x="0" y="0"/>
                    </a:cxn>
                    <a:cxn ang="0">
                      <a:pos x="14" y="90"/>
                    </a:cxn>
                    <a:cxn ang="0">
                      <a:pos x="50" y="240"/>
                    </a:cxn>
                    <a:cxn ang="0">
                      <a:pos x="174" y="234"/>
                    </a:cxn>
                  </a:cxnLst>
                  <a:rect l="0" t="0" r="r" b="b"/>
                  <a:pathLst>
                    <a:path w="174" h="240">
                      <a:moveTo>
                        <a:pt x="174" y="234"/>
                      </a:moveTo>
                      <a:lnTo>
                        <a:pt x="136" y="84"/>
                      </a:lnTo>
                      <a:lnTo>
                        <a:pt x="126" y="0"/>
                      </a:lnTo>
                      <a:lnTo>
                        <a:pt x="0" y="0"/>
                      </a:lnTo>
                      <a:lnTo>
                        <a:pt x="14" y="90"/>
                      </a:lnTo>
                      <a:lnTo>
                        <a:pt x="50" y="240"/>
                      </a:lnTo>
                      <a:lnTo>
                        <a:pt x="174" y="234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5" name="Group 102"/>
            <p:cNvGrpSpPr>
              <a:grpSpLocks/>
            </p:cNvGrpSpPr>
            <p:nvPr/>
          </p:nvGrpSpPr>
          <p:grpSpPr bwMode="auto">
            <a:xfrm>
              <a:off x="3978" y="1182"/>
              <a:ext cx="1442" cy="1636"/>
              <a:chOff x="3978" y="1182"/>
              <a:chExt cx="1442" cy="1636"/>
            </a:xfrm>
          </p:grpSpPr>
          <p:sp>
            <p:nvSpPr>
              <p:cNvPr id="255079" name="Rectangle 103"/>
              <p:cNvSpPr>
                <a:spLocks noChangeAspect="1" noChangeArrowheads="1"/>
              </p:cNvSpPr>
              <p:nvPr/>
            </p:nvSpPr>
            <p:spPr bwMode="auto">
              <a:xfrm>
                <a:off x="3999" y="2780"/>
                <a:ext cx="1410" cy="38"/>
              </a:xfrm>
              <a:prstGeom prst="rect">
                <a:avLst/>
              </a:prstGeom>
              <a:solidFill>
                <a:srgbClr val="5F5F5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5080" name="Rectangle 104"/>
              <p:cNvSpPr>
                <a:spLocks noChangeAspect="1" noChangeArrowheads="1"/>
              </p:cNvSpPr>
              <p:nvPr/>
            </p:nvSpPr>
            <p:spPr bwMode="gray">
              <a:xfrm>
                <a:off x="3979" y="2438"/>
                <a:ext cx="1441" cy="350"/>
              </a:xfrm>
              <a:prstGeom prst="rect">
                <a:avLst/>
              </a:prstGeom>
              <a:gradFill rotWithShape="0">
                <a:gsLst>
                  <a:gs pos="0">
                    <a:srgbClr val="DDDDDD"/>
                  </a:gs>
                  <a:gs pos="100000">
                    <a:srgbClr val="777777"/>
                  </a:gs>
                </a:gsLst>
                <a:lin ang="0" scaled="1"/>
              </a:gradFill>
              <a:ln w="3175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6" name="Group 105"/>
              <p:cNvGrpSpPr>
                <a:grpSpLocks/>
              </p:cNvGrpSpPr>
              <p:nvPr/>
            </p:nvGrpSpPr>
            <p:grpSpPr bwMode="auto">
              <a:xfrm>
                <a:off x="4978" y="2553"/>
                <a:ext cx="302" cy="60"/>
                <a:chOff x="4978" y="2553"/>
                <a:chExt cx="302" cy="60"/>
              </a:xfrm>
            </p:grpSpPr>
            <p:sp>
              <p:nvSpPr>
                <p:cNvPr id="255082" name="Freeform 106"/>
                <p:cNvSpPr>
                  <a:spLocks noChangeAspect="1"/>
                </p:cNvSpPr>
                <p:nvPr/>
              </p:nvSpPr>
              <p:spPr bwMode="auto">
                <a:xfrm>
                  <a:off x="5052" y="2553"/>
                  <a:ext cx="163" cy="60"/>
                </a:xfrm>
                <a:custGeom>
                  <a:avLst/>
                  <a:gdLst/>
                  <a:ahLst/>
                  <a:cxnLst>
                    <a:cxn ang="0">
                      <a:pos x="0" y="130"/>
                    </a:cxn>
                    <a:cxn ang="0">
                      <a:pos x="0" y="110"/>
                    </a:cxn>
                    <a:cxn ang="0">
                      <a:pos x="34" y="0"/>
                    </a:cxn>
                    <a:cxn ang="0">
                      <a:pos x="314" y="4"/>
                    </a:cxn>
                    <a:cxn ang="0">
                      <a:pos x="354" y="130"/>
                    </a:cxn>
                    <a:cxn ang="0">
                      <a:pos x="0" y="130"/>
                    </a:cxn>
                  </a:cxnLst>
                  <a:rect l="0" t="0" r="r" b="b"/>
                  <a:pathLst>
                    <a:path w="354" h="130">
                      <a:moveTo>
                        <a:pt x="0" y="130"/>
                      </a:moveTo>
                      <a:cubicBezTo>
                        <a:pt x="0" y="123"/>
                        <a:pt x="0" y="117"/>
                        <a:pt x="0" y="110"/>
                      </a:cubicBezTo>
                      <a:lnTo>
                        <a:pt x="34" y="0"/>
                      </a:lnTo>
                      <a:lnTo>
                        <a:pt x="314" y="4"/>
                      </a:lnTo>
                      <a:lnTo>
                        <a:pt x="354" y="130"/>
                      </a:lnTo>
                      <a:lnTo>
                        <a:pt x="0" y="13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55083" name="Rectangle 107"/>
                <p:cNvSpPr>
                  <a:spLocks noChangeAspect="1" noChangeArrowheads="1"/>
                </p:cNvSpPr>
                <p:nvPr/>
              </p:nvSpPr>
              <p:spPr bwMode="auto">
                <a:xfrm>
                  <a:off x="4978" y="2569"/>
                  <a:ext cx="302" cy="28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255084" name="Rectangle 108"/>
              <p:cNvSpPr>
                <a:spLocks noChangeAspect="1" noChangeArrowheads="1"/>
              </p:cNvSpPr>
              <p:nvPr/>
            </p:nvSpPr>
            <p:spPr bwMode="auto">
              <a:xfrm>
                <a:off x="4136" y="2665"/>
                <a:ext cx="109" cy="53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5085" name="Freeform 109"/>
              <p:cNvSpPr>
                <a:spLocks noChangeAspect="1"/>
              </p:cNvSpPr>
              <p:nvPr/>
            </p:nvSpPr>
            <p:spPr bwMode="gray">
              <a:xfrm>
                <a:off x="3978" y="2207"/>
                <a:ext cx="1442" cy="244"/>
              </a:xfrm>
              <a:custGeom>
                <a:avLst/>
                <a:gdLst/>
                <a:ahLst/>
                <a:cxnLst>
                  <a:cxn ang="0">
                    <a:pos x="399" y="0"/>
                  </a:cxn>
                  <a:cxn ang="0">
                    <a:pos x="0" y="501"/>
                  </a:cxn>
                  <a:cxn ang="0">
                    <a:pos x="17" y="530"/>
                  </a:cxn>
                  <a:cxn ang="0">
                    <a:pos x="3114" y="525"/>
                  </a:cxn>
                  <a:cxn ang="0">
                    <a:pos x="3129" y="501"/>
                  </a:cxn>
                  <a:cxn ang="0">
                    <a:pos x="2724" y="6"/>
                  </a:cxn>
                  <a:cxn ang="0">
                    <a:pos x="399" y="0"/>
                  </a:cxn>
                </a:cxnLst>
                <a:rect l="0" t="0" r="r" b="b"/>
                <a:pathLst>
                  <a:path w="3129" h="530">
                    <a:moveTo>
                      <a:pt x="399" y="0"/>
                    </a:moveTo>
                    <a:lnTo>
                      <a:pt x="0" y="501"/>
                    </a:lnTo>
                    <a:lnTo>
                      <a:pt x="17" y="530"/>
                    </a:lnTo>
                    <a:lnTo>
                      <a:pt x="3114" y="525"/>
                    </a:lnTo>
                    <a:lnTo>
                      <a:pt x="3129" y="501"/>
                    </a:lnTo>
                    <a:lnTo>
                      <a:pt x="2724" y="6"/>
                    </a:lnTo>
                    <a:lnTo>
                      <a:pt x="399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B2B2B2"/>
                  </a:gs>
                  <a:gs pos="100000">
                    <a:srgbClr val="4D4D4D"/>
                  </a:gs>
                </a:gsLst>
                <a:lin ang="0" scaled="1"/>
              </a:gradFill>
              <a:ln w="3175" cap="flat" cmpd="sng">
                <a:solidFill>
                  <a:srgbClr val="808080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5086" name="Freeform 110"/>
              <p:cNvSpPr>
                <a:spLocks noChangeAspect="1"/>
              </p:cNvSpPr>
              <p:nvPr/>
            </p:nvSpPr>
            <p:spPr bwMode="auto">
              <a:xfrm>
                <a:off x="4193" y="2226"/>
                <a:ext cx="954" cy="99"/>
              </a:xfrm>
              <a:custGeom>
                <a:avLst/>
                <a:gdLst/>
                <a:ahLst/>
                <a:cxnLst>
                  <a:cxn ang="0">
                    <a:pos x="1904" y="0"/>
                  </a:cxn>
                  <a:cxn ang="0">
                    <a:pos x="2034" y="160"/>
                  </a:cxn>
                  <a:cxn ang="0">
                    <a:pos x="1984" y="214"/>
                  </a:cxn>
                  <a:cxn ang="0">
                    <a:pos x="94" y="214"/>
                  </a:cxn>
                  <a:cxn ang="0">
                    <a:pos x="44" y="160"/>
                  </a:cxn>
                  <a:cxn ang="0">
                    <a:pos x="160" y="14"/>
                  </a:cxn>
                  <a:cxn ang="0">
                    <a:pos x="1904" y="0"/>
                  </a:cxn>
                </a:cxnLst>
                <a:rect l="0" t="0" r="r" b="b"/>
                <a:pathLst>
                  <a:path w="2070" h="214">
                    <a:moveTo>
                      <a:pt x="1904" y="0"/>
                    </a:moveTo>
                    <a:lnTo>
                      <a:pt x="2034" y="160"/>
                    </a:lnTo>
                    <a:cubicBezTo>
                      <a:pt x="2034" y="160"/>
                      <a:pt x="2070" y="214"/>
                      <a:pt x="1984" y="214"/>
                    </a:cubicBezTo>
                    <a:cubicBezTo>
                      <a:pt x="1984" y="214"/>
                      <a:pt x="1039" y="214"/>
                      <a:pt x="94" y="214"/>
                    </a:cubicBezTo>
                    <a:cubicBezTo>
                      <a:pt x="0" y="210"/>
                      <a:pt x="44" y="160"/>
                      <a:pt x="44" y="160"/>
                    </a:cubicBezTo>
                    <a:lnTo>
                      <a:pt x="160" y="14"/>
                    </a:lnTo>
                    <a:lnTo>
                      <a:pt x="190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777777"/>
                  </a:gs>
                  <a:gs pos="100000">
                    <a:srgbClr val="808080"/>
                  </a:gs>
                </a:gsLst>
                <a:lin ang="0" scaled="1"/>
              </a:gradFill>
              <a:ln w="3175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5087" name="Freeform 111"/>
              <p:cNvSpPr>
                <a:spLocks noChangeAspect="1"/>
              </p:cNvSpPr>
              <p:nvPr/>
            </p:nvSpPr>
            <p:spPr bwMode="auto">
              <a:xfrm>
                <a:off x="4205" y="2311"/>
                <a:ext cx="929" cy="81"/>
              </a:xfrm>
              <a:custGeom>
                <a:avLst/>
                <a:gdLst/>
                <a:ahLst/>
                <a:cxnLst>
                  <a:cxn ang="0">
                    <a:pos x="2014" y="0"/>
                  </a:cxn>
                  <a:cxn ang="0">
                    <a:pos x="2016" y="126"/>
                  </a:cxn>
                  <a:cxn ang="0">
                    <a:pos x="1960" y="176"/>
                  </a:cxn>
                  <a:cxn ang="0">
                    <a:pos x="70" y="176"/>
                  </a:cxn>
                  <a:cxn ang="0">
                    <a:pos x="10" y="120"/>
                  </a:cxn>
                  <a:cxn ang="0">
                    <a:pos x="10" y="2"/>
                  </a:cxn>
                  <a:cxn ang="0">
                    <a:pos x="2014" y="0"/>
                  </a:cxn>
                </a:cxnLst>
                <a:rect l="0" t="0" r="r" b="b"/>
                <a:pathLst>
                  <a:path w="2018" h="176">
                    <a:moveTo>
                      <a:pt x="2014" y="0"/>
                    </a:moveTo>
                    <a:lnTo>
                      <a:pt x="2016" y="126"/>
                    </a:lnTo>
                    <a:cubicBezTo>
                      <a:pt x="2007" y="155"/>
                      <a:pt x="2018" y="156"/>
                      <a:pt x="1960" y="176"/>
                    </a:cubicBezTo>
                    <a:cubicBezTo>
                      <a:pt x="1960" y="176"/>
                      <a:pt x="1015" y="176"/>
                      <a:pt x="70" y="176"/>
                    </a:cubicBezTo>
                    <a:cubicBezTo>
                      <a:pt x="0" y="172"/>
                      <a:pt x="20" y="149"/>
                      <a:pt x="10" y="120"/>
                    </a:cubicBezTo>
                    <a:lnTo>
                      <a:pt x="10" y="2"/>
                    </a:lnTo>
                    <a:lnTo>
                      <a:pt x="201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DDDDDD"/>
                  </a:gs>
                  <a:gs pos="100000">
                    <a:srgbClr val="292929"/>
                  </a:gs>
                </a:gsLst>
                <a:lin ang="0" scaled="1"/>
              </a:gradFill>
              <a:ln w="317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5088" name="AutoShape 112"/>
              <p:cNvSpPr>
                <a:spLocks noChangeAspect="1" noChangeArrowheads="1"/>
              </p:cNvSpPr>
              <p:nvPr/>
            </p:nvSpPr>
            <p:spPr bwMode="gray">
              <a:xfrm>
                <a:off x="4035" y="1182"/>
                <a:ext cx="1318" cy="1073"/>
              </a:xfrm>
              <a:prstGeom prst="roundRect">
                <a:avLst>
                  <a:gd name="adj" fmla="val 1847"/>
                </a:avLst>
              </a:prstGeom>
              <a:gradFill rotWithShape="0">
                <a:gsLst>
                  <a:gs pos="0">
                    <a:srgbClr val="DDDDDD"/>
                  </a:gs>
                  <a:gs pos="100000">
                    <a:srgbClr val="5F5F5F"/>
                  </a:gs>
                </a:gsLst>
                <a:lin ang="2700000" scaled="1"/>
              </a:gradFill>
              <a:ln w="3175">
                <a:solidFill>
                  <a:srgbClr val="80808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5089" name="AutoShape 113"/>
              <p:cNvSpPr>
                <a:spLocks noChangeAspect="1" noChangeArrowheads="1"/>
              </p:cNvSpPr>
              <p:nvPr/>
            </p:nvSpPr>
            <p:spPr bwMode="gray">
              <a:xfrm>
                <a:off x="4115" y="1272"/>
                <a:ext cx="1158" cy="897"/>
              </a:xfrm>
              <a:prstGeom prst="roundRect">
                <a:avLst>
                  <a:gd name="adj" fmla="val 1847"/>
                </a:avLst>
              </a:prstGeom>
              <a:gradFill rotWithShape="0">
                <a:gsLst>
                  <a:gs pos="0">
                    <a:srgbClr val="5F5F5F"/>
                  </a:gs>
                  <a:gs pos="100000">
                    <a:srgbClr val="DDDDDD"/>
                  </a:gs>
                </a:gsLst>
                <a:lin ang="2700000" scaled="1"/>
              </a:gradFill>
              <a:ln w="3175">
                <a:solidFill>
                  <a:srgbClr val="80808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5090" name="AutoShape 114"/>
              <p:cNvSpPr>
                <a:spLocks noChangeAspect="1" noChangeArrowheads="1"/>
              </p:cNvSpPr>
              <p:nvPr/>
            </p:nvSpPr>
            <p:spPr bwMode="gray">
              <a:xfrm>
                <a:off x="4193" y="1345"/>
                <a:ext cx="1004" cy="736"/>
              </a:xfrm>
              <a:prstGeom prst="roundRect">
                <a:avLst>
                  <a:gd name="adj" fmla="val 1847"/>
                </a:avLst>
              </a:prstGeom>
              <a:gradFill rotWithShape="0">
                <a:gsLst>
                  <a:gs pos="0">
                    <a:srgbClr val="FFEBE2"/>
                  </a:gs>
                  <a:gs pos="100000">
                    <a:srgbClr val="990000"/>
                  </a:gs>
                </a:gsLst>
                <a:lin ang="2700000" scaled="1"/>
              </a:gradFill>
              <a:ln w="6350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5091" name="AutoShape 115"/>
              <p:cNvSpPr>
                <a:spLocks noChangeAspect="1" noChangeArrowheads="1"/>
              </p:cNvSpPr>
              <p:nvPr/>
            </p:nvSpPr>
            <p:spPr bwMode="auto">
              <a:xfrm>
                <a:off x="4943" y="1454"/>
                <a:ext cx="79" cy="185"/>
              </a:xfrm>
              <a:prstGeom prst="roundRect">
                <a:avLst>
                  <a:gd name="adj" fmla="val 50000"/>
                </a:avLst>
              </a:prstGeom>
              <a:solidFill>
                <a:srgbClr val="FFEBE2"/>
              </a:solidFill>
              <a:ln w="635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7" name="Group 116"/>
          <p:cNvGrpSpPr>
            <a:grpSpLocks/>
          </p:cNvGrpSpPr>
          <p:nvPr/>
        </p:nvGrpSpPr>
        <p:grpSpPr bwMode="auto">
          <a:xfrm>
            <a:off x="7350125" y="1919288"/>
            <a:ext cx="1114425" cy="1165225"/>
            <a:chOff x="76" y="1182"/>
            <a:chExt cx="1975" cy="2066"/>
          </a:xfrm>
        </p:grpSpPr>
        <p:grpSp>
          <p:nvGrpSpPr>
            <p:cNvPr id="8" name="Group 117"/>
            <p:cNvGrpSpPr>
              <a:grpSpLocks/>
            </p:cNvGrpSpPr>
            <p:nvPr/>
          </p:nvGrpSpPr>
          <p:grpSpPr bwMode="auto">
            <a:xfrm>
              <a:off x="76" y="2902"/>
              <a:ext cx="1975" cy="346"/>
              <a:chOff x="76" y="2902"/>
              <a:chExt cx="1975" cy="346"/>
            </a:xfrm>
          </p:grpSpPr>
          <p:sp>
            <p:nvSpPr>
              <p:cNvPr id="255094" name="Freeform 118"/>
              <p:cNvSpPr>
                <a:spLocks noChangeAspect="1"/>
              </p:cNvSpPr>
              <p:nvPr/>
            </p:nvSpPr>
            <p:spPr bwMode="auto">
              <a:xfrm>
                <a:off x="76" y="3192"/>
                <a:ext cx="1975" cy="56"/>
              </a:xfrm>
              <a:custGeom>
                <a:avLst/>
                <a:gdLst/>
                <a:ahLst/>
                <a:cxnLst>
                  <a:cxn ang="0">
                    <a:pos x="31" y="150"/>
                  </a:cxn>
                  <a:cxn ang="0">
                    <a:pos x="0" y="39"/>
                  </a:cxn>
                  <a:cxn ang="0">
                    <a:pos x="55" y="0"/>
                  </a:cxn>
                  <a:cxn ang="0">
                    <a:pos x="5221" y="0"/>
                  </a:cxn>
                  <a:cxn ang="0">
                    <a:pos x="5265" y="39"/>
                  </a:cxn>
                  <a:cxn ang="0">
                    <a:pos x="5221" y="150"/>
                  </a:cxn>
                  <a:cxn ang="0">
                    <a:pos x="31" y="150"/>
                  </a:cxn>
                </a:cxnLst>
                <a:rect l="0" t="0" r="r" b="b"/>
                <a:pathLst>
                  <a:path w="5265" h="150">
                    <a:moveTo>
                      <a:pt x="31" y="150"/>
                    </a:moveTo>
                    <a:lnTo>
                      <a:pt x="0" y="39"/>
                    </a:lnTo>
                    <a:lnTo>
                      <a:pt x="55" y="0"/>
                    </a:lnTo>
                    <a:lnTo>
                      <a:pt x="5221" y="0"/>
                    </a:lnTo>
                    <a:lnTo>
                      <a:pt x="5265" y="39"/>
                    </a:lnTo>
                    <a:lnTo>
                      <a:pt x="5221" y="150"/>
                    </a:lnTo>
                    <a:lnTo>
                      <a:pt x="31" y="150"/>
                    </a:lnTo>
                    <a:close/>
                  </a:path>
                </a:pathLst>
              </a:custGeom>
              <a:solidFill>
                <a:srgbClr val="969696"/>
              </a:solidFill>
              <a:ln w="3175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095" name="Freeform 119"/>
              <p:cNvSpPr>
                <a:spLocks noChangeAspect="1"/>
              </p:cNvSpPr>
              <p:nvPr/>
            </p:nvSpPr>
            <p:spPr bwMode="auto">
              <a:xfrm>
                <a:off x="76" y="2915"/>
                <a:ext cx="1974" cy="292"/>
              </a:xfrm>
              <a:custGeom>
                <a:avLst/>
                <a:gdLst/>
                <a:ahLst/>
                <a:cxnLst>
                  <a:cxn ang="0">
                    <a:pos x="0" y="777"/>
                  </a:cxn>
                  <a:cxn ang="0">
                    <a:pos x="191" y="0"/>
                  </a:cxn>
                  <a:cxn ang="0">
                    <a:pos x="5034" y="0"/>
                  </a:cxn>
                  <a:cxn ang="0">
                    <a:pos x="5262" y="780"/>
                  </a:cxn>
                  <a:cxn ang="0">
                    <a:pos x="0" y="777"/>
                  </a:cxn>
                </a:cxnLst>
                <a:rect l="0" t="0" r="r" b="b"/>
                <a:pathLst>
                  <a:path w="5262" h="780">
                    <a:moveTo>
                      <a:pt x="0" y="777"/>
                    </a:moveTo>
                    <a:lnTo>
                      <a:pt x="191" y="0"/>
                    </a:lnTo>
                    <a:lnTo>
                      <a:pt x="5034" y="0"/>
                    </a:lnTo>
                    <a:lnTo>
                      <a:pt x="5262" y="780"/>
                    </a:lnTo>
                    <a:lnTo>
                      <a:pt x="0" y="777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DDDDDD"/>
                  </a:gs>
                  <a:gs pos="100000">
                    <a:schemeClr val="tx1"/>
                  </a:gs>
                </a:gsLst>
                <a:lin ang="0" scaled="1"/>
              </a:gra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096" name="Freeform 120"/>
              <p:cNvSpPr>
                <a:spLocks noChangeAspect="1"/>
              </p:cNvSpPr>
              <p:nvPr/>
            </p:nvSpPr>
            <p:spPr bwMode="auto">
              <a:xfrm>
                <a:off x="1404" y="3061"/>
                <a:ext cx="232" cy="112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618" y="300"/>
                  </a:cxn>
                  <a:cxn ang="0">
                    <a:pos x="588" y="130"/>
                  </a:cxn>
                  <a:cxn ang="0">
                    <a:pos x="558" y="85"/>
                  </a:cxn>
                  <a:cxn ang="0">
                    <a:pos x="397" y="82"/>
                  </a:cxn>
                  <a:cxn ang="0">
                    <a:pos x="352" y="0"/>
                  </a:cxn>
                  <a:cxn ang="0">
                    <a:pos x="220" y="0"/>
                  </a:cxn>
                  <a:cxn ang="0">
                    <a:pos x="187" y="40"/>
                  </a:cxn>
                  <a:cxn ang="0">
                    <a:pos x="183" y="85"/>
                  </a:cxn>
                  <a:cxn ang="0">
                    <a:pos x="33" y="85"/>
                  </a:cxn>
                  <a:cxn ang="0">
                    <a:pos x="0" y="130"/>
                  </a:cxn>
                  <a:cxn ang="0">
                    <a:pos x="18" y="300"/>
                  </a:cxn>
                </a:cxnLst>
                <a:rect l="0" t="0" r="r" b="b"/>
                <a:pathLst>
                  <a:path w="618" h="300">
                    <a:moveTo>
                      <a:pt x="18" y="300"/>
                    </a:moveTo>
                    <a:lnTo>
                      <a:pt x="618" y="300"/>
                    </a:lnTo>
                    <a:lnTo>
                      <a:pt x="588" y="130"/>
                    </a:lnTo>
                    <a:lnTo>
                      <a:pt x="558" y="85"/>
                    </a:lnTo>
                    <a:lnTo>
                      <a:pt x="397" y="82"/>
                    </a:lnTo>
                    <a:lnTo>
                      <a:pt x="352" y="0"/>
                    </a:lnTo>
                    <a:lnTo>
                      <a:pt x="220" y="0"/>
                    </a:lnTo>
                    <a:lnTo>
                      <a:pt x="187" y="40"/>
                    </a:lnTo>
                    <a:lnTo>
                      <a:pt x="183" y="85"/>
                    </a:lnTo>
                    <a:lnTo>
                      <a:pt x="33" y="85"/>
                    </a:lnTo>
                    <a:lnTo>
                      <a:pt x="0" y="130"/>
                    </a:lnTo>
                    <a:lnTo>
                      <a:pt x="18" y="300"/>
                    </a:lnTo>
                    <a:close/>
                  </a:path>
                </a:pathLst>
              </a:custGeom>
              <a:solidFill>
                <a:srgbClr val="808080"/>
              </a:solidFill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097" name="Freeform 121"/>
              <p:cNvSpPr>
                <a:spLocks noChangeAspect="1"/>
              </p:cNvSpPr>
              <p:nvPr/>
            </p:nvSpPr>
            <p:spPr bwMode="auto">
              <a:xfrm>
                <a:off x="1657" y="2958"/>
                <a:ext cx="335" cy="216"/>
              </a:xfrm>
              <a:custGeom>
                <a:avLst/>
                <a:gdLst/>
                <a:ahLst/>
                <a:cxnLst>
                  <a:cxn ang="0">
                    <a:pos x="82" y="573"/>
                  </a:cxn>
                  <a:cxn ang="0">
                    <a:pos x="892" y="576"/>
                  </a:cxn>
                  <a:cxn ang="0">
                    <a:pos x="756" y="45"/>
                  </a:cxn>
                  <a:cxn ang="0">
                    <a:pos x="727" y="0"/>
                  </a:cxn>
                  <a:cxn ang="0">
                    <a:pos x="603" y="0"/>
                  </a:cxn>
                  <a:cxn ang="0">
                    <a:pos x="568" y="56"/>
                  </a:cxn>
                  <a:cxn ang="0">
                    <a:pos x="535" y="3"/>
                  </a:cxn>
                  <a:cxn ang="0">
                    <a:pos x="412" y="6"/>
                  </a:cxn>
                  <a:cxn ang="0">
                    <a:pos x="378" y="56"/>
                  </a:cxn>
                  <a:cxn ang="0">
                    <a:pos x="345" y="3"/>
                  </a:cxn>
                  <a:cxn ang="0">
                    <a:pos x="220" y="3"/>
                  </a:cxn>
                  <a:cxn ang="0">
                    <a:pos x="187" y="51"/>
                  </a:cxn>
                  <a:cxn ang="0">
                    <a:pos x="150" y="3"/>
                  </a:cxn>
                  <a:cxn ang="0">
                    <a:pos x="22" y="3"/>
                  </a:cxn>
                  <a:cxn ang="0">
                    <a:pos x="0" y="89"/>
                  </a:cxn>
                  <a:cxn ang="0">
                    <a:pos x="82" y="573"/>
                  </a:cxn>
                </a:cxnLst>
                <a:rect l="0" t="0" r="r" b="b"/>
                <a:pathLst>
                  <a:path w="892" h="576">
                    <a:moveTo>
                      <a:pt x="82" y="573"/>
                    </a:moveTo>
                    <a:lnTo>
                      <a:pt x="892" y="576"/>
                    </a:lnTo>
                    <a:lnTo>
                      <a:pt x="756" y="45"/>
                    </a:lnTo>
                    <a:lnTo>
                      <a:pt x="727" y="0"/>
                    </a:lnTo>
                    <a:lnTo>
                      <a:pt x="603" y="0"/>
                    </a:lnTo>
                    <a:lnTo>
                      <a:pt x="568" y="56"/>
                    </a:lnTo>
                    <a:lnTo>
                      <a:pt x="535" y="3"/>
                    </a:lnTo>
                    <a:lnTo>
                      <a:pt x="412" y="6"/>
                    </a:lnTo>
                    <a:lnTo>
                      <a:pt x="378" y="56"/>
                    </a:lnTo>
                    <a:lnTo>
                      <a:pt x="345" y="3"/>
                    </a:lnTo>
                    <a:lnTo>
                      <a:pt x="220" y="3"/>
                    </a:lnTo>
                    <a:lnTo>
                      <a:pt x="187" y="51"/>
                    </a:lnTo>
                    <a:lnTo>
                      <a:pt x="150" y="3"/>
                    </a:lnTo>
                    <a:lnTo>
                      <a:pt x="22" y="3"/>
                    </a:lnTo>
                    <a:lnTo>
                      <a:pt x="0" y="89"/>
                    </a:lnTo>
                    <a:lnTo>
                      <a:pt x="82" y="573"/>
                    </a:lnTo>
                    <a:close/>
                  </a:path>
                </a:pathLst>
              </a:custGeom>
              <a:solidFill>
                <a:srgbClr val="808080"/>
              </a:solidFill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098" name="Freeform 122"/>
              <p:cNvSpPr>
                <a:spLocks noChangeAspect="1"/>
              </p:cNvSpPr>
              <p:nvPr/>
            </p:nvSpPr>
            <p:spPr bwMode="auto">
              <a:xfrm>
                <a:off x="152" y="2902"/>
                <a:ext cx="1210" cy="273"/>
              </a:xfrm>
              <a:custGeom>
                <a:avLst/>
                <a:gdLst/>
                <a:ahLst/>
                <a:cxnLst>
                  <a:cxn ang="0">
                    <a:pos x="413" y="724"/>
                  </a:cxn>
                  <a:cxn ang="0">
                    <a:pos x="615" y="628"/>
                  </a:cxn>
                  <a:cxn ang="0">
                    <a:pos x="2679" y="724"/>
                  </a:cxn>
                  <a:cxn ang="0">
                    <a:pos x="2835" y="628"/>
                  </a:cxn>
                  <a:cxn ang="0">
                    <a:pos x="3225" y="724"/>
                  </a:cxn>
                  <a:cxn ang="0">
                    <a:pos x="3150" y="178"/>
                  </a:cxn>
                  <a:cxn ang="0">
                    <a:pos x="3114" y="4"/>
                  </a:cxn>
                  <a:cxn ang="0">
                    <a:pos x="2964" y="73"/>
                  </a:cxn>
                  <a:cxn ang="0">
                    <a:pos x="2802" y="9"/>
                  </a:cxn>
                  <a:cxn ang="0">
                    <a:pos x="2724" y="13"/>
                  </a:cxn>
                  <a:cxn ang="0">
                    <a:pos x="2565" y="79"/>
                  </a:cxn>
                  <a:cxn ang="0">
                    <a:pos x="2402" y="4"/>
                  </a:cxn>
                  <a:cxn ang="0">
                    <a:pos x="2355" y="169"/>
                  </a:cxn>
                  <a:cxn ang="0">
                    <a:pos x="2289" y="58"/>
                  </a:cxn>
                  <a:cxn ang="0">
                    <a:pos x="2142" y="1"/>
                  </a:cxn>
                  <a:cxn ang="0">
                    <a:pos x="2070" y="7"/>
                  </a:cxn>
                  <a:cxn ang="0">
                    <a:pos x="1902" y="79"/>
                  </a:cxn>
                  <a:cxn ang="0">
                    <a:pos x="1737" y="4"/>
                  </a:cxn>
                  <a:cxn ang="0">
                    <a:pos x="1659" y="7"/>
                  </a:cxn>
                  <a:cxn ang="0">
                    <a:pos x="1485" y="73"/>
                  </a:cxn>
                  <a:cxn ang="0">
                    <a:pos x="1425" y="148"/>
                  </a:cxn>
                  <a:cxn ang="0">
                    <a:pos x="1395" y="7"/>
                  </a:cxn>
                  <a:cxn ang="0">
                    <a:pos x="1209" y="79"/>
                  </a:cxn>
                  <a:cxn ang="0">
                    <a:pos x="1065" y="4"/>
                  </a:cxn>
                  <a:cxn ang="0">
                    <a:pos x="984" y="7"/>
                  </a:cxn>
                  <a:cxn ang="0">
                    <a:pos x="810" y="79"/>
                  </a:cxn>
                  <a:cxn ang="0">
                    <a:pos x="639" y="13"/>
                  </a:cxn>
                  <a:cxn ang="0">
                    <a:pos x="600" y="150"/>
                  </a:cxn>
                  <a:cxn ang="0">
                    <a:pos x="519" y="199"/>
                  </a:cxn>
                  <a:cxn ang="0">
                    <a:pos x="345" y="154"/>
                  </a:cxn>
                  <a:cxn ang="0">
                    <a:pos x="296" y="0"/>
                  </a:cxn>
                  <a:cxn ang="0">
                    <a:pos x="120" y="79"/>
                  </a:cxn>
                  <a:cxn ang="0">
                    <a:pos x="128" y="181"/>
                  </a:cxn>
                  <a:cxn ang="0">
                    <a:pos x="0" y="727"/>
                  </a:cxn>
                </a:cxnLst>
                <a:rect l="0" t="0" r="r" b="b"/>
                <a:pathLst>
                  <a:path w="3225" h="727">
                    <a:moveTo>
                      <a:pt x="0" y="727"/>
                    </a:moveTo>
                    <a:lnTo>
                      <a:pt x="413" y="724"/>
                    </a:lnTo>
                    <a:lnTo>
                      <a:pt x="429" y="628"/>
                    </a:lnTo>
                    <a:lnTo>
                      <a:pt x="615" y="628"/>
                    </a:lnTo>
                    <a:lnTo>
                      <a:pt x="600" y="727"/>
                    </a:lnTo>
                    <a:lnTo>
                      <a:pt x="2679" y="724"/>
                    </a:lnTo>
                    <a:lnTo>
                      <a:pt x="2664" y="628"/>
                    </a:lnTo>
                    <a:lnTo>
                      <a:pt x="2835" y="628"/>
                    </a:lnTo>
                    <a:lnTo>
                      <a:pt x="2850" y="724"/>
                    </a:lnTo>
                    <a:lnTo>
                      <a:pt x="3225" y="724"/>
                    </a:lnTo>
                    <a:lnTo>
                      <a:pt x="3174" y="193"/>
                    </a:lnTo>
                    <a:lnTo>
                      <a:pt x="3150" y="178"/>
                    </a:lnTo>
                    <a:lnTo>
                      <a:pt x="3150" y="67"/>
                    </a:lnTo>
                    <a:lnTo>
                      <a:pt x="3114" y="4"/>
                    </a:lnTo>
                    <a:lnTo>
                      <a:pt x="3000" y="7"/>
                    </a:lnTo>
                    <a:lnTo>
                      <a:pt x="2964" y="73"/>
                    </a:lnTo>
                    <a:lnTo>
                      <a:pt x="2918" y="12"/>
                    </a:lnTo>
                    <a:lnTo>
                      <a:pt x="2802" y="9"/>
                    </a:lnTo>
                    <a:lnTo>
                      <a:pt x="2766" y="82"/>
                    </a:lnTo>
                    <a:lnTo>
                      <a:pt x="2724" y="13"/>
                    </a:lnTo>
                    <a:lnTo>
                      <a:pt x="2604" y="7"/>
                    </a:lnTo>
                    <a:lnTo>
                      <a:pt x="2565" y="79"/>
                    </a:lnTo>
                    <a:lnTo>
                      <a:pt x="2529" y="4"/>
                    </a:lnTo>
                    <a:lnTo>
                      <a:pt x="2402" y="4"/>
                    </a:lnTo>
                    <a:lnTo>
                      <a:pt x="2364" y="58"/>
                    </a:lnTo>
                    <a:lnTo>
                      <a:pt x="2355" y="169"/>
                    </a:lnTo>
                    <a:lnTo>
                      <a:pt x="2295" y="148"/>
                    </a:lnTo>
                    <a:lnTo>
                      <a:pt x="2289" y="58"/>
                    </a:lnTo>
                    <a:lnTo>
                      <a:pt x="2262" y="4"/>
                    </a:lnTo>
                    <a:lnTo>
                      <a:pt x="2142" y="1"/>
                    </a:lnTo>
                    <a:lnTo>
                      <a:pt x="2097" y="72"/>
                    </a:lnTo>
                    <a:lnTo>
                      <a:pt x="2070" y="7"/>
                    </a:lnTo>
                    <a:lnTo>
                      <a:pt x="1950" y="7"/>
                    </a:lnTo>
                    <a:lnTo>
                      <a:pt x="1902" y="79"/>
                    </a:lnTo>
                    <a:lnTo>
                      <a:pt x="1869" y="12"/>
                    </a:lnTo>
                    <a:lnTo>
                      <a:pt x="1737" y="4"/>
                    </a:lnTo>
                    <a:lnTo>
                      <a:pt x="1700" y="79"/>
                    </a:lnTo>
                    <a:lnTo>
                      <a:pt x="1659" y="7"/>
                    </a:lnTo>
                    <a:lnTo>
                      <a:pt x="1539" y="7"/>
                    </a:lnTo>
                    <a:lnTo>
                      <a:pt x="1485" y="73"/>
                    </a:lnTo>
                    <a:lnTo>
                      <a:pt x="1476" y="148"/>
                    </a:lnTo>
                    <a:lnTo>
                      <a:pt x="1425" y="148"/>
                    </a:lnTo>
                    <a:lnTo>
                      <a:pt x="1425" y="73"/>
                    </a:lnTo>
                    <a:lnTo>
                      <a:pt x="1395" y="7"/>
                    </a:lnTo>
                    <a:lnTo>
                      <a:pt x="1266" y="7"/>
                    </a:lnTo>
                    <a:lnTo>
                      <a:pt x="1209" y="79"/>
                    </a:lnTo>
                    <a:lnTo>
                      <a:pt x="1193" y="12"/>
                    </a:lnTo>
                    <a:lnTo>
                      <a:pt x="1065" y="4"/>
                    </a:lnTo>
                    <a:lnTo>
                      <a:pt x="1016" y="79"/>
                    </a:lnTo>
                    <a:lnTo>
                      <a:pt x="984" y="7"/>
                    </a:lnTo>
                    <a:lnTo>
                      <a:pt x="849" y="4"/>
                    </a:lnTo>
                    <a:lnTo>
                      <a:pt x="810" y="79"/>
                    </a:lnTo>
                    <a:lnTo>
                      <a:pt x="780" y="13"/>
                    </a:lnTo>
                    <a:lnTo>
                      <a:pt x="639" y="13"/>
                    </a:lnTo>
                    <a:lnTo>
                      <a:pt x="609" y="73"/>
                    </a:lnTo>
                    <a:lnTo>
                      <a:pt x="600" y="150"/>
                    </a:lnTo>
                    <a:lnTo>
                      <a:pt x="563" y="142"/>
                    </a:lnTo>
                    <a:lnTo>
                      <a:pt x="519" y="199"/>
                    </a:lnTo>
                    <a:lnTo>
                      <a:pt x="474" y="148"/>
                    </a:lnTo>
                    <a:lnTo>
                      <a:pt x="345" y="154"/>
                    </a:lnTo>
                    <a:lnTo>
                      <a:pt x="330" y="67"/>
                    </a:lnTo>
                    <a:lnTo>
                      <a:pt x="296" y="0"/>
                    </a:lnTo>
                    <a:lnTo>
                      <a:pt x="165" y="4"/>
                    </a:lnTo>
                    <a:lnTo>
                      <a:pt x="120" y="79"/>
                    </a:lnTo>
                    <a:lnTo>
                      <a:pt x="105" y="159"/>
                    </a:lnTo>
                    <a:lnTo>
                      <a:pt x="128" y="181"/>
                    </a:lnTo>
                    <a:lnTo>
                      <a:pt x="99" y="187"/>
                    </a:lnTo>
                    <a:lnTo>
                      <a:pt x="0" y="727"/>
                    </a:lnTo>
                    <a:close/>
                  </a:path>
                </a:pathLst>
              </a:custGeom>
              <a:solidFill>
                <a:srgbClr val="808080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099" name="Freeform 123"/>
              <p:cNvSpPr>
                <a:spLocks noChangeAspect="1"/>
              </p:cNvSpPr>
              <p:nvPr/>
            </p:nvSpPr>
            <p:spPr bwMode="auto">
              <a:xfrm>
                <a:off x="1380" y="2904"/>
                <a:ext cx="239" cy="150"/>
              </a:xfrm>
              <a:custGeom>
                <a:avLst/>
                <a:gdLst/>
                <a:ahLst/>
                <a:cxnLst>
                  <a:cxn ang="0">
                    <a:pos x="45" y="397"/>
                  </a:cxn>
                  <a:cxn ang="0">
                    <a:pos x="638" y="400"/>
                  </a:cxn>
                  <a:cxn ang="0">
                    <a:pos x="597" y="183"/>
                  </a:cxn>
                  <a:cxn ang="0">
                    <a:pos x="575" y="162"/>
                  </a:cxn>
                  <a:cxn ang="0">
                    <a:pos x="588" y="162"/>
                  </a:cxn>
                  <a:cxn ang="0">
                    <a:pos x="573" y="57"/>
                  </a:cxn>
                  <a:cxn ang="0">
                    <a:pos x="545" y="4"/>
                  </a:cxn>
                  <a:cxn ang="0">
                    <a:pos x="425" y="3"/>
                  </a:cxn>
                  <a:cxn ang="0">
                    <a:pos x="387" y="63"/>
                  </a:cxn>
                  <a:cxn ang="0">
                    <a:pos x="350" y="4"/>
                  </a:cxn>
                  <a:cxn ang="0">
                    <a:pos x="237" y="0"/>
                  </a:cxn>
                  <a:cxn ang="0">
                    <a:pos x="200" y="63"/>
                  </a:cxn>
                  <a:cxn ang="0">
                    <a:pos x="162" y="4"/>
                  </a:cxn>
                  <a:cxn ang="0">
                    <a:pos x="41" y="3"/>
                  </a:cxn>
                  <a:cxn ang="0">
                    <a:pos x="0" y="60"/>
                  </a:cxn>
                  <a:cxn ang="0">
                    <a:pos x="11" y="165"/>
                  </a:cxn>
                  <a:cxn ang="0">
                    <a:pos x="42" y="165"/>
                  </a:cxn>
                  <a:cxn ang="0">
                    <a:pos x="20" y="187"/>
                  </a:cxn>
                  <a:cxn ang="0">
                    <a:pos x="45" y="397"/>
                  </a:cxn>
                </a:cxnLst>
                <a:rect l="0" t="0" r="r" b="b"/>
                <a:pathLst>
                  <a:path w="638" h="400">
                    <a:moveTo>
                      <a:pt x="45" y="397"/>
                    </a:moveTo>
                    <a:lnTo>
                      <a:pt x="638" y="400"/>
                    </a:lnTo>
                    <a:lnTo>
                      <a:pt x="597" y="183"/>
                    </a:lnTo>
                    <a:lnTo>
                      <a:pt x="575" y="162"/>
                    </a:lnTo>
                    <a:lnTo>
                      <a:pt x="588" y="162"/>
                    </a:lnTo>
                    <a:lnTo>
                      <a:pt x="573" y="57"/>
                    </a:lnTo>
                    <a:lnTo>
                      <a:pt x="545" y="4"/>
                    </a:lnTo>
                    <a:lnTo>
                      <a:pt x="425" y="3"/>
                    </a:lnTo>
                    <a:lnTo>
                      <a:pt x="387" y="63"/>
                    </a:lnTo>
                    <a:lnTo>
                      <a:pt x="350" y="4"/>
                    </a:lnTo>
                    <a:lnTo>
                      <a:pt x="237" y="0"/>
                    </a:lnTo>
                    <a:lnTo>
                      <a:pt x="200" y="63"/>
                    </a:lnTo>
                    <a:lnTo>
                      <a:pt x="162" y="4"/>
                    </a:lnTo>
                    <a:lnTo>
                      <a:pt x="41" y="3"/>
                    </a:lnTo>
                    <a:lnTo>
                      <a:pt x="0" y="60"/>
                    </a:lnTo>
                    <a:lnTo>
                      <a:pt x="11" y="165"/>
                    </a:lnTo>
                    <a:lnTo>
                      <a:pt x="42" y="165"/>
                    </a:lnTo>
                    <a:lnTo>
                      <a:pt x="20" y="187"/>
                    </a:lnTo>
                    <a:lnTo>
                      <a:pt x="45" y="397"/>
                    </a:lnTo>
                    <a:close/>
                  </a:path>
                </a:pathLst>
              </a:custGeom>
              <a:solidFill>
                <a:srgbClr val="808080"/>
              </a:solidFill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100" name="Freeform 124"/>
              <p:cNvSpPr>
                <a:spLocks noChangeAspect="1"/>
              </p:cNvSpPr>
              <p:nvPr/>
            </p:nvSpPr>
            <p:spPr bwMode="gray">
              <a:xfrm>
                <a:off x="1395" y="2904"/>
                <a:ext cx="47" cy="24"/>
              </a:xfrm>
              <a:custGeom>
                <a:avLst/>
                <a:gdLst/>
                <a:ahLst/>
                <a:cxnLst>
                  <a:cxn ang="0">
                    <a:pos x="137" y="64"/>
                  </a:cxn>
                  <a:cxn ang="0">
                    <a:pos x="0" y="64"/>
                  </a:cxn>
                  <a:cxn ang="0">
                    <a:pos x="2" y="3"/>
                  </a:cxn>
                  <a:cxn ang="0">
                    <a:pos x="127" y="0"/>
                  </a:cxn>
                  <a:cxn ang="0">
                    <a:pos x="137" y="64"/>
                  </a:cxn>
                </a:cxnLst>
                <a:rect l="0" t="0" r="r" b="b"/>
                <a:pathLst>
                  <a:path w="137" h="64">
                    <a:moveTo>
                      <a:pt x="137" y="64"/>
                    </a:moveTo>
                    <a:lnTo>
                      <a:pt x="0" y="64"/>
                    </a:lnTo>
                    <a:lnTo>
                      <a:pt x="2" y="3"/>
                    </a:lnTo>
                    <a:lnTo>
                      <a:pt x="127" y="0"/>
                    </a:lnTo>
                    <a:lnTo>
                      <a:pt x="137" y="6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101" name="Freeform 125"/>
              <p:cNvSpPr>
                <a:spLocks noChangeAspect="1"/>
              </p:cNvSpPr>
              <p:nvPr/>
            </p:nvSpPr>
            <p:spPr bwMode="gray">
              <a:xfrm>
                <a:off x="1468" y="2904"/>
                <a:ext cx="44" cy="24"/>
              </a:xfrm>
              <a:custGeom>
                <a:avLst/>
                <a:gdLst/>
                <a:ahLst/>
                <a:cxnLst>
                  <a:cxn ang="0">
                    <a:pos x="137" y="64"/>
                  </a:cxn>
                  <a:cxn ang="0">
                    <a:pos x="0" y="64"/>
                  </a:cxn>
                  <a:cxn ang="0">
                    <a:pos x="2" y="3"/>
                  </a:cxn>
                  <a:cxn ang="0">
                    <a:pos x="127" y="0"/>
                  </a:cxn>
                  <a:cxn ang="0">
                    <a:pos x="137" y="64"/>
                  </a:cxn>
                </a:cxnLst>
                <a:rect l="0" t="0" r="r" b="b"/>
                <a:pathLst>
                  <a:path w="137" h="64">
                    <a:moveTo>
                      <a:pt x="137" y="64"/>
                    </a:moveTo>
                    <a:lnTo>
                      <a:pt x="0" y="64"/>
                    </a:lnTo>
                    <a:lnTo>
                      <a:pt x="2" y="3"/>
                    </a:lnTo>
                    <a:lnTo>
                      <a:pt x="127" y="0"/>
                    </a:lnTo>
                    <a:lnTo>
                      <a:pt x="137" y="6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102" name="Freeform 126"/>
              <p:cNvSpPr>
                <a:spLocks noChangeAspect="1"/>
              </p:cNvSpPr>
              <p:nvPr/>
            </p:nvSpPr>
            <p:spPr bwMode="gray">
              <a:xfrm>
                <a:off x="1539" y="2904"/>
                <a:ext cx="46" cy="24"/>
              </a:xfrm>
              <a:custGeom>
                <a:avLst/>
                <a:gdLst/>
                <a:ahLst/>
                <a:cxnLst>
                  <a:cxn ang="0">
                    <a:pos x="137" y="64"/>
                  </a:cxn>
                  <a:cxn ang="0">
                    <a:pos x="0" y="64"/>
                  </a:cxn>
                  <a:cxn ang="0">
                    <a:pos x="2" y="3"/>
                  </a:cxn>
                  <a:cxn ang="0">
                    <a:pos x="127" y="0"/>
                  </a:cxn>
                  <a:cxn ang="0">
                    <a:pos x="137" y="64"/>
                  </a:cxn>
                </a:cxnLst>
                <a:rect l="0" t="0" r="r" b="b"/>
                <a:pathLst>
                  <a:path w="137" h="64">
                    <a:moveTo>
                      <a:pt x="137" y="64"/>
                    </a:moveTo>
                    <a:lnTo>
                      <a:pt x="0" y="64"/>
                    </a:lnTo>
                    <a:lnTo>
                      <a:pt x="2" y="3"/>
                    </a:lnTo>
                    <a:lnTo>
                      <a:pt x="127" y="0"/>
                    </a:lnTo>
                    <a:lnTo>
                      <a:pt x="137" y="6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103" name="Freeform 127"/>
              <p:cNvSpPr>
                <a:spLocks noChangeAspect="1"/>
              </p:cNvSpPr>
              <p:nvPr/>
            </p:nvSpPr>
            <p:spPr bwMode="auto">
              <a:xfrm>
                <a:off x="1545" y="2958"/>
                <a:ext cx="58" cy="67"/>
              </a:xfrm>
              <a:custGeom>
                <a:avLst/>
                <a:gdLst/>
                <a:ahLst/>
                <a:cxnLst>
                  <a:cxn ang="0">
                    <a:pos x="155" y="176"/>
                  </a:cxn>
                  <a:cxn ang="0">
                    <a:pos x="128" y="0"/>
                  </a:cxn>
                  <a:cxn ang="0">
                    <a:pos x="0" y="0"/>
                  </a:cxn>
                  <a:cxn ang="0">
                    <a:pos x="23" y="180"/>
                  </a:cxn>
                  <a:cxn ang="0">
                    <a:pos x="155" y="176"/>
                  </a:cxn>
                </a:cxnLst>
                <a:rect l="0" t="0" r="r" b="b"/>
                <a:pathLst>
                  <a:path w="155" h="180">
                    <a:moveTo>
                      <a:pt x="155" y="176"/>
                    </a:moveTo>
                    <a:lnTo>
                      <a:pt x="128" y="0"/>
                    </a:lnTo>
                    <a:lnTo>
                      <a:pt x="0" y="0"/>
                    </a:lnTo>
                    <a:lnTo>
                      <a:pt x="23" y="180"/>
                    </a:lnTo>
                    <a:lnTo>
                      <a:pt x="155" y="176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104" name="Freeform 128"/>
              <p:cNvSpPr>
                <a:spLocks noChangeAspect="1"/>
              </p:cNvSpPr>
              <p:nvPr/>
            </p:nvSpPr>
            <p:spPr bwMode="auto">
              <a:xfrm>
                <a:off x="1473" y="2958"/>
                <a:ext cx="57" cy="67"/>
              </a:xfrm>
              <a:custGeom>
                <a:avLst/>
                <a:gdLst/>
                <a:ahLst/>
                <a:cxnLst>
                  <a:cxn ang="0">
                    <a:pos x="152" y="180"/>
                  </a:cxn>
                  <a:cxn ang="0">
                    <a:pos x="125" y="0"/>
                  </a:cxn>
                  <a:cxn ang="0">
                    <a:pos x="0" y="0"/>
                  </a:cxn>
                  <a:cxn ang="0">
                    <a:pos x="20" y="180"/>
                  </a:cxn>
                  <a:cxn ang="0">
                    <a:pos x="152" y="180"/>
                  </a:cxn>
                </a:cxnLst>
                <a:rect l="0" t="0" r="r" b="b"/>
                <a:pathLst>
                  <a:path w="152" h="180">
                    <a:moveTo>
                      <a:pt x="152" y="180"/>
                    </a:moveTo>
                    <a:lnTo>
                      <a:pt x="125" y="0"/>
                    </a:lnTo>
                    <a:lnTo>
                      <a:pt x="0" y="0"/>
                    </a:lnTo>
                    <a:lnTo>
                      <a:pt x="20" y="180"/>
                    </a:lnTo>
                    <a:lnTo>
                      <a:pt x="152" y="180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105" name="Freeform 129"/>
              <p:cNvSpPr>
                <a:spLocks noChangeAspect="1"/>
              </p:cNvSpPr>
              <p:nvPr/>
            </p:nvSpPr>
            <p:spPr bwMode="auto">
              <a:xfrm>
                <a:off x="1401" y="2958"/>
                <a:ext cx="58" cy="67"/>
              </a:xfrm>
              <a:custGeom>
                <a:avLst/>
                <a:gdLst/>
                <a:ahLst/>
                <a:cxnLst>
                  <a:cxn ang="0">
                    <a:pos x="157" y="180"/>
                  </a:cxn>
                  <a:cxn ang="0">
                    <a:pos x="138" y="0"/>
                  </a:cxn>
                  <a:cxn ang="0">
                    <a:pos x="3" y="3"/>
                  </a:cxn>
                  <a:cxn ang="0">
                    <a:pos x="0" y="180"/>
                  </a:cxn>
                  <a:cxn ang="0">
                    <a:pos x="157" y="180"/>
                  </a:cxn>
                </a:cxnLst>
                <a:rect l="0" t="0" r="r" b="b"/>
                <a:pathLst>
                  <a:path w="157" h="180">
                    <a:moveTo>
                      <a:pt x="157" y="180"/>
                    </a:moveTo>
                    <a:lnTo>
                      <a:pt x="138" y="0"/>
                    </a:lnTo>
                    <a:lnTo>
                      <a:pt x="3" y="3"/>
                    </a:lnTo>
                    <a:lnTo>
                      <a:pt x="0" y="180"/>
                    </a:lnTo>
                    <a:lnTo>
                      <a:pt x="157" y="180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106" name="Freeform 130"/>
              <p:cNvSpPr>
                <a:spLocks noChangeAspect="1"/>
              </p:cNvSpPr>
              <p:nvPr/>
            </p:nvSpPr>
            <p:spPr bwMode="auto">
              <a:xfrm>
                <a:off x="1566" y="3093"/>
                <a:ext cx="52" cy="36"/>
              </a:xfrm>
              <a:custGeom>
                <a:avLst/>
                <a:gdLst/>
                <a:ahLst/>
                <a:cxnLst>
                  <a:cxn ang="0">
                    <a:pos x="4" y="98"/>
                  </a:cxn>
                  <a:cxn ang="0">
                    <a:pos x="139" y="98"/>
                  </a:cxn>
                  <a:cxn ang="0">
                    <a:pos x="129" y="0"/>
                  </a:cxn>
                  <a:cxn ang="0">
                    <a:pos x="0" y="0"/>
                  </a:cxn>
                  <a:cxn ang="0">
                    <a:pos x="4" y="98"/>
                  </a:cxn>
                </a:cxnLst>
                <a:rect l="0" t="0" r="r" b="b"/>
                <a:pathLst>
                  <a:path w="139" h="98">
                    <a:moveTo>
                      <a:pt x="4" y="98"/>
                    </a:moveTo>
                    <a:lnTo>
                      <a:pt x="139" y="98"/>
                    </a:lnTo>
                    <a:lnTo>
                      <a:pt x="129" y="0"/>
                    </a:lnTo>
                    <a:lnTo>
                      <a:pt x="0" y="0"/>
                    </a:lnTo>
                    <a:lnTo>
                      <a:pt x="4" y="98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107" name="Freeform 131"/>
              <p:cNvSpPr>
                <a:spLocks noChangeAspect="1"/>
              </p:cNvSpPr>
              <p:nvPr/>
            </p:nvSpPr>
            <p:spPr bwMode="auto">
              <a:xfrm>
                <a:off x="1486" y="3059"/>
                <a:ext cx="57" cy="72"/>
              </a:xfrm>
              <a:custGeom>
                <a:avLst/>
                <a:gdLst/>
                <a:ahLst/>
                <a:cxnLst>
                  <a:cxn ang="0">
                    <a:pos x="153" y="188"/>
                  </a:cxn>
                  <a:cxn ang="0">
                    <a:pos x="135" y="5"/>
                  </a:cxn>
                  <a:cxn ang="0">
                    <a:pos x="0" y="0"/>
                  </a:cxn>
                  <a:cxn ang="0">
                    <a:pos x="22" y="191"/>
                  </a:cxn>
                  <a:cxn ang="0">
                    <a:pos x="153" y="188"/>
                  </a:cxn>
                </a:cxnLst>
                <a:rect l="0" t="0" r="r" b="b"/>
                <a:pathLst>
                  <a:path w="153" h="191">
                    <a:moveTo>
                      <a:pt x="153" y="188"/>
                    </a:moveTo>
                    <a:lnTo>
                      <a:pt x="135" y="5"/>
                    </a:lnTo>
                    <a:lnTo>
                      <a:pt x="0" y="0"/>
                    </a:lnTo>
                    <a:lnTo>
                      <a:pt x="22" y="191"/>
                    </a:lnTo>
                    <a:lnTo>
                      <a:pt x="153" y="188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108" name="Freeform 132"/>
              <p:cNvSpPr>
                <a:spLocks noChangeAspect="1"/>
              </p:cNvSpPr>
              <p:nvPr/>
            </p:nvSpPr>
            <p:spPr bwMode="auto">
              <a:xfrm>
                <a:off x="1414" y="3092"/>
                <a:ext cx="54" cy="37"/>
              </a:xfrm>
              <a:custGeom>
                <a:avLst/>
                <a:gdLst/>
                <a:ahLst/>
                <a:cxnLst>
                  <a:cxn ang="0">
                    <a:pos x="144" y="98"/>
                  </a:cxn>
                  <a:cxn ang="0">
                    <a:pos x="136" y="3"/>
                  </a:cxn>
                  <a:cxn ang="0">
                    <a:pos x="0" y="0"/>
                  </a:cxn>
                  <a:cxn ang="0">
                    <a:pos x="12" y="101"/>
                  </a:cxn>
                  <a:cxn ang="0">
                    <a:pos x="144" y="98"/>
                  </a:cxn>
                </a:cxnLst>
                <a:rect l="0" t="0" r="r" b="b"/>
                <a:pathLst>
                  <a:path w="144" h="101">
                    <a:moveTo>
                      <a:pt x="144" y="98"/>
                    </a:moveTo>
                    <a:lnTo>
                      <a:pt x="136" y="3"/>
                    </a:lnTo>
                    <a:lnTo>
                      <a:pt x="0" y="0"/>
                    </a:lnTo>
                    <a:lnTo>
                      <a:pt x="12" y="101"/>
                    </a:lnTo>
                    <a:lnTo>
                      <a:pt x="144" y="98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109" name="Freeform 133"/>
              <p:cNvSpPr>
                <a:spLocks noChangeAspect="1"/>
              </p:cNvSpPr>
              <p:nvPr/>
            </p:nvSpPr>
            <p:spPr bwMode="gray">
              <a:xfrm>
                <a:off x="208" y="2903"/>
                <a:ext cx="56" cy="27"/>
              </a:xfrm>
              <a:custGeom>
                <a:avLst/>
                <a:gdLst/>
                <a:ahLst/>
                <a:cxnLst>
                  <a:cxn ang="0">
                    <a:pos x="142" y="71"/>
                  </a:cxn>
                  <a:cxn ang="0">
                    <a:pos x="0" y="71"/>
                  </a:cxn>
                  <a:cxn ang="0">
                    <a:pos x="12" y="0"/>
                  </a:cxn>
                  <a:cxn ang="0">
                    <a:pos x="150" y="0"/>
                  </a:cxn>
                  <a:cxn ang="0">
                    <a:pos x="142" y="71"/>
                  </a:cxn>
                </a:cxnLst>
                <a:rect l="0" t="0" r="r" b="b"/>
                <a:pathLst>
                  <a:path w="150" h="71">
                    <a:moveTo>
                      <a:pt x="142" y="71"/>
                    </a:moveTo>
                    <a:lnTo>
                      <a:pt x="0" y="71"/>
                    </a:lnTo>
                    <a:lnTo>
                      <a:pt x="12" y="0"/>
                    </a:lnTo>
                    <a:lnTo>
                      <a:pt x="150" y="0"/>
                    </a:lnTo>
                    <a:lnTo>
                      <a:pt x="142" y="7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solidFill>
                  <a:srgbClr val="80808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110" name="Freeform 134"/>
              <p:cNvSpPr>
                <a:spLocks noChangeAspect="1"/>
              </p:cNvSpPr>
              <p:nvPr/>
            </p:nvSpPr>
            <p:spPr bwMode="gray">
              <a:xfrm>
                <a:off x="388" y="2904"/>
                <a:ext cx="56" cy="24"/>
              </a:xfrm>
              <a:custGeom>
                <a:avLst/>
                <a:gdLst/>
                <a:ahLst/>
                <a:cxnLst>
                  <a:cxn ang="0">
                    <a:pos x="142" y="71"/>
                  </a:cxn>
                  <a:cxn ang="0">
                    <a:pos x="0" y="71"/>
                  </a:cxn>
                  <a:cxn ang="0">
                    <a:pos x="12" y="0"/>
                  </a:cxn>
                  <a:cxn ang="0">
                    <a:pos x="150" y="0"/>
                  </a:cxn>
                  <a:cxn ang="0">
                    <a:pos x="142" y="71"/>
                  </a:cxn>
                </a:cxnLst>
                <a:rect l="0" t="0" r="r" b="b"/>
                <a:pathLst>
                  <a:path w="150" h="71">
                    <a:moveTo>
                      <a:pt x="142" y="71"/>
                    </a:moveTo>
                    <a:lnTo>
                      <a:pt x="0" y="71"/>
                    </a:lnTo>
                    <a:lnTo>
                      <a:pt x="12" y="0"/>
                    </a:lnTo>
                    <a:lnTo>
                      <a:pt x="150" y="0"/>
                    </a:lnTo>
                    <a:lnTo>
                      <a:pt x="142" y="7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111" name="Freeform 135"/>
              <p:cNvSpPr>
                <a:spLocks noChangeAspect="1"/>
              </p:cNvSpPr>
              <p:nvPr/>
            </p:nvSpPr>
            <p:spPr bwMode="gray">
              <a:xfrm>
                <a:off x="465" y="2904"/>
                <a:ext cx="57" cy="24"/>
              </a:xfrm>
              <a:custGeom>
                <a:avLst/>
                <a:gdLst/>
                <a:ahLst/>
                <a:cxnLst>
                  <a:cxn ang="0">
                    <a:pos x="142" y="71"/>
                  </a:cxn>
                  <a:cxn ang="0">
                    <a:pos x="0" y="71"/>
                  </a:cxn>
                  <a:cxn ang="0">
                    <a:pos x="12" y="0"/>
                  </a:cxn>
                  <a:cxn ang="0">
                    <a:pos x="150" y="0"/>
                  </a:cxn>
                  <a:cxn ang="0">
                    <a:pos x="142" y="71"/>
                  </a:cxn>
                </a:cxnLst>
                <a:rect l="0" t="0" r="r" b="b"/>
                <a:pathLst>
                  <a:path w="150" h="71">
                    <a:moveTo>
                      <a:pt x="142" y="71"/>
                    </a:moveTo>
                    <a:lnTo>
                      <a:pt x="0" y="71"/>
                    </a:lnTo>
                    <a:lnTo>
                      <a:pt x="12" y="0"/>
                    </a:lnTo>
                    <a:lnTo>
                      <a:pt x="150" y="0"/>
                    </a:lnTo>
                    <a:lnTo>
                      <a:pt x="142" y="7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112" name="Freeform 136"/>
              <p:cNvSpPr>
                <a:spLocks noChangeAspect="1"/>
              </p:cNvSpPr>
              <p:nvPr/>
            </p:nvSpPr>
            <p:spPr bwMode="gray">
              <a:xfrm>
                <a:off x="548" y="2905"/>
                <a:ext cx="50" cy="23"/>
              </a:xfrm>
              <a:custGeom>
                <a:avLst/>
                <a:gdLst/>
                <a:ahLst/>
                <a:cxnLst>
                  <a:cxn ang="0">
                    <a:pos x="142" y="61"/>
                  </a:cxn>
                  <a:cxn ang="0">
                    <a:pos x="0" y="61"/>
                  </a:cxn>
                  <a:cxn ang="0">
                    <a:pos x="6" y="0"/>
                  </a:cxn>
                  <a:cxn ang="0">
                    <a:pos x="141" y="0"/>
                  </a:cxn>
                  <a:cxn ang="0">
                    <a:pos x="142" y="61"/>
                  </a:cxn>
                </a:cxnLst>
                <a:rect l="0" t="0" r="r" b="b"/>
                <a:pathLst>
                  <a:path w="142" h="61">
                    <a:moveTo>
                      <a:pt x="142" y="61"/>
                    </a:moveTo>
                    <a:lnTo>
                      <a:pt x="0" y="61"/>
                    </a:lnTo>
                    <a:lnTo>
                      <a:pt x="6" y="0"/>
                    </a:lnTo>
                    <a:lnTo>
                      <a:pt x="141" y="0"/>
                    </a:lnTo>
                    <a:lnTo>
                      <a:pt x="142" y="6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113" name="Freeform 137"/>
              <p:cNvSpPr>
                <a:spLocks noChangeAspect="1"/>
              </p:cNvSpPr>
              <p:nvPr/>
            </p:nvSpPr>
            <p:spPr bwMode="gray">
              <a:xfrm>
                <a:off x="626" y="2904"/>
                <a:ext cx="49" cy="24"/>
              </a:xfrm>
              <a:custGeom>
                <a:avLst/>
                <a:gdLst/>
                <a:ahLst/>
                <a:cxnLst>
                  <a:cxn ang="0">
                    <a:pos x="142" y="64"/>
                  </a:cxn>
                  <a:cxn ang="0">
                    <a:pos x="0" y="64"/>
                  </a:cxn>
                  <a:cxn ang="0">
                    <a:pos x="5" y="3"/>
                  </a:cxn>
                  <a:cxn ang="0">
                    <a:pos x="137" y="0"/>
                  </a:cxn>
                  <a:cxn ang="0">
                    <a:pos x="142" y="64"/>
                  </a:cxn>
                </a:cxnLst>
                <a:rect l="0" t="0" r="r" b="b"/>
                <a:pathLst>
                  <a:path w="142" h="64">
                    <a:moveTo>
                      <a:pt x="142" y="64"/>
                    </a:moveTo>
                    <a:lnTo>
                      <a:pt x="0" y="64"/>
                    </a:lnTo>
                    <a:lnTo>
                      <a:pt x="5" y="3"/>
                    </a:lnTo>
                    <a:lnTo>
                      <a:pt x="137" y="0"/>
                    </a:lnTo>
                    <a:lnTo>
                      <a:pt x="142" y="6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114" name="Freeform 138"/>
              <p:cNvSpPr>
                <a:spLocks noChangeAspect="1"/>
              </p:cNvSpPr>
              <p:nvPr/>
            </p:nvSpPr>
            <p:spPr bwMode="gray">
              <a:xfrm>
                <a:off x="727" y="2904"/>
                <a:ext cx="48" cy="24"/>
              </a:xfrm>
              <a:custGeom>
                <a:avLst/>
                <a:gdLst/>
                <a:ahLst/>
                <a:cxnLst>
                  <a:cxn ang="0">
                    <a:pos x="142" y="64"/>
                  </a:cxn>
                  <a:cxn ang="0">
                    <a:pos x="0" y="64"/>
                  </a:cxn>
                  <a:cxn ang="0">
                    <a:pos x="5" y="3"/>
                  </a:cxn>
                  <a:cxn ang="0">
                    <a:pos x="137" y="0"/>
                  </a:cxn>
                  <a:cxn ang="0">
                    <a:pos x="142" y="64"/>
                  </a:cxn>
                </a:cxnLst>
                <a:rect l="0" t="0" r="r" b="b"/>
                <a:pathLst>
                  <a:path w="142" h="64">
                    <a:moveTo>
                      <a:pt x="142" y="64"/>
                    </a:moveTo>
                    <a:lnTo>
                      <a:pt x="0" y="64"/>
                    </a:lnTo>
                    <a:lnTo>
                      <a:pt x="5" y="3"/>
                    </a:lnTo>
                    <a:lnTo>
                      <a:pt x="137" y="0"/>
                    </a:lnTo>
                    <a:lnTo>
                      <a:pt x="142" y="6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115" name="Freeform 139"/>
              <p:cNvSpPr>
                <a:spLocks noChangeAspect="1"/>
              </p:cNvSpPr>
              <p:nvPr/>
            </p:nvSpPr>
            <p:spPr bwMode="gray">
              <a:xfrm>
                <a:off x="802" y="2905"/>
                <a:ext cx="50" cy="23"/>
              </a:xfrm>
              <a:custGeom>
                <a:avLst/>
                <a:gdLst/>
                <a:ahLst/>
                <a:cxnLst>
                  <a:cxn ang="0">
                    <a:pos x="142" y="61"/>
                  </a:cxn>
                  <a:cxn ang="0">
                    <a:pos x="0" y="61"/>
                  </a:cxn>
                  <a:cxn ang="0">
                    <a:pos x="6" y="0"/>
                  </a:cxn>
                  <a:cxn ang="0">
                    <a:pos x="141" y="0"/>
                  </a:cxn>
                  <a:cxn ang="0">
                    <a:pos x="142" y="61"/>
                  </a:cxn>
                </a:cxnLst>
                <a:rect l="0" t="0" r="r" b="b"/>
                <a:pathLst>
                  <a:path w="142" h="61">
                    <a:moveTo>
                      <a:pt x="142" y="61"/>
                    </a:moveTo>
                    <a:lnTo>
                      <a:pt x="0" y="61"/>
                    </a:lnTo>
                    <a:lnTo>
                      <a:pt x="6" y="0"/>
                    </a:lnTo>
                    <a:lnTo>
                      <a:pt x="141" y="0"/>
                    </a:lnTo>
                    <a:lnTo>
                      <a:pt x="142" y="6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116" name="Freeform 140"/>
              <p:cNvSpPr>
                <a:spLocks noChangeAspect="1"/>
              </p:cNvSpPr>
              <p:nvPr/>
            </p:nvSpPr>
            <p:spPr bwMode="gray">
              <a:xfrm>
                <a:off x="882" y="2905"/>
                <a:ext cx="47" cy="23"/>
              </a:xfrm>
              <a:custGeom>
                <a:avLst/>
                <a:gdLst/>
                <a:ahLst/>
                <a:cxnLst>
                  <a:cxn ang="0">
                    <a:pos x="142" y="61"/>
                  </a:cxn>
                  <a:cxn ang="0">
                    <a:pos x="0" y="61"/>
                  </a:cxn>
                  <a:cxn ang="0">
                    <a:pos x="6" y="0"/>
                  </a:cxn>
                  <a:cxn ang="0">
                    <a:pos x="141" y="0"/>
                  </a:cxn>
                  <a:cxn ang="0">
                    <a:pos x="142" y="61"/>
                  </a:cxn>
                </a:cxnLst>
                <a:rect l="0" t="0" r="r" b="b"/>
                <a:pathLst>
                  <a:path w="142" h="61">
                    <a:moveTo>
                      <a:pt x="142" y="61"/>
                    </a:moveTo>
                    <a:lnTo>
                      <a:pt x="0" y="61"/>
                    </a:lnTo>
                    <a:lnTo>
                      <a:pt x="6" y="0"/>
                    </a:lnTo>
                    <a:lnTo>
                      <a:pt x="141" y="0"/>
                    </a:lnTo>
                    <a:lnTo>
                      <a:pt x="142" y="6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117" name="Freeform 141"/>
              <p:cNvSpPr>
                <a:spLocks noChangeAspect="1"/>
              </p:cNvSpPr>
              <p:nvPr/>
            </p:nvSpPr>
            <p:spPr bwMode="gray">
              <a:xfrm>
                <a:off x="953" y="2904"/>
                <a:ext cx="48" cy="23"/>
              </a:xfrm>
              <a:custGeom>
                <a:avLst/>
                <a:gdLst/>
                <a:ahLst/>
                <a:cxnLst>
                  <a:cxn ang="0">
                    <a:pos x="142" y="61"/>
                  </a:cxn>
                  <a:cxn ang="0">
                    <a:pos x="0" y="61"/>
                  </a:cxn>
                  <a:cxn ang="0">
                    <a:pos x="6" y="0"/>
                  </a:cxn>
                  <a:cxn ang="0">
                    <a:pos x="141" y="0"/>
                  </a:cxn>
                  <a:cxn ang="0">
                    <a:pos x="142" y="61"/>
                  </a:cxn>
                </a:cxnLst>
                <a:rect l="0" t="0" r="r" b="b"/>
                <a:pathLst>
                  <a:path w="142" h="61">
                    <a:moveTo>
                      <a:pt x="142" y="61"/>
                    </a:moveTo>
                    <a:lnTo>
                      <a:pt x="0" y="61"/>
                    </a:lnTo>
                    <a:lnTo>
                      <a:pt x="6" y="0"/>
                    </a:lnTo>
                    <a:lnTo>
                      <a:pt x="141" y="0"/>
                    </a:lnTo>
                    <a:lnTo>
                      <a:pt x="142" y="6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118" name="Freeform 142"/>
              <p:cNvSpPr>
                <a:spLocks noChangeAspect="1"/>
              </p:cNvSpPr>
              <p:nvPr/>
            </p:nvSpPr>
            <p:spPr bwMode="gray">
              <a:xfrm>
                <a:off x="1050" y="2905"/>
                <a:ext cx="52" cy="23"/>
              </a:xfrm>
              <a:custGeom>
                <a:avLst/>
                <a:gdLst/>
                <a:ahLst/>
                <a:cxnLst>
                  <a:cxn ang="0">
                    <a:pos x="142" y="61"/>
                  </a:cxn>
                  <a:cxn ang="0">
                    <a:pos x="0" y="61"/>
                  </a:cxn>
                  <a:cxn ang="0">
                    <a:pos x="6" y="0"/>
                  </a:cxn>
                  <a:cxn ang="0">
                    <a:pos x="141" y="0"/>
                  </a:cxn>
                  <a:cxn ang="0">
                    <a:pos x="142" y="61"/>
                  </a:cxn>
                </a:cxnLst>
                <a:rect l="0" t="0" r="r" b="b"/>
                <a:pathLst>
                  <a:path w="142" h="61">
                    <a:moveTo>
                      <a:pt x="142" y="61"/>
                    </a:moveTo>
                    <a:lnTo>
                      <a:pt x="0" y="61"/>
                    </a:lnTo>
                    <a:lnTo>
                      <a:pt x="6" y="0"/>
                    </a:lnTo>
                    <a:lnTo>
                      <a:pt x="141" y="0"/>
                    </a:lnTo>
                    <a:lnTo>
                      <a:pt x="142" y="6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119" name="Freeform 143"/>
              <p:cNvSpPr>
                <a:spLocks noChangeAspect="1"/>
              </p:cNvSpPr>
              <p:nvPr/>
            </p:nvSpPr>
            <p:spPr bwMode="gray">
              <a:xfrm>
                <a:off x="1126" y="2905"/>
                <a:ext cx="49" cy="23"/>
              </a:xfrm>
              <a:custGeom>
                <a:avLst/>
                <a:gdLst/>
                <a:ahLst/>
                <a:cxnLst>
                  <a:cxn ang="0">
                    <a:pos x="137" y="61"/>
                  </a:cxn>
                  <a:cxn ang="0">
                    <a:pos x="0" y="61"/>
                  </a:cxn>
                  <a:cxn ang="0">
                    <a:pos x="6" y="0"/>
                  </a:cxn>
                  <a:cxn ang="0">
                    <a:pos x="128" y="3"/>
                  </a:cxn>
                  <a:cxn ang="0">
                    <a:pos x="137" y="61"/>
                  </a:cxn>
                </a:cxnLst>
                <a:rect l="0" t="0" r="r" b="b"/>
                <a:pathLst>
                  <a:path w="137" h="61">
                    <a:moveTo>
                      <a:pt x="137" y="61"/>
                    </a:moveTo>
                    <a:lnTo>
                      <a:pt x="0" y="61"/>
                    </a:lnTo>
                    <a:lnTo>
                      <a:pt x="6" y="0"/>
                    </a:lnTo>
                    <a:lnTo>
                      <a:pt x="128" y="3"/>
                    </a:lnTo>
                    <a:lnTo>
                      <a:pt x="137" y="6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120" name="Freeform 144"/>
              <p:cNvSpPr>
                <a:spLocks noChangeAspect="1"/>
              </p:cNvSpPr>
              <p:nvPr/>
            </p:nvSpPr>
            <p:spPr bwMode="gray">
              <a:xfrm>
                <a:off x="1201" y="2905"/>
                <a:ext cx="48" cy="23"/>
              </a:xfrm>
              <a:custGeom>
                <a:avLst/>
                <a:gdLst/>
                <a:ahLst/>
                <a:cxnLst>
                  <a:cxn ang="0">
                    <a:pos x="137" y="61"/>
                  </a:cxn>
                  <a:cxn ang="0">
                    <a:pos x="0" y="61"/>
                  </a:cxn>
                  <a:cxn ang="0">
                    <a:pos x="6" y="0"/>
                  </a:cxn>
                  <a:cxn ang="0">
                    <a:pos x="128" y="3"/>
                  </a:cxn>
                  <a:cxn ang="0">
                    <a:pos x="137" y="61"/>
                  </a:cxn>
                </a:cxnLst>
                <a:rect l="0" t="0" r="r" b="b"/>
                <a:pathLst>
                  <a:path w="137" h="61">
                    <a:moveTo>
                      <a:pt x="137" y="61"/>
                    </a:moveTo>
                    <a:lnTo>
                      <a:pt x="0" y="61"/>
                    </a:lnTo>
                    <a:lnTo>
                      <a:pt x="6" y="0"/>
                    </a:lnTo>
                    <a:lnTo>
                      <a:pt x="128" y="3"/>
                    </a:lnTo>
                    <a:lnTo>
                      <a:pt x="137" y="6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121" name="Freeform 145"/>
              <p:cNvSpPr>
                <a:spLocks noChangeAspect="1"/>
              </p:cNvSpPr>
              <p:nvPr/>
            </p:nvSpPr>
            <p:spPr bwMode="gray">
              <a:xfrm>
                <a:off x="1278" y="2904"/>
                <a:ext cx="45" cy="24"/>
              </a:xfrm>
              <a:custGeom>
                <a:avLst/>
                <a:gdLst/>
                <a:ahLst/>
                <a:cxnLst>
                  <a:cxn ang="0">
                    <a:pos x="137" y="64"/>
                  </a:cxn>
                  <a:cxn ang="0">
                    <a:pos x="0" y="64"/>
                  </a:cxn>
                  <a:cxn ang="0">
                    <a:pos x="2" y="3"/>
                  </a:cxn>
                  <a:cxn ang="0">
                    <a:pos x="127" y="0"/>
                  </a:cxn>
                  <a:cxn ang="0">
                    <a:pos x="137" y="64"/>
                  </a:cxn>
                </a:cxnLst>
                <a:rect l="0" t="0" r="r" b="b"/>
                <a:pathLst>
                  <a:path w="137" h="64">
                    <a:moveTo>
                      <a:pt x="137" y="64"/>
                    </a:moveTo>
                    <a:lnTo>
                      <a:pt x="0" y="64"/>
                    </a:lnTo>
                    <a:lnTo>
                      <a:pt x="2" y="3"/>
                    </a:lnTo>
                    <a:lnTo>
                      <a:pt x="127" y="0"/>
                    </a:lnTo>
                    <a:lnTo>
                      <a:pt x="137" y="6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122" name="Freeform 146"/>
              <p:cNvSpPr>
                <a:spLocks noChangeAspect="1"/>
              </p:cNvSpPr>
              <p:nvPr/>
            </p:nvSpPr>
            <p:spPr bwMode="auto">
              <a:xfrm>
                <a:off x="1127" y="2958"/>
                <a:ext cx="51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123" name="Freeform 147"/>
              <p:cNvSpPr>
                <a:spLocks noChangeAspect="1"/>
              </p:cNvSpPr>
              <p:nvPr/>
            </p:nvSpPr>
            <p:spPr bwMode="auto">
              <a:xfrm>
                <a:off x="1053" y="2958"/>
                <a:ext cx="50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124" name="Freeform 148"/>
              <p:cNvSpPr>
                <a:spLocks noChangeAspect="1"/>
              </p:cNvSpPr>
              <p:nvPr/>
            </p:nvSpPr>
            <p:spPr bwMode="auto">
              <a:xfrm>
                <a:off x="978" y="2958"/>
                <a:ext cx="50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125" name="Freeform 149"/>
              <p:cNvSpPr>
                <a:spLocks noChangeAspect="1"/>
              </p:cNvSpPr>
              <p:nvPr/>
            </p:nvSpPr>
            <p:spPr bwMode="auto">
              <a:xfrm>
                <a:off x="900" y="2958"/>
                <a:ext cx="51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126" name="Freeform 150"/>
              <p:cNvSpPr>
                <a:spLocks noChangeAspect="1"/>
              </p:cNvSpPr>
              <p:nvPr/>
            </p:nvSpPr>
            <p:spPr bwMode="auto">
              <a:xfrm>
                <a:off x="825" y="2958"/>
                <a:ext cx="51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127" name="Freeform 151"/>
              <p:cNvSpPr>
                <a:spLocks noChangeAspect="1"/>
              </p:cNvSpPr>
              <p:nvPr/>
            </p:nvSpPr>
            <p:spPr bwMode="auto">
              <a:xfrm>
                <a:off x="748" y="2958"/>
                <a:ext cx="50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128" name="Freeform 152"/>
              <p:cNvSpPr>
                <a:spLocks noChangeAspect="1"/>
              </p:cNvSpPr>
              <p:nvPr/>
            </p:nvSpPr>
            <p:spPr bwMode="auto">
              <a:xfrm>
                <a:off x="672" y="2958"/>
                <a:ext cx="51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129" name="Freeform 153"/>
              <p:cNvSpPr>
                <a:spLocks noChangeAspect="1"/>
              </p:cNvSpPr>
              <p:nvPr/>
            </p:nvSpPr>
            <p:spPr bwMode="auto">
              <a:xfrm>
                <a:off x="593" y="2958"/>
                <a:ext cx="51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130" name="Freeform 154"/>
              <p:cNvSpPr>
                <a:spLocks noChangeAspect="1"/>
              </p:cNvSpPr>
              <p:nvPr/>
            </p:nvSpPr>
            <p:spPr bwMode="auto">
              <a:xfrm>
                <a:off x="518" y="2959"/>
                <a:ext cx="52" cy="31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131" name="Freeform 155"/>
              <p:cNvSpPr>
                <a:spLocks noChangeAspect="1"/>
              </p:cNvSpPr>
              <p:nvPr/>
            </p:nvSpPr>
            <p:spPr bwMode="auto">
              <a:xfrm>
                <a:off x="437" y="2959"/>
                <a:ext cx="52" cy="31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132" name="Freeform 156"/>
              <p:cNvSpPr>
                <a:spLocks noChangeAspect="1"/>
              </p:cNvSpPr>
              <p:nvPr/>
            </p:nvSpPr>
            <p:spPr bwMode="auto">
              <a:xfrm>
                <a:off x="359" y="2959"/>
                <a:ext cx="53" cy="31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133" name="Freeform 157"/>
              <p:cNvSpPr>
                <a:spLocks noChangeAspect="1"/>
              </p:cNvSpPr>
              <p:nvPr/>
            </p:nvSpPr>
            <p:spPr bwMode="auto">
              <a:xfrm>
                <a:off x="327" y="2991"/>
                <a:ext cx="57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134" name="Freeform 158"/>
              <p:cNvSpPr>
                <a:spLocks noChangeAspect="1"/>
              </p:cNvSpPr>
              <p:nvPr/>
            </p:nvSpPr>
            <p:spPr bwMode="auto">
              <a:xfrm>
                <a:off x="408" y="2991"/>
                <a:ext cx="57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135" name="Freeform 159"/>
              <p:cNvSpPr>
                <a:spLocks noChangeAspect="1"/>
              </p:cNvSpPr>
              <p:nvPr/>
            </p:nvSpPr>
            <p:spPr bwMode="auto">
              <a:xfrm>
                <a:off x="487" y="2991"/>
                <a:ext cx="57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136" name="Freeform 160"/>
              <p:cNvSpPr>
                <a:spLocks noChangeAspect="1"/>
              </p:cNvSpPr>
              <p:nvPr/>
            </p:nvSpPr>
            <p:spPr bwMode="auto">
              <a:xfrm>
                <a:off x="564" y="2991"/>
                <a:ext cx="57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137" name="Freeform 161"/>
              <p:cNvSpPr>
                <a:spLocks noChangeAspect="1"/>
              </p:cNvSpPr>
              <p:nvPr/>
            </p:nvSpPr>
            <p:spPr bwMode="auto">
              <a:xfrm>
                <a:off x="644" y="2991"/>
                <a:ext cx="55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9" y="0"/>
                  </a:cxn>
                  <a:cxn ang="0">
                    <a:pos x="142" y="0"/>
                  </a:cxn>
                  <a:cxn ang="0">
                    <a:pos x="146" y="86"/>
                  </a:cxn>
                  <a:cxn ang="0">
                    <a:pos x="0" y="87"/>
                  </a:cxn>
                </a:cxnLst>
                <a:rect l="0" t="0" r="r" b="b"/>
                <a:pathLst>
                  <a:path w="146" h="87">
                    <a:moveTo>
                      <a:pt x="0" y="87"/>
                    </a:moveTo>
                    <a:lnTo>
                      <a:pt x="9" y="0"/>
                    </a:lnTo>
                    <a:lnTo>
                      <a:pt x="142" y="0"/>
                    </a:lnTo>
                    <a:lnTo>
                      <a:pt x="146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138" name="Freeform 162"/>
              <p:cNvSpPr>
                <a:spLocks noChangeAspect="1"/>
              </p:cNvSpPr>
              <p:nvPr/>
            </p:nvSpPr>
            <p:spPr bwMode="auto">
              <a:xfrm>
                <a:off x="721" y="2991"/>
                <a:ext cx="55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9" y="0"/>
                  </a:cxn>
                  <a:cxn ang="0">
                    <a:pos x="142" y="0"/>
                  </a:cxn>
                  <a:cxn ang="0">
                    <a:pos x="146" y="86"/>
                  </a:cxn>
                  <a:cxn ang="0">
                    <a:pos x="0" y="87"/>
                  </a:cxn>
                </a:cxnLst>
                <a:rect l="0" t="0" r="r" b="b"/>
                <a:pathLst>
                  <a:path w="146" h="87">
                    <a:moveTo>
                      <a:pt x="0" y="87"/>
                    </a:moveTo>
                    <a:lnTo>
                      <a:pt x="9" y="0"/>
                    </a:lnTo>
                    <a:lnTo>
                      <a:pt x="142" y="0"/>
                    </a:lnTo>
                    <a:lnTo>
                      <a:pt x="146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139" name="Freeform 163"/>
              <p:cNvSpPr>
                <a:spLocks noChangeAspect="1"/>
              </p:cNvSpPr>
              <p:nvPr/>
            </p:nvSpPr>
            <p:spPr bwMode="auto">
              <a:xfrm>
                <a:off x="799" y="2991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140" name="Freeform 164"/>
              <p:cNvSpPr>
                <a:spLocks noChangeAspect="1"/>
              </p:cNvSpPr>
              <p:nvPr/>
            </p:nvSpPr>
            <p:spPr bwMode="auto">
              <a:xfrm>
                <a:off x="876" y="2991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141" name="Freeform 165"/>
              <p:cNvSpPr>
                <a:spLocks noChangeAspect="1"/>
              </p:cNvSpPr>
              <p:nvPr/>
            </p:nvSpPr>
            <p:spPr bwMode="auto">
              <a:xfrm>
                <a:off x="953" y="2991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142" name="Freeform 166"/>
              <p:cNvSpPr>
                <a:spLocks noChangeAspect="1"/>
              </p:cNvSpPr>
              <p:nvPr/>
            </p:nvSpPr>
            <p:spPr bwMode="auto">
              <a:xfrm>
                <a:off x="1031" y="2991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143" name="Freeform 167"/>
              <p:cNvSpPr>
                <a:spLocks noChangeAspect="1"/>
              </p:cNvSpPr>
              <p:nvPr/>
            </p:nvSpPr>
            <p:spPr bwMode="auto">
              <a:xfrm>
                <a:off x="1103" y="2991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144" name="Freeform 168"/>
              <p:cNvSpPr>
                <a:spLocks noChangeAspect="1"/>
              </p:cNvSpPr>
              <p:nvPr/>
            </p:nvSpPr>
            <p:spPr bwMode="auto">
              <a:xfrm>
                <a:off x="1180" y="2991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145" name="Freeform 169"/>
              <p:cNvSpPr>
                <a:spLocks noChangeAspect="1"/>
              </p:cNvSpPr>
              <p:nvPr/>
            </p:nvSpPr>
            <p:spPr bwMode="auto">
              <a:xfrm>
                <a:off x="1130" y="3025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146" name="Freeform 170"/>
              <p:cNvSpPr>
                <a:spLocks noChangeAspect="1"/>
              </p:cNvSpPr>
              <p:nvPr/>
            </p:nvSpPr>
            <p:spPr bwMode="auto">
              <a:xfrm>
                <a:off x="1054" y="3025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147" name="Freeform 171"/>
              <p:cNvSpPr>
                <a:spLocks noChangeAspect="1"/>
              </p:cNvSpPr>
              <p:nvPr/>
            </p:nvSpPr>
            <p:spPr bwMode="auto">
              <a:xfrm>
                <a:off x="977" y="3025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148" name="Freeform 172"/>
              <p:cNvSpPr>
                <a:spLocks noChangeAspect="1"/>
              </p:cNvSpPr>
              <p:nvPr/>
            </p:nvSpPr>
            <p:spPr bwMode="auto">
              <a:xfrm>
                <a:off x="899" y="3025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149" name="Freeform 173"/>
              <p:cNvSpPr>
                <a:spLocks noChangeAspect="1"/>
              </p:cNvSpPr>
              <p:nvPr/>
            </p:nvSpPr>
            <p:spPr bwMode="auto">
              <a:xfrm>
                <a:off x="822" y="3025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150" name="Freeform 174"/>
              <p:cNvSpPr>
                <a:spLocks noChangeAspect="1"/>
              </p:cNvSpPr>
              <p:nvPr/>
            </p:nvSpPr>
            <p:spPr bwMode="auto">
              <a:xfrm>
                <a:off x="745" y="3025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151" name="Freeform 175"/>
              <p:cNvSpPr>
                <a:spLocks noChangeAspect="1"/>
              </p:cNvSpPr>
              <p:nvPr/>
            </p:nvSpPr>
            <p:spPr bwMode="auto">
              <a:xfrm>
                <a:off x="668" y="3025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152" name="Freeform 176"/>
              <p:cNvSpPr>
                <a:spLocks noChangeAspect="1"/>
              </p:cNvSpPr>
              <p:nvPr/>
            </p:nvSpPr>
            <p:spPr bwMode="auto">
              <a:xfrm>
                <a:off x="589" y="3025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153" name="Freeform 177"/>
              <p:cNvSpPr>
                <a:spLocks noChangeAspect="1"/>
              </p:cNvSpPr>
              <p:nvPr/>
            </p:nvSpPr>
            <p:spPr bwMode="auto">
              <a:xfrm>
                <a:off x="510" y="3025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154" name="Freeform 178"/>
              <p:cNvSpPr>
                <a:spLocks noChangeAspect="1"/>
              </p:cNvSpPr>
              <p:nvPr/>
            </p:nvSpPr>
            <p:spPr bwMode="auto">
              <a:xfrm>
                <a:off x="431" y="3025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155" name="Freeform 179"/>
              <p:cNvSpPr>
                <a:spLocks noChangeAspect="1"/>
              </p:cNvSpPr>
              <p:nvPr/>
            </p:nvSpPr>
            <p:spPr bwMode="auto">
              <a:xfrm>
                <a:off x="352" y="3025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156" name="Freeform 180"/>
              <p:cNvSpPr>
                <a:spLocks noChangeAspect="1"/>
              </p:cNvSpPr>
              <p:nvPr/>
            </p:nvSpPr>
            <p:spPr bwMode="auto">
              <a:xfrm>
                <a:off x="399" y="3058"/>
                <a:ext cx="57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157" name="Freeform 181"/>
              <p:cNvSpPr>
                <a:spLocks noChangeAspect="1"/>
              </p:cNvSpPr>
              <p:nvPr/>
            </p:nvSpPr>
            <p:spPr bwMode="auto">
              <a:xfrm>
                <a:off x="479" y="3058"/>
                <a:ext cx="57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158" name="Freeform 182"/>
              <p:cNvSpPr>
                <a:spLocks noChangeAspect="1"/>
              </p:cNvSpPr>
              <p:nvPr/>
            </p:nvSpPr>
            <p:spPr bwMode="auto">
              <a:xfrm>
                <a:off x="561" y="3059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159" name="Freeform 183"/>
              <p:cNvSpPr>
                <a:spLocks noChangeAspect="1"/>
              </p:cNvSpPr>
              <p:nvPr/>
            </p:nvSpPr>
            <p:spPr bwMode="auto">
              <a:xfrm>
                <a:off x="639" y="3059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160" name="Freeform 184"/>
              <p:cNvSpPr>
                <a:spLocks noChangeAspect="1"/>
              </p:cNvSpPr>
              <p:nvPr/>
            </p:nvSpPr>
            <p:spPr bwMode="auto">
              <a:xfrm>
                <a:off x="719" y="3059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161" name="Freeform 185"/>
              <p:cNvSpPr>
                <a:spLocks noChangeAspect="1"/>
              </p:cNvSpPr>
              <p:nvPr/>
            </p:nvSpPr>
            <p:spPr bwMode="auto">
              <a:xfrm>
                <a:off x="797" y="3059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162" name="Freeform 186"/>
              <p:cNvSpPr>
                <a:spLocks noChangeAspect="1"/>
              </p:cNvSpPr>
              <p:nvPr/>
            </p:nvSpPr>
            <p:spPr bwMode="auto">
              <a:xfrm>
                <a:off x="876" y="3059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163" name="Freeform 187"/>
              <p:cNvSpPr>
                <a:spLocks noChangeAspect="1"/>
              </p:cNvSpPr>
              <p:nvPr/>
            </p:nvSpPr>
            <p:spPr bwMode="auto">
              <a:xfrm>
                <a:off x="953" y="3059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164" name="Freeform 188"/>
              <p:cNvSpPr>
                <a:spLocks noChangeAspect="1"/>
              </p:cNvSpPr>
              <p:nvPr/>
            </p:nvSpPr>
            <p:spPr bwMode="auto">
              <a:xfrm>
                <a:off x="1031" y="3059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165" name="Freeform 189"/>
              <p:cNvSpPr>
                <a:spLocks noChangeAspect="1"/>
              </p:cNvSpPr>
              <p:nvPr/>
            </p:nvSpPr>
            <p:spPr bwMode="auto">
              <a:xfrm>
                <a:off x="1108" y="3059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166" name="Freeform 190"/>
              <p:cNvSpPr>
                <a:spLocks noChangeAspect="1"/>
              </p:cNvSpPr>
              <p:nvPr/>
            </p:nvSpPr>
            <p:spPr bwMode="auto">
              <a:xfrm>
                <a:off x="1031" y="3094"/>
                <a:ext cx="107" cy="35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167" name="Freeform 191"/>
              <p:cNvSpPr>
                <a:spLocks noChangeAspect="1"/>
              </p:cNvSpPr>
              <p:nvPr/>
            </p:nvSpPr>
            <p:spPr bwMode="auto">
              <a:xfrm>
                <a:off x="532" y="3094"/>
                <a:ext cx="476" cy="35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168" name="Freeform 192"/>
              <p:cNvSpPr>
                <a:spLocks noChangeAspect="1"/>
              </p:cNvSpPr>
              <p:nvPr/>
            </p:nvSpPr>
            <p:spPr bwMode="auto">
              <a:xfrm>
                <a:off x="394" y="3094"/>
                <a:ext cx="110" cy="35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169" name="Freeform 193"/>
              <p:cNvSpPr>
                <a:spLocks noChangeAspect="1"/>
              </p:cNvSpPr>
              <p:nvPr/>
            </p:nvSpPr>
            <p:spPr bwMode="auto">
              <a:xfrm>
                <a:off x="279" y="2959"/>
                <a:ext cx="53" cy="31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170" name="Freeform 194"/>
              <p:cNvSpPr>
                <a:spLocks noChangeAspect="1"/>
              </p:cNvSpPr>
              <p:nvPr/>
            </p:nvSpPr>
            <p:spPr bwMode="auto">
              <a:xfrm>
                <a:off x="201" y="2959"/>
                <a:ext cx="52" cy="31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171" name="Freeform 195"/>
              <p:cNvSpPr>
                <a:spLocks noChangeAspect="1"/>
              </p:cNvSpPr>
              <p:nvPr/>
            </p:nvSpPr>
            <p:spPr bwMode="auto">
              <a:xfrm>
                <a:off x="195" y="2991"/>
                <a:ext cx="111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172" name="Freeform 196"/>
              <p:cNvSpPr>
                <a:spLocks noChangeAspect="1"/>
              </p:cNvSpPr>
              <p:nvPr/>
            </p:nvSpPr>
            <p:spPr bwMode="auto">
              <a:xfrm>
                <a:off x="189" y="3025"/>
                <a:ext cx="94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3" y="0"/>
                  </a:cxn>
                  <a:cxn ang="0">
                    <a:pos x="251" y="3"/>
                  </a:cxn>
                  <a:cxn ang="0">
                    <a:pos x="236" y="86"/>
                  </a:cxn>
                  <a:cxn ang="0">
                    <a:pos x="0" y="87"/>
                  </a:cxn>
                </a:cxnLst>
                <a:rect l="0" t="0" r="r" b="b"/>
                <a:pathLst>
                  <a:path w="251" h="87">
                    <a:moveTo>
                      <a:pt x="0" y="87"/>
                    </a:moveTo>
                    <a:lnTo>
                      <a:pt x="3" y="0"/>
                    </a:lnTo>
                    <a:lnTo>
                      <a:pt x="251" y="3"/>
                    </a:lnTo>
                    <a:lnTo>
                      <a:pt x="236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173" name="Freeform 197"/>
              <p:cNvSpPr>
                <a:spLocks noChangeAspect="1"/>
              </p:cNvSpPr>
              <p:nvPr/>
            </p:nvSpPr>
            <p:spPr bwMode="auto">
              <a:xfrm>
                <a:off x="183" y="3058"/>
                <a:ext cx="145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174" name="Freeform 198"/>
              <p:cNvSpPr>
                <a:spLocks noChangeAspect="1"/>
              </p:cNvSpPr>
              <p:nvPr/>
            </p:nvSpPr>
            <p:spPr bwMode="auto">
              <a:xfrm>
                <a:off x="177" y="3094"/>
                <a:ext cx="114" cy="35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175" name="Freeform 199"/>
              <p:cNvSpPr>
                <a:spLocks noChangeAspect="1"/>
              </p:cNvSpPr>
              <p:nvPr/>
            </p:nvSpPr>
            <p:spPr bwMode="auto">
              <a:xfrm>
                <a:off x="1201" y="2958"/>
                <a:ext cx="127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176" name="Freeform 200"/>
              <p:cNvSpPr>
                <a:spLocks noChangeAspect="1"/>
              </p:cNvSpPr>
              <p:nvPr/>
            </p:nvSpPr>
            <p:spPr bwMode="auto">
              <a:xfrm>
                <a:off x="1247" y="2991"/>
                <a:ext cx="81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177" name="Freeform 201"/>
              <p:cNvSpPr>
                <a:spLocks noChangeAspect="1"/>
              </p:cNvSpPr>
              <p:nvPr/>
            </p:nvSpPr>
            <p:spPr bwMode="auto">
              <a:xfrm>
                <a:off x="1204" y="3025"/>
                <a:ext cx="129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178" name="Freeform 202"/>
              <p:cNvSpPr>
                <a:spLocks noChangeAspect="1"/>
              </p:cNvSpPr>
              <p:nvPr/>
            </p:nvSpPr>
            <p:spPr bwMode="auto">
              <a:xfrm>
                <a:off x="1183" y="3059"/>
                <a:ext cx="155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179" name="Freeform 203"/>
              <p:cNvSpPr>
                <a:spLocks noChangeAspect="1"/>
              </p:cNvSpPr>
              <p:nvPr/>
            </p:nvSpPr>
            <p:spPr bwMode="auto">
              <a:xfrm>
                <a:off x="1234" y="3094"/>
                <a:ext cx="107" cy="35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9" name="Group 204"/>
              <p:cNvGrpSpPr>
                <a:grpSpLocks/>
              </p:cNvGrpSpPr>
              <p:nvPr/>
            </p:nvGrpSpPr>
            <p:grpSpPr bwMode="auto">
              <a:xfrm>
                <a:off x="1665" y="2956"/>
                <a:ext cx="303" cy="174"/>
                <a:chOff x="1665" y="2956"/>
                <a:chExt cx="303" cy="174"/>
              </a:xfrm>
            </p:grpSpPr>
            <p:sp>
              <p:nvSpPr>
                <p:cNvPr id="255181" name="Freeform 205"/>
                <p:cNvSpPr>
                  <a:spLocks noChangeAspect="1"/>
                </p:cNvSpPr>
                <p:nvPr/>
              </p:nvSpPr>
              <p:spPr bwMode="auto">
                <a:xfrm>
                  <a:off x="1665" y="2956"/>
                  <a:ext cx="80" cy="174"/>
                </a:xfrm>
                <a:custGeom>
                  <a:avLst/>
                  <a:gdLst/>
                  <a:ahLst/>
                  <a:cxnLst>
                    <a:cxn ang="0">
                      <a:pos x="76" y="464"/>
                    </a:cxn>
                    <a:cxn ang="0">
                      <a:pos x="124" y="464"/>
                    </a:cxn>
                    <a:cxn ang="0">
                      <a:pos x="214" y="460"/>
                    </a:cxn>
                    <a:cxn ang="0">
                      <a:pos x="130" y="4"/>
                    </a:cxn>
                    <a:cxn ang="0">
                      <a:pos x="0" y="0"/>
                    </a:cxn>
                    <a:cxn ang="0">
                      <a:pos x="76" y="464"/>
                    </a:cxn>
                  </a:cxnLst>
                  <a:rect l="0" t="0" r="r" b="b"/>
                  <a:pathLst>
                    <a:path w="214" h="464">
                      <a:moveTo>
                        <a:pt x="76" y="464"/>
                      </a:moveTo>
                      <a:cubicBezTo>
                        <a:pt x="92" y="464"/>
                        <a:pt x="108" y="464"/>
                        <a:pt x="124" y="464"/>
                      </a:cubicBezTo>
                      <a:lnTo>
                        <a:pt x="214" y="460"/>
                      </a:lnTo>
                      <a:lnTo>
                        <a:pt x="130" y="4"/>
                      </a:lnTo>
                      <a:lnTo>
                        <a:pt x="0" y="0"/>
                      </a:lnTo>
                      <a:lnTo>
                        <a:pt x="76" y="464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55182" name="Freeform 206"/>
                <p:cNvSpPr>
                  <a:spLocks noChangeAspect="1"/>
                </p:cNvSpPr>
                <p:nvPr/>
              </p:nvSpPr>
              <p:spPr bwMode="auto">
                <a:xfrm>
                  <a:off x="1738" y="2958"/>
                  <a:ext cx="80" cy="171"/>
                </a:xfrm>
                <a:custGeom>
                  <a:avLst/>
                  <a:gdLst/>
                  <a:ahLst/>
                  <a:cxnLst>
                    <a:cxn ang="0">
                      <a:pos x="212" y="456"/>
                    </a:cxn>
                    <a:cxn ang="0">
                      <a:pos x="126" y="0"/>
                    </a:cxn>
                    <a:cxn ang="0">
                      <a:pos x="0" y="4"/>
                    </a:cxn>
                    <a:cxn ang="0">
                      <a:pos x="80" y="454"/>
                    </a:cxn>
                    <a:cxn ang="0">
                      <a:pos x="212" y="456"/>
                    </a:cxn>
                  </a:cxnLst>
                  <a:rect l="0" t="0" r="r" b="b"/>
                  <a:pathLst>
                    <a:path w="212" h="456">
                      <a:moveTo>
                        <a:pt x="212" y="456"/>
                      </a:moveTo>
                      <a:lnTo>
                        <a:pt x="126" y="0"/>
                      </a:lnTo>
                      <a:lnTo>
                        <a:pt x="0" y="4"/>
                      </a:lnTo>
                      <a:lnTo>
                        <a:pt x="80" y="454"/>
                      </a:lnTo>
                      <a:lnTo>
                        <a:pt x="212" y="456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55183" name="Freeform 207"/>
                <p:cNvSpPr>
                  <a:spLocks noChangeAspect="1"/>
                </p:cNvSpPr>
                <p:nvPr/>
              </p:nvSpPr>
              <p:spPr bwMode="auto">
                <a:xfrm>
                  <a:off x="1812" y="2958"/>
                  <a:ext cx="82" cy="171"/>
                </a:xfrm>
                <a:custGeom>
                  <a:avLst/>
                  <a:gdLst/>
                  <a:ahLst/>
                  <a:cxnLst>
                    <a:cxn ang="0">
                      <a:pos x="220" y="456"/>
                    </a:cxn>
                    <a:cxn ang="0">
                      <a:pos x="126" y="6"/>
                    </a:cxn>
                    <a:cxn ang="0">
                      <a:pos x="0" y="0"/>
                    </a:cxn>
                    <a:cxn ang="0">
                      <a:pos x="84" y="454"/>
                    </a:cxn>
                    <a:cxn ang="0">
                      <a:pos x="220" y="456"/>
                    </a:cxn>
                  </a:cxnLst>
                  <a:rect l="0" t="0" r="r" b="b"/>
                  <a:pathLst>
                    <a:path w="220" h="456">
                      <a:moveTo>
                        <a:pt x="220" y="456"/>
                      </a:moveTo>
                      <a:lnTo>
                        <a:pt x="126" y="6"/>
                      </a:lnTo>
                      <a:lnTo>
                        <a:pt x="0" y="0"/>
                      </a:lnTo>
                      <a:lnTo>
                        <a:pt x="84" y="454"/>
                      </a:lnTo>
                      <a:lnTo>
                        <a:pt x="220" y="456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55184" name="Freeform 208"/>
                <p:cNvSpPr>
                  <a:spLocks noChangeAspect="1"/>
                </p:cNvSpPr>
                <p:nvPr/>
              </p:nvSpPr>
              <p:spPr bwMode="auto">
                <a:xfrm>
                  <a:off x="1904" y="3057"/>
                  <a:ext cx="64" cy="60"/>
                </a:xfrm>
                <a:custGeom>
                  <a:avLst/>
                  <a:gdLst/>
                  <a:ahLst/>
                  <a:cxnLst>
                    <a:cxn ang="0">
                      <a:pos x="170" y="154"/>
                    </a:cxn>
                    <a:cxn ang="0">
                      <a:pos x="134" y="0"/>
                    </a:cxn>
                    <a:cxn ang="0">
                      <a:pos x="0" y="0"/>
                    </a:cxn>
                    <a:cxn ang="0">
                      <a:pos x="38" y="160"/>
                    </a:cxn>
                    <a:cxn ang="0">
                      <a:pos x="170" y="154"/>
                    </a:cxn>
                  </a:cxnLst>
                  <a:rect l="0" t="0" r="r" b="b"/>
                  <a:pathLst>
                    <a:path w="170" h="160">
                      <a:moveTo>
                        <a:pt x="170" y="154"/>
                      </a:moveTo>
                      <a:lnTo>
                        <a:pt x="134" y="0"/>
                      </a:lnTo>
                      <a:lnTo>
                        <a:pt x="0" y="0"/>
                      </a:lnTo>
                      <a:lnTo>
                        <a:pt x="38" y="160"/>
                      </a:lnTo>
                      <a:lnTo>
                        <a:pt x="170" y="154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55185" name="Freeform 209"/>
                <p:cNvSpPr>
                  <a:spLocks noChangeAspect="1"/>
                </p:cNvSpPr>
                <p:nvPr/>
              </p:nvSpPr>
              <p:spPr bwMode="auto">
                <a:xfrm>
                  <a:off x="1883" y="2958"/>
                  <a:ext cx="65" cy="90"/>
                </a:xfrm>
                <a:custGeom>
                  <a:avLst/>
                  <a:gdLst/>
                  <a:ahLst/>
                  <a:cxnLst>
                    <a:cxn ang="0">
                      <a:pos x="174" y="234"/>
                    </a:cxn>
                    <a:cxn ang="0">
                      <a:pos x="136" y="84"/>
                    </a:cxn>
                    <a:cxn ang="0">
                      <a:pos x="126" y="0"/>
                    </a:cxn>
                    <a:cxn ang="0">
                      <a:pos x="0" y="0"/>
                    </a:cxn>
                    <a:cxn ang="0">
                      <a:pos x="14" y="90"/>
                    </a:cxn>
                    <a:cxn ang="0">
                      <a:pos x="50" y="240"/>
                    </a:cxn>
                    <a:cxn ang="0">
                      <a:pos x="174" y="234"/>
                    </a:cxn>
                  </a:cxnLst>
                  <a:rect l="0" t="0" r="r" b="b"/>
                  <a:pathLst>
                    <a:path w="174" h="240">
                      <a:moveTo>
                        <a:pt x="174" y="234"/>
                      </a:moveTo>
                      <a:lnTo>
                        <a:pt x="136" y="84"/>
                      </a:lnTo>
                      <a:lnTo>
                        <a:pt x="126" y="0"/>
                      </a:lnTo>
                      <a:lnTo>
                        <a:pt x="0" y="0"/>
                      </a:lnTo>
                      <a:lnTo>
                        <a:pt x="14" y="90"/>
                      </a:lnTo>
                      <a:lnTo>
                        <a:pt x="50" y="240"/>
                      </a:lnTo>
                      <a:lnTo>
                        <a:pt x="174" y="234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0" name="Group 210"/>
            <p:cNvGrpSpPr>
              <a:grpSpLocks/>
            </p:cNvGrpSpPr>
            <p:nvPr/>
          </p:nvGrpSpPr>
          <p:grpSpPr bwMode="auto">
            <a:xfrm>
              <a:off x="342" y="1182"/>
              <a:ext cx="1442" cy="1636"/>
              <a:chOff x="342" y="1182"/>
              <a:chExt cx="1442" cy="1636"/>
            </a:xfrm>
          </p:grpSpPr>
          <p:sp>
            <p:nvSpPr>
              <p:cNvPr id="255187" name="Rectangle 211"/>
              <p:cNvSpPr>
                <a:spLocks noChangeAspect="1" noChangeArrowheads="1"/>
              </p:cNvSpPr>
              <p:nvPr/>
            </p:nvSpPr>
            <p:spPr bwMode="auto">
              <a:xfrm>
                <a:off x="363" y="2780"/>
                <a:ext cx="1410" cy="38"/>
              </a:xfrm>
              <a:prstGeom prst="rect">
                <a:avLst/>
              </a:prstGeom>
              <a:solidFill>
                <a:srgbClr val="5F5F5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5188" name="Rectangle 212"/>
              <p:cNvSpPr>
                <a:spLocks noChangeAspect="1" noChangeArrowheads="1"/>
              </p:cNvSpPr>
              <p:nvPr/>
            </p:nvSpPr>
            <p:spPr bwMode="gray">
              <a:xfrm>
                <a:off x="343" y="2438"/>
                <a:ext cx="1441" cy="350"/>
              </a:xfrm>
              <a:prstGeom prst="rect">
                <a:avLst/>
              </a:prstGeom>
              <a:gradFill rotWithShape="0">
                <a:gsLst>
                  <a:gs pos="0">
                    <a:srgbClr val="DDDDDD"/>
                  </a:gs>
                  <a:gs pos="100000">
                    <a:srgbClr val="777777"/>
                  </a:gs>
                </a:gsLst>
                <a:lin ang="0" scaled="1"/>
              </a:gradFill>
              <a:ln w="3175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11" name="Group 213"/>
              <p:cNvGrpSpPr>
                <a:grpSpLocks/>
              </p:cNvGrpSpPr>
              <p:nvPr/>
            </p:nvGrpSpPr>
            <p:grpSpPr bwMode="auto">
              <a:xfrm>
                <a:off x="1342" y="2553"/>
                <a:ext cx="302" cy="60"/>
                <a:chOff x="1342" y="2553"/>
                <a:chExt cx="302" cy="60"/>
              </a:xfrm>
            </p:grpSpPr>
            <p:sp>
              <p:nvSpPr>
                <p:cNvPr id="255190" name="Freeform 214"/>
                <p:cNvSpPr>
                  <a:spLocks noChangeAspect="1"/>
                </p:cNvSpPr>
                <p:nvPr/>
              </p:nvSpPr>
              <p:spPr bwMode="auto">
                <a:xfrm>
                  <a:off x="1416" y="2553"/>
                  <a:ext cx="163" cy="60"/>
                </a:xfrm>
                <a:custGeom>
                  <a:avLst/>
                  <a:gdLst/>
                  <a:ahLst/>
                  <a:cxnLst>
                    <a:cxn ang="0">
                      <a:pos x="0" y="130"/>
                    </a:cxn>
                    <a:cxn ang="0">
                      <a:pos x="0" y="110"/>
                    </a:cxn>
                    <a:cxn ang="0">
                      <a:pos x="34" y="0"/>
                    </a:cxn>
                    <a:cxn ang="0">
                      <a:pos x="314" y="4"/>
                    </a:cxn>
                    <a:cxn ang="0">
                      <a:pos x="354" y="130"/>
                    </a:cxn>
                    <a:cxn ang="0">
                      <a:pos x="0" y="130"/>
                    </a:cxn>
                  </a:cxnLst>
                  <a:rect l="0" t="0" r="r" b="b"/>
                  <a:pathLst>
                    <a:path w="354" h="130">
                      <a:moveTo>
                        <a:pt x="0" y="130"/>
                      </a:moveTo>
                      <a:cubicBezTo>
                        <a:pt x="0" y="123"/>
                        <a:pt x="0" y="117"/>
                        <a:pt x="0" y="110"/>
                      </a:cubicBezTo>
                      <a:lnTo>
                        <a:pt x="34" y="0"/>
                      </a:lnTo>
                      <a:lnTo>
                        <a:pt x="314" y="4"/>
                      </a:lnTo>
                      <a:lnTo>
                        <a:pt x="354" y="130"/>
                      </a:lnTo>
                      <a:lnTo>
                        <a:pt x="0" y="13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55191" name="Rectangle 215"/>
                <p:cNvSpPr>
                  <a:spLocks noChangeAspect="1" noChangeArrowheads="1"/>
                </p:cNvSpPr>
                <p:nvPr/>
              </p:nvSpPr>
              <p:spPr bwMode="auto">
                <a:xfrm>
                  <a:off x="1342" y="2569"/>
                  <a:ext cx="302" cy="28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255192" name="Rectangle 216"/>
              <p:cNvSpPr>
                <a:spLocks noChangeAspect="1" noChangeArrowheads="1"/>
              </p:cNvSpPr>
              <p:nvPr/>
            </p:nvSpPr>
            <p:spPr bwMode="auto">
              <a:xfrm>
                <a:off x="500" y="2665"/>
                <a:ext cx="109" cy="53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5193" name="Freeform 217"/>
              <p:cNvSpPr>
                <a:spLocks noChangeAspect="1"/>
              </p:cNvSpPr>
              <p:nvPr/>
            </p:nvSpPr>
            <p:spPr bwMode="gray">
              <a:xfrm>
                <a:off x="342" y="2207"/>
                <a:ext cx="1442" cy="244"/>
              </a:xfrm>
              <a:custGeom>
                <a:avLst/>
                <a:gdLst/>
                <a:ahLst/>
                <a:cxnLst>
                  <a:cxn ang="0">
                    <a:pos x="399" y="0"/>
                  </a:cxn>
                  <a:cxn ang="0">
                    <a:pos x="0" y="501"/>
                  </a:cxn>
                  <a:cxn ang="0">
                    <a:pos x="17" y="530"/>
                  </a:cxn>
                  <a:cxn ang="0">
                    <a:pos x="3114" y="525"/>
                  </a:cxn>
                  <a:cxn ang="0">
                    <a:pos x="3129" y="501"/>
                  </a:cxn>
                  <a:cxn ang="0">
                    <a:pos x="2724" y="6"/>
                  </a:cxn>
                  <a:cxn ang="0">
                    <a:pos x="399" y="0"/>
                  </a:cxn>
                </a:cxnLst>
                <a:rect l="0" t="0" r="r" b="b"/>
                <a:pathLst>
                  <a:path w="3129" h="530">
                    <a:moveTo>
                      <a:pt x="399" y="0"/>
                    </a:moveTo>
                    <a:lnTo>
                      <a:pt x="0" y="501"/>
                    </a:lnTo>
                    <a:lnTo>
                      <a:pt x="17" y="530"/>
                    </a:lnTo>
                    <a:lnTo>
                      <a:pt x="3114" y="525"/>
                    </a:lnTo>
                    <a:lnTo>
                      <a:pt x="3129" y="501"/>
                    </a:lnTo>
                    <a:lnTo>
                      <a:pt x="2724" y="6"/>
                    </a:lnTo>
                    <a:lnTo>
                      <a:pt x="399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B2B2B2"/>
                  </a:gs>
                  <a:gs pos="100000">
                    <a:srgbClr val="4D4D4D"/>
                  </a:gs>
                </a:gsLst>
                <a:lin ang="0" scaled="1"/>
              </a:gradFill>
              <a:ln w="3175" cap="flat" cmpd="sng">
                <a:solidFill>
                  <a:srgbClr val="808080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5194" name="Freeform 218"/>
              <p:cNvSpPr>
                <a:spLocks noChangeAspect="1"/>
              </p:cNvSpPr>
              <p:nvPr/>
            </p:nvSpPr>
            <p:spPr bwMode="auto">
              <a:xfrm>
                <a:off x="557" y="2226"/>
                <a:ext cx="954" cy="99"/>
              </a:xfrm>
              <a:custGeom>
                <a:avLst/>
                <a:gdLst/>
                <a:ahLst/>
                <a:cxnLst>
                  <a:cxn ang="0">
                    <a:pos x="1904" y="0"/>
                  </a:cxn>
                  <a:cxn ang="0">
                    <a:pos x="2034" y="160"/>
                  </a:cxn>
                  <a:cxn ang="0">
                    <a:pos x="1984" y="214"/>
                  </a:cxn>
                  <a:cxn ang="0">
                    <a:pos x="94" y="214"/>
                  </a:cxn>
                  <a:cxn ang="0">
                    <a:pos x="44" y="160"/>
                  </a:cxn>
                  <a:cxn ang="0">
                    <a:pos x="160" y="14"/>
                  </a:cxn>
                  <a:cxn ang="0">
                    <a:pos x="1904" y="0"/>
                  </a:cxn>
                </a:cxnLst>
                <a:rect l="0" t="0" r="r" b="b"/>
                <a:pathLst>
                  <a:path w="2070" h="214">
                    <a:moveTo>
                      <a:pt x="1904" y="0"/>
                    </a:moveTo>
                    <a:lnTo>
                      <a:pt x="2034" y="160"/>
                    </a:lnTo>
                    <a:cubicBezTo>
                      <a:pt x="2034" y="160"/>
                      <a:pt x="2070" y="214"/>
                      <a:pt x="1984" y="214"/>
                    </a:cubicBezTo>
                    <a:cubicBezTo>
                      <a:pt x="1984" y="214"/>
                      <a:pt x="1039" y="214"/>
                      <a:pt x="94" y="214"/>
                    </a:cubicBezTo>
                    <a:cubicBezTo>
                      <a:pt x="0" y="210"/>
                      <a:pt x="44" y="160"/>
                      <a:pt x="44" y="160"/>
                    </a:cubicBezTo>
                    <a:lnTo>
                      <a:pt x="160" y="14"/>
                    </a:lnTo>
                    <a:lnTo>
                      <a:pt x="190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777777"/>
                  </a:gs>
                  <a:gs pos="100000">
                    <a:srgbClr val="808080"/>
                  </a:gs>
                </a:gsLst>
                <a:lin ang="0" scaled="1"/>
              </a:gradFill>
              <a:ln w="3175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5195" name="Freeform 219"/>
              <p:cNvSpPr>
                <a:spLocks noChangeAspect="1"/>
              </p:cNvSpPr>
              <p:nvPr/>
            </p:nvSpPr>
            <p:spPr bwMode="auto">
              <a:xfrm>
                <a:off x="569" y="2311"/>
                <a:ext cx="929" cy="81"/>
              </a:xfrm>
              <a:custGeom>
                <a:avLst/>
                <a:gdLst/>
                <a:ahLst/>
                <a:cxnLst>
                  <a:cxn ang="0">
                    <a:pos x="2014" y="0"/>
                  </a:cxn>
                  <a:cxn ang="0">
                    <a:pos x="2016" y="126"/>
                  </a:cxn>
                  <a:cxn ang="0">
                    <a:pos x="1960" y="176"/>
                  </a:cxn>
                  <a:cxn ang="0">
                    <a:pos x="70" y="176"/>
                  </a:cxn>
                  <a:cxn ang="0">
                    <a:pos x="10" y="120"/>
                  </a:cxn>
                  <a:cxn ang="0">
                    <a:pos x="10" y="2"/>
                  </a:cxn>
                  <a:cxn ang="0">
                    <a:pos x="2014" y="0"/>
                  </a:cxn>
                </a:cxnLst>
                <a:rect l="0" t="0" r="r" b="b"/>
                <a:pathLst>
                  <a:path w="2018" h="176">
                    <a:moveTo>
                      <a:pt x="2014" y="0"/>
                    </a:moveTo>
                    <a:lnTo>
                      <a:pt x="2016" y="126"/>
                    </a:lnTo>
                    <a:cubicBezTo>
                      <a:pt x="2007" y="155"/>
                      <a:pt x="2018" y="156"/>
                      <a:pt x="1960" y="176"/>
                    </a:cubicBezTo>
                    <a:cubicBezTo>
                      <a:pt x="1960" y="176"/>
                      <a:pt x="1015" y="176"/>
                      <a:pt x="70" y="176"/>
                    </a:cubicBezTo>
                    <a:cubicBezTo>
                      <a:pt x="0" y="172"/>
                      <a:pt x="20" y="149"/>
                      <a:pt x="10" y="120"/>
                    </a:cubicBezTo>
                    <a:lnTo>
                      <a:pt x="10" y="2"/>
                    </a:lnTo>
                    <a:lnTo>
                      <a:pt x="201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DDDDDD"/>
                  </a:gs>
                  <a:gs pos="100000">
                    <a:srgbClr val="292929"/>
                  </a:gs>
                </a:gsLst>
                <a:lin ang="0" scaled="1"/>
              </a:gradFill>
              <a:ln w="317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5196" name="AutoShape 220"/>
              <p:cNvSpPr>
                <a:spLocks noChangeAspect="1" noChangeArrowheads="1"/>
              </p:cNvSpPr>
              <p:nvPr/>
            </p:nvSpPr>
            <p:spPr bwMode="gray">
              <a:xfrm>
                <a:off x="399" y="1182"/>
                <a:ext cx="1318" cy="1073"/>
              </a:xfrm>
              <a:prstGeom prst="roundRect">
                <a:avLst>
                  <a:gd name="adj" fmla="val 1847"/>
                </a:avLst>
              </a:prstGeom>
              <a:gradFill rotWithShape="0">
                <a:gsLst>
                  <a:gs pos="0">
                    <a:srgbClr val="DDDDDD"/>
                  </a:gs>
                  <a:gs pos="100000">
                    <a:srgbClr val="5F5F5F"/>
                  </a:gs>
                </a:gsLst>
                <a:lin ang="2700000" scaled="1"/>
              </a:gradFill>
              <a:ln w="3175">
                <a:solidFill>
                  <a:srgbClr val="80808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5197" name="AutoShape 221"/>
              <p:cNvSpPr>
                <a:spLocks noChangeAspect="1" noChangeArrowheads="1"/>
              </p:cNvSpPr>
              <p:nvPr/>
            </p:nvSpPr>
            <p:spPr bwMode="gray">
              <a:xfrm>
                <a:off x="479" y="1272"/>
                <a:ext cx="1158" cy="897"/>
              </a:xfrm>
              <a:prstGeom prst="roundRect">
                <a:avLst>
                  <a:gd name="adj" fmla="val 1847"/>
                </a:avLst>
              </a:prstGeom>
              <a:gradFill rotWithShape="0">
                <a:gsLst>
                  <a:gs pos="0">
                    <a:srgbClr val="5F5F5F"/>
                  </a:gs>
                  <a:gs pos="100000">
                    <a:srgbClr val="DDDDDD"/>
                  </a:gs>
                </a:gsLst>
                <a:lin ang="2700000" scaled="1"/>
              </a:gradFill>
              <a:ln w="3175">
                <a:solidFill>
                  <a:srgbClr val="80808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5198" name="AutoShape 222"/>
              <p:cNvSpPr>
                <a:spLocks noChangeAspect="1" noChangeArrowheads="1"/>
              </p:cNvSpPr>
              <p:nvPr/>
            </p:nvSpPr>
            <p:spPr bwMode="gray">
              <a:xfrm>
                <a:off x="557" y="1345"/>
                <a:ext cx="1004" cy="736"/>
              </a:xfrm>
              <a:prstGeom prst="roundRect">
                <a:avLst>
                  <a:gd name="adj" fmla="val 1847"/>
                </a:avLst>
              </a:prstGeom>
              <a:gradFill rotWithShape="0">
                <a:gsLst>
                  <a:gs pos="0">
                    <a:srgbClr val="99CCCC"/>
                  </a:gs>
                  <a:gs pos="100000">
                    <a:srgbClr val="006699"/>
                  </a:gs>
                </a:gsLst>
                <a:lin ang="2700000" scaled="1"/>
              </a:gradFill>
              <a:ln w="6350">
                <a:solidFill>
                  <a:srgbClr val="99CC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5199" name="AutoShape 223"/>
              <p:cNvSpPr>
                <a:spLocks noChangeAspect="1" noChangeArrowheads="1"/>
              </p:cNvSpPr>
              <p:nvPr/>
            </p:nvSpPr>
            <p:spPr bwMode="auto">
              <a:xfrm>
                <a:off x="1307" y="1454"/>
                <a:ext cx="79" cy="185"/>
              </a:xfrm>
              <a:prstGeom prst="roundRect">
                <a:avLst>
                  <a:gd name="adj" fmla="val 50000"/>
                </a:avLst>
              </a:prstGeom>
              <a:solidFill>
                <a:srgbClr val="99CCCC"/>
              </a:solidFill>
              <a:ln w="635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255200" name="Text Box 224"/>
          <p:cNvSpPr txBox="1">
            <a:spLocks noChangeArrowheads="1"/>
          </p:cNvSpPr>
          <p:nvPr/>
        </p:nvSpPr>
        <p:spPr bwMode="auto">
          <a:xfrm>
            <a:off x="276225" y="1617663"/>
            <a:ext cx="8048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20000"/>
              </a:spcBef>
            </a:pPr>
            <a:r>
              <a:rPr lang="en-US" sz="1600"/>
              <a:t>Host 1</a:t>
            </a:r>
          </a:p>
        </p:txBody>
      </p:sp>
      <p:sp>
        <p:nvSpPr>
          <p:cNvPr id="255201" name="Text Box 225"/>
          <p:cNvSpPr txBox="1">
            <a:spLocks noChangeArrowheads="1"/>
          </p:cNvSpPr>
          <p:nvPr/>
        </p:nvSpPr>
        <p:spPr bwMode="auto">
          <a:xfrm>
            <a:off x="7548563" y="1631950"/>
            <a:ext cx="8048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20000"/>
              </a:spcBef>
            </a:pPr>
            <a:r>
              <a:rPr lang="en-US" sz="1600"/>
              <a:t>Host 2</a:t>
            </a:r>
          </a:p>
        </p:txBody>
      </p:sp>
      <p:grpSp>
        <p:nvGrpSpPr>
          <p:cNvPr id="12" name="Group 226"/>
          <p:cNvGrpSpPr>
            <a:grpSpLocks/>
          </p:cNvGrpSpPr>
          <p:nvPr/>
        </p:nvGrpSpPr>
        <p:grpSpPr bwMode="auto">
          <a:xfrm>
            <a:off x="773113" y="2663825"/>
            <a:ext cx="7153275" cy="1017588"/>
            <a:chOff x="487" y="1678"/>
            <a:chExt cx="4506" cy="641"/>
          </a:xfrm>
        </p:grpSpPr>
        <p:sp>
          <p:nvSpPr>
            <p:cNvPr id="255203" name="Line 227"/>
            <p:cNvSpPr>
              <a:spLocks noChangeShapeType="1"/>
            </p:cNvSpPr>
            <p:nvPr/>
          </p:nvSpPr>
          <p:spPr bwMode="auto">
            <a:xfrm>
              <a:off x="487" y="1986"/>
              <a:ext cx="4506" cy="333"/>
            </a:xfrm>
            <a:prstGeom prst="line">
              <a:avLst/>
            </a:prstGeom>
            <a:noFill/>
            <a:ln w="28575">
              <a:solidFill>
                <a:schemeClr val="hlink"/>
              </a:solidFill>
              <a:round/>
              <a:headEnd/>
              <a:tailEnd type="triangle" w="med" len="med"/>
            </a:ln>
            <a:effectLst/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255204" name="Text Box 228"/>
            <p:cNvSpPr txBox="1">
              <a:spLocks noChangeArrowheads="1"/>
            </p:cNvSpPr>
            <p:nvPr/>
          </p:nvSpPr>
          <p:spPr bwMode="auto">
            <a:xfrm>
              <a:off x="2698" y="1750"/>
              <a:ext cx="454" cy="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2000">
                  <a:solidFill>
                    <a:schemeClr val="hlink"/>
                  </a:solidFill>
                </a:rPr>
                <a:t>SYN</a:t>
              </a:r>
            </a:p>
          </p:txBody>
        </p:sp>
        <p:sp>
          <p:nvSpPr>
            <p:cNvPr id="255205" name="Oval 229"/>
            <p:cNvSpPr>
              <a:spLocks noChangeArrowheads="1"/>
            </p:cNvSpPr>
            <p:nvPr/>
          </p:nvSpPr>
          <p:spPr bwMode="gray">
            <a:xfrm>
              <a:off x="2417" y="1678"/>
              <a:ext cx="271" cy="271"/>
            </a:xfrm>
            <a:prstGeom prst="ellipse">
              <a:avLst/>
            </a:prstGeom>
            <a:solidFill>
              <a:schemeClr val="hlink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>
              <a:outerShdw dist="53882" dir="2700000" algn="ctr" rotWithShape="0">
                <a:srgbClr val="004E9C"/>
              </a:outerShdw>
            </a:effectLst>
          </p:spPr>
          <p:txBody>
            <a:bodyPr wrap="none" lIns="90488" tIns="44450" rIns="90488" bIns="44450" anchor="ctr"/>
            <a:lstStyle/>
            <a:p>
              <a:pPr eaLnBrk="0" hangingPunct="0">
                <a:lnSpc>
                  <a:spcPct val="100000"/>
                </a:lnSpc>
                <a:spcBef>
                  <a:spcPct val="0"/>
                </a:spcBef>
              </a:pPr>
              <a:r>
                <a:rPr lang="en-US" sz="2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</a:t>
              </a:r>
            </a:p>
          </p:txBody>
        </p:sp>
      </p:grpSp>
      <p:grpSp>
        <p:nvGrpSpPr>
          <p:cNvPr id="13" name="Group 230"/>
          <p:cNvGrpSpPr>
            <a:grpSpLocks/>
          </p:cNvGrpSpPr>
          <p:nvPr/>
        </p:nvGrpSpPr>
        <p:grpSpPr bwMode="auto">
          <a:xfrm>
            <a:off x="773113" y="4017963"/>
            <a:ext cx="7153275" cy="881062"/>
            <a:chOff x="487" y="2531"/>
            <a:chExt cx="4506" cy="555"/>
          </a:xfrm>
        </p:grpSpPr>
        <p:sp>
          <p:nvSpPr>
            <p:cNvPr id="255207" name="Line 231"/>
            <p:cNvSpPr>
              <a:spLocks noChangeShapeType="1"/>
            </p:cNvSpPr>
            <p:nvPr/>
          </p:nvSpPr>
          <p:spPr bwMode="auto">
            <a:xfrm flipH="1">
              <a:off x="487" y="2547"/>
              <a:ext cx="4506" cy="539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 type="triangle" w="med" len="med"/>
            </a:ln>
            <a:effectLst/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255208" name="Oval 232"/>
            <p:cNvSpPr>
              <a:spLocks noChangeArrowheads="1"/>
            </p:cNvSpPr>
            <p:nvPr/>
          </p:nvSpPr>
          <p:spPr bwMode="gray">
            <a:xfrm>
              <a:off x="1899" y="2531"/>
              <a:ext cx="271" cy="271"/>
            </a:xfrm>
            <a:prstGeom prst="ellipse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>
              <a:outerShdw dist="53882" dir="2700000" algn="ctr" rotWithShape="0">
                <a:srgbClr val="004E9C"/>
              </a:outerShdw>
            </a:effectLst>
          </p:spPr>
          <p:txBody>
            <a:bodyPr wrap="none" lIns="90488" tIns="44450" rIns="90488" bIns="44450" anchor="ctr"/>
            <a:lstStyle/>
            <a:p>
              <a:pPr eaLnBrk="0" hangingPunct="0">
                <a:lnSpc>
                  <a:spcPct val="100000"/>
                </a:lnSpc>
                <a:spcBef>
                  <a:spcPct val="0"/>
                </a:spcBef>
              </a:pPr>
              <a:r>
                <a:rPr lang="en-US" sz="2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2</a:t>
              </a:r>
            </a:p>
          </p:txBody>
        </p:sp>
        <p:sp>
          <p:nvSpPr>
            <p:cNvPr id="255209" name="Text Box 233"/>
            <p:cNvSpPr txBox="1">
              <a:spLocks noChangeArrowheads="1"/>
            </p:cNvSpPr>
            <p:nvPr/>
          </p:nvSpPr>
          <p:spPr bwMode="auto">
            <a:xfrm>
              <a:off x="2173" y="2566"/>
              <a:ext cx="1045" cy="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/>
              <a:r>
                <a:rPr lang="en-US" sz="2000">
                  <a:solidFill>
                    <a:schemeClr val="accent2"/>
                  </a:solidFill>
                </a:rPr>
                <a:t>ACK, SYN</a:t>
              </a:r>
            </a:p>
          </p:txBody>
        </p:sp>
      </p:grpSp>
      <p:grpSp>
        <p:nvGrpSpPr>
          <p:cNvPr id="14" name="Group 234"/>
          <p:cNvGrpSpPr>
            <a:grpSpLocks/>
          </p:cNvGrpSpPr>
          <p:nvPr/>
        </p:nvGrpSpPr>
        <p:grpSpPr bwMode="auto">
          <a:xfrm>
            <a:off x="773113" y="5162550"/>
            <a:ext cx="7153275" cy="1123950"/>
            <a:chOff x="487" y="3252"/>
            <a:chExt cx="4506" cy="708"/>
          </a:xfrm>
        </p:grpSpPr>
        <p:sp>
          <p:nvSpPr>
            <p:cNvPr id="255211" name="Line 235"/>
            <p:cNvSpPr>
              <a:spLocks noChangeShapeType="1"/>
            </p:cNvSpPr>
            <p:nvPr/>
          </p:nvSpPr>
          <p:spPr bwMode="auto">
            <a:xfrm>
              <a:off x="487" y="3415"/>
              <a:ext cx="4506" cy="545"/>
            </a:xfrm>
            <a:prstGeom prst="line">
              <a:avLst/>
            </a:prstGeom>
            <a:noFill/>
            <a:ln w="28575">
              <a:solidFill>
                <a:schemeClr val="hlink"/>
              </a:solidFill>
              <a:round/>
              <a:headEnd/>
              <a:tailEnd type="triangle" w="med" len="med"/>
            </a:ln>
            <a:effectLst/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255212" name="Oval 236"/>
            <p:cNvSpPr>
              <a:spLocks noChangeArrowheads="1"/>
            </p:cNvSpPr>
            <p:nvPr/>
          </p:nvSpPr>
          <p:spPr bwMode="gray">
            <a:xfrm>
              <a:off x="2407" y="3252"/>
              <a:ext cx="271" cy="271"/>
            </a:xfrm>
            <a:prstGeom prst="ellipse">
              <a:avLst/>
            </a:prstGeom>
            <a:solidFill>
              <a:schemeClr val="hlink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>
              <a:outerShdw dist="53882" dir="2700000" algn="ctr" rotWithShape="0">
                <a:srgbClr val="004E9C"/>
              </a:outerShdw>
            </a:effectLst>
          </p:spPr>
          <p:txBody>
            <a:bodyPr wrap="none" lIns="90488" tIns="44450" rIns="90488" bIns="44450" anchor="ctr"/>
            <a:lstStyle/>
            <a:p>
              <a:pPr eaLnBrk="0" hangingPunct="0">
                <a:lnSpc>
                  <a:spcPct val="100000"/>
                </a:lnSpc>
                <a:spcBef>
                  <a:spcPct val="0"/>
                </a:spcBef>
              </a:pPr>
              <a:r>
                <a:rPr lang="en-US" sz="2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3</a:t>
              </a:r>
            </a:p>
          </p:txBody>
        </p:sp>
        <p:sp>
          <p:nvSpPr>
            <p:cNvPr id="255213" name="Text Box 237"/>
            <p:cNvSpPr txBox="1">
              <a:spLocks noChangeArrowheads="1"/>
            </p:cNvSpPr>
            <p:nvPr/>
          </p:nvSpPr>
          <p:spPr bwMode="auto">
            <a:xfrm>
              <a:off x="2650" y="3332"/>
              <a:ext cx="582" cy="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2000">
                  <a:solidFill>
                    <a:schemeClr val="hlink"/>
                  </a:solidFill>
                </a:rPr>
                <a:t>ACK</a:t>
              </a:r>
            </a:p>
          </p:txBody>
        </p:sp>
      </p:grpSp>
      <p:grpSp>
        <p:nvGrpSpPr>
          <p:cNvPr id="15" name="Group 238"/>
          <p:cNvGrpSpPr>
            <a:grpSpLocks/>
          </p:cNvGrpSpPr>
          <p:nvPr/>
        </p:nvGrpSpPr>
        <p:grpSpPr bwMode="auto">
          <a:xfrm>
            <a:off x="5540375" y="3352803"/>
            <a:ext cx="2214563" cy="1901826"/>
            <a:chOff x="3490" y="2112"/>
            <a:chExt cx="1395" cy="1198"/>
          </a:xfrm>
        </p:grpSpPr>
        <p:sp>
          <p:nvSpPr>
            <p:cNvPr id="255215" name="AutoShape 239"/>
            <p:cNvSpPr>
              <a:spLocks noChangeArrowheads="1"/>
            </p:cNvSpPr>
            <p:nvPr/>
          </p:nvSpPr>
          <p:spPr bwMode="auto">
            <a:xfrm>
              <a:off x="3490" y="2112"/>
              <a:ext cx="1395" cy="1198"/>
            </a:xfrm>
            <a:prstGeom prst="verticalScroll">
              <a:avLst>
                <a:gd name="adj" fmla="val 12500"/>
              </a:avLst>
            </a:prstGeom>
            <a:gradFill rotWithShape="0">
              <a:gsLst>
                <a:gs pos="0">
                  <a:srgbClr val="FFFFFF"/>
                </a:gs>
                <a:gs pos="100000">
                  <a:srgbClr val="3399FF"/>
                </a:gs>
              </a:gsLst>
              <a:lin ang="5400000" scaled="1"/>
            </a:gradFill>
            <a:ln w="1905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255216" name="Text Box 240"/>
            <p:cNvSpPr txBox="1">
              <a:spLocks noChangeArrowheads="1"/>
            </p:cNvSpPr>
            <p:nvPr/>
          </p:nvSpPr>
          <p:spPr bwMode="auto">
            <a:xfrm>
              <a:off x="3627" y="2303"/>
              <a:ext cx="1152" cy="9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100000"/>
                </a:lnSpc>
                <a:spcBef>
                  <a:spcPct val="20000"/>
                </a:spcBef>
              </a:pPr>
              <a:r>
                <a:rPr lang="en-US" sz="1400" dirty="0">
                  <a:latin typeface="Arial" pitchFamily="34" charset="0"/>
                  <a:cs typeface="Arial" pitchFamily="34" charset="0"/>
                </a:rPr>
                <a:t>Sequence </a:t>
              </a:r>
              <a:br>
                <a:rPr lang="en-US" sz="1400" dirty="0">
                  <a:latin typeface="Arial" pitchFamily="34" charset="0"/>
                  <a:cs typeface="Arial" pitchFamily="34" charset="0"/>
                </a:rPr>
              </a:br>
              <a:r>
                <a:rPr lang="en-US" sz="1400" dirty="0">
                  <a:latin typeface="Arial" pitchFamily="34" charset="0"/>
                  <a:cs typeface="Arial" pitchFamily="34" charset="0"/>
                </a:rPr>
                <a:t>number = 7577</a:t>
              </a:r>
            </a:p>
            <a:p>
              <a:pPr algn="l">
                <a:lnSpc>
                  <a:spcPct val="100000"/>
                </a:lnSpc>
                <a:spcBef>
                  <a:spcPct val="20000"/>
                </a:spcBef>
              </a:pPr>
              <a:r>
                <a:rPr lang="en-US" sz="1400" dirty="0">
                  <a:latin typeface="Arial" pitchFamily="34" charset="0"/>
                  <a:cs typeface="Arial" pitchFamily="34" charset="0"/>
                </a:rPr>
                <a:t>Acknowledge = 896</a:t>
              </a:r>
            </a:p>
            <a:p>
              <a:pPr algn="l">
                <a:lnSpc>
                  <a:spcPct val="100000"/>
                </a:lnSpc>
                <a:spcBef>
                  <a:spcPct val="20000"/>
                </a:spcBef>
              </a:pPr>
              <a:r>
                <a:rPr lang="en-US" sz="1400" dirty="0">
                  <a:latin typeface="Arial" pitchFamily="34" charset="0"/>
                  <a:cs typeface="Arial" pitchFamily="34" charset="0"/>
                </a:rPr>
                <a:t>Flags = ACK, SYN</a:t>
              </a:r>
            </a:p>
            <a:p>
              <a:pPr algn="l">
                <a:lnSpc>
                  <a:spcPct val="100000"/>
                </a:lnSpc>
                <a:spcBef>
                  <a:spcPct val="20000"/>
                </a:spcBef>
              </a:pPr>
              <a:r>
                <a:rPr lang="en-US" sz="1400" dirty="0">
                  <a:latin typeface="Arial" pitchFamily="34" charset="0"/>
                  <a:cs typeface="Arial" pitchFamily="34" charset="0"/>
                </a:rPr>
                <a:t>Window = 4096</a:t>
              </a:r>
            </a:p>
            <a:p>
              <a:pPr algn="l">
                <a:lnSpc>
                  <a:spcPct val="100000"/>
                </a:lnSpc>
                <a:spcBef>
                  <a:spcPct val="20000"/>
                </a:spcBef>
              </a:pPr>
              <a:r>
                <a:rPr lang="en-US" sz="1400" dirty="0">
                  <a:latin typeface="Arial" pitchFamily="34" charset="0"/>
                  <a:cs typeface="Arial" pitchFamily="34" charset="0"/>
                </a:rPr>
                <a:t>MSS = 1024</a:t>
              </a:r>
            </a:p>
          </p:txBody>
        </p:sp>
      </p:grpSp>
      <p:grpSp>
        <p:nvGrpSpPr>
          <p:cNvPr id="16" name="Group 241"/>
          <p:cNvGrpSpPr>
            <a:grpSpLocks/>
          </p:cNvGrpSpPr>
          <p:nvPr/>
        </p:nvGrpSpPr>
        <p:grpSpPr bwMode="auto">
          <a:xfrm>
            <a:off x="1466850" y="1925639"/>
            <a:ext cx="2138363" cy="1871663"/>
            <a:chOff x="924" y="1213"/>
            <a:chExt cx="1347" cy="1179"/>
          </a:xfrm>
        </p:grpSpPr>
        <p:sp>
          <p:nvSpPr>
            <p:cNvPr id="255218" name="AutoShape 242"/>
            <p:cNvSpPr>
              <a:spLocks noChangeArrowheads="1"/>
            </p:cNvSpPr>
            <p:nvPr/>
          </p:nvSpPr>
          <p:spPr bwMode="auto">
            <a:xfrm>
              <a:off x="924" y="1213"/>
              <a:ext cx="1347" cy="1179"/>
            </a:xfrm>
            <a:prstGeom prst="verticalScroll">
              <a:avLst>
                <a:gd name="adj" fmla="val 12500"/>
              </a:avLst>
            </a:prstGeom>
            <a:gradFill rotWithShape="0">
              <a:gsLst>
                <a:gs pos="0">
                  <a:srgbClr val="FFFFFF"/>
                </a:gs>
                <a:gs pos="100000">
                  <a:srgbClr val="FF5723"/>
                </a:gs>
              </a:gsLst>
              <a:lin ang="5400000" scaled="1"/>
            </a:gradFill>
            <a:ln w="19050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255219" name="Text Box 243"/>
            <p:cNvSpPr txBox="1">
              <a:spLocks noChangeArrowheads="1"/>
            </p:cNvSpPr>
            <p:nvPr/>
          </p:nvSpPr>
          <p:spPr bwMode="auto">
            <a:xfrm>
              <a:off x="1107" y="1382"/>
              <a:ext cx="1087" cy="9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100000"/>
                </a:lnSpc>
                <a:spcBef>
                  <a:spcPct val="20000"/>
                </a:spcBef>
              </a:pPr>
              <a:r>
                <a:rPr lang="en-US" sz="1400" dirty="0">
                  <a:latin typeface="Arial" pitchFamily="34" charset="0"/>
                  <a:cs typeface="Arial" pitchFamily="34" charset="0"/>
                </a:rPr>
                <a:t>Sequence </a:t>
              </a:r>
              <a:br>
                <a:rPr lang="en-US" sz="1400" dirty="0">
                  <a:latin typeface="Arial" pitchFamily="34" charset="0"/>
                  <a:cs typeface="Arial" pitchFamily="34" charset="0"/>
                </a:rPr>
              </a:br>
              <a:r>
                <a:rPr lang="en-US" sz="1400" dirty="0">
                  <a:latin typeface="Arial" pitchFamily="34" charset="0"/>
                  <a:cs typeface="Arial" pitchFamily="34" charset="0"/>
                </a:rPr>
                <a:t>number = 895</a:t>
              </a:r>
            </a:p>
            <a:p>
              <a:pPr algn="l">
                <a:lnSpc>
                  <a:spcPct val="100000"/>
                </a:lnSpc>
                <a:spcBef>
                  <a:spcPct val="20000"/>
                </a:spcBef>
              </a:pPr>
              <a:r>
                <a:rPr lang="en-US" sz="1400" dirty="0">
                  <a:latin typeface="Arial" pitchFamily="34" charset="0"/>
                  <a:cs typeface="Arial" pitchFamily="34" charset="0"/>
                </a:rPr>
                <a:t>Acknowledge = 0</a:t>
              </a:r>
            </a:p>
            <a:p>
              <a:pPr algn="l">
                <a:lnSpc>
                  <a:spcPct val="100000"/>
                </a:lnSpc>
                <a:spcBef>
                  <a:spcPct val="20000"/>
                </a:spcBef>
              </a:pPr>
              <a:r>
                <a:rPr lang="en-US" sz="1400" dirty="0">
                  <a:latin typeface="Arial" pitchFamily="34" charset="0"/>
                  <a:cs typeface="Arial" pitchFamily="34" charset="0"/>
                </a:rPr>
                <a:t>Flags = SYN</a:t>
              </a:r>
            </a:p>
            <a:p>
              <a:pPr algn="l">
                <a:lnSpc>
                  <a:spcPct val="100000"/>
                </a:lnSpc>
                <a:spcBef>
                  <a:spcPct val="20000"/>
                </a:spcBef>
              </a:pPr>
              <a:r>
                <a:rPr lang="en-US" sz="1400" dirty="0">
                  <a:latin typeface="Arial" pitchFamily="34" charset="0"/>
                  <a:cs typeface="Arial" pitchFamily="34" charset="0"/>
                </a:rPr>
                <a:t>Window = 4096</a:t>
              </a:r>
            </a:p>
            <a:p>
              <a:pPr algn="l">
                <a:lnSpc>
                  <a:spcPct val="100000"/>
                </a:lnSpc>
                <a:spcBef>
                  <a:spcPct val="20000"/>
                </a:spcBef>
              </a:pPr>
              <a:r>
                <a:rPr lang="en-US" sz="1400" dirty="0">
                  <a:latin typeface="Arial" pitchFamily="34" charset="0"/>
                  <a:cs typeface="Arial" pitchFamily="34" charset="0"/>
                </a:rPr>
                <a:t>MSS = 1460</a:t>
              </a:r>
            </a:p>
          </p:txBody>
        </p:sp>
      </p:grpSp>
      <p:grpSp>
        <p:nvGrpSpPr>
          <p:cNvPr id="17" name="Group 244"/>
          <p:cNvGrpSpPr>
            <a:grpSpLocks/>
          </p:cNvGrpSpPr>
          <p:nvPr/>
        </p:nvGrpSpPr>
        <p:grpSpPr bwMode="auto">
          <a:xfrm>
            <a:off x="873125" y="4700588"/>
            <a:ext cx="2409825" cy="1895475"/>
            <a:chOff x="550" y="2961"/>
            <a:chExt cx="1518" cy="1194"/>
          </a:xfrm>
        </p:grpSpPr>
        <p:sp>
          <p:nvSpPr>
            <p:cNvPr id="255221" name="AutoShape 245"/>
            <p:cNvSpPr>
              <a:spLocks noChangeArrowheads="1"/>
            </p:cNvSpPr>
            <p:nvPr/>
          </p:nvSpPr>
          <p:spPr bwMode="auto">
            <a:xfrm>
              <a:off x="550" y="2961"/>
              <a:ext cx="1518" cy="1194"/>
            </a:xfrm>
            <a:prstGeom prst="verticalScroll">
              <a:avLst>
                <a:gd name="adj" fmla="val 12500"/>
              </a:avLst>
            </a:prstGeom>
            <a:gradFill rotWithShape="0">
              <a:gsLst>
                <a:gs pos="0">
                  <a:srgbClr val="FFFFFF"/>
                </a:gs>
                <a:gs pos="100000">
                  <a:srgbClr val="FF5723"/>
                </a:gs>
              </a:gsLst>
              <a:lin ang="5400000" scaled="1"/>
            </a:gradFill>
            <a:ln w="19050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255222" name="Text Box 246"/>
            <p:cNvSpPr txBox="1">
              <a:spLocks noChangeArrowheads="1"/>
            </p:cNvSpPr>
            <p:nvPr/>
          </p:nvSpPr>
          <p:spPr bwMode="auto">
            <a:xfrm>
              <a:off x="742" y="3161"/>
              <a:ext cx="1122" cy="9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rIns="0">
              <a:spAutoFit/>
            </a:bodyPr>
            <a:lstStyle/>
            <a:p>
              <a:pPr algn="l">
                <a:lnSpc>
                  <a:spcPct val="100000"/>
                </a:lnSpc>
                <a:spcBef>
                  <a:spcPct val="20000"/>
                </a:spcBef>
              </a:pPr>
              <a:r>
                <a:rPr lang="en-US" sz="1400" dirty="0">
                  <a:latin typeface="Arial" pitchFamily="34" charset="0"/>
                  <a:cs typeface="Arial" pitchFamily="34" charset="0"/>
                </a:rPr>
                <a:t>Sequence </a:t>
              </a:r>
              <a:br>
                <a:rPr lang="en-US" sz="1400" dirty="0">
                  <a:latin typeface="Arial" pitchFamily="34" charset="0"/>
                  <a:cs typeface="Arial" pitchFamily="34" charset="0"/>
                </a:rPr>
              </a:br>
              <a:r>
                <a:rPr lang="en-US" sz="1400" dirty="0">
                  <a:latin typeface="Arial" pitchFamily="34" charset="0"/>
                  <a:cs typeface="Arial" pitchFamily="34" charset="0"/>
                </a:rPr>
                <a:t>number = 896</a:t>
              </a:r>
            </a:p>
            <a:p>
              <a:pPr algn="l">
                <a:lnSpc>
                  <a:spcPct val="100000"/>
                </a:lnSpc>
                <a:spcBef>
                  <a:spcPct val="20000"/>
                </a:spcBef>
              </a:pPr>
              <a:r>
                <a:rPr lang="en-US" sz="1400" dirty="0">
                  <a:latin typeface="Arial" pitchFamily="34" charset="0"/>
                  <a:cs typeface="Arial" pitchFamily="34" charset="0"/>
                </a:rPr>
                <a:t>Acknowledge = 7578</a:t>
              </a:r>
            </a:p>
            <a:p>
              <a:pPr algn="l">
                <a:lnSpc>
                  <a:spcPct val="100000"/>
                </a:lnSpc>
                <a:spcBef>
                  <a:spcPct val="20000"/>
                </a:spcBef>
              </a:pPr>
              <a:r>
                <a:rPr lang="en-US" sz="1400" dirty="0">
                  <a:latin typeface="Arial" pitchFamily="34" charset="0"/>
                  <a:cs typeface="Arial" pitchFamily="34" charset="0"/>
                </a:rPr>
                <a:t>Flags = ACK</a:t>
              </a:r>
            </a:p>
            <a:p>
              <a:pPr algn="l">
                <a:lnSpc>
                  <a:spcPct val="100000"/>
                </a:lnSpc>
                <a:spcBef>
                  <a:spcPct val="20000"/>
                </a:spcBef>
              </a:pPr>
              <a:r>
                <a:rPr lang="en-US" sz="1400" dirty="0">
                  <a:latin typeface="Arial" pitchFamily="34" charset="0"/>
                  <a:cs typeface="Arial" pitchFamily="34" charset="0"/>
                </a:rPr>
                <a:t>Window = 4096</a:t>
              </a:r>
            </a:p>
            <a:p>
              <a:pPr algn="l">
                <a:lnSpc>
                  <a:spcPct val="100000"/>
                </a:lnSpc>
                <a:spcBef>
                  <a:spcPct val="20000"/>
                </a:spcBef>
              </a:pPr>
              <a:r>
                <a:rPr lang="en-US" sz="1400" dirty="0">
                  <a:latin typeface="Arial" pitchFamily="34" charset="0"/>
                  <a:cs typeface="Arial" pitchFamily="34" charset="0"/>
                </a:rPr>
                <a:t>MSS = 1460</a:t>
              </a:r>
            </a:p>
          </p:txBody>
        </p:sp>
      </p:grpSp>
      <p:sp>
        <p:nvSpPr>
          <p:cNvPr id="247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965994" y="6629797"/>
            <a:ext cx="4694238" cy="255587"/>
          </a:xfrm>
        </p:spPr>
        <p:txBody>
          <a:bodyPr/>
          <a:lstStyle/>
          <a:p>
            <a:pPr>
              <a:defRPr/>
            </a:pPr>
            <a:r>
              <a:rPr lang="en-US" smtClean="0"/>
              <a:t>Data Networks – ISOTDAQ 2013 – Enrico.Bonaccorsi@cern.ch </a:t>
            </a:r>
            <a:endParaRPr lang="en-GB" sz="1200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1965548-D45B-410C-B245-CE1CA6092D31}" type="slidenum">
              <a:rPr lang="en-GB" smtClean="0"/>
              <a:pPr>
                <a:defRPr/>
              </a:pPr>
              <a:t>39</a:t>
            </a:fld>
            <a:endParaRPr lang="en-GB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Example of DAQ Network</a:t>
            </a:r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1965548-D45B-410C-B245-CE1CA6092D31}" type="slidenum">
              <a:rPr lang="en-GB" smtClean="0"/>
              <a:pPr>
                <a:defRPr/>
              </a:pPr>
              <a:t>40</a:t>
            </a:fld>
            <a:endParaRPr lang="en-GB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736725" y="6465888"/>
            <a:ext cx="4694238" cy="255587"/>
          </a:xfrm>
        </p:spPr>
        <p:txBody>
          <a:bodyPr/>
          <a:lstStyle/>
          <a:p>
            <a:pPr>
              <a:defRPr/>
            </a:pPr>
            <a:r>
              <a:rPr lang="en-US" smtClean="0"/>
              <a:t>Data Networks – ISOTDAQ 2013 – Enrico.Bonaccorsi@cern.ch </a:t>
            </a:r>
            <a:endParaRPr lang="en-GB" sz="1200" dirty="0"/>
          </a:p>
        </p:txBody>
      </p:sp>
      <p:grpSp>
        <p:nvGrpSpPr>
          <p:cNvPr id="6" name="Group 39"/>
          <p:cNvGrpSpPr>
            <a:grpSpLocks/>
          </p:cNvGrpSpPr>
          <p:nvPr/>
        </p:nvGrpSpPr>
        <p:grpSpPr bwMode="auto">
          <a:xfrm>
            <a:off x="4067944" y="3212976"/>
            <a:ext cx="939800" cy="625475"/>
            <a:chOff x="1046" y="1484"/>
            <a:chExt cx="3668" cy="2440"/>
          </a:xfrm>
        </p:grpSpPr>
        <p:sp>
          <p:nvSpPr>
            <p:cNvPr id="7" name="Freeform 40"/>
            <p:cNvSpPr>
              <a:spLocks noChangeAspect="1"/>
            </p:cNvSpPr>
            <p:nvPr/>
          </p:nvSpPr>
          <p:spPr bwMode="invGray">
            <a:xfrm>
              <a:off x="1046" y="2483"/>
              <a:ext cx="1024" cy="1439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17" y="0"/>
                </a:cxn>
                <a:cxn ang="0">
                  <a:pos x="1276" y="1303"/>
                </a:cxn>
                <a:cxn ang="0">
                  <a:pos x="1348" y="1885"/>
                </a:cxn>
                <a:cxn ang="0">
                  <a:pos x="1326" y="1895"/>
                </a:cxn>
                <a:cxn ang="0">
                  <a:pos x="254" y="701"/>
                </a:cxn>
                <a:cxn ang="0">
                  <a:pos x="0" y="11"/>
                </a:cxn>
              </a:cxnLst>
              <a:rect l="0" t="0" r="r" b="b"/>
              <a:pathLst>
                <a:path w="1348" h="1895">
                  <a:moveTo>
                    <a:pt x="0" y="11"/>
                  </a:moveTo>
                  <a:lnTo>
                    <a:pt x="117" y="0"/>
                  </a:lnTo>
                  <a:lnTo>
                    <a:pt x="1276" y="1303"/>
                  </a:lnTo>
                  <a:lnTo>
                    <a:pt x="1348" y="1885"/>
                  </a:lnTo>
                  <a:lnTo>
                    <a:pt x="1326" y="1895"/>
                  </a:lnTo>
                  <a:lnTo>
                    <a:pt x="254" y="701"/>
                  </a:lnTo>
                  <a:lnTo>
                    <a:pt x="0" y="11"/>
                  </a:lnTo>
                  <a:close/>
                </a:path>
              </a:pathLst>
            </a:custGeom>
            <a:gradFill rotWithShape="0">
              <a:gsLst>
                <a:gs pos="0">
                  <a:srgbClr val="CC3300"/>
                </a:gs>
                <a:gs pos="100000">
                  <a:srgbClr val="F40000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41"/>
            <p:cNvSpPr>
              <a:spLocks noChangeAspect="1"/>
            </p:cNvSpPr>
            <p:nvPr/>
          </p:nvSpPr>
          <p:spPr bwMode="invGray">
            <a:xfrm>
              <a:off x="3699" y="2493"/>
              <a:ext cx="1015" cy="1429"/>
            </a:xfrm>
            <a:custGeom>
              <a:avLst/>
              <a:gdLst/>
              <a:ahLst/>
              <a:cxnLst>
                <a:cxn ang="0">
                  <a:pos x="1096" y="672"/>
                </a:cxn>
                <a:cxn ang="0">
                  <a:pos x="1336" y="0"/>
                </a:cxn>
                <a:cxn ang="0">
                  <a:pos x="1296" y="0"/>
                </a:cxn>
                <a:cxn ang="0">
                  <a:pos x="108" y="1314"/>
                </a:cxn>
                <a:cxn ang="0">
                  <a:pos x="0" y="1862"/>
                </a:cxn>
                <a:cxn ang="0">
                  <a:pos x="34" y="1882"/>
                </a:cxn>
                <a:cxn ang="0">
                  <a:pos x="1096" y="672"/>
                </a:cxn>
              </a:cxnLst>
              <a:rect l="0" t="0" r="r" b="b"/>
              <a:pathLst>
                <a:path w="1336" h="1882">
                  <a:moveTo>
                    <a:pt x="1096" y="672"/>
                  </a:moveTo>
                  <a:lnTo>
                    <a:pt x="1336" y="0"/>
                  </a:lnTo>
                  <a:lnTo>
                    <a:pt x="1296" y="0"/>
                  </a:lnTo>
                  <a:lnTo>
                    <a:pt x="108" y="1314"/>
                  </a:lnTo>
                  <a:lnTo>
                    <a:pt x="0" y="1862"/>
                  </a:lnTo>
                  <a:lnTo>
                    <a:pt x="34" y="1882"/>
                  </a:lnTo>
                  <a:lnTo>
                    <a:pt x="1096" y="672"/>
                  </a:lnTo>
                  <a:close/>
                </a:path>
              </a:pathLst>
            </a:custGeom>
            <a:gradFill rotWithShape="0">
              <a:gsLst>
                <a:gs pos="0">
                  <a:srgbClr val="F40000"/>
                </a:gs>
                <a:gs pos="100000">
                  <a:srgbClr val="CC3300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Freeform 42"/>
            <p:cNvSpPr>
              <a:spLocks noChangeAspect="1"/>
            </p:cNvSpPr>
            <p:nvPr/>
          </p:nvSpPr>
          <p:spPr bwMode="invGray">
            <a:xfrm>
              <a:off x="1970" y="3467"/>
              <a:ext cx="1825" cy="457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36" y="0"/>
                </a:cxn>
                <a:cxn ang="0">
                  <a:pos x="2342" y="0"/>
                </a:cxn>
                <a:cxn ang="0">
                  <a:pos x="2402" y="40"/>
                </a:cxn>
                <a:cxn ang="0">
                  <a:pos x="2314" y="602"/>
                </a:cxn>
                <a:cxn ang="0">
                  <a:pos x="108" y="598"/>
                </a:cxn>
                <a:cxn ang="0">
                  <a:pos x="0" y="30"/>
                </a:cxn>
              </a:cxnLst>
              <a:rect l="0" t="0" r="r" b="b"/>
              <a:pathLst>
                <a:path w="2402" h="602">
                  <a:moveTo>
                    <a:pt x="0" y="30"/>
                  </a:moveTo>
                  <a:lnTo>
                    <a:pt x="36" y="0"/>
                  </a:lnTo>
                  <a:lnTo>
                    <a:pt x="2342" y="0"/>
                  </a:lnTo>
                  <a:lnTo>
                    <a:pt x="2402" y="40"/>
                  </a:lnTo>
                  <a:lnTo>
                    <a:pt x="2314" y="602"/>
                  </a:lnTo>
                  <a:lnTo>
                    <a:pt x="108" y="598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rgbClr val="F40000"/>
                </a:gs>
                <a:gs pos="100000">
                  <a:srgbClr val="FF0000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Freeform 43"/>
            <p:cNvSpPr>
              <a:spLocks noChangeAspect="1"/>
            </p:cNvSpPr>
            <p:nvPr/>
          </p:nvSpPr>
          <p:spPr bwMode="ltGray">
            <a:xfrm>
              <a:off x="1054" y="1484"/>
              <a:ext cx="3652" cy="2008"/>
            </a:xfrm>
            <a:custGeom>
              <a:avLst/>
              <a:gdLst/>
              <a:ahLst/>
              <a:cxnLst>
                <a:cxn ang="0">
                  <a:pos x="1184" y="0"/>
                </a:cxn>
                <a:cxn ang="0">
                  <a:pos x="3530" y="0"/>
                </a:cxn>
                <a:cxn ang="0">
                  <a:pos x="4712" y="1298"/>
                </a:cxn>
                <a:cxn ang="0">
                  <a:pos x="3526" y="2592"/>
                </a:cxn>
                <a:cxn ang="0">
                  <a:pos x="1184" y="2592"/>
                </a:cxn>
                <a:cxn ang="0">
                  <a:pos x="0" y="1292"/>
                </a:cxn>
                <a:cxn ang="0">
                  <a:pos x="1184" y="0"/>
                </a:cxn>
              </a:cxnLst>
              <a:rect l="0" t="0" r="r" b="b"/>
              <a:pathLst>
                <a:path w="4712" h="2592">
                  <a:moveTo>
                    <a:pt x="1184" y="0"/>
                  </a:moveTo>
                  <a:lnTo>
                    <a:pt x="3530" y="0"/>
                  </a:lnTo>
                  <a:lnTo>
                    <a:pt x="4712" y="1298"/>
                  </a:lnTo>
                  <a:lnTo>
                    <a:pt x="3526" y="2592"/>
                  </a:lnTo>
                  <a:lnTo>
                    <a:pt x="1184" y="2592"/>
                  </a:lnTo>
                  <a:lnTo>
                    <a:pt x="0" y="1292"/>
                  </a:lnTo>
                  <a:lnTo>
                    <a:pt x="1184" y="0"/>
                  </a:lnTo>
                  <a:close/>
                </a:path>
              </a:pathLst>
            </a:custGeom>
            <a:gradFill rotWithShape="0">
              <a:gsLst>
                <a:gs pos="0">
                  <a:srgbClr val="CC3300"/>
                </a:gs>
                <a:gs pos="100000">
                  <a:srgbClr val="FF000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Freeform 44"/>
            <p:cNvSpPr>
              <a:spLocks noChangeAspect="1"/>
            </p:cNvSpPr>
            <p:nvPr/>
          </p:nvSpPr>
          <p:spPr bwMode="gray">
            <a:xfrm>
              <a:off x="1388" y="1534"/>
              <a:ext cx="2986" cy="1873"/>
            </a:xfrm>
            <a:custGeom>
              <a:avLst/>
              <a:gdLst/>
              <a:ahLst/>
              <a:cxnLst>
                <a:cxn ang="0">
                  <a:pos x="1304" y="1226"/>
                </a:cxn>
                <a:cxn ang="0">
                  <a:pos x="752" y="1226"/>
                </a:cxn>
                <a:cxn ang="0">
                  <a:pos x="752" y="1436"/>
                </a:cxn>
                <a:cxn ang="0">
                  <a:pos x="0" y="1001"/>
                </a:cxn>
                <a:cxn ang="0">
                  <a:pos x="755" y="566"/>
                </a:cxn>
                <a:cxn ang="0">
                  <a:pos x="752" y="779"/>
                </a:cxn>
                <a:cxn ang="0">
                  <a:pos x="1304" y="782"/>
                </a:cxn>
                <a:cxn ang="0">
                  <a:pos x="1304" y="491"/>
                </a:cxn>
                <a:cxn ang="0">
                  <a:pos x="971" y="491"/>
                </a:cxn>
                <a:cxn ang="0">
                  <a:pos x="1600" y="0"/>
                </a:cxn>
                <a:cxn ang="0">
                  <a:pos x="2222" y="494"/>
                </a:cxn>
                <a:cxn ang="0">
                  <a:pos x="1895" y="491"/>
                </a:cxn>
                <a:cxn ang="0">
                  <a:pos x="1895" y="782"/>
                </a:cxn>
                <a:cxn ang="0">
                  <a:pos x="2438" y="782"/>
                </a:cxn>
                <a:cxn ang="0">
                  <a:pos x="2438" y="551"/>
                </a:cxn>
                <a:cxn ang="0">
                  <a:pos x="3215" y="1003"/>
                </a:cxn>
                <a:cxn ang="0">
                  <a:pos x="2438" y="1448"/>
                </a:cxn>
                <a:cxn ang="0">
                  <a:pos x="2438" y="1226"/>
                </a:cxn>
                <a:cxn ang="0">
                  <a:pos x="1895" y="1226"/>
                </a:cxn>
                <a:cxn ang="0">
                  <a:pos x="1898" y="1523"/>
                </a:cxn>
                <a:cxn ang="0">
                  <a:pos x="2219" y="1526"/>
                </a:cxn>
                <a:cxn ang="0">
                  <a:pos x="1616" y="2017"/>
                </a:cxn>
                <a:cxn ang="0">
                  <a:pos x="1031" y="1526"/>
                </a:cxn>
                <a:cxn ang="0">
                  <a:pos x="1304" y="1526"/>
                </a:cxn>
                <a:cxn ang="0">
                  <a:pos x="1304" y="1226"/>
                </a:cxn>
              </a:cxnLst>
              <a:rect l="0" t="0" r="r" b="b"/>
              <a:pathLst>
                <a:path w="3215" h="2017">
                  <a:moveTo>
                    <a:pt x="1304" y="1226"/>
                  </a:moveTo>
                  <a:lnTo>
                    <a:pt x="752" y="1226"/>
                  </a:lnTo>
                  <a:lnTo>
                    <a:pt x="752" y="1436"/>
                  </a:lnTo>
                  <a:lnTo>
                    <a:pt x="0" y="1001"/>
                  </a:lnTo>
                  <a:lnTo>
                    <a:pt x="755" y="566"/>
                  </a:lnTo>
                  <a:lnTo>
                    <a:pt x="752" y="779"/>
                  </a:lnTo>
                  <a:lnTo>
                    <a:pt x="1304" y="782"/>
                  </a:lnTo>
                  <a:lnTo>
                    <a:pt x="1304" y="491"/>
                  </a:lnTo>
                  <a:lnTo>
                    <a:pt x="971" y="491"/>
                  </a:lnTo>
                  <a:lnTo>
                    <a:pt x="1600" y="0"/>
                  </a:lnTo>
                  <a:lnTo>
                    <a:pt x="2222" y="494"/>
                  </a:lnTo>
                  <a:lnTo>
                    <a:pt x="1895" y="491"/>
                  </a:lnTo>
                  <a:lnTo>
                    <a:pt x="1895" y="782"/>
                  </a:lnTo>
                  <a:lnTo>
                    <a:pt x="2438" y="782"/>
                  </a:lnTo>
                  <a:lnTo>
                    <a:pt x="2438" y="551"/>
                  </a:lnTo>
                  <a:lnTo>
                    <a:pt x="3215" y="1003"/>
                  </a:lnTo>
                  <a:lnTo>
                    <a:pt x="2438" y="1448"/>
                  </a:lnTo>
                  <a:lnTo>
                    <a:pt x="2438" y="1226"/>
                  </a:lnTo>
                  <a:lnTo>
                    <a:pt x="1895" y="1226"/>
                  </a:lnTo>
                  <a:lnTo>
                    <a:pt x="1898" y="1523"/>
                  </a:lnTo>
                  <a:lnTo>
                    <a:pt x="2219" y="1526"/>
                  </a:lnTo>
                  <a:lnTo>
                    <a:pt x="1616" y="2017"/>
                  </a:lnTo>
                  <a:lnTo>
                    <a:pt x="1031" y="1526"/>
                  </a:lnTo>
                  <a:lnTo>
                    <a:pt x="1304" y="1526"/>
                  </a:lnTo>
                  <a:lnTo>
                    <a:pt x="1304" y="1226"/>
                  </a:lnTo>
                  <a:close/>
                </a:path>
              </a:pathLst>
            </a:custGeom>
            <a:solidFill>
              <a:srgbClr val="777777"/>
            </a:solidFill>
            <a:ln w="57150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Freeform 45"/>
            <p:cNvSpPr>
              <a:spLocks noChangeAspect="1"/>
            </p:cNvSpPr>
            <p:nvPr/>
          </p:nvSpPr>
          <p:spPr bwMode="gray">
            <a:xfrm>
              <a:off x="1463" y="1589"/>
              <a:ext cx="2835" cy="1757"/>
            </a:xfrm>
            <a:custGeom>
              <a:avLst/>
              <a:gdLst/>
              <a:ahLst/>
              <a:cxnLst>
                <a:cxn ang="0">
                  <a:pos x="1285" y="1117"/>
                </a:cxn>
                <a:cxn ang="0">
                  <a:pos x="619" y="1115"/>
                </a:cxn>
                <a:cxn ang="0">
                  <a:pos x="618" y="1291"/>
                </a:cxn>
                <a:cxn ang="0">
                  <a:pos x="0" y="938"/>
                </a:cxn>
                <a:cxn ang="0">
                  <a:pos x="623" y="583"/>
                </a:cxn>
                <a:cxn ang="0">
                  <a:pos x="627" y="771"/>
                </a:cxn>
                <a:cxn ang="0">
                  <a:pos x="1269" y="772"/>
                </a:cxn>
                <a:cxn ang="0">
                  <a:pos x="1267" y="380"/>
                </a:cxn>
                <a:cxn ang="0">
                  <a:pos x="1018" y="385"/>
                </a:cxn>
                <a:cxn ang="0">
                  <a:pos x="1519" y="0"/>
                </a:cxn>
                <a:cxn ang="0">
                  <a:pos x="2012" y="386"/>
                </a:cxn>
                <a:cxn ang="0">
                  <a:pos x="1763" y="386"/>
                </a:cxn>
                <a:cxn ang="0">
                  <a:pos x="1763" y="772"/>
                </a:cxn>
                <a:cxn ang="0">
                  <a:pos x="2420" y="772"/>
                </a:cxn>
                <a:cxn ang="0">
                  <a:pos x="2420" y="579"/>
                </a:cxn>
                <a:cxn ang="0">
                  <a:pos x="3052" y="940"/>
                </a:cxn>
                <a:cxn ang="0">
                  <a:pos x="2428" y="1287"/>
                </a:cxn>
                <a:cxn ang="0">
                  <a:pos x="2428" y="1107"/>
                </a:cxn>
                <a:cxn ang="0">
                  <a:pos x="1763" y="1107"/>
                </a:cxn>
                <a:cxn ang="0">
                  <a:pos x="1763" y="1501"/>
                </a:cxn>
                <a:cxn ang="0">
                  <a:pos x="2021" y="1501"/>
                </a:cxn>
                <a:cxn ang="0">
                  <a:pos x="1534" y="1891"/>
                </a:cxn>
                <a:cxn ang="0">
                  <a:pos x="1064" y="1506"/>
                </a:cxn>
                <a:cxn ang="0">
                  <a:pos x="1285" y="1505"/>
                </a:cxn>
                <a:cxn ang="0">
                  <a:pos x="1285" y="1117"/>
                </a:cxn>
              </a:cxnLst>
              <a:rect l="0" t="0" r="r" b="b"/>
              <a:pathLst>
                <a:path w="3052" h="1891">
                  <a:moveTo>
                    <a:pt x="1285" y="1117"/>
                  </a:moveTo>
                  <a:lnTo>
                    <a:pt x="619" y="1115"/>
                  </a:lnTo>
                  <a:lnTo>
                    <a:pt x="618" y="1291"/>
                  </a:lnTo>
                  <a:lnTo>
                    <a:pt x="0" y="938"/>
                  </a:lnTo>
                  <a:lnTo>
                    <a:pt x="623" y="583"/>
                  </a:lnTo>
                  <a:lnTo>
                    <a:pt x="627" y="771"/>
                  </a:lnTo>
                  <a:lnTo>
                    <a:pt x="1269" y="772"/>
                  </a:lnTo>
                  <a:lnTo>
                    <a:pt x="1267" y="380"/>
                  </a:lnTo>
                  <a:lnTo>
                    <a:pt x="1018" y="385"/>
                  </a:lnTo>
                  <a:lnTo>
                    <a:pt x="1519" y="0"/>
                  </a:lnTo>
                  <a:lnTo>
                    <a:pt x="2012" y="386"/>
                  </a:lnTo>
                  <a:lnTo>
                    <a:pt x="1763" y="386"/>
                  </a:lnTo>
                  <a:lnTo>
                    <a:pt x="1763" y="772"/>
                  </a:lnTo>
                  <a:lnTo>
                    <a:pt x="2420" y="772"/>
                  </a:lnTo>
                  <a:lnTo>
                    <a:pt x="2420" y="579"/>
                  </a:lnTo>
                  <a:lnTo>
                    <a:pt x="3052" y="940"/>
                  </a:lnTo>
                  <a:lnTo>
                    <a:pt x="2428" y="1287"/>
                  </a:lnTo>
                  <a:lnTo>
                    <a:pt x="2428" y="1107"/>
                  </a:lnTo>
                  <a:lnTo>
                    <a:pt x="1763" y="1107"/>
                  </a:lnTo>
                  <a:lnTo>
                    <a:pt x="1763" y="1501"/>
                  </a:lnTo>
                  <a:lnTo>
                    <a:pt x="2021" y="1501"/>
                  </a:lnTo>
                  <a:lnTo>
                    <a:pt x="1534" y="1891"/>
                  </a:lnTo>
                  <a:lnTo>
                    <a:pt x="1064" y="1506"/>
                  </a:lnTo>
                  <a:lnTo>
                    <a:pt x="1285" y="1505"/>
                  </a:lnTo>
                  <a:lnTo>
                    <a:pt x="1285" y="1117"/>
                  </a:lnTo>
                  <a:close/>
                </a:path>
              </a:pathLst>
            </a:custGeom>
            <a:gradFill rotWithShape="0">
              <a:gsLst>
                <a:gs pos="0">
                  <a:srgbClr val="FBFF00"/>
                </a:gs>
                <a:gs pos="100000">
                  <a:srgbClr val="F98010"/>
                </a:gs>
              </a:gsLst>
              <a:lin ang="5400000" scaled="1"/>
            </a:gradFill>
            <a:ln w="57150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3" name="Group 262"/>
          <p:cNvGrpSpPr>
            <a:grpSpLocks/>
          </p:cNvGrpSpPr>
          <p:nvPr/>
        </p:nvGrpSpPr>
        <p:grpSpPr bwMode="auto">
          <a:xfrm>
            <a:off x="1763688" y="1468664"/>
            <a:ext cx="965200" cy="1009650"/>
            <a:chOff x="76" y="1182"/>
            <a:chExt cx="1975" cy="2066"/>
          </a:xfrm>
        </p:grpSpPr>
        <p:grpSp>
          <p:nvGrpSpPr>
            <p:cNvPr id="14" name="Group 263"/>
            <p:cNvGrpSpPr>
              <a:grpSpLocks/>
            </p:cNvGrpSpPr>
            <p:nvPr/>
          </p:nvGrpSpPr>
          <p:grpSpPr bwMode="auto">
            <a:xfrm>
              <a:off x="76" y="2902"/>
              <a:ext cx="1975" cy="346"/>
              <a:chOff x="76" y="2902"/>
              <a:chExt cx="1975" cy="346"/>
            </a:xfrm>
          </p:grpSpPr>
          <p:sp>
            <p:nvSpPr>
              <p:cNvPr id="29" name="Freeform 264"/>
              <p:cNvSpPr>
                <a:spLocks noChangeAspect="1"/>
              </p:cNvSpPr>
              <p:nvPr/>
            </p:nvSpPr>
            <p:spPr bwMode="auto">
              <a:xfrm>
                <a:off x="76" y="3192"/>
                <a:ext cx="1975" cy="56"/>
              </a:xfrm>
              <a:custGeom>
                <a:avLst/>
                <a:gdLst/>
                <a:ahLst/>
                <a:cxnLst>
                  <a:cxn ang="0">
                    <a:pos x="31" y="150"/>
                  </a:cxn>
                  <a:cxn ang="0">
                    <a:pos x="0" y="39"/>
                  </a:cxn>
                  <a:cxn ang="0">
                    <a:pos x="55" y="0"/>
                  </a:cxn>
                  <a:cxn ang="0">
                    <a:pos x="5221" y="0"/>
                  </a:cxn>
                  <a:cxn ang="0">
                    <a:pos x="5265" y="39"/>
                  </a:cxn>
                  <a:cxn ang="0">
                    <a:pos x="5221" y="150"/>
                  </a:cxn>
                  <a:cxn ang="0">
                    <a:pos x="31" y="150"/>
                  </a:cxn>
                </a:cxnLst>
                <a:rect l="0" t="0" r="r" b="b"/>
                <a:pathLst>
                  <a:path w="5265" h="150">
                    <a:moveTo>
                      <a:pt x="31" y="150"/>
                    </a:moveTo>
                    <a:lnTo>
                      <a:pt x="0" y="39"/>
                    </a:lnTo>
                    <a:lnTo>
                      <a:pt x="55" y="0"/>
                    </a:lnTo>
                    <a:lnTo>
                      <a:pt x="5221" y="0"/>
                    </a:lnTo>
                    <a:lnTo>
                      <a:pt x="5265" y="39"/>
                    </a:lnTo>
                    <a:lnTo>
                      <a:pt x="5221" y="150"/>
                    </a:lnTo>
                    <a:lnTo>
                      <a:pt x="31" y="150"/>
                    </a:lnTo>
                    <a:close/>
                  </a:path>
                </a:pathLst>
              </a:custGeom>
              <a:solidFill>
                <a:srgbClr val="969696"/>
              </a:solidFill>
              <a:ln w="3175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" name="Freeform 265"/>
              <p:cNvSpPr>
                <a:spLocks noChangeAspect="1"/>
              </p:cNvSpPr>
              <p:nvPr/>
            </p:nvSpPr>
            <p:spPr bwMode="auto">
              <a:xfrm>
                <a:off x="76" y="2915"/>
                <a:ext cx="1974" cy="292"/>
              </a:xfrm>
              <a:custGeom>
                <a:avLst/>
                <a:gdLst/>
                <a:ahLst/>
                <a:cxnLst>
                  <a:cxn ang="0">
                    <a:pos x="0" y="777"/>
                  </a:cxn>
                  <a:cxn ang="0">
                    <a:pos x="191" y="0"/>
                  </a:cxn>
                  <a:cxn ang="0">
                    <a:pos x="5034" y="0"/>
                  </a:cxn>
                  <a:cxn ang="0">
                    <a:pos x="5262" y="780"/>
                  </a:cxn>
                  <a:cxn ang="0">
                    <a:pos x="0" y="777"/>
                  </a:cxn>
                </a:cxnLst>
                <a:rect l="0" t="0" r="r" b="b"/>
                <a:pathLst>
                  <a:path w="5262" h="780">
                    <a:moveTo>
                      <a:pt x="0" y="777"/>
                    </a:moveTo>
                    <a:lnTo>
                      <a:pt x="191" y="0"/>
                    </a:lnTo>
                    <a:lnTo>
                      <a:pt x="5034" y="0"/>
                    </a:lnTo>
                    <a:lnTo>
                      <a:pt x="5262" y="780"/>
                    </a:lnTo>
                    <a:lnTo>
                      <a:pt x="0" y="777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DDDDDD"/>
                  </a:gs>
                  <a:gs pos="100000">
                    <a:schemeClr val="tx1"/>
                  </a:gs>
                </a:gsLst>
                <a:lin ang="0" scaled="1"/>
              </a:gra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" name="Freeform 266"/>
              <p:cNvSpPr>
                <a:spLocks noChangeAspect="1"/>
              </p:cNvSpPr>
              <p:nvPr/>
            </p:nvSpPr>
            <p:spPr bwMode="auto">
              <a:xfrm>
                <a:off x="1404" y="3061"/>
                <a:ext cx="232" cy="112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618" y="300"/>
                  </a:cxn>
                  <a:cxn ang="0">
                    <a:pos x="588" y="130"/>
                  </a:cxn>
                  <a:cxn ang="0">
                    <a:pos x="558" y="85"/>
                  </a:cxn>
                  <a:cxn ang="0">
                    <a:pos x="397" y="82"/>
                  </a:cxn>
                  <a:cxn ang="0">
                    <a:pos x="352" y="0"/>
                  </a:cxn>
                  <a:cxn ang="0">
                    <a:pos x="220" y="0"/>
                  </a:cxn>
                  <a:cxn ang="0">
                    <a:pos x="187" y="40"/>
                  </a:cxn>
                  <a:cxn ang="0">
                    <a:pos x="183" y="85"/>
                  </a:cxn>
                  <a:cxn ang="0">
                    <a:pos x="33" y="85"/>
                  </a:cxn>
                  <a:cxn ang="0">
                    <a:pos x="0" y="130"/>
                  </a:cxn>
                  <a:cxn ang="0">
                    <a:pos x="18" y="300"/>
                  </a:cxn>
                </a:cxnLst>
                <a:rect l="0" t="0" r="r" b="b"/>
                <a:pathLst>
                  <a:path w="618" h="300">
                    <a:moveTo>
                      <a:pt x="18" y="300"/>
                    </a:moveTo>
                    <a:lnTo>
                      <a:pt x="618" y="300"/>
                    </a:lnTo>
                    <a:lnTo>
                      <a:pt x="588" y="130"/>
                    </a:lnTo>
                    <a:lnTo>
                      <a:pt x="558" y="85"/>
                    </a:lnTo>
                    <a:lnTo>
                      <a:pt x="397" y="82"/>
                    </a:lnTo>
                    <a:lnTo>
                      <a:pt x="352" y="0"/>
                    </a:lnTo>
                    <a:lnTo>
                      <a:pt x="220" y="0"/>
                    </a:lnTo>
                    <a:lnTo>
                      <a:pt x="187" y="40"/>
                    </a:lnTo>
                    <a:lnTo>
                      <a:pt x="183" y="85"/>
                    </a:lnTo>
                    <a:lnTo>
                      <a:pt x="33" y="85"/>
                    </a:lnTo>
                    <a:lnTo>
                      <a:pt x="0" y="130"/>
                    </a:lnTo>
                    <a:lnTo>
                      <a:pt x="18" y="300"/>
                    </a:lnTo>
                    <a:close/>
                  </a:path>
                </a:pathLst>
              </a:custGeom>
              <a:solidFill>
                <a:srgbClr val="808080"/>
              </a:solidFill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" name="Freeform 267"/>
              <p:cNvSpPr>
                <a:spLocks noChangeAspect="1"/>
              </p:cNvSpPr>
              <p:nvPr/>
            </p:nvSpPr>
            <p:spPr bwMode="auto">
              <a:xfrm>
                <a:off x="1657" y="2958"/>
                <a:ext cx="335" cy="216"/>
              </a:xfrm>
              <a:custGeom>
                <a:avLst/>
                <a:gdLst/>
                <a:ahLst/>
                <a:cxnLst>
                  <a:cxn ang="0">
                    <a:pos x="82" y="573"/>
                  </a:cxn>
                  <a:cxn ang="0">
                    <a:pos x="892" y="576"/>
                  </a:cxn>
                  <a:cxn ang="0">
                    <a:pos x="756" y="45"/>
                  </a:cxn>
                  <a:cxn ang="0">
                    <a:pos x="727" y="0"/>
                  </a:cxn>
                  <a:cxn ang="0">
                    <a:pos x="603" y="0"/>
                  </a:cxn>
                  <a:cxn ang="0">
                    <a:pos x="568" y="56"/>
                  </a:cxn>
                  <a:cxn ang="0">
                    <a:pos x="535" y="3"/>
                  </a:cxn>
                  <a:cxn ang="0">
                    <a:pos x="412" y="6"/>
                  </a:cxn>
                  <a:cxn ang="0">
                    <a:pos x="378" y="56"/>
                  </a:cxn>
                  <a:cxn ang="0">
                    <a:pos x="345" y="3"/>
                  </a:cxn>
                  <a:cxn ang="0">
                    <a:pos x="220" y="3"/>
                  </a:cxn>
                  <a:cxn ang="0">
                    <a:pos x="187" y="51"/>
                  </a:cxn>
                  <a:cxn ang="0">
                    <a:pos x="150" y="3"/>
                  </a:cxn>
                  <a:cxn ang="0">
                    <a:pos x="22" y="3"/>
                  </a:cxn>
                  <a:cxn ang="0">
                    <a:pos x="0" y="89"/>
                  </a:cxn>
                  <a:cxn ang="0">
                    <a:pos x="82" y="573"/>
                  </a:cxn>
                </a:cxnLst>
                <a:rect l="0" t="0" r="r" b="b"/>
                <a:pathLst>
                  <a:path w="892" h="576">
                    <a:moveTo>
                      <a:pt x="82" y="573"/>
                    </a:moveTo>
                    <a:lnTo>
                      <a:pt x="892" y="576"/>
                    </a:lnTo>
                    <a:lnTo>
                      <a:pt x="756" y="45"/>
                    </a:lnTo>
                    <a:lnTo>
                      <a:pt x="727" y="0"/>
                    </a:lnTo>
                    <a:lnTo>
                      <a:pt x="603" y="0"/>
                    </a:lnTo>
                    <a:lnTo>
                      <a:pt x="568" y="56"/>
                    </a:lnTo>
                    <a:lnTo>
                      <a:pt x="535" y="3"/>
                    </a:lnTo>
                    <a:lnTo>
                      <a:pt x="412" y="6"/>
                    </a:lnTo>
                    <a:lnTo>
                      <a:pt x="378" y="56"/>
                    </a:lnTo>
                    <a:lnTo>
                      <a:pt x="345" y="3"/>
                    </a:lnTo>
                    <a:lnTo>
                      <a:pt x="220" y="3"/>
                    </a:lnTo>
                    <a:lnTo>
                      <a:pt x="187" y="51"/>
                    </a:lnTo>
                    <a:lnTo>
                      <a:pt x="150" y="3"/>
                    </a:lnTo>
                    <a:lnTo>
                      <a:pt x="22" y="3"/>
                    </a:lnTo>
                    <a:lnTo>
                      <a:pt x="0" y="89"/>
                    </a:lnTo>
                    <a:lnTo>
                      <a:pt x="82" y="573"/>
                    </a:lnTo>
                    <a:close/>
                  </a:path>
                </a:pathLst>
              </a:custGeom>
              <a:solidFill>
                <a:srgbClr val="808080"/>
              </a:solidFill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" name="Freeform 268"/>
              <p:cNvSpPr>
                <a:spLocks noChangeAspect="1"/>
              </p:cNvSpPr>
              <p:nvPr/>
            </p:nvSpPr>
            <p:spPr bwMode="auto">
              <a:xfrm>
                <a:off x="152" y="2902"/>
                <a:ext cx="1210" cy="273"/>
              </a:xfrm>
              <a:custGeom>
                <a:avLst/>
                <a:gdLst/>
                <a:ahLst/>
                <a:cxnLst>
                  <a:cxn ang="0">
                    <a:pos x="413" y="724"/>
                  </a:cxn>
                  <a:cxn ang="0">
                    <a:pos x="615" y="628"/>
                  </a:cxn>
                  <a:cxn ang="0">
                    <a:pos x="2679" y="724"/>
                  </a:cxn>
                  <a:cxn ang="0">
                    <a:pos x="2835" y="628"/>
                  </a:cxn>
                  <a:cxn ang="0">
                    <a:pos x="3225" y="724"/>
                  </a:cxn>
                  <a:cxn ang="0">
                    <a:pos x="3150" y="178"/>
                  </a:cxn>
                  <a:cxn ang="0">
                    <a:pos x="3114" y="4"/>
                  </a:cxn>
                  <a:cxn ang="0">
                    <a:pos x="2964" y="73"/>
                  </a:cxn>
                  <a:cxn ang="0">
                    <a:pos x="2802" y="9"/>
                  </a:cxn>
                  <a:cxn ang="0">
                    <a:pos x="2724" y="13"/>
                  </a:cxn>
                  <a:cxn ang="0">
                    <a:pos x="2565" y="79"/>
                  </a:cxn>
                  <a:cxn ang="0">
                    <a:pos x="2402" y="4"/>
                  </a:cxn>
                  <a:cxn ang="0">
                    <a:pos x="2355" y="169"/>
                  </a:cxn>
                  <a:cxn ang="0">
                    <a:pos x="2289" y="58"/>
                  </a:cxn>
                  <a:cxn ang="0">
                    <a:pos x="2142" y="1"/>
                  </a:cxn>
                  <a:cxn ang="0">
                    <a:pos x="2070" y="7"/>
                  </a:cxn>
                  <a:cxn ang="0">
                    <a:pos x="1902" y="79"/>
                  </a:cxn>
                  <a:cxn ang="0">
                    <a:pos x="1737" y="4"/>
                  </a:cxn>
                  <a:cxn ang="0">
                    <a:pos x="1659" y="7"/>
                  </a:cxn>
                  <a:cxn ang="0">
                    <a:pos x="1485" y="73"/>
                  </a:cxn>
                  <a:cxn ang="0">
                    <a:pos x="1425" y="148"/>
                  </a:cxn>
                  <a:cxn ang="0">
                    <a:pos x="1395" y="7"/>
                  </a:cxn>
                  <a:cxn ang="0">
                    <a:pos x="1209" y="79"/>
                  </a:cxn>
                  <a:cxn ang="0">
                    <a:pos x="1065" y="4"/>
                  </a:cxn>
                  <a:cxn ang="0">
                    <a:pos x="984" y="7"/>
                  </a:cxn>
                  <a:cxn ang="0">
                    <a:pos x="810" y="79"/>
                  </a:cxn>
                  <a:cxn ang="0">
                    <a:pos x="639" y="13"/>
                  </a:cxn>
                  <a:cxn ang="0">
                    <a:pos x="600" y="150"/>
                  </a:cxn>
                  <a:cxn ang="0">
                    <a:pos x="519" y="199"/>
                  </a:cxn>
                  <a:cxn ang="0">
                    <a:pos x="345" y="154"/>
                  </a:cxn>
                  <a:cxn ang="0">
                    <a:pos x="296" y="0"/>
                  </a:cxn>
                  <a:cxn ang="0">
                    <a:pos x="120" y="79"/>
                  </a:cxn>
                  <a:cxn ang="0">
                    <a:pos x="128" y="181"/>
                  </a:cxn>
                  <a:cxn ang="0">
                    <a:pos x="0" y="727"/>
                  </a:cxn>
                </a:cxnLst>
                <a:rect l="0" t="0" r="r" b="b"/>
                <a:pathLst>
                  <a:path w="3225" h="727">
                    <a:moveTo>
                      <a:pt x="0" y="727"/>
                    </a:moveTo>
                    <a:lnTo>
                      <a:pt x="413" y="724"/>
                    </a:lnTo>
                    <a:lnTo>
                      <a:pt x="429" y="628"/>
                    </a:lnTo>
                    <a:lnTo>
                      <a:pt x="615" y="628"/>
                    </a:lnTo>
                    <a:lnTo>
                      <a:pt x="600" y="727"/>
                    </a:lnTo>
                    <a:lnTo>
                      <a:pt x="2679" y="724"/>
                    </a:lnTo>
                    <a:lnTo>
                      <a:pt x="2664" y="628"/>
                    </a:lnTo>
                    <a:lnTo>
                      <a:pt x="2835" y="628"/>
                    </a:lnTo>
                    <a:lnTo>
                      <a:pt x="2850" y="724"/>
                    </a:lnTo>
                    <a:lnTo>
                      <a:pt x="3225" y="724"/>
                    </a:lnTo>
                    <a:lnTo>
                      <a:pt x="3174" y="193"/>
                    </a:lnTo>
                    <a:lnTo>
                      <a:pt x="3150" y="178"/>
                    </a:lnTo>
                    <a:lnTo>
                      <a:pt x="3150" y="67"/>
                    </a:lnTo>
                    <a:lnTo>
                      <a:pt x="3114" y="4"/>
                    </a:lnTo>
                    <a:lnTo>
                      <a:pt x="3000" y="7"/>
                    </a:lnTo>
                    <a:lnTo>
                      <a:pt x="2964" y="73"/>
                    </a:lnTo>
                    <a:lnTo>
                      <a:pt x="2918" y="12"/>
                    </a:lnTo>
                    <a:lnTo>
                      <a:pt x="2802" y="9"/>
                    </a:lnTo>
                    <a:lnTo>
                      <a:pt x="2766" y="82"/>
                    </a:lnTo>
                    <a:lnTo>
                      <a:pt x="2724" y="13"/>
                    </a:lnTo>
                    <a:lnTo>
                      <a:pt x="2604" y="7"/>
                    </a:lnTo>
                    <a:lnTo>
                      <a:pt x="2565" y="79"/>
                    </a:lnTo>
                    <a:lnTo>
                      <a:pt x="2529" y="4"/>
                    </a:lnTo>
                    <a:lnTo>
                      <a:pt x="2402" y="4"/>
                    </a:lnTo>
                    <a:lnTo>
                      <a:pt x="2364" y="58"/>
                    </a:lnTo>
                    <a:lnTo>
                      <a:pt x="2355" y="169"/>
                    </a:lnTo>
                    <a:lnTo>
                      <a:pt x="2295" y="148"/>
                    </a:lnTo>
                    <a:lnTo>
                      <a:pt x="2289" y="58"/>
                    </a:lnTo>
                    <a:lnTo>
                      <a:pt x="2262" y="4"/>
                    </a:lnTo>
                    <a:lnTo>
                      <a:pt x="2142" y="1"/>
                    </a:lnTo>
                    <a:lnTo>
                      <a:pt x="2097" y="72"/>
                    </a:lnTo>
                    <a:lnTo>
                      <a:pt x="2070" y="7"/>
                    </a:lnTo>
                    <a:lnTo>
                      <a:pt x="1950" y="7"/>
                    </a:lnTo>
                    <a:lnTo>
                      <a:pt x="1902" y="79"/>
                    </a:lnTo>
                    <a:lnTo>
                      <a:pt x="1869" y="12"/>
                    </a:lnTo>
                    <a:lnTo>
                      <a:pt x="1737" y="4"/>
                    </a:lnTo>
                    <a:lnTo>
                      <a:pt x="1700" y="79"/>
                    </a:lnTo>
                    <a:lnTo>
                      <a:pt x="1659" y="7"/>
                    </a:lnTo>
                    <a:lnTo>
                      <a:pt x="1539" y="7"/>
                    </a:lnTo>
                    <a:lnTo>
                      <a:pt x="1485" y="73"/>
                    </a:lnTo>
                    <a:lnTo>
                      <a:pt x="1476" y="148"/>
                    </a:lnTo>
                    <a:lnTo>
                      <a:pt x="1425" y="148"/>
                    </a:lnTo>
                    <a:lnTo>
                      <a:pt x="1425" y="73"/>
                    </a:lnTo>
                    <a:lnTo>
                      <a:pt x="1395" y="7"/>
                    </a:lnTo>
                    <a:lnTo>
                      <a:pt x="1266" y="7"/>
                    </a:lnTo>
                    <a:lnTo>
                      <a:pt x="1209" y="79"/>
                    </a:lnTo>
                    <a:lnTo>
                      <a:pt x="1193" y="12"/>
                    </a:lnTo>
                    <a:lnTo>
                      <a:pt x="1065" y="4"/>
                    </a:lnTo>
                    <a:lnTo>
                      <a:pt x="1016" y="79"/>
                    </a:lnTo>
                    <a:lnTo>
                      <a:pt x="984" y="7"/>
                    </a:lnTo>
                    <a:lnTo>
                      <a:pt x="849" y="4"/>
                    </a:lnTo>
                    <a:lnTo>
                      <a:pt x="810" y="79"/>
                    </a:lnTo>
                    <a:lnTo>
                      <a:pt x="780" y="13"/>
                    </a:lnTo>
                    <a:lnTo>
                      <a:pt x="639" y="13"/>
                    </a:lnTo>
                    <a:lnTo>
                      <a:pt x="609" y="73"/>
                    </a:lnTo>
                    <a:lnTo>
                      <a:pt x="600" y="150"/>
                    </a:lnTo>
                    <a:lnTo>
                      <a:pt x="563" y="142"/>
                    </a:lnTo>
                    <a:lnTo>
                      <a:pt x="519" y="199"/>
                    </a:lnTo>
                    <a:lnTo>
                      <a:pt x="474" y="148"/>
                    </a:lnTo>
                    <a:lnTo>
                      <a:pt x="345" y="154"/>
                    </a:lnTo>
                    <a:lnTo>
                      <a:pt x="330" y="67"/>
                    </a:lnTo>
                    <a:lnTo>
                      <a:pt x="296" y="0"/>
                    </a:lnTo>
                    <a:lnTo>
                      <a:pt x="165" y="4"/>
                    </a:lnTo>
                    <a:lnTo>
                      <a:pt x="120" y="79"/>
                    </a:lnTo>
                    <a:lnTo>
                      <a:pt x="105" y="159"/>
                    </a:lnTo>
                    <a:lnTo>
                      <a:pt x="128" y="181"/>
                    </a:lnTo>
                    <a:lnTo>
                      <a:pt x="99" y="187"/>
                    </a:lnTo>
                    <a:lnTo>
                      <a:pt x="0" y="727"/>
                    </a:lnTo>
                    <a:close/>
                  </a:path>
                </a:pathLst>
              </a:custGeom>
              <a:solidFill>
                <a:srgbClr val="808080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" name="Freeform 269"/>
              <p:cNvSpPr>
                <a:spLocks noChangeAspect="1"/>
              </p:cNvSpPr>
              <p:nvPr/>
            </p:nvSpPr>
            <p:spPr bwMode="auto">
              <a:xfrm>
                <a:off x="1380" y="2904"/>
                <a:ext cx="239" cy="150"/>
              </a:xfrm>
              <a:custGeom>
                <a:avLst/>
                <a:gdLst/>
                <a:ahLst/>
                <a:cxnLst>
                  <a:cxn ang="0">
                    <a:pos x="45" y="397"/>
                  </a:cxn>
                  <a:cxn ang="0">
                    <a:pos x="638" y="400"/>
                  </a:cxn>
                  <a:cxn ang="0">
                    <a:pos x="597" y="183"/>
                  </a:cxn>
                  <a:cxn ang="0">
                    <a:pos x="575" y="162"/>
                  </a:cxn>
                  <a:cxn ang="0">
                    <a:pos x="588" y="162"/>
                  </a:cxn>
                  <a:cxn ang="0">
                    <a:pos x="573" y="57"/>
                  </a:cxn>
                  <a:cxn ang="0">
                    <a:pos x="545" y="4"/>
                  </a:cxn>
                  <a:cxn ang="0">
                    <a:pos x="425" y="3"/>
                  </a:cxn>
                  <a:cxn ang="0">
                    <a:pos x="387" y="63"/>
                  </a:cxn>
                  <a:cxn ang="0">
                    <a:pos x="350" y="4"/>
                  </a:cxn>
                  <a:cxn ang="0">
                    <a:pos x="237" y="0"/>
                  </a:cxn>
                  <a:cxn ang="0">
                    <a:pos x="200" y="63"/>
                  </a:cxn>
                  <a:cxn ang="0">
                    <a:pos x="162" y="4"/>
                  </a:cxn>
                  <a:cxn ang="0">
                    <a:pos x="41" y="3"/>
                  </a:cxn>
                  <a:cxn ang="0">
                    <a:pos x="0" y="60"/>
                  </a:cxn>
                  <a:cxn ang="0">
                    <a:pos x="11" y="165"/>
                  </a:cxn>
                  <a:cxn ang="0">
                    <a:pos x="42" y="165"/>
                  </a:cxn>
                  <a:cxn ang="0">
                    <a:pos x="20" y="187"/>
                  </a:cxn>
                  <a:cxn ang="0">
                    <a:pos x="45" y="397"/>
                  </a:cxn>
                </a:cxnLst>
                <a:rect l="0" t="0" r="r" b="b"/>
                <a:pathLst>
                  <a:path w="638" h="400">
                    <a:moveTo>
                      <a:pt x="45" y="397"/>
                    </a:moveTo>
                    <a:lnTo>
                      <a:pt x="638" y="400"/>
                    </a:lnTo>
                    <a:lnTo>
                      <a:pt x="597" y="183"/>
                    </a:lnTo>
                    <a:lnTo>
                      <a:pt x="575" y="162"/>
                    </a:lnTo>
                    <a:lnTo>
                      <a:pt x="588" y="162"/>
                    </a:lnTo>
                    <a:lnTo>
                      <a:pt x="573" y="57"/>
                    </a:lnTo>
                    <a:lnTo>
                      <a:pt x="545" y="4"/>
                    </a:lnTo>
                    <a:lnTo>
                      <a:pt x="425" y="3"/>
                    </a:lnTo>
                    <a:lnTo>
                      <a:pt x="387" y="63"/>
                    </a:lnTo>
                    <a:lnTo>
                      <a:pt x="350" y="4"/>
                    </a:lnTo>
                    <a:lnTo>
                      <a:pt x="237" y="0"/>
                    </a:lnTo>
                    <a:lnTo>
                      <a:pt x="200" y="63"/>
                    </a:lnTo>
                    <a:lnTo>
                      <a:pt x="162" y="4"/>
                    </a:lnTo>
                    <a:lnTo>
                      <a:pt x="41" y="3"/>
                    </a:lnTo>
                    <a:lnTo>
                      <a:pt x="0" y="60"/>
                    </a:lnTo>
                    <a:lnTo>
                      <a:pt x="11" y="165"/>
                    </a:lnTo>
                    <a:lnTo>
                      <a:pt x="42" y="165"/>
                    </a:lnTo>
                    <a:lnTo>
                      <a:pt x="20" y="187"/>
                    </a:lnTo>
                    <a:lnTo>
                      <a:pt x="45" y="397"/>
                    </a:lnTo>
                    <a:close/>
                  </a:path>
                </a:pathLst>
              </a:custGeom>
              <a:solidFill>
                <a:srgbClr val="808080"/>
              </a:solidFill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" name="Freeform 270"/>
              <p:cNvSpPr>
                <a:spLocks noChangeAspect="1"/>
              </p:cNvSpPr>
              <p:nvPr/>
            </p:nvSpPr>
            <p:spPr bwMode="gray">
              <a:xfrm>
                <a:off x="1395" y="2904"/>
                <a:ext cx="47" cy="24"/>
              </a:xfrm>
              <a:custGeom>
                <a:avLst/>
                <a:gdLst/>
                <a:ahLst/>
                <a:cxnLst>
                  <a:cxn ang="0">
                    <a:pos x="137" y="64"/>
                  </a:cxn>
                  <a:cxn ang="0">
                    <a:pos x="0" y="64"/>
                  </a:cxn>
                  <a:cxn ang="0">
                    <a:pos x="2" y="3"/>
                  </a:cxn>
                  <a:cxn ang="0">
                    <a:pos x="127" y="0"/>
                  </a:cxn>
                  <a:cxn ang="0">
                    <a:pos x="137" y="64"/>
                  </a:cxn>
                </a:cxnLst>
                <a:rect l="0" t="0" r="r" b="b"/>
                <a:pathLst>
                  <a:path w="137" h="64">
                    <a:moveTo>
                      <a:pt x="137" y="64"/>
                    </a:moveTo>
                    <a:lnTo>
                      <a:pt x="0" y="64"/>
                    </a:lnTo>
                    <a:lnTo>
                      <a:pt x="2" y="3"/>
                    </a:lnTo>
                    <a:lnTo>
                      <a:pt x="127" y="0"/>
                    </a:lnTo>
                    <a:lnTo>
                      <a:pt x="137" y="6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" name="Freeform 271"/>
              <p:cNvSpPr>
                <a:spLocks noChangeAspect="1"/>
              </p:cNvSpPr>
              <p:nvPr/>
            </p:nvSpPr>
            <p:spPr bwMode="gray">
              <a:xfrm>
                <a:off x="1468" y="2904"/>
                <a:ext cx="44" cy="24"/>
              </a:xfrm>
              <a:custGeom>
                <a:avLst/>
                <a:gdLst/>
                <a:ahLst/>
                <a:cxnLst>
                  <a:cxn ang="0">
                    <a:pos x="137" y="64"/>
                  </a:cxn>
                  <a:cxn ang="0">
                    <a:pos x="0" y="64"/>
                  </a:cxn>
                  <a:cxn ang="0">
                    <a:pos x="2" y="3"/>
                  </a:cxn>
                  <a:cxn ang="0">
                    <a:pos x="127" y="0"/>
                  </a:cxn>
                  <a:cxn ang="0">
                    <a:pos x="137" y="64"/>
                  </a:cxn>
                </a:cxnLst>
                <a:rect l="0" t="0" r="r" b="b"/>
                <a:pathLst>
                  <a:path w="137" h="64">
                    <a:moveTo>
                      <a:pt x="137" y="64"/>
                    </a:moveTo>
                    <a:lnTo>
                      <a:pt x="0" y="64"/>
                    </a:lnTo>
                    <a:lnTo>
                      <a:pt x="2" y="3"/>
                    </a:lnTo>
                    <a:lnTo>
                      <a:pt x="127" y="0"/>
                    </a:lnTo>
                    <a:lnTo>
                      <a:pt x="137" y="6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" name="Freeform 272"/>
              <p:cNvSpPr>
                <a:spLocks noChangeAspect="1"/>
              </p:cNvSpPr>
              <p:nvPr/>
            </p:nvSpPr>
            <p:spPr bwMode="gray">
              <a:xfrm>
                <a:off x="1539" y="2904"/>
                <a:ext cx="46" cy="24"/>
              </a:xfrm>
              <a:custGeom>
                <a:avLst/>
                <a:gdLst/>
                <a:ahLst/>
                <a:cxnLst>
                  <a:cxn ang="0">
                    <a:pos x="137" y="64"/>
                  </a:cxn>
                  <a:cxn ang="0">
                    <a:pos x="0" y="64"/>
                  </a:cxn>
                  <a:cxn ang="0">
                    <a:pos x="2" y="3"/>
                  </a:cxn>
                  <a:cxn ang="0">
                    <a:pos x="127" y="0"/>
                  </a:cxn>
                  <a:cxn ang="0">
                    <a:pos x="137" y="64"/>
                  </a:cxn>
                </a:cxnLst>
                <a:rect l="0" t="0" r="r" b="b"/>
                <a:pathLst>
                  <a:path w="137" h="64">
                    <a:moveTo>
                      <a:pt x="137" y="64"/>
                    </a:moveTo>
                    <a:lnTo>
                      <a:pt x="0" y="64"/>
                    </a:lnTo>
                    <a:lnTo>
                      <a:pt x="2" y="3"/>
                    </a:lnTo>
                    <a:lnTo>
                      <a:pt x="127" y="0"/>
                    </a:lnTo>
                    <a:lnTo>
                      <a:pt x="137" y="6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" name="Freeform 273"/>
              <p:cNvSpPr>
                <a:spLocks noChangeAspect="1"/>
              </p:cNvSpPr>
              <p:nvPr/>
            </p:nvSpPr>
            <p:spPr bwMode="auto">
              <a:xfrm>
                <a:off x="1545" y="2958"/>
                <a:ext cx="58" cy="67"/>
              </a:xfrm>
              <a:custGeom>
                <a:avLst/>
                <a:gdLst/>
                <a:ahLst/>
                <a:cxnLst>
                  <a:cxn ang="0">
                    <a:pos x="155" y="176"/>
                  </a:cxn>
                  <a:cxn ang="0">
                    <a:pos x="128" y="0"/>
                  </a:cxn>
                  <a:cxn ang="0">
                    <a:pos x="0" y="0"/>
                  </a:cxn>
                  <a:cxn ang="0">
                    <a:pos x="23" y="180"/>
                  </a:cxn>
                  <a:cxn ang="0">
                    <a:pos x="155" y="176"/>
                  </a:cxn>
                </a:cxnLst>
                <a:rect l="0" t="0" r="r" b="b"/>
                <a:pathLst>
                  <a:path w="155" h="180">
                    <a:moveTo>
                      <a:pt x="155" y="176"/>
                    </a:moveTo>
                    <a:lnTo>
                      <a:pt x="128" y="0"/>
                    </a:lnTo>
                    <a:lnTo>
                      <a:pt x="0" y="0"/>
                    </a:lnTo>
                    <a:lnTo>
                      <a:pt x="23" y="180"/>
                    </a:lnTo>
                    <a:lnTo>
                      <a:pt x="155" y="176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" name="Freeform 274"/>
              <p:cNvSpPr>
                <a:spLocks noChangeAspect="1"/>
              </p:cNvSpPr>
              <p:nvPr/>
            </p:nvSpPr>
            <p:spPr bwMode="auto">
              <a:xfrm>
                <a:off x="1473" y="2958"/>
                <a:ext cx="57" cy="67"/>
              </a:xfrm>
              <a:custGeom>
                <a:avLst/>
                <a:gdLst/>
                <a:ahLst/>
                <a:cxnLst>
                  <a:cxn ang="0">
                    <a:pos x="152" y="180"/>
                  </a:cxn>
                  <a:cxn ang="0">
                    <a:pos x="125" y="0"/>
                  </a:cxn>
                  <a:cxn ang="0">
                    <a:pos x="0" y="0"/>
                  </a:cxn>
                  <a:cxn ang="0">
                    <a:pos x="20" y="180"/>
                  </a:cxn>
                  <a:cxn ang="0">
                    <a:pos x="152" y="180"/>
                  </a:cxn>
                </a:cxnLst>
                <a:rect l="0" t="0" r="r" b="b"/>
                <a:pathLst>
                  <a:path w="152" h="180">
                    <a:moveTo>
                      <a:pt x="152" y="180"/>
                    </a:moveTo>
                    <a:lnTo>
                      <a:pt x="125" y="0"/>
                    </a:lnTo>
                    <a:lnTo>
                      <a:pt x="0" y="0"/>
                    </a:lnTo>
                    <a:lnTo>
                      <a:pt x="20" y="180"/>
                    </a:lnTo>
                    <a:lnTo>
                      <a:pt x="152" y="180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" name="Freeform 275"/>
              <p:cNvSpPr>
                <a:spLocks noChangeAspect="1"/>
              </p:cNvSpPr>
              <p:nvPr/>
            </p:nvSpPr>
            <p:spPr bwMode="auto">
              <a:xfrm>
                <a:off x="1401" y="2958"/>
                <a:ext cx="58" cy="67"/>
              </a:xfrm>
              <a:custGeom>
                <a:avLst/>
                <a:gdLst/>
                <a:ahLst/>
                <a:cxnLst>
                  <a:cxn ang="0">
                    <a:pos x="157" y="180"/>
                  </a:cxn>
                  <a:cxn ang="0">
                    <a:pos x="138" y="0"/>
                  </a:cxn>
                  <a:cxn ang="0">
                    <a:pos x="3" y="3"/>
                  </a:cxn>
                  <a:cxn ang="0">
                    <a:pos x="0" y="180"/>
                  </a:cxn>
                  <a:cxn ang="0">
                    <a:pos x="157" y="180"/>
                  </a:cxn>
                </a:cxnLst>
                <a:rect l="0" t="0" r="r" b="b"/>
                <a:pathLst>
                  <a:path w="157" h="180">
                    <a:moveTo>
                      <a:pt x="157" y="180"/>
                    </a:moveTo>
                    <a:lnTo>
                      <a:pt x="138" y="0"/>
                    </a:lnTo>
                    <a:lnTo>
                      <a:pt x="3" y="3"/>
                    </a:lnTo>
                    <a:lnTo>
                      <a:pt x="0" y="180"/>
                    </a:lnTo>
                    <a:lnTo>
                      <a:pt x="157" y="180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" name="Freeform 276"/>
              <p:cNvSpPr>
                <a:spLocks noChangeAspect="1"/>
              </p:cNvSpPr>
              <p:nvPr/>
            </p:nvSpPr>
            <p:spPr bwMode="auto">
              <a:xfrm>
                <a:off x="1566" y="3093"/>
                <a:ext cx="52" cy="36"/>
              </a:xfrm>
              <a:custGeom>
                <a:avLst/>
                <a:gdLst/>
                <a:ahLst/>
                <a:cxnLst>
                  <a:cxn ang="0">
                    <a:pos x="4" y="98"/>
                  </a:cxn>
                  <a:cxn ang="0">
                    <a:pos x="139" y="98"/>
                  </a:cxn>
                  <a:cxn ang="0">
                    <a:pos x="129" y="0"/>
                  </a:cxn>
                  <a:cxn ang="0">
                    <a:pos x="0" y="0"/>
                  </a:cxn>
                  <a:cxn ang="0">
                    <a:pos x="4" y="98"/>
                  </a:cxn>
                </a:cxnLst>
                <a:rect l="0" t="0" r="r" b="b"/>
                <a:pathLst>
                  <a:path w="139" h="98">
                    <a:moveTo>
                      <a:pt x="4" y="98"/>
                    </a:moveTo>
                    <a:lnTo>
                      <a:pt x="139" y="98"/>
                    </a:lnTo>
                    <a:lnTo>
                      <a:pt x="129" y="0"/>
                    </a:lnTo>
                    <a:lnTo>
                      <a:pt x="0" y="0"/>
                    </a:lnTo>
                    <a:lnTo>
                      <a:pt x="4" y="98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" name="Freeform 277"/>
              <p:cNvSpPr>
                <a:spLocks noChangeAspect="1"/>
              </p:cNvSpPr>
              <p:nvPr/>
            </p:nvSpPr>
            <p:spPr bwMode="auto">
              <a:xfrm>
                <a:off x="1486" y="3059"/>
                <a:ext cx="57" cy="72"/>
              </a:xfrm>
              <a:custGeom>
                <a:avLst/>
                <a:gdLst/>
                <a:ahLst/>
                <a:cxnLst>
                  <a:cxn ang="0">
                    <a:pos x="153" y="188"/>
                  </a:cxn>
                  <a:cxn ang="0">
                    <a:pos x="135" y="5"/>
                  </a:cxn>
                  <a:cxn ang="0">
                    <a:pos x="0" y="0"/>
                  </a:cxn>
                  <a:cxn ang="0">
                    <a:pos x="22" y="191"/>
                  </a:cxn>
                  <a:cxn ang="0">
                    <a:pos x="153" y="188"/>
                  </a:cxn>
                </a:cxnLst>
                <a:rect l="0" t="0" r="r" b="b"/>
                <a:pathLst>
                  <a:path w="153" h="191">
                    <a:moveTo>
                      <a:pt x="153" y="188"/>
                    </a:moveTo>
                    <a:lnTo>
                      <a:pt x="135" y="5"/>
                    </a:lnTo>
                    <a:lnTo>
                      <a:pt x="0" y="0"/>
                    </a:lnTo>
                    <a:lnTo>
                      <a:pt x="22" y="191"/>
                    </a:lnTo>
                    <a:lnTo>
                      <a:pt x="153" y="188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" name="Freeform 278"/>
              <p:cNvSpPr>
                <a:spLocks noChangeAspect="1"/>
              </p:cNvSpPr>
              <p:nvPr/>
            </p:nvSpPr>
            <p:spPr bwMode="auto">
              <a:xfrm>
                <a:off x="1414" y="3092"/>
                <a:ext cx="54" cy="37"/>
              </a:xfrm>
              <a:custGeom>
                <a:avLst/>
                <a:gdLst/>
                <a:ahLst/>
                <a:cxnLst>
                  <a:cxn ang="0">
                    <a:pos x="144" y="98"/>
                  </a:cxn>
                  <a:cxn ang="0">
                    <a:pos x="136" y="3"/>
                  </a:cxn>
                  <a:cxn ang="0">
                    <a:pos x="0" y="0"/>
                  </a:cxn>
                  <a:cxn ang="0">
                    <a:pos x="12" y="101"/>
                  </a:cxn>
                  <a:cxn ang="0">
                    <a:pos x="144" y="98"/>
                  </a:cxn>
                </a:cxnLst>
                <a:rect l="0" t="0" r="r" b="b"/>
                <a:pathLst>
                  <a:path w="144" h="101">
                    <a:moveTo>
                      <a:pt x="144" y="98"/>
                    </a:moveTo>
                    <a:lnTo>
                      <a:pt x="136" y="3"/>
                    </a:lnTo>
                    <a:lnTo>
                      <a:pt x="0" y="0"/>
                    </a:lnTo>
                    <a:lnTo>
                      <a:pt x="12" y="101"/>
                    </a:lnTo>
                    <a:lnTo>
                      <a:pt x="144" y="98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" name="Freeform 279"/>
              <p:cNvSpPr>
                <a:spLocks noChangeAspect="1"/>
              </p:cNvSpPr>
              <p:nvPr/>
            </p:nvSpPr>
            <p:spPr bwMode="gray">
              <a:xfrm>
                <a:off x="208" y="2903"/>
                <a:ext cx="56" cy="27"/>
              </a:xfrm>
              <a:custGeom>
                <a:avLst/>
                <a:gdLst/>
                <a:ahLst/>
                <a:cxnLst>
                  <a:cxn ang="0">
                    <a:pos x="142" y="71"/>
                  </a:cxn>
                  <a:cxn ang="0">
                    <a:pos x="0" y="71"/>
                  </a:cxn>
                  <a:cxn ang="0">
                    <a:pos x="12" y="0"/>
                  </a:cxn>
                  <a:cxn ang="0">
                    <a:pos x="150" y="0"/>
                  </a:cxn>
                  <a:cxn ang="0">
                    <a:pos x="142" y="71"/>
                  </a:cxn>
                </a:cxnLst>
                <a:rect l="0" t="0" r="r" b="b"/>
                <a:pathLst>
                  <a:path w="150" h="71">
                    <a:moveTo>
                      <a:pt x="142" y="71"/>
                    </a:moveTo>
                    <a:lnTo>
                      <a:pt x="0" y="71"/>
                    </a:lnTo>
                    <a:lnTo>
                      <a:pt x="12" y="0"/>
                    </a:lnTo>
                    <a:lnTo>
                      <a:pt x="150" y="0"/>
                    </a:lnTo>
                    <a:lnTo>
                      <a:pt x="142" y="7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solidFill>
                  <a:srgbClr val="80808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" name="Freeform 280"/>
              <p:cNvSpPr>
                <a:spLocks noChangeAspect="1"/>
              </p:cNvSpPr>
              <p:nvPr/>
            </p:nvSpPr>
            <p:spPr bwMode="gray">
              <a:xfrm>
                <a:off x="388" y="2904"/>
                <a:ext cx="56" cy="24"/>
              </a:xfrm>
              <a:custGeom>
                <a:avLst/>
                <a:gdLst/>
                <a:ahLst/>
                <a:cxnLst>
                  <a:cxn ang="0">
                    <a:pos x="142" y="71"/>
                  </a:cxn>
                  <a:cxn ang="0">
                    <a:pos x="0" y="71"/>
                  </a:cxn>
                  <a:cxn ang="0">
                    <a:pos x="12" y="0"/>
                  </a:cxn>
                  <a:cxn ang="0">
                    <a:pos x="150" y="0"/>
                  </a:cxn>
                  <a:cxn ang="0">
                    <a:pos x="142" y="71"/>
                  </a:cxn>
                </a:cxnLst>
                <a:rect l="0" t="0" r="r" b="b"/>
                <a:pathLst>
                  <a:path w="150" h="71">
                    <a:moveTo>
                      <a:pt x="142" y="71"/>
                    </a:moveTo>
                    <a:lnTo>
                      <a:pt x="0" y="71"/>
                    </a:lnTo>
                    <a:lnTo>
                      <a:pt x="12" y="0"/>
                    </a:lnTo>
                    <a:lnTo>
                      <a:pt x="150" y="0"/>
                    </a:lnTo>
                    <a:lnTo>
                      <a:pt x="142" y="7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" name="Freeform 281"/>
              <p:cNvSpPr>
                <a:spLocks noChangeAspect="1"/>
              </p:cNvSpPr>
              <p:nvPr/>
            </p:nvSpPr>
            <p:spPr bwMode="gray">
              <a:xfrm>
                <a:off x="465" y="2904"/>
                <a:ext cx="57" cy="24"/>
              </a:xfrm>
              <a:custGeom>
                <a:avLst/>
                <a:gdLst/>
                <a:ahLst/>
                <a:cxnLst>
                  <a:cxn ang="0">
                    <a:pos x="142" y="71"/>
                  </a:cxn>
                  <a:cxn ang="0">
                    <a:pos x="0" y="71"/>
                  </a:cxn>
                  <a:cxn ang="0">
                    <a:pos x="12" y="0"/>
                  </a:cxn>
                  <a:cxn ang="0">
                    <a:pos x="150" y="0"/>
                  </a:cxn>
                  <a:cxn ang="0">
                    <a:pos x="142" y="71"/>
                  </a:cxn>
                </a:cxnLst>
                <a:rect l="0" t="0" r="r" b="b"/>
                <a:pathLst>
                  <a:path w="150" h="71">
                    <a:moveTo>
                      <a:pt x="142" y="71"/>
                    </a:moveTo>
                    <a:lnTo>
                      <a:pt x="0" y="71"/>
                    </a:lnTo>
                    <a:lnTo>
                      <a:pt x="12" y="0"/>
                    </a:lnTo>
                    <a:lnTo>
                      <a:pt x="150" y="0"/>
                    </a:lnTo>
                    <a:lnTo>
                      <a:pt x="142" y="7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" name="Freeform 282"/>
              <p:cNvSpPr>
                <a:spLocks noChangeAspect="1"/>
              </p:cNvSpPr>
              <p:nvPr/>
            </p:nvSpPr>
            <p:spPr bwMode="gray">
              <a:xfrm>
                <a:off x="548" y="2905"/>
                <a:ext cx="50" cy="23"/>
              </a:xfrm>
              <a:custGeom>
                <a:avLst/>
                <a:gdLst/>
                <a:ahLst/>
                <a:cxnLst>
                  <a:cxn ang="0">
                    <a:pos x="142" y="61"/>
                  </a:cxn>
                  <a:cxn ang="0">
                    <a:pos x="0" y="61"/>
                  </a:cxn>
                  <a:cxn ang="0">
                    <a:pos x="6" y="0"/>
                  </a:cxn>
                  <a:cxn ang="0">
                    <a:pos x="141" y="0"/>
                  </a:cxn>
                  <a:cxn ang="0">
                    <a:pos x="142" y="61"/>
                  </a:cxn>
                </a:cxnLst>
                <a:rect l="0" t="0" r="r" b="b"/>
                <a:pathLst>
                  <a:path w="142" h="61">
                    <a:moveTo>
                      <a:pt x="142" y="61"/>
                    </a:moveTo>
                    <a:lnTo>
                      <a:pt x="0" y="61"/>
                    </a:lnTo>
                    <a:lnTo>
                      <a:pt x="6" y="0"/>
                    </a:lnTo>
                    <a:lnTo>
                      <a:pt x="141" y="0"/>
                    </a:lnTo>
                    <a:lnTo>
                      <a:pt x="142" y="6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" name="Freeform 283"/>
              <p:cNvSpPr>
                <a:spLocks noChangeAspect="1"/>
              </p:cNvSpPr>
              <p:nvPr/>
            </p:nvSpPr>
            <p:spPr bwMode="gray">
              <a:xfrm>
                <a:off x="626" y="2904"/>
                <a:ext cx="49" cy="24"/>
              </a:xfrm>
              <a:custGeom>
                <a:avLst/>
                <a:gdLst/>
                <a:ahLst/>
                <a:cxnLst>
                  <a:cxn ang="0">
                    <a:pos x="142" y="64"/>
                  </a:cxn>
                  <a:cxn ang="0">
                    <a:pos x="0" y="64"/>
                  </a:cxn>
                  <a:cxn ang="0">
                    <a:pos x="5" y="3"/>
                  </a:cxn>
                  <a:cxn ang="0">
                    <a:pos x="137" y="0"/>
                  </a:cxn>
                  <a:cxn ang="0">
                    <a:pos x="142" y="64"/>
                  </a:cxn>
                </a:cxnLst>
                <a:rect l="0" t="0" r="r" b="b"/>
                <a:pathLst>
                  <a:path w="142" h="64">
                    <a:moveTo>
                      <a:pt x="142" y="64"/>
                    </a:moveTo>
                    <a:lnTo>
                      <a:pt x="0" y="64"/>
                    </a:lnTo>
                    <a:lnTo>
                      <a:pt x="5" y="3"/>
                    </a:lnTo>
                    <a:lnTo>
                      <a:pt x="137" y="0"/>
                    </a:lnTo>
                    <a:lnTo>
                      <a:pt x="142" y="6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" name="Freeform 284"/>
              <p:cNvSpPr>
                <a:spLocks noChangeAspect="1"/>
              </p:cNvSpPr>
              <p:nvPr/>
            </p:nvSpPr>
            <p:spPr bwMode="gray">
              <a:xfrm>
                <a:off x="727" y="2904"/>
                <a:ext cx="48" cy="24"/>
              </a:xfrm>
              <a:custGeom>
                <a:avLst/>
                <a:gdLst/>
                <a:ahLst/>
                <a:cxnLst>
                  <a:cxn ang="0">
                    <a:pos x="142" y="64"/>
                  </a:cxn>
                  <a:cxn ang="0">
                    <a:pos x="0" y="64"/>
                  </a:cxn>
                  <a:cxn ang="0">
                    <a:pos x="5" y="3"/>
                  </a:cxn>
                  <a:cxn ang="0">
                    <a:pos x="137" y="0"/>
                  </a:cxn>
                  <a:cxn ang="0">
                    <a:pos x="142" y="64"/>
                  </a:cxn>
                </a:cxnLst>
                <a:rect l="0" t="0" r="r" b="b"/>
                <a:pathLst>
                  <a:path w="142" h="64">
                    <a:moveTo>
                      <a:pt x="142" y="64"/>
                    </a:moveTo>
                    <a:lnTo>
                      <a:pt x="0" y="64"/>
                    </a:lnTo>
                    <a:lnTo>
                      <a:pt x="5" y="3"/>
                    </a:lnTo>
                    <a:lnTo>
                      <a:pt x="137" y="0"/>
                    </a:lnTo>
                    <a:lnTo>
                      <a:pt x="142" y="6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" name="Freeform 285"/>
              <p:cNvSpPr>
                <a:spLocks noChangeAspect="1"/>
              </p:cNvSpPr>
              <p:nvPr/>
            </p:nvSpPr>
            <p:spPr bwMode="gray">
              <a:xfrm>
                <a:off x="802" y="2905"/>
                <a:ext cx="50" cy="23"/>
              </a:xfrm>
              <a:custGeom>
                <a:avLst/>
                <a:gdLst/>
                <a:ahLst/>
                <a:cxnLst>
                  <a:cxn ang="0">
                    <a:pos x="142" y="61"/>
                  </a:cxn>
                  <a:cxn ang="0">
                    <a:pos x="0" y="61"/>
                  </a:cxn>
                  <a:cxn ang="0">
                    <a:pos x="6" y="0"/>
                  </a:cxn>
                  <a:cxn ang="0">
                    <a:pos x="141" y="0"/>
                  </a:cxn>
                  <a:cxn ang="0">
                    <a:pos x="142" y="61"/>
                  </a:cxn>
                </a:cxnLst>
                <a:rect l="0" t="0" r="r" b="b"/>
                <a:pathLst>
                  <a:path w="142" h="61">
                    <a:moveTo>
                      <a:pt x="142" y="61"/>
                    </a:moveTo>
                    <a:lnTo>
                      <a:pt x="0" y="61"/>
                    </a:lnTo>
                    <a:lnTo>
                      <a:pt x="6" y="0"/>
                    </a:lnTo>
                    <a:lnTo>
                      <a:pt x="141" y="0"/>
                    </a:lnTo>
                    <a:lnTo>
                      <a:pt x="142" y="6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" name="Freeform 286"/>
              <p:cNvSpPr>
                <a:spLocks noChangeAspect="1"/>
              </p:cNvSpPr>
              <p:nvPr/>
            </p:nvSpPr>
            <p:spPr bwMode="gray">
              <a:xfrm>
                <a:off x="882" y="2905"/>
                <a:ext cx="47" cy="23"/>
              </a:xfrm>
              <a:custGeom>
                <a:avLst/>
                <a:gdLst/>
                <a:ahLst/>
                <a:cxnLst>
                  <a:cxn ang="0">
                    <a:pos x="142" y="61"/>
                  </a:cxn>
                  <a:cxn ang="0">
                    <a:pos x="0" y="61"/>
                  </a:cxn>
                  <a:cxn ang="0">
                    <a:pos x="6" y="0"/>
                  </a:cxn>
                  <a:cxn ang="0">
                    <a:pos x="141" y="0"/>
                  </a:cxn>
                  <a:cxn ang="0">
                    <a:pos x="142" y="61"/>
                  </a:cxn>
                </a:cxnLst>
                <a:rect l="0" t="0" r="r" b="b"/>
                <a:pathLst>
                  <a:path w="142" h="61">
                    <a:moveTo>
                      <a:pt x="142" y="61"/>
                    </a:moveTo>
                    <a:lnTo>
                      <a:pt x="0" y="61"/>
                    </a:lnTo>
                    <a:lnTo>
                      <a:pt x="6" y="0"/>
                    </a:lnTo>
                    <a:lnTo>
                      <a:pt x="141" y="0"/>
                    </a:lnTo>
                    <a:lnTo>
                      <a:pt x="142" y="6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" name="Freeform 287"/>
              <p:cNvSpPr>
                <a:spLocks noChangeAspect="1"/>
              </p:cNvSpPr>
              <p:nvPr/>
            </p:nvSpPr>
            <p:spPr bwMode="gray">
              <a:xfrm>
                <a:off x="953" y="2904"/>
                <a:ext cx="48" cy="23"/>
              </a:xfrm>
              <a:custGeom>
                <a:avLst/>
                <a:gdLst/>
                <a:ahLst/>
                <a:cxnLst>
                  <a:cxn ang="0">
                    <a:pos x="142" y="61"/>
                  </a:cxn>
                  <a:cxn ang="0">
                    <a:pos x="0" y="61"/>
                  </a:cxn>
                  <a:cxn ang="0">
                    <a:pos x="6" y="0"/>
                  </a:cxn>
                  <a:cxn ang="0">
                    <a:pos x="141" y="0"/>
                  </a:cxn>
                  <a:cxn ang="0">
                    <a:pos x="142" y="61"/>
                  </a:cxn>
                </a:cxnLst>
                <a:rect l="0" t="0" r="r" b="b"/>
                <a:pathLst>
                  <a:path w="142" h="61">
                    <a:moveTo>
                      <a:pt x="142" y="61"/>
                    </a:moveTo>
                    <a:lnTo>
                      <a:pt x="0" y="61"/>
                    </a:lnTo>
                    <a:lnTo>
                      <a:pt x="6" y="0"/>
                    </a:lnTo>
                    <a:lnTo>
                      <a:pt x="141" y="0"/>
                    </a:lnTo>
                    <a:lnTo>
                      <a:pt x="142" y="6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" name="Freeform 288"/>
              <p:cNvSpPr>
                <a:spLocks noChangeAspect="1"/>
              </p:cNvSpPr>
              <p:nvPr/>
            </p:nvSpPr>
            <p:spPr bwMode="gray">
              <a:xfrm>
                <a:off x="1050" y="2905"/>
                <a:ext cx="52" cy="23"/>
              </a:xfrm>
              <a:custGeom>
                <a:avLst/>
                <a:gdLst/>
                <a:ahLst/>
                <a:cxnLst>
                  <a:cxn ang="0">
                    <a:pos x="142" y="61"/>
                  </a:cxn>
                  <a:cxn ang="0">
                    <a:pos x="0" y="61"/>
                  </a:cxn>
                  <a:cxn ang="0">
                    <a:pos x="6" y="0"/>
                  </a:cxn>
                  <a:cxn ang="0">
                    <a:pos x="141" y="0"/>
                  </a:cxn>
                  <a:cxn ang="0">
                    <a:pos x="142" y="61"/>
                  </a:cxn>
                </a:cxnLst>
                <a:rect l="0" t="0" r="r" b="b"/>
                <a:pathLst>
                  <a:path w="142" h="61">
                    <a:moveTo>
                      <a:pt x="142" y="61"/>
                    </a:moveTo>
                    <a:lnTo>
                      <a:pt x="0" y="61"/>
                    </a:lnTo>
                    <a:lnTo>
                      <a:pt x="6" y="0"/>
                    </a:lnTo>
                    <a:lnTo>
                      <a:pt x="141" y="0"/>
                    </a:lnTo>
                    <a:lnTo>
                      <a:pt x="142" y="6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" name="Freeform 289"/>
              <p:cNvSpPr>
                <a:spLocks noChangeAspect="1"/>
              </p:cNvSpPr>
              <p:nvPr/>
            </p:nvSpPr>
            <p:spPr bwMode="gray">
              <a:xfrm>
                <a:off x="1126" y="2905"/>
                <a:ext cx="49" cy="23"/>
              </a:xfrm>
              <a:custGeom>
                <a:avLst/>
                <a:gdLst/>
                <a:ahLst/>
                <a:cxnLst>
                  <a:cxn ang="0">
                    <a:pos x="137" y="61"/>
                  </a:cxn>
                  <a:cxn ang="0">
                    <a:pos x="0" y="61"/>
                  </a:cxn>
                  <a:cxn ang="0">
                    <a:pos x="6" y="0"/>
                  </a:cxn>
                  <a:cxn ang="0">
                    <a:pos x="128" y="3"/>
                  </a:cxn>
                  <a:cxn ang="0">
                    <a:pos x="137" y="61"/>
                  </a:cxn>
                </a:cxnLst>
                <a:rect l="0" t="0" r="r" b="b"/>
                <a:pathLst>
                  <a:path w="137" h="61">
                    <a:moveTo>
                      <a:pt x="137" y="61"/>
                    </a:moveTo>
                    <a:lnTo>
                      <a:pt x="0" y="61"/>
                    </a:lnTo>
                    <a:lnTo>
                      <a:pt x="6" y="0"/>
                    </a:lnTo>
                    <a:lnTo>
                      <a:pt x="128" y="3"/>
                    </a:lnTo>
                    <a:lnTo>
                      <a:pt x="137" y="6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" name="Freeform 290"/>
              <p:cNvSpPr>
                <a:spLocks noChangeAspect="1"/>
              </p:cNvSpPr>
              <p:nvPr/>
            </p:nvSpPr>
            <p:spPr bwMode="gray">
              <a:xfrm>
                <a:off x="1201" y="2905"/>
                <a:ext cx="48" cy="23"/>
              </a:xfrm>
              <a:custGeom>
                <a:avLst/>
                <a:gdLst/>
                <a:ahLst/>
                <a:cxnLst>
                  <a:cxn ang="0">
                    <a:pos x="137" y="61"/>
                  </a:cxn>
                  <a:cxn ang="0">
                    <a:pos x="0" y="61"/>
                  </a:cxn>
                  <a:cxn ang="0">
                    <a:pos x="6" y="0"/>
                  </a:cxn>
                  <a:cxn ang="0">
                    <a:pos x="128" y="3"/>
                  </a:cxn>
                  <a:cxn ang="0">
                    <a:pos x="137" y="61"/>
                  </a:cxn>
                </a:cxnLst>
                <a:rect l="0" t="0" r="r" b="b"/>
                <a:pathLst>
                  <a:path w="137" h="61">
                    <a:moveTo>
                      <a:pt x="137" y="61"/>
                    </a:moveTo>
                    <a:lnTo>
                      <a:pt x="0" y="61"/>
                    </a:lnTo>
                    <a:lnTo>
                      <a:pt x="6" y="0"/>
                    </a:lnTo>
                    <a:lnTo>
                      <a:pt x="128" y="3"/>
                    </a:lnTo>
                    <a:lnTo>
                      <a:pt x="137" y="6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6" name="Freeform 291"/>
              <p:cNvSpPr>
                <a:spLocks noChangeAspect="1"/>
              </p:cNvSpPr>
              <p:nvPr/>
            </p:nvSpPr>
            <p:spPr bwMode="gray">
              <a:xfrm>
                <a:off x="1278" y="2904"/>
                <a:ext cx="45" cy="24"/>
              </a:xfrm>
              <a:custGeom>
                <a:avLst/>
                <a:gdLst/>
                <a:ahLst/>
                <a:cxnLst>
                  <a:cxn ang="0">
                    <a:pos x="137" y="64"/>
                  </a:cxn>
                  <a:cxn ang="0">
                    <a:pos x="0" y="64"/>
                  </a:cxn>
                  <a:cxn ang="0">
                    <a:pos x="2" y="3"/>
                  </a:cxn>
                  <a:cxn ang="0">
                    <a:pos x="127" y="0"/>
                  </a:cxn>
                  <a:cxn ang="0">
                    <a:pos x="137" y="64"/>
                  </a:cxn>
                </a:cxnLst>
                <a:rect l="0" t="0" r="r" b="b"/>
                <a:pathLst>
                  <a:path w="137" h="64">
                    <a:moveTo>
                      <a:pt x="137" y="64"/>
                    </a:moveTo>
                    <a:lnTo>
                      <a:pt x="0" y="64"/>
                    </a:lnTo>
                    <a:lnTo>
                      <a:pt x="2" y="3"/>
                    </a:lnTo>
                    <a:lnTo>
                      <a:pt x="127" y="0"/>
                    </a:lnTo>
                    <a:lnTo>
                      <a:pt x="137" y="6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7" name="Freeform 292"/>
              <p:cNvSpPr>
                <a:spLocks noChangeAspect="1"/>
              </p:cNvSpPr>
              <p:nvPr/>
            </p:nvSpPr>
            <p:spPr bwMode="auto">
              <a:xfrm>
                <a:off x="1127" y="2958"/>
                <a:ext cx="51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" name="Freeform 293"/>
              <p:cNvSpPr>
                <a:spLocks noChangeAspect="1"/>
              </p:cNvSpPr>
              <p:nvPr/>
            </p:nvSpPr>
            <p:spPr bwMode="auto">
              <a:xfrm>
                <a:off x="1053" y="2958"/>
                <a:ext cx="50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" name="Freeform 294"/>
              <p:cNvSpPr>
                <a:spLocks noChangeAspect="1"/>
              </p:cNvSpPr>
              <p:nvPr/>
            </p:nvSpPr>
            <p:spPr bwMode="auto">
              <a:xfrm>
                <a:off x="978" y="2958"/>
                <a:ext cx="50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" name="Freeform 295"/>
              <p:cNvSpPr>
                <a:spLocks noChangeAspect="1"/>
              </p:cNvSpPr>
              <p:nvPr/>
            </p:nvSpPr>
            <p:spPr bwMode="auto">
              <a:xfrm>
                <a:off x="900" y="2958"/>
                <a:ext cx="51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" name="Freeform 296"/>
              <p:cNvSpPr>
                <a:spLocks noChangeAspect="1"/>
              </p:cNvSpPr>
              <p:nvPr/>
            </p:nvSpPr>
            <p:spPr bwMode="auto">
              <a:xfrm>
                <a:off x="825" y="2958"/>
                <a:ext cx="51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" name="Freeform 297"/>
              <p:cNvSpPr>
                <a:spLocks noChangeAspect="1"/>
              </p:cNvSpPr>
              <p:nvPr/>
            </p:nvSpPr>
            <p:spPr bwMode="auto">
              <a:xfrm>
                <a:off x="748" y="2958"/>
                <a:ext cx="50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3" name="Freeform 298"/>
              <p:cNvSpPr>
                <a:spLocks noChangeAspect="1"/>
              </p:cNvSpPr>
              <p:nvPr/>
            </p:nvSpPr>
            <p:spPr bwMode="auto">
              <a:xfrm>
                <a:off x="672" y="2958"/>
                <a:ext cx="51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4" name="Freeform 299"/>
              <p:cNvSpPr>
                <a:spLocks noChangeAspect="1"/>
              </p:cNvSpPr>
              <p:nvPr/>
            </p:nvSpPr>
            <p:spPr bwMode="auto">
              <a:xfrm>
                <a:off x="593" y="2958"/>
                <a:ext cx="51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5" name="Freeform 300"/>
              <p:cNvSpPr>
                <a:spLocks noChangeAspect="1"/>
              </p:cNvSpPr>
              <p:nvPr/>
            </p:nvSpPr>
            <p:spPr bwMode="auto">
              <a:xfrm>
                <a:off x="518" y="2959"/>
                <a:ext cx="52" cy="31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6" name="Freeform 301"/>
              <p:cNvSpPr>
                <a:spLocks noChangeAspect="1"/>
              </p:cNvSpPr>
              <p:nvPr/>
            </p:nvSpPr>
            <p:spPr bwMode="auto">
              <a:xfrm>
                <a:off x="437" y="2959"/>
                <a:ext cx="52" cy="31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" name="Freeform 302"/>
              <p:cNvSpPr>
                <a:spLocks noChangeAspect="1"/>
              </p:cNvSpPr>
              <p:nvPr/>
            </p:nvSpPr>
            <p:spPr bwMode="auto">
              <a:xfrm>
                <a:off x="359" y="2959"/>
                <a:ext cx="53" cy="31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8" name="Freeform 303"/>
              <p:cNvSpPr>
                <a:spLocks noChangeAspect="1"/>
              </p:cNvSpPr>
              <p:nvPr/>
            </p:nvSpPr>
            <p:spPr bwMode="auto">
              <a:xfrm>
                <a:off x="327" y="2991"/>
                <a:ext cx="57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9" name="Freeform 304"/>
              <p:cNvSpPr>
                <a:spLocks noChangeAspect="1"/>
              </p:cNvSpPr>
              <p:nvPr/>
            </p:nvSpPr>
            <p:spPr bwMode="auto">
              <a:xfrm>
                <a:off x="408" y="2991"/>
                <a:ext cx="57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0" name="Freeform 305"/>
              <p:cNvSpPr>
                <a:spLocks noChangeAspect="1"/>
              </p:cNvSpPr>
              <p:nvPr/>
            </p:nvSpPr>
            <p:spPr bwMode="auto">
              <a:xfrm>
                <a:off x="487" y="2991"/>
                <a:ext cx="57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" name="Freeform 306"/>
              <p:cNvSpPr>
                <a:spLocks noChangeAspect="1"/>
              </p:cNvSpPr>
              <p:nvPr/>
            </p:nvSpPr>
            <p:spPr bwMode="auto">
              <a:xfrm>
                <a:off x="564" y="2991"/>
                <a:ext cx="57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" name="Freeform 307"/>
              <p:cNvSpPr>
                <a:spLocks noChangeAspect="1"/>
              </p:cNvSpPr>
              <p:nvPr/>
            </p:nvSpPr>
            <p:spPr bwMode="auto">
              <a:xfrm>
                <a:off x="644" y="2991"/>
                <a:ext cx="55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9" y="0"/>
                  </a:cxn>
                  <a:cxn ang="0">
                    <a:pos x="142" y="0"/>
                  </a:cxn>
                  <a:cxn ang="0">
                    <a:pos x="146" y="86"/>
                  </a:cxn>
                  <a:cxn ang="0">
                    <a:pos x="0" y="87"/>
                  </a:cxn>
                </a:cxnLst>
                <a:rect l="0" t="0" r="r" b="b"/>
                <a:pathLst>
                  <a:path w="146" h="87">
                    <a:moveTo>
                      <a:pt x="0" y="87"/>
                    </a:moveTo>
                    <a:lnTo>
                      <a:pt x="9" y="0"/>
                    </a:lnTo>
                    <a:lnTo>
                      <a:pt x="142" y="0"/>
                    </a:lnTo>
                    <a:lnTo>
                      <a:pt x="146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3" name="Freeform 308"/>
              <p:cNvSpPr>
                <a:spLocks noChangeAspect="1"/>
              </p:cNvSpPr>
              <p:nvPr/>
            </p:nvSpPr>
            <p:spPr bwMode="auto">
              <a:xfrm>
                <a:off x="721" y="2991"/>
                <a:ext cx="55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9" y="0"/>
                  </a:cxn>
                  <a:cxn ang="0">
                    <a:pos x="142" y="0"/>
                  </a:cxn>
                  <a:cxn ang="0">
                    <a:pos x="146" y="86"/>
                  </a:cxn>
                  <a:cxn ang="0">
                    <a:pos x="0" y="87"/>
                  </a:cxn>
                </a:cxnLst>
                <a:rect l="0" t="0" r="r" b="b"/>
                <a:pathLst>
                  <a:path w="146" h="87">
                    <a:moveTo>
                      <a:pt x="0" y="87"/>
                    </a:moveTo>
                    <a:lnTo>
                      <a:pt x="9" y="0"/>
                    </a:lnTo>
                    <a:lnTo>
                      <a:pt x="142" y="0"/>
                    </a:lnTo>
                    <a:lnTo>
                      <a:pt x="146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4" name="Freeform 309"/>
              <p:cNvSpPr>
                <a:spLocks noChangeAspect="1"/>
              </p:cNvSpPr>
              <p:nvPr/>
            </p:nvSpPr>
            <p:spPr bwMode="auto">
              <a:xfrm>
                <a:off x="799" y="2991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5" name="Freeform 310"/>
              <p:cNvSpPr>
                <a:spLocks noChangeAspect="1"/>
              </p:cNvSpPr>
              <p:nvPr/>
            </p:nvSpPr>
            <p:spPr bwMode="auto">
              <a:xfrm>
                <a:off x="876" y="2991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" name="Freeform 311"/>
              <p:cNvSpPr>
                <a:spLocks noChangeAspect="1"/>
              </p:cNvSpPr>
              <p:nvPr/>
            </p:nvSpPr>
            <p:spPr bwMode="auto">
              <a:xfrm>
                <a:off x="953" y="2991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" name="Freeform 312"/>
              <p:cNvSpPr>
                <a:spLocks noChangeAspect="1"/>
              </p:cNvSpPr>
              <p:nvPr/>
            </p:nvSpPr>
            <p:spPr bwMode="auto">
              <a:xfrm>
                <a:off x="1031" y="2991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8" name="Freeform 313"/>
              <p:cNvSpPr>
                <a:spLocks noChangeAspect="1"/>
              </p:cNvSpPr>
              <p:nvPr/>
            </p:nvSpPr>
            <p:spPr bwMode="auto">
              <a:xfrm>
                <a:off x="1103" y="2991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9" name="Freeform 314"/>
              <p:cNvSpPr>
                <a:spLocks noChangeAspect="1"/>
              </p:cNvSpPr>
              <p:nvPr/>
            </p:nvSpPr>
            <p:spPr bwMode="auto">
              <a:xfrm>
                <a:off x="1180" y="2991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0" name="Freeform 315"/>
              <p:cNvSpPr>
                <a:spLocks noChangeAspect="1"/>
              </p:cNvSpPr>
              <p:nvPr/>
            </p:nvSpPr>
            <p:spPr bwMode="auto">
              <a:xfrm>
                <a:off x="1130" y="3025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1" name="Freeform 316"/>
              <p:cNvSpPr>
                <a:spLocks noChangeAspect="1"/>
              </p:cNvSpPr>
              <p:nvPr/>
            </p:nvSpPr>
            <p:spPr bwMode="auto">
              <a:xfrm>
                <a:off x="1054" y="3025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" name="Freeform 317"/>
              <p:cNvSpPr>
                <a:spLocks noChangeAspect="1"/>
              </p:cNvSpPr>
              <p:nvPr/>
            </p:nvSpPr>
            <p:spPr bwMode="auto">
              <a:xfrm>
                <a:off x="977" y="3025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3" name="Freeform 318"/>
              <p:cNvSpPr>
                <a:spLocks noChangeAspect="1"/>
              </p:cNvSpPr>
              <p:nvPr/>
            </p:nvSpPr>
            <p:spPr bwMode="auto">
              <a:xfrm>
                <a:off x="899" y="3025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4" name="Freeform 319"/>
              <p:cNvSpPr>
                <a:spLocks noChangeAspect="1"/>
              </p:cNvSpPr>
              <p:nvPr/>
            </p:nvSpPr>
            <p:spPr bwMode="auto">
              <a:xfrm>
                <a:off x="822" y="3025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" name="Freeform 320"/>
              <p:cNvSpPr>
                <a:spLocks noChangeAspect="1"/>
              </p:cNvSpPr>
              <p:nvPr/>
            </p:nvSpPr>
            <p:spPr bwMode="auto">
              <a:xfrm>
                <a:off x="745" y="3025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" name="Freeform 321"/>
              <p:cNvSpPr>
                <a:spLocks noChangeAspect="1"/>
              </p:cNvSpPr>
              <p:nvPr/>
            </p:nvSpPr>
            <p:spPr bwMode="auto">
              <a:xfrm>
                <a:off x="668" y="3025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" name="Freeform 322"/>
              <p:cNvSpPr>
                <a:spLocks noChangeAspect="1"/>
              </p:cNvSpPr>
              <p:nvPr/>
            </p:nvSpPr>
            <p:spPr bwMode="auto">
              <a:xfrm>
                <a:off x="589" y="3025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" name="Freeform 323"/>
              <p:cNvSpPr>
                <a:spLocks noChangeAspect="1"/>
              </p:cNvSpPr>
              <p:nvPr/>
            </p:nvSpPr>
            <p:spPr bwMode="auto">
              <a:xfrm>
                <a:off x="510" y="3025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9" name="Freeform 324"/>
              <p:cNvSpPr>
                <a:spLocks noChangeAspect="1"/>
              </p:cNvSpPr>
              <p:nvPr/>
            </p:nvSpPr>
            <p:spPr bwMode="auto">
              <a:xfrm>
                <a:off x="431" y="3025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0" name="Freeform 325"/>
              <p:cNvSpPr>
                <a:spLocks noChangeAspect="1"/>
              </p:cNvSpPr>
              <p:nvPr/>
            </p:nvSpPr>
            <p:spPr bwMode="auto">
              <a:xfrm>
                <a:off x="352" y="3025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1" name="Freeform 326"/>
              <p:cNvSpPr>
                <a:spLocks noChangeAspect="1"/>
              </p:cNvSpPr>
              <p:nvPr/>
            </p:nvSpPr>
            <p:spPr bwMode="auto">
              <a:xfrm>
                <a:off x="399" y="3058"/>
                <a:ext cx="57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" name="Freeform 327"/>
              <p:cNvSpPr>
                <a:spLocks noChangeAspect="1"/>
              </p:cNvSpPr>
              <p:nvPr/>
            </p:nvSpPr>
            <p:spPr bwMode="auto">
              <a:xfrm>
                <a:off x="479" y="3058"/>
                <a:ext cx="57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3" name="Freeform 328"/>
              <p:cNvSpPr>
                <a:spLocks noChangeAspect="1"/>
              </p:cNvSpPr>
              <p:nvPr/>
            </p:nvSpPr>
            <p:spPr bwMode="auto">
              <a:xfrm>
                <a:off x="561" y="3059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" name="Freeform 329"/>
              <p:cNvSpPr>
                <a:spLocks noChangeAspect="1"/>
              </p:cNvSpPr>
              <p:nvPr/>
            </p:nvSpPr>
            <p:spPr bwMode="auto">
              <a:xfrm>
                <a:off x="639" y="3059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5" name="Freeform 330"/>
              <p:cNvSpPr>
                <a:spLocks noChangeAspect="1"/>
              </p:cNvSpPr>
              <p:nvPr/>
            </p:nvSpPr>
            <p:spPr bwMode="auto">
              <a:xfrm>
                <a:off x="719" y="3059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6" name="Freeform 331"/>
              <p:cNvSpPr>
                <a:spLocks noChangeAspect="1"/>
              </p:cNvSpPr>
              <p:nvPr/>
            </p:nvSpPr>
            <p:spPr bwMode="auto">
              <a:xfrm>
                <a:off x="797" y="3059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7" name="Freeform 332"/>
              <p:cNvSpPr>
                <a:spLocks noChangeAspect="1"/>
              </p:cNvSpPr>
              <p:nvPr/>
            </p:nvSpPr>
            <p:spPr bwMode="auto">
              <a:xfrm>
                <a:off x="876" y="3059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8" name="Freeform 333"/>
              <p:cNvSpPr>
                <a:spLocks noChangeAspect="1"/>
              </p:cNvSpPr>
              <p:nvPr/>
            </p:nvSpPr>
            <p:spPr bwMode="auto">
              <a:xfrm>
                <a:off x="953" y="3059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9" name="Freeform 334"/>
              <p:cNvSpPr>
                <a:spLocks noChangeAspect="1"/>
              </p:cNvSpPr>
              <p:nvPr/>
            </p:nvSpPr>
            <p:spPr bwMode="auto">
              <a:xfrm>
                <a:off x="1031" y="3059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0" name="Freeform 335"/>
              <p:cNvSpPr>
                <a:spLocks noChangeAspect="1"/>
              </p:cNvSpPr>
              <p:nvPr/>
            </p:nvSpPr>
            <p:spPr bwMode="auto">
              <a:xfrm>
                <a:off x="1108" y="3059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" name="Freeform 336"/>
              <p:cNvSpPr>
                <a:spLocks noChangeAspect="1"/>
              </p:cNvSpPr>
              <p:nvPr/>
            </p:nvSpPr>
            <p:spPr bwMode="auto">
              <a:xfrm>
                <a:off x="1031" y="3094"/>
                <a:ext cx="107" cy="35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" name="Freeform 337"/>
              <p:cNvSpPr>
                <a:spLocks noChangeAspect="1"/>
              </p:cNvSpPr>
              <p:nvPr/>
            </p:nvSpPr>
            <p:spPr bwMode="auto">
              <a:xfrm>
                <a:off x="532" y="3094"/>
                <a:ext cx="476" cy="35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" name="Freeform 338"/>
              <p:cNvSpPr>
                <a:spLocks noChangeAspect="1"/>
              </p:cNvSpPr>
              <p:nvPr/>
            </p:nvSpPr>
            <p:spPr bwMode="auto">
              <a:xfrm>
                <a:off x="394" y="3094"/>
                <a:ext cx="110" cy="35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" name="Freeform 339"/>
              <p:cNvSpPr>
                <a:spLocks noChangeAspect="1"/>
              </p:cNvSpPr>
              <p:nvPr/>
            </p:nvSpPr>
            <p:spPr bwMode="auto">
              <a:xfrm>
                <a:off x="279" y="2959"/>
                <a:ext cx="53" cy="31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" name="Freeform 340"/>
              <p:cNvSpPr>
                <a:spLocks noChangeAspect="1"/>
              </p:cNvSpPr>
              <p:nvPr/>
            </p:nvSpPr>
            <p:spPr bwMode="auto">
              <a:xfrm>
                <a:off x="201" y="2959"/>
                <a:ext cx="52" cy="31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" name="Freeform 341"/>
              <p:cNvSpPr>
                <a:spLocks noChangeAspect="1"/>
              </p:cNvSpPr>
              <p:nvPr/>
            </p:nvSpPr>
            <p:spPr bwMode="auto">
              <a:xfrm>
                <a:off x="195" y="2991"/>
                <a:ext cx="111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7" name="Freeform 342"/>
              <p:cNvSpPr>
                <a:spLocks noChangeAspect="1"/>
              </p:cNvSpPr>
              <p:nvPr/>
            </p:nvSpPr>
            <p:spPr bwMode="auto">
              <a:xfrm>
                <a:off x="189" y="3025"/>
                <a:ext cx="94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3" y="0"/>
                  </a:cxn>
                  <a:cxn ang="0">
                    <a:pos x="251" y="3"/>
                  </a:cxn>
                  <a:cxn ang="0">
                    <a:pos x="236" y="86"/>
                  </a:cxn>
                  <a:cxn ang="0">
                    <a:pos x="0" y="87"/>
                  </a:cxn>
                </a:cxnLst>
                <a:rect l="0" t="0" r="r" b="b"/>
                <a:pathLst>
                  <a:path w="251" h="87">
                    <a:moveTo>
                      <a:pt x="0" y="87"/>
                    </a:moveTo>
                    <a:lnTo>
                      <a:pt x="3" y="0"/>
                    </a:lnTo>
                    <a:lnTo>
                      <a:pt x="251" y="3"/>
                    </a:lnTo>
                    <a:lnTo>
                      <a:pt x="236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8" name="Freeform 343"/>
              <p:cNvSpPr>
                <a:spLocks noChangeAspect="1"/>
              </p:cNvSpPr>
              <p:nvPr/>
            </p:nvSpPr>
            <p:spPr bwMode="auto">
              <a:xfrm>
                <a:off x="183" y="3058"/>
                <a:ext cx="145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9" name="Freeform 344"/>
              <p:cNvSpPr>
                <a:spLocks noChangeAspect="1"/>
              </p:cNvSpPr>
              <p:nvPr/>
            </p:nvSpPr>
            <p:spPr bwMode="auto">
              <a:xfrm>
                <a:off x="177" y="3094"/>
                <a:ext cx="114" cy="35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" name="Freeform 345"/>
              <p:cNvSpPr>
                <a:spLocks noChangeAspect="1"/>
              </p:cNvSpPr>
              <p:nvPr/>
            </p:nvSpPr>
            <p:spPr bwMode="auto">
              <a:xfrm>
                <a:off x="1201" y="2958"/>
                <a:ext cx="127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1" name="Freeform 346"/>
              <p:cNvSpPr>
                <a:spLocks noChangeAspect="1"/>
              </p:cNvSpPr>
              <p:nvPr/>
            </p:nvSpPr>
            <p:spPr bwMode="auto">
              <a:xfrm>
                <a:off x="1247" y="2991"/>
                <a:ext cx="81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" name="Freeform 347"/>
              <p:cNvSpPr>
                <a:spLocks noChangeAspect="1"/>
              </p:cNvSpPr>
              <p:nvPr/>
            </p:nvSpPr>
            <p:spPr bwMode="auto">
              <a:xfrm>
                <a:off x="1204" y="3025"/>
                <a:ext cx="129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" name="Freeform 348"/>
              <p:cNvSpPr>
                <a:spLocks noChangeAspect="1"/>
              </p:cNvSpPr>
              <p:nvPr/>
            </p:nvSpPr>
            <p:spPr bwMode="auto">
              <a:xfrm>
                <a:off x="1183" y="3059"/>
                <a:ext cx="155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" name="Freeform 349"/>
              <p:cNvSpPr>
                <a:spLocks noChangeAspect="1"/>
              </p:cNvSpPr>
              <p:nvPr/>
            </p:nvSpPr>
            <p:spPr bwMode="auto">
              <a:xfrm>
                <a:off x="1234" y="3094"/>
                <a:ext cx="107" cy="35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15" name="Group 350"/>
              <p:cNvGrpSpPr>
                <a:grpSpLocks/>
              </p:cNvGrpSpPr>
              <p:nvPr/>
            </p:nvGrpSpPr>
            <p:grpSpPr bwMode="auto">
              <a:xfrm>
                <a:off x="1665" y="2956"/>
                <a:ext cx="303" cy="174"/>
                <a:chOff x="1665" y="2956"/>
                <a:chExt cx="303" cy="174"/>
              </a:xfrm>
            </p:grpSpPr>
            <p:sp>
              <p:nvSpPr>
                <p:cNvPr id="116" name="Freeform 351"/>
                <p:cNvSpPr>
                  <a:spLocks noChangeAspect="1"/>
                </p:cNvSpPr>
                <p:nvPr/>
              </p:nvSpPr>
              <p:spPr bwMode="auto">
                <a:xfrm>
                  <a:off x="1665" y="2956"/>
                  <a:ext cx="80" cy="174"/>
                </a:xfrm>
                <a:custGeom>
                  <a:avLst/>
                  <a:gdLst/>
                  <a:ahLst/>
                  <a:cxnLst>
                    <a:cxn ang="0">
                      <a:pos x="76" y="464"/>
                    </a:cxn>
                    <a:cxn ang="0">
                      <a:pos x="124" y="464"/>
                    </a:cxn>
                    <a:cxn ang="0">
                      <a:pos x="214" y="460"/>
                    </a:cxn>
                    <a:cxn ang="0">
                      <a:pos x="130" y="4"/>
                    </a:cxn>
                    <a:cxn ang="0">
                      <a:pos x="0" y="0"/>
                    </a:cxn>
                    <a:cxn ang="0">
                      <a:pos x="76" y="464"/>
                    </a:cxn>
                  </a:cxnLst>
                  <a:rect l="0" t="0" r="r" b="b"/>
                  <a:pathLst>
                    <a:path w="214" h="464">
                      <a:moveTo>
                        <a:pt x="76" y="464"/>
                      </a:moveTo>
                      <a:cubicBezTo>
                        <a:pt x="92" y="464"/>
                        <a:pt x="108" y="464"/>
                        <a:pt x="124" y="464"/>
                      </a:cubicBezTo>
                      <a:lnTo>
                        <a:pt x="214" y="460"/>
                      </a:lnTo>
                      <a:lnTo>
                        <a:pt x="130" y="4"/>
                      </a:lnTo>
                      <a:lnTo>
                        <a:pt x="0" y="0"/>
                      </a:lnTo>
                      <a:lnTo>
                        <a:pt x="76" y="464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7" name="Freeform 352"/>
                <p:cNvSpPr>
                  <a:spLocks noChangeAspect="1"/>
                </p:cNvSpPr>
                <p:nvPr/>
              </p:nvSpPr>
              <p:spPr bwMode="auto">
                <a:xfrm>
                  <a:off x="1738" y="2958"/>
                  <a:ext cx="80" cy="171"/>
                </a:xfrm>
                <a:custGeom>
                  <a:avLst/>
                  <a:gdLst/>
                  <a:ahLst/>
                  <a:cxnLst>
                    <a:cxn ang="0">
                      <a:pos x="212" y="456"/>
                    </a:cxn>
                    <a:cxn ang="0">
                      <a:pos x="126" y="0"/>
                    </a:cxn>
                    <a:cxn ang="0">
                      <a:pos x="0" y="4"/>
                    </a:cxn>
                    <a:cxn ang="0">
                      <a:pos x="80" y="454"/>
                    </a:cxn>
                    <a:cxn ang="0">
                      <a:pos x="212" y="456"/>
                    </a:cxn>
                  </a:cxnLst>
                  <a:rect l="0" t="0" r="r" b="b"/>
                  <a:pathLst>
                    <a:path w="212" h="456">
                      <a:moveTo>
                        <a:pt x="212" y="456"/>
                      </a:moveTo>
                      <a:lnTo>
                        <a:pt x="126" y="0"/>
                      </a:lnTo>
                      <a:lnTo>
                        <a:pt x="0" y="4"/>
                      </a:lnTo>
                      <a:lnTo>
                        <a:pt x="80" y="454"/>
                      </a:lnTo>
                      <a:lnTo>
                        <a:pt x="212" y="456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8" name="Freeform 353"/>
                <p:cNvSpPr>
                  <a:spLocks noChangeAspect="1"/>
                </p:cNvSpPr>
                <p:nvPr/>
              </p:nvSpPr>
              <p:spPr bwMode="auto">
                <a:xfrm>
                  <a:off x="1812" y="2958"/>
                  <a:ext cx="82" cy="171"/>
                </a:xfrm>
                <a:custGeom>
                  <a:avLst/>
                  <a:gdLst/>
                  <a:ahLst/>
                  <a:cxnLst>
                    <a:cxn ang="0">
                      <a:pos x="220" y="456"/>
                    </a:cxn>
                    <a:cxn ang="0">
                      <a:pos x="126" y="6"/>
                    </a:cxn>
                    <a:cxn ang="0">
                      <a:pos x="0" y="0"/>
                    </a:cxn>
                    <a:cxn ang="0">
                      <a:pos x="84" y="454"/>
                    </a:cxn>
                    <a:cxn ang="0">
                      <a:pos x="220" y="456"/>
                    </a:cxn>
                  </a:cxnLst>
                  <a:rect l="0" t="0" r="r" b="b"/>
                  <a:pathLst>
                    <a:path w="220" h="456">
                      <a:moveTo>
                        <a:pt x="220" y="456"/>
                      </a:moveTo>
                      <a:lnTo>
                        <a:pt x="126" y="6"/>
                      </a:lnTo>
                      <a:lnTo>
                        <a:pt x="0" y="0"/>
                      </a:lnTo>
                      <a:lnTo>
                        <a:pt x="84" y="454"/>
                      </a:lnTo>
                      <a:lnTo>
                        <a:pt x="220" y="456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9" name="Freeform 354"/>
                <p:cNvSpPr>
                  <a:spLocks noChangeAspect="1"/>
                </p:cNvSpPr>
                <p:nvPr/>
              </p:nvSpPr>
              <p:spPr bwMode="auto">
                <a:xfrm>
                  <a:off x="1904" y="3057"/>
                  <a:ext cx="64" cy="60"/>
                </a:xfrm>
                <a:custGeom>
                  <a:avLst/>
                  <a:gdLst/>
                  <a:ahLst/>
                  <a:cxnLst>
                    <a:cxn ang="0">
                      <a:pos x="170" y="154"/>
                    </a:cxn>
                    <a:cxn ang="0">
                      <a:pos x="134" y="0"/>
                    </a:cxn>
                    <a:cxn ang="0">
                      <a:pos x="0" y="0"/>
                    </a:cxn>
                    <a:cxn ang="0">
                      <a:pos x="38" y="160"/>
                    </a:cxn>
                    <a:cxn ang="0">
                      <a:pos x="170" y="154"/>
                    </a:cxn>
                  </a:cxnLst>
                  <a:rect l="0" t="0" r="r" b="b"/>
                  <a:pathLst>
                    <a:path w="170" h="160">
                      <a:moveTo>
                        <a:pt x="170" y="154"/>
                      </a:moveTo>
                      <a:lnTo>
                        <a:pt x="134" y="0"/>
                      </a:lnTo>
                      <a:lnTo>
                        <a:pt x="0" y="0"/>
                      </a:lnTo>
                      <a:lnTo>
                        <a:pt x="38" y="160"/>
                      </a:lnTo>
                      <a:lnTo>
                        <a:pt x="170" y="154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0" name="Freeform 355"/>
                <p:cNvSpPr>
                  <a:spLocks noChangeAspect="1"/>
                </p:cNvSpPr>
                <p:nvPr/>
              </p:nvSpPr>
              <p:spPr bwMode="auto">
                <a:xfrm>
                  <a:off x="1883" y="2958"/>
                  <a:ext cx="65" cy="90"/>
                </a:xfrm>
                <a:custGeom>
                  <a:avLst/>
                  <a:gdLst/>
                  <a:ahLst/>
                  <a:cxnLst>
                    <a:cxn ang="0">
                      <a:pos x="174" y="234"/>
                    </a:cxn>
                    <a:cxn ang="0">
                      <a:pos x="136" y="84"/>
                    </a:cxn>
                    <a:cxn ang="0">
                      <a:pos x="126" y="0"/>
                    </a:cxn>
                    <a:cxn ang="0">
                      <a:pos x="0" y="0"/>
                    </a:cxn>
                    <a:cxn ang="0">
                      <a:pos x="14" y="90"/>
                    </a:cxn>
                    <a:cxn ang="0">
                      <a:pos x="50" y="240"/>
                    </a:cxn>
                    <a:cxn ang="0">
                      <a:pos x="174" y="234"/>
                    </a:cxn>
                  </a:cxnLst>
                  <a:rect l="0" t="0" r="r" b="b"/>
                  <a:pathLst>
                    <a:path w="174" h="240">
                      <a:moveTo>
                        <a:pt x="174" y="234"/>
                      </a:moveTo>
                      <a:lnTo>
                        <a:pt x="136" y="84"/>
                      </a:lnTo>
                      <a:lnTo>
                        <a:pt x="126" y="0"/>
                      </a:lnTo>
                      <a:lnTo>
                        <a:pt x="0" y="0"/>
                      </a:lnTo>
                      <a:lnTo>
                        <a:pt x="14" y="90"/>
                      </a:lnTo>
                      <a:lnTo>
                        <a:pt x="50" y="240"/>
                      </a:lnTo>
                      <a:lnTo>
                        <a:pt x="174" y="234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5" name="Group 356"/>
            <p:cNvGrpSpPr>
              <a:grpSpLocks/>
            </p:cNvGrpSpPr>
            <p:nvPr/>
          </p:nvGrpSpPr>
          <p:grpSpPr bwMode="auto">
            <a:xfrm>
              <a:off x="342" y="1182"/>
              <a:ext cx="1442" cy="1636"/>
              <a:chOff x="342" y="1182"/>
              <a:chExt cx="1442" cy="1636"/>
            </a:xfrm>
          </p:grpSpPr>
          <p:sp>
            <p:nvSpPr>
              <p:cNvPr id="16" name="Rectangle 357"/>
              <p:cNvSpPr>
                <a:spLocks noChangeAspect="1" noChangeArrowheads="1"/>
              </p:cNvSpPr>
              <p:nvPr/>
            </p:nvSpPr>
            <p:spPr bwMode="auto">
              <a:xfrm>
                <a:off x="363" y="2780"/>
                <a:ext cx="1410" cy="38"/>
              </a:xfrm>
              <a:prstGeom prst="rect">
                <a:avLst/>
              </a:prstGeom>
              <a:solidFill>
                <a:srgbClr val="5F5F5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" name="Rectangle 358"/>
              <p:cNvSpPr>
                <a:spLocks noChangeAspect="1" noChangeArrowheads="1"/>
              </p:cNvSpPr>
              <p:nvPr/>
            </p:nvSpPr>
            <p:spPr bwMode="gray">
              <a:xfrm>
                <a:off x="343" y="2438"/>
                <a:ext cx="1441" cy="350"/>
              </a:xfrm>
              <a:prstGeom prst="rect">
                <a:avLst/>
              </a:prstGeom>
              <a:gradFill rotWithShape="0">
                <a:gsLst>
                  <a:gs pos="0">
                    <a:srgbClr val="DDDDDD"/>
                  </a:gs>
                  <a:gs pos="100000">
                    <a:srgbClr val="777777"/>
                  </a:gs>
                </a:gsLst>
                <a:lin ang="0" scaled="1"/>
              </a:gradFill>
              <a:ln w="3175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18" name="Group 359"/>
              <p:cNvGrpSpPr>
                <a:grpSpLocks/>
              </p:cNvGrpSpPr>
              <p:nvPr/>
            </p:nvGrpSpPr>
            <p:grpSpPr bwMode="auto">
              <a:xfrm>
                <a:off x="1342" y="2553"/>
                <a:ext cx="302" cy="60"/>
                <a:chOff x="1342" y="2553"/>
                <a:chExt cx="302" cy="60"/>
              </a:xfrm>
            </p:grpSpPr>
            <p:sp>
              <p:nvSpPr>
                <p:cNvPr id="27" name="Freeform 360"/>
                <p:cNvSpPr>
                  <a:spLocks noChangeAspect="1"/>
                </p:cNvSpPr>
                <p:nvPr/>
              </p:nvSpPr>
              <p:spPr bwMode="auto">
                <a:xfrm>
                  <a:off x="1416" y="2553"/>
                  <a:ext cx="163" cy="60"/>
                </a:xfrm>
                <a:custGeom>
                  <a:avLst/>
                  <a:gdLst/>
                  <a:ahLst/>
                  <a:cxnLst>
                    <a:cxn ang="0">
                      <a:pos x="0" y="130"/>
                    </a:cxn>
                    <a:cxn ang="0">
                      <a:pos x="0" y="110"/>
                    </a:cxn>
                    <a:cxn ang="0">
                      <a:pos x="34" y="0"/>
                    </a:cxn>
                    <a:cxn ang="0">
                      <a:pos x="314" y="4"/>
                    </a:cxn>
                    <a:cxn ang="0">
                      <a:pos x="354" y="130"/>
                    </a:cxn>
                    <a:cxn ang="0">
                      <a:pos x="0" y="130"/>
                    </a:cxn>
                  </a:cxnLst>
                  <a:rect l="0" t="0" r="r" b="b"/>
                  <a:pathLst>
                    <a:path w="354" h="130">
                      <a:moveTo>
                        <a:pt x="0" y="130"/>
                      </a:moveTo>
                      <a:cubicBezTo>
                        <a:pt x="0" y="123"/>
                        <a:pt x="0" y="117"/>
                        <a:pt x="0" y="110"/>
                      </a:cubicBezTo>
                      <a:lnTo>
                        <a:pt x="34" y="0"/>
                      </a:lnTo>
                      <a:lnTo>
                        <a:pt x="314" y="4"/>
                      </a:lnTo>
                      <a:lnTo>
                        <a:pt x="354" y="130"/>
                      </a:lnTo>
                      <a:lnTo>
                        <a:pt x="0" y="13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8" name="Rectangle 361"/>
                <p:cNvSpPr>
                  <a:spLocks noChangeAspect="1" noChangeArrowheads="1"/>
                </p:cNvSpPr>
                <p:nvPr/>
              </p:nvSpPr>
              <p:spPr bwMode="auto">
                <a:xfrm>
                  <a:off x="1342" y="2569"/>
                  <a:ext cx="302" cy="28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19" name="Rectangle 362"/>
              <p:cNvSpPr>
                <a:spLocks noChangeAspect="1" noChangeArrowheads="1"/>
              </p:cNvSpPr>
              <p:nvPr/>
            </p:nvSpPr>
            <p:spPr bwMode="auto">
              <a:xfrm>
                <a:off x="500" y="2665"/>
                <a:ext cx="109" cy="53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" name="Freeform 363"/>
              <p:cNvSpPr>
                <a:spLocks noChangeAspect="1"/>
              </p:cNvSpPr>
              <p:nvPr/>
            </p:nvSpPr>
            <p:spPr bwMode="gray">
              <a:xfrm>
                <a:off x="342" y="2207"/>
                <a:ext cx="1442" cy="244"/>
              </a:xfrm>
              <a:custGeom>
                <a:avLst/>
                <a:gdLst/>
                <a:ahLst/>
                <a:cxnLst>
                  <a:cxn ang="0">
                    <a:pos x="399" y="0"/>
                  </a:cxn>
                  <a:cxn ang="0">
                    <a:pos x="0" y="501"/>
                  </a:cxn>
                  <a:cxn ang="0">
                    <a:pos x="17" y="530"/>
                  </a:cxn>
                  <a:cxn ang="0">
                    <a:pos x="3114" y="525"/>
                  </a:cxn>
                  <a:cxn ang="0">
                    <a:pos x="3129" y="501"/>
                  </a:cxn>
                  <a:cxn ang="0">
                    <a:pos x="2724" y="6"/>
                  </a:cxn>
                  <a:cxn ang="0">
                    <a:pos x="399" y="0"/>
                  </a:cxn>
                </a:cxnLst>
                <a:rect l="0" t="0" r="r" b="b"/>
                <a:pathLst>
                  <a:path w="3129" h="530">
                    <a:moveTo>
                      <a:pt x="399" y="0"/>
                    </a:moveTo>
                    <a:lnTo>
                      <a:pt x="0" y="501"/>
                    </a:lnTo>
                    <a:lnTo>
                      <a:pt x="17" y="530"/>
                    </a:lnTo>
                    <a:lnTo>
                      <a:pt x="3114" y="525"/>
                    </a:lnTo>
                    <a:lnTo>
                      <a:pt x="3129" y="501"/>
                    </a:lnTo>
                    <a:lnTo>
                      <a:pt x="2724" y="6"/>
                    </a:lnTo>
                    <a:lnTo>
                      <a:pt x="399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B2B2B2"/>
                  </a:gs>
                  <a:gs pos="100000">
                    <a:srgbClr val="4D4D4D"/>
                  </a:gs>
                </a:gsLst>
                <a:lin ang="0" scaled="1"/>
              </a:gradFill>
              <a:ln w="3175" cap="flat" cmpd="sng">
                <a:solidFill>
                  <a:srgbClr val="808080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" name="Freeform 364"/>
              <p:cNvSpPr>
                <a:spLocks noChangeAspect="1"/>
              </p:cNvSpPr>
              <p:nvPr/>
            </p:nvSpPr>
            <p:spPr bwMode="auto">
              <a:xfrm>
                <a:off x="557" y="2226"/>
                <a:ext cx="954" cy="99"/>
              </a:xfrm>
              <a:custGeom>
                <a:avLst/>
                <a:gdLst/>
                <a:ahLst/>
                <a:cxnLst>
                  <a:cxn ang="0">
                    <a:pos x="1904" y="0"/>
                  </a:cxn>
                  <a:cxn ang="0">
                    <a:pos x="2034" y="160"/>
                  </a:cxn>
                  <a:cxn ang="0">
                    <a:pos x="1984" y="214"/>
                  </a:cxn>
                  <a:cxn ang="0">
                    <a:pos x="94" y="214"/>
                  </a:cxn>
                  <a:cxn ang="0">
                    <a:pos x="44" y="160"/>
                  </a:cxn>
                  <a:cxn ang="0">
                    <a:pos x="160" y="14"/>
                  </a:cxn>
                  <a:cxn ang="0">
                    <a:pos x="1904" y="0"/>
                  </a:cxn>
                </a:cxnLst>
                <a:rect l="0" t="0" r="r" b="b"/>
                <a:pathLst>
                  <a:path w="2070" h="214">
                    <a:moveTo>
                      <a:pt x="1904" y="0"/>
                    </a:moveTo>
                    <a:lnTo>
                      <a:pt x="2034" y="160"/>
                    </a:lnTo>
                    <a:cubicBezTo>
                      <a:pt x="2034" y="160"/>
                      <a:pt x="2070" y="214"/>
                      <a:pt x="1984" y="214"/>
                    </a:cubicBezTo>
                    <a:cubicBezTo>
                      <a:pt x="1984" y="214"/>
                      <a:pt x="1039" y="214"/>
                      <a:pt x="94" y="214"/>
                    </a:cubicBezTo>
                    <a:cubicBezTo>
                      <a:pt x="0" y="210"/>
                      <a:pt x="44" y="160"/>
                      <a:pt x="44" y="160"/>
                    </a:cubicBezTo>
                    <a:lnTo>
                      <a:pt x="160" y="14"/>
                    </a:lnTo>
                    <a:lnTo>
                      <a:pt x="190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777777"/>
                  </a:gs>
                  <a:gs pos="100000">
                    <a:srgbClr val="808080"/>
                  </a:gs>
                </a:gsLst>
                <a:lin ang="0" scaled="1"/>
              </a:gradFill>
              <a:ln w="3175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" name="Freeform 365"/>
              <p:cNvSpPr>
                <a:spLocks noChangeAspect="1"/>
              </p:cNvSpPr>
              <p:nvPr/>
            </p:nvSpPr>
            <p:spPr bwMode="auto">
              <a:xfrm>
                <a:off x="569" y="2311"/>
                <a:ext cx="929" cy="81"/>
              </a:xfrm>
              <a:custGeom>
                <a:avLst/>
                <a:gdLst/>
                <a:ahLst/>
                <a:cxnLst>
                  <a:cxn ang="0">
                    <a:pos x="2014" y="0"/>
                  </a:cxn>
                  <a:cxn ang="0">
                    <a:pos x="2016" y="126"/>
                  </a:cxn>
                  <a:cxn ang="0">
                    <a:pos x="1960" y="176"/>
                  </a:cxn>
                  <a:cxn ang="0">
                    <a:pos x="70" y="176"/>
                  </a:cxn>
                  <a:cxn ang="0">
                    <a:pos x="10" y="120"/>
                  </a:cxn>
                  <a:cxn ang="0">
                    <a:pos x="10" y="2"/>
                  </a:cxn>
                  <a:cxn ang="0">
                    <a:pos x="2014" y="0"/>
                  </a:cxn>
                </a:cxnLst>
                <a:rect l="0" t="0" r="r" b="b"/>
                <a:pathLst>
                  <a:path w="2018" h="176">
                    <a:moveTo>
                      <a:pt x="2014" y="0"/>
                    </a:moveTo>
                    <a:lnTo>
                      <a:pt x="2016" y="126"/>
                    </a:lnTo>
                    <a:cubicBezTo>
                      <a:pt x="2007" y="155"/>
                      <a:pt x="2018" y="156"/>
                      <a:pt x="1960" y="176"/>
                    </a:cubicBezTo>
                    <a:cubicBezTo>
                      <a:pt x="1960" y="176"/>
                      <a:pt x="1015" y="176"/>
                      <a:pt x="70" y="176"/>
                    </a:cubicBezTo>
                    <a:cubicBezTo>
                      <a:pt x="0" y="172"/>
                      <a:pt x="20" y="149"/>
                      <a:pt x="10" y="120"/>
                    </a:cubicBezTo>
                    <a:lnTo>
                      <a:pt x="10" y="2"/>
                    </a:lnTo>
                    <a:lnTo>
                      <a:pt x="201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DDDDDD"/>
                  </a:gs>
                  <a:gs pos="100000">
                    <a:srgbClr val="292929"/>
                  </a:gs>
                </a:gsLst>
                <a:lin ang="0" scaled="1"/>
              </a:gradFill>
              <a:ln w="317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" name="AutoShape 366"/>
              <p:cNvSpPr>
                <a:spLocks noChangeAspect="1" noChangeArrowheads="1"/>
              </p:cNvSpPr>
              <p:nvPr/>
            </p:nvSpPr>
            <p:spPr bwMode="gray">
              <a:xfrm>
                <a:off x="399" y="1182"/>
                <a:ext cx="1318" cy="1073"/>
              </a:xfrm>
              <a:prstGeom prst="roundRect">
                <a:avLst>
                  <a:gd name="adj" fmla="val 1847"/>
                </a:avLst>
              </a:prstGeom>
              <a:gradFill rotWithShape="0">
                <a:gsLst>
                  <a:gs pos="0">
                    <a:srgbClr val="DDDDDD"/>
                  </a:gs>
                  <a:gs pos="100000">
                    <a:srgbClr val="5F5F5F"/>
                  </a:gs>
                </a:gsLst>
                <a:lin ang="2700000" scaled="1"/>
              </a:gradFill>
              <a:ln w="3175">
                <a:solidFill>
                  <a:srgbClr val="80808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" name="AutoShape 367"/>
              <p:cNvSpPr>
                <a:spLocks noChangeAspect="1" noChangeArrowheads="1"/>
              </p:cNvSpPr>
              <p:nvPr/>
            </p:nvSpPr>
            <p:spPr bwMode="gray">
              <a:xfrm>
                <a:off x="479" y="1272"/>
                <a:ext cx="1158" cy="897"/>
              </a:xfrm>
              <a:prstGeom prst="roundRect">
                <a:avLst>
                  <a:gd name="adj" fmla="val 1847"/>
                </a:avLst>
              </a:prstGeom>
              <a:gradFill rotWithShape="0">
                <a:gsLst>
                  <a:gs pos="0">
                    <a:srgbClr val="5F5F5F"/>
                  </a:gs>
                  <a:gs pos="100000">
                    <a:srgbClr val="DDDDDD"/>
                  </a:gs>
                </a:gsLst>
                <a:lin ang="2700000" scaled="1"/>
              </a:gradFill>
              <a:ln w="3175">
                <a:solidFill>
                  <a:srgbClr val="80808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" name="AutoShape 368"/>
              <p:cNvSpPr>
                <a:spLocks noChangeAspect="1" noChangeArrowheads="1"/>
              </p:cNvSpPr>
              <p:nvPr/>
            </p:nvSpPr>
            <p:spPr bwMode="gray">
              <a:xfrm>
                <a:off x="557" y="1345"/>
                <a:ext cx="1004" cy="736"/>
              </a:xfrm>
              <a:prstGeom prst="roundRect">
                <a:avLst>
                  <a:gd name="adj" fmla="val 1847"/>
                </a:avLst>
              </a:prstGeom>
              <a:gradFill rotWithShape="0">
                <a:gsLst>
                  <a:gs pos="0">
                    <a:srgbClr val="99CCCC"/>
                  </a:gs>
                  <a:gs pos="100000">
                    <a:srgbClr val="006699"/>
                  </a:gs>
                </a:gsLst>
                <a:lin ang="2700000" scaled="1"/>
              </a:gradFill>
              <a:ln w="6350">
                <a:solidFill>
                  <a:srgbClr val="99CC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" name="AutoShape 369"/>
              <p:cNvSpPr>
                <a:spLocks noChangeAspect="1" noChangeArrowheads="1"/>
              </p:cNvSpPr>
              <p:nvPr/>
            </p:nvSpPr>
            <p:spPr bwMode="auto">
              <a:xfrm>
                <a:off x="1307" y="1454"/>
                <a:ext cx="79" cy="185"/>
              </a:xfrm>
              <a:prstGeom prst="roundRect">
                <a:avLst>
                  <a:gd name="adj" fmla="val 50000"/>
                </a:avLst>
              </a:prstGeom>
              <a:solidFill>
                <a:srgbClr val="99CCCC"/>
              </a:solidFill>
              <a:ln w="635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121" name="Group 262"/>
          <p:cNvGrpSpPr>
            <a:grpSpLocks/>
          </p:cNvGrpSpPr>
          <p:nvPr/>
        </p:nvGrpSpPr>
        <p:grpSpPr bwMode="auto">
          <a:xfrm>
            <a:off x="2931261" y="1483246"/>
            <a:ext cx="965200" cy="1009650"/>
            <a:chOff x="76" y="1182"/>
            <a:chExt cx="1975" cy="2066"/>
          </a:xfrm>
        </p:grpSpPr>
        <p:grpSp>
          <p:nvGrpSpPr>
            <p:cNvPr id="122" name="Group 263"/>
            <p:cNvGrpSpPr>
              <a:grpSpLocks/>
            </p:cNvGrpSpPr>
            <p:nvPr/>
          </p:nvGrpSpPr>
          <p:grpSpPr bwMode="auto">
            <a:xfrm>
              <a:off x="76" y="2902"/>
              <a:ext cx="1975" cy="346"/>
              <a:chOff x="76" y="2902"/>
              <a:chExt cx="1975" cy="346"/>
            </a:xfrm>
          </p:grpSpPr>
          <p:sp>
            <p:nvSpPr>
              <p:cNvPr id="137" name="Freeform 264"/>
              <p:cNvSpPr>
                <a:spLocks noChangeAspect="1"/>
              </p:cNvSpPr>
              <p:nvPr/>
            </p:nvSpPr>
            <p:spPr bwMode="auto">
              <a:xfrm>
                <a:off x="76" y="3192"/>
                <a:ext cx="1975" cy="56"/>
              </a:xfrm>
              <a:custGeom>
                <a:avLst/>
                <a:gdLst/>
                <a:ahLst/>
                <a:cxnLst>
                  <a:cxn ang="0">
                    <a:pos x="31" y="150"/>
                  </a:cxn>
                  <a:cxn ang="0">
                    <a:pos x="0" y="39"/>
                  </a:cxn>
                  <a:cxn ang="0">
                    <a:pos x="55" y="0"/>
                  </a:cxn>
                  <a:cxn ang="0">
                    <a:pos x="5221" y="0"/>
                  </a:cxn>
                  <a:cxn ang="0">
                    <a:pos x="5265" y="39"/>
                  </a:cxn>
                  <a:cxn ang="0">
                    <a:pos x="5221" y="150"/>
                  </a:cxn>
                  <a:cxn ang="0">
                    <a:pos x="31" y="150"/>
                  </a:cxn>
                </a:cxnLst>
                <a:rect l="0" t="0" r="r" b="b"/>
                <a:pathLst>
                  <a:path w="5265" h="150">
                    <a:moveTo>
                      <a:pt x="31" y="150"/>
                    </a:moveTo>
                    <a:lnTo>
                      <a:pt x="0" y="39"/>
                    </a:lnTo>
                    <a:lnTo>
                      <a:pt x="55" y="0"/>
                    </a:lnTo>
                    <a:lnTo>
                      <a:pt x="5221" y="0"/>
                    </a:lnTo>
                    <a:lnTo>
                      <a:pt x="5265" y="39"/>
                    </a:lnTo>
                    <a:lnTo>
                      <a:pt x="5221" y="150"/>
                    </a:lnTo>
                    <a:lnTo>
                      <a:pt x="31" y="150"/>
                    </a:lnTo>
                    <a:close/>
                  </a:path>
                </a:pathLst>
              </a:custGeom>
              <a:solidFill>
                <a:srgbClr val="969696"/>
              </a:solidFill>
              <a:ln w="3175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8" name="Freeform 265"/>
              <p:cNvSpPr>
                <a:spLocks noChangeAspect="1"/>
              </p:cNvSpPr>
              <p:nvPr/>
            </p:nvSpPr>
            <p:spPr bwMode="auto">
              <a:xfrm>
                <a:off x="76" y="2915"/>
                <a:ext cx="1974" cy="292"/>
              </a:xfrm>
              <a:custGeom>
                <a:avLst/>
                <a:gdLst/>
                <a:ahLst/>
                <a:cxnLst>
                  <a:cxn ang="0">
                    <a:pos x="0" y="777"/>
                  </a:cxn>
                  <a:cxn ang="0">
                    <a:pos x="191" y="0"/>
                  </a:cxn>
                  <a:cxn ang="0">
                    <a:pos x="5034" y="0"/>
                  </a:cxn>
                  <a:cxn ang="0">
                    <a:pos x="5262" y="780"/>
                  </a:cxn>
                  <a:cxn ang="0">
                    <a:pos x="0" y="777"/>
                  </a:cxn>
                </a:cxnLst>
                <a:rect l="0" t="0" r="r" b="b"/>
                <a:pathLst>
                  <a:path w="5262" h="780">
                    <a:moveTo>
                      <a:pt x="0" y="777"/>
                    </a:moveTo>
                    <a:lnTo>
                      <a:pt x="191" y="0"/>
                    </a:lnTo>
                    <a:lnTo>
                      <a:pt x="5034" y="0"/>
                    </a:lnTo>
                    <a:lnTo>
                      <a:pt x="5262" y="780"/>
                    </a:lnTo>
                    <a:lnTo>
                      <a:pt x="0" y="777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DDDDDD"/>
                  </a:gs>
                  <a:gs pos="100000">
                    <a:schemeClr val="tx1"/>
                  </a:gs>
                </a:gsLst>
                <a:lin ang="0" scaled="1"/>
              </a:gra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9" name="Freeform 266"/>
              <p:cNvSpPr>
                <a:spLocks noChangeAspect="1"/>
              </p:cNvSpPr>
              <p:nvPr/>
            </p:nvSpPr>
            <p:spPr bwMode="auto">
              <a:xfrm>
                <a:off x="1404" y="3061"/>
                <a:ext cx="232" cy="112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618" y="300"/>
                  </a:cxn>
                  <a:cxn ang="0">
                    <a:pos x="588" y="130"/>
                  </a:cxn>
                  <a:cxn ang="0">
                    <a:pos x="558" y="85"/>
                  </a:cxn>
                  <a:cxn ang="0">
                    <a:pos x="397" y="82"/>
                  </a:cxn>
                  <a:cxn ang="0">
                    <a:pos x="352" y="0"/>
                  </a:cxn>
                  <a:cxn ang="0">
                    <a:pos x="220" y="0"/>
                  </a:cxn>
                  <a:cxn ang="0">
                    <a:pos x="187" y="40"/>
                  </a:cxn>
                  <a:cxn ang="0">
                    <a:pos x="183" y="85"/>
                  </a:cxn>
                  <a:cxn ang="0">
                    <a:pos x="33" y="85"/>
                  </a:cxn>
                  <a:cxn ang="0">
                    <a:pos x="0" y="130"/>
                  </a:cxn>
                  <a:cxn ang="0">
                    <a:pos x="18" y="300"/>
                  </a:cxn>
                </a:cxnLst>
                <a:rect l="0" t="0" r="r" b="b"/>
                <a:pathLst>
                  <a:path w="618" h="300">
                    <a:moveTo>
                      <a:pt x="18" y="300"/>
                    </a:moveTo>
                    <a:lnTo>
                      <a:pt x="618" y="300"/>
                    </a:lnTo>
                    <a:lnTo>
                      <a:pt x="588" y="130"/>
                    </a:lnTo>
                    <a:lnTo>
                      <a:pt x="558" y="85"/>
                    </a:lnTo>
                    <a:lnTo>
                      <a:pt x="397" y="82"/>
                    </a:lnTo>
                    <a:lnTo>
                      <a:pt x="352" y="0"/>
                    </a:lnTo>
                    <a:lnTo>
                      <a:pt x="220" y="0"/>
                    </a:lnTo>
                    <a:lnTo>
                      <a:pt x="187" y="40"/>
                    </a:lnTo>
                    <a:lnTo>
                      <a:pt x="183" y="85"/>
                    </a:lnTo>
                    <a:lnTo>
                      <a:pt x="33" y="85"/>
                    </a:lnTo>
                    <a:lnTo>
                      <a:pt x="0" y="130"/>
                    </a:lnTo>
                    <a:lnTo>
                      <a:pt x="18" y="300"/>
                    </a:lnTo>
                    <a:close/>
                  </a:path>
                </a:pathLst>
              </a:custGeom>
              <a:solidFill>
                <a:srgbClr val="808080"/>
              </a:solidFill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0" name="Freeform 267"/>
              <p:cNvSpPr>
                <a:spLocks noChangeAspect="1"/>
              </p:cNvSpPr>
              <p:nvPr/>
            </p:nvSpPr>
            <p:spPr bwMode="auto">
              <a:xfrm>
                <a:off x="1657" y="2958"/>
                <a:ext cx="335" cy="216"/>
              </a:xfrm>
              <a:custGeom>
                <a:avLst/>
                <a:gdLst/>
                <a:ahLst/>
                <a:cxnLst>
                  <a:cxn ang="0">
                    <a:pos x="82" y="573"/>
                  </a:cxn>
                  <a:cxn ang="0">
                    <a:pos x="892" y="576"/>
                  </a:cxn>
                  <a:cxn ang="0">
                    <a:pos x="756" y="45"/>
                  </a:cxn>
                  <a:cxn ang="0">
                    <a:pos x="727" y="0"/>
                  </a:cxn>
                  <a:cxn ang="0">
                    <a:pos x="603" y="0"/>
                  </a:cxn>
                  <a:cxn ang="0">
                    <a:pos x="568" y="56"/>
                  </a:cxn>
                  <a:cxn ang="0">
                    <a:pos x="535" y="3"/>
                  </a:cxn>
                  <a:cxn ang="0">
                    <a:pos x="412" y="6"/>
                  </a:cxn>
                  <a:cxn ang="0">
                    <a:pos x="378" y="56"/>
                  </a:cxn>
                  <a:cxn ang="0">
                    <a:pos x="345" y="3"/>
                  </a:cxn>
                  <a:cxn ang="0">
                    <a:pos x="220" y="3"/>
                  </a:cxn>
                  <a:cxn ang="0">
                    <a:pos x="187" y="51"/>
                  </a:cxn>
                  <a:cxn ang="0">
                    <a:pos x="150" y="3"/>
                  </a:cxn>
                  <a:cxn ang="0">
                    <a:pos x="22" y="3"/>
                  </a:cxn>
                  <a:cxn ang="0">
                    <a:pos x="0" y="89"/>
                  </a:cxn>
                  <a:cxn ang="0">
                    <a:pos x="82" y="573"/>
                  </a:cxn>
                </a:cxnLst>
                <a:rect l="0" t="0" r="r" b="b"/>
                <a:pathLst>
                  <a:path w="892" h="576">
                    <a:moveTo>
                      <a:pt x="82" y="573"/>
                    </a:moveTo>
                    <a:lnTo>
                      <a:pt x="892" y="576"/>
                    </a:lnTo>
                    <a:lnTo>
                      <a:pt x="756" y="45"/>
                    </a:lnTo>
                    <a:lnTo>
                      <a:pt x="727" y="0"/>
                    </a:lnTo>
                    <a:lnTo>
                      <a:pt x="603" y="0"/>
                    </a:lnTo>
                    <a:lnTo>
                      <a:pt x="568" y="56"/>
                    </a:lnTo>
                    <a:lnTo>
                      <a:pt x="535" y="3"/>
                    </a:lnTo>
                    <a:lnTo>
                      <a:pt x="412" y="6"/>
                    </a:lnTo>
                    <a:lnTo>
                      <a:pt x="378" y="56"/>
                    </a:lnTo>
                    <a:lnTo>
                      <a:pt x="345" y="3"/>
                    </a:lnTo>
                    <a:lnTo>
                      <a:pt x="220" y="3"/>
                    </a:lnTo>
                    <a:lnTo>
                      <a:pt x="187" y="51"/>
                    </a:lnTo>
                    <a:lnTo>
                      <a:pt x="150" y="3"/>
                    </a:lnTo>
                    <a:lnTo>
                      <a:pt x="22" y="3"/>
                    </a:lnTo>
                    <a:lnTo>
                      <a:pt x="0" y="89"/>
                    </a:lnTo>
                    <a:lnTo>
                      <a:pt x="82" y="573"/>
                    </a:lnTo>
                    <a:close/>
                  </a:path>
                </a:pathLst>
              </a:custGeom>
              <a:solidFill>
                <a:srgbClr val="808080"/>
              </a:solidFill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1" name="Freeform 268"/>
              <p:cNvSpPr>
                <a:spLocks noChangeAspect="1"/>
              </p:cNvSpPr>
              <p:nvPr/>
            </p:nvSpPr>
            <p:spPr bwMode="auto">
              <a:xfrm>
                <a:off x="152" y="2902"/>
                <a:ext cx="1210" cy="273"/>
              </a:xfrm>
              <a:custGeom>
                <a:avLst/>
                <a:gdLst/>
                <a:ahLst/>
                <a:cxnLst>
                  <a:cxn ang="0">
                    <a:pos x="413" y="724"/>
                  </a:cxn>
                  <a:cxn ang="0">
                    <a:pos x="615" y="628"/>
                  </a:cxn>
                  <a:cxn ang="0">
                    <a:pos x="2679" y="724"/>
                  </a:cxn>
                  <a:cxn ang="0">
                    <a:pos x="2835" y="628"/>
                  </a:cxn>
                  <a:cxn ang="0">
                    <a:pos x="3225" y="724"/>
                  </a:cxn>
                  <a:cxn ang="0">
                    <a:pos x="3150" y="178"/>
                  </a:cxn>
                  <a:cxn ang="0">
                    <a:pos x="3114" y="4"/>
                  </a:cxn>
                  <a:cxn ang="0">
                    <a:pos x="2964" y="73"/>
                  </a:cxn>
                  <a:cxn ang="0">
                    <a:pos x="2802" y="9"/>
                  </a:cxn>
                  <a:cxn ang="0">
                    <a:pos x="2724" y="13"/>
                  </a:cxn>
                  <a:cxn ang="0">
                    <a:pos x="2565" y="79"/>
                  </a:cxn>
                  <a:cxn ang="0">
                    <a:pos x="2402" y="4"/>
                  </a:cxn>
                  <a:cxn ang="0">
                    <a:pos x="2355" y="169"/>
                  </a:cxn>
                  <a:cxn ang="0">
                    <a:pos x="2289" y="58"/>
                  </a:cxn>
                  <a:cxn ang="0">
                    <a:pos x="2142" y="1"/>
                  </a:cxn>
                  <a:cxn ang="0">
                    <a:pos x="2070" y="7"/>
                  </a:cxn>
                  <a:cxn ang="0">
                    <a:pos x="1902" y="79"/>
                  </a:cxn>
                  <a:cxn ang="0">
                    <a:pos x="1737" y="4"/>
                  </a:cxn>
                  <a:cxn ang="0">
                    <a:pos x="1659" y="7"/>
                  </a:cxn>
                  <a:cxn ang="0">
                    <a:pos x="1485" y="73"/>
                  </a:cxn>
                  <a:cxn ang="0">
                    <a:pos x="1425" y="148"/>
                  </a:cxn>
                  <a:cxn ang="0">
                    <a:pos x="1395" y="7"/>
                  </a:cxn>
                  <a:cxn ang="0">
                    <a:pos x="1209" y="79"/>
                  </a:cxn>
                  <a:cxn ang="0">
                    <a:pos x="1065" y="4"/>
                  </a:cxn>
                  <a:cxn ang="0">
                    <a:pos x="984" y="7"/>
                  </a:cxn>
                  <a:cxn ang="0">
                    <a:pos x="810" y="79"/>
                  </a:cxn>
                  <a:cxn ang="0">
                    <a:pos x="639" y="13"/>
                  </a:cxn>
                  <a:cxn ang="0">
                    <a:pos x="600" y="150"/>
                  </a:cxn>
                  <a:cxn ang="0">
                    <a:pos x="519" y="199"/>
                  </a:cxn>
                  <a:cxn ang="0">
                    <a:pos x="345" y="154"/>
                  </a:cxn>
                  <a:cxn ang="0">
                    <a:pos x="296" y="0"/>
                  </a:cxn>
                  <a:cxn ang="0">
                    <a:pos x="120" y="79"/>
                  </a:cxn>
                  <a:cxn ang="0">
                    <a:pos x="128" y="181"/>
                  </a:cxn>
                  <a:cxn ang="0">
                    <a:pos x="0" y="727"/>
                  </a:cxn>
                </a:cxnLst>
                <a:rect l="0" t="0" r="r" b="b"/>
                <a:pathLst>
                  <a:path w="3225" h="727">
                    <a:moveTo>
                      <a:pt x="0" y="727"/>
                    </a:moveTo>
                    <a:lnTo>
                      <a:pt x="413" y="724"/>
                    </a:lnTo>
                    <a:lnTo>
                      <a:pt x="429" y="628"/>
                    </a:lnTo>
                    <a:lnTo>
                      <a:pt x="615" y="628"/>
                    </a:lnTo>
                    <a:lnTo>
                      <a:pt x="600" y="727"/>
                    </a:lnTo>
                    <a:lnTo>
                      <a:pt x="2679" y="724"/>
                    </a:lnTo>
                    <a:lnTo>
                      <a:pt x="2664" y="628"/>
                    </a:lnTo>
                    <a:lnTo>
                      <a:pt x="2835" y="628"/>
                    </a:lnTo>
                    <a:lnTo>
                      <a:pt x="2850" y="724"/>
                    </a:lnTo>
                    <a:lnTo>
                      <a:pt x="3225" y="724"/>
                    </a:lnTo>
                    <a:lnTo>
                      <a:pt x="3174" y="193"/>
                    </a:lnTo>
                    <a:lnTo>
                      <a:pt x="3150" y="178"/>
                    </a:lnTo>
                    <a:lnTo>
                      <a:pt x="3150" y="67"/>
                    </a:lnTo>
                    <a:lnTo>
                      <a:pt x="3114" y="4"/>
                    </a:lnTo>
                    <a:lnTo>
                      <a:pt x="3000" y="7"/>
                    </a:lnTo>
                    <a:lnTo>
                      <a:pt x="2964" y="73"/>
                    </a:lnTo>
                    <a:lnTo>
                      <a:pt x="2918" y="12"/>
                    </a:lnTo>
                    <a:lnTo>
                      <a:pt x="2802" y="9"/>
                    </a:lnTo>
                    <a:lnTo>
                      <a:pt x="2766" y="82"/>
                    </a:lnTo>
                    <a:lnTo>
                      <a:pt x="2724" y="13"/>
                    </a:lnTo>
                    <a:lnTo>
                      <a:pt x="2604" y="7"/>
                    </a:lnTo>
                    <a:lnTo>
                      <a:pt x="2565" y="79"/>
                    </a:lnTo>
                    <a:lnTo>
                      <a:pt x="2529" y="4"/>
                    </a:lnTo>
                    <a:lnTo>
                      <a:pt x="2402" y="4"/>
                    </a:lnTo>
                    <a:lnTo>
                      <a:pt x="2364" y="58"/>
                    </a:lnTo>
                    <a:lnTo>
                      <a:pt x="2355" y="169"/>
                    </a:lnTo>
                    <a:lnTo>
                      <a:pt x="2295" y="148"/>
                    </a:lnTo>
                    <a:lnTo>
                      <a:pt x="2289" y="58"/>
                    </a:lnTo>
                    <a:lnTo>
                      <a:pt x="2262" y="4"/>
                    </a:lnTo>
                    <a:lnTo>
                      <a:pt x="2142" y="1"/>
                    </a:lnTo>
                    <a:lnTo>
                      <a:pt x="2097" y="72"/>
                    </a:lnTo>
                    <a:lnTo>
                      <a:pt x="2070" y="7"/>
                    </a:lnTo>
                    <a:lnTo>
                      <a:pt x="1950" y="7"/>
                    </a:lnTo>
                    <a:lnTo>
                      <a:pt x="1902" y="79"/>
                    </a:lnTo>
                    <a:lnTo>
                      <a:pt x="1869" y="12"/>
                    </a:lnTo>
                    <a:lnTo>
                      <a:pt x="1737" y="4"/>
                    </a:lnTo>
                    <a:lnTo>
                      <a:pt x="1700" y="79"/>
                    </a:lnTo>
                    <a:lnTo>
                      <a:pt x="1659" y="7"/>
                    </a:lnTo>
                    <a:lnTo>
                      <a:pt x="1539" y="7"/>
                    </a:lnTo>
                    <a:lnTo>
                      <a:pt x="1485" y="73"/>
                    </a:lnTo>
                    <a:lnTo>
                      <a:pt x="1476" y="148"/>
                    </a:lnTo>
                    <a:lnTo>
                      <a:pt x="1425" y="148"/>
                    </a:lnTo>
                    <a:lnTo>
                      <a:pt x="1425" y="73"/>
                    </a:lnTo>
                    <a:lnTo>
                      <a:pt x="1395" y="7"/>
                    </a:lnTo>
                    <a:lnTo>
                      <a:pt x="1266" y="7"/>
                    </a:lnTo>
                    <a:lnTo>
                      <a:pt x="1209" y="79"/>
                    </a:lnTo>
                    <a:lnTo>
                      <a:pt x="1193" y="12"/>
                    </a:lnTo>
                    <a:lnTo>
                      <a:pt x="1065" y="4"/>
                    </a:lnTo>
                    <a:lnTo>
                      <a:pt x="1016" y="79"/>
                    </a:lnTo>
                    <a:lnTo>
                      <a:pt x="984" y="7"/>
                    </a:lnTo>
                    <a:lnTo>
                      <a:pt x="849" y="4"/>
                    </a:lnTo>
                    <a:lnTo>
                      <a:pt x="810" y="79"/>
                    </a:lnTo>
                    <a:lnTo>
                      <a:pt x="780" y="13"/>
                    </a:lnTo>
                    <a:lnTo>
                      <a:pt x="639" y="13"/>
                    </a:lnTo>
                    <a:lnTo>
                      <a:pt x="609" y="73"/>
                    </a:lnTo>
                    <a:lnTo>
                      <a:pt x="600" y="150"/>
                    </a:lnTo>
                    <a:lnTo>
                      <a:pt x="563" y="142"/>
                    </a:lnTo>
                    <a:lnTo>
                      <a:pt x="519" y="199"/>
                    </a:lnTo>
                    <a:lnTo>
                      <a:pt x="474" y="148"/>
                    </a:lnTo>
                    <a:lnTo>
                      <a:pt x="345" y="154"/>
                    </a:lnTo>
                    <a:lnTo>
                      <a:pt x="330" y="67"/>
                    </a:lnTo>
                    <a:lnTo>
                      <a:pt x="296" y="0"/>
                    </a:lnTo>
                    <a:lnTo>
                      <a:pt x="165" y="4"/>
                    </a:lnTo>
                    <a:lnTo>
                      <a:pt x="120" y="79"/>
                    </a:lnTo>
                    <a:lnTo>
                      <a:pt x="105" y="159"/>
                    </a:lnTo>
                    <a:lnTo>
                      <a:pt x="128" y="181"/>
                    </a:lnTo>
                    <a:lnTo>
                      <a:pt x="99" y="187"/>
                    </a:lnTo>
                    <a:lnTo>
                      <a:pt x="0" y="727"/>
                    </a:lnTo>
                    <a:close/>
                  </a:path>
                </a:pathLst>
              </a:custGeom>
              <a:solidFill>
                <a:srgbClr val="808080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2" name="Freeform 269"/>
              <p:cNvSpPr>
                <a:spLocks noChangeAspect="1"/>
              </p:cNvSpPr>
              <p:nvPr/>
            </p:nvSpPr>
            <p:spPr bwMode="auto">
              <a:xfrm>
                <a:off x="1380" y="2904"/>
                <a:ext cx="239" cy="150"/>
              </a:xfrm>
              <a:custGeom>
                <a:avLst/>
                <a:gdLst/>
                <a:ahLst/>
                <a:cxnLst>
                  <a:cxn ang="0">
                    <a:pos x="45" y="397"/>
                  </a:cxn>
                  <a:cxn ang="0">
                    <a:pos x="638" y="400"/>
                  </a:cxn>
                  <a:cxn ang="0">
                    <a:pos x="597" y="183"/>
                  </a:cxn>
                  <a:cxn ang="0">
                    <a:pos x="575" y="162"/>
                  </a:cxn>
                  <a:cxn ang="0">
                    <a:pos x="588" y="162"/>
                  </a:cxn>
                  <a:cxn ang="0">
                    <a:pos x="573" y="57"/>
                  </a:cxn>
                  <a:cxn ang="0">
                    <a:pos x="545" y="4"/>
                  </a:cxn>
                  <a:cxn ang="0">
                    <a:pos x="425" y="3"/>
                  </a:cxn>
                  <a:cxn ang="0">
                    <a:pos x="387" y="63"/>
                  </a:cxn>
                  <a:cxn ang="0">
                    <a:pos x="350" y="4"/>
                  </a:cxn>
                  <a:cxn ang="0">
                    <a:pos x="237" y="0"/>
                  </a:cxn>
                  <a:cxn ang="0">
                    <a:pos x="200" y="63"/>
                  </a:cxn>
                  <a:cxn ang="0">
                    <a:pos x="162" y="4"/>
                  </a:cxn>
                  <a:cxn ang="0">
                    <a:pos x="41" y="3"/>
                  </a:cxn>
                  <a:cxn ang="0">
                    <a:pos x="0" y="60"/>
                  </a:cxn>
                  <a:cxn ang="0">
                    <a:pos x="11" y="165"/>
                  </a:cxn>
                  <a:cxn ang="0">
                    <a:pos x="42" y="165"/>
                  </a:cxn>
                  <a:cxn ang="0">
                    <a:pos x="20" y="187"/>
                  </a:cxn>
                  <a:cxn ang="0">
                    <a:pos x="45" y="397"/>
                  </a:cxn>
                </a:cxnLst>
                <a:rect l="0" t="0" r="r" b="b"/>
                <a:pathLst>
                  <a:path w="638" h="400">
                    <a:moveTo>
                      <a:pt x="45" y="397"/>
                    </a:moveTo>
                    <a:lnTo>
                      <a:pt x="638" y="400"/>
                    </a:lnTo>
                    <a:lnTo>
                      <a:pt x="597" y="183"/>
                    </a:lnTo>
                    <a:lnTo>
                      <a:pt x="575" y="162"/>
                    </a:lnTo>
                    <a:lnTo>
                      <a:pt x="588" y="162"/>
                    </a:lnTo>
                    <a:lnTo>
                      <a:pt x="573" y="57"/>
                    </a:lnTo>
                    <a:lnTo>
                      <a:pt x="545" y="4"/>
                    </a:lnTo>
                    <a:lnTo>
                      <a:pt x="425" y="3"/>
                    </a:lnTo>
                    <a:lnTo>
                      <a:pt x="387" y="63"/>
                    </a:lnTo>
                    <a:lnTo>
                      <a:pt x="350" y="4"/>
                    </a:lnTo>
                    <a:lnTo>
                      <a:pt x="237" y="0"/>
                    </a:lnTo>
                    <a:lnTo>
                      <a:pt x="200" y="63"/>
                    </a:lnTo>
                    <a:lnTo>
                      <a:pt x="162" y="4"/>
                    </a:lnTo>
                    <a:lnTo>
                      <a:pt x="41" y="3"/>
                    </a:lnTo>
                    <a:lnTo>
                      <a:pt x="0" y="60"/>
                    </a:lnTo>
                    <a:lnTo>
                      <a:pt x="11" y="165"/>
                    </a:lnTo>
                    <a:lnTo>
                      <a:pt x="42" y="165"/>
                    </a:lnTo>
                    <a:lnTo>
                      <a:pt x="20" y="187"/>
                    </a:lnTo>
                    <a:lnTo>
                      <a:pt x="45" y="397"/>
                    </a:lnTo>
                    <a:close/>
                  </a:path>
                </a:pathLst>
              </a:custGeom>
              <a:solidFill>
                <a:srgbClr val="808080"/>
              </a:solidFill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3" name="Freeform 270"/>
              <p:cNvSpPr>
                <a:spLocks noChangeAspect="1"/>
              </p:cNvSpPr>
              <p:nvPr/>
            </p:nvSpPr>
            <p:spPr bwMode="gray">
              <a:xfrm>
                <a:off x="1395" y="2904"/>
                <a:ext cx="47" cy="24"/>
              </a:xfrm>
              <a:custGeom>
                <a:avLst/>
                <a:gdLst/>
                <a:ahLst/>
                <a:cxnLst>
                  <a:cxn ang="0">
                    <a:pos x="137" y="64"/>
                  </a:cxn>
                  <a:cxn ang="0">
                    <a:pos x="0" y="64"/>
                  </a:cxn>
                  <a:cxn ang="0">
                    <a:pos x="2" y="3"/>
                  </a:cxn>
                  <a:cxn ang="0">
                    <a:pos x="127" y="0"/>
                  </a:cxn>
                  <a:cxn ang="0">
                    <a:pos x="137" y="64"/>
                  </a:cxn>
                </a:cxnLst>
                <a:rect l="0" t="0" r="r" b="b"/>
                <a:pathLst>
                  <a:path w="137" h="64">
                    <a:moveTo>
                      <a:pt x="137" y="64"/>
                    </a:moveTo>
                    <a:lnTo>
                      <a:pt x="0" y="64"/>
                    </a:lnTo>
                    <a:lnTo>
                      <a:pt x="2" y="3"/>
                    </a:lnTo>
                    <a:lnTo>
                      <a:pt x="127" y="0"/>
                    </a:lnTo>
                    <a:lnTo>
                      <a:pt x="137" y="6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" name="Freeform 271"/>
              <p:cNvSpPr>
                <a:spLocks noChangeAspect="1"/>
              </p:cNvSpPr>
              <p:nvPr/>
            </p:nvSpPr>
            <p:spPr bwMode="gray">
              <a:xfrm>
                <a:off x="1468" y="2904"/>
                <a:ext cx="44" cy="24"/>
              </a:xfrm>
              <a:custGeom>
                <a:avLst/>
                <a:gdLst/>
                <a:ahLst/>
                <a:cxnLst>
                  <a:cxn ang="0">
                    <a:pos x="137" y="64"/>
                  </a:cxn>
                  <a:cxn ang="0">
                    <a:pos x="0" y="64"/>
                  </a:cxn>
                  <a:cxn ang="0">
                    <a:pos x="2" y="3"/>
                  </a:cxn>
                  <a:cxn ang="0">
                    <a:pos x="127" y="0"/>
                  </a:cxn>
                  <a:cxn ang="0">
                    <a:pos x="137" y="64"/>
                  </a:cxn>
                </a:cxnLst>
                <a:rect l="0" t="0" r="r" b="b"/>
                <a:pathLst>
                  <a:path w="137" h="64">
                    <a:moveTo>
                      <a:pt x="137" y="64"/>
                    </a:moveTo>
                    <a:lnTo>
                      <a:pt x="0" y="64"/>
                    </a:lnTo>
                    <a:lnTo>
                      <a:pt x="2" y="3"/>
                    </a:lnTo>
                    <a:lnTo>
                      <a:pt x="127" y="0"/>
                    </a:lnTo>
                    <a:lnTo>
                      <a:pt x="137" y="6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" name="Freeform 272"/>
              <p:cNvSpPr>
                <a:spLocks noChangeAspect="1"/>
              </p:cNvSpPr>
              <p:nvPr/>
            </p:nvSpPr>
            <p:spPr bwMode="gray">
              <a:xfrm>
                <a:off x="1539" y="2904"/>
                <a:ext cx="46" cy="24"/>
              </a:xfrm>
              <a:custGeom>
                <a:avLst/>
                <a:gdLst/>
                <a:ahLst/>
                <a:cxnLst>
                  <a:cxn ang="0">
                    <a:pos x="137" y="64"/>
                  </a:cxn>
                  <a:cxn ang="0">
                    <a:pos x="0" y="64"/>
                  </a:cxn>
                  <a:cxn ang="0">
                    <a:pos x="2" y="3"/>
                  </a:cxn>
                  <a:cxn ang="0">
                    <a:pos x="127" y="0"/>
                  </a:cxn>
                  <a:cxn ang="0">
                    <a:pos x="137" y="64"/>
                  </a:cxn>
                </a:cxnLst>
                <a:rect l="0" t="0" r="r" b="b"/>
                <a:pathLst>
                  <a:path w="137" h="64">
                    <a:moveTo>
                      <a:pt x="137" y="64"/>
                    </a:moveTo>
                    <a:lnTo>
                      <a:pt x="0" y="64"/>
                    </a:lnTo>
                    <a:lnTo>
                      <a:pt x="2" y="3"/>
                    </a:lnTo>
                    <a:lnTo>
                      <a:pt x="127" y="0"/>
                    </a:lnTo>
                    <a:lnTo>
                      <a:pt x="137" y="6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6" name="Freeform 273"/>
              <p:cNvSpPr>
                <a:spLocks noChangeAspect="1"/>
              </p:cNvSpPr>
              <p:nvPr/>
            </p:nvSpPr>
            <p:spPr bwMode="auto">
              <a:xfrm>
                <a:off x="1545" y="2958"/>
                <a:ext cx="58" cy="67"/>
              </a:xfrm>
              <a:custGeom>
                <a:avLst/>
                <a:gdLst/>
                <a:ahLst/>
                <a:cxnLst>
                  <a:cxn ang="0">
                    <a:pos x="155" y="176"/>
                  </a:cxn>
                  <a:cxn ang="0">
                    <a:pos x="128" y="0"/>
                  </a:cxn>
                  <a:cxn ang="0">
                    <a:pos x="0" y="0"/>
                  </a:cxn>
                  <a:cxn ang="0">
                    <a:pos x="23" y="180"/>
                  </a:cxn>
                  <a:cxn ang="0">
                    <a:pos x="155" y="176"/>
                  </a:cxn>
                </a:cxnLst>
                <a:rect l="0" t="0" r="r" b="b"/>
                <a:pathLst>
                  <a:path w="155" h="180">
                    <a:moveTo>
                      <a:pt x="155" y="176"/>
                    </a:moveTo>
                    <a:lnTo>
                      <a:pt x="128" y="0"/>
                    </a:lnTo>
                    <a:lnTo>
                      <a:pt x="0" y="0"/>
                    </a:lnTo>
                    <a:lnTo>
                      <a:pt x="23" y="180"/>
                    </a:lnTo>
                    <a:lnTo>
                      <a:pt x="155" y="176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7" name="Freeform 274"/>
              <p:cNvSpPr>
                <a:spLocks noChangeAspect="1"/>
              </p:cNvSpPr>
              <p:nvPr/>
            </p:nvSpPr>
            <p:spPr bwMode="auto">
              <a:xfrm>
                <a:off x="1473" y="2958"/>
                <a:ext cx="57" cy="67"/>
              </a:xfrm>
              <a:custGeom>
                <a:avLst/>
                <a:gdLst/>
                <a:ahLst/>
                <a:cxnLst>
                  <a:cxn ang="0">
                    <a:pos x="152" y="180"/>
                  </a:cxn>
                  <a:cxn ang="0">
                    <a:pos x="125" y="0"/>
                  </a:cxn>
                  <a:cxn ang="0">
                    <a:pos x="0" y="0"/>
                  </a:cxn>
                  <a:cxn ang="0">
                    <a:pos x="20" y="180"/>
                  </a:cxn>
                  <a:cxn ang="0">
                    <a:pos x="152" y="180"/>
                  </a:cxn>
                </a:cxnLst>
                <a:rect l="0" t="0" r="r" b="b"/>
                <a:pathLst>
                  <a:path w="152" h="180">
                    <a:moveTo>
                      <a:pt x="152" y="180"/>
                    </a:moveTo>
                    <a:lnTo>
                      <a:pt x="125" y="0"/>
                    </a:lnTo>
                    <a:lnTo>
                      <a:pt x="0" y="0"/>
                    </a:lnTo>
                    <a:lnTo>
                      <a:pt x="20" y="180"/>
                    </a:lnTo>
                    <a:lnTo>
                      <a:pt x="152" y="180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8" name="Freeform 275"/>
              <p:cNvSpPr>
                <a:spLocks noChangeAspect="1"/>
              </p:cNvSpPr>
              <p:nvPr/>
            </p:nvSpPr>
            <p:spPr bwMode="auto">
              <a:xfrm>
                <a:off x="1401" y="2958"/>
                <a:ext cx="58" cy="67"/>
              </a:xfrm>
              <a:custGeom>
                <a:avLst/>
                <a:gdLst/>
                <a:ahLst/>
                <a:cxnLst>
                  <a:cxn ang="0">
                    <a:pos x="157" y="180"/>
                  </a:cxn>
                  <a:cxn ang="0">
                    <a:pos x="138" y="0"/>
                  </a:cxn>
                  <a:cxn ang="0">
                    <a:pos x="3" y="3"/>
                  </a:cxn>
                  <a:cxn ang="0">
                    <a:pos x="0" y="180"/>
                  </a:cxn>
                  <a:cxn ang="0">
                    <a:pos x="157" y="180"/>
                  </a:cxn>
                </a:cxnLst>
                <a:rect l="0" t="0" r="r" b="b"/>
                <a:pathLst>
                  <a:path w="157" h="180">
                    <a:moveTo>
                      <a:pt x="157" y="180"/>
                    </a:moveTo>
                    <a:lnTo>
                      <a:pt x="138" y="0"/>
                    </a:lnTo>
                    <a:lnTo>
                      <a:pt x="3" y="3"/>
                    </a:lnTo>
                    <a:lnTo>
                      <a:pt x="0" y="180"/>
                    </a:lnTo>
                    <a:lnTo>
                      <a:pt x="157" y="180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9" name="Freeform 276"/>
              <p:cNvSpPr>
                <a:spLocks noChangeAspect="1"/>
              </p:cNvSpPr>
              <p:nvPr/>
            </p:nvSpPr>
            <p:spPr bwMode="auto">
              <a:xfrm>
                <a:off x="1566" y="3093"/>
                <a:ext cx="52" cy="36"/>
              </a:xfrm>
              <a:custGeom>
                <a:avLst/>
                <a:gdLst/>
                <a:ahLst/>
                <a:cxnLst>
                  <a:cxn ang="0">
                    <a:pos x="4" y="98"/>
                  </a:cxn>
                  <a:cxn ang="0">
                    <a:pos x="139" y="98"/>
                  </a:cxn>
                  <a:cxn ang="0">
                    <a:pos x="129" y="0"/>
                  </a:cxn>
                  <a:cxn ang="0">
                    <a:pos x="0" y="0"/>
                  </a:cxn>
                  <a:cxn ang="0">
                    <a:pos x="4" y="98"/>
                  </a:cxn>
                </a:cxnLst>
                <a:rect l="0" t="0" r="r" b="b"/>
                <a:pathLst>
                  <a:path w="139" h="98">
                    <a:moveTo>
                      <a:pt x="4" y="98"/>
                    </a:moveTo>
                    <a:lnTo>
                      <a:pt x="139" y="98"/>
                    </a:lnTo>
                    <a:lnTo>
                      <a:pt x="129" y="0"/>
                    </a:lnTo>
                    <a:lnTo>
                      <a:pt x="0" y="0"/>
                    </a:lnTo>
                    <a:lnTo>
                      <a:pt x="4" y="98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0" name="Freeform 277"/>
              <p:cNvSpPr>
                <a:spLocks noChangeAspect="1"/>
              </p:cNvSpPr>
              <p:nvPr/>
            </p:nvSpPr>
            <p:spPr bwMode="auto">
              <a:xfrm>
                <a:off x="1486" y="3059"/>
                <a:ext cx="57" cy="72"/>
              </a:xfrm>
              <a:custGeom>
                <a:avLst/>
                <a:gdLst/>
                <a:ahLst/>
                <a:cxnLst>
                  <a:cxn ang="0">
                    <a:pos x="153" y="188"/>
                  </a:cxn>
                  <a:cxn ang="0">
                    <a:pos x="135" y="5"/>
                  </a:cxn>
                  <a:cxn ang="0">
                    <a:pos x="0" y="0"/>
                  </a:cxn>
                  <a:cxn ang="0">
                    <a:pos x="22" y="191"/>
                  </a:cxn>
                  <a:cxn ang="0">
                    <a:pos x="153" y="188"/>
                  </a:cxn>
                </a:cxnLst>
                <a:rect l="0" t="0" r="r" b="b"/>
                <a:pathLst>
                  <a:path w="153" h="191">
                    <a:moveTo>
                      <a:pt x="153" y="188"/>
                    </a:moveTo>
                    <a:lnTo>
                      <a:pt x="135" y="5"/>
                    </a:lnTo>
                    <a:lnTo>
                      <a:pt x="0" y="0"/>
                    </a:lnTo>
                    <a:lnTo>
                      <a:pt x="22" y="191"/>
                    </a:lnTo>
                    <a:lnTo>
                      <a:pt x="153" y="188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" name="Freeform 278"/>
              <p:cNvSpPr>
                <a:spLocks noChangeAspect="1"/>
              </p:cNvSpPr>
              <p:nvPr/>
            </p:nvSpPr>
            <p:spPr bwMode="auto">
              <a:xfrm>
                <a:off x="1414" y="3092"/>
                <a:ext cx="54" cy="37"/>
              </a:xfrm>
              <a:custGeom>
                <a:avLst/>
                <a:gdLst/>
                <a:ahLst/>
                <a:cxnLst>
                  <a:cxn ang="0">
                    <a:pos x="144" y="98"/>
                  </a:cxn>
                  <a:cxn ang="0">
                    <a:pos x="136" y="3"/>
                  </a:cxn>
                  <a:cxn ang="0">
                    <a:pos x="0" y="0"/>
                  </a:cxn>
                  <a:cxn ang="0">
                    <a:pos x="12" y="101"/>
                  </a:cxn>
                  <a:cxn ang="0">
                    <a:pos x="144" y="98"/>
                  </a:cxn>
                </a:cxnLst>
                <a:rect l="0" t="0" r="r" b="b"/>
                <a:pathLst>
                  <a:path w="144" h="101">
                    <a:moveTo>
                      <a:pt x="144" y="98"/>
                    </a:moveTo>
                    <a:lnTo>
                      <a:pt x="136" y="3"/>
                    </a:lnTo>
                    <a:lnTo>
                      <a:pt x="0" y="0"/>
                    </a:lnTo>
                    <a:lnTo>
                      <a:pt x="12" y="101"/>
                    </a:lnTo>
                    <a:lnTo>
                      <a:pt x="144" y="98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2" name="Freeform 279"/>
              <p:cNvSpPr>
                <a:spLocks noChangeAspect="1"/>
              </p:cNvSpPr>
              <p:nvPr/>
            </p:nvSpPr>
            <p:spPr bwMode="gray">
              <a:xfrm>
                <a:off x="208" y="2903"/>
                <a:ext cx="56" cy="27"/>
              </a:xfrm>
              <a:custGeom>
                <a:avLst/>
                <a:gdLst/>
                <a:ahLst/>
                <a:cxnLst>
                  <a:cxn ang="0">
                    <a:pos x="142" y="71"/>
                  </a:cxn>
                  <a:cxn ang="0">
                    <a:pos x="0" y="71"/>
                  </a:cxn>
                  <a:cxn ang="0">
                    <a:pos x="12" y="0"/>
                  </a:cxn>
                  <a:cxn ang="0">
                    <a:pos x="150" y="0"/>
                  </a:cxn>
                  <a:cxn ang="0">
                    <a:pos x="142" y="71"/>
                  </a:cxn>
                </a:cxnLst>
                <a:rect l="0" t="0" r="r" b="b"/>
                <a:pathLst>
                  <a:path w="150" h="71">
                    <a:moveTo>
                      <a:pt x="142" y="71"/>
                    </a:moveTo>
                    <a:lnTo>
                      <a:pt x="0" y="71"/>
                    </a:lnTo>
                    <a:lnTo>
                      <a:pt x="12" y="0"/>
                    </a:lnTo>
                    <a:lnTo>
                      <a:pt x="150" y="0"/>
                    </a:lnTo>
                    <a:lnTo>
                      <a:pt x="142" y="7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solidFill>
                  <a:srgbClr val="80808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" name="Freeform 280"/>
              <p:cNvSpPr>
                <a:spLocks noChangeAspect="1"/>
              </p:cNvSpPr>
              <p:nvPr/>
            </p:nvSpPr>
            <p:spPr bwMode="gray">
              <a:xfrm>
                <a:off x="388" y="2904"/>
                <a:ext cx="56" cy="24"/>
              </a:xfrm>
              <a:custGeom>
                <a:avLst/>
                <a:gdLst/>
                <a:ahLst/>
                <a:cxnLst>
                  <a:cxn ang="0">
                    <a:pos x="142" y="71"/>
                  </a:cxn>
                  <a:cxn ang="0">
                    <a:pos x="0" y="71"/>
                  </a:cxn>
                  <a:cxn ang="0">
                    <a:pos x="12" y="0"/>
                  </a:cxn>
                  <a:cxn ang="0">
                    <a:pos x="150" y="0"/>
                  </a:cxn>
                  <a:cxn ang="0">
                    <a:pos x="142" y="71"/>
                  </a:cxn>
                </a:cxnLst>
                <a:rect l="0" t="0" r="r" b="b"/>
                <a:pathLst>
                  <a:path w="150" h="71">
                    <a:moveTo>
                      <a:pt x="142" y="71"/>
                    </a:moveTo>
                    <a:lnTo>
                      <a:pt x="0" y="71"/>
                    </a:lnTo>
                    <a:lnTo>
                      <a:pt x="12" y="0"/>
                    </a:lnTo>
                    <a:lnTo>
                      <a:pt x="150" y="0"/>
                    </a:lnTo>
                    <a:lnTo>
                      <a:pt x="142" y="7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" name="Freeform 281"/>
              <p:cNvSpPr>
                <a:spLocks noChangeAspect="1"/>
              </p:cNvSpPr>
              <p:nvPr/>
            </p:nvSpPr>
            <p:spPr bwMode="gray">
              <a:xfrm>
                <a:off x="465" y="2904"/>
                <a:ext cx="57" cy="24"/>
              </a:xfrm>
              <a:custGeom>
                <a:avLst/>
                <a:gdLst/>
                <a:ahLst/>
                <a:cxnLst>
                  <a:cxn ang="0">
                    <a:pos x="142" y="71"/>
                  </a:cxn>
                  <a:cxn ang="0">
                    <a:pos x="0" y="71"/>
                  </a:cxn>
                  <a:cxn ang="0">
                    <a:pos x="12" y="0"/>
                  </a:cxn>
                  <a:cxn ang="0">
                    <a:pos x="150" y="0"/>
                  </a:cxn>
                  <a:cxn ang="0">
                    <a:pos x="142" y="71"/>
                  </a:cxn>
                </a:cxnLst>
                <a:rect l="0" t="0" r="r" b="b"/>
                <a:pathLst>
                  <a:path w="150" h="71">
                    <a:moveTo>
                      <a:pt x="142" y="71"/>
                    </a:moveTo>
                    <a:lnTo>
                      <a:pt x="0" y="71"/>
                    </a:lnTo>
                    <a:lnTo>
                      <a:pt x="12" y="0"/>
                    </a:lnTo>
                    <a:lnTo>
                      <a:pt x="150" y="0"/>
                    </a:lnTo>
                    <a:lnTo>
                      <a:pt x="142" y="7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5" name="Freeform 282"/>
              <p:cNvSpPr>
                <a:spLocks noChangeAspect="1"/>
              </p:cNvSpPr>
              <p:nvPr/>
            </p:nvSpPr>
            <p:spPr bwMode="gray">
              <a:xfrm>
                <a:off x="548" y="2905"/>
                <a:ext cx="50" cy="23"/>
              </a:xfrm>
              <a:custGeom>
                <a:avLst/>
                <a:gdLst/>
                <a:ahLst/>
                <a:cxnLst>
                  <a:cxn ang="0">
                    <a:pos x="142" y="61"/>
                  </a:cxn>
                  <a:cxn ang="0">
                    <a:pos x="0" y="61"/>
                  </a:cxn>
                  <a:cxn ang="0">
                    <a:pos x="6" y="0"/>
                  </a:cxn>
                  <a:cxn ang="0">
                    <a:pos x="141" y="0"/>
                  </a:cxn>
                  <a:cxn ang="0">
                    <a:pos x="142" y="61"/>
                  </a:cxn>
                </a:cxnLst>
                <a:rect l="0" t="0" r="r" b="b"/>
                <a:pathLst>
                  <a:path w="142" h="61">
                    <a:moveTo>
                      <a:pt x="142" y="61"/>
                    </a:moveTo>
                    <a:lnTo>
                      <a:pt x="0" y="61"/>
                    </a:lnTo>
                    <a:lnTo>
                      <a:pt x="6" y="0"/>
                    </a:lnTo>
                    <a:lnTo>
                      <a:pt x="141" y="0"/>
                    </a:lnTo>
                    <a:lnTo>
                      <a:pt x="142" y="6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6" name="Freeform 283"/>
              <p:cNvSpPr>
                <a:spLocks noChangeAspect="1"/>
              </p:cNvSpPr>
              <p:nvPr/>
            </p:nvSpPr>
            <p:spPr bwMode="gray">
              <a:xfrm>
                <a:off x="626" y="2904"/>
                <a:ext cx="49" cy="24"/>
              </a:xfrm>
              <a:custGeom>
                <a:avLst/>
                <a:gdLst/>
                <a:ahLst/>
                <a:cxnLst>
                  <a:cxn ang="0">
                    <a:pos x="142" y="64"/>
                  </a:cxn>
                  <a:cxn ang="0">
                    <a:pos x="0" y="64"/>
                  </a:cxn>
                  <a:cxn ang="0">
                    <a:pos x="5" y="3"/>
                  </a:cxn>
                  <a:cxn ang="0">
                    <a:pos x="137" y="0"/>
                  </a:cxn>
                  <a:cxn ang="0">
                    <a:pos x="142" y="64"/>
                  </a:cxn>
                </a:cxnLst>
                <a:rect l="0" t="0" r="r" b="b"/>
                <a:pathLst>
                  <a:path w="142" h="64">
                    <a:moveTo>
                      <a:pt x="142" y="64"/>
                    </a:moveTo>
                    <a:lnTo>
                      <a:pt x="0" y="64"/>
                    </a:lnTo>
                    <a:lnTo>
                      <a:pt x="5" y="3"/>
                    </a:lnTo>
                    <a:lnTo>
                      <a:pt x="137" y="0"/>
                    </a:lnTo>
                    <a:lnTo>
                      <a:pt x="142" y="6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" name="Freeform 284"/>
              <p:cNvSpPr>
                <a:spLocks noChangeAspect="1"/>
              </p:cNvSpPr>
              <p:nvPr/>
            </p:nvSpPr>
            <p:spPr bwMode="gray">
              <a:xfrm>
                <a:off x="727" y="2904"/>
                <a:ext cx="48" cy="24"/>
              </a:xfrm>
              <a:custGeom>
                <a:avLst/>
                <a:gdLst/>
                <a:ahLst/>
                <a:cxnLst>
                  <a:cxn ang="0">
                    <a:pos x="142" y="64"/>
                  </a:cxn>
                  <a:cxn ang="0">
                    <a:pos x="0" y="64"/>
                  </a:cxn>
                  <a:cxn ang="0">
                    <a:pos x="5" y="3"/>
                  </a:cxn>
                  <a:cxn ang="0">
                    <a:pos x="137" y="0"/>
                  </a:cxn>
                  <a:cxn ang="0">
                    <a:pos x="142" y="64"/>
                  </a:cxn>
                </a:cxnLst>
                <a:rect l="0" t="0" r="r" b="b"/>
                <a:pathLst>
                  <a:path w="142" h="64">
                    <a:moveTo>
                      <a:pt x="142" y="64"/>
                    </a:moveTo>
                    <a:lnTo>
                      <a:pt x="0" y="64"/>
                    </a:lnTo>
                    <a:lnTo>
                      <a:pt x="5" y="3"/>
                    </a:lnTo>
                    <a:lnTo>
                      <a:pt x="137" y="0"/>
                    </a:lnTo>
                    <a:lnTo>
                      <a:pt x="142" y="6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" name="Freeform 285"/>
              <p:cNvSpPr>
                <a:spLocks noChangeAspect="1"/>
              </p:cNvSpPr>
              <p:nvPr/>
            </p:nvSpPr>
            <p:spPr bwMode="gray">
              <a:xfrm>
                <a:off x="802" y="2905"/>
                <a:ext cx="50" cy="23"/>
              </a:xfrm>
              <a:custGeom>
                <a:avLst/>
                <a:gdLst/>
                <a:ahLst/>
                <a:cxnLst>
                  <a:cxn ang="0">
                    <a:pos x="142" y="61"/>
                  </a:cxn>
                  <a:cxn ang="0">
                    <a:pos x="0" y="61"/>
                  </a:cxn>
                  <a:cxn ang="0">
                    <a:pos x="6" y="0"/>
                  </a:cxn>
                  <a:cxn ang="0">
                    <a:pos x="141" y="0"/>
                  </a:cxn>
                  <a:cxn ang="0">
                    <a:pos x="142" y="61"/>
                  </a:cxn>
                </a:cxnLst>
                <a:rect l="0" t="0" r="r" b="b"/>
                <a:pathLst>
                  <a:path w="142" h="61">
                    <a:moveTo>
                      <a:pt x="142" y="61"/>
                    </a:moveTo>
                    <a:lnTo>
                      <a:pt x="0" y="61"/>
                    </a:lnTo>
                    <a:lnTo>
                      <a:pt x="6" y="0"/>
                    </a:lnTo>
                    <a:lnTo>
                      <a:pt x="141" y="0"/>
                    </a:lnTo>
                    <a:lnTo>
                      <a:pt x="142" y="6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9" name="Freeform 286"/>
              <p:cNvSpPr>
                <a:spLocks noChangeAspect="1"/>
              </p:cNvSpPr>
              <p:nvPr/>
            </p:nvSpPr>
            <p:spPr bwMode="gray">
              <a:xfrm>
                <a:off x="882" y="2905"/>
                <a:ext cx="47" cy="23"/>
              </a:xfrm>
              <a:custGeom>
                <a:avLst/>
                <a:gdLst/>
                <a:ahLst/>
                <a:cxnLst>
                  <a:cxn ang="0">
                    <a:pos x="142" y="61"/>
                  </a:cxn>
                  <a:cxn ang="0">
                    <a:pos x="0" y="61"/>
                  </a:cxn>
                  <a:cxn ang="0">
                    <a:pos x="6" y="0"/>
                  </a:cxn>
                  <a:cxn ang="0">
                    <a:pos x="141" y="0"/>
                  </a:cxn>
                  <a:cxn ang="0">
                    <a:pos x="142" y="61"/>
                  </a:cxn>
                </a:cxnLst>
                <a:rect l="0" t="0" r="r" b="b"/>
                <a:pathLst>
                  <a:path w="142" h="61">
                    <a:moveTo>
                      <a:pt x="142" y="61"/>
                    </a:moveTo>
                    <a:lnTo>
                      <a:pt x="0" y="61"/>
                    </a:lnTo>
                    <a:lnTo>
                      <a:pt x="6" y="0"/>
                    </a:lnTo>
                    <a:lnTo>
                      <a:pt x="141" y="0"/>
                    </a:lnTo>
                    <a:lnTo>
                      <a:pt x="142" y="6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" name="Freeform 287"/>
              <p:cNvSpPr>
                <a:spLocks noChangeAspect="1"/>
              </p:cNvSpPr>
              <p:nvPr/>
            </p:nvSpPr>
            <p:spPr bwMode="gray">
              <a:xfrm>
                <a:off x="953" y="2904"/>
                <a:ext cx="48" cy="23"/>
              </a:xfrm>
              <a:custGeom>
                <a:avLst/>
                <a:gdLst/>
                <a:ahLst/>
                <a:cxnLst>
                  <a:cxn ang="0">
                    <a:pos x="142" y="61"/>
                  </a:cxn>
                  <a:cxn ang="0">
                    <a:pos x="0" y="61"/>
                  </a:cxn>
                  <a:cxn ang="0">
                    <a:pos x="6" y="0"/>
                  </a:cxn>
                  <a:cxn ang="0">
                    <a:pos x="141" y="0"/>
                  </a:cxn>
                  <a:cxn ang="0">
                    <a:pos x="142" y="61"/>
                  </a:cxn>
                </a:cxnLst>
                <a:rect l="0" t="0" r="r" b="b"/>
                <a:pathLst>
                  <a:path w="142" h="61">
                    <a:moveTo>
                      <a:pt x="142" y="61"/>
                    </a:moveTo>
                    <a:lnTo>
                      <a:pt x="0" y="61"/>
                    </a:lnTo>
                    <a:lnTo>
                      <a:pt x="6" y="0"/>
                    </a:lnTo>
                    <a:lnTo>
                      <a:pt x="141" y="0"/>
                    </a:lnTo>
                    <a:lnTo>
                      <a:pt x="142" y="6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" name="Freeform 288"/>
              <p:cNvSpPr>
                <a:spLocks noChangeAspect="1"/>
              </p:cNvSpPr>
              <p:nvPr/>
            </p:nvSpPr>
            <p:spPr bwMode="gray">
              <a:xfrm>
                <a:off x="1050" y="2905"/>
                <a:ext cx="52" cy="23"/>
              </a:xfrm>
              <a:custGeom>
                <a:avLst/>
                <a:gdLst/>
                <a:ahLst/>
                <a:cxnLst>
                  <a:cxn ang="0">
                    <a:pos x="142" y="61"/>
                  </a:cxn>
                  <a:cxn ang="0">
                    <a:pos x="0" y="61"/>
                  </a:cxn>
                  <a:cxn ang="0">
                    <a:pos x="6" y="0"/>
                  </a:cxn>
                  <a:cxn ang="0">
                    <a:pos x="141" y="0"/>
                  </a:cxn>
                  <a:cxn ang="0">
                    <a:pos x="142" y="61"/>
                  </a:cxn>
                </a:cxnLst>
                <a:rect l="0" t="0" r="r" b="b"/>
                <a:pathLst>
                  <a:path w="142" h="61">
                    <a:moveTo>
                      <a:pt x="142" y="61"/>
                    </a:moveTo>
                    <a:lnTo>
                      <a:pt x="0" y="61"/>
                    </a:lnTo>
                    <a:lnTo>
                      <a:pt x="6" y="0"/>
                    </a:lnTo>
                    <a:lnTo>
                      <a:pt x="141" y="0"/>
                    </a:lnTo>
                    <a:lnTo>
                      <a:pt x="142" y="6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2" name="Freeform 289"/>
              <p:cNvSpPr>
                <a:spLocks noChangeAspect="1"/>
              </p:cNvSpPr>
              <p:nvPr/>
            </p:nvSpPr>
            <p:spPr bwMode="gray">
              <a:xfrm>
                <a:off x="1126" y="2905"/>
                <a:ext cx="49" cy="23"/>
              </a:xfrm>
              <a:custGeom>
                <a:avLst/>
                <a:gdLst/>
                <a:ahLst/>
                <a:cxnLst>
                  <a:cxn ang="0">
                    <a:pos x="137" y="61"/>
                  </a:cxn>
                  <a:cxn ang="0">
                    <a:pos x="0" y="61"/>
                  </a:cxn>
                  <a:cxn ang="0">
                    <a:pos x="6" y="0"/>
                  </a:cxn>
                  <a:cxn ang="0">
                    <a:pos x="128" y="3"/>
                  </a:cxn>
                  <a:cxn ang="0">
                    <a:pos x="137" y="61"/>
                  </a:cxn>
                </a:cxnLst>
                <a:rect l="0" t="0" r="r" b="b"/>
                <a:pathLst>
                  <a:path w="137" h="61">
                    <a:moveTo>
                      <a:pt x="137" y="61"/>
                    </a:moveTo>
                    <a:lnTo>
                      <a:pt x="0" y="61"/>
                    </a:lnTo>
                    <a:lnTo>
                      <a:pt x="6" y="0"/>
                    </a:lnTo>
                    <a:lnTo>
                      <a:pt x="128" y="3"/>
                    </a:lnTo>
                    <a:lnTo>
                      <a:pt x="137" y="6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3" name="Freeform 290"/>
              <p:cNvSpPr>
                <a:spLocks noChangeAspect="1"/>
              </p:cNvSpPr>
              <p:nvPr/>
            </p:nvSpPr>
            <p:spPr bwMode="gray">
              <a:xfrm>
                <a:off x="1201" y="2905"/>
                <a:ext cx="48" cy="23"/>
              </a:xfrm>
              <a:custGeom>
                <a:avLst/>
                <a:gdLst/>
                <a:ahLst/>
                <a:cxnLst>
                  <a:cxn ang="0">
                    <a:pos x="137" y="61"/>
                  </a:cxn>
                  <a:cxn ang="0">
                    <a:pos x="0" y="61"/>
                  </a:cxn>
                  <a:cxn ang="0">
                    <a:pos x="6" y="0"/>
                  </a:cxn>
                  <a:cxn ang="0">
                    <a:pos x="128" y="3"/>
                  </a:cxn>
                  <a:cxn ang="0">
                    <a:pos x="137" y="61"/>
                  </a:cxn>
                </a:cxnLst>
                <a:rect l="0" t="0" r="r" b="b"/>
                <a:pathLst>
                  <a:path w="137" h="61">
                    <a:moveTo>
                      <a:pt x="137" y="61"/>
                    </a:moveTo>
                    <a:lnTo>
                      <a:pt x="0" y="61"/>
                    </a:lnTo>
                    <a:lnTo>
                      <a:pt x="6" y="0"/>
                    </a:lnTo>
                    <a:lnTo>
                      <a:pt x="128" y="3"/>
                    </a:lnTo>
                    <a:lnTo>
                      <a:pt x="137" y="6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" name="Freeform 291"/>
              <p:cNvSpPr>
                <a:spLocks noChangeAspect="1"/>
              </p:cNvSpPr>
              <p:nvPr/>
            </p:nvSpPr>
            <p:spPr bwMode="gray">
              <a:xfrm>
                <a:off x="1278" y="2904"/>
                <a:ext cx="45" cy="24"/>
              </a:xfrm>
              <a:custGeom>
                <a:avLst/>
                <a:gdLst/>
                <a:ahLst/>
                <a:cxnLst>
                  <a:cxn ang="0">
                    <a:pos x="137" y="64"/>
                  </a:cxn>
                  <a:cxn ang="0">
                    <a:pos x="0" y="64"/>
                  </a:cxn>
                  <a:cxn ang="0">
                    <a:pos x="2" y="3"/>
                  </a:cxn>
                  <a:cxn ang="0">
                    <a:pos x="127" y="0"/>
                  </a:cxn>
                  <a:cxn ang="0">
                    <a:pos x="137" y="64"/>
                  </a:cxn>
                </a:cxnLst>
                <a:rect l="0" t="0" r="r" b="b"/>
                <a:pathLst>
                  <a:path w="137" h="64">
                    <a:moveTo>
                      <a:pt x="137" y="64"/>
                    </a:moveTo>
                    <a:lnTo>
                      <a:pt x="0" y="64"/>
                    </a:lnTo>
                    <a:lnTo>
                      <a:pt x="2" y="3"/>
                    </a:lnTo>
                    <a:lnTo>
                      <a:pt x="127" y="0"/>
                    </a:lnTo>
                    <a:lnTo>
                      <a:pt x="137" y="6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" name="Freeform 292"/>
              <p:cNvSpPr>
                <a:spLocks noChangeAspect="1"/>
              </p:cNvSpPr>
              <p:nvPr/>
            </p:nvSpPr>
            <p:spPr bwMode="auto">
              <a:xfrm>
                <a:off x="1127" y="2958"/>
                <a:ext cx="51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6" name="Freeform 293"/>
              <p:cNvSpPr>
                <a:spLocks noChangeAspect="1"/>
              </p:cNvSpPr>
              <p:nvPr/>
            </p:nvSpPr>
            <p:spPr bwMode="auto">
              <a:xfrm>
                <a:off x="1053" y="2958"/>
                <a:ext cx="50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7" name="Freeform 294"/>
              <p:cNvSpPr>
                <a:spLocks noChangeAspect="1"/>
              </p:cNvSpPr>
              <p:nvPr/>
            </p:nvSpPr>
            <p:spPr bwMode="auto">
              <a:xfrm>
                <a:off x="978" y="2958"/>
                <a:ext cx="50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8" name="Freeform 295"/>
              <p:cNvSpPr>
                <a:spLocks noChangeAspect="1"/>
              </p:cNvSpPr>
              <p:nvPr/>
            </p:nvSpPr>
            <p:spPr bwMode="auto">
              <a:xfrm>
                <a:off x="900" y="2958"/>
                <a:ext cx="51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9" name="Freeform 296"/>
              <p:cNvSpPr>
                <a:spLocks noChangeAspect="1"/>
              </p:cNvSpPr>
              <p:nvPr/>
            </p:nvSpPr>
            <p:spPr bwMode="auto">
              <a:xfrm>
                <a:off x="825" y="2958"/>
                <a:ext cx="51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0" name="Freeform 297"/>
              <p:cNvSpPr>
                <a:spLocks noChangeAspect="1"/>
              </p:cNvSpPr>
              <p:nvPr/>
            </p:nvSpPr>
            <p:spPr bwMode="auto">
              <a:xfrm>
                <a:off x="748" y="2958"/>
                <a:ext cx="50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1" name="Freeform 298"/>
              <p:cNvSpPr>
                <a:spLocks noChangeAspect="1"/>
              </p:cNvSpPr>
              <p:nvPr/>
            </p:nvSpPr>
            <p:spPr bwMode="auto">
              <a:xfrm>
                <a:off x="672" y="2958"/>
                <a:ext cx="51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2" name="Freeform 299"/>
              <p:cNvSpPr>
                <a:spLocks noChangeAspect="1"/>
              </p:cNvSpPr>
              <p:nvPr/>
            </p:nvSpPr>
            <p:spPr bwMode="auto">
              <a:xfrm>
                <a:off x="593" y="2958"/>
                <a:ext cx="51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3" name="Freeform 300"/>
              <p:cNvSpPr>
                <a:spLocks noChangeAspect="1"/>
              </p:cNvSpPr>
              <p:nvPr/>
            </p:nvSpPr>
            <p:spPr bwMode="auto">
              <a:xfrm>
                <a:off x="518" y="2959"/>
                <a:ext cx="52" cy="31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" name="Freeform 301"/>
              <p:cNvSpPr>
                <a:spLocks noChangeAspect="1"/>
              </p:cNvSpPr>
              <p:nvPr/>
            </p:nvSpPr>
            <p:spPr bwMode="auto">
              <a:xfrm>
                <a:off x="437" y="2959"/>
                <a:ext cx="52" cy="31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" name="Freeform 302"/>
              <p:cNvSpPr>
                <a:spLocks noChangeAspect="1"/>
              </p:cNvSpPr>
              <p:nvPr/>
            </p:nvSpPr>
            <p:spPr bwMode="auto">
              <a:xfrm>
                <a:off x="359" y="2959"/>
                <a:ext cx="53" cy="31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" name="Freeform 303"/>
              <p:cNvSpPr>
                <a:spLocks noChangeAspect="1"/>
              </p:cNvSpPr>
              <p:nvPr/>
            </p:nvSpPr>
            <p:spPr bwMode="auto">
              <a:xfrm>
                <a:off x="327" y="2991"/>
                <a:ext cx="57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7" name="Freeform 304"/>
              <p:cNvSpPr>
                <a:spLocks noChangeAspect="1"/>
              </p:cNvSpPr>
              <p:nvPr/>
            </p:nvSpPr>
            <p:spPr bwMode="auto">
              <a:xfrm>
                <a:off x="408" y="2991"/>
                <a:ext cx="57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8" name="Freeform 305"/>
              <p:cNvSpPr>
                <a:spLocks noChangeAspect="1"/>
              </p:cNvSpPr>
              <p:nvPr/>
            </p:nvSpPr>
            <p:spPr bwMode="auto">
              <a:xfrm>
                <a:off x="487" y="2991"/>
                <a:ext cx="57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9" name="Freeform 306"/>
              <p:cNvSpPr>
                <a:spLocks noChangeAspect="1"/>
              </p:cNvSpPr>
              <p:nvPr/>
            </p:nvSpPr>
            <p:spPr bwMode="auto">
              <a:xfrm>
                <a:off x="564" y="2991"/>
                <a:ext cx="57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0" name="Freeform 307"/>
              <p:cNvSpPr>
                <a:spLocks noChangeAspect="1"/>
              </p:cNvSpPr>
              <p:nvPr/>
            </p:nvSpPr>
            <p:spPr bwMode="auto">
              <a:xfrm>
                <a:off x="644" y="2991"/>
                <a:ext cx="55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9" y="0"/>
                  </a:cxn>
                  <a:cxn ang="0">
                    <a:pos x="142" y="0"/>
                  </a:cxn>
                  <a:cxn ang="0">
                    <a:pos x="146" y="86"/>
                  </a:cxn>
                  <a:cxn ang="0">
                    <a:pos x="0" y="87"/>
                  </a:cxn>
                </a:cxnLst>
                <a:rect l="0" t="0" r="r" b="b"/>
                <a:pathLst>
                  <a:path w="146" h="87">
                    <a:moveTo>
                      <a:pt x="0" y="87"/>
                    </a:moveTo>
                    <a:lnTo>
                      <a:pt x="9" y="0"/>
                    </a:lnTo>
                    <a:lnTo>
                      <a:pt x="142" y="0"/>
                    </a:lnTo>
                    <a:lnTo>
                      <a:pt x="146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1" name="Freeform 308"/>
              <p:cNvSpPr>
                <a:spLocks noChangeAspect="1"/>
              </p:cNvSpPr>
              <p:nvPr/>
            </p:nvSpPr>
            <p:spPr bwMode="auto">
              <a:xfrm>
                <a:off x="721" y="2991"/>
                <a:ext cx="55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9" y="0"/>
                  </a:cxn>
                  <a:cxn ang="0">
                    <a:pos x="142" y="0"/>
                  </a:cxn>
                  <a:cxn ang="0">
                    <a:pos x="146" y="86"/>
                  </a:cxn>
                  <a:cxn ang="0">
                    <a:pos x="0" y="87"/>
                  </a:cxn>
                </a:cxnLst>
                <a:rect l="0" t="0" r="r" b="b"/>
                <a:pathLst>
                  <a:path w="146" h="87">
                    <a:moveTo>
                      <a:pt x="0" y="87"/>
                    </a:moveTo>
                    <a:lnTo>
                      <a:pt x="9" y="0"/>
                    </a:lnTo>
                    <a:lnTo>
                      <a:pt x="142" y="0"/>
                    </a:lnTo>
                    <a:lnTo>
                      <a:pt x="146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2" name="Freeform 309"/>
              <p:cNvSpPr>
                <a:spLocks noChangeAspect="1"/>
              </p:cNvSpPr>
              <p:nvPr/>
            </p:nvSpPr>
            <p:spPr bwMode="auto">
              <a:xfrm>
                <a:off x="799" y="2991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3" name="Freeform 310"/>
              <p:cNvSpPr>
                <a:spLocks noChangeAspect="1"/>
              </p:cNvSpPr>
              <p:nvPr/>
            </p:nvSpPr>
            <p:spPr bwMode="auto">
              <a:xfrm>
                <a:off x="876" y="2991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" name="Freeform 311"/>
              <p:cNvSpPr>
                <a:spLocks noChangeAspect="1"/>
              </p:cNvSpPr>
              <p:nvPr/>
            </p:nvSpPr>
            <p:spPr bwMode="auto">
              <a:xfrm>
                <a:off x="953" y="2991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5" name="Freeform 312"/>
              <p:cNvSpPr>
                <a:spLocks noChangeAspect="1"/>
              </p:cNvSpPr>
              <p:nvPr/>
            </p:nvSpPr>
            <p:spPr bwMode="auto">
              <a:xfrm>
                <a:off x="1031" y="2991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6" name="Freeform 313"/>
              <p:cNvSpPr>
                <a:spLocks noChangeAspect="1"/>
              </p:cNvSpPr>
              <p:nvPr/>
            </p:nvSpPr>
            <p:spPr bwMode="auto">
              <a:xfrm>
                <a:off x="1103" y="2991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7" name="Freeform 314"/>
              <p:cNvSpPr>
                <a:spLocks noChangeAspect="1"/>
              </p:cNvSpPr>
              <p:nvPr/>
            </p:nvSpPr>
            <p:spPr bwMode="auto">
              <a:xfrm>
                <a:off x="1180" y="2991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8" name="Freeform 315"/>
              <p:cNvSpPr>
                <a:spLocks noChangeAspect="1"/>
              </p:cNvSpPr>
              <p:nvPr/>
            </p:nvSpPr>
            <p:spPr bwMode="auto">
              <a:xfrm>
                <a:off x="1130" y="3025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" name="Freeform 316"/>
              <p:cNvSpPr>
                <a:spLocks noChangeAspect="1"/>
              </p:cNvSpPr>
              <p:nvPr/>
            </p:nvSpPr>
            <p:spPr bwMode="auto">
              <a:xfrm>
                <a:off x="1054" y="3025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0" name="Freeform 317"/>
              <p:cNvSpPr>
                <a:spLocks noChangeAspect="1"/>
              </p:cNvSpPr>
              <p:nvPr/>
            </p:nvSpPr>
            <p:spPr bwMode="auto">
              <a:xfrm>
                <a:off x="977" y="3025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1" name="Freeform 318"/>
              <p:cNvSpPr>
                <a:spLocks noChangeAspect="1"/>
              </p:cNvSpPr>
              <p:nvPr/>
            </p:nvSpPr>
            <p:spPr bwMode="auto">
              <a:xfrm>
                <a:off x="899" y="3025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2" name="Freeform 319"/>
              <p:cNvSpPr>
                <a:spLocks noChangeAspect="1"/>
              </p:cNvSpPr>
              <p:nvPr/>
            </p:nvSpPr>
            <p:spPr bwMode="auto">
              <a:xfrm>
                <a:off x="822" y="3025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3" name="Freeform 320"/>
              <p:cNvSpPr>
                <a:spLocks noChangeAspect="1"/>
              </p:cNvSpPr>
              <p:nvPr/>
            </p:nvSpPr>
            <p:spPr bwMode="auto">
              <a:xfrm>
                <a:off x="745" y="3025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4" name="Freeform 321"/>
              <p:cNvSpPr>
                <a:spLocks noChangeAspect="1"/>
              </p:cNvSpPr>
              <p:nvPr/>
            </p:nvSpPr>
            <p:spPr bwMode="auto">
              <a:xfrm>
                <a:off x="668" y="3025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" name="Freeform 322"/>
              <p:cNvSpPr>
                <a:spLocks noChangeAspect="1"/>
              </p:cNvSpPr>
              <p:nvPr/>
            </p:nvSpPr>
            <p:spPr bwMode="auto">
              <a:xfrm>
                <a:off x="589" y="3025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6" name="Freeform 323"/>
              <p:cNvSpPr>
                <a:spLocks noChangeAspect="1"/>
              </p:cNvSpPr>
              <p:nvPr/>
            </p:nvSpPr>
            <p:spPr bwMode="auto">
              <a:xfrm>
                <a:off x="510" y="3025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7" name="Freeform 324"/>
              <p:cNvSpPr>
                <a:spLocks noChangeAspect="1"/>
              </p:cNvSpPr>
              <p:nvPr/>
            </p:nvSpPr>
            <p:spPr bwMode="auto">
              <a:xfrm>
                <a:off x="431" y="3025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8" name="Freeform 325"/>
              <p:cNvSpPr>
                <a:spLocks noChangeAspect="1"/>
              </p:cNvSpPr>
              <p:nvPr/>
            </p:nvSpPr>
            <p:spPr bwMode="auto">
              <a:xfrm>
                <a:off x="352" y="3025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" name="Freeform 326"/>
              <p:cNvSpPr>
                <a:spLocks noChangeAspect="1"/>
              </p:cNvSpPr>
              <p:nvPr/>
            </p:nvSpPr>
            <p:spPr bwMode="auto">
              <a:xfrm>
                <a:off x="399" y="3058"/>
                <a:ext cx="57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" name="Freeform 327"/>
              <p:cNvSpPr>
                <a:spLocks noChangeAspect="1"/>
              </p:cNvSpPr>
              <p:nvPr/>
            </p:nvSpPr>
            <p:spPr bwMode="auto">
              <a:xfrm>
                <a:off x="479" y="3058"/>
                <a:ext cx="57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1" name="Freeform 328"/>
              <p:cNvSpPr>
                <a:spLocks noChangeAspect="1"/>
              </p:cNvSpPr>
              <p:nvPr/>
            </p:nvSpPr>
            <p:spPr bwMode="auto">
              <a:xfrm>
                <a:off x="561" y="3059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2" name="Freeform 329"/>
              <p:cNvSpPr>
                <a:spLocks noChangeAspect="1"/>
              </p:cNvSpPr>
              <p:nvPr/>
            </p:nvSpPr>
            <p:spPr bwMode="auto">
              <a:xfrm>
                <a:off x="639" y="3059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3" name="Freeform 330"/>
              <p:cNvSpPr>
                <a:spLocks noChangeAspect="1"/>
              </p:cNvSpPr>
              <p:nvPr/>
            </p:nvSpPr>
            <p:spPr bwMode="auto">
              <a:xfrm>
                <a:off x="719" y="3059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" name="Freeform 331"/>
              <p:cNvSpPr>
                <a:spLocks noChangeAspect="1"/>
              </p:cNvSpPr>
              <p:nvPr/>
            </p:nvSpPr>
            <p:spPr bwMode="auto">
              <a:xfrm>
                <a:off x="797" y="3059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" name="Freeform 332"/>
              <p:cNvSpPr>
                <a:spLocks noChangeAspect="1"/>
              </p:cNvSpPr>
              <p:nvPr/>
            </p:nvSpPr>
            <p:spPr bwMode="auto">
              <a:xfrm>
                <a:off x="876" y="3059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6" name="Freeform 333"/>
              <p:cNvSpPr>
                <a:spLocks noChangeAspect="1"/>
              </p:cNvSpPr>
              <p:nvPr/>
            </p:nvSpPr>
            <p:spPr bwMode="auto">
              <a:xfrm>
                <a:off x="953" y="3059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7" name="Freeform 334"/>
              <p:cNvSpPr>
                <a:spLocks noChangeAspect="1"/>
              </p:cNvSpPr>
              <p:nvPr/>
            </p:nvSpPr>
            <p:spPr bwMode="auto">
              <a:xfrm>
                <a:off x="1031" y="3059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" name="Freeform 335"/>
              <p:cNvSpPr>
                <a:spLocks noChangeAspect="1"/>
              </p:cNvSpPr>
              <p:nvPr/>
            </p:nvSpPr>
            <p:spPr bwMode="auto">
              <a:xfrm>
                <a:off x="1108" y="3059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9" name="Freeform 336"/>
              <p:cNvSpPr>
                <a:spLocks noChangeAspect="1"/>
              </p:cNvSpPr>
              <p:nvPr/>
            </p:nvSpPr>
            <p:spPr bwMode="auto">
              <a:xfrm>
                <a:off x="1031" y="3094"/>
                <a:ext cx="107" cy="35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0" name="Freeform 337"/>
              <p:cNvSpPr>
                <a:spLocks noChangeAspect="1"/>
              </p:cNvSpPr>
              <p:nvPr/>
            </p:nvSpPr>
            <p:spPr bwMode="auto">
              <a:xfrm>
                <a:off x="532" y="3094"/>
                <a:ext cx="476" cy="35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1" name="Freeform 338"/>
              <p:cNvSpPr>
                <a:spLocks noChangeAspect="1"/>
              </p:cNvSpPr>
              <p:nvPr/>
            </p:nvSpPr>
            <p:spPr bwMode="auto">
              <a:xfrm>
                <a:off x="394" y="3094"/>
                <a:ext cx="110" cy="35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2" name="Freeform 339"/>
              <p:cNvSpPr>
                <a:spLocks noChangeAspect="1"/>
              </p:cNvSpPr>
              <p:nvPr/>
            </p:nvSpPr>
            <p:spPr bwMode="auto">
              <a:xfrm>
                <a:off x="279" y="2959"/>
                <a:ext cx="53" cy="31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3" name="Freeform 340"/>
              <p:cNvSpPr>
                <a:spLocks noChangeAspect="1"/>
              </p:cNvSpPr>
              <p:nvPr/>
            </p:nvSpPr>
            <p:spPr bwMode="auto">
              <a:xfrm>
                <a:off x="201" y="2959"/>
                <a:ext cx="52" cy="31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4" name="Freeform 341"/>
              <p:cNvSpPr>
                <a:spLocks noChangeAspect="1"/>
              </p:cNvSpPr>
              <p:nvPr/>
            </p:nvSpPr>
            <p:spPr bwMode="auto">
              <a:xfrm>
                <a:off x="195" y="2991"/>
                <a:ext cx="111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5" name="Freeform 342"/>
              <p:cNvSpPr>
                <a:spLocks noChangeAspect="1"/>
              </p:cNvSpPr>
              <p:nvPr/>
            </p:nvSpPr>
            <p:spPr bwMode="auto">
              <a:xfrm>
                <a:off x="189" y="3025"/>
                <a:ext cx="94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3" y="0"/>
                  </a:cxn>
                  <a:cxn ang="0">
                    <a:pos x="251" y="3"/>
                  </a:cxn>
                  <a:cxn ang="0">
                    <a:pos x="236" y="86"/>
                  </a:cxn>
                  <a:cxn ang="0">
                    <a:pos x="0" y="87"/>
                  </a:cxn>
                </a:cxnLst>
                <a:rect l="0" t="0" r="r" b="b"/>
                <a:pathLst>
                  <a:path w="251" h="87">
                    <a:moveTo>
                      <a:pt x="0" y="87"/>
                    </a:moveTo>
                    <a:lnTo>
                      <a:pt x="3" y="0"/>
                    </a:lnTo>
                    <a:lnTo>
                      <a:pt x="251" y="3"/>
                    </a:lnTo>
                    <a:lnTo>
                      <a:pt x="236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6" name="Freeform 343"/>
              <p:cNvSpPr>
                <a:spLocks noChangeAspect="1"/>
              </p:cNvSpPr>
              <p:nvPr/>
            </p:nvSpPr>
            <p:spPr bwMode="auto">
              <a:xfrm>
                <a:off x="183" y="3058"/>
                <a:ext cx="145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7" name="Freeform 344"/>
              <p:cNvSpPr>
                <a:spLocks noChangeAspect="1"/>
              </p:cNvSpPr>
              <p:nvPr/>
            </p:nvSpPr>
            <p:spPr bwMode="auto">
              <a:xfrm>
                <a:off x="177" y="3094"/>
                <a:ext cx="114" cy="35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8" name="Freeform 345"/>
              <p:cNvSpPr>
                <a:spLocks noChangeAspect="1"/>
              </p:cNvSpPr>
              <p:nvPr/>
            </p:nvSpPr>
            <p:spPr bwMode="auto">
              <a:xfrm>
                <a:off x="1201" y="2958"/>
                <a:ext cx="127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9" name="Freeform 346"/>
              <p:cNvSpPr>
                <a:spLocks noChangeAspect="1"/>
              </p:cNvSpPr>
              <p:nvPr/>
            </p:nvSpPr>
            <p:spPr bwMode="auto">
              <a:xfrm>
                <a:off x="1247" y="2991"/>
                <a:ext cx="81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0" name="Freeform 347"/>
              <p:cNvSpPr>
                <a:spLocks noChangeAspect="1"/>
              </p:cNvSpPr>
              <p:nvPr/>
            </p:nvSpPr>
            <p:spPr bwMode="auto">
              <a:xfrm>
                <a:off x="1204" y="3025"/>
                <a:ext cx="129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1" name="Freeform 348"/>
              <p:cNvSpPr>
                <a:spLocks noChangeAspect="1"/>
              </p:cNvSpPr>
              <p:nvPr/>
            </p:nvSpPr>
            <p:spPr bwMode="auto">
              <a:xfrm>
                <a:off x="1183" y="3059"/>
                <a:ext cx="155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2" name="Freeform 349"/>
              <p:cNvSpPr>
                <a:spLocks noChangeAspect="1"/>
              </p:cNvSpPr>
              <p:nvPr/>
            </p:nvSpPr>
            <p:spPr bwMode="auto">
              <a:xfrm>
                <a:off x="1234" y="3094"/>
                <a:ext cx="107" cy="35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223" name="Group 350"/>
              <p:cNvGrpSpPr>
                <a:grpSpLocks/>
              </p:cNvGrpSpPr>
              <p:nvPr/>
            </p:nvGrpSpPr>
            <p:grpSpPr bwMode="auto">
              <a:xfrm>
                <a:off x="1665" y="2956"/>
                <a:ext cx="303" cy="174"/>
                <a:chOff x="1665" y="2956"/>
                <a:chExt cx="303" cy="174"/>
              </a:xfrm>
            </p:grpSpPr>
            <p:sp>
              <p:nvSpPr>
                <p:cNvPr id="224" name="Freeform 351"/>
                <p:cNvSpPr>
                  <a:spLocks noChangeAspect="1"/>
                </p:cNvSpPr>
                <p:nvPr/>
              </p:nvSpPr>
              <p:spPr bwMode="auto">
                <a:xfrm>
                  <a:off x="1665" y="2956"/>
                  <a:ext cx="80" cy="174"/>
                </a:xfrm>
                <a:custGeom>
                  <a:avLst/>
                  <a:gdLst/>
                  <a:ahLst/>
                  <a:cxnLst>
                    <a:cxn ang="0">
                      <a:pos x="76" y="464"/>
                    </a:cxn>
                    <a:cxn ang="0">
                      <a:pos x="124" y="464"/>
                    </a:cxn>
                    <a:cxn ang="0">
                      <a:pos x="214" y="460"/>
                    </a:cxn>
                    <a:cxn ang="0">
                      <a:pos x="130" y="4"/>
                    </a:cxn>
                    <a:cxn ang="0">
                      <a:pos x="0" y="0"/>
                    </a:cxn>
                    <a:cxn ang="0">
                      <a:pos x="76" y="464"/>
                    </a:cxn>
                  </a:cxnLst>
                  <a:rect l="0" t="0" r="r" b="b"/>
                  <a:pathLst>
                    <a:path w="214" h="464">
                      <a:moveTo>
                        <a:pt x="76" y="464"/>
                      </a:moveTo>
                      <a:cubicBezTo>
                        <a:pt x="92" y="464"/>
                        <a:pt x="108" y="464"/>
                        <a:pt x="124" y="464"/>
                      </a:cubicBezTo>
                      <a:lnTo>
                        <a:pt x="214" y="460"/>
                      </a:lnTo>
                      <a:lnTo>
                        <a:pt x="130" y="4"/>
                      </a:lnTo>
                      <a:lnTo>
                        <a:pt x="0" y="0"/>
                      </a:lnTo>
                      <a:lnTo>
                        <a:pt x="76" y="464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5" name="Freeform 352"/>
                <p:cNvSpPr>
                  <a:spLocks noChangeAspect="1"/>
                </p:cNvSpPr>
                <p:nvPr/>
              </p:nvSpPr>
              <p:spPr bwMode="auto">
                <a:xfrm>
                  <a:off x="1738" y="2958"/>
                  <a:ext cx="80" cy="171"/>
                </a:xfrm>
                <a:custGeom>
                  <a:avLst/>
                  <a:gdLst/>
                  <a:ahLst/>
                  <a:cxnLst>
                    <a:cxn ang="0">
                      <a:pos x="212" y="456"/>
                    </a:cxn>
                    <a:cxn ang="0">
                      <a:pos x="126" y="0"/>
                    </a:cxn>
                    <a:cxn ang="0">
                      <a:pos x="0" y="4"/>
                    </a:cxn>
                    <a:cxn ang="0">
                      <a:pos x="80" y="454"/>
                    </a:cxn>
                    <a:cxn ang="0">
                      <a:pos x="212" y="456"/>
                    </a:cxn>
                  </a:cxnLst>
                  <a:rect l="0" t="0" r="r" b="b"/>
                  <a:pathLst>
                    <a:path w="212" h="456">
                      <a:moveTo>
                        <a:pt x="212" y="456"/>
                      </a:moveTo>
                      <a:lnTo>
                        <a:pt x="126" y="0"/>
                      </a:lnTo>
                      <a:lnTo>
                        <a:pt x="0" y="4"/>
                      </a:lnTo>
                      <a:lnTo>
                        <a:pt x="80" y="454"/>
                      </a:lnTo>
                      <a:lnTo>
                        <a:pt x="212" y="456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6" name="Freeform 353"/>
                <p:cNvSpPr>
                  <a:spLocks noChangeAspect="1"/>
                </p:cNvSpPr>
                <p:nvPr/>
              </p:nvSpPr>
              <p:spPr bwMode="auto">
                <a:xfrm>
                  <a:off x="1812" y="2958"/>
                  <a:ext cx="82" cy="171"/>
                </a:xfrm>
                <a:custGeom>
                  <a:avLst/>
                  <a:gdLst/>
                  <a:ahLst/>
                  <a:cxnLst>
                    <a:cxn ang="0">
                      <a:pos x="220" y="456"/>
                    </a:cxn>
                    <a:cxn ang="0">
                      <a:pos x="126" y="6"/>
                    </a:cxn>
                    <a:cxn ang="0">
                      <a:pos x="0" y="0"/>
                    </a:cxn>
                    <a:cxn ang="0">
                      <a:pos x="84" y="454"/>
                    </a:cxn>
                    <a:cxn ang="0">
                      <a:pos x="220" y="456"/>
                    </a:cxn>
                  </a:cxnLst>
                  <a:rect l="0" t="0" r="r" b="b"/>
                  <a:pathLst>
                    <a:path w="220" h="456">
                      <a:moveTo>
                        <a:pt x="220" y="456"/>
                      </a:moveTo>
                      <a:lnTo>
                        <a:pt x="126" y="6"/>
                      </a:lnTo>
                      <a:lnTo>
                        <a:pt x="0" y="0"/>
                      </a:lnTo>
                      <a:lnTo>
                        <a:pt x="84" y="454"/>
                      </a:lnTo>
                      <a:lnTo>
                        <a:pt x="220" y="456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7" name="Freeform 354"/>
                <p:cNvSpPr>
                  <a:spLocks noChangeAspect="1"/>
                </p:cNvSpPr>
                <p:nvPr/>
              </p:nvSpPr>
              <p:spPr bwMode="auto">
                <a:xfrm>
                  <a:off x="1904" y="3057"/>
                  <a:ext cx="64" cy="60"/>
                </a:xfrm>
                <a:custGeom>
                  <a:avLst/>
                  <a:gdLst/>
                  <a:ahLst/>
                  <a:cxnLst>
                    <a:cxn ang="0">
                      <a:pos x="170" y="154"/>
                    </a:cxn>
                    <a:cxn ang="0">
                      <a:pos x="134" y="0"/>
                    </a:cxn>
                    <a:cxn ang="0">
                      <a:pos x="0" y="0"/>
                    </a:cxn>
                    <a:cxn ang="0">
                      <a:pos x="38" y="160"/>
                    </a:cxn>
                    <a:cxn ang="0">
                      <a:pos x="170" y="154"/>
                    </a:cxn>
                  </a:cxnLst>
                  <a:rect l="0" t="0" r="r" b="b"/>
                  <a:pathLst>
                    <a:path w="170" h="160">
                      <a:moveTo>
                        <a:pt x="170" y="154"/>
                      </a:moveTo>
                      <a:lnTo>
                        <a:pt x="134" y="0"/>
                      </a:lnTo>
                      <a:lnTo>
                        <a:pt x="0" y="0"/>
                      </a:lnTo>
                      <a:lnTo>
                        <a:pt x="38" y="160"/>
                      </a:lnTo>
                      <a:lnTo>
                        <a:pt x="170" y="154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8" name="Freeform 355"/>
                <p:cNvSpPr>
                  <a:spLocks noChangeAspect="1"/>
                </p:cNvSpPr>
                <p:nvPr/>
              </p:nvSpPr>
              <p:spPr bwMode="auto">
                <a:xfrm>
                  <a:off x="1883" y="2958"/>
                  <a:ext cx="65" cy="90"/>
                </a:xfrm>
                <a:custGeom>
                  <a:avLst/>
                  <a:gdLst/>
                  <a:ahLst/>
                  <a:cxnLst>
                    <a:cxn ang="0">
                      <a:pos x="174" y="234"/>
                    </a:cxn>
                    <a:cxn ang="0">
                      <a:pos x="136" y="84"/>
                    </a:cxn>
                    <a:cxn ang="0">
                      <a:pos x="126" y="0"/>
                    </a:cxn>
                    <a:cxn ang="0">
                      <a:pos x="0" y="0"/>
                    </a:cxn>
                    <a:cxn ang="0">
                      <a:pos x="14" y="90"/>
                    </a:cxn>
                    <a:cxn ang="0">
                      <a:pos x="50" y="240"/>
                    </a:cxn>
                    <a:cxn ang="0">
                      <a:pos x="174" y="234"/>
                    </a:cxn>
                  </a:cxnLst>
                  <a:rect l="0" t="0" r="r" b="b"/>
                  <a:pathLst>
                    <a:path w="174" h="240">
                      <a:moveTo>
                        <a:pt x="174" y="234"/>
                      </a:moveTo>
                      <a:lnTo>
                        <a:pt x="136" y="84"/>
                      </a:lnTo>
                      <a:lnTo>
                        <a:pt x="126" y="0"/>
                      </a:lnTo>
                      <a:lnTo>
                        <a:pt x="0" y="0"/>
                      </a:lnTo>
                      <a:lnTo>
                        <a:pt x="14" y="90"/>
                      </a:lnTo>
                      <a:lnTo>
                        <a:pt x="50" y="240"/>
                      </a:lnTo>
                      <a:lnTo>
                        <a:pt x="174" y="234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23" name="Group 356"/>
            <p:cNvGrpSpPr>
              <a:grpSpLocks/>
            </p:cNvGrpSpPr>
            <p:nvPr/>
          </p:nvGrpSpPr>
          <p:grpSpPr bwMode="auto">
            <a:xfrm>
              <a:off x="342" y="1182"/>
              <a:ext cx="1442" cy="1636"/>
              <a:chOff x="342" y="1182"/>
              <a:chExt cx="1442" cy="1636"/>
            </a:xfrm>
          </p:grpSpPr>
          <p:sp>
            <p:nvSpPr>
              <p:cNvPr id="124" name="Rectangle 357"/>
              <p:cNvSpPr>
                <a:spLocks noChangeAspect="1" noChangeArrowheads="1"/>
              </p:cNvSpPr>
              <p:nvPr/>
            </p:nvSpPr>
            <p:spPr bwMode="auto">
              <a:xfrm>
                <a:off x="363" y="2780"/>
                <a:ext cx="1410" cy="38"/>
              </a:xfrm>
              <a:prstGeom prst="rect">
                <a:avLst/>
              </a:prstGeom>
              <a:solidFill>
                <a:srgbClr val="5F5F5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5" name="Rectangle 358"/>
              <p:cNvSpPr>
                <a:spLocks noChangeAspect="1" noChangeArrowheads="1"/>
              </p:cNvSpPr>
              <p:nvPr/>
            </p:nvSpPr>
            <p:spPr bwMode="gray">
              <a:xfrm>
                <a:off x="343" y="2438"/>
                <a:ext cx="1441" cy="350"/>
              </a:xfrm>
              <a:prstGeom prst="rect">
                <a:avLst/>
              </a:prstGeom>
              <a:gradFill rotWithShape="0">
                <a:gsLst>
                  <a:gs pos="0">
                    <a:srgbClr val="DDDDDD"/>
                  </a:gs>
                  <a:gs pos="100000">
                    <a:srgbClr val="777777"/>
                  </a:gs>
                </a:gsLst>
                <a:lin ang="0" scaled="1"/>
              </a:gradFill>
              <a:ln w="3175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126" name="Group 359"/>
              <p:cNvGrpSpPr>
                <a:grpSpLocks/>
              </p:cNvGrpSpPr>
              <p:nvPr/>
            </p:nvGrpSpPr>
            <p:grpSpPr bwMode="auto">
              <a:xfrm>
                <a:off x="1342" y="2553"/>
                <a:ext cx="302" cy="60"/>
                <a:chOff x="1342" y="2553"/>
                <a:chExt cx="302" cy="60"/>
              </a:xfrm>
            </p:grpSpPr>
            <p:sp>
              <p:nvSpPr>
                <p:cNvPr id="135" name="Freeform 360"/>
                <p:cNvSpPr>
                  <a:spLocks noChangeAspect="1"/>
                </p:cNvSpPr>
                <p:nvPr/>
              </p:nvSpPr>
              <p:spPr bwMode="auto">
                <a:xfrm>
                  <a:off x="1416" y="2553"/>
                  <a:ext cx="163" cy="60"/>
                </a:xfrm>
                <a:custGeom>
                  <a:avLst/>
                  <a:gdLst/>
                  <a:ahLst/>
                  <a:cxnLst>
                    <a:cxn ang="0">
                      <a:pos x="0" y="130"/>
                    </a:cxn>
                    <a:cxn ang="0">
                      <a:pos x="0" y="110"/>
                    </a:cxn>
                    <a:cxn ang="0">
                      <a:pos x="34" y="0"/>
                    </a:cxn>
                    <a:cxn ang="0">
                      <a:pos x="314" y="4"/>
                    </a:cxn>
                    <a:cxn ang="0">
                      <a:pos x="354" y="130"/>
                    </a:cxn>
                    <a:cxn ang="0">
                      <a:pos x="0" y="130"/>
                    </a:cxn>
                  </a:cxnLst>
                  <a:rect l="0" t="0" r="r" b="b"/>
                  <a:pathLst>
                    <a:path w="354" h="130">
                      <a:moveTo>
                        <a:pt x="0" y="130"/>
                      </a:moveTo>
                      <a:cubicBezTo>
                        <a:pt x="0" y="123"/>
                        <a:pt x="0" y="117"/>
                        <a:pt x="0" y="110"/>
                      </a:cubicBezTo>
                      <a:lnTo>
                        <a:pt x="34" y="0"/>
                      </a:lnTo>
                      <a:lnTo>
                        <a:pt x="314" y="4"/>
                      </a:lnTo>
                      <a:lnTo>
                        <a:pt x="354" y="130"/>
                      </a:lnTo>
                      <a:lnTo>
                        <a:pt x="0" y="13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6" name="Rectangle 361"/>
                <p:cNvSpPr>
                  <a:spLocks noChangeAspect="1" noChangeArrowheads="1"/>
                </p:cNvSpPr>
                <p:nvPr/>
              </p:nvSpPr>
              <p:spPr bwMode="auto">
                <a:xfrm>
                  <a:off x="1342" y="2569"/>
                  <a:ext cx="302" cy="28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127" name="Rectangle 362"/>
              <p:cNvSpPr>
                <a:spLocks noChangeAspect="1" noChangeArrowheads="1"/>
              </p:cNvSpPr>
              <p:nvPr/>
            </p:nvSpPr>
            <p:spPr bwMode="auto">
              <a:xfrm>
                <a:off x="500" y="2665"/>
                <a:ext cx="109" cy="53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8" name="Freeform 363"/>
              <p:cNvSpPr>
                <a:spLocks noChangeAspect="1"/>
              </p:cNvSpPr>
              <p:nvPr/>
            </p:nvSpPr>
            <p:spPr bwMode="gray">
              <a:xfrm>
                <a:off x="342" y="2207"/>
                <a:ext cx="1442" cy="244"/>
              </a:xfrm>
              <a:custGeom>
                <a:avLst/>
                <a:gdLst/>
                <a:ahLst/>
                <a:cxnLst>
                  <a:cxn ang="0">
                    <a:pos x="399" y="0"/>
                  </a:cxn>
                  <a:cxn ang="0">
                    <a:pos x="0" y="501"/>
                  </a:cxn>
                  <a:cxn ang="0">
                    <a:pos x="17" y="530"/>
                  </a:cxn>
                  <a:cxn ang="0">
                    <a:pos x="3114" y="525"/>
                  </a:cxn>
                  <a:cxn ang="0">
                    <a:pos x="3129" y="501"/>
                  </a:cxn>
                  <a:cxn ang="0">
                    <a:pos x="2724" y="6"/>
                  </a:cxn>
                  <a:cxn ang="0">
                    <a:pos x="399" y="0"/>
                  </a:cxn>
                </a:cxnLst>
                <a:rect l="0" t="0" r="r" b="b"/>
                <a:pathLst>
                  <a:path w="3129" h="530">
                    <a:moveTo>
                      <a:pt x="399" y="0"/>
                    </a:moveTo>
                    <a:lnTo>
                      <a:pt x="0" y="501"/>
                    </a:lnTo>
                    <a:lnTo>
                      <a:pt x="17" y="530"/>
                    </a:lnTo>
                    <a:lnTo>
                      <a:pt x="3114" y="525"/>
                    </a:lnTo>
                    <a:lnTo>
                      <a:pt x="3129" y="501"/>
                    </a:lnTo>
                    <a:lnTo>
                      <a:pt x="2724" y="6"/>
                    </a:lnTo>
                    <a:lnTo>
                      <a:pt x="399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B2B2B2"/>
                  </a:gs>
                  <a:gs pos="100000">
                    <a:srgbClr val="4D4D4D"/>
                  </a:gs>
                </a:gsLst>
                <a:lin ang="0" scaled="1"/>
              </a:gradFill>
              <a:ln w="3175" cap="flat" cmpd="sng">
                <a:solidFill>
                  <a:srgbClr val="808080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9" name="Freeform 364"/>
              <p:cNvSpPr>
                <a:spLocks noChangeAspect="1"/>
              </p:cNvSpPr>
              <p:nvPr/>
            </p:nvSpPr>
            <p:spPr bwMode="auto">
              <a:xfrm>
                <a:off x="557" y="2226"/>
                <a:ext cx="954" cy="99"/>
              </a:xfrm>
              <a:custGeom>
                <a:avLst/>
                <a:gdLst/>
                <a:ahLst/>
                <a:cxnLst>
                  <a:cxn ang="0">
                    <a:pos x="1904" y="0"/>
                  </a:cxn>
                  <a:cxn ang="0">
                    <a:pos x="2034" y="160"/>
                  </a:cxn>
                  <a:cxn ang="0">
                    <a:pos x="1984" y="214"/>
                  </a:cxn>
                  <a:cxn ang="0">
                    <a:pos x="94" y="214"/>
                  </a:cxn>
                  <a:cxn ang="0">
                    <a:pos x="44" y="160"/>
                  </a:cxn>
                  <a:cxn ang="0">
                    <a:pos x="160" y="14"/>
                  </a:cxn>
                  <a:cxn ang="0">
                    <a:pos x="1904" y="0"/>
                  </a:cxn>
                </a:cxnLst>
                <a:rect l="0" t="0" r="r" b="b"/>
                <a:pathLst>
                  <a:path w="2070" h="214">
                    <a:moveTo>
                      <a:pt x="1904" y="0"/>
                    </a:moveTo>
                    <a:lnTo>
                      <a:pt x="2034" y="160"/>
                    </a:lnTo>
                    <a:cubicBezTo>
                      <a:pt x="2034" y="160"/>
                      <a:pt x="2070" y="214"/>
                      <a:pt x="1984" y="214"/>
                    </a:cubicBezTo>
                    <a:cubicBezTo>
                      <a:pt x="1984" y="214"/>
                      <a:pt x="1039" y="214"/>
                      <a:pt x="94" y="214"/>
                    </a:cubicBezTo>
                    <a:cubicBezTo>
                      <a:pt x="0" y="210"/>
                      <a:pt x="44" y="160"/>
                      <a:pt x="44" y="160"/>
                    </a:cubicBezTo>
                    <a:lnTo>
                      <a:pt x="160" y="14"/>
                    </a:lnTo>
                    <a:lnTo>
                      <a:pt x="190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777777"/>
                  </a:gs>
                  <a:gs pos="100000">
                    <a:srgbClr val="808080"/>
                  </a:gs>
                </a:gsLst>
                <a:lin ang="0" scaled="1"/>
              </a:gradFill>
              <a:ln w="3175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0" name="Freeform 365"/>
              <p:cNvSpPr>
                <a:spLocks noChangeAspect="1"/>
              </p:cNvSpPr>
              <p:nvPr/>
            </p:nvSpPr>
            <p:spPr bwMode="auto">
              <a:xfrm>
                <a:off x="569" y="2311"/>
                <a:ext cx="929" cy="81"/>
              </a:xfrm>
              <a:custGeom>
                <a:avLst/>
                <a:gdLst/>
                <a:ahLst/>
                <a:cxnLst>
                  <a:cxn ang="0">
                    <a:pos x="2014" y="0"/>
                  </a:cxn>
                  <a:cxn ang="0">
                    <a:pos x="2016" y="126"/>
                  </a:cxn>
                  <a:cxn ang="0">
                    <a:pos x="1960" y="176"/>
                  </a:cxn>
                  <a:cxn ang="0">
                    <a:pos x="70" y="176"/>
                  </a:cxn>
                  <a:cxn ang="0">
                    <a:pos x="10" y="120"/>
                  </a:cxn>
                  <a:cxn ang="0">
                    <a:pos x="10" y="2"/>
                  </a:cxn>
                  <a:cxn ang="0">
                    <a:pos x="2014" y="0"/>
                  </a:cxn>
                </a:cxnLst>
                <a:rect l="0" t="0" r="r" b="b"/>
                <a:pathLst>
                  <a:path w="2018" h="176">
                    <a:moveTo>
                      <a:pt x="2014" y="0"/>
                    </a:moveTo>
                    <a:lnTo>
                      <a:pt x="2016" y="126"/>
                    </a:lnTo>
                    <a:cubicBezTo>
                      <a:pt x="2007" y="155"/>
                      <a:pt x="2018" y="156"/>
                      <a:pt x="1960" y="176"/>
                    </a:cubicBezTo>
                    <a:cubicBezTo>
                      <a:pt x="1960" y="176"/>
                      <a:pt x="1015" y="176"/>
                      <a:pt x="70" y="176"/>
                    </a:cubicBezTo>
                    <a:cubicBezTo>
                      <a:pt x="0" y="172"/>
                      <a:pt x="20" y="149"/>
                      <a:pt x="10" y="120"/>
                    </a:cubicBezTo>
                    <a:lnTo>
                      <a:pt x="10" y="2"/>
                    </a:lnTo>
                    <a:lnTo>
                      <a:pt x="201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DDDDDD"/>
                  </a:gs>
                  <a:gs pos="100000">
                    <a:srgbClr val="292929"/>
                  </a:gs>
                </a:gsLst>
                <a:lin ang="0" scaled="1"/>
              </a:gradFill>
              <a:ln w="317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1" name="AutoShape 366"/>
              <p:cNvSpPr>
                <a:spLocks noChangeAspect="1" noChangeArrowheads="1"/>
              </p:cNvSpPr>
              <p:nvPr/>
            </p:nvSpPr>
            <p:spPr bwMode="gray">
              <a:xfrm>
                <a:off x="399" y="1182"/>
                <a:ext cx="1318" cy="1073"/>
              </a:xfrm>
              <a:prstGeom prst="roundRect">
                <a:avLst>
                  <a:gd name="adj" fmla="val 1847"/>
                </a:avLst>
              </a:prstGeom>
              <a:gradFill rotWithShape="0">
                <a:gsLst>
                  <a:gs pos="0">
                    <a:srgbClr val="DDDDDD"/>
                  </a:gs>
                  <a:gs pos="100000">
                    <a:srgbClr val="5F5F5F"/>
                  </a:gs>
                </a:gsLst>
                <a:lin ang="2700000" scaled="1"/>
              </a:gradFill>
              <a:ln w="3175">
                <a:solidFill>
                  <a:srgbClr val="80808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2" name="AutoShape 367"/>
              <p:cNvSpPr>
                <a:spLocks noChangeAspect="1" noChangeArrowheads="1"/>
              </p:cNvSpPr>
              <p:nvPr/>
            </p:nvSpPr>
            <p:spPr bwMode="gray">
              <a:xfrm>
                <a:off x="479" y="1272"/>
                <a:ext cx="1158" cy="897"/>
              </a:xfrm>
              <a:prstGeom prst="roundRect">
                <a:avLst>
                  <a:gd name="adj" fmla="val 1847"/>
                </a:avLst>
              </a:prstGeom>
              <a:gradFill rotWithShape="0">
                <a:gsLst>
                  <a:gs pos="0">
                    <a:srgbClr val="5F5F5F"/>
                  </a:gs>
                  <a:gs pos="100000">
                    <a:srgbClr val="DDDDDD"/>
                  </a:gs>
                </a:gsLst>
                <a:lin ang="2700000" scaled="1"/>
              </a:gradFill>
              <a:ln w="3175">
                <a:solidFill>
                  <a:srgbClr val="80808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3" name="AutoShape 368"/>
              <p:cNvSpPr>
                <a:spLocks noChangeAspect="1" noChangeArrowheads="1"/>
              </p:cNvSpPr>
              <p:nvPr/>
            </p:nvSpPr>
            <p:spPr bwMode="gray">
              <a:xfrm>
                <a:off x="557" y="1345"/>
                <a:ext cx="1004" cy="736"/>
              </a:xfrm>
              <a:prstGeom prst="roundRect">
                <a:avLst>
                  <a:gd name="adj" fmla="val 1847"/>
                </a:avLst>
              </a:prstGeom>
              <a:gradFill rotWithShape="0">
                <a:gsLst>
                  <a:gs pos="0">
                    <a:srgbClr val="99CCCC"/>
                  </a:gs>
                  <a:gs pos="100000">
                    <a:srgbClr val="006699"/>
                  </a:gs>
                </a:gsLst>
                <a:lin ang="2700000" scaled="1"/>
              </a:gradFill>
              <a:ln w="6350">
                <a:solidFill>
                  <a:srgbClr val="99CC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4" name="AutoShape 369"/>
              <p:cNvSpPr>
                <a:spLocks noChangeAspect="1" noChangeArrowheads="1"/>
              </p:cNvSpPr>
              <p:nvPr/>
            </p:nvSpPr>
            <p:spPr bwMode="auto">
              <a:xfrm>
                <a:off x="1307" y="1454"/>
                <a:ext cx="79" cy="185"/>
              </a:xfrm>
              <a:prstGeom prst="roundRect">
                <a:avLst>
                  <a:gd name="adj" fmla="val 50000"/>
                </a:avLst>
              </a:prstGeom>
              <a:solidFill>
                <a:srgbClr val="99CCCC"/>
              </a:solidFill>
              <a:ln w="635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229" name="Group 262"/>
          <p:cNvGrpSpPr>
            <a:grpSpLocks/>
          </p:cNvGrpSpPr>
          <p:nvPr/>
        </p:nvGrpSpPr>
        <p:grpSpPr bwMode="auto">
          <a:xfrm>
            <a:off x="4112485" y="1484784"/>
            <a:ext cx="965200" cy="1009650"/>
            <a:chOff x="76" y="1182"/>
            <a:chExt cx="1975" cy="2066"/>
          </a:xfrm>
        </p:grpSpPr>
        <p:grpSp>
          <p:nvGrpSpPr>
            <p:cNvPr id="230" name="Group 263"/>
            <p:cNvGrpSpPr>
              <a:grpSpLocks/>
            </p:cNvGrpSpPr>
            <p:nvPr/>
          </p:nvGrpSpPr>
          <p:grpSpPr bwMode="auto">
            <a:xfrm>
              <a:off x="76" y="2902"/>
              <a:ext cx="1975" cy="346"/>
              <a:chOff x="76" y="2902"/>
              <a:chExt cx="1975" cy="346"/>
            </a:xfrm>
          </p:grpSpPr>
          <p:sp>
            <p:nvSpPr>
              <p:cNvPr id="245" name="Freeform 264"/>
              <p:cNvSpPr>
                <a:spLocks noChangeAspect="1"/>
              </p:cNvSpPr>
              <p:nvPr/>
            </p:nvSpPr>
            <p:spPr bwMode="auto">
              <a:xfrm>
                <a:off x="76" y="3192"/>
                <a:ext cx="1975" cy="56"/>
              </a:xfrm>
              <a:custGeom>
                <a:avLst/>
                <a:gdLst/>
                <a:ahLst/>
                <a:cxnLst>
                  <a:cxn ang="0">
                    <a:pos x="31" y="150"/>
                  </a:cxn>
                  <a:cxn ang="0">
                    <a:pos x="0" y="39"/>
                  </a:cxn>
                  <a:cxn ang="0">
                    <a:pos x="55" y="0"/>
                  </a:cxn>
                  <a:cxn ang="0">
                    <a:pos x="5221" y="0"/>
                  </a:cxn>
                  <a:cxn ang="0">
                    <a:pos x="5265" y="39"/>
                  </a:cxn>
                  <a:cxn ang="0">
                    <a:pos x="5221" y="150"/>
                  </a:cxn>
                  <a:cxn ang="0">
                    <a:pos x="31" y="150"/>
                  </a:cxn>
                </a:cxnLst>
                <a:rect l="0" t="0" r="r" b="b"/>
                <a:pathLst>
                  <a:path w="5265" h="150">
                    <a:moveTo>
                      <a:pt x="31" y="150"/>
                    </a:moveTo>
                    <a:lnTo>
                      <a:pt x="0" y="39"/>
                    </a:lnTo>
                    <a:lnTo>
                      <a:pt x="55" y="0"/>
                    </a:lnTo>
                    <a:lnTo>
                      <a:pt x="5221" y="0"/>
                    </a:lnTo>
                    <a:lnTo>
                      <a:pt x="5265" y="39"/>
                    </a:lnTo>
                    <a:lnTo>
                      <a:pt x="5221" y="150"/>
                    </a:lnTo>
                    <a:lnTo>
                      <a:pt x="31" y="150"/>
                    </a:lnTo>
                    <a:close/>
                  </a:path>
                </a:pathLst>
              </a:custGeom>
              <a:solidFill>
                <a:srgbClr val="969696"/>
              </a:solidFill>
              <a:ln w="3175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6" name="Freeform 265"/>
              <p:cNvSpPr>
                <a:spLocks noChangeAspect="1"/>
              </p:cNvSpPr>
              <p:nvPr/>
            </p:nvSpPr>
            <p:spPr bwMode="auto">
              <a:xfrm>
                <a:off x="76" y="2915"/>
                <a:ext cx="1974" cy="292"/>
              </a:xfrm>
              <a:custGeom>
                <a:avLst/>
                <a:gdLst/>
                <a:ahLst/>
                <a:cxnLst>
                  <a:cxn ang="0">
                    <a:pos x="0" y="777"/>
                  </a:cxn>
                  <a:cxn ang="0">
                    <a:pos x="191" y="0"/>
                  </a:cxn>
                  <a:cxn ang="0">
                    <a:pos x="5034" y="0"/>
                  </a:cxn>
                  <a:cxn ang="0">
                    <a:pos x="5262" y="780"/>
                  </a:cxn>
                  <a:cxn ang="0">
                    <a:pos x="0" y="777"/>
                  </a:cxn>
                </a:cxnLst>
                <a:rect l="0" t="0" r="r" b="b"/>
                <a:pathLst>
                  <a:path w="5262" h="780">
                    <a:moveTo>
                      <a:pt x="0" y="777"/>
                    </a:moveTo>
                    <a:lnTo>
                      <a:pt x="191" y="0"/>
                    </a:lnTo>
                    <a:lnTo>
                      <a:pt x="5034" y="0"/>
                    </a:lnTo>
                    <a:lnTo>
                      <a:pt x="5262" y="780"/>
                    </a:lnTo>
                    <a:lnTo>
                      <a:pt x="0" y="777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DDDDDD"/>
                  </a:gs>
                  <a:gs pos="100000">
                    <a:schemeClr val="tx1"/>
                  </a:gs>
                </a:gsLst>
                <a:lin ang="0" scaled="1"/>
              </a:gra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7" name="Freeform 266"/>
              <p:cNvSpPr>
                <a:spLocks noChangeAspect="1"/>
              </p:cNvSpPr>
              <p:nvPr/>
            </p:nvSpPr>
            <p:spPr bwMode="auto">
              <a:xfrm>
                <a:off x="1404" y="3061"/>
                <a:ext cx="232" cy="112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618" y="300"/>
                  </a:cxn>
                  <a:cxn ang="0">
                    <a:pos x="588" y="130"/>
                  </a:cxn>
                  <a:cxn ang="0">
                    <a:pos x="558" y="85"/>
                  </a:cxn>
                  <a:cxn ang="0">
                    <a:pos x="397" y="82"/>
                  </a:cxn>
                  <a:cxn ang="0">
                    <a:pos x="352" y="0"/>
                  </a:cxn>
                  <a:cxn ang="0">
                    <a:pos x="220" y="0"/>
                  </a:cxn>
                  <a:cxn ang="0">
                    <a:pos x="187" y="40"/>
                  </a:cxn>
                  <a:cxn ang="0">
                    <a:pos x="183" y="85"/>
                  </a:cxn>
                  <a:cxn ang="0">
                    <a:pos x="33" y="85"/>
                  </a:cxn>
                  <a:cxn ang="0">
                    <a:pos x="0" y="130"/>
                  </a:cxn>
                  <a:cxn ang="0">
                    <a:pos x="18" y="300"/>
                  </a:cxn>
                </a:cxnLst>
                <a:rect l="0" t="0" r="r" b="b"/>
                <a:pathLst>
                  <a:path w="618" h="300">
                    <a:moveTo>
                      <a:pt x="18" y="300"/>
                    </a:moveTo>
                    <a:lnTo>
                      <a:pt x="618" y="300"/>
                    </a:lnTo>
                    <a:lnTo>
                      <a:pt x="588" y="130"/>
                    </a:lnTo>
                    <a:lnTo>
                      <a:pt x="558" y="85"/>
                    </a:lnTo>
                    <a:lnTo>
                      <a:pt x="397" y="82"/>
                    </a:lnTo>
                    <a:lnTo>
                      <a:pt x="352" y="0"/>
                    </a:lnTo>
                    <a:lnTo>
                      <a:pt x="220" y="0"/>
                    </a:lnTo>
                    <a:lnTo>
                      <a:pt x="187" y="40"/>
                    </a:lnTo>
                    <a:lnTo>
                      <a:pt x="183" y="85"/>
                    </a:lnTo>
                    <a:lnTo>
                      <a:pt x="33" y="85"/>
                    </a:lnTo>
                    <a:lnTo>
                      <a:pt x="0" y="130"/>
                    </a:lnTo>
                    <a:lnTo>
                      <a:pt x="18" y="300"/>
                    </a:lnTo>
                    <a:close/>
                  </a:path>
                </a:pathLst>
              </a:custGeom>
              <a:solidFill>
                <a:srgbClr val="808080"/>
              </a:solidFill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" name="Freeform 267"/>
              <p:cNvSpPr>
                <a:spLocks noChangeAspect="1"/>
              </p:cNvSpPr>
              <p:nvPr/>
            </p:nvSpPr>
            <p:spPr bwMode="auto">
              <a:xfrm>
                <a:off x="1657" y="2958"/>
                <a:ext cx="335" cy="216"/>
              </a:xfrm>
              <a:custGeom>
                <a:avLst/>
                <a:gdLst/>
                <a:ahLst/>
                <a:cxnLst>
                  <a:cxn ang="0">
                    <a:pos x="82" y="573"/>
                  </a:cxn>
                  <a:cxn ang="0">
                    <a:pos x="892" y="576"/>
                  </a:cxn>
                  <a:cxn ang="0">
                    <a:pos x="756" y="45"/>
                  </a:cxn>
                  <a:cxn ang="0">
                    <a:pos x="727" y="0"/>
                  </a:cxn>
                  <a:cxn ang="0">
                    <a:pos x="603" y="0"/>
                  </a:cxn>
                  <a:cxn ang="0">
                    <a:pos x="568" y="56"/>
                  </a:cxn>
                  <a:cxn ang="0">
                    <a:pos x="535" y="3"/>
                  </a:cxn>
                  <a:cxn ang="0">
                    <a:pos x="412" y="6"/>
                  </a:cxn>
                  <a:cxn ang="0">
                    <a:pos x="378" y="56"/>
                  </a:cxn>
                  <a:cxn ang="0">
                    <a:pos x="345" y="3"/>
                  </a:cxn>
                  <a:cxn ang="0">
                    <a:pos x="220" y="3"/>
                  </a:cxn>
                  <a:cxn ang="0">
                    <a:pos x="187" y="51"/>
                  </a:cxn>
                  <a:cxn ang="0">
                    <a:pos x="150" y="3"/>
                  </a:cxn>
                  <a:cxn ang="0">
                    <a:pos x="22" y="3"/>
                  </a:cxn>
                  <a:cxn ang="0">
                    <a:pos x="0" y="89"/>
                  </a:cxn>
                  <a:cxn ang="0">
                    <a:pos x="82" y="573"/>
                  </a:cxn>
                </a:cxnLst>
                <a:rect l="0" t="0" r="r" b="b"/>
                <a:pathLst>
                  <a:path w="892" h="576">
                    <a:moveTo>
                      <a:pt x="82" y="573"/>
                    </a:moveTo>
                    <a:lnTo>
                      <a:pt x="892" y="576"/>
                    </a:lnTo>
                    <a:lnTo>
                      <a:pt x="756" y="45"/>
                    </a:lnTo>
                    <a:lnTo>
                      <a:pt x="727" y="0"/>
                    </a:lnTo>
                    <a:lnTo>
                      <a:pt x="603" y="0"/>
                    </a:lnTo>
                    <a:lnTo>
                      <a:pt x="568" y="56"/>
                    </a:lnTo>
                    <a:lnTo>
                      <a:pt x="535" y="3"/>
                    </a:lnTo>
                    <a:lnTo>
                      <a:pt x="412" y="6"/>
                    </a:lnTo>
                    <a:lnTo>
                      <a:pt x="378" y="56"/>
                    </a:lnTo>
                    <a:lnTo>
                      <a:pt x="345" y="3"/>
                    </a:lnTo>
                    <a:lnTo>
                      <a:pt x="220" y="3"/>
                    </a:lnTo>
                    <a:lnTo>
                      <a:pt x="187" y="51"/>
                    </a:lnTo>
                    <a:lnTo>
                      <a:pt x="150" y="3"/>
                    </a:lnTo>
                    <a:lnTo>
                      <a:pt x="22" y="3"/>
                    </a:lnTo>
                    <a:lnTo>
                      <a:pt x="0" y="89"/>
                    </a:lnTo>
                    <a:lnTo>
                      <a:pt x="82" y="573"/>
                    </a:lnTo>
                    <a:close/>
                  </a:path>
                </a:pathLst>
              </a:custGeom>
              <a:solidFill>
                <a:srgbClr val="808080"/>
              </a:solidFill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9" name="Freeform 268"/>
              <p:cNvSpPr>
                <a:spLocks noChangeAspect="1"/>
              </p:cNvSpPr>
              <p:nvPr/>
            </p:nvSpPr>
            <p:spPr bwMode="auto">
              <a:xfrm>
                <a:off x="152" y="2902"/>
                <a:ext cx="1210" cy="273"/>
              </a:xfrm>
              <a:custGeom>
                <a:avLst/>
                <a:gdLst/>
                <a:ahLst/>
                <a:cxnLst>
                  <a:cxn ang="0">
                    <a:pos x="413" y="724"/>
                  </a:cxn>
                  <a:cxn ang="0">
                    <a:pos x="615" y="628"/>
                  </a:cxn>
                  <a:cxn ang="0">
                    <a:pos x="2679" y="724"/>
                  </a:cxn>
                  <a:cxn ang="0">
                    <a:pos x="2835" y="628"/>
                  </a:cxn>
                  <a:cxn ang="0">
                    <a:pos x="3225" y="724"/>
                  </a:cxn>
                  <a:cxn ang="0">
                    <a:pos x="3150" y="178"/>
                  </a:cxn>
                  <a:cxn ang="0">
                    <a:pos x="3114" y="4"/>
                  </a:cxn>
                  <a:cxn ang="0">
                    <a:pos x="2964" y="73"/>
                  </a:cxn>
                  <a:cxn ang="0">
                    <a:pos x="2802" y="9"/>
                  </a:cxn>
                  <a:cxn ang="0">
                    <a:pos x="2724" y="13"/>
                  </a:cxn>
                  <a:cxn ang="0">
                    <a:pos x="2565" y="79"/>
                  </a:cxn>
                  <a:cxn ang="0">
                    <a:pos x="2402" y="4"/>
                  </a:cxn>
                  <a:cxn ang="0">
                    <a:pos x="2355" y="169"/>
                  </a:cxn>
                  <a:cxn ang="0">
                    <a:pos x="2289" y="58"/>
                  </a:cxn>
                  <a:cxn ang="0">
                    <a:pos x="2142" y="1"/>
                  </a:cxn>
                  <a:cxn ang="0">
                    <a:pos x="2070" y="7"/>
                  </a:cxn>
                  <a:cxn ang="0">
                    <a:pos x="1902" y="79"/>
                  </a:cxn>
                  <a:cxn ang="0">
                    <a:pos x="1737" y="4"/>
                  </a:cxn>
                  <a:cxn ang="0">
                    <a:pos x="1659" y="7"/>
                  </a:cxn>
                  <a:cxn ang="0">
                    <a:pos x="1485" y="73"/>
                  </a:cxn>
                  <a:cxn ang="0">
                    <a:pos x="1425" y="148"/>
                  </a:cxn>
                  <a:cxn ang="0">
                    <a:pos x="1395" y="7"/>
                  </a:cxn>
                  <a:cxn ang="0">
                    <a:pos x="1209" y="79"/>
                  </a:cxn>
                  <a:cxn ang="0">
                    <a:pos x="1065" y="4"/>
                  </a:cxn>
                  <a:cxn ang="0">
                    <a:pos x="984" y="7"/>
                  </a:cxn>
                  <a:cxn ang="0">
                    <a:pos x="810" y="79"/>
                  </a:cxn>
                  <a:cxn ang="0">
                    <a:pos x="639" y="13"/>
                  </a:cxn>
                  <a:cxn ang="0">
                    <a:pos x="600" y="150"/>
                  </a:cxn>
                  <a:cxn ang="0">
                    <a:pos x="519" y="199"/>
                  </a:cxn>
                  <a:cxn ang="0">
                    <a:pos x="345" y="154"/>
                  </a:cxn>
                  <a:cxn ang="0">
                    <a:pos x="296" y="0"/>
                  </a:cxn>
                  <a:cxn ang="0">
                    <a:pos x="120" y="79"/>
                  </a:cxn>
                  <a:cxn ang="0">
                    <a:pos x="128" y="181"/>
                  </a:cxn>
                  <a:cxn ang="0">
                    <a:pos x="0" y="727"/>
                  </a:cxn>
                </a:cxnLst>
                <a:rect l="0" t="0" r="r" b="b"/>
                <a:pathLst>
                  <a:path w="3225" h="727">
                    <a:moveTo>
                      <a:pt x="0" y="727"/>
                    </a:moveTo>
                    <a:lnTo>
                      <a:pt x="413" y="724"/>
                    </a:lnTo>
                    <a:lnTo>
                      <a:pt x="429" y="628"/>
                    </a:lnTo>
                    <a:lnTo>
                      <a:pt x="615" y="628"/>
                    </a:lnTo>
                    <a:lnTo>
                      <a:pt x="600" y="727"/>
                    </a:lnTo>
                    <a:lnTo>
                      <a:pt x="2679" y="724"/>
                    </a:lnTo>
                    <a:lnTo>
                      <a:pt x="2664" y="628"/>
                    </a:lnTo>
                    <a:lnTo>
                      <a:pt x="2835" y="628"/>
                    </a:lnTo>
                    <a:lnTo>
                      <a:pt x="2850" y="724"/>
                    </a:lnTo>
                    <a:lnTo>
                      <a:pt x="3225" y="724"/>
                    </a:lnTo>
                    <a:lnTo>
                      <a:pt x="3174" y="193"/>
                    </a:lnTo>
                    <a:lnTo>
                      <a:pt x="3150" y="178"/>
                    </a:lnTo>
                    <a:lnTo>
                      <a:pt x="3150" y="67"/>
                    </a:lnTo>
                    <a:lnTo>
                      <a:pt x="3114" y="4"/>
                    </a:lnTo>
                    <a:lnTo>
                      <a:pt x="3000" y="7"/>
                    </a:lnTo>
                    <a:lnTo>
                      <a:pt x="2964" y="73"/>
                    </a:lnTo>
                    <a:lnTo>
                      <a:pt x="2918" y="12"/>
                    </a:lnTo>
                    <a:lnTo>
                      <a:pt x="2802" y="9"/>
                    </a:lnTo>
                    <a:lnTo>
                      <a:pt x="2766" y="82"/>
                    </a:lnTo>
                    <a:lnTo>
                      <a:pt x="2724" y="13"/>
                    </a:lnTo>
                    <a:lnTo>
                      <a:pt x="2604" y="7"/>
                    </a:lnTo>
                    <a:lnTo>
                      <a:pt x="2565" y="79"/>
                    </a:lnTo>
                    <a:lnTo>
                      <a:pt x="2529" y="4"/>
                    </a:lnTo>
                    <a:lnTo>
                      <a:pt x="2402" y="4"/>
                    </a:lnTo>
                    <a:lnTo>
                      <a:pt x="2364" y="58"/>
                    </a:lnTo>
                    <a:lnTo>
                      <a:pt x="2355" y="169"/>
                    </a:lnTo>
                    <a:lnTo>
                      <a:pt x="2295" y="148"/>
                    </a:lnTo>
                    <a:lnTo>
                      <a:pt x="2289" y="58"/>
                    </a:lnTo>
                    <a:lnTo>
                      <a:pt x="2262" y="4"/>
                    </a:lnTo>
                    <a:lnTo>
                      <a:pt x="2142" y="1"/>
                    </a:lnTo>
                    <a:lnTo>
                      <a:pt x="2097" y="72"/>
                    </a:lnTo>
                    <a:lnTo>
                      <a:pt x="2070" y="7"/>
                    </a:lnTo>
                    <a:lnTo>
                      <a:pt x="1950" y="7"/>
                    </a:lnTo>
                    <a:lnTo>
                      <a:pt x="1902" y="79"/>
                    </a:lnTo>
                    <a:lnTo>
                      <a:pt x="1869" y="12"/>
                    </a:lnTo>
                    <a:lnTo>
                      <a:pt x="1737" y="4"/>
                    </a:lnTo>
                    <a:lnTo>
                      <a:pt x="1700" y="79"/>
                    </a:lnTo>
                    <a:lnTo>
                      <a:pt x="1659" y="7"/>
                    </a:lnTo>
                    <a:lnTo>
                      <a:pt x="1539" y="7"/>
                    </a:lnTo>
                    <a:lnTo>
                      <a:pt x="1485" y="73"/>
                    </a:lnTo>
                    <a:lnTo>
                      <a:pt x="1476" y="148"/>
                    </a:lnTo>
                    <a:lnTo>
                      <a:pt x="1425" y="148"/>
                    </a:lnTo>
                    <a:lnTo>
                      <a:pt x="1425" y="73"/>
                    </a:lnTo>
                    <a:lnTo>
                      <a:pt x="1395" y="7"/>
                    </a:lnTo>
                    <a:lnTo>
                      <a:pt x="1266" y="7"/>
                    </a:lnTo>
                    <a:lnTo>
                      <a:pt x="1209" y="79"/>
                    </a:lnTo>
                    <a:lnTo>
                      <a:pt x="1193" y="12"/>
                    </a:lnTo>
                    <a:lnTo>
                      <a:pt x="1065" y="4"/>
                    </a:lnTo>
                    <a:lnTo>
                      <a:pt x="1016" y="79"/>
                    </a:lnTo>
                    <a:lnTo>
                      <a:pt x="984" y="7"/>
                    </a:lnTo>
                    <a:lnTo>
                      <a:pt x="849" y="4"/>
                    </a:lnTo>
                    <a:lnTo>
                      <a:pt x="810" y="79"/>
                    </a:lnTo>
                    <a:lnTo>
                      <a:pt x="780" y="13"/>
                    </a:lnTo>
                    <a:lnTo>
                      <a:pt x="639" y="13"/>
                    </a:lnTo>
                    <a:lnTo>
                      <a:pt x="609" y="73"/>
                    </a:lnTo>
                    <a:lnTo>
                      <a:pt x="600" y="150"/>
                    </a:lnTo>
                    <a:lnTo>
                      <a:pt x="563" y="142"/>
                    </a:lnTo>
                    <a:lnTo>
                      <a:pt x="519" y="199"/>
                    </a:lnTo>
                    <a:lnTo>
                      <a:pt x="474" y="148"/>
                    </a:lnTo>
                    <a:lnTo>
                      <a:pt x="345" y="154"/>
                    </a:lnTo>
                    <a:lnTo>
                      <a:pt x="330" y="67"/>
                    </a:lnTo>
                    <a:lnTo>
                      <a:pt x="296" y="0"/>
                    </a:lnTo>
                    <a:lnTo>
                      <a:pt x="165" y="4"/>
                    </a:lnTo>
                    <a:lnTo>
                      <a:pt x="120" y="79"/>
                    </a:lnTo>
                    <a:lnTo>
                      <a:pt x="105" y="159"/>
                    </a:lnTo>
                    <a:lnTo>
                      <a:pt x="128" y="181"/>
                    </a:lnTo>
                    <a:lnTo>
                      <a:pt x="99" y="187"/>
                    </a:lnTo>
                    <a:lnTo>
                      <a:pt x="0" y="727"/>
                    </a:lnTo>
                    <a:close/>
                  </a:path>
                </a:pathLst>
              </a:custGeom>
              <a:solidFill>
                <a:srgbClr val="808080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0" name="Freeform 269"/>
              <p:cNvSpPr>
                <a:spLocks noChangeAspect="1"/>
              </p:cNvSpPr>
              <p:nvPr/>
            </p:nvSpPr>
            <p:spPr bwMode="auto">
              <a:xfrm>
                <a:off x="1380" y="2904"/>
                <a:ext cx="239" cy="150"/>
              </a:xfrm>
              <a:custGeom>
                <a:avLst/>
                <a:gdLst/>
                <a:ahLst/>
                <a:cxnLst>
                  <a:cxn ang="0">
                    <a:pos x="45" y="397"/>
                  </a:cxn>
                  <a:cxn ang="0">
                    <a:pos x="638" y="400"/>
                  </a:cxn>
                  <a:cxn ang="0">
                    <a:pos x="597" y="183"/>
                  </a:cxn>
                  <a:cxn ang="0">
                    <a:pos x="575" y="162"/>
                  </a:cxn>
                  <a:cxn ang="0">
                    <a:pos x="588" y="162"/>
                  </a:cxn>
                  <a:cxn ang="0">
                    <a:pos x="573" y="57"/>
                  </a:cxn>
                  <a:cxn ang="0">
                    <a:pos x="545" y="4"/>
                  </a:cxn>
                  <a:cxn ang="0">
                    <a:pos x="425" y="3"/>
                  </a:cxn>
                  <a:cxn ang="0">
                    <a:pos x="387" y="63"/>
                  </a:cxn>
                  <a:cxn ang="0">
                    <a:pos x="350" y="4"/>
                  </a:cxn>
                  <a:cxn ang="0">
                    <a:pos x="237" y="0"/>
                  </a:cxn>
                  <a:cxn ang="0">
                    <a:pos x="200" y="63"/>
                  </a:cxn>
                  <a:cxn ang="0">
                    <a:pos x="162" y="4"/>
                  </a:cxn>
                  <a:cxn ang="0">
                    <a:pos x="41" y="3"/>
                  </a:cxn>
                  <a:cxn ang="0">
                    <a:pos x="0" y="60"/>
                  </a:cxn>
                  <a:cxn ang="0">
                    <a:pos x="11" y="165"/>
                  </a:cxn>
                  <a:cxn ang="0">
                    <a:pos x="42" y="165"/>
                  </a:cxn>
                  <a:cxn ang="0">
                    <a:pos x="20" y="187"/>
                  </a:cxn>
                  <a:cxn ang="0">
                    <a:pos x="45" y="397"/>
                  </a:cxn>
                </a:cxnLst>
                <a:rect l="0" t="0" r="r" b="b"/>
                <a:pathLst>
                  <a:path w="638" h="400">
                    <a:moveTo>
                      <a:pt x="45" y="397"/>
                    </a:moveTo>
                    <a:lnTo>
                      <a:pt x="638" y="400"/>
                    </a:lnTo>
                    <a:lnTo>
                      <a:pt x="597" y="183"/>
                    </a:lnTo>
                    <a:lnTo>
                      <a:pt x="575" y="162"/>
                    </a:lnTo>
                    <a:lnTo>
                      <a:pt x="588" y="162"/>
                    </a:lnTo>
                    <a:lnTo>
                      <a:pt x="573" y="57"/>
                    </a:lnTo>
                    <a:lnTo>
                      <a:pt x="545" y="4"/>
                    </a:lnTo>
                    <a:lnTo>
                      <a:pt x="425" y="3"/>
                    </a:lnTo>
                    <a:lnTo>
                      <a:pt x="387" y="63"/>
                    </a:lnTo>
                    <a:lnTo>
                      <a:pt x="350" y="4"/>
                    </a:lnTo>
                    <a:lnTo>
                      <a:pt x="237" y="0"/>
                    </a:lnTo>
                    <a:lnTo>
                      <a:pt x="200" y="63"/>
                    </a:lnTo>
                    <a:lnTo>
                      <a:pt x="162" y="4"/>
                    </a:lnTo>
                    <a:lnTo>
                      <a:pt x="41" y="3"/>
                    </a:lnTo>
                    <a:lnTo>
                      <a:pt x="0" y="60"/>
                    </a:lnTo>
                    <a:lnTo>
                      <a:pt x="11" y="165"/>
                    </a:lnTo>
                    <a:lnTo>
                      <a:pt x="42" y="165"/>
                    </a:lnTo>
                    <a:lnTo>
                      <a:pt x="20" y="187"/>
                    </a:lnTo>
                    <a:lnTo>
                      <a:pt x="45" y="397"/>
                    </a:lnTo>
                    <a:close/>
                  </a:path>
                </a:pathLst>
              </a:custGeom>
              <a:solidFill>
                <a:srgbClr val="808080"/>
              </a:solidFill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1" name="Freeform 270"/>
              <p:cNvSpPr>
                <a:spLocks noChangeAspect="1"/>
              </p:cNvSpPr>
              <p:nvPr/>
            </p:nvSpPr>
            <p:spPr bwMode="gray">
              <a:xfrm>
                <a:off x="1395" y="2904"/>
                <a:ext cx="47" cy="24"/>
              </a:xfrm>
              <a:custGeom>
                <a:avLst/>
                <a:gdLst/>
                <a:ahLst/>
                <a:cxnLst>
                  <a:cxn ang="0">
                    <a:pos x="137" y="64"/>
                  </a:cxn>
                  <a:cxn ang="0">
                    <a:pos x="0" y="64"/>
                  </a:cxn>
                  <a:cxn ang="0">
                    <a:pos x="2" y="3"/>
                  </a:cxn>
                  <a:cxn ang="0">
                    <a:pos x="127" y="0"/>
                  </a:cxn>
                  <a:cxn ang="0">
                    <a:pos x="137" y="64"/>
                  </a:cxn>
                </a:cxnLst>
                <a:rect l="0" t="0" r="r" b="b"/>
                <a:pathLst>
                  <a:path w="137" h="64">
                    <a:moveTo>
                      <a:pt x="137" y="64"/>
                    </a:moveTo>
                    <a:lnTo>
                      <a:pt x="0" y="64"/>
                    </a:lnTo>
                    <a:lnTo>
                      <a:pt x="2" y="3"/>
                    </a:lnTo>
                    <a:lnTo>
                      <a:pt x="127" y="0"/>
                    </a:lnTo>
                    <a:lnTo>
                      <a:pt x="137" y="6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2" name="Freeform 271"/>
              <p:cNvSpPr>
                <a:spLocks noChangeAspect="1"/>
              </p:cNvSpPr>
              <p:nvPr/>
            </p:nvSpPr>
            <p:spPr bwMode="gray">
              <a:xfrm>
                <a:off x="1468" y="2904"/>
                <a:ext cx="44" cy="24"/>
              </a:xfrm>
              <a:custGeom>
                <a:avLst/>
                <a:gdLst/>
                <a:ahLst/>
                <a:cxnLst>
                  <a:cxn ang="0">
                    <a:pos x="137" y="64"/>
                  </a:cxn>
                  <a:cxn ang="0">
                    <a:pos x="0" y="64"/>
                  </a:cxn>
                  <a:cxn ang="0">
                    <a:pos x="2" y="3"/>
                  </a:cxn>
                  <a:cxn ang="0">
                    <a:pos x="127" y="0"/>
                  </a:cxn>
                  <a:cxn ang="0">
                    <a:pos x="137" y="64"/>
                  </a:cxn>
                </a:cxnLst>
                <a:rect l="0" t="0" r="r" b="b"/>
                <a:pathLst>
                  <a:path w="137" h="64">
                    <a:moveTo>
                      <a:pt x="137" y="64"/>
                    </a:moveTo>
                    <a:lnTo>
                      <a:pt x="0" y="64"/>
                    </a:lnTo>
                    <a:lnTo>
                      <a:pt x="2" y="3"/>
                    </a:lnTo>
                    <a:lnTo>
                      <a:pt x="127" y="0"/>
                    </a:lnTo>
                    <a:lnTo>
                      <a:pt x="137" y="6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3" name="Freeform 272"/>
              <p:cNvSpPr>
                <a:spLocks noChangeAspect="1"/>
              </p:cNvSpPr>
              <p:nvPr/>
            </p:nvSpPr>
            <p:spPr bwMode="gray">
              <a:xfrm>
                <a:off x="1539" y="2904"/>
                <a:ext cx="46" cy="24"/>
              </a:xfrm>
              <a:custGeom>
                <a:avLst/>
                <a:gdLst/>
                <a:ahLst/>
                <a:cxnLst>
                  <a:cxn ang="0">
                    <a:pos x="137" y="64"/>
                  </a:cxn>
                  <a:cxn ang="0">
                    <a:pos x="0" y="64"/>
                  </a:cxn>
                  <a:cxn ang="0">
                    <a:pos x="2" y="3"/>
                  </a:cxn>
                  <a:cxn ang="0">
                    <a:pos x="127" y="0"/>
                  </a:cxn>
                  <a:cxn ang="0">
                    <a:pos x="137" y="64"/>
                  </a:cxn>
                </a:cxnLst>
                <a:rect l="0" t="0" r="r" b="b"/>
                <a:pathLst>
                  <a:path w="137" h="64">
                    <a:moveTo>
                      <a:pt x="137" y="64"/>
                    </a:moveTo>
                    <a:lnTo>
                      <a:pt x="0" y="64"/>
                    </a:lnTo>
                    <a:lnTo>
                      <a:pt x="2" y="3"/>
                    </a:lnTo>
                    <a:lnTo>
                      <a:pt x="127" y="0"/>
                    </a:lnTo>
                    <a:lnTo>
                      <a:pt x="137" y="6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4" name="Freeform 273"/>
              <p:cNvSpPr>
                <a:spLocks noChangeAspect="1"/>
              </p:cNvSpPr>
              <p:nvPr/>
            </p:nvSpPr>
            <p:spPr bwMode="auto">
              <a:xfrm>
                <a:off x="1545" y="2958"/>
                <a:ext cx="58" cy="67"/>
              </a:xfrm>
              <a:custGeom>
                <a:avLst/>
                <a:gdLst/>
                <a:ahLst/>
                <a:cxnLst>
                  <a:cxn ang="0">
                    <a:pos x="155" y="176"/>
                  </a:cxn>
                  <a:cxn ang="0">
                    <a:pos x="128" y="0"/>
                  </a:cxn>
                  <a:cxn ang="0">
                    <a:pos x="0" y="0"/>
                  </a:cxn>
                  <a:cxn ang="0">
                    <a:pos x="23" y="180"/>
                  </a:cxn>
                  <a:cxn ang="0">
                    <a:pos x="155" y="176"/>
                  </a:cxn>
                </a:cxnLst>
                <a:rect l="0" t="0" r="r" b="b"/>
                <a:pathLst>
                  <a:path w="155" h="180">
                    <a:moveTo>
                      <a:pt x="155" y="176"/>
                    </a:moveTo>
                    <a:lnTo>
                      <a:pt x="128" y="0"/>
                    </a:lnTo>
                    <a:lnTo>
                      <a:pt x="0" y="0"/>
                    </a:lnTo>
                    <a:lnTo>
                      <a:pt x="23" y="180"/>
                    </a:lnTo>
                    <a:lnTo>
                      <a:pt x="155" y="176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" name="Freeform 274"/>
              <p:cNvSpPr>
                <a:spLocks noChangeAspect="1"/>
              </p:cNvSpPr>
              <p:nvPr/>
            </p:nvSpPr>
            <p:spPr bwMode="auto">
              <a:xfrm>
                <a:off x="1473" y="2958"/>
                <a:ext cx="57" cy="67"/>
              </a:xfrm>
              <a:custGeom>
                <a:avLst/>
                <a:gdLst/>
                <a:ahLst/>
                <a:cxnLst>
                  <a:cxn ang="0">
                    <a:pos x="152" y="180"/>
                  </a:cxn>
                  <a:cxn ang="0">
                    <a:pos x="125" y="0"/>
                  </a:cxn>
                  <a:cxn ang="0">
                    <a:pos x="0" y="0"/>
                  </a:cxn>
                  <a:cxn ang="0">
                    <a:pos x="20" y="180"/>
                  </a:cxn>
                  <a:cxn ang="0">
                    <a:pos x="152" y="180"/>
                  </a:cxn>
                </a:cxnLst>
                <a:rect l="0" t="0" r="r" b="b"/>
                <a:pathLst>
                  <a:path w="152" h="180">
                    <a:moveTo>
                      <a:pt x="152" y="180"/>
                    </a:moveTo>
                    <a:lnTo>
                      <a:pt x="125" y="0"/>
                    </a:lnTo>
                    <a:lnTo>
                      <a:pt x="0" y="0"/>
                    </a:lnTo>
                    <a:lnTo>
                      <a:pt x="20" y="180"/>
                    </a:lnTo>
                    <a:lnTo>
                      <a:pt x="152" y="180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6" name="Freeform 275"/>
              <p:cNvSpPr>
                <a:spLocks noChangeAspect="1"/>
              </p:cNvSpPr>
              <p:nvPr/>
            </p:nvSpPr>
            <p:spPr bwMode="auto">
              <a:xfrm>
                <a:off x="1401" y="2958"/>
                <a:ext cx="58" cy="67"/>
              </a:xfrm>
              <a:custGeom>
                <a:avLst/>
                <a:gdLst/>
                <a:ahLst/>
                <a:cxnLst>
                  <a:cxn ang="0">
                    <a:pos x="157" y="180"/>
                  </a:cxn>
                  <a:cxn ang="0">
                    <a:pos x="138" y="0"/>
                  </a:cxn>
                  <a:cxn ang="0">
                    <a:pos x="3" y="3"/>
                  </a:cxn>
                  <a:cxn ang="0">
                    <a:pos x="0" y="180"/>
                  </a:cxn>
                  <a:cxn ang="0">
                    <a:pos x="157" y="180"/>
                  </a:cxn>
                </a:cxnLst>
                <a:rect l="0" t="0" r="r" b="b"/>
                <a:pathLst>
                  <a:path w="157" h="180">
                    <a:moveTo>
                      <a:pt x="157" y="180"/>
                    </a:moveTo>
                    <a:lnTo>
                      <a:pt x="138" y="0"/>
                    </a:lnTo>
                    <a:lnTo>
                      <a:pt x="3" y="3"/>
                    </a:lnTo>
                    <a:lnTo>
                      <a:pt x="0" y="180"/>
                    </a:lnTo>
                    <a:lnTo>
                      <a:pt x="157" y="180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7" name="Freeform 276"/>
              <p:cNvSpPr>
                <a:spLocks noChangeAspect="1"/>
              </p:cNvSpPr>
              <p:nvPr/>
            </p:nvSpPr>
            <p:spPr bwMode="auto">
              <a:xfrm>
                <a:off x="1566" y="3093"/>
                <a:ext cx="52" cy="36"/>
              </a:xfrm>
              <a:custGeom>
                <a:avLst/>
                <a:gdLst/>
                <a:ahLst/>
                <a:cxnLst>
                  <a:cxn ang="0">
                    <a:pos x="4" y="98"/>
                  </a:cxn>
                  <a:cxn ang="0">
                    <a:pos x="139" y="98"/>
                  </a:cxn>
                  <a:cxn ang="0">
                    <a:pos x="129" y="0"/>
                  </a:cxn>
                  <a:cxn ang="0">
                    <a:pos x="0" y="0"/>
                  </a:cxn>
                  <a:cxn ang="0">
                    <a:pos x="4" y="98"/>
                  </a:cxn>
                </a:cxnLst>
                <a:rect l="0" t="0" r="r" b="b"/>
                <a:pathLst>
                  <a:path w="139" h="98">
                    <a:moveTo>
                      <a:pt x="4" y="98"/>
                    </a:moveTo>
                    <a:lnTo>
                      <a:pt x="139" y="98"/>
                    </a:lnTo>
                    <a:lnTo>
                      <a:pt x="129" y="0"/>
                    </a:lnTo>
                    <a:lnTo>
                      <a:pt x="0" y="0"/>
                    </a:lnTo>
                    <a:lnTo>
                      <a:pt x="4" y="98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8" name="Freeform 277"/>
              <p:cNvSpPr>
                <a:spLocks noChangeAspect="1"/>
              </p:cNvSpPr>
              <p:nvPr/>
            </p:nvSpPr>
            <p:spPr bwMode="auto">
              <a:xfrm>
                <a:off x="1486" y="3059"/>
                <a:ext cx="57" cy="72"/>
              </a:xfrm>
              <a:custGeom>
                <a:avLst/>
                <a:gdLst/>
                <a:ahLst/>
                <a:cxnLst>
                  <a:cxn ang="0">
                    <a:pos x="153" y="188"/>
                  </a:cxn>
                  <a:cxn ang="0">
                    <a:pos x="135" y="5"/>
                  </a:cxn>
                  <a:cxn ang="0">
                    <a:pos x="0" y="0"/>
                  </a:cxn>
                  <a:cxn ang="0">
                    <a:pos x="22" y="191"/>
                  </a:cxn>
                  <a:cxn ang="0">
                    <a:pos x="153" y="188"/>
                  </a:cxn>
                </a:cxnLst>
                <a:rect l="0" t="0" r="r" b="b"/>
                <a:pathLst>
                  <a:path w="153" h="191">
                    <a:moveTo>
                      <a:pt x="153" y="188"/>
                    </a:moveTo>
                    <a:lnTo>
                      <a:pt x="135" y="5"/>
                    </a:lnTo>
                    <a:lnTo>
                      <a:pt x="0" y="0"/>
                    </a:lnTo>
                    <a:lnTo>
                      <a:pt x="22" y="191"/>
                    </a:lnTo>
                    <a:lnTo>
                      <a:pt x="153" y="188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" name="Freeform 278"/>
              <p:cNvSpPr>
                <a:spLocks noChangeAspect="1"/>
              </p:cNvSpPr>
              <p:nvPr/>
            </p:nvSpPr>
            <p:spPr bwMode="auto">
              <a:xfrm>
                <a:off x="1414" y="3092"/>
                <a:ext cx="54" cy="37"/>
              </a:xfrm>
              <a:custGeom>
                <a:avLst/>
                <a:gdLst/>
                <a:ahLst/>
                <a:cxnLst>
                  <a:cxn ang="0">
                    <a:pos x="144" y="98"/>
                  </a:cxn>
                  <a:cxn ang="0">
                    <a:pos x="136" y="3"/>
                  </a:cxn>
                  <a:cxn ang="0">
                    <a:pos x="0" y="0"/>
                  </a:cxn>
                  <a:cxn ang="0">
                    <a:pos x="12" y="101"/>
                  </a:cxn>
                  <a:cxn ang="0">
                    <a:pos x="144" y="98"/>
                  </a:cxn>
                </a:cxnLst>
                <a:rect l="0" t="0" r="r" b="b"/>
                <a:pathLst>
                  <a:path w="144" h="101">
                    <a:moveTo>
                      <a:pt x="144" y="98"/>
                    </a:moveTo>
                    <a:lnTo>
                      <a:pt x="136" y="3"/>
                    </a:lnTo>
                    <a:lnTo>
                      <a:pt x="0" y="0"/>
                    </a:lnTo>
                    <a:lnTo>
                      <a:pt x="12" y="101"/>
                    </a:lnTo>
                    <a:lnTo>
                      <a:pt x="144" y="98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" name="Freeform 279"/>
              <p:cNvSpPr>
                <a:spLocks noChangeAspect="1"/>
              </p:cNvSpPr>
              <p:nvPr/>
            </p:nvSpPr>
            <p:spPr bwMode="gray">
              <a:xfrm>
                <a:off x="208" y="2903"/>
                <a:ext cx="56" cy="27"/>
              </a:xfrm>
              <a:custGeom>
                <a:avLst/>
                <a:gdLst/>
                <a:ahLst/>
                <a:cxnLst>
                  <a:cxn ang="0">
                    <a:pos x="142" y="71"/>
                  </a:cxn>
                  <a:cxn ang="0">
                    <a:pos x="0" y="71"/>
                  </a:cxn>
                  <a:cxn ang="0">
                    <a:pos x="12" y="0"/>
                  </a:cxn>
                  <a:cxn ang="0">
                    <a:pos x="150" y="0"/>
                  </a:cxn>
                  <a:cxn ang="0">
                    <a:pos x="142" y="71"/>
                  </a:cxn>
                </a:cxnLst>
                <a:rect l="0" t="0" r="r" b="b"/>
                <a:pathLst>
                  <a:path w="150" h="71">
                    <a:moveTo>
                      <a:pt x="142" y="71"/>
                    </a:moveTo>
                    <a:lnTo>
                      <a:pt x="0" y="71"/>
                    </a:lnTo>
                    <a:lnTo>
                      <a:pt x="12" y="0"/>
                    </a:lnTo>
                    <a:lnTo>
                      <a:pt x="150" y="0"/>
                    </a:lnTo>
                    <a:lnTo>
                      <a:pt x="142" y="7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solidFill>
                  <a:srgbClr val="80808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1" name="Freeform 280"/>
              <p:cNvSpPr>
                <a:spLocks noChangeAspect="1"/>
              </p:cNvSpPr>
              <p:nvPr/>
            </p:nvSpPr>
            <p:spPr bwMode="gray">
              <a:xfrm>
                <a:off x="388" y="2904"/>
                <a:ext cx="56" cy="24"/>
              </a:xfrm>
              <a:custGeom>
                <a:avLst/>
                <a:gdLst/>
                <a:ahLst/>
                <a:cxnLst>
                  <a:cxn ang="0">
                    <a:pos x="142" y="71"/>
                  </a:cxn>
                  <a:cxn ang="0">
                    <a:pos x="0" y="71"/>
                  </a:cxn>
                  <a:cxn ang="0">
                    <a:pos x="12" y="0"/>
                  </a:cxn>
                  <a:cxn ang="0">
                    <a:pos x="150" y="0"/>
                  </a:cxn>
                  <a:cxn ang="0">
                    <a:pos x="142" y="71"/>
                  </a:cxn>
                </a:cxnLst>
                <a:rect l="0" t="0" r="r" b="b"/>
                <a:pathLst>
                  <a:path w="150" h="71">
                    <a:moveTo>
                      <a:pt x="142" y="71"/>
                    </a:moveTo>
                    <a:lnTo>
                      <a:pt x="0" y="71"/>
                    </a:lnTo>
                    <a:lnTo>
                      <a:pt x="12" y="0"/>
                    </a:lnTo>
                    <a:lnTo>
                      <a:pt x="150" y="0"/>
                    </a:lnTo>
                    <a:lnTo>
                      <a:pt x="142" y="7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2" name="Freeform 281"/>
              <p:cNvSpPr>
                <a:spLocks noChangeAspect="1"/>
              </p:cNvSpPr>
              <p:nvPr/>
            </p:nvSpPr>
            <p:spPr bwMode="gray">
              <a:xfrm>
                <a:off x="465" y="2904"/>
                <a:ext cx="57" cy="24"/>
              </a:xfrm>
              <a:custGeom>
                <a:avLst/>
                <a:gdLst/>
                <a:ahLst/>
                <a:cxnLst>
                  <a:cxn ang="0">
                    <a:pos x="142" y="71"/>
                  </a:cxn>
                  <a:cxn ang="0">
                    <a:pos x="0" y="71"/>
                  </a:cxn>
                  <a:cxn ang="0">
                    <a:pos x="12" y="0"/>
                  </a:cxn>
                  <a:cxn ang="0">
                    <a:pos x="150" y="0"/>
                  </a:cxn>
                  <a:cxn ang="0">
                    <a:pos x="142" y="71"/>
                  </a:cxn>
                </a:cxnLst>
                <a:rect l="0" t="0" r="r" b="b"/>
                <a:pathLst>
                  <a:path w="150" h="71">
                    <a:moveTo>
                      <a:pt x="142" y="71"/>
                    </a:moveTo>
                    <a:lnTo>
                      <a:pt x="0" y="71"/>
                    </a:lnTo>
                    <a:lnTo>
                      <a:pt x="12" y="0"/>
                    </a:lnTo>
                    <a:lnTo>
                      <a:pt x="150" y="0"/>
                    </a:lnTo>
                    <a:lnTo>
                      <a:pt x="142" y="7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3" name="Freeform 282"/>
              <p:cNvSpPr>
                <a:spLocks noChangeAspect="1"/>
              </p:cNvSpPr>
              <p:nvPr/>
            </p:nvSpPr>
            <p:spPr bwMode="gray">
              <a:xfrm>
                <a:off x="548" y="2905"/>
                <a:ext cx="50" cy="23"/>
              </a:xfrm>
              <a:custGeom>
                <a:avLst/>
                <a:gdLst/>
                <a:ahLst/>
                <a:cxnLst>
                  <a:cxn ang="0">
                    <a:pos x="142" y="61"/>
                  </a:cxn>
                  <a:cxn ang="0">
                    <a:pos x="0" y="61"/>
                  </a:cxn>
                  <a:cxn ang="0">
                    <a:pos x="6" y="0"/>
                  </a:cxn>
                  <a:cxn ang="0">
                    <a:pos x="141" y="0"/>
                  </a:cxn>
                  <a:cxn ang="0">
                    <a:pos x="142" y="61"/>
                  </a:cxn>
                </a:cxnLst>
                <a:rect l="0" t="0" r="r" b="b"/>
                <a:pathLst>
                  <a:path w="142" h="61">
                    <a:moveTo>
                      <a:pt x="142" y="61"/>
                    </a:moveTo>
                    <a:lnTo>
                      <a:pt x="0" y="61"/>
                    </a:lnTo>
                    <a:lnTo>
                      <a:pt x="6" y="0"/>
                    </a:lnTo>
                    <a:lnTo>
                      <a:pt x="141" y="0"/>
                    </a:lnTo>
                    <a:lnTo>
                      <a:pt x="142" y="6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4" name="Freeform 283"/>
              <p:cNvSpPr>
                <a:spLocks noChangeAspect="1"/>
              </p:cNvSpPr>
              <p:nvPr/>
            </p:nvSpPr>
            <p:spPr bwMode="gray">
              <a:xfrm>
                <a:off x="626" y="2904"/>
                <a:ext cx="49" cy="24"/>
              </a:xfrm>
              <a:custGeom>
                <a:avLst/>
                <a:gdLst/>
                <a:ahLst/>
                <a:cxnLst>
                  <a:cxn ang="0">
                    <a:pos x="142" y="64"/>
                  </a:cxn>
                  <a:cxn ang="0">
                    <a:pos x="0" y="64"/>
                  </a:cxn>
                  <a:cxn ang="0">
                    <a:pos x="5" y="3"/>
                  </a:cxn>
                  <a:cxn ang="0">
                    <a:pos x="137" y="0"/>
                  </a:cxn>
                  <a:cxn ang="0">
                    <a:pos x="142" y="64"/>
                  </a:cxn>
                </a:cxnLst>
                <a:rect l="0" t="0" r="r" b="b"/>
                <a:pathLst>
                  <a:path w="142" h="64">
                    <a:moveTo>
                      <a:pt x="142" y="64"/>
                    </a:moveTo>
                    <a:lnTo>
                      <a:pt x="0" y="64"/>
                    </a:lnTo>
                    <a:lnTo>
                      <a:pt x="5" y="3"/>
                    </a:lnTo>
                    <a:lnTo>
                      <a:pt x="137" y="0"/>
                    </a:lnTo>
                    <a:lnTo>
                      <a:pt x="142" y="6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5" name="Freeform 284"/>
              <p:cNvSpPr>
                <a:spLocks noChangeAspect="1"/>
              </p:cNvSpPr>
              <p:nvPr/>
            </p:nvSpPr>
            <p:spPr bwMode="gray">
              <a:xfrm>
                <a:off x="727" y="2904"/>
                <a:ext cx="48" cy="24"/>
              </a:xfrm>
              <a:custGeom>
                <a:avLst/>
                <a:gdLst/>
                <a:ahLst/>
                <a:cxnLst>
                  <a:cxn ang="0">
                    <a:pos x="142" y="64"/>
                  </a:cxn>
                  <a:cxn ang="0">
                    <a:pos x="0" y="64"/>
                  </a:cxn>
                  <a:cxn ang="0">
                    <a:pos x="5" y="3"/>
                  </a:cxn>
                  <a:cxn ang="0">
                    <a:pos x="137" y="0"/>
                  </a:cxn>
                  <a:cxn ang="0">
                    <a:pos x="142" y="64"/>
                  </a:cxn>
                </a:cxnLst>
                <a:rect l="0" t="0" r="r" b="b"/>
                <a:pathLst>
                  <a:path w="142" h="64">
                    <a:moveTo>
                      <a:pt x="142" y="64"/>
                    </a:moveTo>
                    <a:lnTo>
                      <a:pt x="0" y="64"/>
                    </a:lnTo>
                    <a:lnTo>
                      <a:pt x="5" y="3"/>
                    </a:lnTo>
                    <a:lnTo>
                      <a:pt x="137" y="0"/>
                    </a:lnTo>
                    <a:lnTo>
                      <a:pt x="142" y="6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" name="Freeform 285"/>
              <p:cNvSpPr>
                <a:spLocks noChangeAspect="1"/>
              </p:cNvSpPr>
              <p:nvPr/>
            </p:nvSpPr>
            <p:spPr bwMode="gray">
              <a:xfrm>
                <a:off x="802" y="2905"/>
                <a:ext cx="50" cy="23"/>
              </a:xfrm>
              <a:custGeom>
                <a:avLst/>
                <a:gdLst/>
                <a:ahLst/>
                <a:cxnLst>
                  <a:cxn ang="0">
                    <a:pos x="142" y="61"/>
                  </a:cxn>
                  <a:cxn ang="0">
                    <a:pos x="0" y="61"/>
                  </a:cxn>
                  <a:cxn ang="0">
                    <a:pos x="6" y="0"/>
                  </a:cxn>
                  <a:cxn ang="0">
                    <a:pos x="141" y="0"/>
                  </a:cxn>
                  <a:cxn ang="0">
                    <a:pos x="142" y="61"/>
                  </a:cxn>
                </a:cxnLst>
                <a:rect l="0" t="0" r="r" b="b"/>
                <a:pathLst>
                  <a:path w="142" h="61">
                    <a:moveTo>
                      <a:pt x="142" y="61"/>
                    </a:moveTo>
                    <a:lnTo>
                      <a:pt x="0" y="61"/>
                    </a:lnTo>
                    <a:lnTo>
                      <a:pt x="6" y="0"/>
                    </a:lnTo>
                    <a:lnTo>
                      <a:pt x="141" y="0"/>
                    </a:lnTo>
                    <a:lnTo>
                      <a:pt x="142" y="6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" name="Freeform 286"/>
              <p:cNvSpPr>
                <a:spLocks noChangeAspect="1"/>
              </p:cNvSpPr>
              <p:nvPr/>
            </p:nvSpPr>
            <p:spPr bwMode="gray">
              <a:xfrm>
                <a:off x="882" y="2905"/>
                <a:ext cx="47" cy="23"/>
              </a:xfrm>
              <a:custGeom>
                <a:avLst/>
                <a:gdLst/>
                <a:ahLst/>
                <a:cxnLst>
                  <a:cxn ang="0">
                    <a:pos x="142" y="61"/>
                  </a:cxn>
                  <a:cxn ang="0">
                    <a:pos x="0" y="61"/>
                  </a:cxn>
                  <a:cxn ang="0">
                    <a:pos x="6" y="0"/>
                  </a:cxn>
                  <a:cxn ang="0">
                    <a:pos x="141" y="0"/>
                  </a:cxn>
                  <a:cxn ang="0">
                    <a:pos x="142" y="61"/>
                  </a:cxn>
                </a:cxnLst>
                <a:rect l="0" t="0" r="r" b="b"/>
                <a:pathLst>
                  <a:path w="142" h="61">
                    <a:moveTo>
                      <a:pt x="142" y="61"/>
                    </a:moveTo>
                    <a:lnTo>
                      <a:pt x="0" y="61"/>
                    </a:lnTo>
                    <a:lnTo>
                      <a:pt x="6" y="0"/>
                    </a:lnTo>
                    <a:lnTo>
                      <a:pt x="141" y="0"/>
                    </a:lnTo>
                    <a:lnTo>
                      <a:pt x="142" y="6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8" name="Freeform 287"/>
              <p:cNvSpPr>
                <a:spLocks noChangeAspect="1"/>
              </p:cNvSpPr>
              <p:nvPr/>
            </p:nvSpPr>
            <p:spPr bwMode="gray">
              <a:xfrm>
                <a:off x="953" y="2904"/>
                <a:ext cx="48" cy="23"/>
              </a:xfrm>
              <a:custGeom>
                <a:avLst/>
                <a:gdLst/>
                <a:ahLst/>
                <a:cxnLst>
                  <a:cxn ang="0">
                    <a:pos x="142" y="61"/>
                  </a:cxn>
                  <a:cxn ang="0">
                    <a:pos x="0" y="61"/>
                  </a:cxn>
                  <a:cxn ang="0">
                    <a:pos x="6" y="0"/>
                  </a:cxn>
                  <a:cxn ang="0">
                    <a:pos x="141" y="0"/>
                  </a:cxn>
                  <a:cxn ang="0">
                    <a:pos x="142" y="61"/>
                  </a:cxn>
                </a:cxnLst>
                <a:rect l="0" t="0" r="r" b="b"/>
                <a:pathLst>
                  <a:path w="142" h="61">
                    <a:moveTo>
                      <a:pt x="142" y="61"/>
                    </a:moveTo>
                    <a:lnTo>
                      <a:pt x="0" y="61"/>
                    </a:lnTo>
                    <a:lnTo>
                      <a:pt x="6" y="0"/>
                    </a:lnTo>
                    <a:lnTo>
                      <a:pt x="141" y="0"/>
                    </a:lnTo>
                    <a:lnTo>
                      <a:pt x="142" y="6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9" name="Freeform 288"/>
              <p:cNvSpPr>
                <a:spLocks noChangeAspect="1"/>
              </p:cNvSpPr>
              <p:nvPr/>
            </p:nvSpPr>
            <p:spPr bwMode="gray">
              <a:xfrm>
                <a:off x="1050" y="2905"/>
                <a:ext cx="52" cy="23"/>
              </a:xfrm>
              <a:custGeom>
                <a:avLst/>
                <a:gdLst/>
                <a:ahLst/>
                <a:cxnLst>
                  <a:cxn ang="0">
                    <a:pos x="142" y="61"/>
                  </a:cxn>
                  <a:cxn ang="0">
                    <a:pos x="0" y="61"/>
                  </a:cxn>
                  <a:cxn ang="0">
                    <a:pos x="6" y="0"/>
                  </a:cxn>
                  <a:cxn ang="0">
                    <a:pos x="141" y="0"/>
                  </a:cxn>
                  <a:cxn ang="0">
                    <a:pos x="142" y="61"/>
                  </a:cxn>
                </a:cxnLst>
                <a:rect l="0" t="0" r="r" b="b"/>
                <a:pathLst>
                  <a:path w="142" h="61">
                    <a:moveTo>
                      <a:pt x="142" y="61"/>
                    </a:moveTo>
                    <a:lnTo>
                      <a:pt x="0" y="61"/>
                    </a:lnTo>
                    <a:lnTo>
                      <a:pt x="6" y="0"/>
                    </a:lnTo>
                    <a:lnTo>
                      <a:pt x="141" y="0"/>
                    </a:lnTo>
                    <a:lnTo>
                      <a:pt x="142" y="6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0" name="Freeform 289"/>
              <p:cNvSpPr>
                <a:spLocks noChangeAspect="1"/>
              </p:cNvSpPr>
              <p:nvPr/>
            </p:nvSpPr>
            <p:spPr bwMode="gray">
              <a:xfrm>
                <a:off x="1126" y="2905"/>
                <a:ext cx="49" cy="23"/>
              </a:xfrm>
              <a:custGeom>
                <a:avLst/>
                <a:gdLst/>
                <a:ahLst/>
                <a:cxnLst>
                  <a:cxn ang="0">
                    <a:pos x="137" y="61"/>
                  </a:cxn>
                  <a:cxn ang="0">
                    <a:pos x="0" y="61"/>
                  </a:cxn>
                  <a:cxn ang="0">
                    <a:pos x="6" y="0"/>
                  </a:cxn>
                  <a:cxn ang="0">
                    <a:pos x="128" y="3"/>
                  </a:cxn>
                  <a:cxn ang="0">
                    <a:pos x="137" y="61"/>
                  </a:cxn>
                </a:cxnLst>
                <a:rect l="0" t="0" r="r" b="b"/>
                <a:pathLst>
                  <a:path w="137" h="61">
                    <a:moveTo>
                      <a:pt x="137" y="61"/>
                    </a:moveTo>
                    <a:lnTo>
                      <a:pt x="0" y="61"/>
                    </a:lnTo>
                    <a:lnTo>
                      <a:pt x="6" y="0"/>
                    </a:lnTo>
                    <a:lnTo>
                      <a:pt x="128" y="3"/>
                    </a:lnTo>
                    <a:lnTo>
                      <a:pt x="137" y="6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1" name="Freeform 290"/>
              <p:cNvSpPr>
                <a:spLocks noChangeAspect="1"/>
              </p:cNvSpPr>
              <p:nvPr/>
            </p:nvSpPr>
            <p:spPr bwMode="gray">
              <a:xfrm>
                <a:off x="1201" y="2905"/>
                <a:ext cx="48" cy="23"/>
              </a:xfrm>
              <a:custGeom>
                <a:avLst/>
                <a:gdLst/>
                <a:ahLst/>
                <a:cxnLst>
                  <a:cxn ang="0">
                    <a:pos x="137" y="61"/>
                  </a:cxn>
                  <a:cxn ang="0">
                    <a:pos x="0" y="61"/>
                  </a:cxn>
                  <a:cxn ang="0">
                    <a:pos x="6" y="0"/>
                  </a:cxn>
                  <a:cxn ang="0">
                    <a:pos x="128" y="3"/>
                  </a:cxn>
                  <a:cxn ang="0">
                    <a:pos x="137" y="61"/>
                  </a:cxn>
                </a:cxnLst>
                <a:rect l="0" t="0" r="r" b="b"/>
                <a:pathLst>
                  <a:path w="137" h="61">
                    <a:moveTo>
                      <a:pt x="137" y="61"/>
                    </a:moveTo>
                    <a:lnTo>
                      <a:pt x="0" y="61"/>
                    </a:lnTo>
                    <a:lnTo>
                      <a:pt x="6" y="0"/>
                    </a:lnTo>
                    <a:lnTo>
                      <a:pt x="128" y="3"/>
                    </a:lnTo>
                    <a:lnTo>
                      <a:pt x="137" y="6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2" name="Freeform 291"/>
              <p:cNvSpPr>
                <a:spLocks noChangeAspect="1"/>
              </p:cNvSpPr>
              <p:nvPr/>
            </p:nvSpPr>
            <p:spPr bwMode="gray">
              <a:xfrm>
                <a:off x="1278" y="2904"/>
                <a:ext cx="45" cy="24"/>
              </a:xfrm>
              <a:custGeom>
                <a:avLst/>
                <a:gdLst/>
                <a:ahLst/>
                <a:cxnLst>
                  <a:cxn ang="0">
                    <a:pos x="137" y="64"/>
                  </a:cxn>
                  <a:cxn ang="0">
                    <a:pos x="0" y="64"/>
                  </a:cxn>
                  <a:cxn ang="0">
                    <a:pos x="2" y="3"/>
                  </a:cxn>
                  <a:cxn ang="0">
                    <a:pos x="127" y="0"/>
                  </a:cxn>
                  <a:cxn ang="0">
                    <a:pos x="137" y="64"/>
                  </a:cxn>
                </a:cxnLst>
                <a:rect l="0" t="0" r="r" b="b"/>
                <a:pathLst>
                  <a:path w="137" h="64">
                    <a:moveTo>
                      <a:pt x="137" y="64"/>
                    </a:moveTo>
                    <a:lnTo>
                      <a:pt x="0" y="64"/>
                    </a:lnTo>
                    <a:lnTo>
                      <a:pt x="2" y="3"/>
                    </a:lnTo>
                    <a:lnTo>
                      <a:pt x="127" y="0"/>
                    </a:lnTo>
                    <a:lnTo>
                      <a:pt x="137" y="6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3" name="Freeform 292"/>
              <p:cNvSpPr>
                <a:spLocks noChangeAspect="1"/>
              </p:cNvSpPr>
              <p:nvPr/>
            </p:nvSpPr>
            <p:spPr bwMode="auto">
              <a:xfrm>
                <a:off x="1127" y="2958"/>
                <a:ext cx="51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4" name="Freeform 293"/>
              <p:cNvSpPr>
                <a:spLocks noChangeAspect="1"/>
              </p:cNvSpPr>
              <p:nvPr/>
            </p:nvSpPr>
            <p:spPr bwMode="auto">
              <a:xfrm>
                <a:off x="1053" y="2958"/>
                <a:ext cx="50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5" name="Freeform 294"/>
              <p:cNvSpPr>
                <a:spLocks noChangeAspect="1"/>
              </p:cNvSpPr>
              <p:nvPr/>
            </p:nvSpPr>
            <p:spPr bwMode="auto">
              <a:xfrm>
                <a:off x="978" y="2958"/>
                <a:ext cx="50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6" name="Freeform 295"/>
              <p:cNvSpPr>
                <a:spLocks noChangeAspect="1"/>
              </p:cNvSpPr>
              <p:nvPr/>
            </p:nvSpPr>
            <p:spPr bwMode="auto">
              <a:xfrm>
                <a:off x="900" y="2958"/>
                <a:ext cx="51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7" name="Freeform 296"/>
              <p:cNvSpPr>
                <a:spLocks noChangeAspect="1"/>
              </p:cNvSpPr>
              <p:nvPr/>
            </p:nvSpPr>
            <p:spPr bwMode="auto">
              <a:xfrm>
                <a:off x="825" y="2958"/>
                <a:ext cx="51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8" name="Freeform 297"/>
              <p:cNvSpPr>
                <a:spLocks noChangeAspect="1"/>
              </p:cNvSpPr>
              <p:nvPr/>
            </p:nvSpPr>
            <p:spPr bwMode="auto">
              <a:xfrm>
                <a:off x="748" y="2958"/>
                <a:ext cx="50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9" name="Freeform 298"/>
              <p:cNvSpPr>
                <a:spLocks noChangeAspect="1"/>
              </p:cNvSpPr>
              <p:nvPr/>
            </p:nvSpPr>
            <p:spPr bwMode="auto">
              <a:xfrm>
                <a:off x="672" y="2958"/>
                <a:ext cx="51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0" name="Freeform 299"/>
              <p:cNvSpPr>
                <a:spLocks noChangeAspect="1"/>
              </p:cNvSpPr>
              <p:nvPr/>
            </p:nvSpPr>
            <p:spPr bwMode="auto">
              <a:xfrm>
                <a:off x="593" y="2958"/>
                <a:ext cx="51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1" name="Freeform 300"/>
              <p:cNvSpPr>
                <a:spLocks noChangeAspect="1"/>
              </p:cNvSpPr>
              <p:nvPr/>
            </p:nvSpPr>
            <p:spPr bwMode="auto">
              <a:xfrm>
                <a:off x="518" y="2959"/>
                <a:ext cx="52" cy="31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2" name="Freeform 301"/>
              <p:cNvSpPr>
                <a:spLocks noChangeAspect="1"/>
              </p:cNvSpPr>
              <p:nvPr/>
            </p:nvSpPr>
            <p:spPr bwMode="auto">
              <a:xfrm>
                <a:off x="437" y="2959"/>
                <a:ext cx="52" cy="31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3" name="Freeform 302"/>
              <p:cNvSpPr>
                <a:spLocks noChangeAspect="1"/>
              </p:cNvSpPr>
              <p:nvPr/>
            </p:nvSpPr>
            <p:spPr bwMode="auto">
              <a:xfrm>
                <a:off x="359" y="2959"/>
                <a:ext cx="53" cy="31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4" name="Freeform 303"/>
              <p:cNvSpPr>
                <a:spLocks noChangeAspect="1"/>
              </p:cNvSpPr>
              <p:nvPr/>
            </p:nvSpPr>
            <p:spPr bwMode="auto">
              <a:xfrm>
                <a:off x="327" y="2991"/>
                <a:ext cx="57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5" name="Freeform 304"/>
              <p:cNvSpPr>
                <a:spLocks noChangeAspect="1"/>
              </p:cNvSpPr>
              <p:nvPr/>
            </p:nvSpPr>
            <p:spPr bwMode="auto">
              <a:xfrm>
                <a:off x="408" y="2991"/>
                <a:ext cx="57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6" name="Freeform 305"/>
              <p:cNvSpPr>
                <a:spLocks noChangeAspect="1"/>
              </p:cNvSpPr>
              <p:nvPr/>
            </p:nvSpPr>
            <p:spPr bwMode="auto">
              <a:xfrm>
                <a:off x="487" y="2991"/>
                <a:ext cx="57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7" name="Freeform 306"/>
              <p:cNvSpPr>
                <a:spLocks noChangeAspect="1"/>
              </p:cNvSpPr>
              <p:nvPr/>
            </p:nvSpPr>
            <p:spPr bwMode="auto">
              <a:xfrm>
                <a:off x="564" y="2991"/>
                <a:ext cx="57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8" name="Freeform 307"/>
              <p:cNvSpPr>
                <a:spLocks noChangeAspect="1"/>
              </p:cNvSpPr>
              <p:nvPr/>
            </p:nvSpPr>
            <p:spPr bwMode="auto">
              <a:xfrm>
                <a:off x="644" y="2991"/>
                <a:ext cx="55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9" y="0"/>
                  </a:cxn>
                  <a:cxn ang="0">
                    <a:pos x="142" y="0"/>
                  </a:cxn>
                  <a:cxn ang="0">
                    <a:pos x="146" y="86"/>
                  </a:cxn>
                  <a:cxn ang="0">
                    <a:pos x="0" y="87"/>
                  </a:cxn>
                </a:cxnLst>
                <a:rect l="0" t="0" r="r" b="b"/>
                <a:pathLst>
                  <a:path w="146" h="87">
                    <a:moveTo>
                      <a:pt x="0" y="87"/>
                    </a:moveTo>
                    <a:lnTo>
                      <a:pt x="9" y="0"/>
                    </a:lnTo>
                    <a:lnTo>
                      <a:pt x="142" y="0"/>
                    </a:lnTo>
                    <a:lnTo>
                      <a:pt x="146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9" name="Freeform 308"/>
              <p:cNvSpPr>
                <a:spLocks noChangeAspect="1"/>
              </p:cNvSpPr>
              <p:nvPr/>
            </p:nvSpPr>
            <p:spPr bwMode="auto">
              <a:xfrm>
                <a:off x="721" y="2991"/>
                <a:ext cx="55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9" y="0"/>
                  </a:cxn>
                  <a:cxn ang="0">
                    <a:pos x="142" y="0"/>
                  </a:cxn>
                  <a:cxn ang="0">
                    <a:pos x="146" y="86"/>
                  </a:cxn>
                  <a:cxn ang="0">
                    <a:pos x="0" y="87"/>
                  </a:cxn>
                </a:cxnLst>
                <a:rect l="0" t="0" r="r" b="b"/>
                <a:pathLst>
                  <a:path w="146" h="87">
                    <a:moveTo>
                      <a:pt x="0" y="87"/>
                    </a:moveTo>
                    <a:lnTo>
                      <a:pt x="9" y="0"/>
                    </a:lnTo>
                    <a:lnTo>
                      <a:pt x="142" y="0"/>
                    </a:lnTo>
                    <a:lnTo>
                      <a:pt x="146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0" name="Freeform 309"/>
              <p:cNvSpPr>
                <a:spLocks noChangeAspect="1"/>
              </p:cNvSpPr>
              <p:nvPr/>
            </p:nvSpPr>
            <p:spPr bwMode="auto">
              <a:xfrm>
                <a:off x="799" y="2991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1" name="Freeform 310"/>
              <p:cNvSpPr>
                <a:spLocks noChangeAspect="1"/>
              </p:cNvSpPr>
              <p:nvPr/>
            </p:nvSpPr>
            <p:spPr bwMode="auto">
              <a:xfrm>
                <a:off x="876" y="2991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2" name="Freeform 311"/>
              <p:cNvSpPr>
                <a:spLocks noChangeAspect="1"/>
              </p:cNvSpPr>
              <p:nvPr/>
            </p:nvSpPr>
            <p:spPr bwMode="auto">
              <a:xfrm>
                <a:off x="953" y="2991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3" name="Freeform 312"/>
              <p:cNvSpPr>
                <a:spLocks noChangeAspect="1"/>
              </p:cNvSpPr>
              <p:nvPr/>
            </p:nvSpPr>
            <p:spPr bwMode="auto">
              <a:xfrm>
                <a:off x="1031" y="2991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4" name="Freeform 313"/>
              <p:cNvSpPr>
                <a:spLocks noChangeAspect="1"/>
              </p:cNvSpPr>
              <p:nvPr/>
            </p:nvSpPr>
            <p:spPr bwMode="auto">
              <a:xfrm>
                <a:off x="1103" y="2991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5" name="Freeform 314"/>
              <p:cNvSpPr>
                <a:spLocks noChangeAspect="1"/>
              </p:cNvSpPr>
              <p:nvPr/>
            </p:nvSpPr>
            <p:spPr bwMode="auto">
              <a:xfrm>
                <a:off x="1180" y="2991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6" name="Freeform 315"/>
              <p:cNvSpPr>
                <a:spLocks noChangeAspect="1"/>
              </p:cNvSpPr>
              <p:nvPr/>
            </p:nvSpPr>
            <p:spPr bwMode="auto">
              <a:xfrm>
                <a:off x="1130" y="3025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" name="Freeform 316"/>
              <p:cNvSpPr>
                <a:spLocks noChangeAspect="1"/>
              </p:cNvSpPr>
              <p:nvPr/>
            </p:nvSpPr>
            <p:spPr bwMode="auto">
              <a:xfrm>
                <a:off x="1054" y="3025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8" name="Freeform 317"/>
              <p:cNvSpPr>
                <a:spLocks noChangeAspect="1"/>
              </p:cNvSpPr>
              <p:nvPr/>
            </p:nvSpPr>
            <p:spPr bwMode="auto">
              <a:xfrm>
                <a:off x="977" y="3025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9" name="Freeform 318"/>
              <p:cNvSpPr>
                <a:spLocks noChangeAspect="1"/>
              </p:cNvSpPr>
              <p:nvPr/>
            </p:nvSpPr>
            <p:spPr bwMode="auto">
              <a:xfrm>
                <a:off x="899" y="3025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0" name="Freeform 319"/>
              <p:cNvSpPr>
                <a:spLocks noChangeAspect="1"/>
              </p:cNvSpPr>
              <p:nvPr/>
            </p:nvSpPr>
            <p:spPr bwMode="auto">
              <a:xfrm>
                <a:off x="822" y="3025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1" name="Freeform 320"/>
              <p:cNvSpPr>
                <a:spLocks noChangeAspect="1"/>
              </p:cNvSpPr>
              <p:nvPr/>
            </p:nvSpPr>
            <p:spPr bwMode="auto">
              <a:xfrm>
                <a:off x="745" y="3025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2" name="Freeform 321"/>
              <p:cNvSpPr>
                <a:spLocks noChangeAspect="1"/>
              </p:cNvSpPr>
              <p:nvPr/>
            </p:nvSpPr>
            <p:spPr bwMode="auto">
              <a:xfrm>
                <a:off x="668" y="3025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3" name="Freeform 322"/>
              <p:cNvSpPr>
                <a:spLocks noChangeAspect="1"/>
              </p:cNvSpPr>
              <p:nvPr/>
            </p:nvSpPr>
            <p:spPr bwMode="auto">
              <a:xfrm>
                <a:off x="589" y="3025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4" name="Freeform 323"/>
              <p:cNvSpPr>
                <a:spLocks noChangeAspect="1"/>
              </p:cNvSpPr>
              <p:nvPr/>
            </p:nvSpPr>
            <p:spPr bwMode="auto">
              <a:xfrm>
                <a:off x="510" y="3025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5" name="Freeform 324"/>
              <p:cNvSpPr>
                <a:spLocks noChangeAspect="1"/>
              </p:cNvSpPr>
              <p:nvPr/>
            </p:nvSpPr>
            <p:spPr bwMode="auto">
              <a:xfrm>
                <a:off x="431" y="3025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6" name="Freeform 325"/>
              <p:cNvSpPr>
                <a:spLocks noChangeAspect="1"/>
              </p:cNvSpPr>
              <p:nvPr/>
            </p:nvSpPr>
            <p:spPr bwMode="auto">
              <a:xfrm>
                <a:off x="352" y="3025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7" name="Freeform 326"/>
              <p:cNvSpPr>
                <a:spLocks noChangeAspect="1"/>
              </p:cNvSpPr>
              <p:nvPr/>
            </p:nvSpPr>
            <p:spPr bwMode="auto">
              <a:xfrm>
                <a:off x="399" y="3058"/>
                <a:ext cx="57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8" name="Freeform 327"/>
              <p:cNvSpPr>
                <a:spLocks noChangeAspect="1"/>
              </p:cNvSpPr>
              <p:nvPr/>
            </p:nvSpPr>
            <p:spPr bwMode="auto">
              <a:xfrm>
                <a:off x="479" y="3058"/>
                <a:ext cx="57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9" name="Freeform 328"/>
              <p:cNvSpPr>
                <a:spLocks noChangeAspect="1"/>
              </p:cNvSpPr>
              <p:nvPr/>
            </p:nvSpPr>
            <p:spPr bwMode="auto">
              <a:xfrm>
                <a:off x="561" y="3059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0" name="Freeform 329"/>
              <p:cNvSpPr>
                <a:spLocks noChangeAspect="1"/>
              </p:cNvSpPr>
              <p:nvPr/>
            </p:nvSpPr>
            <p:spPr bwMode="auto">
              <a:xfrm>
                <a:off x="639" y="3059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1" name="Freeform 330"/>
              <p:cNvSpPr>
                <a:spLocks noChangeAspect="1"/>
              </p:cNvSpPr>
              <p:nvPr/>
            </p:nvSpPr>
            <p:spPr bwMode="auto">
              <a:xfrm>
                <a:off x="719" y="3059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2" name="Freeform 331"/>
              <p:cNvSpPr>
                <a:spLocks noChangeAspect="1"/>
              </p:cNvSpPr>
              <p:nvPr/>
            </p:nvSpPr>
            <p:spPr bwMode="auto">
              <a:xfrm>
                <a:off x="797" y="3059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3" name="Freeform 332"/>
              <p:cNvSpPr>
                <a:spLocks noChangeAspect="1"/>
              </p:cNvSpPr>
              <p:nvPr/>
            </p:nvSpPr>
            <p:spPr bwMode="auto">
              <a:xfrm>
                <a:off x="876" y="3059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4" name="Freeform 333"/>
              <p:cNvSpPr>
                <a:spLocks noChangeAspect="1"/>
              </p:cNvSpPr>
              <p:nvPr/>
            </p:nvSpPr>
            <p:spPr bwMode="auto">
              <a:xfrm>
                <a:off x="953" y="3059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5" name="Freeform 334"/>
              <p:cNvSpPr>
                <a:spLocks noChangeAspect="1"/>
              </p:cNvSpPr>
              <p:nvPr/>
            </p:nvSpPr>
            <p:spPr bwMode="auto">
              <a:xfrm>
                <a:off x="1031" y="3059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6" name="Freeform 335"/>
              <p:cNvSpPr>
                <a:spLocks noChangeAspect="1"/>
              </p:cNvSpPr>
              <p:nvPr/>
            </p:nvSpPr>
            <p:spPr bwMode="auto">
              <a:xfrm>
                <a:off x="1108" y="3059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7" name="Freeform 336"/>
              <p:cNvSpPr>
                <a:spLocks noChangeAspect="1"/>
              </p:cNvSpPr>
              <p:nvPr/>
            </p:nvSpPr>
            <p:spPr bwMode="auto">
              <a:xfrm>
                <a:off x="1031" y="3094"/>
                <a:ext cx="107" cy="35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8" name="Freeform 337"/>
              <p:cNvSpPr>
                <a:spLocks noChangeAspect="1"/>
              </p:cNvSpPr>
              <p:nvPr/>
            </p:nvSpPr>
            <p:spPr bwMode="auto">
              <a:xfrm>
                <a:off x="532" y="3094"/>
                <a:ext cx="476" cy="35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" name="Freeform 338"/>
              <p:cNvSpPr>
                <a:spLocks noChangeAspect="1"/>
              </p:cNvSpPr>
              <p:nvPr/>
            </p:nvSpPr>
            <p:spPr bwMode="auto">
              <a:xfrm>
                <a:off x="394" y="3094"/>
                <a:ext cx="110" cy="35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" name="Freeform 339"/>
              <p:cNvSpPr>
                <a:spLocks noChangeAspect="1"/>
              </p:cNvSpPr>
              <p:nvPr/>
            </p:nvSpPr>
            <p:spPr bwMode="auto">
              <a:xfrm>
                <a:off x="279" y="2959"/>
                <a:ext cx="53" cy="31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1" name="Freeform 340"/>
              <p:cNvSpPr>
                <a:spLocks noChangeAspect="1"/>
              </p:cNvSpPr>
              <p:nvPr/>
            </p:nvSpPr>
            <p:spPr bwMode="auto">
              <a:xfrm>
                <a:off x="201" y="2959"/>
                <a:ext cx="52" cy="31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2" name="Freeform 341"/>
              <p:cNvSpPr>
                <a:spLocks noChangeAspect="1"/>
              </p:cNvSpPr>
              <p:nvPr/>
            </p:nvSpPr>
            <p:spPr bwMode="auto">
              <a:xfrm>
                <a:off x="195" y="2991"/>
                <a:ext cx="111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3" name="Freeform 342"/>
              <p:cNvSpPr>
                <a:spLocks noChangeAspect="1"/>
              </p:cNvSpPr>
              <p:nvPr/>
            </p:nvSpPr>
            <p:spPr bwMode="auto">
              <a:xfrm>
                <a:off x="189" y="3025"/>
                <a:ext cx="94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3" y="0"/>
                  </a:cxn>
                  <a:cxn ang="0">
                    <a:pos x="251" y="3"/>
                  </a:cxn>
                  <a:cxn ang="0">
                    <a:pos x="236" y="86"/>
                  </a:cxn>
                  <a:cxn ang="0">
                    <a:pos x="0" y="87"/>
                  </a:cxn>
                </a:cxnLst>
                <a:rect l="0" t="0" r="r" b="b"/>
                <a:pathLst>
                  <a:path w="251" h="87">
                    <a:moveTo>
                      <a:pt x="0" y="87"/>
                    </a:moveTo>
                    <a:lnTo>
                      <a:pt x="3" y="0"/>
                    </a:lnTo>
                    <a:lnTo>
                      <a:pt x="251" y="3"/>
                    </a:lnTo>
                    <a:lnTo>
                      <a:pt x="236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4" name="Freeform 343"/>
              <p:cNvSpPr>
                <a:spLocks noChangeAspect="1"/>
              </p:cNvSpPr>
              <p:nvPr/>
            </p:nvSpPr>
            <p:spPr bwMode="auto">
              <a:xfrm>
                <a:off x="183" y="3058"/>
                <a:ext cx="145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5" name="Freeform 344"/>
              <p:cNvSpPr>
                <a:spLocks noChangeAspect="1"/>
              </p:cNvSpPr>
              <p:nvPr/>
            </p:nvSpPr>
            <p:spPr bwMode="auto">
              <a:xfrm>
                <a:off x="177" y="3094"/>
                <a:ext cx="114" cy="35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6" name="Freeform 345"/>
              <p:cNvSpPr>
                <a:spLocks noChangeAspect="1"/>
              </p:cNvSpPr>
              <p:nvPr/>
            </p:nvSpPr>
            <p:spPr bwMode="auto">
              <a:xfrm>
                <a:off x="1201" y="2958"/>
                <a:ext cx="127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7" name="Freeform 346"/>
              <p:cNvSpPr>
                <a:spLocks noChangeAspect="1"/>
              </p:cNvSpPr>
              <p:nvPr/>
            </p:nvSpPr>
            <p:spPr bwMode="auto">
              <a:xfrm>
                <a:off x="1247" y="2991"/>
                <a:ext cx="81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8" name="Freeform 347"/>
              <p:cNvSpPr>
                <a:spLocks noChangeAspect="1"/>
              </p:cNvSpPr>
              <p:nvPr/>
            </p:nvSpPr>
            <p:spPr bwMode="auto">
              <a:xfrm>
                <a:off x="1204" y="3025"/>
                <a:ext cx="129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9" name="Freeform 348"/>
              <p:cNvSpPr>
                <a:spLocks noChangeAspect="1"/>
              </p:cNvSpPr>
              <p:nvPr/>
            </p:nvSpPr>
            <p:spPr bwMode="auto">
              <a:xfrm>
                <a:off x="1183" y="3059"/>
                <a:ext cx="155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0" name="Freeform 349"/>
              <p:cNvSpPr>
                <a:spLocks noChangeAspect="1"/>
              </p:cNvSpPr>
              <p:nvPr/>
            </p:nvSpPr>
            <p:spPr bwMode="auto">
              <a:xfrm>
                <a:off x="1234" y="3094"/>
                <a:ext cx="107" cy="35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331" name="Group 350"/>
              <p:cNvGrpSpPr>
                <a:grpSpLocks/>
              </p:cNvGrpSpPr>
              <p:nvPr/>
            </p:nvGrpSpPr>
            <p:grpSpPr bwMode="auto">
              <a:xfrm>
                <a:off x="1665" y="2956"/>
                <a:ext cx="303" cy="174"/>
                <a:chOff x="1665" y="2956"/>
                <a:chExt cx="303" cy="174"/>
              </a:xfrm>
            </p:grpSpPr>
            <p:sp>
              <p:nvSpPr>
                <p:cNvPr id="332" name="Freeform 351"/>
                <p:cNvSpPr>
                  <a:spLocks noChangeAspect="1"/>
                </p:cNvSpPr>
                <p:nvPr/>
              </p:nvSpPr>
              <p:spPr bwMode="auto">
                <a:xfrm>
                  <a:off x="1665" y="2956"/>
                  <a:ext cx="80" cy="174"/>
                </a:xfrm>
                <a:custGeom>
                  <a:avLst/>
                  <a:gdLst/>
                  <a:ahLst/>
                  <a:cxnLst>
                    <a:cxn ang="0">
                      <a:pos x="76" y="464"/>
                    </a:cxn>
                    <a:cxn ang="0">
                      <a:pos x="124" y="464"/>
                    </a:cxn>
                    <a:cxn ang="0">
                      <a:pos x="214" y="460"/>
                    </a:cxn>
                    <a:cxn ang="0">
                      <a:pos x="130" y="4"/>
                    </a:cxn>
                    <a:cxn ang="0">
                      <a:pos x="0" y="0"/>
                    </a:cxn>
                    <a:cxn ang="0">
                      <a:pos x="76" y="464"/>
                    </a:cxn>
                  </a:cxnLst>
                  <a:rect l="0" t="0" r="r" b="b"/>
                  <a:pathLst>
                    <a:path w="214" h="464">
                      <a:moveTo>
                        <a:pt x="76" y="464"/>
                      </a:moveTo>
                      <a:cubicBezTo>
                        <a:pt x="92" y="464"/>
                        <a:pt x="108" y="464"/>
                        <a:pt x="124" y="464"/>
                      </a:cubicBezTo>
                      <a:lnTo>
                        <a:pt x="214" y="460"/>
                      </a:lnTo>
                      <a:lnTo>
                        <a:pt x="130" y="4"/>
                      </a:lnTo>
                      <a:lnTo>
                        <a:pt x="0" y="0"/>
                      </a:lnTo>
                      <a:lnTo>
                        <a:pt x="76" y="464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33" name="Freeform 352"/>
                <p:cNvSpPr>
                  <a:spLocks noChangeAspect="1"/>
                </p:cNvSpPr>
                <p:nvPr/>
              </p:nvSpPr>
              <p:spPr bwMode="auto">
                <a:xfrm>
                  <a:off x="1738" y="2958"/>
                  <a:ext cx="80" cy="171"/>
                </a:xfrm>
                <a:custGeom>
                  <a:avLst/>
                  <a:gdLst/>
                  <a:ahLst/>
                  <a:cxnLst>
                    <a:cxn ang="0">
                      <a:pos x="212" y="456"/>
                    </a:cxn>
                    <a:cxn ang="0">
                      <a:pos x="126" y="0"/>
                    </a:cxn>
                    <a:cxn ang="0">
                      <a:pos x="0" y="4"/>
                    </a:cxn>
                    <a:cxn ang="0">
                      <a:pos x="80" y="454"/>
                    </a:cxn>
                    <a:cxn ang="0">
                      <a:pos x="212" y="456"/>
                    </a:cxn>
                  </a:cxnLst>
                  <a:rect l="0" t="0" r="r" b="b"/>
                  <a:pathLst>
                    <a:path w="212" h="456">
                      <a:moveTo>
                        <a:pt x="212" y="456"/>
                      </a:moveTo>
                      <a:lnTo>
                        <a:pt x="126" y="0"/>
                      </a:lnTo>
                      <a:lnTo>
                        <a:pt x="0" y="4"/>
                      </a:lnTo>
                      <a:lnTo>
                        <a:pt x="80" y="454"/>
                      </a:lnTo>
                      <a:lnTo>
                        <a:pt x="212" y="456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34" name="Freeform 353"/>
                <p:cNvSpPr>
                  <a:spLocks noChangeAspect="1"/>
                </p:cNvSpPr>
                <p:nvPr/>
              </p:nvSpPr>
              <p:spPr bwMode="auto">
                <a:xfrm>
                  <a:off x="1812" y="2958"/>
                  <a:ext cx="82" cy="171"/>
                </a:xfrm>
                <a:custGeom>
                  <a:avLst/>
                  <a:gdLst/>
                  <a:ahLst/>
                  <a:cxnLst>
                    <a:cxn ang="0">
                      <a:pos x="220" y="456"/>
                    </a:cxn>
                    <a:cxn ang="0">
                      <a:pos x="126" y="6"/>
                    </a:cxn>
                    <a:cxn ang="0">
                      <a:pos x="0" y="0"/>
                    </a:cxn>
                    <a:cxn ang="0">
                      <a:pos x="84" y="454"/>
                    </a:cxn>
                    <a:cxn ang="0">
                      <a:pos x="220" y="456"/>
                    </a:cxn>
                  </a:cxnLst>
                  <a:rect l="0" t="0" r="r" b="b"/>
                  <a:pathLst>
                    <a:path w="220" h="456">
                      <a:moveTo>
                        <a:pt x="220" y="456"/>
                      </a:moveTo>
                      <a:lnTo>
                        <a:pt x="126" y="6"/>
                      </a:lnTo>
                      <a:lnTo>
                        <a:pt x="0" y="0"/>
                      </a:lnTo>
                      <a:lnTo>
                        <a:pt x="84" y="454"/>
                      </a:lnTo>
                      <a:lnTo>
                        <a:pt x="220" y="456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35" name="Freeform 354"/>
                <p:cNvSpPr>
                  <a:spLocks noChangeAspect="1"/>
                </p:cNvSpPr>
                <p:nvPr/>
              </p:nvSpPr>
              <p:spPr bwMode="auto">
                <a:xfrm>
                  <a:off x="1904" y="3057"/>
                  <a:ext cx="64" cy="60"/>
                </a:xfrm>
                <a:custGeom>
                  <a:avLst/>
                  <a:gdLst/>
                  <a:ahLst/>
                  <a:cxnLst>
                    <a:cxn ang="0">
                      <a:pos x="170" y="154"/>
                    </a:cxn>
                    <a:cxn ang="0">
                      <a:pos x="134" y="0"/>
                    </a:cxn>
                    <a:cxn ang="0">
                      <a:pos x="0" y="0"/>
                    </a:cxn>
                    <a:cxn ang="0">
                      <a:pos x="38" y="160"/>
                    </a:cxn>
                    <a:cxn ang="0">
                      <a:pos x="170" y="154"/>
                    </a:cxn>
                  </a:cxnLst>
                  <a:rect l="0" t="0" r="r" b="b"/>
                  <a:pathLst>
                    <a:path w="170" h="160">
                      <a:moveTo>
                        <a:pt x="170" y="154"/>
                      </a:moveTo>
                      <a:lnTo>
                        <a:pt x="134" y="0"/>
                      </a:lnTo>
                      <a:lnTo>
                        <a:pt x="0" y="0"/>
                      </a:lnTo>
                      <a:lnTo>
                        <a:pt x="38" y="160"/>
                      </a:lnTo>
                      <a:lnTo>
                        <a:pt x="170" y="154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36" name="Freeform 355"/>
                <p:cNvSpPr>
                  <a:spLocks noChangeAspect="1"/>
                </p:cNvSpPr>
                <p:nvPr/>
              </p:nvSpPr>
              <p:spPr bwMode="auto">
                <a:xfrm>
                  <a:off x="1883" y="2958"/>
                  <a:ext cx="65" cy="90"/>
                </a:xfrm>
                <a:custGeom>
                  <a:avLst/>
                  <a:gdLst/>
                  <a:ahLst/>
                  <a:cxnLst>
                    <a:cxn ang="0">
                      <a:pos x="174" y="234"/>
                    </a:cxn>
                    <a:cxn ang="0">
                      <a:pos x="136" y="84"/>
                    </a:cxn>
                    <a:cxn ang="0">
                      <a:pos x="126" y="0"/>
                    </a:cxn>
                    <a:cxn ang="0">
                      <a:pos x="0" y="0"/>
                    </a:cxn>
                    <a:cxn ang="0">
                      <a:pos x="14" y="90"/>
                    </a:cxn>
                    <a:cxn ang="0">
                      <a:pos x="50" y="240"/>
                    </a:cxn>
                    <a:cxn ang="0">
                      <a:pos x="174" y="234"/>
                    </a:cxn>
                  </a:cxnLst>
                  <a:rect l="0" t="0" r="r" b="b"/>
                  <a:pathLst>
                    <a:path w="174" h="240">
                      <a:moveTo>
                        <a:pt x="174" y="234"/>
                      </a:moveTo>
                      <a:lnTo>
                        <a:pt x="136" y="84"/>
                      </a:lnTo>
                      <a:lnTo>
                        <a:pt x="126" y="0"/>
                      </a:lnTo>
                      <a:lnTo>
                        <a:pt x="0" y="0"/>
                      </a:lnTo>
                      <a:lnTo>
                        <a:pt x="14" y="90"/>
                      </a:lnTo>
                      <a:lnTo>
                        <a:pt x="50" y="240"/>
                      </a:lnTo>
                      <a:lnTo>
                        <a:pt x="174" y="234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231" name="Group 356"/>
            <p:cNvGrpSpPr>
              <a:grpSpLocks/>
            </p:cNvGrpSpPr>
            <p:nvPr/>
          </p:nvGrpSpPr>
          <p:grpSpPr bwMode="auto">
            <a:xfrm>
              <a:off x="342" y="1182"/>
              <a:ext cx="1442" cy="1636"/>
              <a:chOff x="342" y="1182"/>
              <a:chExt cx="1442" cy="1636"/>
            </a:xfrm>
          </p:grpSpPr>
          <p:sp>
            <p:nvSpPr>
              <p:cNvPr id="232" name="Rectangle 357"/>
              <p:cNvSpPr>
                <a:spLocks noChangeAspect="1" noChangeArrowheads="1"/>
              </p:cNvSpPr>
              <p:nvPr/>
            </p:nvSpPr>
            <p:spPr bwMode="auto">
              <a:xfrm>
                <a:off x="363" y="2780"/>
                <a:ext cx="1410" cy="38"/>
              </a:xfrm>
              <a:prstGeom prst="rect">
                <a:avLst/>
              </a:prstGeom>
              <a:solidFill>
                <a:srgbClr val="5F5F5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3" name="Rectangle 358"/>
              <p:cNvSpPr>
                <a:spLocks noChangeAspect="1" noChangeArrowheads="1"/>
              </p:cNvSpPr>
              <p:nvPr/>
            </p:nvSpPr>
            <p:spPr bwMode="gray">
              <a:xfrm>
                <a:off x="343" y="2438"/>
                <a:ext cx="1441" cy="350"/>
              </a:xfrm>
              <a:prstGeom prst="rect">
                <a:avLst/>
              </a:prstGeom>
              <a:gradFill rotWithShape="0">
                <a:gsLst>
                  <a:gs pos="0">
                    <a:srgbClr val="DDDDDD"/>
                  </a:gs>
                  <a:gs pos="100000">
                    <a:srgbClr val="777777"/>
                  </a:gs>
                </a:gsLst>
                <a:lin ang="0" scaled="1"/>
              </a:gradFill>
              <a:ln w="3175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234" name="Group 359"/>
              <p:cNvGrpSpPr>
                <a:grpSpLocks/>
              </p:cNvGrpSpPr>
              <p:nvPr/>
            </p:nvGrpSpPr>
            <p:grpSpPr bwMode="auto">
              <a:xfrm>
                <a:off x="1342" y="2553"/>
                <a:ext cx="302" cy="60"/>
                <a:chOff x="1342" y="2553"/>
                <a:chExt cx="302" cy="60"/>
              </a:xfrm>
            </p:grpSpPr>
            <p:sp>
              <p:nvSpPr>
                <p:cNvPr id="243" name="Freeform 360"/>
                <p:cNvSpPr>
                  <a:spLocks noChangeAspect="1"/>
                </p:cNvSpPr>
                <p:nvPr/>
              </p:nvSpPr>
              <p:spPr bwMode="auto">
                <a:xfrm>
                  <a:off x="1416" y="2553"/>
                  <a:ext cx="163" cy="60"/>
                </a:xfrm>
                <a:custGeom>
                  <a:avLst/>
                  <a:gdLst/>
                  <a:ahLst/>
                  <a:cxnLst>
                    <a:cxn ang="0">
                      <a:pos x="0" y="130"/>
                    </a:cxn>
                    <a:cxn ang="0">
                      <a:pos x="0" y="110"/>
                    </a:cxn>
                    <a:cxn ang="0">
                      <a:pos x="34" y="0"/>
                    </a:cxn>
                    <a:cxn ang="0">
                      <a:pos x="314" y="4"/>
                    </a:cxn>
                    <a:cxn ang="0">
                      <a:pos x="354" y="130"/>
                    </a:cxn>
                    <a:cxn ang="0">
                      <a:pos x="0" y="130"/>
                    </a:cxn>
                  </a:cxnLst>
                  <a:rect l="0" t="0" r="r" b="b"/>
                  <a:pathLst>
                    <a:path w="354" h="130">
                      <a:moveTo>
                        <a:pt x="0" y="130"/>
                      </a:moveTo>
                      <a:cubicBezTo>
                        <a:pt x="0" y="123"/>
                        <a:pt x="0" y="117"/>
                        <a:pt x="0" y="110"/>
                      </a:cubicBezTo>
                      <a:lnTo>
                        <a:pt x="34" y="0"/>
                      </a:lnTo>
                      <a:lnTo>
                        <a:pt x="314" y="4"/>
                      </a:lnTo>
                      <a:lnTo>
                        <a:pt x="354" y="130"/>
                      </a:lnTo>
                      <a:lnTo>
                        <a:pt x="0" y="13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44" name="Rectangle 361"/>
                <p:cNvSpPr>
                  <a:spLocks noChangeAspect="1" noChangeArrowheads="1"/>
                </p:cNvSpPr>
                <p:nvPr/>
              </p:nvSpPr>
              <p:spPr bwMode="auto">
                <a:xfrm>
                  <a:off x="1342" y="2569"/>
                  <a:ext cx="302" cy="28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235" name="Rectangle 362"/>
              <p:cNvSpPr>
                <a:spLocks noChangeAspect="1" noChangeArrowheads="1"/>
              </p:cNvSpPr>
              <p:nvPr/>
            </p:nvSpPr>
            <p:spPr bwMode="auto">
              <a:xfrm>
                <a:off x="500" y="2665"/>
                <a:ext cx="109" cy="53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6" name="Freeform 363"/>
              <p:cNvSpPr>
                <a:spLocks noChangeAspect="1"/>
              </p:cNvSpPr>
              <p:nvPr/>
            </p:nvSpPr>
            <p:spPr bwMode="gray">
              <a:xfrm>
                <a:off x="342" y="2207"/>
                <a:ext cx="1442" cy="244"/>
              </a:xfrm>
              <a:custGeom>
                <a:avLst/>
                <a:gdLst/>
                <a:ahLst/>
                <a:cxnLst>
                  <a:cxn ang="0">
                    <a:pos x="399" y="0"/>
                  </a:cxn>
                  <a:cxn ang="0">
                    <a:pos x="0" y="501"/>
                  </a:cxn>
                  <a:cxn ang="0">
                    <a:pos x="17" y="530"/>
                  </a:cxn>
                  <a:cxn ang="0">
                    <a:pos x="3114" y="525"/>
                  </a:cxn>
                  <a:cxn ang="0">
                    <a:pos x="3129" y="501"/>
                  </a:cxn>
                  <a:cxn ang="0">
                    <a:pos x="2724" y="6"/>
                  </a:cxn>
                  <a:cxn ang="0">
                    <a:pos x="399" y="0"/>
                  </a:cxn>
                </a:cxnLst>
                <a:rect l="0" t="0" r="r" b="b"/>
                <a:pathLst>
                  <a:path w="3129" h="530">
                    <a:moveTo>
                      <a:pt x="399" y="0"/>
                    </a:moveTo>
                    <a:lnTo>
                      <a:pt x="0" y="501"/>
                    </a:lnTo>
                    <a:lnTo>
                      <a:pt x="17" y="530"/>
                    </a:lnTo>
                    <a:lnTo>
                      <a:pt x="3114" y="525"/>
                    </a:lnTo>
                    <a:lnTo>
                      <a:pt x="3129" y="501"/>
                    </a:lnTo>
                    <a:lnTo>
                      <a:pt x="2724" y="6"/>
                    </a:lnTo>
                    <a:lnTo>
                      <a:pt x="399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B2B2B2"/>
                  </a:gs>
                  <a:gs pos="100000">
                    <a:srgbClr val="4D4D4D"/>
                  </a:gs>
                </a:gsLst>
                <a:lin ang="0" scaled="1"/>
              </a:gradFill>
              <a:ln w="3175" cap="flat" cmpd="sng">
                <a:solidFill>
                  <a:srgbClr val="808080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7" name="Freeform 364"/>
              <p:cNvSpPr>
                <a:spLocks noChangeAspect="1"/>
              </p:cNvSpPr>
              <p:nvPr/>
            </p:nvSpPr>
            <p:spPr bwMode="auto">
              <a:xfrm>
                <a:off x="557" y="2226"/>
                <a:ext cx="954" cy="99"/>
              </a:xfrm>
              <a:custGeom>
                <a:avLst/>
                <a:gdLst/>
                <a:ahLst/>
                <a:cxnLst>
                  <a:cxn ang="0">
                    <a:pos x="1904" y="0"/>
                  </a:cxn>
                  <a:cxn ang="0">
                    <a:pos x="2034" y="160"/>
                  </a:cxn>
                  <a:cxn ang="0">
                    <a:pos x="1984" y="214"/>
                  </a:cxn>
                  <a:cxn ang="0">
                    <a:pos x="94" y="214"/>
                  </a:cxn>
                  <a:cxn ang="0">
                    <a:pos x="44" y="160"/>
                  </a:cxn>
                  <a:cxn ang="0">
                    <a:pos x="160" y="14"/>
                  </a:cxn>
                  <a:cxn ang="0">
                    <a:pos x="1904" y="0"/>
                  </a:cxn>
                </a:cxnLst>
                <a:rect l="0" t="0" r="r" b="b"/>
                <a:pathLst>
                  <a:path w="2070" h="214">
                    <a:moveTo>
                      <a:pt x="1904" y="0"/>
                    </a:moveTo>
                    <a:lnTo>
                      <a:pt x="2034" y="160"/>
                    </a:lnTo>
                    <a:cubicBezTo>
                      <a:pt x="2034" y="160"/>
                      <a:pt x="2070" y="214"/>
                      <a:pt x="1984" y="214"/>
                    </a:cubicBezTo>
                    <a:cubicBezTo>
                      <a:pt x="1984" y="214"/>
                      <a:pt x="1039" y="214"/>
                      <a:pt x="94" y="214"/>
                    </a:cubicBezTo>
                    <a:cubicBezTo>
                      <a:pt x="0" y="210"/>
                      <a:pt x="44" y="160"/>
                      <a:pt x="44" y="160"/>
                    </a:cubicBezTo>
                    <a:lnTo>
                      <a:pt x="160" y="14"/>
                    </a:lnTo>
                    <a:lnTo>
                      <a:pt x="190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777777"/>
                  </a:gs>
                  <a:gs pos="100000">
                    <a:srgbClr val="808080"/>
                  </a:gs>
                </a:gsLst>
                <a:lin ang="0" scaled="1"/>
              </a:gradFill>
              <a:ln w="3175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8" name="Freeform 365"/>
              <p:cNvSpPr>
                <a:spLocks noChangeAspect="1"/>
              </p:cNvSpPr>
              <p:nvPr/>
            </p:nvSpPr>
            <p:spPr bwMode="auto">
              <a:xfrm>
                <a:off x="569" y="2311"/>
                <a:ext cx="929" cy="81"/>
              </a:xfrm>
              <a:custGeom>
                <a:avLst/>
                <a:gdLst/>
                <a:ahLst/>
                <a:cxnLst>
                  <a:cxn ang="0">
                    <a:pos x="2014" y="0"/>
                  </a:cxn>
                  <a:cxn ang="0">
                    <a:pos x="2016" y="126"/>
                  </a:cxn>
                  <a:cxn ang="0">
                    <a:pos x="1960" y="176"/>
                  </a:cxn>
                  <a:cxn ang="0">
                    <a:pos x="70" y="176"/>
                  </a:cxn>
                  <a:cxn ang="0">
                    <a:pos x="10" y="120"/>
                  </a:cxn>
                  <a:cxn ang="0">
                    <a:pos x="10" y="2"/>
                  </a:cxn>
                  <a:cxn ang="0">
                    <a:pos x="2014" y="0"/>
                  </a:cxn>
                </a:cxnLst>
                <a:rect l="0" t="0" r="r" b="b"/>
                <a:pathLst>
                  <a:path w="2018" h="176">
                    <a:moveTo>
                      <a:pt x="2014" y="0"/>
                    </a:moveTo>
                    <a:lnTo>
                      <a:pt x="2016" y="126"/>
                    </a:lnTo>
                    <a:cubicBezTo>
                      <a:pt x="2007" y="155"/>
                      <a:pt x="2018" y="156"/>
                      <a:pt x="1960" y="176"/>
                    </a:cubicBezTo>
                    <a:cubicBezTo>
                      <a:pt x="1960" y="176"/>
                      <a:pt x="1015" y="176"/>
                      <a:pt x="70" y="176"/>
                    </a:cubicBezTo>
                    <a:cubicBezTo>
                      <a:pt x="0" y="172"/>
                      <a:pt x="20" y="149"/>
                      <a:pt x="10" y="120"/>
                    </a:cubicBezTo>
                    <a:lnTo>
                      <a:pt x="10" y="2"/>
                    </a:lnTo>
                    <a:lnTo>
                      <a:pt x="201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DDDDDD"/>
                  </a:gs>
                  <a:gs pos="100000">
                    <a:srgbClr val="292929"/>
                  </a:gs>
                </a:gsLst>
                <a:lin ang="0" scaled="1"/>
              </a:gradFill>
              <a:ln w="317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9" name="AutoShape 366"/>
              <p:cNvSpPr>
                <a:spLocks noChangeAspect="1" noChangeArrowheads="1"/>
              </p:cNvSpPr>
              <p:nvPr/>
            </p:nvSpPr>
            <p:spPr bwMode="gray">
              <a:xfrm>
                <a:off x="399" y="1182"/>
                <a:ext cx="1318" cy="1073"/>
              </a:xfrm>
              <a:prstGeom prst="roundRect">
                <a:avLst>
                  <a:gd name="adj" fmla="val 1847"/>
                </a:avLst>
              </a:prstGeom>
              <a:gradFill rotWithShape="0">
                <a:gsLst>
                  <a:gs pos="0">
                    <a:srgbClr val="DDDDDD"/>
                  </a:gs>
                  <a:gs pos="100000">
                    <a:srgbClr val="5F5F5F"/>
                  </a:gs>
                </a:gsLst>
                <a:lin ang="2700000" scaled="1"/>
              </a:gradFill>
              <a:ln w="3175">
                <a:solidFill>
                  <a:srgbClr val="80808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0" name="AutoShape 367"/>
              <p:cNvSpPr>
                <a:spLocks noChangeAspect="1" noChangeArrowheads="1"/>
              </p:cNvSpPr>
              <p:nvPr/>
            </p:nvSpPr>
            <p:spPr bwMode="gray">
              <a:xfrm>
                <a:off x="479" y="1272"/>
                <a:ext cx="1158" cy="897"/>
              </a:xfrm>
              <a:prstGeom prst="roundRect">
                <a:avLst>
                  <a:gd name="adj" fmla="val 1847"/>
                </a:avLst>
              </a:prstGeom>
              <a:gradFill rotWithShape="0">
                <a:gsLst>
                  <a:gs pos="0">
                    <a:srgbClr val="5F5F5F"/>
                  </a:gs>
                  <a:gs pos="100000">
                    <a:srgbClr val="DDDDDD"/>
                  </a:gs>
                </a:gsLst>
                <a:lin ang="2700000" scaled="1"/>
              </a:gradFill>
              <a:ln w="3175">
                <a:solidFill>
                  <a:srgbClr val="80808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1" name="AutoShape 368"/>
              <p:cNvSpPr>
                <a:spLocks noChangeAspect="1" noChangeArrowheads="1"/>
              </p:cNvSpPr>
              <p:nvPr/>
            </p:nvSpPr>
            <p:spPr bwMode="gray">
              <a:xfrm>
                <a:off x="557" y="1345"/>
                <a:ext cx="1004" cy="736"/>
              </a:xfrm>
              <a:prstGeom prst="roundRect">
                <a:avLst>
                  <a:gd name="adj" fmla="val 1847"/>
                </a:avLst>
              </a:prstGeom>
              <a:gradFill rotWithShape="0">
                <a:gsLst>
                  <a:gs pos="0">
                    <a:srgbClr val="99CCCC"/>
                  </a:gs>
                  <a:gs pos="100000">
                    <a:srgbClr val="006699"/>
                  </a:gs>
                </a:gsLst>
                <a:lin ang="2700000" scaled="1"/>
              </a:gradFill>
              <a:ln w="6350">
                <a:solidFill>
                  <a:srgbClr val="99CC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2" name="AutoShape 369"/>
              <p:cNvSpPr>
                <a:spLocks noChangeAspect="1" noChangeArrowheads="1"/>
              </p:cNvSpPr>
              <p:nvPr/>
            </p:nvSpPr>
            <p:spPr bwMode="auto">
              <a:xfrm>
                <a:off x="1307" y="1454"/>
                <a:ext cx="79" cy="185"/>
              </a:xfrm>
              <a:prstGeom prst="roundRect">
                <a:avLst>
                  <a:gd name="adj" fmla="val 50000"/>
                </a:avLst>
              </a:prstGeom>
              <a:solidFill>
                <a:srgbClr val="99CCCC"/>
              </a:solidFill>
              <a:ln w="635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337" name="Group 262"/>
          <p:cNvGrpSpPr>
            <a:grpSpLocks/>
          </p:cNvGrpSpPr>
          <p:nvPr/>
        </p:nvGrpSpPr>
        <p:grpSpPr bwMode="auto">
          <a:xfrm>
            <a:off x="5408629" y="1484784"/>
            <a:ext cx="965200" cy="1009650"/>
            <a:chOff x="76" y="1182"/>
            <a:chExt cx="1975" cy="2066"/>
          </a:xfrm>
        </p:grpSpPr>
        <p:grpSp>
          <p:nvGrpSpPr>
            <p:cNvPr id="338" name="Group 263"/>
            <p:cNvGrpSpPr>
              <a:grpSpLocks/>
            </p:cNvGrpSpPr>
            <p:nvPr/>
          </p:nvGrpSpPr>
          <p:grpSpPr bwMode="auto">
            <a:xfrm>
              <a:off x="76" y="2902"/>
              <a:ext cx="1975" cy="346"/>
              <a:chOff x="76" y="2902"/>
              <a:chExt cx="1975" cy="346"/>
            </a:xfrm>
          </p:grpSpPr>
          <p:sp>
            <p:nvSpPr>
              <p:cNvPr id="353" name="Freeform 264"/>
              <p:cNvSpPr>
                <a:spLocks noChangeAspect="1"/>
              </p:cNvSpPr>
              <p:nvPr/>
            </p:nvSpPr>
            <p:spPr bwMode="auto">
              <a:xfrm>
                <a:off x="76" y="3192"/>
                <a:ext cx="1975" cy="56"/>
              </a:xfrm>
              <a:custGeom>
                <a:avLst/>
                <a:gdLst/>
                <a:ahLst/>
                <a:cxnLst>
                  <a:cxn ang="0">
                    <a:pos x="31" y="150"/>
                  </a:cxn>
                  <a:cxn ang="0">
                    <a:pos x="0" y="39"/>
                  </a:cxn>
                  <a:cxn ang="0">
                    <a:pos x="55" y="0"/>
                  </a:cxn>
                  <a:cxn ang="0">
                    <a:pos x="5221" y="0"/>
                  </a:cxn>
                  <a:cxn ang="0">
                    <a:pos x="5265" y="39"/>
                  </a:cxn>
                  <a:cxn ang="0">
                    <a:pos x="5221" y="150"/>
                  </a:cxn>
                  <a:cxn ang="0">
                    <a:pos x="31" y="150"/>
                  </a:cxn>
                </a:cxnLst>
                <a:rect l="0" t="0" r="r" b="b"/>
                <a:pathLst>
                  <a:path w="5265" h="150">
                    <a:moveTo>
                      <a:pt x="31" y="150"/>
                    </a:moveTo>
                    <a:lnTo>
                      <a:pt x="0" y="39"/>
                    </a:lnTo>
                    <a:lnTo>
                      <a:pt x="55" y="0"/>
                    </a:lnTo>
                    <a:lnTo>
                      <a:pt x="5221" y="0"/>
                    </a:lnTo>
                    <a:lnTo>
                      <a:pt x="5265" y="39"/>
                    </a:lnTo>
                    <a:lnTo>
                      <a:pt x="5221" y="150"/>
                    </a:lnTo>
                    <a:lnTo>
                      <a:pt x="31" y="150"/>
                    </a:lnTo>
                    <a:close/>
                  </a:path>
                </a:pathLst>
              </a:custGeom>
              <a:solidFill>
                <a:srgbClr val="969696"/>
              </a:solidFill>
              <a:ln w="3175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4" name="Freeform 265"/>
              <p:cNvSpPr>
                <a:spLocks noChangeAspect="1"/>
              </p:cNvSpPr>
              <p:nvPr/>
            </p:nvSpPr>
            <p:spPr bwMode="auto">
              <a:xfrm>
                <a:off x="76" y="2915"/>
                <a:ext cx="1974" cy="292"/>
              </a:xfrm>
              <a:custGeom>
                <a:avLst/>
                <a:gdLst/>
                <a:ahLst/>
                <a:cxnLst>
                  <a:cxn ang="0">
                    <a:pos x="0" y="777"/>
                  </a:cxn>
                  <a:cxn ang="0">
                    <a:pos x="191" y="0"/>
                  </a:cxn>
                  <a:cxn ang="0">
                    <a:pos x="5034" y="0"/>
                  </a:cxn>
                  <a:cxn ang="0">
                    <a:pos x="5262" y="780"/>
                  </a:cxn>
                  <a:cxn ang="0">
                    <a:pos x="0" y="777"/>
                  </a:cxn>
                </a:cxnLst>
                <a:rect l="0" t="0" r="r" b="b"/>
                <a:pathLst>
                  <a:path w="5262" h="780">
                    <a:moveTo>
                      <a:pt x="0" y="777"/>
                    </a:moveTo>
                    <a:lnTo>
                      <a:pt x="191" y="0"/>
                    </a:lnTo>
                    <a:lnTo>
                      <a:pt x="5034" y="0"/>
                    </a:lnTo>
                    <a:lnTo>
                      <a:pt x="5262" y="780"/>
                    </a:lnTo>
                    <a:lnTo>
                      <a:pt x="0" y="777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DDDDDD"/>
                  </a:gs>
                  <a:gs pos="100000">
                    <a:schemeClr val="tx1"/>
                  </a:gs>
                </a:gsLst>
                <a:lin ang="0" scaled="1"/>
              </a:gra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5" name="Freeform 266"/>
              <p:cNvSpPr>
                <a:spLocks noChangeAspect="1"/>
              </p:cNvSpPr>
              <p:nvPr/>
            </p:nvSpPr>
            <p:spPr bwMode="auto">
              <a:xfrm>
                <a:off x="1404" y="3061"/>
                <a:ext cx="232" cy="112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618" y="300"/>
                  </a:cxn>
                  <a:cxn ang="0">
                    <a:pos x="588" y="130"/>
                  </a:cxn>
                  <a:cxn ang="0">
                    <a:pos x="558" y="85"/>
                  </a:cxn>
                  <a:cxn ang="0">
                    <a:pos x="397" y="82"/>
                  </a:cxn>
                  <a:cxn ang="0">
                    <a:pos x="352" y="0"/>
                  </a:cxn>
                  <a:cxn ang="0">
                    <a:pos x="220" y="0"/>
                  </a:cxn>
                  <a:cxn ang="0">
                    <a:pos x="187" y="40"/>
                  </a:cxn>
                  <a:cxn ang="0">
                    <a:pos x="183" y="85"/>
                  </a:cxn>
                  <a:cxn ang="0">
                    <a:pos x="33" y="85"/>
                  </a:cxn>
                  <a:cxn ang="0">
                    <a:pos x="0" y="130"/>
                  </a:cxn>
                  <a:cxn ang="0">
                    <a:pos x="18" y="300"/>
                  </a:cxn>
                </a:cxnLst>
                <a:rect l="0" t="0" r="r" b="b"/>
                <a:pathLst>
                  <a:path w="618" h="300">
                    <a:moveTo>
                      <a:pt x="18" y="300"/>
                    </a:moveTo>
                    <a:lnTo>
                      <a:pt x="618" y="300"/>
                    </a:lnTo>
                    <a:lnTo>
                      <a:pt x="588" y="130"/>
                    </a:lnTo>
                    <a:lnTo>
                      <a:pt x="558" y="85"/>
                    </a:lnTo>
                    <a:lnTo>
                      <a:pt x="397" y="82"/>
                    </a:lnTo>
                    <a:lnTo>
                      <a:pt x="352" y="0"/>
                    </a:lnTo>
                    <a:lnTo>
                      <a:pt x="220" y="0"/>
                    </a:lnTo>
                    <a:lnTo>
                      <a:pt x="187" y="40"/>
                    </a:lnTo>
                    <a:lnTo>
                      <a:pt x="183" y="85"/>
                    </a:lnTo>
                    <a:lnTo>
                      <a:pt x="33" y="85"/>
                    </a:lnTo>
                    <a:lnTo>
                      <a:pt x="0" y="130"/>
                    </a:lnTo>
                    <a:lnTo>
                      <a:pt x="18" y="300"/>
                    </a:lnTo>
                    <a:close/>
                  </a:path>
                </a:pathLst>
              </a:custGeom>
              <a:solidFill>
                <a:srgbClr val="808080"/>
              </a:solidFill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6" name="Freeform 267"/>
              <p:cNvSpPr>
                <a:spLocks noChangeAspect="1"/>
              </p:cNvSpPr>
              <p:nvPr/>
            </p:nvSpPr>
            <p:spPr bwMode="auto">
              <a:xfrm>
                <a:off x="1657" y="2958"/>
                <a:ext cx="335" cy="216"/>
              </a:xfrm>
              <a:custGeom>
                <a:avLst/>
                <a:gdLst/>
                <a:ahLst/>
                <a:cxnLst>
                  <a:cxn ang="0">
                    <a:pos x="82" y="573"/>
                  </a:cxn>
                  <a:cxn ang="0">
                    <a:pos x="892" y="576"/>
                  </a:cxn>
                  <a:cxn ang="0">
                    <a:pos x="756" y="45"/>
                  </a:cxn>
                  <a:cxn ang="0">
                    <a:pos x="727" y="0"/>
                  </a:cxn>
                  <a:cxn ang="0">
                    <a:pos x="603" y="0"/>
                  </a:cxn>
                  <a:cxn ang="0">
                    <a:pos x="568" y="56"/>
                  </a:cxn>
                  <a:cxn ang="0">
                    <a:pos x="535" y="3"/>
                  </a:cxn>
                  <a:cxn ang="0">
                    <a:pos x="412" y="6"/>
                  </a:cxn>
                  <a:cxn ang="0">
                    <a:pos x="378" y="56"/>
                  </a:cxn>
                  <a:cxn ang="0">
                    <a:pos x="345" y="3"/>
                  </a:cxn>
                  <a:cxn ang="0">
                    <a:pos x="220" y="3"/>
                  </a:cxn>
                  <a:cxn ang="0">
                    <a:pos x="187" y="51"/>
                  </a:cxn>
                  <a:cxn ang="0">
                    <a:pos x="150" y="3"/>
                  </a:cxn>
                  <a:cxn ang="0">
                    <a:pos x="22" y="3"/>
                  </a:cxn>
                  <a:cxn ang="0">
                    <a:pos x="0" y="89"/>
                  </a:cxn>
                  <a:cxn ang="0">
                    <a:pos x="82" y="573"/>
                  </a:cxn>
                </a:cxnLst>
                <a:rect l="0" t="0" r="r" b="b"/>
                <a:pathLst>
                  <a:path w="892" h="576">
                    <a:moveTo>
                      <a:pt x="82" y="573"/>
                    </a:moveTo>
                    <a:lnTo>
                      <a:pt x="892" y="576"/>
                    </a:lnTo>
                    <a:lnTo>
                      <a:pt x="756" y="45"/>
                    </a:lnTo>
                    <a:lnTo>
                      <a:pt x="727" y="0"/>
                    </a:lnTo>
                    <a:lnTo>
                      <a:pt x="603" y="0"/>
                    </a:lnTo>
                    <a:lnTo>
                      <a:pt x="568" y="56"/>
                    </a:lnTo>
                    <a:lnTo>
                      <a:pt x="535" y="3"/>
                    </a:lnTo>
                    <a:lnTo>
                      <a:pt x="412" y="6"/>
                    </a:lnTo>
                    <a:lnTo>
                      <a:pt x="378" y="56"/>
                    </a:lnTo>
                    <a:lnTo>
                      <a:pt x="345" y="3"/>
                    </a:lnTo>
                    <a:lnTo>
                      <a:pt x="220" y="3"/>
                    </a:lnTo>
                    <a:lnTo>
                      <a:pt x="187" y="51"/>
                    </a:lnTo>
                    <a:lnTo>
                      <a:pt x="150" y="3"/>
                    </a:lnTo>
                    <a:lnTo>
                      <a:pt x="22" y="3"/>
                    </a:lnTo>
                    <a:lnTo>
                      <a:pt x="0" y="89"/>
                    </a:lnTo>
                    <a:lnTo>
                      <a:pt x="82" y="573"/>
                    </a:lnTo>
                    <a:close/>
                  </a:path>
                </a:pathLst>
              </a:custGeom>
              <a:solidFill>
                <a:srgbClr val="808080"/>
              </a:solidFill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7" name="Freeform 268"/>
              <p:cNvSpPr>
                <a:spLocks noChangeAspect="1"/>
              </p:cNvSpPr>
              <p:nvPr/>
            </p:nvSpPr>
            <p:spPr bwMode="auto">
              <a:xfrm>
                <a:off x="152" y="2902"/>
                <a:ext cx="1210" cy="273"/>
              </a:xfrm>
              <a:custGeom>
                <a:avLst/>
                <a:gdLst/>
                <a:ahLst/>
                <a:cxnLst>
                  <a:cxn ang="0">
                    <a:pos x="413" y="724"/>
                  </a:cxn>
                  <a:cxn ang="0">
                    <a:pos x="615" y="628"/>
                  </a:cxn>
                  <a:cxn ang="0">
                    <a:pos x="2679" y="724"/>
                  </a:cxn>
                  <a:cxn ang="0">
                    <a:pos x="2835" y="628"/>
                  </a:cxn>
                  <a:cxn ang="0">
                    <a:pos x="3225" y="724"/>
                  </a:cxn>
                  <a:cxn ang="0">
                    <a:pos x="3150" y="178"/>
                  </a:cxn>
                  <a:cxn ang="0">
                    <a:pos x="3114" y="4"/>
                  </a:cxn>
                  <a:cxn ang="0">
                    <a:pos x="2964" y="73"/>
                  </a:cxn>
                  <a:cxn ang="0">
                    <a:pos x="2802" y="9"/>
                  </a:cxn>
                  <a:cxn ang="0">
                    <a:pos x="2724" y="13"/>
                  </a:cxn>
                  <a:cxn ang="0">
                    <a:pos x="2565" y="79"/>
                  </a:cxn>
                  <a:cxn ang="0">
                    <a:pos x="2402" y="4"/>
                  </a:cxn>
                  <a:cxn ang="0">
                    <a:pos x="2355" y="169"/>
                  </a:cxn>
                  <a:cxn ang="0">
                    <a:pos x="2289" y="58"/>
                  </a:cxn>
                  <a:cxn ang="0">
                    <a:pos x="2142" y="1"/>
                  </a:cxn>
                  <a:cxn ang="0">
                    <a:pos x="2070" y="7"/>
                  </a:cxn>
                  <a:cxn ang="0">
                    <a:pos x="1902" y="79"/>
                  </a:cxn>
                  <a:cxn ang="0">
                    <a:pos x="1737" y="4"/>
                  </a:cxn>
                  <a:cxn ang="0">
                    <a:pos x="1659" y="7"/>
                  </a:cxn>
                  <a:cxn ang="0">
                    <a:pos x="1485" y="73"/>
                  </a:cxn>
                  <a:cxn ang="0">
                    <a:pos x="1425" y="148"/>
                  </a:cxn>
                  <a:cxn ang="0">
                    <a:pos x="1395" y="7"/>
                  </a:cxn>
                  <a:cxn ang="0">
                    <a:pos x="1209" y="79"/>
                  </a:cxn>
                  <a:cxn ang="0">
                    <a:pos x="1065" y="4"/>
                  </a:cxn>
                  <a:cxn ang="0">
                    <a:pos x="984" y="7"/>
                  </a:cxn>
                  <a:cxn ang="0">
                    <a:pos x="810" y="79"/>
                  </a:cxn>
                  <a:cxn ang="0">
                    <a:pos x="639" y="13"/>
                  </a:cxn>
                  <a:cxn ang="0">
                    <a:pos x="600" y="150"/>
                  </a:cxn>
                  <a:cxn ang="0">
                    <a:pos x="519" y="199"/>
                  </a:cxn>
                  <a:cxn ang="0">
                    <a:pos x="345" y="154"/>
                  </a:cxn>
                  <a:cxn ang="0">
                    <a:pos x="296" y="0"/>
                  </a:cxn>
                  <a:cxn ang="0">
                    <a:pos x="120" y="79"/>
                  </a:cxn>
                  <a:cxn ang="0">
                    <a:pos x="128" y="181"/>
                  </a:cxn>
                  <a:cxn ang="0">
                    <a:pos x="0" y="727"/>
                  </a:cxn>
                </a:cxnLst>
                <a:rect l="0" t="0" r="r" b="b"/>
                <a:pathLst>
                  <a:path w="3225" h="727">
                    <a:moveTo>
                      <a:pt x="0" y="727"/>
                    </a:moveTo>
                    <a:lnTo>
                      <a:pt x="413" y="724"/>
                    </a:lnTo>
                    <a:lnTo>
                      <a:pt x="429" y="628"/>
                    </a:lnTo>
                    <a:lnTo>
                      <a:pt x="615" y="628"/>
                    </a:lnTo>
                    <a:lnTo>
                      <a:pt x="600" y="727"/>
                    </a:lnTo>
                    <a:lnTo>
                      <a:pt x="2679" y="724"/>
                    </a:lnTo>
                    <a:lnTo>
                      <a:pt x="2664" y="628"/>
                    </a:lnTo>
                    <a:lnTo>
                      <a:pt x="2835" y="628"/>
                    </a:lnTo>
                    <a:lnTo>
                      <a:pt x="2850" y="724"/>
                    </a:lnTo>
                    <a:lnTo>
                      <a:pt x="3225" y="724"/>
                    </a:lnTo>
                    <a:lnTo>
                      <a:pt x="3174" y="193"/>
                    </a:lnTo>
                    <a:lnTo>
                      <a:pt x="3150" y="178"/>
                    </a:lnTo>
                    <a:lnTo>
                      <a:pt x="3150" y="67"/>
                    </a:lnTo>
                    <a:lnTo>
                      <a:pt x="3114" y="4"/>
                    </a:lnTo>
                    <a:lnTo>
                      <a:pt x="3000" y="7"/>
                    </a:lnTo>
                    <a:lnTo>
                      <a:pt x="2964" y="73"/>
                    </a:lnTo>
                    <a:lnTo>
                      <a:pt x="2918" y="12"/>
                    </a:lnTo>
                    <a:lnTo>
                      <a:pt x="2802" y="9"/>
                    </a:lnTo>
                    <a:lnTo>
                      <a:pt x="2766" y="82"/>
                    </a:lnTo>
                    <a:lnTo>
                      <a:pt x="2724" y="13"/>
                    </a:lnTo>
                    <a:lnTo>
                      <a:pt x="2604" y="7"/>
                    </a:lnTo>
                    <a:lnTo>
                      <a:pt x="2565" y="79"/>
                    </a:lnTo>
                    <a:lnTo>
                      <a:pt x="2529" y="4"/>
                    </a:lnTo>
                    <a:lnTo>
                      <a:pt x="2402" y="4"/>
                    </a:lnTo>
                    <a:lnTo>
                      <a:pt x="2364" y="58"/>
                    </a:lnTo>
                    <a:lnTo>
                      <a:pt x="2355" y="169"/>
                    </a:lnTo>
                    <a:lnTo>
                      <a:pt x="2295" y="148"/>
                    </a:lnTo>
                    <a:lnTo>
                      <a:pt x="2289" y="58"/>
                    </a:lnTo>
                    <a:lnTo>
                      <a:pt x="2262" y="4"/>
                    </a:lnTo>
                    <a:lnTo>
                      <a:pt x="2142" y="1"/>
                    </a:lnTo>
                    <a:lnTo>
                      <a:pt x="2097" y="72"/>
                    </a:lnTo>
                    <a:lnTo>
                      <a:pt x="2070" y="7"/>
                    </a:lnTo>
                    <a:lnTo>
                      <a:pt x="1950" y="7"/>
                    </a:lnTo>
                    <a:lnTo>
                      <a:pt x="1902" y="79"/>
                    </a:lnTo>
                    <a:lnTo>
                      <a:pt x="1869" y="12"/>
                    </a:lnTo>
                    <a:lnTo>
                      <a:pt x="1737" y="4"/>
                    </a:lnTo>
                    <a:lnTo>
                      <a:pt x="1700" y="79"/>
                    </a:lnTo>
                    <a:lnTo>
                      <a:pt x="1659" y="7"/>
                    </a:lnTo>
                    <a:lnTo>
                      <a:pt x="1539" y="7"/>
                    </a:lnTo>
                    <a:lnTo>
                      <a:pt x="1485" y="73"/>
                    </a:lnTo>
                    <a:lnTo>
                      <a:pt x="1476" y="148"/>
                    </a:lnTo>
                    <a:lnTo>
                      <a:pt x="1425" y="148"/>
                    </a:lnTo>
                    <a:lnTo>
                      <a:pt x="1425" y="73"/>
                    </a:lnTo>
                    <a:lnTo>
                      <a:pt x="1395" y="7"/>
                    </a:lnTo>
                    <a:lnTo>
                      <a:pt x="1266" y="7"/>
                    </a:lnTo>
                    <a:lnTo>
                      <a:pt x="1209" y="79"/>
                    </a:lnTo>
                    <a:lnTo>
                      <a:pt x="1193" y="12"/>
                    </a:lnTo>
                    <a:lnTo>
                      <a:pt x="1065" y="4"/>
                    </a:lnTo>
                    <a:lnTo>
                      <a:pt x="1016" y="79"/>
                    </a:lnTo>
                    <a:lnTo>
                      <a:pt x="984" y="7"/>
                    </a:lnTo>
                    <a:lnTo>
                      <a:pt x="849" y="4"/>
                    </a:lnTo>
                    <a:lnTo>
                      <a:pt x="810" y="79"/>
                    </a:lnTo>
                    <a:lnTo>
                      <a:pt x="780" y="13"/>
                    </a:lnTo>
                    <a:lnTo>
                      <a:pt x="639" y="13"/>
                    </a:lnTo>
                    <a:lnTo>
                      <a:pt x="609" y="73"/>
                    </a:lnTo>
                    <a:lnTo>
                      <a:pt x="600" y="150"/>
                    </a:lnTo>
                    <a:lnTo>
                      <a:pt x="563" y="142"/>
                    </a:lnTo>
                    <a:lnTo>
                      <a:pt x="519" y="199"/>
                    </a:lnTo>
                    <a:lnTo>
                      <a:pt x="474" y="148"/>
                    </a:lnTo>
                    <a:lnTo>
                      <a:pt x="345" y="154"/>
                    </a:lnTo>
                    <a:lnTo>
                      <a:pt x="330" y="67"/>
                    </a:lnTo>
                    <a:lnTo>
                      <a:pt x="296" y="0"/>
                    </a:lnTo>
                    <a:lnTo>
                      <a:pt x="165" y="4"/>
                    </a:lnTo>
                    <a:lnTo>
                      <a:pt x="120" y="79"/>
                    </a:lnTo>
                    <a:lnTo>
                      <a:pt x="105" y="159"/>
                    </a:lnTo>
                    <a:lnTo>
                      <a:pt x="128" y="181"/>
                    </a:lnTo>
                    <a:lnTo>
                      <a:pt x="99" y="187"/>
                    </a:lnTo>
                    <a:lnTo>
                      <a:pt x="0" y="727"/>
                    </a:lnTo>
                    <a:close/>
                  </a:path>
                </a:pathLst>
              </a:custGeom>
              <a:solidFill>
                <a:srgbClr val="808080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8" name="Freeform 269"/>
              <p:cNvSpPr>
                <a:spLocks noChangeAspect="1"/>
              </p:cNvSpPr>
              <p:nvPr/>
            </p:nvSpPr>
            <p:spPr bwMode="auto">
              <a:xfrm>
                <a:off x="1380" y="2904"/>
                <a:ext cx="239" cy="150"/>
              </a:xfrm>
              <a:custGeom>
                <a:avLst/>
                <a:gdLst/>
                <a:ahLst/>
                <a:cxnLst>
                  <a:cxn ang="0">
                    <a:pos x="45" y="397"/>
                  </a:cxn>
                  <a:cxn ang="0">
                    <a:pos x="638" y="400"/>
                  </a:cxn>
                  <a:cxn ang="0">
                    <a:pos x="597" y="183"/>
                  </a:cxn>
                  <a:cxn ang="0">
                    <a:pos x="575" y="162"/>
                  </a:cxn>
                  <a:cxn ang="0">
                    <a:pos x="588" y="162"/>
                  </a:cxn>
                  <a:cxn ang="0">
                    <a:pos x="573" y="57"/>
                  </a:cxn>
                  <a:cxn ang="0">
                    <a:pos x="545" y="4"/>
                  </a:cxn>
                  <a:cxn ang="0">
                    <a:pos x="425" y="3"/>
                  </a:cxn>
                  <a:cxn ang="0">
                    <a:pos x="387" y="63"/>
                  </a:cxn>
                  <a:cxn ang="0">
                    <a:pos x="350" y="4"/>
                  </a:cxn>
                  <a:cxn ang="0">
                    <a:pos x="237" y="0"/>
                  </a:cxn>
                  <a:cxn ang="0">
                    <a:pos x="200" y="63"/>
                  </a:cxn>
                  <a:cxn ang="0">
                    <a:pos x="162" y="4"/>
                  </a:cxn>
                  <a:cxn ang="0">
                    <a:pos x="41" y="3"/>
                  </a:cxn>
                  <a:cxn ang="0">
                    <a:pos x="0" y="60"/>
                  </a:cxn>
                  <a:cxn ang="0">
                    <a:pos x="11" y="165"/>
                  </a:cxn>
                  <a:cxn ang="0">
                    <a:pos x="42" y="165"/>
                  </a:cxn>
                  <a:cxn ang="0">
                    <a:pos x="20" y="187"/>
                  </a:cxn>
                  <a:cxn ang="0">
                    <a:pos x="45" y="397"/>
                  </a:cxn>
                </a:cxnLst>
                <a:rect l="0" t="0" r="r" b="b"/>
                <a:pathLst>
                  <a:path w="638" h="400">
                    <a:moveTo>
                      <a:pt x="45" y="397"/>
                    </a:moveTo>
                    <a:lnTo>
                      <a:pt x="638" y="400"/>
                    </a:lnTo>
                    <a:lnTo>
                      <a:pt x="597" y="183"/>
                    </a:lnTo>
                    <a:lnTo>
                      <a:pt x="575" y="162"/>
                    </a:lnTo>
                    <a:lnTo>
                      <a:pt x="588" y="162"/>
                    </a:lnTo>
                    <a:lnTo>
                      <a:pt x="573" y="57"/>
                    </a:lnTo>
                    <a:lnTo>
                      <a:pt x="545" y="4"/>
                    </a:lnTo>
                    <a:lnTo>
                      <a:pt x="425" y="3"/>
                    </a:lnTo>
                    <a:lnTo>
                      <a:pt x="387" y="63"/>
                    </a:lnTo>
                    <a:lnTo>
                      <a:pt x="350" y="4"/>
                    </a:lnTo>
                    <a:lnTo>
                      <a:pt x="237" y="0"/>
                    </a:lnTo>
                    <a:lnTo>
                      <a:pt x="200" y="63"/>
                    </a:lnTo>
                    <a:lnTo>
                      <a:pt x="162" y="4"/>
                    </a:lnTo>
                    <a:lnTo>
                      <a:pt x="41" y="3"/>
                    </a:lnTo>
                    <a:lnTo>
                      <a:pt x="0" y="60"/>
                    </a:lnTo>
                    <a:lnTo>
                      <a:pt x="11" y="165"/>
                    </a:lnTo>
                    <a:lnTo>
                      <a:pt x="42" y="165"/>
                    </a:lnTo>
                    <a:lnTo>
                      <a:pt x="20" y="187"/>
                    </a:lnTo>
                    <a:lnTo>
                      <a:pt x="45" y="397"/>
                    </a:lnTo>
                    <a:close/>
                  </a:path>
                </a:pathLst>
              </a:custGeom>
              <a:solidFill>
                <a:srgbClr val="808080"/>
              </a:solidFill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" name="Freeform 270"/>
              <p:cNvSpPr>
                <a:spLocks noChangeAspect="1"/>
              </p:cNvSpPr>
              <p:nvPr/>
            </p:nvSpPr>
            <p:spPr bwMode="gray">
              <a:xfrm>
                <a:off x="1395" y="2904"/>
                <a:ext cx="47" cy="24"/>
              </a:xfrm>
              <a:custGeom>
                <a:avLst/>
                <a:gdLst/>
                <a:ahLst/>
                <a:cxnLst>
                  <a:cxn ang="0">
                    <a:pos x="137" y="64"/>
                  </a:cxn>
                  <a:cxn ang="0">
                    <a:pos x="0" y="64"/>
                  </a:cxn>
                  <a:cxn ang="0">
                    <a:pos x="2" y="3"/>
                  </a:cxn>
                  <a:cxn ang="0">
                    <a:pos x="127" y="0"/>
                  </a:cxn>
                  <a:cxn ang="0">
                    <a:pos x="137" y="64"/>
                  </a:cxn>
                </a:cxnLst>
                <a:rect l="0" t="0" r="r" b="b"/>
                <a:pathLst>
                  <a:path w="137" h="64">
                    <a:moveTo>
                      <a:pt x="137" y="64"/>
                    </a:moveTo>
                    <a:lnTo>
                      <a:pt x="0" y="64"/>
                    </a:lnTo>
                    <a:lnTo>
                      <a:pt x="2" y="3"/>
                    </a:lnTo>
                    <a:lnTo>
                      <a:pt x="127" y="0"/>
                    </a:lnTo>
                    <a:lnTo>
                      <a:pt x="137" y="6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0" name="Freeform 271"/>
              <p:cNvSpPr>
                <a:spLocks noChangeAspect="1"/>
              </p:cNvSpPr>
              <p:nvPr/>
            </p:nvSpPr>
            <p:spPr bwMode="gray">
              <a:xfrm>
                <a:off x="1468" y="2904"/>
                <a:ext cx="44" cy="24"/>
              </a:xfrm>
              <a:custGeom>
                <a:avLst/>
                <a:gdLst/>
                <a:ahLst/>
                <a:cxnLst>
                  <a:cxn ang="0">
                    <a:pos x="137" y="64"/>
                  </a:cxn>
                  <a:cxn ang="0">
                    <a:pos x="0" y="64"/>
                  </a:cxn>
                  <a:cxn ang="0">
                    <a:pos x="2" y="3"/>
                  </a:cxn>
                  <a:cxn ang="0">
                    <a:pos x="127" y="0"/>
                  </a:cxn>
                  <a:cxn ang="0">
                    <a:pos x="137" y="64"/>
                  </a:cxn>
                </a:cxnLst>
                <a:rect l="0" t="0" r="r" b="b"/>
                <a:pathLst>
                  <a:path w="137" h="64">
                    <a:moveTo>
                      <a:pt x="137" y="64"/>
                    </a:moveTo>
                    <a:lnTo>
                      <a:pt x="0" y="64"/>
                    </a:lnTo>
                    <a:lnTo>
                      <a:pt x="2" y="3"/>
                    </a:lnTo>
                    <a:lnTo>
                      <a:pt x="127" y="0"/>
                    </a:lnTo>
                    <a:lnTo>
                      <a:pt x="137" y="6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1" name="Freeform 272"/>
              <p:cNvSpPr>
                <a:spLocks noChangeAspect="1"/>
              </p:cNvSpPr>
              <p:nvPr/>
            </p:nvSpPr>
            <p:spPr bwMode="gray">
              <a:xfrm>
                <a:off x="1539" y="2904"/>
                <a:ext cx="46" cy="24"/>
              </a:xfrm>
              <a:custGeom>
                <a:avLst/>
                <a:gdLst/>
                <a:ahLst/>
                <a:cxnLst>
                  <a:cxn ang="0">
                    <a:pos x="137" y="64"/>
                  </a:cxn>
                  <a:cxn ang="0">
                    <a:pos x="0" y="64"/>
                  </a:cxn>
                  <a:cxn ang="0">
                    <a:pos x="2" y="3"/>
                  </a:cxn>
                  <a:cxn ang="0">
                    <a:pos x="127" y="0"/>
                  </a:cxn>
                  <a:cxn ang="0">
                    <a:pos x="137" y="64"/>
                  </a:cxn>
                </a:cxnLst>
                <a:rect l="0" t="0" r="r" b="b"/>
                <a:pathLst>
                  <a:path w="137" h="64">
                    <a:moveTo>
                      <a:pt x="137" y="64"/>
                    </a:moveTo>
                    <a:lnTo>
                      <a:pt x="0" y="64"/>
                    </a:lnTo>
                    <a:lnTo>
                      <a:pt x="2" y="3"/>
                    </a:lnTo>
                    <a:lnTo>
                      <a:pt x="127" y="0"/>
                    </a:lnTo>
                    <a:lnTo>
                      <a:pt x="137" y="6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2" name="Freeform 273"/>
              <p:cNvSpPr>
                <a:spLocks noChangeAspect="1"/>
              </p:cNvSpPr>
              <p:nvPr/>
            </p:nvSpPr>
            <p:spPr bwMode="auto">
              <a:xfrm>
                <a:off x="1545" y="2958"/>
                <a:ext cx="58" cy="67"/>
              </a:xfrm>
              <a:custGeom>
                <a:avLst/>
                <a:gdLst/>
                <a:ahLst/>
                <a:cxnLst>
                  <a:cxn ang="0">
                    <a:pos x="155" y="176"/>
                  </a:cxn>
                  <a:cxn ang="0">
                    <a:pos x="128" y="0"/>
                  </a:cxn>
                  <a:cxn ang="0">
                    <a:pos x="0" y="0"/>
                  </a:cxn>
                  <a:cxn ang="0">
                    <a:pos x="23" y="180"/>
                  </a:cxn>
                  <a:cxn ang="0">
                    <a:pos x="155" y="176"/>
                  </a:cxn>
                </a:cxnLst>
                <a:rect l="0" t="0" r="r" b="b"/>
                <a:pathLst>
                  <a:path w="155" h="180">
                    <a:moveTo>
                      <a:pt x="155" y="176"/>
                    </a:moveTo>
                    <a:lnTo>
                      <a:pt x="128" y="0"/>
                    </a:lnTo>
                    <a:lnTo>
                      <a:pt x="0" y="0"/>
                    </a:lnTo>
                    <a:lnTo>
                      <a:pt x="23" y="180"/>
                    </a:lnTo>
                    <a:lnTo>
                      <a:pt x="155" y="176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3" name="Freeform 274"/>
              <p:cNvSpPr>
                <a:spLocks noChangeAspect="1"/>
              </p:cNvSpPr>
              <p:nvPr/>
            </p:nvSpPr>
            <p:spPr bwMode="auto">
              <a:xfrm>
                <a:off x="1473" y="2958"/>
                <a:ext cx="57" cy="67"/>
              </a:xfrm>
              <a:custGeom>
                <a:avLst/>
                <a:gdLst/>
                <a:ahLst/>
                <a:cxnLst>
                  <a:cxn ang="0">
                    <a:pos x="152" y="180"/>
                  </a:cxn>
                  <a:cxn ang="0">
                    <a:pos x="125" y="0"/>
                  </a:cxn>
                  <a:cxn ang="0">
                    <a:pos x="0" y="0"/>
                  </a:cxn>
                  <a:cxn ang="0">
                    <a:pos x="20" y="180"/>
                  </a:cxn>
                  <a:cxn ang="0">
                    <a:pos x="152" y="180"/>
                  </a:cxn>
                </a:cxnLst>
                <a:rect l="0" t="0" r="r" b="b"/>
                <a:pathLst>
                  <a:path w="152" h="180">
                    <a:moveTo>
                      <a:pt x="152" y="180"/>
                    </a:moveTo>
                    <a:lnTo>
                      <a:pt x="125" y="0"/>
                    </a:lnTo>
                    <a:lnTo>
                      <a:pt x="0" y="0"/>
                    </a:lnTo>
                    <a:lnTo>
                      <a:pt x="20" y="180"/>
                    </a:lnTo>
                    <a:lnTo>
                      <a:pt x="152" y="180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4" name="Freeform 275"/>
              <p:cNvSpPr>
                <a:spLocks noChangeAspect="1"/>
              </p:cNvSpPr>
              <p:nvPr/>
            </p:nvSpPr>
            <p:spPr bwMode="auto">
              <a:xfrm>
                <a:off x="1401" y="2958"/>
                <a:ext cx="58" cy="67"/>
              </a:xfrm>
              <a:custGeom>
                <a:avLst/>
                <a:gdLst/>
                <a:ahLst/>
                <a:cxnLst>
                  <a:cxn ang="0">
                    <a:pos x="157" y="180"/>
                  </a:cxn>
                  <a:cxn ang="0">
                    <a:pos x="138" y="0"/>
                  </a:cxn>
                  <a:cxn ang="0">
                    <a:pos x="3" y="3"/>
                  </a:cxn>
                  <a:cxn ang="0">
                    <a:pos x="0" y="180"/>
                  </a:cxn>
                  <a:cxn ang="0">
                    <a:pos x="157" y="180"/>
                  </a:cxn>
                </a:cxnLst>
                <a:rect l="0" t="0" r="r" b="b"/>
                <a:pathLst>
                  <a:path w="157" h="180">
                    <a:moveTo>
                      <a:pt x="157" y="180"/>
                    </a:moveTo>
                    <a:lnTo>
                      <a:pt x="138" y="0"/>
                    </a:lnTo>
                    <a:lnTo>
                      <a:pt x="3" y="3"/>
                    </a:lnTo>
                    <a:lnTo>
                      <a:pt x="0" y="180"/>
                    </a:lnTo>
                    <a:lnTo>
                      <a:pt x="157" y="180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5" name="Freeform 276"/>
              <p:cNvSpPr>
                <a:spLocks noChangeAspect="1"/>
              </p:cNvSpPr>
              <p:nvPr/>
            </p:nvSpPr>
            <p:spPr bwMode="auto">
              <a:xfrm>
                <a:off x="1566" y="3093"/>
                <a:ext cx="52" cy="36"/>
              </a:xfrm>
              <a:custGeom>
                <a:avLst/>
                <a:gdLst/>
                <a:ahLst/>
                <a:cxnLst>
                  <a:cxn ang="0">
                    <a:pos x="4" y="98"/>
                  </a:cxn>
                  <a:cxn ang="0">
                    <a:pos x="139" y="98"/>
                  </a:cxn>
                  <a:cxn ang="0">
                    <a:pos x="129" y="0"/>
                  </a:cxn>
                  <a:cxn ang="0">
                    <a:pos x="0" y="0"/>
                  </a:cxn>
                  <a:cxn ang="0">
                    <a:pos x="4" y="98"/>
                  </a:cxn>
                </a:cxnLst>
                <a:rect l="0" t="0" r="r" b="b"/>
                <a:pathLst>
                  <a:path w="139" h="98">
                    <a:moveTo>
                      <a:pt x="4" y="98"/>
                    </a:moveTo>
                    <a:lnTo>
                      <a:pt x="139" y="98"/>
                    </a:lnTo>
                    <a:lnTo>
                      <a:pt x="129" y="0"/>
                    </a:lnTo>
                    <a:lnTo>
                      <a:pt x="0" y="0"/>
                    </a:lnTo>
                    <a:lnTo>
                      <a:pt x="4" y="98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6" name="Freeform 277"/>
              <p:cNvSpPr>
                <a:spLocks noChangeAspect="1"/>
              </p:cNvSpPr>
              <p:nvPr/>
            </p:nvSpPr>
            <p:spPr bwMode="auto">
              <a:xfrm>
                <a:off x="1486" y="3059"/>
                <a:ext cx="57" cy="72"/>
              </a:xfrm>
              <a:custGeom>
                <a:avLst/>
                <a:gdLst/>
                <a:ahLst/>
                <a:cxnLst>
                  <a:cxn ang="0">
                    <a:pos x="153" y="188"/>
                  </a:cxn>
                  <a:cxn ang="0">
                    <a:pos x="135" y="5"/>
                  </a:cxn>
                  <a:cxn ang="0">
                    <a:pos x="0" y="0"/>
                  </a:cxn>
                  <a:cxn ang="0">
                    <a:pos x="22" y="191"/>
                  </a:cxn>
                  <a:cxn ang="0">
                    <a:pos x="153" y="188"/>
                  </a:cxn>
                </a:cxnLst>
                <a:rect l="0" t="0" r="r" b="b"/>
                <a:pathLst>
                  <a:path w="153" h="191">
                    <a:moveTo>
                      <a:pt x="153" y="188"/>
                    </a:moveTo>
                    <a:lnTo>
                      <a:pt x="135" y="5"/>
                    </a:lnTo>
                    <a:lnTo>
                      <a:pt x="0" y="0"/>
                    </a:lnTo>
                    <a:lnTo>
                      <a:pt x="22" y="191"/>
                    </a:lnTo>
                    <a:lnTo>
                      <a:pt x="153" y="188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7" name="Freeform 278"/>
              <p:cNvSpPr>
                <a:spLocks noChangeAspect="1"/>
              </p:cNvSpPr>
              <p:nvPr/>
            </p:nvSpPr>
            <p:spPr bwMode="auto">
              <a:xfrm>
                <a:off x="1414" y="3092"/>
                <a:ext cx="54" cy="37"/>
              </a:xfrm>
              <a:custGeom>
                <a:avLst/>
                <a:gdLst/>
                <a:ahLst/>
                <a:cxnLst>
                  <a:cxn ang="0">
                    <a:pos x="144" y="98"/>
                  </a:cxn>
                  <a:cxn ang="0">
                    <a:pos x="136" y="3"/>
                  </a:cxn>
                  <a:cxn ang="0">
                    <a:pos x="0" y="0"/>
                  </a:cxn>
                  <a:cxn ang="0">
                    <a:pos x="12" y="101"/>
                  </a:cxn>
                  <a:cxn ang="0">
                    <a:pos x="144" y="98"/>
                  </a:cxn>
                </a:cxnLst>
                <a:rect l="0" t="0" r="r" b="b"/>
                <a:pathLst>
                  <a:path w="144" h="101">
                    <a:moveTo>
                      <a:pt x="144" y="98"/>
                    </a:moveTo>
                    <a:lnTo>
                      <a:pt x="136" y="3"/>
                    </a:lnTo>
                    <a:lnTo>
                      <a:pt x="0" y="0"/>
                    </a:lnTo>
                    <a:lnTo>
                      <a:pt x="12" y="101"/>
                    </a:lnTo>
                    <a:lnTo>
                      <a:pt x="144" y="98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8" name="Freeform 279"/>
              <p:cNvSpPr>
                <a:spLocks noChangeAspect="1"/>
              </p:cNvSpPr>
              <p:nvPr/>
            </p:nvSpPr>
            <p:spPr bwMode="gray">
              <a:xfrm>
                <a:off x="208" y="2903"/>
                <a:ext cx="56" cy="27"/>
              </a:xfrm>
              <a:custGeom>
                <a:avLst/>
                <a:gdLst/>
                <a:ahLst/>
                <a:cxnLst>
                  <a:cxn ang="0">
                    <a:pos x="142" y="71"/>
                  </a:cxn>
                  <a:cxn ang="0">
                    <a:pos x="0" y="71"/>
                  </a:cxn>
                  <a:cxn ang="0">
                    <a:pos x="12" y="0"/>
                  </a:cxn>
                  <a:cxn ang="0">
                    <a:pos x="150" y="0"/>
                  </a:cxn>
                  <a:cxn ang="0">
                    <a:pos x="142" y="71"/>
                  </a:cxn>
                </a:cxnLst>
                <a:rect l="0" t="0" r="r" b="b"/>
                <a:pathLst>
                  <a:path w="150" h="71">
                    <a:moveTo>
                      <a:pt x="142" y="71"/>
                    </a:moveTo>
                    <a:lnTo>
                      <a:pt x="0" y="71"/>
                    </a:lnTo>
                    <a:lnTo>
                      <a:pt x="12" y="0"/>
                    </a:lnTo>
                    <a:lnTo>
                      <a:pt x="150" y="0"/>
                    </a:lnTo>
                    <a:lnTo>
                      <a:pt x="142" y="7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solidFill>
                  <a:srgbClr val="80808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9" name="Freeform 280"/>
              <p:cNvSpPr>
                <a:spLocks noChangeAspect="1"/>
              </p:cNvSpPr>
              <p:nvPr/>
            </p:nvSpPr>
            <p:spPr bwMode="gray">
              <a:xfrm>
                <a:off x="388" y="2904"/>
                <a:ext cx="56" cy="24"/>
              </a:xfrm>
              <a:custGeom>
                <a:avLst/>
                <a:gdLst/>
                <a:ahLst/>
                <a:cxnLst>
                  <a:cxn ang="0">
                    <a:pos x="142" y="71"/>
                  </a:cxn>
                  <a:cxn ang="0">
                    <a:pos x="0" y="71"/>
                  </a:cxn>
                  <a:cxn ang="0">
                    <a:pos x="12" y="0"/>
                  </a:cxn>
                  <a:cxn ang="0">
                    <a:pos x="150" y="0"/>
                  </a:cxn>
                  <a:cxn ang="0">
                    <a:pos x="142" y="71"/>
                  </a:cxn>
                </a:cxnLst>
                <a:rect l="0" t="0" r="r" b="b"/>
                <a:pathLst>
                  <a:path w="150" h="71">
                    <a:moveTo>
                      <a:pt x="142" y="71"/>
                    </a:moveTo>
                    <a:lnTo>
                      <a:pt x="0" y="71"/>
                    </a:lnTo>
                    <a:lnTo>
                      <a:pt x="12" y="0"/>
                    </a:lnTo>
                    <a:lnTo>
                      <a:pt x="150" y="0"/>
                    </a:lnTo>
                    <a:lnTo>
                      <a:pt x="142" y="7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0" name="Freeform 281"/>
              <p:cNvSpPr>
                <a:spLocks noChangeAspect="1"/>
              </p:cNvSpPr>
              <p:nvPr/>
            </p:nvSpPr>
            <p:spPr bwMode="gray">
              <a:xfrm>
                <a:off x="465" y="2904"/>
                <a:ext cx="57" cy="24"/>
              </a:xfrm>
              <a:custGeom>
                <a:avLst/>
                <a:gdLst/>
                <a:ahLst/>
                <a:cxnLst>
                  <a:cxn ang="0">
                    <a:pos x="142" y="71"/>
                  </a:cxn>
                  <a:cxn ang="0">
                    <a:pos x="0" y="71"/>
                  </a:cxn>
                  <a:cxn ang="0">
                    <a:pos x="12" y="0"/>
                  </a:cxn>
                  <a:cxn ang="0">
                    <a:pos x="150" y="0"/>
                  </a:cxn>
                  <a:cxn ang="0">
                    <a:pos x="142" y="71"/>
                  </a:cxn>
                </a:cxnLst>
                <a:rect l="0" t="0" r="r" b="b"/>
                <a:pathLst>
                  <a:path w="150" h="71">
                    <a:moveTo>
                      <a:pt x="142" y="71"/>
                    </a:moveTo>
                    <a:lnTo>
                      <a:pt x="0" y="71"/>
                    </a:lnTo>
                    <a:lnTo>
                      <a:pt x="12" y="0"/>
                    </a:lnTo>
                    <a:lnTo>
                      <a:pt x="150" y="0"/>
                    </a:lnTo>
                    <a:lnTo>
                      <a:pt x="142" y="7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1" name="Freeform 282"/>
              <p:cNvSpPr>
                <a:spLocks noChangeAspect="1"/>
              </p:cNvSpPr>
              <p:nvPr/>
            </p:nvSpPr>
            <p:spPr bwMode="gray">
              <a:xfrm>
                <a:off x="548" y="2905"/>
                <a:ext cx="50" cy="23"/>
              </a:xfrm>
              <a:custGeom>
                <a:avLst/>
                <a:gdLst/>
                <a:ahLst/>
                <a:cxnLst>
                  <a:cxn ang="0">
                    <a:pos x="142" y="61"/>
                  </a:cxn>
                  <a:cxn ang="0">
                    <a:pos x="0" y="61"/>
                  </a:cxn>
                  <a:cxn ang="0">
                    <a:pos x="6" y="0"/>
                  </a:cxn>
                  <a:cxn ang="0">
                    <a:pos x="141" y="0"/>
                  </a:cxn>
                  <a:cxn ang="0">
                    <a:pos x="142" y="61"/>
                  </a:cxn>
                </a:cxnLst>
                <a:rect l="0" t="0" r="r" b="b"/>
                <a:pathLst>
                  <a:path w="142" h="61">
                    <a:moveTo>
                      <a:pt x="142" y="61"/>
                    </a:moveTo>
                    <a:lnTo>
                      <a:pt x="0" y="61"/>
                    </a:lnTo>
                    <a:lnTo>
                      <a:pt x="6" y="0"/>
                    </a:lnTo>
                    <a:lnTo>
                      <a:pt x="141" y="0"/>
                    </a:lnTo>
                    <a:lnTo>
                      <a:pt x="142" y="6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2" name="Freeform 283"/>
              <p:cNvSpPr>
                <a:spLocks noChangeAspect="1"/>
              </p:cNvSpPr>
              <p:nvPr/>
            </p:nvSpPr>
            <p:spPr bwMode="gray">
              <a:xfrm>
                <a:off x="626" y="2904"/>
                <a:ext cx="49" cy="24"/>
              </a:xfrm>
              <a:custGeom>
                <a:avLst/>
                <a:gdLst/>
                <a:ahLst/>
                <a:cxnLst>
                  <a:cxn ang="0">
                    <a:pos x="142" y="64"/>
                  </a:cxn>
                  <a:cxn ang="0">
                    <a:pos x="0" y="64"/>
                  </a:cxn>
                  <a:cxn ang="0">
                    <a:pos x="5" y="3"/>
                  </a:cxn>
                  <a:cxn ang="0">
                    <a:pos x="137" y="0"/>
                  </a:cxn>
                  <a:cxn ang="0">
                    <a:pos x="142" y="64"/>
                  </a:cxn>
                </a:cxnLst>
                <a:rect l="0" t="0" r="r" b="b"/>
                <a:pathLst>
                  <a:path w="142" h="64">
                    <a:moveTo>
                      <a:pt x="142" y="64"/>
                    </a:moveTo>
                    <a:lnTo>
                      <a:pt x="0" y="64"/>
                    </a:lnTo>
                    <a:lnTo>
                      <a:pt x="5" y="3"/>
                    </a:lnTo>
                    <a:lnTo>
                      <a:pt x="137" y="0"/>
                    </a:lnTo>
                    <a:lnTo>
                      <a:pt x="142" y="6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3" name="Freeform 284"/>
              <p:cNvSpPr>
                <a:spLocks noChangeAspect="1"/>
              </p:cNvSpPr>
              <p:nvPr/>
            </p:nvSpPr>
            <p:spPr bwMode="gray">
              <a:xfrm>
                <a:off x="727" y="2904"/>
                <a:ext cx="48" cy="24"/>
              </a:xfrm>
              <a:custGeom>
                <a:avLst/>
                <a:gdLst/>
                <a:ahLst/>
                <a:cxnLst>
                  <a:cxn ang="0">
                    <a:pos x="142" y="64"/>
                  </a:cxn>
                  <a:cxn ang="0">
                    <a:pos x="0" y="64"/>
                  </a:cxn>
                  <a:cxn ang="0">
                    <a:pos x="5" y="3"/>
                  </a:cxn>
                  <a:cxn ang="0">
                    <a:pos x="137" y="0"/>
                  </a:cxn>
                  <a:cxn ang="0">
                    <a:pos x="142" y="64"/>
                  </a:cxn>
                </a:cxnLst>
                <a:rect l="0" t="0" r="r" b="b"/>
                <a:pathLst>
                  <a:path w="142" h="64">
                    <a:moveTo>
                      <a:pt x="142" y="64"/>
                    </a:moveTo>
                    <a:lnTo>
                      <a:pt x="0" y="64"/>
                    </a:lnTo>
                    <a:lnTo>
                      <a:pt x="5" y="3"/>
                    </a:lnTo>
                    <a:lnTo>
                      <a:pt x="137" y="0"/>
                    </a:lnTo>
                    <a:lnTo>
                      <a:pt x="142" y="6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4" name="Freeform 285"/>
              <p:cNvSpPr>
                <a:spLocks noChangeAspect="1"/>
              </p:cNvSpPr>
              <p:nvPr/>
            </p:nvSpPr>
            <p:spPr bwMode="gray">
              <a:xfrm>
                <a:off x="802" y="2905"/>
                <a:ext cx="50" cy="23"/>
              </a:xfrm>
              <a:custGeom>
                <a:avLst/>
                <a:gdLst/>
                <a:ahLst/>
                <a:cxnLst>
                  <a:cxn ang="0">
                    <a:pos x="142" y="61"/>
                  </a:cxn>
                  <a:cxn ang="0">
                    <a:pos x="0" y="61"/>
                  </a:cxn>
                  <a:cxn ang="0">
                    <a:pos x="6" y="0"/>
                  </a:cxn>
                  <a:cxn ang="0">
                    <a:pos x="141" y="0"/>
                  </a:cxn>
                  <a:cxn ang="0">
                    <a:pos x="142" y="61"/>
                  </a:cxn>
                </a:cxnLst>
                <a:rect l="0" t="0" r="r" b="b"/>
                <a:pathLst>
                  <a:path w="142" h="61">
                    <a:moveTo>
                      <a:pt x="142" y="61"/>
                    </a:moveTo>
                    <a:lnTo>
                      <a:pt x="0" y="61"/>
                    </a:lnTo>
                    <a:lnTo>
                      <a:pt x="6" y="0"/>
                    </a:lnTo>
                    <a:lnTo>
                      <a:pt x="141" y="0"/>
                    </a:lnTo>
                    <a:lnTo>
                      <a:pt x="142" y="6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5" name="Freeform 286"/>
              <p:cNvSpPr>
                <a:spLocks noChangeAspect="1"/>
              </p:cNvSpPr>
              <p:nvPr/>
            </p:nvSpPr>
            <p:spPr bwMode="gray">
              <a:xfrm>
                <a:off x="882" y="2905"/>
                <a:ext cx="47" cy="23"/>
              </a:xfrm>
              <a:custGeom>
                <a:avLst/>
                <a:gdLst/>
                <a:ahLst/>
                <a:cxnLst>
                  <a:cxn ang="0">
                    <a:pos x="142" y="61"/>
                  </a:cxn>
                  <a:cxn ang="0">
                    <a:pos x="0" y="61"/>
                  </a:cxn>
                  <a:cxn ang="0">
                    <a:pos x="6" y="0"/>
                  </a:cxn>
                  <a:cxn ang="0">
                    <a:pos x="141" y="0"/>
                  </a:cxn>
                  <a:cxn ang="0">
                    <a:pos x="142" y="61"/>
                  </a:cxn>
                </a:cxnLst>
                <a:rect l="0" t="0" r="r" b="b"/>
                <a:pathLst>
                  <a:path w="142" h="61">
                    <a:moveTo>
                      <a:pt x="142" y="61"/>
                    </a:moveTo>
                    <a:lnTo>
                      <a:pt x="0" y="61"/>
                    </a:lnTo>
                    <a:lnTo>
                      <a:pt x="6" y="0"/>
                    </a:lnTo>
                    <a:lnTo>
                      <a:pt x="141" y="0"/>
                    </a:lnTo>
                    <a:lnTo>
                      <a:pt x="142" y="6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6" name="Freeform 287"/>
              <p:cNvSpPr>
                <a:spLocks noChangeAspect="1"/>
              </p:cNvSpPr>
              <p:nvPr/>
            </p:nvSpPr>
            <p:spPr bwMode="gray">
              <a:xfrm>
                <a:off x="953" y="2904"/>
                <a:ext cx="48" cy="23"/>
              </a:xfrm>
              <a:custGeom>
                <a:avLst/>
                <a:gdLst/>
                <a:ahLst/>
                <a:cxnLst>
                  <a:cxn ang="0">
                    <a:pos x="142" y="61"/>
                  </a:cxn>
                  <a:cxn ang="0">
                    <a:pos x="0" y="61"/>
                  </a:cxn>
                  <a:cxn ang="0">
                    <a:pos x="6" y="0"/>
                  </a:cxn>
                  <a:cxn ang="0">
                    <a:pos x="141" y="0"/>
                  </a:cxn>
                  <a:cxn ang="0">
                    <a:pos x="142" y="61"/>
                  </a:cxn>
                </a:cxnLst>
                <a:rect l="0" t="0" r="r" b="b"/>
                <a:pathLst>
                  <a:path w="142" h="61">
                    <a:moveTo>
                      <a:pt x="142" y="61"/>
                    </a:moveTo>
                    <a:lnTo>
                      <a:pt x="0" y="61"/>
                    </a:lnTo>
                    <a:lnTo>
                      <a:pt x="6" y="0"/>
                    </a:lnTo>
                    <a:lnTo>
                      <a:pt x="141" y="0"/>
                    </a:lnTo>
                    <a:lnTo>
                      <a:pt x="142" y="6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7" name="Freeform 288"/>
              <p:cNvSpPr>
                <a:spLocks noChangeAspect="1"/>
              </p:cNvSpPr>
              <p:nvPr/>
            </p:nvSpPr>
            <p:spPr bwMode="gray">
              <a:xfrm>
                <a:off x="1050" y="2905"/>
                <a:ext cx="52" cy="23"/>
              </a:xfrm>
              <a:custGeom>
                <a:avLst/>
                <a:gdLst/>
                <a:ahLst/>
                <a:cxnLst>
                  <a:cxn ang="0">
                    <a:pos x="142" y="61"/>
                  </a:cxn>
                  <a:cxn ang="0">
                    <a:pos x="0" y="61"/>
                  </a:cxn>
                  <a:cxn ang="0">
                    <a:pos x="6" y="0"/>
                  </a:cxn>
                  <a:cxn ang="0">
                    <a:pos x="141" y="0"/>
                  </a:cxn>
                  <a:cxn ang="0">
                    <a:pos x="142" y="61"/>
                  </a:cxn>
                </a:cxnLst>
                <a:rect l="0" t="0" r="r" b="b"/>
                <a:pathLst>
                  <a:path w="142" h="61">
                    <a:moveTo>
                      <a:pt x="142" y="61"/>
                    </a:moveTo>
                    <a:lnTo>
                      <a:pt x="0" y="61"/>
                    </a:lnTo>
                    <a:lnTo>
                      <a:pt x="6" y="0"/>
                    </a:lnTo>
                    <a:lnTo>
                      <a:pt x="141" y="0"/>
                    </a:lnTo>
                    <a:lnTo>
                      <a:pt x="142" y="6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8" name="Freeform 289"/>
              <p:cNvSpPr>
                <a:spLocks noChangeAspect="1"/>
              </p:cNvSpPr>
              <p:nvPr/>
            </p:nvSpPr>
            <p:spPr bwMode="gray">
              <a:xfrm>
                <a:off x="1126" y="2905"/>
                <a:ext cx="49" cy="23"/>
              </a:xfrm>
              <a:custGeom>
                <a:avLst/>
                <a:gdLst/>
                <a:ahLst/>
                <a:cxnLst>
                  <a:cxn ang="0">
                    <a:pos x="137" y="61"/>
                  </a:cxn>
                  <a:cxn ang="0">
                    <a:pos x="0" y="61"/>
                  </a:cxn>
                  <a:cxn ang="0">
                    <a:pos x="6" y="0"/>
                  </a:cxn>
                  <a:cxn ang="0">
                    <a:pos x="128" y="3"/>
                  </a:cxn>
                  <a:cxn ang="0">
                    <a:pos x="137" y="61"/>
                  </a:cxn>
                </a:cxnLst>
                <a:rect l="0" t="0" r="r" b="b"/>
                <a:pathLst>
                  <a:path w="137" h="61">
                    <a:moveTo>
                      <a:pt x="137" y="61"/>
                    </a:moveTo>
                    <a:lnTo>
                      <a:pt x="0" y="61"/>
                    </a:lnTo>
                    <a:lnTo>
                      <a:pt x="6" y="0"/>
                    </a:lnTo>
                    <a:lnTo>
                      <a:pt x="128" y="3"/>
                    </a:lnTo>
                    <a:lnTo>
                      <a:pt x="137" y="6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9" name="Freeform 290"/>
              <p:cNvSpPr>
                <a:spLocks noChangeAspect="1"/>
              </p:cNvSpPr>
              <p:nvPr/>
            </p:nvSpPr>
            <p:spPr bwMode="gray">
              <a:xfrm>
                <a:off x="1201" y="2905"/>
                <a:ext cx="48" cy="23"/>
              </a:xfrm>
              <a:custGeom>
                <a:avLst/>
                <a:gdLst/>
                <a:ahLst/>
                <a:cxnLst>
                  <a:cxn ang="0">
                    <a:pos x="137" y="61"/>
                  </a:cxn>
                  <a:cxn ang="0">
                    <a:pos x="0" y="61"/>
                  </a:cxn>
                  <a:cxn ang="0">
                    <a:pos x="6" y="0"/>
                  </a:cxn>
                  <a:cxn ang="0">
                    <a:pos x="128" y="3"/>
                  </a:cxn>
                  <a:cxn ang="0">
                    <a:pos x="137" y="61"/>
                  </a:cxn>
                </a:cxnLst>
                <a:rect l="0" t="0" r="r" b="b"/>
                <a:pathLst>
                  <a:path w="137" h="61">
                    <a:moveTo>
                      <a:pt x="137" y="61"/>
                    </a:moveTo>
                    <a:lnTo>
                      <a:pt x="0" y="61"/>
                    </a:lnTo>
                    <a:lnTo>
                      <a:pt x="6" y="0"/>
                    </a:lnTo>
                    <a:lnTo>
                      <a:pt x="128" y="3"/>
                    </a:lnTo>
                    <a:lnTo>
                      <a:pt x="137" y="6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0" name="Freeform 291"/>
              <p:cNvSpPr>
                <a:spLocks noChangeAspect="1"/>
              </p:cNvSpPr>
              <p:nvPr/>
            </p:nvSpPr>
            <p:spPr bwMode="gray">
              <a:xfrm>
                <a:off x="1278" y="2904"/>
                <a:ext cx="45" cy="24"/>
              </a:xfrm>
              <a:custGeom>
                <a:avLst/>
                <a:gdLst/>
                <a:ahLst/>
                <a:cxnLst>
                  <a:cxn ang="0">
                    <a:pos x="137" y="64"/>
                  </a:cxn>
                  <a:cxn ang="0">
                    <a:pos x="0" y="64"/>
                  </a:cxn>
                  <a:cxn ang="0">
                    <a:pos x="2" y="3"/>
                  </a:cxn>
                  <a:cxn ang="0">
                    <a:pos x="127" y="0"/>
                  </a:cxn>
                  <a:cxn ang="0">
                    <a:pos x="137" y="64"/>
                  </a:cxn>
                </a:cxnLst>
                <a:rect l="0" t="0" r="r" b="b"/>
                <a:pathLst>
                  <a:path w="137" h="64">
                    <a:moveTo>
                      <a:pt x="137" y="64"/>
                    </a:moveTo>
                    <a:lnTo>
                      <a:pt x="0" y="64"/>
                    </a:lnTo>
                    <a:lnTo>
                      <a:pt x="2" y="3"/>
                    </a:lnTo>
                    <a:lnTo>
                      <a:pt x="127" y="0"/>
                    </a:lnTo>
                    <a:lnTo>
                      <a:pt x="137" y="6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1" name="Freeform 292"/>
              <p:cNvSpPr>
                <a:spLocks noChangeAspect="1"/>
              </p:cNvSpPr>
              <p:nvPr/>
            </p:nvSpPr>
            <p:spPr bwMode="auto">
              <a:xfrm>
                <a:off x="1127" y="2958"/>
                <a:ext cx="51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2" name="Freeform 293"/>
              <p:cNvSpPr>
                <a:spLocks noChangeAspect="1"/>
              </p:cNvSpPr>
              <p:nvPr/>
            </p:nvSpPr>
            <p:spPr bwMode="auto">
              <a:xfrm>
                <a:off x="1053" y="2958"/>
                <a:ext cx="50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3" name="Freeform 294"/>
              <p:cNvSpPr>
                <a:spLocks noChangeAspect="1"/>
              </p:cNvSpPr>
              <p:nvPr/>
            </p:nvSpPr>
            <p:spPr bwMode="auto">
              <a:xfrm>
                <a:off x="978" y="2958"/>
                <a:ext cx="50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4" name="Freeform 295"/>
              <p:cNvSpPr>
                <a:spLocks noChangeAspect="1"/>
              </p:cNvSpPr>
              <p:nvPr/>
            </p:nvSpPr>
            <p:spPr bwMode="auto">
              <a:xfrm>
                <a:off x="900" y="2958"/>
                <a:ext cx="51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5" name="Freeform 296"/>
              <p:cNvSpPr>
                <a:spLocks noChangeAspect="1"/>
              </p:cNvSpPr>
              <p:nvPr/>
            </p:nvSpPr>
            <p:spPr bwMode="auto">
              <a:xfrm>
                <a:off x="825" y="2958"/>
                <a:ext cx="51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6" name="Freeform 297"/>
              <p:cNvSpPr>
                <a:spLocks noChangeAspect="1"/>
              </p:cNvSpPr>
              <p:nvPr/>
            </p:nvSpPr>
            <p:spPr bwMode="auto">
              <a:xfrm>
                <a:off x="748" y="2958"/>
                <a:ext cx="50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7" name="Freeform 298"/>
              <p:cNvSpPr>
                <a:spLocks noChangeAspect="1"/>
              </p:cNvSpPr>
              <p:nvPr/>
            </p:nvSpPr>
            <p:spPr bwMode="auto">
              <a:xfrm>
                <a:off x="672" y="2958"/>
                <a:ext cx="51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8" name="Freeform 299"/>
              <p:cNvSpPr>
                <a:spLocks noChangeAspect="1"/>
              </p:cNvSpPr>
              <p:nvPr/>
            </p:nvSpPr>
            <p:spPr bwMode="auto">
              <a:xfrm>
                <a:off x="593" y="2958"/>
                <a:ext cx="51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9" name="Freeform 300"/>
              <p:cNvSpPr>
                <a:spLocks noChangeAspect="1"/>
              </p:cNvSpPr>
              <p:nvPr/>
            </p:nvSpPr>
            <p:spPr bwMode="auto">
              <a:xfrm>
                <a:off x="518" y="2959"/>
                <a:ext cx="52" cy="31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" name="Freeform 301"/>
              <p:cNvSpPr>
                <a:spLocks noChangeAspect="1"/>
              </p:cNvSpPr>
              <p:nvPr/>
            </p:nvSpPr>
            <p:spPr bwMode="auto">
              <a:xfrm>
                <a:off x="437" y="2959"/>
                <a:ext cx="52" cy="31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" name="Freeform 302"/>
              <p:cNvSpPr>
                <a:spLocks noChangeAspect="1"/>
              </p:cNvSpPr>
              <p:nvPr/>
            </p:nvSpPr>
            <p:spPr bwMode="auto">
              <a:xfrm>
                <a:off x="359" y="2959"/>
                <a:ext cx="53" cy="31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" name="Freeform 303"/>
              <p:cNvSpPr>
                <a:spLocks noChangeAspect="1"/>
              </p:cNvSpPr>
              <p:nvPr/>
            </p:nvSpPr>
            <p:spPr bwMode="auto">
              <a:xfrm>
                <a:off x="327" y="2991"/>
                <a:ext cx="57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3" name="Freeform 304"/>
              <p:cNvSpPr>
                <a:spLocks noChangeAspect="1"/>
              </p:cNvSpPr>
              <p:nvPr/>
            </p:nvSpPr>
            <p:spPr bwMode="auto">
              <a:xfrm>
                <a:off x="408" y="2991"/>
                <a:ext cx="57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4" name="Freeform 305"/>
              <p:cNvSpPr>
                <a:spLocks noChangeAspect="1"/>
              </p:cNvSpPr>
              <p:nvPr/>
            </p:nvSpPr>
            <p:spPr bwMode="auto">
              <a:xfrm>
                <a:off x="487" y="2991"/>
                <a:ext cx="57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5" name="Freeform 306"/>
              <p:cNvSpPr>
                <a:spLocks noChangeAspect="1"/>
              </p:cNvSpPr>
              <p:nvPr/>
            </p:nvSpPr>
            <p:spPr bwMode="auto">
              <a:xfrm>
                <a:off x="564" y="2991"/>
                <a:ext cx="57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6" name="Freeform 307"/>
              <p:cNvSpPr>
                <a:spLocks noChangeAspect="1"/>
              </p:cNvSpPr>
              <p:nvPr/>
            </p:nvSpPr>
            <p:spPr bwMode="auto">
              <a:xfrm>
                <a:off x="644" y="2991"/>
                <a:ext cx="55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9" y="0"/>
                  </a:cxn>
                  <a:cxn ang="0">
                    <a:pos x="142" y="0"/>
                  </a:cxn>
                  <a:cxn ang="0">
                    <a:pos x="146" y="86"/>
                  </a:cxn>
                  <a:cxn ang="0">
                    <a:pos x="0" y="87"/>
                  </a:cxn>
                </a:cxnLst>
                <a:rect l="0" t="0" r="r" b="b"/>
                <a:pathLst>
                  <a:path w="146" h="87">
                    <a:moveTo>
                      <a:pt x="0" y="87"/>
                    </a:moveTo>
                    <a:lnTo>
                      <a:pt x="9" y="0"/>
                    </a:lnTo>
                    <a:lnTo>
                      <a:pt x="142" y="0"/>
                    </a:lnTo>
                    <a:lnTo>
                      <a:pt x="146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7" name="Freeform 308"/>
              <p:cNvSpPr>
                <a:spLocks noChangeAspect="1"/>
              </p:cNvSpPr>
              <p:nvPr/>
            </p:nvSpPr>
            <p:spPr bwMode="auto">
              <a:xfrm>
                <a:off x="721" y="2991"/>
                <a:ext cx="55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9" y="0"/>
                  </a:cxn>
                  <a:cxn ang="0">
                    <a:pos x="142" y="0"/>
                  </a:cxn>
                  <a:cxn ang="0">
                    <a:pos x="146" y="86"/>
                  </a:cxn>
                  <a:cxn ang="0">
                    <a:pos x="0" y="87"/>
                  </a:cxn>
                </a:cxnLst>
                <a:rect l="0" t="0" r="r" b="b"/>
                <a:pathLst>
                  <a:path w="146" h="87">
                    <a:moveTo>
                      <a:pt x="0" y="87"/>
                    </a:moveTo>
                    <a:lnTo>
                      <a:pt x="9" y="0"/>
                    </a:lnTo>
                    <a:lnTo>
                      <a:pt x="142" y="0"/>
                    </a:lnTo>
                    <a:lnTo>
                      <a:pt x="146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8" name="Freeform 309"/>
              <p:cNvSpPr>
                <a:spLocks noChangeAspect="1"/>
              </p:cNvSpPr>
              <p:nvPr/>
            </p:nvSpPr>
            <p:spPr bwMode="auto">
              <a:xfrm>
                <a:off x="799" y="2991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9" name="Freeform 310"/>
              <p:cNvSpPr>
                <a:spLocks noChangeAspect="1"/>
              </p:cNvSpPr>
              <p:nvPr/>
            </p:nvSpPr>
            <p:spPr bwMode="auto">
              <a:xfrm>
                <a:off x="876" y="2991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0" name="Freeform 311"/>
              <p:cNvSpPr>
                <a:spLocks noChangeAspect="1"/>
              </p:cNvSpPr>
              <p:nvPr/>
            </p:nvSpPr>
            <p:spPr bwMode="auto">
              <a:xfrm>
                <a:off x="953" y="2991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1" name="Freeform 312"/>
              <p:cNvSpPr>
                <a:spLocks noChangeAspect="1"/>
              </p:cNvSpPr>
              <p:nvPr/>
            </p:nvSpPr>
            <p:spPr bwMode="auto">
              <a:xfrm>
                <a:off x="1031" y="2991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2" name="Freeform 313"/>
              <p:cNvSpPr>
                <a:spLocks noChangeAspect="1"/>
              </p:cNvSpPr>
              <p:nvPr/>
            </p:nvSpPr>
            <p:spPr bwMode="auto">
              <a:xfrm>
                <a:off x="1103" y="2991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3" name="Freeform 314"/>
              <p:cNvSpPr>
                <a:spLocks noChangeAspect="1"/>
              </p:cNvSpPr>
              <p:nvPr/>
            </p:nvSpPr>
            <p:spPr bwMode="auto">
              <a:xfrm>
                <a:off x="1180" y="2991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4" name="Freeform 315"/>
              <p:cNvSpPr>
                <a:spLocks noChangeAspect="1"/>
              </p:cNvSpPr>
              <p:nvPr/>
            </p:nvSpPr>
            <p:spPr bwMode="auto">
              <a:xfrm>
                <a:off x="1130" y="3025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5" name="Freeform 316"/>
              <p:cNvSpPr>
                <a:spLocks noChangeAspect="1"/>
              </p:cNvSpPr>
              <p:nvPr/>
            </p:nvSpPr>
            <p:spPr bwMode="auto">
              <a:xfrm>
                <a:off x="1054" y="3025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" name="Freeform 317"/>
              <p:cNvSpPr>
                <a:spLocks noChangeAspect="1"/>
              </p:cNvSpPr>
              <p:nvPr/>
            </p:nvSpPr>
            <p:spPr bwMode="auto">
              <a:xfrm>
                <a:off x="977" y="3025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" name="Freeform 318"/>
              <p:cNvSpPr>
                <a:spLocks noChangeAspect="1"/>
              </p:cNvSpPr>
              <p:nvPr/>
            </p:nvSpPr>
            <p:spPr bwMode="auto">
              <a:xfrm>
                <a:off x="899" y="3025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8" name="Freeform 319"/>
              <p:cNvSpPr>
                <a:spLocks noChangeAspect="1"/>
              </p:cNvSpPr>
              <p:nvPr/>
            </p:nvSpPr>
            <p:spPr bwMode="auto">
              <a:xfrm>
                <a:off x="822" y="3025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" name="Freeform 320"/>
              <p:cNvSpPr>
                <a:spLocks noChangeAspect="1"/>
              </p:cNvSpPr>
              <p:nvPr/>
            </p:nvSpPr>
            <p:spPr bwMode="auto">
              <a:xfrm>
                <a:off x="745" y="3025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" name="Freeform 321"/>
              <p:cNvSpPr>
                <a:spLocks noChangeAspect="1"/>
              </p:cNvSpPr>
              <p:nvPr/>
            </p:nvSpPr>
            <p:spPr bwMode="auto">
              <a:xfrm>
                <a:off x="668" y="3025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" name="Freeform 322"/>
              <p:cNvSpPr>
                <a:spLocks noChangeAspect="1"/>
              </p:cNvSpPr>
              <p:nvPr/>
            </p:nvSpPr>
            <p:spPr bwMode="auto">
              <a:xfrm>
                <a:off x="589" y="3025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" name="Freeform 323"/>
              <p:cNvSpPr>
                <a:spLocks noChangeAspect="1"/>
              </p:cNvSpPr>
              <p:nvPr/>
            </p:nvSpPr>
            <p:spPr bwMode="auto">
              <a:xfrm>
                <a:off x="510" y="3025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3" name="Freeform 324"/>
              <p:cNvSpPr>
                <a:spLocks noChangeAspect="1"/>
              </p:cNvSpPr>
              <p:nvPr/>
            </p:nvSpPr>
            <p:spPr bwMode="auto">
              <a:xfrm>
                <a:off x="431" y="3025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4" name="Freeform 325"/>
              <p:cNvSpPr>
                <a:spLocks noChangeAspect="1"/>
              </p:cNvSpPr>
              <p:nvPr/>
            </p:nvSpPr>
            <p:spPr bwMode="auto">
              <a:xfrm>
                <a:off x="352" y="3025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5" name="Freeform 326"/>
              <p:cNvSpPr>
                <a:spLocks noChangeAspect="1"/>
              </p:cNvSpPr>
              <p:nvPr/>
            </p:nvSpPr>
            <p:spPr bwMode="auto">
              <a:xfrm>
                <a:off x="399" y="3058"/>
                <a:ext cx="57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6" name="Freeform 327"/>
              <p:cNvSpPr>
                <a:spLocks noChangeAspect="1"/>
              </p:cNvSpPr>
              <p:nvPr/>
            </p:nvSpPr>
            <p:spPr bwMode="auto">
              <a:xfrm>
                <a:off x="479" y="3058"/>
                <a:ext cx="57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7" name="Freeform 328"/>
              <p:cNvSpPr>
                <a:spLocks noChangeAspect="1"/>
              </p:cNvSpPr>
              <p:nvPr/>
            </p:nvSpPr>
            <p:spPr bwMode="auto">
              <a:xfrm>
                <a:off x="561" y="3059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8" name="Freeform 329"/>
              <p:cNvSpPr>
                <a:spLocks noChangeAspect="1"/>
              </p:cNvSpPr>
              <p:nvPr/>
            </p:nvSpPr>
            <p:spPr bwMode="auto">
              <a:xfrm>
                <a:off x="639" y="3059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9" name="Freeform 330"/>
              <p:cNvSpPr>
                <a:spLocks noChangeAspect="1"/>
              </p:cNvSpPr>
              <p:nvPr/>
            </p:nvSpPr>
            <p:spPr bwMode="auto">
              <a:xfrm>
                <a:off x="719" y="3059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0" name="Freeform 331"/>
              <p:cNvSpPr>
                <a:spLocks noChangeAspect="1"/>
              </p:cNvSpPr>
              <p:nvPr/>
            </p:nvSpPr>
            <p:spPr bwMode="auto">
              <a:xfrm>
                <a:off x="797" y="3059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1" name="Freeform 332"/>
              <p:cNvSpPr>
                <a:spLocks noChangeAspect="1"/>
              </p:cNvSpPr>
              <p:nvPr/>
            </p:nvSpPr>
            <p:spPr bwMode="auto">
              <a:xfrm>
                <a:off x="876" y="3059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2" name="Freeform 333"/>
              <p:cNvSpPr>
                <a:spLocks noChangeAspect="1"/>
              </p:cNvSpPr>
              <p:nvPr/>
            </p:nvSpPr>
            <p:spPr bwMode="auto">
              <a:xfrm>
                <a:off x="953" y="3059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3" name="Freeform 334"/>
              <p:cNvSpPr>
                <a:spLocks noChangeAspect="1"/>
              </p:cNvSpPr>
              <p:nvPr/>
            </p:nvSpPr>
            <p:spPr bwMode="auto">
              <a:xfrm>
                <a:off x="1031" y="3059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4" name="Freeform 335"/>
              <p:cNvSpPr>
                <a:spLocks noChangeAspect="1"/>
              </p:cNvSpPr>
              <p:nvPr/>
            </p:nvSpPr>
            <p:spPr bwMode="auto">
              <a:xfrm>
                <a:off x="1108" y="3059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5" name="Freeform 336"/>
              <p:cNvSpPr>
                <a:spLocks noChangeAspect="1"/>
              </p:cNvSpPr>
              <p:nvPr/>
            </p:nvSpPr>
            <p:spPr bwMode="auto">
              <a:xfrm>
                <a:off x="1031" y="3094"/>
                <a:ext cx="107" cy="35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6" name="Freeform 337"/>
              <p:cNvSpPr>
                <a:spLocks noChangeAspect="1"/>
              </p:cNvSpPr>
              <p:nvPr/>
            </p:nvSpPr>
            <p:spPr bwMode="auto">
              <a:xfrm>
                <a:off x="532" y="3094"/>
                <a:ext cx="476" cy="35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7" name="Freeform 338"/>
              <p:cNvSpPr>
                <a:spLocks noChangeAspect="1"/>
              </p:cNvSpPr>
              <p:nvPr/>
            </p:nvSpPr>
            <p:spPr bwMode="auto">
              <a:xfrm>
                <a:off x="394" y="3094"/>
                <a:ext cx="110" cy="35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8" name="Freeform 339"/>
              <p:cNvSpPr>
                <a:spLocks noChangeAspect="1"/>
              </p:cNvSpPr>
              <p:nvPr/>
            </p:nvSpPr>
            <p:spPr bwMode="auto">
              <a:xfrm>
                <a:off x="279" y="2959"/>
                <a:ext cx="53" cy="31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9" name="Freeform 340"/>
              <p:cNvSpPr>
                <a:spLocks noChangeAspect="1"/>
              </p:cNvSpPr>
              <p:nvPr/>
            </p:nvSpPr>
            <p:spPr bwMode="auto">
              <a:xfrm>
                <a:off x="201" y="2959"/>
                <a:ext cx="52" cy="31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0" name="Freeform 341"/>
              <p:cNvSpPr>
                <a:spLocks noChangeAspect="1"/>
              </p:cNvSpPr>
              <p:nvPr/>
            </p:nvSpPr>
            <p:spPr bwMode="auto">
              <a:xfrm>
                <a:off x="195" y="2991"/>
                <a:ext cx="111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1" name="Freeform 342"/>
              <p:cNvSpPr>
                <a:spLocks noChangeAspect="1"/>
              </p:cNvSpPr>
              <p:nvPr/>
            </p:nvSpPr>
            <p:spPr bwMode="auto">
              <a:xfrm>
                <a:off x="189" y="3025"/>
                <a:ext cx="94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3" y="0"/>
                  </a:cxn>
                  <a:cxn ang="0">
                    <a:pos x="251" y="3"/>
                  </a:cxn>
                  <a:cxn ang="0">
                    <a:pos x="236" y="86"/>
                  </a:cxn>
                  <a:cxn ang="0">
                    <a:pos x="0" y="87"/>
                  </a:cxn>
                </a:cxnLst>
                <a:rect l="0" t="0" r="r" b="b"/>
                <a:pathLst>
                  <a:path w="251" h="87">
                    <a:moveTo>
                      <a:pt x="0" y="87"/>
                    </a:moveTo>
                    <a:lnTo>
                      <a:pt x="3" y="0"/>
                    </a:lnTo>
                    <a:lnTo>
                      <a:pt x="251" y="3"/>
                    </a:lnTo>
                    <a:lnTo>
                      <a:pt x="236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2" name="Freeform 343"/>
              <p:cNvSpPr>
                <a:spLocks noChangeAspect="1"/>
              </p:cNvSpPr>
              <p:nvPr/>
            </p:nvSpPr>
            <p:spPr bwMode="auto">
              <a:xfrm>
                <a:off x="183" y="3058"/>
                <a:ext cx="145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3" name="Freeform 344"/>
              <p:cNvSpPr>
                <a:spLocks noChangeAspect="1"/>
              </p:cNvSpPr>
              <p:nvPr/>
            </p:nvSpPr>
            <p:spPr bwMode="auto">
              <a:xfrm>
                <a:off x="177" y="3094"/>
                <a:ext cx="114" cy="35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4" name="Freeform 345"/>
              <p:cNvSpPr>
                <a:spLocks noChangeAspect="1"/>
              </p:cNvSpPr>
              <p:nvPr/>
            </p:nvSpPr>
            <p:spPr bwMode="auto">
              <a:xfrm>
                <a:off x="1201" y="2958"/>
                <a:ext cx="127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5" name="Freeform 346"/>
              <p:cNvSpPr>
                <a:spLocks noChangeAspect="1"/>
              </p:cNvSpPr>
              <p:nvPr/>
            </p:nvSpPr>
            <p:spPr bwMode="auto">
              <a:xfrm>
                <a:off x="1247" y="2991"/>
                <a:ext cx="81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6" name="Freeform 347"/>
              <p:cNvSpPr>
                <a:spLocks noChangeAspect="1"/>
              </p:cNvSpPr>
              <p:nvPr/>
            </p:nvSpPr>
            <p:spPr bwMode="auto">
              <a:xfrm>
                <a:off x="1204" y="3025"/>
                <a:ext cx="129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7" name="Freeform 348"/>
              <p:cNvSpPr>
                <a:spLocks noChangeAspect="1"/>
              </p:cNvSpPr>
              <p:nvPr/>
            </p:nvSpPr>
            <p:spPr bwMode="auto">
              <a:xfrm>
                <a:off x="1183" y="3059"/>
                <a:ext cx="155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8" name="Freeform 349"/>
              <p:cNvSpPr>
                <a:spLocks noChangeAspect="1"/>
              </p:cNvSpPr>
              <p:nvPr/>
            </p:nvSpPr>
            <p:spPr bwMode="auto">
              <a:xfrm>
                <a:off x="1234" y="3094"/>
                <a:ext cx="107" cy="35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439" name="Group 350"/>
              <p:cNvGrpSpPr>
                <a:grpSpLocks/>
              </p:cNvGrpSpPr>
              <p:nvPr/>
            </p:nvGrpSpPr>
            <p:grpSpPr bwMode="auto">
              <a:xfrm>
                <a:off x="1665" y="2956"/>
                <a:ext cx="303" cy="174"/>
                <a:chOff x="1665" y="2956"/>
                <a:chExt cx="303" cy="174"/>
              </a:xfrm>
            </p:grpSpPr>
            <p:sp>
              <p:nvSpPr>
                <p:cNvPr id="440" name="Freeform 351"/>
                <p:cNvSpPr>
                  <a:spLocks noChangeAspect="1"/>
                </p:cNvSpPr>
                <p:nvPr/>
              </p:nvSpPr>
              <p:spPr bwMode="auto">
                <a:xfrm>
                  <a:off x="1665" y="2956"/>
                  <a:ext cx="80" cy="174"/>
                </a:xfrm>
                <a:custGeom>
                  <a:avLst/>
                  <a:gdLst/>
                  <a:ahLst/>
                  <a:cxnLst>
                    <a:cxn ang="0">
                      <a:pos x="76" y="464"/>
                    </a:cxn>
                    <a:cxn ang="0">
                      <a:pos x="124" y="464"/>
                    </a:cxn>
                    <a:cxn ang="0">
                      <a:pos x="214" y="460"/>
                    </a:cxn>
                    <a:cxn ang="0">
                      <a:pos x="130" y="4"/>
                    </a:cxn>
                    <a:cxn ang="0">
                      <a:pos x="0" y="0"/>
                    </a:cxn>
                    <a:cxn ang="0">
                      <a:pos x="76" y="464"/>
                    </a:cxn>
                  </a:cxnLst>
                  <a:rect l="0" t="0" r="r" b="b"/>
                  <a:pathLst>
                    <a:path w="214" h="464">
                      <a:moveTo>
                        <a:pt x="76" y="464"/>
                      </a:moveTo>
                      <a:cubicBezTo>
                        <a:pt x="92" y="464"/>
                        <a:pt x="108" y="464"/>
                        <a:pt x="124" y="464"/>
                      </a:cubicBezTo>
                      <a:lnTo>
                        <a:pt x="214" y="460"/>
                      </a:lnTo>
                      <a:lnTo>
                        <a:pt x="130" y="4"/>
                      </a:lnTo>
                      <a:lnTo>
                        <a:pt x="0" y="0"/>
                      </a:lnTo>
                      <a:lnTo>
                        <a:pt x="76" y="464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41" name="Freeform 352"/>
                <p:cNvSpPr>
                  <a:spLocks noChangeAspect="1"/>
                </p:cNvSpPr>
                <p:nvPr/>
              </p:nvSpPr>
              <p:spPr bwMode="auto">
                <a:xfrm>
                  <a:off x="1738" y="2958"/>
                  <a:ext cx="80" cy="171"/>
                </a:xfrm>
                <a:custGeom>
                  <a:avLst/>
                  <a:gdLst/>
                  <a:ahLst/>
                  <a:cxnLst>
                    <a:cxn ang="0">
                      <a:pos x="212" y="456"/>
                    </a:cxn>
                    <a:cxn ang="0">
                      <a:pos x="126" y="0"/>
                    </a:cxn>
                    <a:cxn ang="0">
                      <a:pos x="0" y="4"/>
                    </a:cxn>
                    <a:cxn ang="0">
                      <a:pos x="80" y="454"/>
                    </a:cxn>
                    <a:cxn ang="0">
                      <a:pos x="212" y="456"/>
                    </a:cxn>
                  </a:cxnLst>
                  <a:rect l="0" t="0" r="r" b="b"/>
                  <a:pathLst>
                    <a:path w="212" h="456">
                      <a:moveTo>
                        <a:pt x="212" y="456"/>
                      </a:moveTo>
                      <a:lnTo>
                        <a:pt x="126" y="0"/>
                      </a:lnTo>
                      <a:lnTo>
                        <a:pt x="0" y="4"/>
                      </a:lnTo>
                      <a:lnTo>
                        <a:pt x="80" y="454"/>
                      </a:lnTo>
                      <a:lnTo>
                        <a:pt x="212" y="456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42" name="Freeform 353"/>
                <p:cNvSpPr>
                  <a:spLocks noChangeAspect="1"/>
                </p:cNvSpPr>
                <p:nvPr/>
              </p:nvSpPr>
              <p:spPr bwMode="auto">
                <a:xfrm>
                  <a:off x="1812" y="2958"/>
                  <a:ext cx="82" cy="171"/>
                </a:xfrm>
                <a:custGeom>
                  <a:avLst/>
                  <a:gdLst/>
                  <a:ahLst/>
                  <a:cxnLst>
                    <a:cxn ang="0">
                      <a:pos x="220" y="456"/>
                    </a:cxn>
                    <a:cxn ang="0">
                      <a:pos x="126" y="6"/>
                    </a:cxn>
                    <a:cxn ang="0">
                      <a:pos x="0" y="0"/>
                    </a:cxn>
                    <a:cxn ang="0">
                      <a:pos x="84" y="454"/>
                    </a:cxn>
                    <a:cxn ang="0">
                      <a:pos x="220" y="456"/>
                    </a:cxn>
                  </a:cxnLst>
                  <a:rect l="0" t="0" r="r" b="b"/>
                  <a:pathLst>
                    <a:path w="220" h="456">
                      <a:moveTo>
                        <a:pt x="220" y="456"/>
                      </a:moveTo>
                      <a:lnTo>
                        <a:pt x="126" y="6"/>
                      </a:lnTo>
                      <a:lnTo>
                        <a:pt x="0" y="0"/>
                      </a:lnTo>
                      <a:lnTo>
                        <a:pt x="84" y="454"/>
                      </a:lnTo>
                      <a:lnTo>
                        <a:pt x="220" y="456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43" name="Freeform 354"/>
                <p:cNvSpPr>
                  <a:spLocks noChangeAspect="1"/>
                </p:cNvSpPr>
                <p:nvPr/>
              </p:nvSpPr>
              <p:spPr bwMode="auto">
                <a:xfrm>
                  <a:off x="1904" y="3057"/>
                  <a:ext cx="64" cy="60"/>
                </a:xfrm>
                <a:custGeom>
                  <a:avLst/>
                  <a:gdLst/>
                  <a:ahLst/>
                  <a:cxnLst>
                    <a:cxn ang="0">
                      <a:pos x="170" y="154"/>
                    </a:cxn>
                    <a:cxn ang="0">
                      <a:pos x="134" y="0"/>
                    </a:cxn>
                    <a:cxn ang="0">
                      <a:pos x="0" y="0"/>
                    </a:cxn>
                    <a:cxn ang="0">
                      <a:pos x="38" y="160"/>
                    </a:cxn>
                    <a:cxn ang="0">
                      <a:pos x="170" y="154"/>
                    </a:cxn>
                  </a:cxnLst>
                  <a:rect l="0" t="0" r="r" b="b"/>
                  <a:pathLst>
                    <a:path w="170" h="160">
                      <a:moveTo>
                        <a:pt x="170" y="154"/>
                      </a:moveTo>
                      <a:lnTo>
                        <a:pt x="134" y="0"/>
                      </a:lnTo>
                      <a:lnTo>
                        <a:pt x="0" y="0"/>
                      </a:lnTo>
                      <a:lnTo>
                        <a:pt x="38" y="160"/>
                      </a:lnTo>
                      <a:lnTo>
                        <a:pt x="170" y="154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44" name="Freeform 355"/>
                <p:cNvSpPr>
                  <a:spLocks noChangeAspect="1"/>
                </p:cNvSpPr>
                <p:nvPr/>
              </p:nvSpPr>
              <p:spPr bwMode="auto">
                <a:xfrm>
                  <a:off x="1883" y="2958"/>
                  <a:ext cx="65" cy="90"/>
                </a:xfrm>
                <a:custGeom>
                  <a:avLst/>
                  <a:gdLst/>
                  <a:ahLst/>
                  <a:cxnLst>
                    <a:cxn ang="0">
                      <a:pos x="174" y="234"/>
                    </a:cxn>
                    <a:cxn ang="0">
                      <a:pos x="136" y="84"/>
                    </a:cxn>
                    <a:cxn ang="0">
                      <a:pos x="126" y="0"/>
                    </a:cxn>
                    <a:cxn ang="0">
                      <a:pos x="0" y="0"/>
                    </a:cxn>
                    <a:cxn ang="0">
                      <a:pos x="14" y="90"/>
                    </a:cxn>
                    <a:cxn ang="0">
                      <a:pos x="50" y="240"/>
                    </a:cxn>
                    <a:cxn ang="0">
                      <a:pos x="174" y="234"/>
                    </a:cxn>
                  </a:cxnLst>
                  <a:rect l="0" t="0" r="r" b="b"/>
                  <a:pathLst>
                    <a:path w="174" h="240">
                      <a:moveTo>
                        <a:pt x="174" y="234"/>
                      </a:moveTo>
                      <a:lnTo>
                        <a:pt x="136" y="84"/>
                      </a:lnTo>
                      <a:lnTo>
                        <a:pt x="126" y="0"/>
                      </a:lnTo>
                      <a:lnTo>
                        <a:pt x="0" y="0"/>
                      </a:lnTo>
                      <a:lnTo>
                        <a:pt x="14" y="90"/>
                      </a:lnTo>
                      <a:lnTo>
                        <a:pt x="50" y="240"/>
                      </a:lnTo>
                      <a:lnTo>
                        <a:pt x="174" y="234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339" name="Group 356"/>
            <p:cNvGrpSpPr>
              <a:grpSpLocks/>
            </p:cNvGrpSpPr>
            <p:nvPr/>
          </p:nvGrpSpPr>
          <p:grpSpPr bwMode="auto">
            <a:xfrm>
              <a:off x="342" y="1182"/>
              <a:ext cx="1442" cy="1636"/>
              <a:chOff x="342" y="1182"/>
              <a:chExt cx="1442" cy="1636"/>
            </a:xfrm>
          </p:grpSpPr>
          <p:sp>
            <p:nvSpPr>
              <p:cNvPr id="340" name="Rectangle 357"/>
              <p:cNvSpPr>
                <a:spLocks noChangeAspect="1" noChangeArrowheads="1"/>
              </p:cNvSpPr>
              <p:nvPr/>
            </p:nvSpPr>
            <p:spPr bwMode="auto">
              <a:xfrm>
                <a:off x="363" y="2780"/>
                <a:ext cx="1410" cy="38"/>
              </a:xfrm>
              <a:prstGeom prst="rect">
                <a:avLst/>
              </a:prstGeom>
              <a:solidFill>
                <a:srgbClr val="5F5F5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41" name="Rectangle 358"/>
              <p:cNvSpPr>
                <a:spLocks noChangeAspect="1" noChangeArrowheads="1"/>
              </p:cNvSpPr>
              <p:nvPr/>
            </p:nvSpPr>
            <p:spPr bwMode="gray">
              <a:xfrm>
                <a:off x="343" y="2438"/>
                <a:ext cx="1441" cy="350"/>
              </a:xfrm>
              <a:prstGeom prst="rect">
                <a:avLst/>
              </a:prstGeom>
              <a:gradFill rotWithShape="0">
                <a:gsLst>
                  <a:gs pos="0">
                    <a:srgbClr val="DDDDDD"/>
                  </a:gs>
                  <a:gs pos="100000">
                    <a:srgbClr val="777777"/>
                  </a:gs>
                </a:gsLst>
                <a:lin ang="0" scaled="1"/>
              </a:gradFill>
              <a:ln w="3175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342" name="Group 359"/>
              <p:cNvGrpSpPr>
                <a:grpSpLocks/>
              </p:cNvGrpSpPr>
              <p:nvPr/>
            </p:nvGrpSpPr>
            <p:grpSpPr bwMode="auto">
              <a:xfrm>
                <a:off x="1342" y="2553"/>
                <a:ext cx="302" cy="60"/>
                <a:chOff x="1342" y="2553"/>
                <a:chExt cx="302" cy="60"/>
              </a:xfrm>
            </p:grpSpPr>
            <p:sp>
              <p:nvSpPr>
                <p:cNvPr id="351" name="Freeform 360"/>
                <p:cNvSpPr>
                  <a:spLocks noChangeAspect="1"/>
                </p:cNvSpPr>
                <p:nvPr/>
              </p:nvSpPr>
              <p:spPr bwMode="auto">
                <a:xfrm>
                  <a:off x="1416" y="2553"/>
                  <a:ext cx="163" cy="60"/>
                </a:xfrm>
                <a:custGeom>
                  <a:avLst/>
                  <a:gdLst/>
                  <a:ahLst/>
                  <a:cxnLst>
                    <a:cxn ang="0">
                      <a:pos x="0" y="130"/>
                    </a:cxn>
                    <a:cxn ang="0">
                      <a:pos x="0" y="110"/>
                    </a:cxn>
                    <a:cxn ang="0">
                      <a:pos x="34" y="0"/>
                    </a:cxn>
                    <a:cxn ang="0">
                      <a:pos x="314" y="4"/>
                    </a:cxn>
                    <a:cxn ang="0">
                      <a:pos x="354" y="130"/>
                    </a:cxn>
                    <a:cxn ang="0">
                      <a:pos x="0" y="130"/>
                    </a:cxn>
                  </a:cxnLst>
                  <a:rect l="0" t="0" r="r" b="b"/>
                  <a:pathLst>
                    <a:path w="354" h="130">
                      <a:moveTo>
                        <a:pt x="0" y="130"/>
                      </a:moveTo>
                      <a:cubicBezTo>
                        <a:pt x="0" y="123"/>
                        <a:pt x="0" y="117"/>
                        <a:pt x="0" y="110"/>
                      </a:cubicBezTo>
                      <a:lnTo>
                        <a:pt x="34" y="0"/>
                      </a:lnTo>
                      <a:lnTo>
                        <a:pt x="314" y="4"/>
                      </a:lnTo>
                      <a:lnTo>
                        <a:pt x="354" y="130"/>
                      </a:lnTo>
                      <a:lnTo>
                        <a:pt x="0" y="13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52" name="Rectangle 361"/>
                <p:cNvSpPr>
                  <a:spLocks noChangeAspect="1" noChangeArrowheads="1"/>
                </p:cNvSpPr>
                <p:nvPr/>
              </p:nvSpPr>
              <p:spPr bwMode="auto">
                <a:xfrm>
                  <a:off x="1342" y="2569"/>
                  <a:ext cx="302" cy="28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343" name="Rectangle 362"/>
              <p:cNvSpPr>
                <a:spLocks noChangeAspect="1" noChangeArrowheads="1"/>
              </p:cNvSpPr>
              <p:nvPr/>
            </p:nvSpPr>
            <p:spPr bwMode="auto">
              <a:xfrm>
                <a:off x="500" y="2665"/>
                <a:ext cx="109" cy="53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44" name="Freeform 363"/>
              <p:cNvSpPr>
                <a:spLocks noChangeAspect="1"/>
              </p:cNvSpPr>
              <p:nvPr/>
            </p:nvSpPr>
            <p:spPr bwMode="gray">
              <a:xfrm>
                <a:off x="342" y="2207"/>
                <a:ext cx="1442" cy="244"/>
              </a:xfrm>
              <a:custGeom>
                <a:avLst/>
                <a:gdLst/>
                <a:ahLst/>
                <a:cxnLst>
                  <a:cxn ang="0">
                    <a:pos x="399" y="0"/>
                  </a:cxn>
                  <a:cxn ang="0">
                    <a:pos x="0" y="501"/>
                  </a:cxn>
                  <a:cxn ang="0">
                    <a:pos x="17" y="530"/>
                  </a:cxn>
                  <a:cxn ang="0">
                    <a:pos x="3114" y="525"/>
                  </a:cxn>
                  <a:cxn ang="0">
                    <a:pos x="3129" y="501"/>
                  </a:cxn>
                  <a:cxn ang="0">
                    <a:pos x="2724" y="6"/>
                  </a:cxn>
                  <a:cxn ang="0">
                    <a:pos x="399" y="0"/>
                  </a:cxn>
                </a:cxnLst>
                <a:rect l="0" t="0" r="r" b="b"/>
                <a:pathLst>
                  <a:path w="3129" h="530">
                    <a:moveTo>
                      <a:pt x="399" y="0"/>
                    </a:moveTo>
                    <a:lnTo>
                      <a:pt x="0" y="501"/>
                    </a:lnTo>
                    <a:lnTo>
                      <a:pt x="17" y="530"/>
                    </a:lnTo>
                    <a:lnTo>
                      <a:pt x="3114" y="525"/>
                    </a:lnTo>
                    <a:lnTo>
                      <a:pt x="3129" y="501"/>
                    </a:lnTo>
                    <a:lnTo>
                      <a:pt x="2724" y="6"/>
                    </a:lnTo>
                    <a:lnTo>
                      <a:pt x="399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B2B2B2"/>
                  </a:gs>
                  <a:gs pos="100000">
                    <a:srgbClr val="4D4D4D"/>
                  </a:gs>
                </a:gsLst>
                <a:lin ang="0" scaled="1"/>
              </a:gradFill>
              <a:ln w="3175" cap="flat" cmpd="sng">
                <a:solidFill>
                  <a:srgbClr val="808080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45" name="Freeform 364"/>
              <p:cNvSpPr>
                <a:spLocks noChangeAspect="1"/>
              </p:cNvSpPr>
              <p:nvPr/>
            </p:nvSpPr>
            <p:spPr bwMode="auto">
              <a:xfrm>
                <a:off x="557" y="2226"/>
                <a:ext cx="954" cy="99"/>
              </a:xfrm>
              <a:custGeom>
                <a:avLst/>
                <a:gdLst/>
                <a:ahLst/>
                <a:cxnLst>
                  <a:cxn ang="0">
                    <a:pos x="1904" y="0"/>
                  </a:cxn>
                  <a:cxn ang="0">
                    <a:pos x="2034" y="160"/>
                  </a:cxn>
                  <a:cxn ang="0">
                    <a:pos x="1984" y="214"/>
                  </a:cxn>
                  <a:cxn ang="0">
                    <a:pos x="94" y="214"/>
                  </a:cxn>
                  <a:cxn ang="0">
                    <a:pos x="44" y="160"/>
                  </a:cxn>
                  <a:cxn ang="0">
                    <a:pos x="160" y="14"/>
                  </a:cxn>
                  <a:cxn ang="0">
                    <a:pos x="1904" y="0"/>
                  </a:cxn>
                </a:cxnLst>
                <a:rect l="0" t="0" r="r" b="b"/>
                <a:pathLst>
                  <a:path w="2070" h="214">
                    <a:moveTo>
                      <a:pt x="1904" y="0"/>
                    </a:moveTo>
                    <a:lnTo>
                      <a:pt x="2034" y="160"/>
                    </a:lnTo>
                    <a:cubicBezTo>
                      <a:pt x="2034" y="160"/>
                      <a:pt x="2070" y="214"/>
                      <a:pt x="1984" y="214"/>
                    </a:cubicBezTo>
                    <a:cubicBezTo>
                      <a:pt x="1984" y="214"/>
                      <a:pt x="1039" y="214"/>
                      <a:pt x="94" y="214"/>
                    </a:cubicBezTo>
                    <a:cubicBezTo>
                      <a:pt x="0" y="210"/>
                      <a:pt x="44" y="160"/>
                      <a:pt x="44" y="160"/>
                    </a:cubicBezTo>
                    <a:lnTo>
                      <a:pt x="160" y="14"/>
                    </a:lnTo>
                    <a:lnTo>
                      <a:pt x="190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777777"/>
                  </a:gs>
                  <a:gs pos="100000">
                    <a:srgbClr val="808080"/>
                  </a:gs>
                </a:gsLst>
                <a:lin ang="0" scaled="1"/>
              </a:gradFill>
              <a:ln w="3175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46" name="Freeform 365"/>
              <p:cNvSpPr>
                <a:spLocks noChangeAspect="1"/>
              </p:cNvSpPr>
              <p:nvPr/>
            </p:nvSpPr>
            <p:spPr bwMode="auto">
              <a:xfrm>
                <a:off x="569" y="2311"/>
                <a:ext cx="929" cy="81"/>
              </a:xfrm>
              <a:custGeom>
                <a:avLst/>
                <a:gdLst/>
                <a:ahLst/>
                <a:cxnLst>
                  <a:cxn ang="0">
                    <a:pos x="2014" y="0"/>
                  </a:cxn>
                  <a:cxn ang="0">
                    <a:pos x="2016" y="126"/>
                  </a:cxn>
                  <a:cxn ang="0">
                    <a:pos x="1960" y="176"/>
                  </a:cxn>
                  <a:cxn ang="0">
                    <a:pos x="70" y="176"/>
                  </a:cxn>
                  <a:cxn ang="0">
                    <a:pos x="10" y="120"/>
                  </a:cxn>
                  <a:cxn ang="0">
                    <a:pos x="10" y="2"/>
                  </a:cxn>
                  <a:cxn ang="0">
                    <a:pos x="2014" y="0"/>
                  </a:cxn>
                </a:cxnLst>
                <a:rect l="0" t="0" r="r" b="b"/>
                <a:pathLst>
                  <a:path w="2018" h="176">
                    <a:moveTo>
                      <a:pt x="2014" y="0"/>
                    </a:moveTo>
                    <a:lnTo>
                      <a:pt x="2016" y="126"/>
                    </a:lnTo>
                    <a:cubicBezTo>
                      <a:pt x="2007" y="155"/>
                      <a:pt x="2018" y="156"/>
                      <a:pt x="1960" y="176"/>
                    </a:cubicBezTo>
                    <a:cubicBezTo>
                      <a:pt x="1960" y="176"/>
                      <a:pt x="1015" y="176"/>
                      <a:pt x="70" y="176"/>
                    </a:cubicBezTo>
                    <a:cubicBezTo>
                      <a:pt x="0" y="172"/>
                      <a:pt x="20" y="149"/>
                      <a:pt x="10" y="120"/>
                    </a:cubicBezTo>
                    <a:lnTo>
                      <a:pt x="10" y="2"/>
                    </a:lnTo>
                    <a:lnTo>
                      <a:pt x="201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DDDDDD"/>
                  </a:gs>
                  <a:gs pos="100000">
                    <a:srgbClr val="292929"/>
                  </a:gs>
                </a:gsLst>
                <a:lin ang="0" scaled="1"/>
              </a:gradFill>
              <a:ln w="317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47" name="AutoShape 366"/>
              <p:cNvSpPr>
                <a:spLocks noChangeAspect="1" noChangeArrowheads="1"/>
              </p:cNvSpPr>
              <p:nvPr/>
            </p:nvSpPr>
            <p:spPr bwMode="gray">
              <a:xfrm>
                <a:off x="399" y="1182"/>
                <a:ext cx="1318" cy="1073"/>
              </a:xfrm>
              <a:prstGeom prst="roundRect">
                <a:avLst>
                  <a:gd name="adj" fmla="val 1847"/>
                </a:avLst>
              </a:prstGeom>
              <a:gradFill rotWithShape="0">
                <a:gsLst>
                  <a:gs pos="0">
                    <a:srgbClr val="DDDDDD"/>
                  </a:gs>
                  <a:gs pos="100000">
                    <a:srgbClr val="5F5F5F"/>
                  </a:gs>
                </a:gsLst>
                <a:lin ang="2700000" scaled="1"/>
              </a:gradFill>
              <a:ln w="3175">
                <a:solidFill>
                  <a:srgbClr val="80808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48" name="AutoShape 367"/>
              <p:cNvSpPr>
                <a:spLocks noChangeAspect="1" noChangeArrowheads="1"/>
              </p:cNvSpPr>
              <p:nvPr/>
            </p:nvSpPr>
            <p:spPr bwMode="gray">
              <a:xfrm>
                <a:off x="479" y="1272"/>
                <a:ext cx="1158" cy="897"/>
              </a:xfrm>
              <a:prstGeom prst="roundRect">
                <a:avLst>
                  <a:gd name="adj" fmla="val 1847"/>
                </a:avLst>
              </a:prstGeom>
              <a:gradFill rotWithShape="0">
                <a:gsLst>
                  <a:gs pos="0">
                    <a:srgbClr val="5F5F5F"/>
                  </a:gs>
                  <a:gs pos="100000">
                    <a:srgbClr val="DDDDDD"/>
                  </a:gs>
                </a:gsLst>
                <a:lin ang="2700000" scaled="1"/>
              </a:gradFill>
              <a:ln w="3175">
                <a:solidFill>
                  <a:srgbClr val="80808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49" name="AutoShape 368"/>
              <p:cNvSpPr>
                <a:spLocks noChangeAspect="1" noChangeArrowheads="1"/>
              </p:cNvSpPr>
              <p:nvPr/>
            </p:nvSpPr>
            <p:spPr bwMode="gray">
              <a:xfrm>
                <a:off x="557" y="1345"/>
                <a:ext cx="1004" cy="736"/>
              </a:xfrm>
              <a:prstGeom prst="roundRect">
                <a:avLst>
                  <a:gd name="adj" fmla="val 1847"/>
                </a:avLst>
              </a:prstGeom>
              <a:gradFill rotWithShape="0">
                <a:gsLst>
                  <a:gs pos="0">
                    <a:srgbClr val="99CCCC"/>
                  </a:gs>
                  <a:gs pos="100000">
                    <a:srgbClr val="006699"/>
                  </a:gs>
                </a:gsLst>
                <a:lin ang="2700000" scaled="1"/>
              </a:gradFill>
              <a:ln w="6350">
                <a:solidFill>
                  <a:srgbClr val="99CC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0" name="AutoShape 369"/>
              <p:cNvSpPr>
                <a:spLocks noChangeAspect="1" noChangeArrowheads="1"/>
              </p:cNvSpPr>
              <p:nvPr/>
            </p:nvSpPr>
            <p:spPr bwMode="auto">
              <a:xfrm>
                <a:off x="1307" y="1454"/>
                <a:ext cx="79" cy="185"/>
              </a:xfrm>
              <a:prstGeom prst="roundRect">
                <a:avLst>
                  <a:gd name="adj" fmla="val 50000"/>
                </a:avLst>
              </a:prstGeom>
              <a:solidFill>
                <a:srgbClr val="99CCCC"/>
              </a:solidFill>
              <a:ln w="635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445" name="Group 262"/>
          <p:cNvGrpSpPr>
            <a:grpSpLocks/>
          </p:cNvGrpSpPr>
          <p:nvPr/>
        </p:nvGrpSpPr>
        <p:grpSpPr bwMode="auto">
          <a:xfrm>
            <a:off x="6632765" y="1483246"/>
            <a:ext cx="965200" cy="1009650"/>
            <a:chOff x="76" y="1182"/>
            <a:chExt cx="1975" cy="2066"/>
          </a:xfrm>
        </p:grpSpPr>
        <p:grpSp>
          <p:nvGrpSpPr>
            <p:cNvPr id="446" name="Group 263"/>
            <p:cNvGrpSpPr>
              <a:grpSpLocks/>
            </p:cNvGrpSpPr>
            <p:nvPr/>
          </p:nvGrpSpPr>
          <p:grpSpPr bwMode="auto">
            <a:xfrm>
              <a:off x="76" y="2902"/>
              <a:ext cx="1975" cy="346"/>
              <a:chOff x="76" y="2902"/>
              <a:chExt cx="1975" cy="346"/>
            </a:xfrm>
          </p:grpSpPr>
          <p:sp>
            <p:nvSpPr>
              <p:cNvPr id="461" name="Freeform 264"/>
              <p:cNvSpPr>
                <a:spLocks noChangeAspect="1"/>
              </p:cNvSpPr>
              <p:nvPr/>
            </p:nvSpPr>
            <p:spPr bwMode="auto">
              <a:xfrm>
                <a:off x="76" y="3192"/>
                <a:ext cx="1975" cy="56"/>
              </a:xfrm>
              <a:custGeom>
                <a:avLst/>
                <a:gdLst/>
                <a:ahLst/>
                <a:cxnLst>
                  <a:cxn ang="0">
                    <a:pos x="31" y="150"/>
                  </a:cxn>
                  <a:cxn ang="0">
                    <a:pos x="0" y="39"/>
                  </a:cxn>
                  <a:cxn ang="0">
                    <a:pos x="55" y="0"/>
                  </a:cxn>
                  <a:cxn ang="0">
                    <a:pos x="5221" y="0"/>
                  </a:cxn>
                  <a:cxn ang="0">
                    <a:pos x="5265" y="39"/>
                  </a:cxn>
                  <a:cxn ang="0">
                    <a:pos x="5221" y="150"/>
                  </a:cxn>
                  <a:cxn ang="0">
                    <a:pos x="31" y="150"/>
                  </a:cxn>
                </a:cxnLst>
                <a:rect l="0" t="0" r="r" b="b"/>
                <a:pathLst>
                  <a:path w="5265" h="150">
                    <a:moveTo>
                      <a:pt x="31" y="150"/>
                    </a:moveTo>
                    <a:lnTo>
                      <a:pt x="0" y="39"/>
                    </a:lnTo>
                    <a:lnTo>
                      <a:pt x="55" y="0"/>
                    </a:lnTo>
                    <a:lnTo>
                      <a:pt x="5221" y="0"/>
                    </a:lnTo>
                    <a:lnTo>
                      <a:pt x="5265" y="39"/>
                    </a:lnTo>
                    <a:lnTo>
                      <a:pt x="5221" y="150"/>
                    </a:lnTo>
                    <a:lnTo>
                      <a:pt x="31" y="150"/>
                    </a:lnTo>
                    <a:close/>
                  </a:path>
                </a:pathLst>
              </a:custGeom>
              <a:solidFill>
                <a:srgbClr val="969696"/>
              </a:solidFill>
              <a:ln w="3175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2" name="Freeform 265"/>
              <p:cNvSpPr>
                <a:spLocks noChangeAspect="1"/>
              </p:cNvSpPr>
              <p:nvPr/>
            </p:nvSpPr>
            <p:spPr bwMode="auto">
              <a:xfrm>
                <a:off x="76" y="2915"/>
                <a:ext cx="1974" cy="292"/>
              </a:xfrm>
              <a:custGeom>
                <a:avLst/>
                <a:gdLst/>
                <a:ahLst/>
                <a:cxnLst>
                  <a:cxn ang="0">
                    <a:pos x="0" y="777"/>
                  </a:cxn>
                  <a:cxn ang="0">
                    <a:pos x="191" y="0"/>
                  </a:cxn>
                  <a:cxn ang="0">
                    <a:pos x="5034" y="0"/>
                  </a:cxn>
                  <a:cxn ang="0">
                    <a:pos x="5262" y="780"/>
                  </a:cxn>
                  <a:cxn ang="0">
                    <a:pos x="0" y="777"/>
                  </a:cxn>
                </a:cxnLst>
                <a:rect l="0" t="0" r="r" b="b"/>
                <a:pathLst>
                  <a:path w="5262" h="780">
                    <a:moveTo>
                      <a:pt x="0" y="777"/>
                    </a:moveTo>
                    <a:lnTo>
                      <a:pt x="191" y="0"/>
                    </a:lnTo>
                    <a:lnTo>
                      <a:pt x="5034" y="0"/>
                    </a:lnTo>
                    <a:lnTo>
                      <a:pt x="5262" y="780"/>
                    </a:lnTo>
                    <a:lnTo>
                      <a:pt x="0" y="777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DDDDDD"/>
                  </a:gs>
                  <a:gs pos="100000">
                    <a:schemeClr val="tx1"/>
                  </a:gs>
                </a:gsLst>
                <a:lin ang="0" scaled="1"/>
              </a:gra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3" name="Freeform 266"/>
              <p:cNvSpPr>
                <a:spLocks noChangeAspect="1"/>
              </p:cNvSpPr>
              <p:nvPr/>
            </p:nvSpPr>
            <p:spPr bwMode="auto">
              <a:xfrm>
                <a:off x="1404" y="3061"/>
                <a:ext cx="232" cy="112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618" y="300"/>
                  </a:cxn>
                  <a:cxn ang="0">
                    <a:pos x="588" y="130"/>
                  </a:cxn>
                  <a:cxn ang="0">
                    <a:pos x="558" y="85"/>
                  </a:cxn>
                  <a:cxn ang="0">
                    <a:pos x="397" y="82"/>
                  </a:cxn>
                  <a:cxn ang="0">
                    <a:pos x="352" y="0"/>
                  </a:cxn>
                  <a:cxn ang="0">
                    <a:pos x="220" y="0"/>
                  </a:cxn>
                  <a:cxn ang="0">
                    <a:pos x="187" y="40"/>
                  </a:cxn>
                  <a:cxn ang="0">
                    <a:pos x="183" y="85"/>
                  </a:cxn>
                  <a:cxn ang="0">
                    <a:pos x="33" y="85"/>
                  </a:cxn>
                  <a:cxn ang="0">
                    <a:pos x="0" y="130"/>
                  </a:cxn>
                  <a:cxn ang="0">
                    <a:pos x="18" y="300"/>
                  </a:cxn>
                </a:cxnLst>
                <a:rect l="0" t="0" r="r" b="b"/>
                <a:pathLst>
                  <a:path w="618" h="300">
                    <a:moveTo>
                      <a:pt x="18" y="300"/>
                    </a:moveTo>
                    <a:lnTo>
                      <a:pt x="618" y="300"/>
                    </a:lnTo>
                    <a:lnTo>
                      <a:pt x="588" y="130"/>
                    </a:lnTo>
                    <a:lnTo>
                      <a:pt x="558" y="85"/>
                    </a:lnTo>
                    <a:lnTo>
                      <a:pt x="397" y="82"/>
                    </a:lnTo>
                    <a:lnTo>
                      <a:pt x="352" y="0"/>
                    </a:lnTo>
                    <a:lnTo>
                      <a:pt x="220" y="0"/>
                    </a:lnTo>
                    <a:lnTo>
                      <a:pt x="187" y="40"/>
                    </a:lnTo>
                    <a:lnTo>
                      <a:pt x="183" y="85"/>
                    </a:lnTo>
                    <a:lnTo>
                      <a:pt x="33" y="85"/>
                    </a:lnTo>
                    <a:lnTo>
                      <a:pt x="0" y="130"/>
                    </a:lnTo>
                    <a:lnTo>
                      <a:pt x="18" y="300"/>
                    </a:lnTo>
                    <a:close/>
                  </a:path>
                </a:pathLst>
              </a:custGeom>
              <a:solidFill>
                <a:srgbClr val="808080"/>
              </a:solidFill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4" name="Freeform 267"/>
              <p:cNvSpPr>
                <a:spLocks noChangeAspect="1"/>
              </p:cNvSpPr>
              <p:nvPr/>
            </p:nvSpPr>
            <p:spPr bwMode="auto">
              <a:xfrm>
                <a:off x="1657" y="2958"/>
                <a:ext cx="335" cy="216"/>
              </a:xfrm>
              <a:custGeom>
                <a:avLst/>
                <a:gdLst/>
                <a:ahLst/>
                <a:cxnLst>
                  <a:cxn ang="0">
                    <a:pos x="82" y="573"/>
                  </a:cxn>
                  <a:cxn ang="0">
                    <a:pos x="892" y="576"/>
                  </a:cxn>
                  <a:cxn ang="0">
                    <a:pos x="756" y="45"/>
                  </a:cxn>
                  <a:cxn ang="0">
                    <a:pos x="727" y="0"/>
                  </a:cxn>
                  <a:cxn ang="0">
                    <a:pos x="603" y="0"/>
                  </a:cxn>
                  <a:cxn ang="0">
                    <a:pos x="568" y="56"/>
                  </a:cxn>
                  <a:cxn ang="0">
                    <a:pos x="535" y="3"/>
                  </a:cxn>
                  <a:cxn ang="0">
                    <a:pos x="412" y="6"/>
                  </a:cxn>
                  <a:cxn ang="0">
                    <a:pos x="378" y="56"/>
                  </a:cxn>
                  <a:cxn ang="0">
                    <a:pos x="345" y="3"/>
                  </a:cxn>
                  <a:cxn ang="0">
                    <a:pos x="220" y="3"/>
                  </a:cxn>
                  <a:cxn ang="0">
                    <a:pos x="187" y="51"/>
                  </a:cxn>
                  <a:cxn ang="0">
                    <a:pos x="150" y="3"/>
                  </a:cxn>
                  <a:cxn ang="0">
                    <a:pos x="22" y="3"/>
                  </a:cxn>
                  <a:cxn ang="0">
                    <a:pos x="0" y="89"/>
                  </a:cxn>
                  <a:cxn ang="0">
                    <a:pos x="82" y="573"/>
                  </a:cxn>
                </a:cxnLst>
                <a:rect l="0" t="0" r="r" b="b"/>
                <a:pathLst>
                  <a:path w="892" h="576">
                    <a:moveTo>
                      <a:pt x="82" y="573"/>
                    </a:moveTo>
                    <a:lnTo>
                      <a:pt x="892" y="576"/>
                    </a:lnTo>
                    <a:lnTo>
                      <a:pt x="756" y="45"/>
                    </a:lnTo>
                    <a:lnTo>
                      <a:pt x="727" y="0"/>
                    </a:lnTo>
                    <a:lnTo>
                      <a:pt x="603" y="0"/>
                    </a:lnTo>
                    <a:lnTo>
                      <a:pt x="568" y="56"/>
                    </a:lnTo>
                    <a:lnTo>
                      <a:pt x="535" y="3"/>
                    </a:lnTo>
                    <a:lnTo>
                      <a:pt x="412" y="6"/>
                    </a:lnTo>
                    <a:lnTo>
                      <a:pt x="378" y="56"/>
                    </a:lnTo>
                    <a:lnTo>
                      <a:pt x="345" y="3"/>
                    </a:lnTo>
                    <a:lnTo>
                      <a:pt x="220" y="3"/>
                    </a:lnTo>
                    <a:lnTo>
                      <a:pt x="187" y="51"/>
                    </a:lnTo>
                    <a:lnTo>
                      <a:pt x="150" y="3"/>
                    </a:lnTo>
                    <a:lnTo>
                      <a:pt x="22" y="3"/>
                    </a:lnTo>
                    <a:lnTo>
                      <a:pt x="0" y="89"/>
                    </a:lnTo>
                    <a:lnTo>
                      <a:pt x="82" y="573"/>
                    </a:lnTo>
                    <a:close/>
                  </a:path>
                </a:pathLst>
              </a:custGeom>
              <a:solidFill>
                <a:srgbClr val="808080"/>
              </a:solidFill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5" name="Freeform 268"/>
              <p:cNvSpPr>
                <a:spLocks noChangeAspect="1"/>
              </p:cNvSpPr>
              <p:nvPr/>
            </p:nvSpPr>
            <p:spPr bwMode="auto">
              <a:xfrm>
                <a:off x="152" y="2902"/>
                <a:ext cx="1210" cy="273"/>
              </a:xfrm>
              <a:custGeom>
                <a:avLst/>
                <a:gdLst/>
                <a:ahLst/>
                <a:cxnLst>
                  <a:cxn ang="0">
                    <a:pos x="413" y="724"/>
                  </a:cxn>
                  <a:cxn ang="0">
                    <a:pos x="615" y="628"/>
                  </a:cxn>
                  <a:cxn ang="0">
                    <a:pos x="2679" y="724"/>
                  </a:cxn>
                  <a:cxn ang="0">
                    <a:pos x="2835" y="628"/>
                  </a:cxn>
                  <a:cxn ang="0">
                    <a:pos x="3225" y="724"/>
                  </a:cxn>
                  <a:cxn ang="0">
                    <a:pos x="3150" y="178"/>
                  </a:cxn>
                  <a:cxn ang="0">
                    <a:pos x="3114" y="4"/>
                  </a:cxn>
                  <a:cxn ang="0">
                    <a:pos x="2964" y="73"/>
                  </a:cxn>
                  <a:cxn ang="0">
                    <a:pos x="2802" y="9"/>
                  </a:cxn>
                  <a:cxn ang="0">
                    <a:pos x="2724" y="13"/>
                  </a:cxn>
                  <a:cxn ang="0">
                    <a:pos x="2565" y="79"/>
                  </a:cxn>
                  <a:cxn ang="0">
                    <a:pos x="2402" y="4"/>
                  </a:cxn>
                  <a:cxn ang="0">
                    <a:pos x="2355" y="169"/>
                  </a:cxn>
                  <a:cxn ang="0">
                    <a:pos x="2289" y="58"/>
                  </a:cxn>
                  <a:cxn ang="0">
                    <a:pos x="2142" y="1"/>
                  </a:cxn>
                  <a:cxn ang="0">
                    <a:pos x="2070" y="7"/>
                  </a:cxn>
                  <a:cxn ang="0">
                    <a:pos x="1902" y="79"/>
                  </a:cxn>
                  <a:cxn ang="0">
                    <a:pos x="1737" y="4"/>
                  </a:cxn>
                  <a:cxn ang="0">
                    <a:pos x="1659" y="7"/>
                  </a:cxn>
                  <a:cxn ang="0">
                    <a:pos x="1485" y="73"/>
                  </a:cxn>
                  <a:cxn ang="0">
                    <a:pos x="1425" y="148"/>
                  </a:cxn>
                  <a:cxn ang="0">
                    <a:pos x="1395" y="7"/>
                  </a:cxn>
                  <a:cxn ang="0">
                    <a:pos x="1209" y="79"/>
                  </a:cxn>
                  <a:cxn ang="0">
                    <a:pos x="1065" y="4"/>
                  </a:cxn>
                  <a:cxn ang="0">
                    <a:pos x="984" y="7"/>
                  </a:cxn>
                  <a:cxn ang="0">
                    <a:pos x="810" y="79"/>
                  </a:cxn>
                  <a:cxn ang="0">
                    <a:pos x="639" y="13"/>
                  </a:cxn>
                  <a:cxn ang="0">
                    <a:pos x="600" y="150"/>
                  </a:cxn>
                  <a:cxn ang="0">
                    <a:pos x="519" y="199"/>
                  </a:cxn>
                  <a:cxn ang="0">
                    <a:pos x="345" y="154"/>
                  </a:cxn>
                  <a:cxn ang="0">
                    <a:pos x="296" y="0"/>
                  </a:cxn>
                  <a:cxn ang="0">
                    <a:pos x="120" y="79"/>
                  </a:cxn>
                  <a:cxn ang="0">
                    <a:pos x="128" y="181"/>
                  </a:cxn>
                  <a:cxn ang="0">
                    <a:pos x="0" y="727"/>
                  </a:cxn>
                </a:cxnLst>
                <a:rect l="0" t="0" r="r" b="b"/>
                <a:pathLst>
                  <a:path w="3225" h="727">
                    <a:moveTo>
                      <a:pt x="0" y="727"/>
                    </a:moveTo>
                    <a:lnTo>
                      <a:pt x="413" y="724"/>
                    </a:lnTo>
                    <a:lnTo>
                      <a:pt x="429" y="628"/>
                    </a:lnTo>
                    <a:lnTo>
                      <a:pt x="615" y="628"/>
                    </a:lnTo>
                    <a:lnTo>
                      <a:pt x="600" y="727"/>
                    </a:lnTo>
                    <a:lnTo>
                      <a:pt x="2679" y="724"/>
                    </a:lnTo>
                    <a:lnTo>
                      <a:pt x="2664" y="628"/>
                    </a:lnTo>
                    <a:lnTo>
                      <a:pt x="2835" y="628"/>
                    </a:lnTo>
                    <a:lnTo>
                      <a:pt x="2850" y="724"/>
                    </a:lnTo>
                    <a:lnTo>
                      <a:pt x="3225" y="724"/>
                    </a:lnTo>
                    <a:lnTo>
                      <a:pt x="3174" y="193"/>
                    </a:lnTo>
                    <a:lnTo>
                      <a:pt x="3150" y="178"/>
                    </a:lnTo>
                    <a:lnTo>
                      <a:pt x="3150" y="67"/>
                    </a:lnTo>
                    <a:lnTo>
                      <a:pt x="3114" y="4"/>
                    </a:lnTo>
                    <a:lnTo>
                      <a:pt x="3000" y="7"/>
                    </a:lnTo>
                    <a:lnTo>
                      <a:pt x="2964" y="73"/>
                    </a:lnTo>
                    <a:lnTo>
                      <a:pt x="2918" y="12"/>
                    </a:lnTo>
                    <a:lnTo>
                      <a:pt x="2802" y="9"/>
                    </a:lnTo>
                    <a:lnTo>
                      <a:pt x="2766" y="82"/>
                    </a:lnTo>
                    <a:lnTo>
                      <a:pt x="2724" y="13"/>
                    </a:lnTo>
                    <a:lnTo>
                      <a:pt x="2604" y="7"/>
                    </a:lnTo>
                    <a:lnTo>
                      <a:pt x="2565" y="79"/>
                    </a:lnTo>
                    <a:lnTo>
                      <a:pt x="2529" y="4"/>
                    </a:lnTo>
                    <a:lnTo>
                      <a:pt x="2402" y="4"/>
                    </a:lnTo>
                    <a:lnTo>
                      <a:pt x="2364" y="58"/>
                    </a:lnTo>
                    <a:lnTo>
                      <a:pt x="2355" y="169"/>
                    </a:lnTo>
                    <a:lnTo>
                      <a:pt x="2295" y="148"/>
                    </a:lnTo>
                    <a:lnTo>
                      <a:pt x="2289" y="58"/>
                    </a:lnTo>
                    <a:lnTo>
                      <a:pt x="2262" y="4"/>
                    </a:lnTo>
                    <a:lnTo>
                      <a:pt x="2142" y="1"/>
                    </a:lnTo>
                    <a:lnTo>
                      <a:pt x="2097" y="72"/>
                    </a:lnTo>
                    <a:lnTo>
                      <a:pt x="2070" y="7"/>
                    </a:lnTo>
                    <a:lnTo>
                      <a:pt x="1950" y="7"/>
                    </a:lnTo>
                    <a:lnTo>
                      <a:pt x="1902" y="79"/>
                    </a:lnTo>
                    <a:lnTo>
                      <a:pt x="1869" y="12"/>
                    </a:lnTo>
                    <a:lnTo>
                      <a:pt x="1737" y="4"/>
                    </a:lnTo>
                    <a:lnTo>
                      <a:pt x="1700" y="79"/>
                    </a:lnTo>
                    <a:lnTo>
                      <a:pt x="1659" y="7"/>
                    </a:lnTo>
                    <a:lnTo>
                      <a:pt x="1539" y="7"/>
                    </a:lnTo>
                    <a:lnTo>
                      <a:pt x="1485" y="73"/>
                    </a:lnTo>
                    <a:lnTo>
                      <a:pt x="1476" y="148"/>
                    </a:lnTo>
                    <a:lnTo>
                      <a:pt x="1425" y="148"/>
                    </a:lnTo>
                    <a:lnTo>
                      <a:pt x="1425" y="73"/>
                    </a:lnTo>
                    <a:lnTo>
                      <a:pt x="1395" y="7"/>
                    </a:lnTo>
                    <a:lnTo>
                      <a:pt x="1266" y="7"/>
                    </a:lnTo>
                    <a:lnTo>
                      <a:pt x="1209" y="79"/>
                    </a:lnTo>
                    <a:lnTo>
                      <a:pt x="1193" y="12"/>
                    </a:lnTo>
                    <a:lnTo>
                      <a:pt x="1065" y="4"/>
                    </a:lnTo>
                    <a:lnTo>
                      <a:pt x="1016" y="79"/>
                    </a:lnTo>
                    <a:lnTo>
                      <a:pt x="984" y="7"/>
                    </a:lnTo>
                    <a:lnTo>
                      <a:pt x="849" y="4"/>
                    </a:lnTo>
                    <a:lnTo>
                      <a:pt x="810" y="79"/>
                    </a:lnTo>
                    <a:lnTo>
                      <a:pt x="780" y="13"/>
                    </a:lnTo>
                    <a:lnTo>
                      <a:pt x="639" y="13"/>
                    </a:lnTo>
                    <a:lnTo>
                      <a:pt x="609" y="73"/>
                    </a:lnTo>
                    <a:lnTo>
                      <a:pt x="600" y="150"/>
                    </a:lnTo>
                    <a:lnTo>
                      <a:pt x="563" y="142"/>
                    </a:lnTo>
                    <a:lnTo>
                      <a:pt x="519" y="199"/>
                    </a:lnTo>
                    <a:lnTo>
                      <a:pt x="474" y="148"/>
                    </a:lnTo>
                    <a:lnTo>
                      <a:pt x="345" y="154"/>
                    </a:lnTo>
                    <a:lnTo>
                      <a:pt x="330" y="67"/>
                    </a:lnTo>
                    <a:lnTo>
                      <a:pt x="296" y="0"/>
                    </a:lnTo>
                    <a:lnTo>
                      <a:pt x="165" y="4"/>
                    </a:lnTo>
                    <a:lnTo>
                      <a:pt x="120" y="79"/>
                    </a:lnTo>
                    <a:lnTo>
                      <a:pt x="105" y="159"/>
                    </a:lnTo>
                    <a:lnTo>
                      <a:pt x="128" y="181"/>
                    </a:lnTo>
                    <a:lnTo>
                      <a:pt x="99" y="187"/>
                    </a:lnTo>
                    <a:lnTo>
                      <a:pt x="0" y="727"/>
                    </a:lnTo>
                    <a:close/>
                  </a:path>
                </a:pathLst>
              </a:custGeom>
              <a:solidFill>
                <a:srgbClr val="808080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6" name="Freeform 269"/>
              <p:cNvSpPr>
                <a:spLocks noChangeAspect="1"/>
              </p:cNvSpPr>
              <p:nvPr/>
            </p:nvSpPr>
            <p:spPr bwMode="auto">
              <a:xfrm>
                <a:off x="1380" y="2904"/>
                <a:ext cx="239" cy="150"/>
              </a:xfrm>
              <a:custGeom>
                <a:avLst/>
                <a:gdLst/>
                <a:ahLst/>
                <a:cxnLst>
                  <a:cxn ang="0">
                    <a:pos x="45" y="397"/>
                  </a:cxn>
                  <a:cxn ang="0">
                    <a:pos x="638" y="400"/>
                  </a:cxn>
                  <a:cxn ang="0">
                    <a:pos x="597" y="183"/>
                  </a:cxn>
                  <a:cxn ang="0">
                    <a:pos x="575" y="162"/>
                  </a:cxn>
                  <a:cxn ang="0">
                    <a:pos x="588" y="162"/>
                  </a:cxn>
                  <a:cxn ang="0">
                    <a:pos x="573" y="57"/>
                  </a:cxn>
                  <a:cxn ang="0">
                    <a:pos x="545" y="4"/>
                  </a:cxn>
                  <a:cxn ang="0">
                    <a:pos x="425" y="3"/>
                  </a:cxn>
                  <a:cxn ang="0">
                    <a:pos x="387" y="63"/>
                  </a:cxn>
                  <a:cxn ang="0">
                    <a:pos x="350" y="4"/>
                  </a:cxn>
                  <a:cxn ang="0">
                    <a:pos x="237" y="0"/>
                  </a:cxn>
                  <a:cxn ang="0">
                    <a:pos x="200" y="63"/>
                  </a:cxn>
                  <a:cxn ang="0">
                    <a:pos x="162" y="4"/>
                  </a:cxn>
                  <a:cxn ang="0">
                    <a:pos x="41" y="3"/>
                  </a:cxn>
                  <a:cxn ang="0">
                    <a:pos x="0" y="60"/>
                  </a:cxn>
                  <a:cxn ang="0">
                    <a:pos x="11" y="165"/>
                  </a:cxn>
                  <a:cxn ang="0">
                    <a:pos x="42" y="165"/>
                  </a:cxn>
                  <a:cxn ang="0">
                    <a:pos x="20" y="187"/>
                  </a:cxn>
                  <a:cxn ang="0">
                    <a:pos x="45" y="397"/>
                  </a:cxn>
                </a:cxnLst>
                <a:rect l="0" t="0" r="r" b="b"/>
                <a:pathLst>
                  <a:path w="638" h="400">
                    <a:moveTo>
                      <a:pt x="45" y="397"/>
                    </a:moveTo>
                    <a:lnTo>
                      <a:pt x="638" y="400"/>
                    </a:lnTo>
                    <a:lnTo>
                      <a:pt x="597" y="183"/>
                    </a:lnTo>
                    <a:lnTo>
                      <a:pt x="575" y="162"/>
                    </a:lnTo>
                    <a:lnTo>
                      <a:pt x="588" y="162"/>
                    </a:lnTo>
                    <a:lnTo>
                      <a:pt x="573" y="57"/>
                    </a:lnTo>
                    <a:lnTo>
                      <a:pt x="545" y="4"/>
                    </a:lnTo>
                    <a:lnTo>
                      <a:pt x="425" y="3"/>
                    </a:lnTo>
                    <a:lnTo>
                      <a:pt x="387" y="63"/>
                    </a:lnTo>
                    <a:lnTo>
                      <a:pt x="350" y="4"/>
                    </a:lnTo>
                    <a:lnTo>
                      <a:pt x="237" y="0"/>
                    </a:lnTo>
                    <a:lnTo>
                      <a:pt x="200" y="63"/>
                    </a:lnTo>
                    <a:lnTo>
                      <a:pt x="162" y="4"/>
                    </a:lnTo>
                    <a:lnTo>
                      <a:pt x="41" y="3"/>
                    </a:lnTo>
                    <a:lnTo>
                      <a:pt x="0" y="60"/>
                    </a:lnTo>
                    <a:lnTo>
                      <a:pt x="11" y="165"/>
                    </a:lnTo>
                    <a:lnTo>
                      <a:pt x="42" y="165"/>
                    </a:lnTo>
                    <a:lnTo>
                      <a:pt x="20" y="187"/>
                    </a:lnTo>
                    <a:lnTo>
                      <a:pt x="45" y="397"/>
                    </a:lnTo>
                    <a:close/>
                  </a:path>
                </a:pathLst>
              </a:custGeom>
              <a:solidFill>
                <a:srgbClr val="808080"/>
              </a:solidFill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7" name="Freeform 270"/>
              <p:cNvSpPr>
                <a:spLocks noChangeAspect="1"/>
              </p:cNvSpPr>
              <p:nvPr/>
            </p:nvSpPr>
            <p:spPr bwMode="gray">
              <a:xfrm>
                <a:off x="1395" y="2904"/>
                <a:ext cx="47" cy="24"/>
              </a:xfrm>
              <a:custGeom>
                <a:avLst/>
                <a:gdLst/>
                <a:ahLst/>
                <a:cxnLst>
                  <a:cxn ang="0">
                    <a:pos x="137" y="64"/>
                  </a:cxn>
                  <a:cxn ang="0">
                    <a:pos x="0" y="64"/>
                  </a:cxn>
                  <a:cxn ang="0">
                    <a:pos x="2" y="3"/>
                  </a:cxn>
                  <a:cxn ang="0">
                    <a:pos x="127" y="0"/>
                  </a:cxn>
                  <a:cxn ang="0">
                    <a:pos x="137" y="64"/>
                  </a:cxn>
                </a:cxnLst>
                <a:rect l="0" t="0" r="r" b="b"/>
                <a:pathLst>
                  <a:path w="137" h="64">
                    <a:moveTo>
                      <a:pt x="137" y="64"/>
                    </a:moveTo>
                    <a:lnTo>
                      <a:pt x="0" y="64"/>
                    </a:lnTo>
                    <a:lnTo>
                      <a:pt x="2" y="3"/>
                    </a:lnTo>
                    <a:lnTo>
                      <a:pt x="127" y="0"/>
                    </a:lnTo>
                    <a:lnTo>
                      <a:pt x="137" y="6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8" name="Freeform 271"/>
              <p:cNvSpPr>
                <a:spLocks noChangeAspect="1"/>
              </p:cNvSpPr>
              <p:nvPr/>
            </p:nvSpPr>
            <p:spPr bwMode="gray">
              <a:xfrm>
                <a:off x="1468" y="2904"/>
                <a:ext cx="44" cy="24"/>
              </a:xfrm>
              <a:custGeom>
                <a:avLst/>
                <a:gdLst/>
                <a:ahLst/>
                <a:cxnLst>
                  <a:cxn ang="0">
                    <a:pos x="137" y="64"/>
                  </a:cxn>
                  <a:cxn ang="0">
                    <a:pos x="0" y="64"/>
                  </a:cxn>
                  <a:cxn ang="0">
                    <a:pos x="2" y="3"/>
                  </a:cxn>
                  <a:cxn ang="0">
                    <a:pos x="127" y="0"/>
                  </a:cxn>
                  <a:cxn ang="0">
                    <a:pos x="137" y="64"/>
                  </a:cxn>
                </a:cxnLst>
                <a:rect l="0" t="0" r="r" b="b"/>
                <a:pathLst>
                  <a:path w="137" h="64">
                    <a:moveTo>
                      <a:pt x="137" y="64"/>
                    </a:moveTo>
                    <a:lnTo>
                      <a:pt x="0" y="64"/>
                    </a:lnTo>
                    <a:lnTo>
                      <a:pt x="2" y="3"/>
                    </a:lnTo>
                    <a:lnTo>
                      <a:pt x="127" y="0"/>
                    </a:lnTo>
                    <a:lnTo>
                      <a:pt x="137" y="6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9" name="Freeform 272"/>
              <p:cNvSpPr>
                <a:spLocks noChangeAspect="1"/>
              </p:cNvSpPr>
              <p:nvPr/>
            </p:nvSpPr>
            <p:spPr bwMode="gray">
              <a:xfrm>
                <a:off x="1539" y="2904"/>
                <a:ext cx="46" cy="24"/>
              </a:xfrm>
              <a:custGeom>
                <a:avLst/>
                <a:gdLst/>
                <a:ahLst/>
                <a:cxnLst>
                  <a:cxn ang="0">
                    <a:pos x="137" y="64"/>
                  </a:cxn>
                  <a:cxn ang="0">
                    <a:pos x="0" y="64"/>
                  </a:cxn>
                  <a:cxn ang="0">
                    <a:pos x="2" y="3"/>
                  </a:cxn>
                  <a:cxn ang="0">
                    <a:pos x="127" y="0"/>
                  </a:cxn>
                  <a:cxn ang="0">
                    <a:pos x="137" y="64"/>
                  </a:cxn>
                </a:cxnLst>
                <a:rect l="0" t="0" r="r" b="b"/>
                <a:pathLst>
                  <a:path w="137" h="64">
                    <a:moveTo>
                      <a:pt x="137" y="64"/>
                    </a:moveTo>
                    <a:lnTo>
                      <a:pt x="0" y="64"/>
                    </a:lnTo>
                    <a:lnTo>
                      <a:pt x="2" y="3"/>
                    </a:lnTo>
                    <a:lnTo>
                      <a:pt x="127" y="0"/>
                    </a:lnTo>
                    <a:lnTo>
                      <a:pt x="137" y="6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0" name="Freeform 273"/>
              <p:cNvSpPr>
                <a:spLocks noChangeAspect="1"/>
              </p:cNvSpPr>
              <p:nvPr/>
            </p:nvSpPr>
            <p:spPr bwMode="auto">
              <a:xfrm>
                <a:off x="1545" y="2958"/>
                <a:ext cx="58" cy="67"/>
              </a:xfrm>
              <a:custGeom>
                <a:avLst/>
                <a:gdLst/>
                <a:ahLst/>
                <a:cxnLst>
                  <a:cxn ang="0">
                    <a:pos x="155" y="176"/>
                  </a:cxn>
                  <a:cxn ang="0">
                    <a:pos x="128" y="0"/>
                  </a:cxn>
                  <a:cxn ang="0">
                    <a:pos x="0" y="0"/>
                  </a:cxn>
                  <a:cxn ang="0">
                    <a:pos x="23" y="180"/>
                  </a:cxn>
                  <a:cxn ang="0">
                    <a:pos x="155" y="176"/>
                  </a:cxn>
                </a:cxnLst>
                <a:rect l="0" t="0" r="r" b="b"/>
                <a:pathLst>
                  <a:path w="155" h="180">
                    <a:moveTo>
                      <a:pt x="155" y="176"/>
                    </a:moveTo>
                    <a:lnTo>
                      <a:pt x="128" y="0"/>
                    </a:lnTo>
                    <a:lnTo>
                      <a:pt x="0" y="0"/>
                    </a:lnTo>
                    <a:lnTo>
                      <a:pt x="23" y="180"/>
                    </a:lnTo>
                    <a:lnTo>
                      <a:pt x="155" y="176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" name="Freeform 274"/>
              <p:cNvSpPr>
                <a:spLocks noChangeAspect="1"/>
              </p:cNvSpPr>
              <p:nvPr/>
            </p:nvSpPr>
            <p:spPr bwMode="auto">
              <a:xfrm>
                <a:off x="1473" y="2958"/>
                <a:ext cx="57" cy="67"/>
              </a:xfrm>
              <a:custGeom>
                <a:avLst/>
                <a:gdLst/>
                <a:ahLst/>
                <a:cxnLst>
                  <a:cxn ang="0">
                    <a:pos x="152" y="180"/>
                  </a:cxn>
                  <a:cxn ang="0">
                    <a:pos x="125" y="0"/>
                  </a:cxn>
                  <a:cxn ang="0">
                    <a:pos x="0" y="0"/>
                  </a:cxn>
                  <a:cxn ang="0">
                    <a:pos x="20" y="180"/>
                  </a:cxn>
                  <a:cxn ang="0">
                    <a:pos x="152" y="180"/>
                  </a:cxn>
                </a:cxnLst>
                <a:rect l="0" t="0" r="r" b="b"/>
                <a:pathLst>
                  <a:path w="152" h="180">
                    <a:moveTo>
                      <a:pt x="152" y="180"/>
                    </a:moveTo>
                    <a:lnTo>
                      <a:pt x="125" y="0"/>
                    </a:lnTo>
                    <a:lnTo>
                      <a:pt x="0" y="0"/>
                    </a:lnTo>
                    <a:lnTo>
                      <a:pt x="20" y="180"/>
                    </a:lnTo>
                    <a:lnTo>
                      <a:pt x="152" y="180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" name="Freeform 275"/>
              <p:cNvSpPr>
                <a:spLocks noChangeAspect="1"/>
              </p:cNvSpPr>
              <p:nvPr/>
            </p:nvSpPr>
            <p:spPr bwMode="auto">
              <a:xfrm>
                <a:off x="1401" y="2958"/>
                <a:ext cx="58" cy="67"/>
              </a:xfrm>
              <a:custGeom>
                <a:avLst/>
                <a:gdLst/>
                <a:ahLst/>
                <a:cxnLst>
                  <a:cxn ang="0">
                    <a:pos x="157" y="180"/>
                  </a:cxn>
                  <a:cxn ang="0">
                    <a:pos x="138" y="0"/>
                  </a:cxn>
                  <a:cxn ang="0">
                    <a:pos x="3" y="3"/>
                  </a:cxn>
                  <a:cxn ang="0">
                    <a:pos x="0" y="180"/>
                  </a:cxn>
                  <a:cxn ang="0">
                    <a:pos x="157" y="180"/>
                  </a:cxn>
                </a:cxnLst>
                <a:rect l="0" t="0" r="r" b="b"/>
                <a:pathLst>
                  <a:path w="157" h="180">
                    <a:moveTo>
                      <a:pt x="157" y="180"/>
                    </a:moveTo>
                    <a:lnTo>
                      <a:pt x="138" y="0"/>
                    </a:lnTo>
                    <a:lnTo>
                      <a:pt x="3" y="3"/>
                    </a:lnTo>
                    <a:lnTo>
                      <a:pt x="0" y="180"/>
                    </a:lnTo>
                    <a:lnTo>
                      <a:pt x="157" y="180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3" name="Freeform 276"/>
              <p:cNvSpPr>
                <a:spLocks noChangeAspect="1"/>
              </p:cNvSpPr>
              <p:nvPr/>
            </p:nvSpPr>
            <p:spPr bwMode="auto">
              <a:xfrm>
                <a:off x="1566" y="3093"/>
                <a:ext cx="52" cy="36"/>
              </a:xfrm>
              <a:custGeom>
                <a:avLst/>
                <a:gdLst/>
                <a:ahLst/>
                <a:cxnLst>
                  <a:cxn ang="0">
                    <a:pos x="4" y="98"/>
                  </a:cxn>
                  <a:cxn ang="0">
                    <a:pos x="139" y="98"/>
                  </a:cxn>
                  <a:cxn ang="0">
                    <a:pos x="129" y="0"/>
                  </a:cxn>
                  <a:cxn ang="0">
                    <a:pos x="0" y="0"/>
                  </a:cxn>
                  <a:cxn ang="0">
                    <a:pos x="4" y="98"/>
                  </a:cxn>
                </a:cxnLst>
                <a:rect l="0" t="0" r="r" b="b"/>
                <a:pathLst>
                  <a:path w="139" h="98">
                    <a:moveTo>
                      <a:pt x="4" y="98"/>
                    </a:moveTo>
                    <a:lnTo>
                      <a:pt x="139" y="98"/>
                    </a:lnTo>
                    <a:lnTo>
                      <a:pt x="129" y="0"/>
                    </a:lnTo>
                    <a:lnTo>
                      <a:pt x="0" y="0"/>
                    </a:lnTo>
                    <a:lnTo>
                      <a:pt x="4" y="98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4" name="Freeform 277"/>
              <p:cNvSpPr>
                <a:spLocks noChangeAspect="1"/>
              </p:cNvSpPr>
              <p:nvPr/>
            </p:nvSpPr>
            <p:spPr bwMode="auto">
              <a:xfrm>
                <a:off x="1486" y="3059"/>
                <a:ext cx="57" cy="72"/>
              </a:xfrm>
              <a:custGeom>
                <a:avLst/>
                <a:gdLst/>
                <a:ahLst/>
                <a:cxnLst>
                  <a:cxn ang="0">
                    <a:pos x="153" y="188"/>
                  </a:cxn>
                  <a:cxn ang="0">
                    <a:pos x="135" y="5"/>
                  </a:cxn>
                  <a:cxn ang="0">
                    <a:pos x="0" y="0"/>
                  </a:cxn>
                  <a:cxn ang="0">
                    <a:pos x="22" y="191"/>
                  </a:cxn>
                  <a:cxn ang="0">
                    <a:pos x="153" y="188"/>
                  </a:cxn>
                </a:cxnLst>
                <a:rect l="0" t="0" r="r" b="b"/>
                <a:pathLst>
                  <a:path w="153" h="191">
                    <a:moveTo>
                      <a:pt x="153" y="188"/>
                    </a:moveTo>
                    <a:lnTo>
                      <a:pt x="135" y="5"/>
                    </a:lnTo>
                    <a:lnTo>
                      <a:pt x="0" y="0"/>
                    </a:lnTo>
                    <a:lnTo>
                      <a:pt x="22" y="191"/>
                    </a:lnTo>
                    <a:lnTo>
                      <a:pt x="153" y="188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5" name="Freeform 278"/>
              <p:cNvSpPr>
                <a:spLocks noChangeAspect="1"/>
              </p:cNvSpPr>
              <p:nvPr/>
            </p:nvSpPr>
            <p:spPr bwMode="auto">
              <a:xfrm>
                <a:off x="1414" y="3092"/>
                <a:ext cx="54" cy="37"/>
              </a:xfrm>
              <a:custGeom>
                <a:avLst/>
                <a:gdLst/>
                <a:ahLst/>
                <a:cxnLst>
                  <a:cxn ang="0">
                    <a:pos x="144" y="98"/>
                  </a:cxn>
                  <a:cxn ang="0">
                    <a:pos x="136" y="3"/>
                  </a:cxn>
                  <a:cxn ang="0">
                    <a:pos x="0" y="0"/>
                  </a:cxn>
                  <a:cxn ang="0">
                    <a:pos x="12" y="101"/>
                  </a:cxn>
                  <a:cxn ang="0">
                    <a:pos x="144" y="98"/>
                  </a:cxn>
                </a:cxnLst>
                <a:rect l="0" t="0" r="r" b="b"/>
                <a:pathLst>
                  <a:path w="144" h="101">
                    <a:moveTo>
                      <a:pt x="144" y="98"/>
                    </a:moveTo>
                    <a:lnTo>
                      <a:pt x="136" y="3"/>
                    </a:lnTo>
                    <a:lnTo>
                      <a:pt x="0" y="0"/>
                    </a:lnTo>
                    <a:lnTo>
                      <a:pt x="12" y="101"/>
                    </a:lnTo>
                    <a:lnTo>
                      <a:pt x="144" y="98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6" name="Freeform 279"/>
              <p:cNvSpPr>
                <a:spLocks noChangeAspect="1"/>
              </p:cNvSpPr>
              <p:nvPr/>
            </p:nvSpPr>
            <p:spPr bwMode="gray">
              <a:xfrm>
                <a:off x="208" y="2903"/>
                <a:ext cx="56" cy="27"/>
              </a:xfrm>
              <a:custGeom>
                <a:avLst/>
                <a:gdLst/>
                <a:ahLst/>
                <a:cxnLst>
                  <a:cxn ang="0">
                    <a:pos x="142" y="71"/>
                  </a:cxn>
                  <a:cxn ang="0">
                    <a:pos x="0" y="71"/>
                  </a:cxn>
                  <a:cxn ang="0">
                    <a:pos x="12" y="0"/>
                  </a:cxn>
                  <a:cxn ang="0">
                    <a:pos x="150" y="0"/>
                  </a:cxn>
                  <a:cxn ang="0">
                    <a:pos x="142" y="71"/>
                  </a:cxn>
                </a:cxnLst>
                <a:rect l="0" t="0" r="r" b="b"/>
                <a:pathLst>
                  <a:path w="150" h="71">
                    <a:moveTo>
                      <a:pt x="142" y="71"/>
                    </a:moveTo>
                    <a:lnTo>
                      <a:pt x="0" y="71"/>
                    </a:lnTo>
                    <a:lnTo>
                      <a:pt x="12" y="0"/>
                    </a:lnTo>
                    <a:lnTo>
                      <a:pt x="150" y="0"/>
                    </a:lnTo>
                    <a:lnTo>
                      <a:pt x="142" y="7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solidFill>
                  <a:srgbClr val="80808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7" name="Freeform 280"/>
              <p:cNvSpPr>
                <a:spLocks noChangeAspect="1"/>
              </p:cNvSpPr>
              <p:nvPr/>
            </p:nvSpPr>
            <p:spPr bwMode="gray">
              <a:xfrm>
                <a:off x="388" y="2904"/>
                <a:ext cx="56" cy="24"/>
              </a:xfrm>
              <a:custGeom>
                <a:avLst/>
                <a:gdLst/>
                <a:ahLst/>
                <a:cxnLst>
                  <a:cxn ang="0">
                    <a:pos x="142" y="71"/>
                  </a:cxn>
                  <a:cxn ang="0">
                    <a:pos x="0" y="71"/>
                  </a:cxn>
                  <a:cxn ang="0">
                    <a:pos x="12" y="0"/>
                  </a:cxn>
                  <a:cxn ang="0">
                    <a:pos x="150" y="0"/>
                  </a:cxn>
                  <a:cxn ang="0">
                    <a:pos x="142" y="71"/>
                  </a:cxn>
                </a:cxnLst>
                <a:rect l="0" t="0" r="r" b="b"/>
                <a:pathLst>
                  <a:path w="150" h="71">
                    <a:moveTo>
                      <a:pt x="142" y="71"/>
                    </a:moveTo>
                    <a:lnTo>
                      <a:pt x="0" y="71"/>
                    </a:lnTo>
                    <a:lnTo>
                      <a:pt x="12" y="0"/>
                    </a:lnTo>
                    <a:lnTo>
                      <a:pt x="150" y="0"/>
                    </a:lnTo>
                    <a:lnTo>
                      <a:pt x="142" y="7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8" name="Freeform 281"/>
              <p:cNvSpPr>
                <a:spLocks noChangeAspect="1"/>
              </p:cNvSpPr>
              <p:nvPr/>
            </p:nvSpPr>
            <p:spPr bwMode="gray">
              <a:xfrm>
                <a:off x="465" y="2904"/>
                <a:ext cx="57" cy="24"/>
              </a:xfrm>
              <a:custGeom>
                <a:avLst/>
                <a:gdLst/>
                <a:ahLst/>
                <a:cxnLst>
                  <a:cxn ang="0">
                    <a:pos x="142" y="71"/>
                  </a:cxn>
                  <a:cxn ang="0">
                    <a:pos x="0" y="71"/>
                  </a:cxn>
                  <a:cxn ang="0">
                    <a:pos x="12" y="0"/>
                  </a:cxn>
                  <a:cxn ang="0">
                    <a:pos x="150" y="0"/>
                  </a:cxn>
                  <a:cxn ang="0">
                    <a:pos x="142" y="71"/>
                  </a:cxn>
                </a:cxnLst>
                <a:rect l="0" t="0" r="r" b="b"/>
                <a:pathLst>
                  <a:path w="150" h="71">
                    <a:moveTo>
                      <a:pt x="142" y="71"/>
                    </a:moveTo>
                    <a:lnTo>
                      <a:pt x="0" y="71"/>
                    </a:lnTo>
                    <a:lnTo>
                      <a:pt x="12" y="0"/>
                    </a:lnTo>
                    <a:lnTo>
                      <a:pt x="150" y="0"/>
                    </a:lnTo>
                    <a:lnTo>
                      <a:pt x="142" y="7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9" name="Freeform 282"/>
              <p:cNvSpPr>
                <a:spLocks noChangeAspect="1"/>
              </p:cNvSpPr>
              <p:nvPr/>
            </p:nvSpPr>
            <p:spPr bwMode="gray">
              <a:xfrm>
                <a:off x="548" y="2905"/>
                <a:ext cx="50" cy="23"/>
              </a:xfrm>
              <a:custGeom>
                <a:avLst/>
                <a:gdLst/>
                <a:ahLst/>
                <a:cxnLst>
                  <a:cxn ang="0">
                    <a:pos x="142" y="61"/>
                  </a:cxn>
                  <a:cxn ang="0">
                    <a:pos x="0" y="61"/>
                  </a:cxn>
                  <a:cxn ang="0">
                    <a:pos x="6" y="0"/>
                  </a:cxn>
                  <a:cxn ang="0">
                    <a:pos x="141" y="0"/>
                  </a:cxn>
                  <a:cxn ang="0">
                    <a:pos x="142" y="61"/>
                  </a:cxn>
                </a:cxnLst>
                <a:rect l="0" t="0" r="r" b="b"/>
                <a:pathLst>
                  <a:path w="142" h="61">
                    <a:moveTo>
                      <a:pt x="142" y="61"/>
                    </a:moveTo>
                    <a:lnTo>
                      <a:pt x="0" y="61"/>
                    </a:lnTo>
                    <a:lnTo>
                      <a:pt x="6" y="0"/>
                    </a:lnTo>
                    <a:lnTo>
                      <a:pt x="141" y="0"/>
                    </a:lnTo>
                    <a:lnTo>
                      <a:pt x="142" y="6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0" name="Freeform 283"/>
              <p:cNvSpPr>
                <a:spLocks noChangeAspect="1"/>
              </p:cNvSpPr>
              <p:nvPr/>
            </p:nvSpPr>
            <p:spPr bwMode="gray">
              <a:xfrm>
                <a:off x="626" y="2904"/>
                <a:ext cx="49" cy="24"/>
              </a:xfrm>
              <a:custGeom>
                <a:avLst/>
                <a:gdLst/>
                <a:ahLst/>
                <a:cxnLst>
                  <a:cxn ang="0">
                    <a:pos x="142" y="64"/>
                  </a:cxn>
                  <a:cxn ang="0">
                    <a:pos x="0" y="64"/>
                  </a:cxn>
                  <a:cxn ang="0">
                    <a:pos x="5" y="3"/>
                  </a:cxn>
                  <a:cxn ang="0">
                    <a:pos x="137" y="0"/>
                  </a:cxn>
                  <a:cxn ang="0">
                    <a:pos x="142" y="64"/>
                  </a:cxn>
                </a:cxnLst>
                <a:rect l="0" t="0" r="r" b="b"/>
                <a:pathLst>
                  <a:path w="142" h="64">
                    <a:moveTo>
                      <a:pt x="142" y="64"/>
                    </a:moveTo>
                    <a:lnTo>
                      <a:pt x="0" y="64"/>
                    </a:lnTo>
                    <a:lnTo>
                      <a:pt x="5" y="3"/>
                    </a:lnTo>
                    <a:lnTo>
                      <a:pt x="137" y="0"/>
                    </a:lnTo>
                    <a:lnTo>
                      <a:pt x="142" y="6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1" name="Freeform 284"/>
              <p:cNvSpPr>
                <a:spLocks noChangeAspect="1"/>
              </p:cNvSpPr>
              <p:nvPr/>
            </p:nvSpPr>
            <p:spPr bwMode="gray">
              <a:xfrm>
                <a:off x="727" y="2904"/>
                <a:ext cx="48" cy="24"/>
              </a:xfrm>
              <a:custGeom>
                <a:avLst/>
                <a:gdLst/>
                <a:ahLst/>
                <a:cxnLst>
                  <a:cxn ang="0">
                    <a:pos x="142" y="64"/>
                  </a:cxn>
                  <a:cxn ang="0">
                    <a:pos x="0" y="64"/>
                  </a:cxn>
                  <a:cxn ang="0">
                    <a:pos x="5" y="3"/>
                  </a:cxn>
                  <a:cxn ang="0">
                    <a:pos x="137" y="0"/>
                  </a:cxn>
                  <a:cxn ang="0">
                    <a:pos x="142" y="64"/>
                  </a:cxn>
                </a:cxnLst>
                <a:rect l="0" t="0" r="r" b="b"/>
                <a:pathLst>
                  <a:path w="142" h="64">
                    <a:moveTo>
                      <a:pt x="142" y="64"/>
                    </a:moveTo>
                    <a:lnTo>
                      <a:pt x="0" y="64"/>
                    </a:lnTo>
                    <a:lnTo>
                      <a:pt x="5" y="3"/>
                    </a:lnTo>
                    <a:lnTo>
                      <a:pt x="137" y="0"/>
                    </a:lnTo>
                    <a:lnTo>
                      <a:pt x="142" y="6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2" name="Freeform 285"/>
              <p:cNvSpPr>
                <a:spLocks noChangeAspect="1"/>
              </p:cNvSpPr>
              <p:nvPr/>
            </p:nvSpPr>
            <p:spPr bwMode="gray">
              <a:xfrm>
                <a:off x="802" y="2905"/>
                <a:ext cx="50" cy="23"/>
              </a:xfrm>
              <a:custGeom>
                <a:avLst/>
                <a:gdLst/>
                <a:ahLst/>
                <a:cxnLst>
                  <a:cxn ang="0">
                    <a:pos x="142" y="61"/>
                  </a:cxn>
                  <a:cxn ang="0">
                    <a:pos x="0" y="61"/>
                  </a:cxn>
                  <a:cxn ang="0">
                    <a:pos x="6" y="0"/>
                  </a:cxn>
                  <a:cxn ang="0">
                    <a:pos x="141" y="0"/>
                  </a:cxn>
                  <a:cxn ang="0">
                    <a:pos x="142" y="61"/>
                  </a:cxn>
                </a:cxnLst>
                <a:rect l="0" t="0" r="r" b="b"/>
                <a:pathLst>
                  <a:path w="142" h="61">
                    <a:moveTo>
                      <a:pt x="142" y="61"/>
                    </a:moveTo>
                    <a:lnTo>
                      <a:pt x="0" y="61"/>
                    </a:lnTo>
                    <a:lnTo>
                      <a:pt x="6" y="0"/>
                    </a:lnTo>
                    <a:lnTo>
                      <a:pt x="141" y="0"/>
                    </a:lnTo>
                    <a:lnTo>
                      <a:pt x="142" y="6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3" name="Freeform 286"/>
              <p:cNvSpPr>
                <a:spLocks noChangeAspect="1"/>
              </p:cNvSpPr>
              <p:nvPr/>
            </p:nvSpPr>
            <p:spPr bwMode="gray">
              <a:xfrm>
                <a:off x="882" y="2905"/>
                <a:ext cx="47" cy="23"/>
              </a:xfrm>
              <a:custGeom>
                <a:avLst/>
                <a:gdLst/>
                <a:ahLst/>
                <a:cxnLst>
                  <a:cxn ang="0">
                    <a:pos x="142" y="61"/>
                  </a:cxn>
                  <a:cxn ang="0">
                    <a:pos x="0" y="61"/>
                  </a:cxn>
                  <a:cxn ang="0">
                    <a:pos x="6" y="0"/>
                  </a:cxn>
                  <a:cxn ang="0">
                    <a:pos x="141" y="0"/>
                  </a:cxn>
                  <a:cxn ang="0">
                    <a:pos x="142" y="61"/>
                  </a:cxn>
                </a:cxnLst>
                <a:rect l="0" t="0" r="r" b="b"/>
                <a:pathLst>
                  <a:path w="142" h="61">
                    <a:moveTo>
                      <a:pt x="142" y="61"/>
                    </a:moveTo>
                    <a:lnTo>
                      <a:pt x="0" y="61"/>
                    </a:lnTo>
                    <a:lnTo>
                      <a:pt x="6" y="0"/>
                    </a:lnTo>
                    <a:lnTo>
                      <a:pt x="141" y="0"/>
                    </a:lnTo>
                    <a:lnTo>
                      <a:pt x="142" y="6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4" name="Freeform 287"/>
              <p:cNvSpPr>
                <a:spLocks noChangeAspect="1"/>
              </p:cNvSpPr>
              <p:nvPr/>
            </p:nvSpPr>
            <p:spPr bwMode="gray">
              <a:xfrm>
                <a:off x="953" y="2904"/>
                <a:ext cx="48" cy="23"/>
              </a:xfrm>
              <a:custGeom>
                <a:avLst/>
                <a:gdLst/>
                <a:ahLst/>
                <a:cxnLst>
                  <a:cxn ang="0">
                    <a:pos x="142" y="61"/>
                  </a:cxn>
                  <a:cxn ang="0">
                    <a:pos x="0" y="61"/>
                  </a:cxn>
                  <a:cxn ang="0">
                    <a:pos x="6" y="0"/>
                  </a:cxn>
                  <a:cxn ang="0">
                    <a:pos x="141" y="0"/>
                  </a:cxn>
                  <a:cxn ang="0">
                    <a:pos x="142" y="61"/>
                  </a:cxn>
                </a:cxnLst>
                <a:rect l="0" t="0" r="r" b="b"/>
                <a:pathLst>
                  <a:path w="142" h="61">
                    <a:moveTo>
                      <a:pt x="142" y="61"/>
                    </a:moveTo>
                    <a:lnTo>
                      <a:pt x="0" y="61"/>
                    </a:lnTo>
                    <a:lnTo>
                      <a:pt x="6" y="0"/>
                    </a:lnTo>
                    <a:lnTo>
                      <a:pt x="141" y="0"/>
                    </a:lnTo>
                    <a:lnTo>
                      <a:pt x="142" y="6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5" name="Freeform 288"/>
              <p:cNvSpPr>
                <a:spLocks noChangeAspect="1"/>
              </p:cNvSpPr>
              <p:nvPr/>
            </p:nvSpPr>
            <p:spPr bwMode="gray">
              <a:xfrm>
                <a:off x="1050" y="2905"/>
                <a:ext cx="52" cy="23"/>
              </a:xfrm>
              <a:custGeom>
                <a:avLst/>
                <a:gdLst/>
                <a:ahLst/>
                <a:cxnLst>
                  <a:cxn ang="0">
                    <a:pos x="142" y="61"/>
                  </a:cxn>
                  <a:cxn ang="0">
                    <a:pos x="0" y="61"/>
                  </a:cxn>
                  <a:cxn ang="0">
                    <a:pos x="6" y="0"/>
                  </a:cxn>
                  <a:cxn ang="0">
                    <a:pos x="141" y="0"/>
                  </a:cxn>
                  <a:cxn ang="0">
                    <a:pos x="142" y="61"/>
                  </a:cxn>
                </a:cxnLst>
                <a:rect l="0" t="0" r="r" b="b"/>
                <a:pathLst>
                  <a:path w="142" h="61">
                    <a:moveTo>
                      <a:pt x="142" y="61"/>
                    </a:moveTo>
                    <a:lnTo>
                      <a:pt x="0" y="61"/>
                    </a:lnTo>
                    <a:lnTo>
                      <a:pt x="6" y="0"/>
                    </a:lnTo>
                    <a:lnTo>
                      <a:pt x="141" y="0"/>
                    </a:lnTo>
                    <a:lnTo>
                      <a:pt x="142" y="6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6" name="Freeform 289"/>
              <p:cNvSpPr>
                <a:spLocks noChangeAspect="1"/>
              </p:cNvSpPr>
              <p:nvPr/>
            </p:nvSpPr>
            <p:spPr bwMode="gray">
              <a:xfrm>
                <a:off x="1126" y="2905"/>
                <a:ext cx="49" cy="23"/>
              </a:xfrm>
              <a:custGeom>
                <a:avLst/>
                <a:gdLst/>
                <a:ahLst/>
                <a:cxnLst>
                  <a:cxn ang="0">
                    <a:pos x="137" y="61"/>
                  </a:cxn>
                  <a:cxn ang="0">
                    <a:pos x="0" y="61"/>
                  </a:cxn>
                  <a:cxn ang="0">
                    <a:pos x="6" y="0"/>
                  </a:cxn>
                  <a:cxn ang="0">
                    <a:pos x="128" y="3"/>
                  </a:cxn>
                  <a:cxn ang="0">
                    <a:pos x="137" y="61"/>
                  </a:cxn>
                </a:cxnLst>
                <a:rect l="0" t="0" r="r" b="b"/>
                <a:pathLst>
                  <a:path w="137" h="61">
                    <a:moveTo>
                      <a:pt x="137" y="61"/>
                    </a:moveTo>
                    <a:lnTo>
                      <a:pt x="0" y="61"/>
                    </a:lnTo>
                    <a:lnTo>
                      <a:pt x="6" y="0"/>
                    </a:lnTo>
                    <a:lnTo>
                      <a:pt x="128" y="3"/>
                    </a:lnTo>
                    <a:lnTo>
                      <a:pt x="137" y="6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7" name="Freeform 290"/>
              <p:cNvSpPr>
                <a:spLocks noChangeAspect="1"/>
              </p:cNvSpPr>
              <p:nvPr/>
            </p:nvSpPr>
            <p:spPr bwMode="gray">
              <a:xfrm>
                <a:off x="1201" y="2905"/>
                <a:ext cx="48" cy="23"/>
              </a:xfrm>
              <a:custGeom>
                <a:avLst/>
                <a:gdLst/>
                <a:ahLst/>
                <a:cxnLst>
                  <a:cxn ang="0">
                    <a:pos x="137" y="61"/>
                  </a:cxn>
                  <a:cxn ang="0">
                    <a:pos x="0" y="61"/>
                  </a:cxn>
                  <a:cxn ang="0">
                    <a:pos x="6" y="0"/>
                  </a:cxn>
                  <a:cxn ang="0">
                    <a:pos x="128" y="3"/>
                  </a:cxn>
                  <a:cxn ang="0">
                    <a:pos x="137" y="61"/>
                  </a:cxn>
                </a:cxnLst>
                <a:rect l="0" t="0" r="r" b="b"/>
                <a:pathLst>
                  <a:path w="137" h="61">
                    <a:moveTo>
                      <a:pt x="137" y="61"/>
                    </a:moveTo>
                    <a:lnTo>
                      <a:pt x="0" y="61"/>
                    </a:lnTo>
                    <a:lnTo>
                      <a:pt x="6" y="0"/>
                    </a:lnTo>
                    <a:lnTo>
                      <a:pt x="128" y="3"/>
                    </a:lnTo>
                    <a:lnTo>
                      <a:pt x="137" y="6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8" name="Freeform 291"/>
              <p:cNvSpPr>
                <a:spLocks noChangeAspect="1"/>
              </p:cNvSpPr>
              <p:nvPr/>
            </p:nvSpPr>
            <p:spPr bwMode="gray">
              <a:xfrm>
                <a:off x="1278" y="2904"/>
                <a:ext cx="45" cy="24"/>
              </a:xfrm>
              <a:custGeom>
                <a:avLst/>
                <a:gdLst/>
                <a:ahLst/>
                <a:cxnLst>
                  <a:cxn ang="0">
                    <a:pos x="137" y="64"/>
                  </a:cxn>
                  <a:cxn ang="0">
                    <a:pos x="0" y="64"/>
                  </a:cxn>
                  <a:cxn ang="0">
                    <a:pos x="2" y="3"/>
                  </a:cxn>
                  <a:cxn ang="0">
                    <a:pos x="127" y="0"/>
                  </a:cxn>
                  <a:cxn ang="0">
                    <a:pos x="137" y="64"/>
                  </a:cxn>
                </a:cxnLst>
                <a:rect l="0" t="0" r="r" b="b"/>
                <a:pathLst>
                  <a:path w="137" h="64">
                    <a:moveTo>
                      <a:pt x="137" y="64"/>
                    </a:moveTo>
                    <a:lnTo>
                      <a:pt x="0" y="64"/>
                    </a:lnTo>
                    <a:lnTo>
                      <a:pt x="2" y="3"/>
                    </a:lnTo>
                    <a:lnTo>
                      <a:pt x="127" y="0"/>
                    </a:lnTo>
                    <a:lnTo>
                      <a:pt x="137" y="6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9" name="Freeform 292"/>
              <p:cNvSpPr>
                <a:spLocks noChangeAspect="1"/>
              </p:cNvSpPr>
              <p:nvPr/>
            </p:nvSpPr>
            <p:spPr bwMode="auto">
              <a:xfrm>
                <a:off x="1127" y="2958"/>
                <a:ext cx="51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0" name="Freeform 293"/>
              <p:cNvSpPr>
                <a:spLocks noChangeAspect="1"/>
              </p:cNvSpPr>
              <p:nvPr/>
            </p:nvSpPr>
            <p:spPr bwMode="auto">
              <a:xfrm>
                <a:off x="1053" y="2958"/>
                <a:ext cx="50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1" name="Freeform 294"/>
              <p:cNvSpPr>
                <a:spLocks noChangeAspect="1"/>
              </p:cNvSpPr>
              <p:nvPr/>
            </p:nvSpPr>
            <p:spPr bwMode="auto">
              <a:xfrm>
                <a:off x="978" y="2958"/>
                <a:ext cx="50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2" name="Freeform 295"/>
              <p:cNvSpPr>
                <a:spLocks noChangeAspect="1"/>
              </p:cNvSpPr>
              <p:nvPr/>
            </p:nvSpPr>
            <p:spPr bwMode="auto">
              <a:xfrm>
                <a:off x="900" y="2958"/>
                <a:ext cx="51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3" name="Freeform 296"/>
              <p:cNvSpPr>
                <a:spLocks noChangeAspect="1"/>
              </p:cNvSpPr>
              <p:nvPr/>
            </p:nvSpPr>
            <p:spPr bwMode="auto">
              <a:xfrm>
                <a:off x="825" y="2958"/>
                <a:ext cx="51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4" name="Freeform 297"/>
              <p:cNvSpPr>
                <a:spLocks noChangeAspect="1"/>
              </p:cNvSpPr>
              <p:nvPr/>
            </p:nvSpPr>
            <p:spPr bwMode="auto">
              <a:xfrm>
                <a:off x="748" y="2958"/>
                <a:ext cx="50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5" name="Freeform 298"/>
              <p:cNvSpPr>
                <a:spLocks noChangeAspect="1"/>
              </p:cNvSpPr>
              <p:nvPr/>
            </p:nvSpPr>
            <p:spPr bwMode="auto">
              <a:xfrm>
                <a:off x="672" y="2958"/>
                <a:ext cx="51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6" name="Freeform 299"/>
              <p:cNvSpPr>
                <a:spLocks noChangeAspect="1"/>
              </p:cNvSpPr>
              <p:nvPr/>
            </p:nvSpPr>
            <p:spPr bwMode="auto">
              <a:xfrm>
                <a:off x="593" y="2958"/>
                <a:ext cx="51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7" name="Freeform 300"/>
              <p:cNvSpPr>
                <a:spLocks noChangeAspect="1"/>
              </p:cNvSpPr>
              <p:nvPr/>
            </p:nvSpPr>
            <p:spPr bwMode="auto">
              <a:xfrm>
                <a:off x="518" y="2959"/>
                <a:ext cx="52" cy="31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8" name="Freeform 301"/>
              <p:cNvSpPr>
                <a:spLocks noChangeAspect="1"/>
              </p:cNvSpPr>
              <p:nvPr/>
            </p:nvSpPr>
            <p:spPr bwMode="auto">
              <a:xfrm>
                <a:off x="437" y="2959"/>
                <a:ext cx="52" cy="31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9" name="Freeform 302"/>
              <p:cNvSpPr>
                <a:spLocks noChangeAspect="1"/>
              </p:cNvSpPr>
              <p:nvPr/>
            </p:nvSpPr>
            <p:spPr bwMode="auto">
              <a:xfrm>
                <a:off x="359" y="2959"/>
                <a:ext cx="53" cy="31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0" name="Freeform 303"/>
              <p:cNvSpPr>
                <a:spLocks noChangeAspect="1"/>
              </p:cNvSpPr>
              <p:nvPr/>
            </p:nvSpPr>
            <p:spPr bwMode="auto">
              <a:xfrm>
                <a:off x="327" y="2991"/>
                <a:ext cx="57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1" name="Freeform 304"/>
              <p:cNvSpPr>
                <a:spLocks noChangeAspect="1"/>
              </p:cNvSpPr>
              <p:nvPr/>
            </p:nvSpPr>
            <p:spPr bwMode="auto">
              <a:xfrm>
                <a:off x="408" y="2991"/>
                <a:ext cx="57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2" name="Freeform 305"/>
              <p:cNvSpPr>
                <a:spLocks noChangeAspect="1"/>
              </p:cNvSpPr>
              <p:nvPr/>
            </p:nvSpPr>
            <p:spPr bwMode="auto">
              <a:xfrm>
                <a:off x="487" y="2991"/>
                <a:ext cx="57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3" name="Freeform 306"/>
              <p:cNvSpPr>
                <a:spLocks noChangeAspect="1"/>
              </p:cNvSpPr>
              <p:nvPr/>
            </p:nvSpPr>
            <p:spPr bwMode="auto">
              <a:xfrm>
                <a:off x="564" y="2991"/>
                <a:ext cx="57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4" name="Freeform 307"/>
              <p:cNvSpPr>
                <a:spLocks noChangeAspect="1"/>
              </p:cNvSpPr>
              <p:nvPr/>
            </p:nvSpPr>
            <p:spPr bwMode="auto">
              <a:xfrm>
                <a:off x="644" y="2991"/>
                <a:ext cx="55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9" y="0"/>
                  </a:cxn>
                  <a:cxn ang="0">
                    <a:pos x="142" y="0"/>
                  </a:cxn>
                  <a:cxn ang="0">
                    <a:pos x="146" y="86"/>
                  </a:cxn>
                  <a:cxn ang="0">
                    <a:pos x="0" y="87"/>
                  </a:cxn>
                </a:cxnLst>
                <a:rect l="0" t="0" r="r" b="b"/>
                <a:pathLst>
                  <a:path w="146" h="87">
                    <a:moveTo>
                      <a:pt x="0" y="87"/>
                    </a:moveTo>
                    <a:lnTo>
                      <a:pt x="9" y="0"/>
                    </a:lnTo>
                    <a:lnTo>
                      <a:pt x="142" y="0"/>
                    </a:lnTo>
                    <a:lnTo>
                      <a:pt x="146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5" name="Freeform 308"/>
              <p:cNvSpPr>
                <a:spLocks noChangeAspect="1"/>
              </p:cNvSpPr>
              <p:nvPr/>
            </p:nvSpPr>
            <p:spPr bwMode="auto">
              <a:xfrm>
                <a:off x="721" y="2991"/>
                <a:ext cx="55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9" y="0"/>
                  </a:cxn>
                  <a:cxn ang="0">
                    <a:pos x="142" y="0"/>
                  </a:cxn>
                  <a:cxn ang="0">
                    <a:pos x="146" y="86"/>
                  </a:cxn>
                  <a:cxn ang="0">
                    <a:pos x="0" y="87"/>
                  </a:cxn>
                </a:cxnLst>
                <a:rect l="0" t="0" r="r" b="b"/>
                <a:pathLst>
                  <a:path w="146" h="87">
                    <a:moveTo>
                      <a:pt x="0" y="87"/>
                    </a:moveTo>
                    <a:lnTo>
                      <a:pt x="9" y="0"/>
                    </a:lnTo>
                    <a:lnTo>
                      <a:pt x="142" y="0"/>
                    </a:lnTo>
                    <a:lnTo>
                      <a:pt x="146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6" name="Freeform 309"/>
              <p:cNvSpPr>
                <a:spLocks noChangeAspect="1"/>
              </p:cNvSpPr>
              <p:nvPr/>
            </p:nvSpPr>
            <p:spPr bwMode="auto">
              <a:xfrm>
                <a:off x="799" y="2991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7" name="Freeform 310"/>
              <p:cNvSpPr>
                <a:spLocks noChangeAspect="1"/>
              </p:cNvSpPr>
              <p:nvPr/>
            </p:nvSpPr>
            <p:spPr bwMode="auto">
              <a:xfrm>
                <a:off x="876" y="2991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8" name="Freeform 311"/>
              <p:cNvSpPr>
                <a:spLocks noChangeAspect="1"/>
              </p:cNvSpPr>
              <p:nvPr/>
            </p:nvSpPr>
            <p:spPr bwMode="auto">
              <a:xfrm>
                <a:off x="953" y="2991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9" name="Freeform 312"/>
              <p:cNvSpPr>
                <a:spLocks noChangeAspect="1"/>
              </p:cNvSpPr>
              <p:nvPr/>
            </p:nvSpPr>
            <p:spPr bwMode="auto">
              <a:xfrm>
                <a:off x="1031" y="2991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0" name="Freeform 313"/>
              <p:cNvSpPr>
                <a:spLocks noChangeAspect="1"/>
              </p:cNvSpPr>
              <p:nvPr/>
            </p:nvSpPr>
            <p:spPr bwMode="auto">
              <a:xfrm>
                <a:off x="1103" y="2991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1" name="Freeform 314"/>
              <p:cNvSpPr>
                <a:spLocks noChangeAspect="1"/>
              </p:cNvSpPr>
              <p:nvPr/>
            </p:nvSpPr>
            <p:spPr bwMode="auto">
              <a:xfrm>
                <a:off x="1180" y="2991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2" name="Freeform 315"/>
              <p:cNvSpPr>
                <a:spLocks noChangeAspect="1"/>
              </p:cNvSpPr>
              <p:nvPr/>
            </p:nvSpPr>
            <p:spPr bwMode="auto">
              <a:xfrm>
                <a:off x="1130" y="3025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" name="Freeform 316"/>
              <p:cNvSpPr>
                <a:spLocks noChangeAspect="1"/>
              </p:cNvSpPr>
              <p:nvPr/>
            </p:nvSpPr>
            <p:spPr bwMode="auto">
              <a:xfrm>
                <a:off x="1054" y="3025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4" name="Freeform 317"/>
              <p:cNvSpPr>
                <a:spLocks noChangeAspect="1"/>
              </p:cNvSpPr>
              <p:nvPr/>
            </p:nvSpPr>
            <p:spPr bwMode="auto">
              <a:xfrm>
                <a:off x="977" y="3025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5" name="Freeform 318"/>
              <p:cNvSpPr>
                <a:spLocks noChangeAspect="1"/>
              </p:cNvSpPr>
              <p:nvPr/>
            </p:nvSpPr>
            <p:spPr bwMode="auto">
              <a:xfrm>
                <a:off x="899" y="3025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6" name="Freeform 319"/>
              <p:cNvSpPr>
                <a:spLocks noChangeAspect="1"/>
              </p:cNvSpPr>
              <p:nvPr/>
            </p:nvSpPr>
            <p:spPr bwMode="auto">
              <a:xfrm>
                <a:off x="822" y="3025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7" name="Freeform 320"/>
              <p:cNvSpPr>
                <a:spLocks noChangeAspect="1"/>
              </p:cNvSpPr>
              <p:nvPr/>
            </p:nvSpPr>
            <p:spPr bwMode="auto">
              <a:xfrm>
                <a:off x="745" y="3025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8" name="Freeform 321"/>
              <p:cNvSpPr>
                <a:spLocks noChangeAspect="1"/>
              </p:cNvSpPr>
              <p:nvPr/>
            </p:nvSpPr>
            <p:spPr bwMode="auto">
              <a:xfrm>
                <a:off x="668" y="3025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9" name="Freeform 322"/>
              <p:cNvSpPr>
                <a:spLocks noChangeAspect="1"/>
              </p:cNvSpPr>
              <p:nvPr/>
            </p:nvSpPr>
            <p:spPr bwMode="auto">
              <a:xfrm>
                <a:off x="589" y="3025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0" name="Freeform 323"/>
              <p:cNvSpPr>
                <a:spLocks noChangeAspect="1"/>
              </p:cNvSpPr>
              <p:nvPr/>
            </p:nvSpPr>
            <p:spPr bwMode="auto">
              <a:xfrm>
                <a:off x="510" y="3025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1" name="Freeform 324"/>
              <p:cNvSpPr>
                <a:spLocks noChangeAspect="1"/>
              </p:cNvSpPr>
              <p:nvPr/>
            </p:nvSpPr>
            <p:spPr bwMode="auto">
              <a:xfrm>
                <a:off x="431" y="3025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2" name="Freeform 325"/>
              <p:cNvSpPr>
                <a:spLocks noChangeAspect="1"/>
              </p:cNvSpPr>
              <p:nvPr/>
            </p:nvSpPr>
            <p:spPr bwMode="auto">
              <a:xfrm>
                <a:off x="352" y="3025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3" name="Freeform 326"/>
              <p:cNvSpPr>
                <a:spLocks noChangeAspect="1"/>
              </p:cNvSpPr>
              <p:nvPr/>
            </p:nvSpPr>
            <p:spPr bwMode="auto">
              <a:xfrm>
                <a:off x="399" y="3058"/>
                <a:ext cx="57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4" name="Freeform 327"/>
              <p:cNvSpPr>
                <a:spLocks noChangeAspect="1"/>
              </p:cNvSpPr>
              <p:nvPr/>
            </p:nvSpPr>
            <p:spPr bwMode="auto">
              <a:xfrm>
                <a:off x="479" y="3058"/>
                <a:ext cx="57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5" name="Freeform 328"/>
              <p:cNvSpPr>
                <a:spLocks noChangeAspect="1"/>
              </p:cNvSpPr>
              <p:nvPr/>
            </p:nvSpPr>
            <p:spPr bwMode="auto">
              <a:xfrm>
                <a:off x="561" y="3059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6" name="Freeform 329"/>
              <p:cNvSpPr>
                <a:spLocks noChangeAspect="1"/>
              </p:cNvSpPr>
              <p:nvPr/>
            </p:nvSpPr>
            <p:spPr bwMode="auto">
              <a:xfrm>
                <a:off x="639" y="3059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7" name="Freeform 330"/>
              <p:cNvSpPr>
                <a:spLocks noChangeAspect="1"/>
              </p:cNvSpPr>
              <p:nvPr/>
            </p:nvSpPr>
            <p:spPr bwMode="auto">
              <a:xfrm>
                <a:off x="719" y="3059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8" name="Freeform 331"/>
              <p:cNvSpPr>
                <a:spLocks noChangeAspect="1"/>
              </p:cNvSpPr>
              <p:nvPr/>
            </p:nvSpPr>
            <p:spPr bwMode="auto">
              <a:xfrm>
                <a:off x="797" y="3059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9" name="Freeform 332"/>
              <p:cNvSpPr>
                <a:spLocks noChangeAspect="1"/>
              </p:cNvSpPr>
              <p:nvPr/>
            </p:nvSpPr>
            <p:spPr bwMode="auto">
              <a:xfrm>
                <a:off x="876" y="3059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0" name="Freeform 333"/>
              <p:cNvSpPr>
                <a:spLocks noChangeAspect="1"/>
              </p:cNvSpPr>
              <p:nvPr/>
            </p:nvSpPr>
            <p:spPr bwMode="auto">
              <a:xfrm>
                <a:off x="953" y="3059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1" name="Freeform 334"/>
              <p:cNvSpPr>
                <a:spLocks noChangeAspect="1"/>
              </p:cNvSpPr>
              <p:nvPr/>
            </p:nvSpPr>
            <p:spPr bwMode="auto">
              <a:xfrm>
                <a:off x="1031" y="3059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2" name="Freeform 335"/>
              <p:cNvSpPr>
                <a:spLocks noChangeAspect="1"/>
              </p:cNvSpPr>
              <p:nvPr/>
            </p:nvSpPr>
            <p:spPr bwMode="auto">
              <a:xfrm>
                <a:off x="1108" y="3059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3" name="Freeform 336"/>
              <p:cNvSpPr>
                <a:spLocks noChangeAspect="1"/>
              </p:cNvSpPr>
              <p:nvPr/>
            </p:nvSpPr>
            <p:spPr bwMode="auto">
              <a:xfrm>
                <a:off x="1031" y="3094"/>
                <a:ext cx="107" cy="35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4" name="Freeform 337"/>
              <p:cNvSpPr>
                <a:spLocks noChangeAspect="1"/>
              </p:cNvSpPr>
              <p:nvPr/>
            </p:nvSpPr>
            <p:spPr bwMode="auto">
              <a:xfrm>
                <a:off x="532" y="3094"/>
                <a:ext cx="476" cy="35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5" name="Freeform 338"/>
              <p:cNvSpPr>
                <a:spLocks noChangeAspect="1"/>
              </p:cNvSpPr>
              <p:nvPr/>
            </p:nvSpPr>
            <p:spPr bwMode="auto">
              <a:xfrm>
                <a:off x="394" y="3094"/>
                <a:ext cx="110" cy="35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6" name="Freeform 339"/>
              <p:cNvSpPr>
                <a:spLocks noChangeAspect="1"/>
              </p:cNvSpPr>
              <p:nvPr/>
            </p:nvSpPr>
            <p:spPr bwMode="auto">
              <a:xfrm>
                <a:off x="279" y="2959"/>
                <a:ext cx="53" cy="31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7" name="Freeform 340"/>
              <p:cNvSpPr>
                <a:spLocks noChangeAspect="1"/>
              </p:cNvSpPr>
              <p:nvPr/>
            </p:nvSpPr>
            <p:spPr bwMode="auto">
              <a:xfrm>
                <a:off x="201" y="2959"/>
                <a:ext cx="52" cy="31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8" name="Freeform 341"/>
              <p:cNvSpPr>
                <a:spLocks noChangeAspect="1"/>
              </p:cNvSpPr>
              <p:nvPr/>
            </p:nvSpPr>
            <p:spPr bwMode="auto">
              <a:xfrm>
                <a:off x="195" y="2991"/>
                <a:ext cx="111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9" name="Freeform 342"/>
              <p:cNvSpPr>
                <a:spLocks noChangeAspect="1"/>
              </p:cNvSpPr>
              <p:nvPr/>
            </p:nvSpPr>
            <p:spPr bwMode="auto">
              <a:xfrm>
                <a:off x="189" y="3025"/>
                <a:ext cx="94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3" y="0"/>
                  </a:cxn>
                  <a:cxn ang="0">
                    <a:pos x="251" y="3"/>
                  </a:cxn>
                  <a:cxn ang="0">
                    <a:pos x="236" y="86"/>
                  </a:cxn>
                  <a:cxn ang="0">
                    <a:pos x="0" y="87"/>
                  </a:cxn>
                </a:cxnLst>
                <a:rect l="0" t="0" r="r" b="b"/>
                <a:pathLst>
                  <a:path w="251" h="87">
                    <a:moveTo>
                      <a:pt x="0" y="87"/>
                    </a:moveTo>
                    <a:lnTo>
                      <a:pt x="3" y="0"/>
                    </a:lnTo>
                    <a:lnTo>
                      <a:pt x="251" y="3"/>
                    </a:lnTo>
                    <a:lnTo>
                      <a:pt x="236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0" name="Freeform 343"/>
              <p:cNvSpPr>
                <a:spLocks noChangeAspect="1"/>
              </p:cNvSpPr>
              <p:nvPr/>
            </p:nvSpPr>
            <p:spPr bwMode="auto">
              <a:xfrm>
                <a:off x="183" y="3058"/>
                <a:ext cx="145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1" name="Freeform 344"/>
              <p:cNvSpPr>
                <a:spLocks noChangeAspect="1"/>
              </p:cNvSpPr>
              <p:nvPr/>
            </p:nvSpPr>
            <p:spPr bwMode="auto">
              <a:xfrm>
                <a:off x="177" y="3094"/>
                <a:ext cx="114" cy="35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2" name="Freeform 345"/>
              <p:cNvSpPr>
                <a:spLocks noChangeAspect="1"/>
              </p:cNvSpPr>
              <p:nvPr/>
            </p:nvSpPr>
            <p:spPr bwMode="auto">
              <a:xfrm>
                <a:off x="1201" y="2958"/>
                <a:ext cx="127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3" name="Freeform 346"/>
              <p:cNvSpPr>
                <a:spLocks noChangeAspect="1"/>
              </p:cNvSpPr>
              <p:nvPr/>
            </p:nvSpPr>
            <p:spPr bwMode="auto">
              <a:xfrm>
                <a:off x="1247" y="2991"/>
                <a:ext cx="81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4" name="Freeform 347"/>
              <p:cNvSpPr>
                <a:spLocks noChangeAspect="1"/>
              </p:cNvSpPr>
              <p:nvPr/>
            </p:nvSpPr>
            <p:spPr bwMode="auto">
              <a:xfrm>
                <a:off x="1204" y="3025"/>
                <a:ext cx="129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5" name="Freeform 348"/>
              <p:cNvSpPr>
                <a:spLocks noChangeAspect="1"/>
              </p:cNvSpPr>
              <p:nvPr/>
            </p:nvSpPr>
            <p:spPr bwMode="auto">
              <a:xfrm>
                <a:off x="1183" y="3059"/>
                <a:ext cx="155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6" name="Freeform 349"/>
              <p:cNvSpPr>
                <a:spLocks noChangeAspect="1"/>
              </p:cNvSpPr>
              <p:nvPr/>
            </p:nvSpPr>
            <p:spPr bwMode="auto">
              <a:xfrm>
                <a:off x="1234" y="3094"/>
                <a:ext cx="107" cy="35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547" name="Group 350"/>
              <p:cNvGrpSpPr>
                <a:grpSpLocks/>
              </p:cNvGrpSpPr>
              <p:nvPr/>
            </p:nvGrpSpPr>
            <p:grpSpPr bwMode="auto">
              <a:xfrm>
                <a:off x="1665" y="2956"/>
                <a:ext cx="303" cy="174"/>
                <a:chOff x="1665" y="2956"/>
                <a:chExt cx="303" cy="174"/>
              </a:xfrm>
            </p:grpSpPr>
            <p:sp>
              <p:nvSpPr>
                <p:cNvPr id="548" name="Freeform 351"/>
                <p:cNvSpPr>
                  <a:spLocks noChangeAspect="1"/>
                </p:cNvSpPr>
                <p:nvPr/>
              </p:nvSpPr>
              <p:spPr bwMode="auto">
                <a:xfrm>
                  <a:off x="1665" y="2956"/>
                  <a:ext cx="80" cy="174"/>
                </a:xfrm>
                <a:custGeom>
                  <a:avLst/>
                  <a:gdLst/>
                  <a:ahLst/>
                  <a:cxnLst>
                    <a:cxn ang="0">
                      <a:pos x="76" y="464"/>
                    </a:cxn>
                    <a:cxn ang="0">
                      <a:pos x="124" y="464"/>
                    </a:cxn>
                    <a:cxn ang="0">
                      <a:pos x="214" y="460"/>
                    </a:cxn>
                    <a:cxn ang="0">
                      <a:pos x="130" y="4"/>
                    </a:cxn>
                    <a:cxn ang="0">
                      <a:pos x="0" y="0"/>
                    </a:cxn>
                    <a:cxn ang="0">
                      <a:pos x="76" y="464"/>
                    </a:cxn>
                  </a:cxnLst>
                  <a:rect l="0" t="0" r="r" b="b"/>
                  <a:pathLst>
                    <a:path w="214" h="464">
                      <a:moveTo>
                        <a:pt x="76" y="464"/>
                      </a:moveTo>
                      <a:cubicBezTo>
                        <a:pt x="92" y="464"/>
                        <a:pt x="108" y="464"/>
                        <a:pt x="124" y="464"/>
                      </a:cubicBezTo>
                      <a:lnTo>
                        <a:pt x="214" y="460"/>
                      </a:lnTo>
                      <a:lnTo>
                        <a:pt x="130" y="4"/>
                      </a:lnTo>
                      <a:lnTo>
                        <a:pt x="0" y="0"/>
                      </a:lnTo>
                      <a:lnTo>
                        <a:pt x="76" y="464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49" name="Freeform 352"/>
                <p:cNvSpPr>
                  <a:spLocks noChangeAspect="1"/>
                </p:cNvSpPr>
                <p:nvPr/>
              </p:nvSpPr>
              <p:spPr bwMode="auto">
                <a:xfrm>
                  <a:off x="1738" y="2958"/>
                  <a:ext cx="80" cy="171"/>
                </a:xfrm>
                <a:custGeom>
                  <a:avLst/>
                  <a:gdLst/>
                  <a:ahLst/>
                  <a:cxnLst>
                    <a:cxn ang="0">
                      <a:pos x="212" y="456"/>
                    </a:cxn>
                    <a:cxn ang="0">
                      <a:pos x="126" y="0"/>
                    </a:cxn>
                    <a:cxn ang="0">
                      <a:pos x="0" y="4"/>
                    </a:cxn>
                    <a:cxn ang="0">
                      <a:pos x="80" y="454"/>
                    </a:cxn>
                    <a:cxn ang="0">
                      <a:pos x="212" y="456"/>
                    </a:cxn>
                  </a:cxnLst>
                  <a:rect l="0" t="0" r="r" b="b"/>
                  <a:pathLst>
                    <a:path w="212" h="456">
                      <a:moveTo>
                        <a:pt x="212" y="456"/>
                      </a:moveTo>
                      <a:lnTo>
                        <a:pt x="126" y="0"/>
                      </a:lnTo>
                      <a:lnTo>
                        <a:pt x="0" y="4"/>
                      </a:lnTo>
                      <a:lnTo>
                        <a:pt x="80" y="454"/>
                      </a:lnTo>
                      <a:lnTo>
                        <a:pt x="212" y="456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50" name="Freeform 353"/>
                <p:cNvSpPr>
                  <a:spLocks noChangeAspect="1"/>
                </p:cNvSpPr>
                <p:nvPr/>
              </p:nvSpPr>
              <p:spPr bwMode="auto">
                <a:xfrm>
                  <a:off x="1812" y="2958"/>
                  <a:ext cx="82" cy="171"/>
                </a:xfrm>
                <a:custGeom>
                  <a:avLst/>
                  <a:gdLst/>
                  <a:ahLst/>
                  <a:cxnLst>
                    <a:cxn ang="0">
                      <a:pos x="220" y="456"/>
                    </a:cxn>
                    <a:cxn ang="0">
                      <a:pos x="126" y="6"/>
                    </a:cxn>
                    <a:cxn ang="0">
                      <a:pos x="0" y="0"/>
                    </a:cxn>
                    <a:cxn ang="0">
                      <a:pos x="84" y="454"/>
                    </a:cxn>
                    <a:cxn ang="0">
                      <a:pos x="220" y="456"/>
                    </a:cxn>
                  </a:cxnLst>
                  <a:rect l="0" t="0" r="r" b="b"/>
                  <a:pathLst>
                    <a:path w="220" h="456">
                      <a:moveTo>
                        <a:pt x="220" y="456"/>
                      </a:moveTo>
                      <a:lnTo>
                        <a:pt x="126" y="6"/>
                      </a:lnTo>
                      <a:lnTo>
                        <a:pt x="0" y="0"/>
                      </a:lnTo>
                      <a:lnTo>
                        <a:pt x="84" y="454"/>
                      </a:lnTo>
                      <a:lnTo>
                        <a:pt x="220" y="456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51" name="Freeform 354"/>
                <p:cNvSpPr>
                  <a:spLocks noChangeAspect="1"/>
                </p:cNvSpPr>
                <p:nvPr/>
              </p:nvSpPr>
              <p:spPr bwMode="auto">
                <a:xfrm>
                  <a:off x="1904" y="3057"/>
                  <a:ext cx="64" cy="60"/>
                </a:xfrm>
                <a:custGeom>
                  <a:avLst/>
                  <a:gdLst/>
                  <a:ahLst/>
                  <a:cxnLst>
                    <a:cxn ang="0">
                      <a:pos x="170" y="154"/>
                    </a:cxn>
                    <a:cxn ang="0">
                      <a:pos x="134" y="0"/>
                    </a:cxn>
                    <a:cxn ang="0">
                      <a:pos x="0" y="0"/>
                    </a:cxn>
                    <a:cxn ang="0">
                      <a:pos x="38" y="160"/>
                    </a:cxn>
                    <a:cxn ang="0">
                      <a:pos x="170" y="154"/>
                    </a:cxn>
                  </a:cxnLst>
                  <a:rect l="0" t="0" r="r" b="b"/>
                  <a:pathLst>
                    <a:path w="170" h="160">
                      <a:moveTo>
                        <a:pt x="170" y="154"/>
                      </a:moveTo>
                      <a:lnTo>
                        <a:pt x="134" y="0"/>
                      </a:lnTo>
                      <a:lnTo>
                        <a:pt x="0" y="0"/>
                      </a:lnTo>
                      <a:lnTo>
                        <a:pt x="38" y="160"/>
                      </a:lnTo>
                      <a:lnTo>
                        <a:pt x="170" y="154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52" name="Freeform 355"/>
                <p:cNvSpPr>
                  <a:spLocks noChangeAspect="1"/>
                </p:cNvSpPr>
                <p:nvPr/>
              </p:nvSpPr>
              <p:spPr bwMode="auto">
                <a:xfrm>
                  <a:off x="1883" y="2958"/>
                  <a:ext cx="65" cy="90"/>
                </a:xfrm>
                <a:custGeom>
                  <a:avLst/>
                  <a:gdLst/>
                  <a:ahLst/>
                  <a:cxnLst>
                    <a:cxn ang="0">
                      <a:pos x="174" y="234"/>
                    </a:cxn>
                    <a:cxn ang="0">
                      <a:pos x="136" y="84"/>
                    </a:cxn>
                    <a:cxn ang="0">
                      <a:pos x="126" y="0"/>
                    </a:cxn>
                    <a:cxn ang="0">
                      <a:pos x="0" y="0"/>
                    </a:cxn>
                    <a:cxn ang="0">
                      <a:pos x="14" y="90"/>
                    </a:cxn>
                    <a:cxn ang="0">
                      <a:pos x="50" y="240"/>
                    </a:cxn>
                    <a:cxn ang="0">
                      <a:pos x="174" y="234"/>
                    </a:cxn>
                  </a:cxnLst>
                  <a:rect l="0" t="0" r="r" b="b"/>
                  <a:pathLst>
                    <a:path w="174" h="240">
                      <a:moveTo>
                        <a:pt x="174" y="234"/>
                      </a:moveTo>
                      <a:lnTo>
                        <a:pt x="136" y="84"/>
                      </a:lnTo>
                      <a:lnTo>
                        <a:pt x="126" y="0"/>
                      </a:lnTo>
                      <a:lnTo>
                        <a:pt x="0" y="0"/>
                      </a:lnTo>
                      <a:lnTo>
                        <a:pt x="14" y="90"/>
                      </a:lnTo>
                      <a:lnTo>
                        <a:pt x="50" y="240"/>
                      </a:lnTo>
                      <a:lnTo>
                        <a:pt x="174" y="234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447" name="Group 356"/>
            <p:cNvGrpSpPr>
              <a:grpSpLocks/>
            </p:cNvGrpSpPr>
            <p:nvPr/>
          </p:nvGrpSpPr>
          <p:grpSpPr bwMode="auto">
            <a:xfrm>
              <a:off x="342" y="1182"/>
              <a:ext cx="1442" cy="1636"/>
              <a:chOff x="342" y="1182"/>
              <a:chExt cx="1442" cy="1636"/>
            </a:xfrm>
          </p:grpSpPr>
          <p:sp>
            <p:nvSpPr>
              <p:cNvPr id="448" name="Rectangle 357"/>
              <p:cNvSpPr>
                <a:spLocks noChangeAspect="1" noChangeArrowheads="1"/>
              </p:cNvSpPr>
              <p:nvPr/>
            </p:nvSpPr>
            <p:spPr bwMode="auto">
              <a:xfrm>
                <a:off x="363" y="2780"/>
                <a:ext cx="1410" cy="38"/>
              </a:xfrm>
              <a:prstGeom prst="rect">
                <a:avLst/>
              </a:prstGeom>
              <a:solidFill>
                <a:srgbClr val="5F5F5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49" name="Rectangle 358"/>
              <p:cNvSpPr>
                <a:spLocks noChangeAspect="1" noChangeArrowheads="1"/>
              </p:cNvSpPr>
              <p:nvPr/>
            </p:nvSpPr>
            <p:spPr bwMode="gray">
              <a:xfrm>
                <a:off x="343" y="2438"/>
                <a:ext cx="1441" cy="350"/>
              </a:xfrm>
              <a:prstGeom prst="rect">
                <a:avLst/>
              </a:prstGeom>
              <a:gradFill rotWithShape="0">
                <a:gsLst>
                  <a:gs pos="0">
                    <a:srgbClr val="DDDDDD"/>
                  </a:gs>
                  <a:gs pos="100000">
                    <a:srgbClr val="777777"/>
                  </a:gs>
                </a:gsLst>
                <a:lin ang="0" scaled="1"/>
              </a:gradFill>
              <a:ln w="3175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450" name="Group 359"/>
              <p:cNvGrpSpPr>
                <a:grpSpLocks/>
              </p:cNvGrpSpPr>
              <p:nvPr/>
            </p:nvGrpSpPr>
            <p:grpSpPr bwMode="auto">
              <a:xfrm>
                <a:off x="1342" y="2553"/>
                <a:ext cx="302" cy="60"/>
                <a:chOff x="1342" y="2553"/>
                <a:chExt cx="302" cy="60"/>
              </a:xfrm>
            </p:grpSpPr>
            <p:sp>
              <p:nvSpPr>
                <p:cNvPr id="459" name="Freeform 360"/>
                <p:cNvSpPr>
                  <a:spLocks noChangeAspect="1"/>
                </p:cNvSpPr>
                <p:nvPr/>
              </p:nvSpPr>
              <p:spPr bwMode="auto">
                <a:xfrm>
                  <a:off x="1416" y="2553"/>
                  <a:ext cx="163" cy="60"/>
                </a:xfrm>
                <a:custGeom>
                  <a:avLst/>
                  <a:gdLst/>
                  <a:ahLst/>
                  <a:cxnLst>
                    <a:cxn ang="0">
                      <a:pos x="0" y="130"/>
                    </a:cxn>
                    <a:cxn ang="0">
                      <a:pos x="0" y="110"/>
                    </a:cxn>
                    <a:cxn ang="0">
                      <a:pos x="34" y="0"/>
                    </a:cxn>
                    <a:cxn ang="0">
                      <a:pos x="314" y="4"/>
                    </a:cxn>
                    <a:cxn ang="0">
                      <a:pos x="354" y="130"/>
                    </a:cxn>
                    <a:cxn ang="0">
                      <a:pos x="0" y="130"/>
                    </a:cxn>
                  </a:cxnLst>
                  <a:rect l="0" t="0" r="r" b="b"/>
                  <a:pathLst>
                    <a:path w="354" h="130">
                      <a:moveTo>
                        <a:pt x="0" y="130"/>
                      </a:moveTo>
                      <a:cubicBezTo>
                        <a:pt x="0" y="123"/>
                        <a:pt x="0" y="117"/>
                        <a:pt x="0" y="110"/>
                      </a:cubicBezTo>
                      <a:lnTo>
                        <a:pt x="34" y="0"/>
                      </a:lnTo>
                      <a:lnTo>
                        <a:pt x="314" y="4"/>
                      </a:lnTo>
                      <a:lnTo>
                        <a:pt x="354" y="130"/>
                      </a:lnTo>
                      <a:lnTo>
                        <a:pt x="0" y="13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60" name="Rectangle 361"/>
                <p:cNvSpPr>
                  <a:spLocks noChangeAspect="1" noChangeArrowheads="1"/>
                </p:cNvSpPr>
                <p:nvPr/>
              </p:nvSpPr>
              <p:spPr bwMode="auto">
                <a:xfrm>
                  <a:off x="1342" y="2569"/>
                  <a:ext cx="302" cy="28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451" name="Rectangle 362"/>
              <p:cNvSpPr>
                <a:spLocks noChangeAspect="1" noChangeArrowheads="1"/>
              </p:cNvSpPr>
              <p:nvPr/>
            </p:nvSpPr>
            <p:spPr bwMode="auto">
              <a:xfrm>
                <a:off x="500" y="2665"/>
                <a:ext cx="109" cy="53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52" name="Freeform 363"/>
              <p:cNvSpPr>
                <a:spLocks noChangeAspect="1"/>
              </p:cNvSpPr>
              <p:nvPr/>
            </p:nvSpPr>
            <p:spPr bwMode="gray">
              <a:xfrm>
                <a:off x="342" y="2207"/>
                <a:ext cx="1442" cy="244"/>
              </a:xfrm>
              <a:custGeom>
                <a:avLst/>
                <a:gdLst/>
                <a:ahLst/>
                <a:cxnLst>
                  <a:cxn ang="0">
                    <a:pos x="399" y="0"/>
                  </a:cxn>
                  <a:cxn ang="0">
                    <a:pos x="0" y="501"/>
                  </a:cxn>
                  <a:cxn ang="0">
                    <a:pos x="17" y="530"/>
                  </a:cxn>
                  <a:cxn ang="0">
                    <a:pos x="3114" y="525"/>
                  </a:cxn>
                  <a:cxn ang="0">
                    <a:pos x="3129" y="501"/>
                  </a:cxn>
                  <a:cxn ang="0">
                    <a:pos x="2724" y="6"/>
                  </a:cxn>
                  <a:cxn ang="0">
                    <a:pos x="399" y="0"/>
                  </a:cxn>
                </a:cxnLst>
                <a:rect l="0" t="0" r="r" b="b"/>
                <a:pathLst>
                  <a:path w="3129" h="530">
                    <a:moveTo>
                      <a:pt x="399" y="0"/>
                    </a:moveTo>
                    <a:lnTo>
                      <a:pt x="0" y="501"/>
                    </a:lnTo>
                    <a:lnTo>
                      <a:pt x="17" y="530"/>
                    </a:lnTo>
                    <a:lnTo>
                      <a:pt x="3114" y="525"/>
                    </a:lnTo>
                    <a:lnTo>
                      <a:pt x="3129" y="501"/>
                    </a:lnTo>
                    <a:lnTo>
                      <a:pt x="2724" y="6"/>
                    </a:lnTo>
                    <a:lnTo>
                      <a:pt x="399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B2B2B2"/>
                  </a:gs>
                  <a:gs pos="100000">
                    <a:srgbClr val="4D4D4D"/>
                  </a:gs>
                </a:gsLst>
                <a:lin ang="0" scaled="1"/>
              </a:gradFill>
              <a:ln w="3175" cap="flat" cmpd="sng">
                <a:solidFill>
                  <a:srgbClr val="808080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53" name="Freeform 364"/>
              <p:cNvSpPr>
                <a:spLocks noChangeAspect="1"/>
              </p:cNvSpPr>
              <p:nvPr/>
            </p:nvSpPr>
            <p:spPr bwMode="auto">
              <a:xfrm>
                <a:off x="557" y="2226"/>
                <a:ext cx="954" cy="99"/>
              </a:xfrm>
              <a:custGeom>
                <a:avLst/>
                <a:gdLst/>
                <a:ahLst/>
                <a:cxnLst>
                  <a:cxn ang="0">
                    <a:pos x="1904" y="0"/>
                  </a:cxn>
                  <a:cxn ang="0">
                    <a:pos x="2034" y="160"/>
                  </a:cxn>
                  <a:cxn ang="0">
                    <a:pos x="1984" y="214"/>
                  </a:cxn>
                  <a:cxn ang="0">
                    <a:pos x="94" y="214"/>
                  </a:cxn>
                  <a:cxn ang="0">
                    <a:pos x="44" y="160"/>
                  </a:cxn>
                  <a:cxn ang="0">
                    <a:pos x="160" y="14"/>
                  </a:cxn>
                  <a:cxn ang="0">
                    <a:pos x="1904" y="0"/>
                  </a:cxn>
                </a:cxnLst>
                <a:rect l="0" t="0" r="r" b="b"/>
                <a:pathLst>
                  <a:path w="2070" h="214">
                    <a:moveTo>
                      <a:pt x="1904" y="0"/>
                    </a:moveTo>
                    <a:lnTo>
                      <a:pt x="2034" y="160"/>
                    </a:lnTo>
                    <a:cubicBezTo>
                      <a:pt x="2034" y="160"/>
                      <a:pt x="2070" y="214"/>
                      <a:pt x="1984" y="214"/>
                    </a:cubicBezTo>
                    <a:cubicBezTo>
                      <a:pt x="1984" y="214"/>
                      <a:pt x="1039" y="214"/>
                      <a:pt x="94" y="214"/>
                    </a:cubicBezTo>
                    <a:cubicBezTo>
                      <a:pt x="0" y="210"/>
                      <a:pt x="44" y="160"/>
                      <a:pt x="44" y="160"/>
                    </a:cubicBezTo>
                    <a:lnTo>
                      <a:pt x="160" y="14"/>
                    </a:lnTo>
                    <a:lnTo>
                      <a:pt x="190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777777"/>
                  </a:gs>
                  <a:gs pos="100000">
                    <a:srgbClr val="808080"/>
                  </a:gs>
                </a:gsLst>
                <a:lin ang="0" scaled="1"/>
              </a:gradFill>
              <a:ln w="3175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54" name="Freeform 365"/>
              <p:cNvSpPr>
                <a:spLocks noChangeAspect="1"/>
              </p:cNvSpPr>
              <p:nvPr/>
            </p:nvSpPr>
            <p:spPr bwMode="auto">
              <a:xfrm>
                <a:off x="569" y="2311"/>
                <a:ext cx="929" cy="81"/>
              </a:xfrm>
              <a:custGeom>
                <a:avLst/>
                <a:gdLst/>
                <a:ahLst/>
                <a:cxnLst>
                  <a:cxn ang="0">
                    <a:pos x="2014" y="0"/>
                  </a:cxn>
                  <a:cxn ang="0">
                    <a:pos x="2016" y="126"/>
                  </a:cxn>
                  <a:cxn ang="0">
                    <a:pos x="1960" y="176"/>
                  </a:cxn>
                  <a:cxn ang="0">
                    <a:pos x="70" y="176"/>
                  </a:cxn>
                  <a:cxn ang="0">
                    <a:pos x="10" y="120"/>
                  </a:cxn>
                  <a:cxn ang="0">
                    <a:pos x="10" y="2"/>
                  </a:cxn>
                  <a:cxn ang="0">
                    <a:pos x="2014" y="0"/>
                  </a:cxn>
                </a:cxnLst>
                <a:rect l="0" t="0" r="r" b="b"/>
                <a:pathLst>
                  <a:path w="2018" h="176">
                    <a:moveTo>
                      <a:pt x="2014" y="0"/>
                    </a:moveTo>
                    <a:lnTo>
                      <a:pt x="2016" y="126"/>
                    </a:lnTo>
                    <a:cubicBezTo>
                      <a:pt x="2007" y="155"/>
                      <a:pt x="2018" y="156"/>
                      <a:pt x="1960" y="176"/>
                    </a:cubicBezTo>
                    <a:cubicBezTo>
                      <a:pt x="1960" y="176"/>
                      <a:pt x="1015" y="176"/>
                      <a:pt x="70" y="176"/>
                    </a:cubicBezTo>
                    <a:cubicBezTo>
                      <a:pt x="0" y="172"/>
                      <a:pt x="20" y="149"/>
                      <a:pt x="10" y="120"/>
                    </a:cubicBezTo>
                    <a:lnTo>
                      <a:pt x="10" y="2"/>
                    </a:lnTo>
                    <a:lnTo>
                      <a:pt x="201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DDDDDD"/>
                  </a:gs>
                  <a:gs pos="100000">
                    <a:srgbClr val="292929"/>
                  </a:gs>
                </a:gsLst>
                <a:lin ang="0" scaled="1"/>
              </a:gradFill>
              <a:ln w="317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55" name="AutoShape 366"/>
              <p:cNvSpPr>
                <a:spLocks noChangeAspect="1" noChangeArrowheads="1"/>
              </p:cNvSpPr>
              <p:nvPr/>
            </p:nvSpPr>
            <p:spPr bwMode="gray">
              <a:xfrm>
                <a:off x="399" y="1182"/>
                <a:ext cx="1318" cy="1073"/>
              </a:xfrm>
              <a:prstGeom prst="roundRect">
                <a:avLst>
                  <a:gd name="adj" fmla="val 1847"/>
                </a:avLst>
              </a:prstGeom>
              <a:gradFill rotWithShape="0">
                <a:gsLst>
                  <a:gs pos="0">
                    <a:srgbClr val="DDDDDD"/>
                  </a:gs>
                  <a:gs pos="100000">
                    <a:srgbClr val="5F5F5F"/>
                  </a:gs>
                </a:gsLst>
                <a:lin ang="2700000" scaled="1"/>
              </a:gradFill>
              <a:ln w="3175">
                <a:solidFill>
                  <a:srgbClr val="80808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56" name="AutoShape 367"/>
              <p:cNvSpPr>
                <a:spLocks noChangeAspect="1" noChangeArrowheads="1"/>
              </p:cNvSpPr>
              <p:nvPr/>
            </p:nvSpPr>
            <p:spPr bwMode="gray">
              <a:xfrm>
                <a:off x="479" y="1272"/>
                <a:ext cx="1158" cy="897"/>
              </a:xfrm>
              <a:prstGeom prst="roundRect">
                <a:avLst>
                  <a:gd name="adj" fmla="val 1847"/>
                </a:avLst>
              </a:prstGeom>
              <a:gradFill rotWithShape="0">
                <a:gsLst>
                  <a:gs pos="0">
                    <a:srgbClr val="5F5F5F"/>
                  </a:gs>
                  <a:gs pos="100000">
                    <a:srgbClr val="DDDDDD"/>
                  </a:gs>
                </a:gsLst>
                <a:lin ang="2700000" scaled="1"/>
              </a:gradFill>
              <a:ln w="3175">
                <a:solidFill>
                  <a:srgbClr val="80808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57" name="AutoShape 368"/>
              <p:cNvSpPr>
                <a:spLocks noChangeAspect="1" noChangeArrowheads="1"/>
              </p:cNvSpPr>
              <p:nvPr/>
            </p:nvSpPr>
            <p:spPr bwMode="gray">
              <a:xfrm>
                <a:off x="557" y="1345"/>
                <a:ext cx="1004" cy="736"/>
              </a:xfrm>
              <a:prstGeom prst="roundRect">
                <a:avLst>
                  <a:gd name="adj" fmla="val 1847"/>
                </a:avLst>
              </a:prstGeom>
              <a:gradFill rotWithShape="0">
                <a:gsLst>
                  <a:gs pos="0">
                    <a:srgbClr val="99CCCC"/>
                  </a:gs>
                  <a:gs pos="100000">
                    <a:srgbClr val="006699"/>
                  </a:gs>
                </a:gsLst>
                <a:lin ang="2700000" scaled="1"/>
              </a:gradFill>
              <a:ln w="6350">
                <a:solidFill>
                  <a:srgbClr val="99CC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58" name="AutoShape 369"/>
              <p:cNvSpPr>
                <a:spLocks noChangeAspect="1" noChangeArrowheads="1"/>
              </p:cNvSpPr>
              <p:nvPr/>
            </p:nvSpPr>
            <p:spPr bwMode="auto">
              <a:xfrm>
                <a:off x="1307" y="1454"/>
                <a:ext cx="79" cy="185"/>
              </a:xfrm>
              <a:prstGeom prst="roundRect">
                <a:avLst>
                  <a:gd name="adj" fmla="val 50000"/>
                </a:avLst>
              </a:prstGeom>
              <a:solidFill>
                <a:srgbClr val="99CCCC"/>
              </a:solidFill>
              <a:ln w="635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553" name="Rectangle 552"/>
          <p:cNvSpPr/>
          <p:nvPr/>
        </p:nvSpPr>
        <p:spPr>
          <a:xfrm>
            <a:off x="467544" y="5301208"/>
            <a:ext cx="8424936" cy="93610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it-IT" dirty="0" smtClean="0">
                <a:solidFill>
                  <a:schemeClr val="tx1"/>
                </a:solidFill>
              </a:rPr>
              <a:t>Experiment, composed by several sub detectors:</a:t>
            </a:r>
          </a:p>
          <a:p>
            <a:pPr algn="ctr"/>
            <a:r>
              <a:rPr lang="it-IT" dirty="0" smtClean="0">
                <a:solidFill>
                  <a:schemeClr val="tx1"/>
                </a:solidFill>
              </a:rPr>
              <a:t>Our data is produced here</a:t>
            </a:r>
          </a:p>
        </p:txBody>
      </p:sp>
      <p:sp>
        <p:nvSpPr>
          <p:cNvPr id="554" name="Rectangle 553"/>
          <p:cNvSpPr/>
          <p:nvPr/>
        </p:nvSpPr>
        <p:spPr>
          <a:xfrm>
            <a:off x="735607" y="4581128"/>
            <a:ext cx="1028081" cy="64807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2500" lnSpcReduction="20000"/>
          </a:bodyPr>
          <a:lstStyle/>
          <a:p>
            <a:pPr algn="ctr"/>
            <a:r>
              <a:rPr lang="it-IT" dirty="0" smtClean="0">
                <a:solidFill>
                  <a:schemeClr val="tx1"/>
                </a:solidFill>
              </a:rPr>
              <a:t>Readout boards</a:t>
            </a:r>
          </a:p>
        </p:txBody>
      </p:sp>
      <p:sp>
        <p:nvSpPr>
          <p:cNvPr id="555" name="Rectangle 554"/>
          <p:cNvSpPr/>
          <p:nvPr/>
        </p:nvSpPr>
        <p:spPr>
          <a:xfrm>
            <a:off x="1867766" y="4581128"/>
            <a:ext cx="1028081" cy="64807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2500" lnSpcReduction="20000"/>
          </a:bodyPr>
          <a:lstStyle/>
          <a:p>
            <a:pPr algn="ctr"/>
            <a:r>
              <a:rPr lang="it-IT" dirty="0" smtClean="0">
                <a:solidFill>
                  <a:schemeClr val="tx1"/>
                </a:solidFill>
              </a:rPr>
              <a:t>Readout boards</a:t>
            </a:r>
          </a:p>
        </p:txBody>
      </p:sp>
      <p:sp>
        <p:nvSpPr>
          <p:cNvPr id="556" name="Rectangle 555"/>
          <p:cNvSpPr/>
          <p:nvPr/>
        </p:nvSpPr>
        <p:spPr>
          <a:xfrm>
            <a:off x="2967855" y="4581128"/>
            <a:ext cx="1028081" cy="64807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2500" lnSpcReduction="20000"/>
          </a:bodyPr>
          <a:lstStyle/>
          <a:p>
            <a:pPr algn="ctr"/>
            <a:r>
              <a:rPr lang="it-IT" dirty="0" smtClean="0">
                <a:solidFill>
                  <a:schemeClr val="tx1"/>
                </a:solidFill>
              </a:rPr>
              <a:t>Readout boards</a:t>
            </a:r>
          </a:p>
        </p:txBody>
      </p:sp>
      <p:sp>
        <p:nvSpPr>
          <p:cNvPr id="557" name="Rectangle 556"/>
          <p:cNvSpPr/>
          <p:nvPr/>
        </p:nvSpPr>
        <p:spPr>
          <a:xfrm>
            <a:off x="4100014" y="4581128"/>
            <a:ext cx="1028081" cy="64807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2500" lnSpcReduction="20000"/>
          </a:bodyPr>
          <a:lstStyle/>
          <a:p>
            <a:pPr algn="ctr"/>
            <a:r>
              <a:rPr lang="it-IT" dirty="0" smtClean="0">
                <a:solidFill>
                  <a:schemeClr val="tx1"/>
                </a:solidFill>
              </a:rPr>
              <a:t>Readout boards</a:t>
            </a:r>
          </a:p>
        </p:txBody>
      </p:sp>
      <p:sp>
        <p:nvSpPr>
          <p:cNvPr id="558" name="Rectangle 557"/>
          <p:cNvSpPr/>
          <p:nvPr/>
        </p:nvSpPr>
        <p:spPr>
          <a:xfrm>
            <a:off x="5200103" y="4581128"/>
            <a:ext cx="1028081" cy="64807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2500" lnSpcReduction="20000"/>
          </a:bodyPr>
          <a:lstStyle/>
          <a:p>
            <a:pPr algn="ctr"/>
            <a:r>
              <a:rPr lang="it-IT" dirty="0" smtClean="0">
                <a:solidFill>
                  <a:schemeClr val="tx1"/>
                </a:solidFill>
              </a:rPr>
              <a:t>Readout boards</a:t>
            </a:r>
          </a:p>
        </p:txBody>
      </p:sp>
      <p:sp>
        <p:nvSpPr>
          <p:cNvPr id="559" name="Rectangle 558"/>
          <p:cNvSpPr/>
          <p:nvPr/>
        </p:nvSpPr>
        <p:spPr>
          <a:xfrm>
            <a:off x="6352231" y="4581128"/>
            <a:ext cx="1028081" cy="64807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2500" lnSpcReduction="20000"/>
          </a:bodyPr>
          <a:lstStyle/>
          <a:p>
            <a:pPr algn="ctr"/>
            <a:r>
              <a:rPr lang="it-IT" dirty="0" smtClean="0">
                <a:solidFill>
                  <a:schemeClr val="tx1"/>
                </a:solidFill>
              </a:rPr>
              <a:t>Readout boards</a:t>
            </a:r>
          </a:p>
        </p:txBody>
      </p:sp>
      <p:sp>
        <p:nvSpPr>
          <p:cNvPr id="560" name="Rectangle 559"/>
          <p:cNvSpPr/>
          <p:nvPr/>
        </p:nvSpPr>
        <p:spPr>
          <a:xfrm>
            <a:off x="7504359" y="4581128"/>
            <a:ext cx="1028081" cy="64807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2500" lnSpcReduction="20000"/>
          </a:bodyPr>
          <a:lstStyle/>
          <a:p>
            <a:pPr algn="ctr"/>
            <a:r>
              <a:rPr lang="it-IT" dirty="0" smtClean="0">
                <a:solidFill>
                  <a:schemeClr val="tx1"/>
                </a:solidFill>
              </a:rPr>
              <a:t>Readout boards</a:t>
            </a:r>
          </a:p>
        </p:txBody>
      </p:sp>
      <p:cxnSp>
        <p:nvCxnSpPr>
          <p:cNvPr id="570" name="Straight Arrow Connector 569"/>
          <p:cNvCxnSpPr>
            <a:stCxn id="554" idx="0"/>
          </p:cNvCxnSpPr>
          <p:nvPr/>
        </p:nvCxnSpPr>
        <p:spPr>
          <a:xfrm flipV="1">
            <a:off x="1249648" y="3471625"/>
            <a:ext cx="2862837" cy="110950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2" name="Straight Arrow Connector 571"/>
          <p:cNvCxnSpPr>
            <a:stCxn id="555" idx="0"/>
          </p:cNvCxnSpPr>
          <p:nvPr/>
        </p:nvCxnSpPr>
        <p:spPr>
          <a:xfrm flipV="1">
            <a:off x="2381807" y="3690285"/>
            <a:ext cx="1767820" cy="89084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4" name="Straight Arrow Connector 573"/>
          <p:cNvCxnSpPr>
            <a:stCxn id="556" idx="0"/>
          </p:cNvCxnSpPr>
          <p:nvPr/>
        </p:nvCxnSpPr>
        <p:spPr>
          <a:xfrm flipV="1">
            <a:off x="3481896" y="3838451"/>
            <a:ext cx="802370" cy="74267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8" name="Straight Arrow Connector 577"/>
          <p:cNvCxnSpPr>
            <a:stCxn id="557" idx="0"/>
          </p:cNvCxnSpPr>
          <p:nvPr/>
        </p:nvCxnSpPr>
        <p:spPr>
          <a:xfrm flipH="1" flipV="1">
            <a:off x="4601193" y="3779877"/>
            <a:ext cx="12862" cy="80125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0" name="Straight Arrow Connector 579"/>
          <p:cNvCxnSpPr>
            <a:stCxn id="558" idx="0"/>
          </p:cNvCxnSpPr>
          <p:nvPr/>
        </p:nvCxnSpPr>
        <p:spPr>
          <a:xfrm flipH="1" flipV="1">
            <a:off x="4889043" y="3690285"/>
            <a:ext cx="825101" cy="89084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4" name="Straight Arrow Connector 583"/>
          <p:cNvCxnSpPr>
            <a:stCxn id="559" idx="0"/>
          </p:cNvCxnSpPr>
          <p:nvPr/>
        </p:nvCxnSpPr>
        <p:spPr>
          <a:xfrm flipH="1" flipV="1">
            <a:off x="5007744" y="3653500"/>
            <a:ext cx="1858528" cy="92762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6" name="Straight Arrow Connector 585"/>
          <p:cNvCxnSpPr>
            <a:stCxn id="560" idx="0"/>
          </p:cNvCxnSpPr>
          <p:nvPr/>
        </p:nvCxnSpPr>
        <p:spPr>
          <a:xfrm flipH="1" flipV="1">
            <a:off x="5037122" y="3471625"/>
            <a:ext cx="2981278" cy="110950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1" name="TextBox 590"/>
          <p:cNvSpPr txBox="1"/>
          <p:nvPr/>
        </p:nvSpPr>
        <p:spPr>
          <a:xfrm>
            <a:off x="1835696" y="1207785"/>
            <a:ext cx="8242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 smtClean="0">
                <a:latin typeface="+mn-lt"/>
              </a:rPr>
              <a:t>10.0.0.10</a:t>
            </a:r>
          </a:p>
        </p:txBody>
      </p:sp>
      <p:sp>
        <p:nvSpPr>
          <p:cNvPr id="599" name="TextBox 598"/>
          <p:cNvSpPr txBox="1"/>
          <p:nvPr/>
        </p:nvSpPr>
        <p:spPr>
          <a:xfrm>
            <a:off x="3027655" y="1207785"/>
            <a:ext cx="8242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 smtClean="0">
                <a:latin typeface="+mn-lt"/>
              </a:rPr>
              <a:t>10.0.0.11</a:t>
            </a:r>
          </a:p>
        </p:txBody>
      </p:sp>
      <p:sp>
        <p:nvSpPr>
          <p:cNvPr id="600" name="TextBox 599"/>
          <p:cNvSpPr txBox="1"/>
          <p:nvPr/>
        </p:nvSpPr>
        <p:spPr>
          <a:xfrm>
            <a:off x="4179783" y="1196752"/>
            <a:ext cx="8242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 smtClean="0">
                <a:latin typeface="+mn-lt"/>
              </a:rPr>
              <a:t>10.0.0.12</a:t>
            </a:r>
          </a:p>
        </p:txBody>
      </p:sp>
      <p:sp>
        <p:nvSpPr>
          <p:cNvPr id="601" name="TextBox 600"/>
          <p:cNvSpPr txBox="1"/>
          <p:nvPr/>
        </p:nvSpPr>
        <p:spPr>
          <a:xfrm>
            <a:off x="5508104" y="1196752"/>
            <a:ext cx="8242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 smtClean="0">
                <a:latin typeface="+mn-lt"/>
              </a:rPr>
              <a:t>10.0.0.13</a:t>
            </a:r>
          </a:p>
        </p:txBody>
      </p:sp>
      <p:sp>
        <p:nvSpPr>
          <p:cNvPr id="602" name="TextBox 601"/>
          <p:cNvSpPr txBox="1"/>
          <p:nvPr/>
        </p:nvSpPr>
        <p:spPr>
          <a:xfrm>
            <a:off x="6700063" y="1196752"/>
            <a:ext cx="8242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 smtClean="0">
                <a:latin typeface="+mn-lt"/>
              </a:rPr>
              <a:t>10.0.0.14</a:t>
            </a:r>
          </a:p>
        </p:txBody>
      </p:sp>
      <p:sp>
        <p:nvSpPr>
          <p:cNvPr id="603" name="TextBox 602"/>
          <p:cNvSpPr txBox="1"/>
          <p:nvPr/>
        </p:nvSpPr>
        <p:spPr>
          <a:xfrm>
            <a:off x="755576" y="4365104"/>
            <a:ext cx="9925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/>
              <a:t>192.168.0.10</a:t>
            </a:r>
          </a:p>
        </p:txBody>
      </p:sp>
      <p:sp>
        <p:nvSpPr>
          <p:cNvPr id="605" name="TextBox 604"/>
          <p:cNvSpPr txBox="1"/>
          <p:nvPr/>
        </p:nvSpPr>
        <p:spPr>
          <a:xfrm>
            <a:off x="1907704" y="4376137"/>
            <a:ext cx="9925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 smtClean="0"/>
              <a:t>192.168.0.14</a:t>
            </a:r>
            <a:endParaRPr lang="it-IT" sz="1200" dirty="0"/>
          </a:p>
        </p:txBody>
      </p:sp>
      <p:sp>
        <p:nvSpPr>
          <p:cNvPr id="606" name="TextBox 605"/>
          <p:cNvSpPr txBox="1"/>
          <p:nvPr/>
        </p:nvSpPr>
        <p:spPr>
          <a:xfrm>
            <a:off x="2976107" y="4365104"/>
            <a:ext cx="9925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 smtClean="0"/>
              <a:t>192.168.0.18</a:t>
            </a:r>
            <a:endParaRPr lang="it-IT" sz="1200" dirty="0"/>
          </a:p>
        </p:txBody>
      </p:sp>
      <p:sp>
        <p:nvSpPr>
          <p:cNvPr id="607" name="TextBox 606"/>
          <p:cNvSpPr txBox="1"/>
          <p:nvPr/>
        </p:nvSpPr>
        <p:spPr>
          <a:xfrm>
            <a:off x="4083477" y="4365104"/>
            <a:ext cx="9925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 smtClean="0"/>
              <a:t>192.168.0.22</a:t>
            </a:r>
            <a:endParaRPr lang="it-IT" sz="1200" dirty="0"/>
          </a:p>
        </p:txBody>
      </p:sp>
      <p:sp>
        <p:nvSpPr>
          <p:cNvPr id="608" name="TextBox 607"/>
          <p:cNvSpPr txBox="1"/>
          <p:nvPr/>
        </p:nvSpPr>
        <p:spPr>
          <a:xfrm>
            <a:off x="5148064" y="4376137"/>
            <a:ext cx="9925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 smtClean="0"/>
              <a:t>192.168.0.26</a:t>
            </a:r>
            <a:endParaRPr lang="it-IT" sz="1200" dirty="0"/>
          </a:p>
        </p:txBody>
      </p:sp>
      <p:sp>
        <p:nvSpPr>
          <p:cNvPr id="609" name="TextBox 608"/>
          <p:cNvSpPr txBox="1"/>
          <p:nvPr/>
        </p:nvSpPr>
        <p:spPr>
          <a:xfrm>
            <a:off x="6387733" y="4365104"/>
            <a:ext cx="9925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 smtClean="0"/>
              <a:t>192.168.0.30</a:t>
            </a:r>
            <a:endParaRPr lang="it-IT" sz="1200" dirty="0"/>
          </a:p>
        </p:txBody>
      </p:sp>
      <p:sp>
        <p:nvSpPr>
          <p:cNvPr id="610" name="TextBox 609"/>
          <p:cNvSpPr txBox="1"/>
          <p:nvPr/>
        </p:nvSpPr>
        <p:spPr>
          <a:xfrm>
            <a:off x="7539861" y="4365104"/>
            <a:ext cx="9925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 smtClean="0"/>
              <a:t>192.168.0.34</a:t>
            </a:r>
            <a:endParaRPr lang="it-IT" sz="1200" dirty="0"/>
          </a:p>
        </p:txBody>
      </p:sp>
    </p:spTree>
    <p:extLst>
      <p:ext uri="{BB962C8B-B14F-4D97-AF65-F5344CB8AC3E}">
        <p14:creationId xmlns:p14="http://schemas.microsoft.com/office/powerpoint/2010/main" val="34309517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Protocols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protocol defines the syntax, semantics, and synchronization of communication</a:t>
            </a:r>
          </a:p>
          <a:p>
            <a:r>
              <a:rPr lang="en-US" dirty="0" smtClean="0"/>
              <a:t>the specified behavior is typically independent of how it is to be implemented</a:t>
            </a:r>
          </a:p>
          <a:p>
            <a:r>
              <a:rPr lang="en-US" dirty="0" smtClean="0"/>
              <a:t>A protocol can therefore be implemented as hardware or software or both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5B4A213-182E-4865-9052-6E7FBF0972B9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736725" y="6453336"/>
            <a:ext cx="4694238" cy="255587"/>
          </a:xfrm>
        </p:spPr>
        <p:txBody>
          <a:bodyPr/>
          <a:lstStyle/>
          <a:p>
            <a:pPr>
              <a:defRPr/>
            </a:pPr>
            <a:r>
              <a:rPr lang="en-US" smtClean="0"/>
              <a:t>Data Networks – ISOTDAQ 2013 – Enrico.Bonaccorsi@cern.ch </a:t>
            </a:r>
            <a:endParaRPr lang="en-GB" sz="12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Backup slides</a:t>
            </a:r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1965548-D45B-410C-B245-CE1CA6092D31}" type="slidenum">
              <a:rPr lang="en-GB" smtClean="0"/>
              <a:pPr>
                <a:defRPr/>
              </a:pPr>
              <a:t>41</a:t>
            </a:fld>
            <a:endParaRPr lang="en-GB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736725" y="6465888"/>
            <a:ext cx="4694238" cy="255587"/>
          </a:xfrm>
        </p:spPr>
        <p:txBody>
          <a:bodyPr/>
          <a:lstStyle/>
          <a:p>
            <a:pPr>
              <a:defRPr/>
            </a:pPr>
            <a:r>
              <a:rPr lang="en-US" smtClean="0"/>
              <a:t>Data Networks – ISOTDAQ 2013 – Enrico.Bonaccorsi@cern.ch 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4759186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Step 1: Request for Synchronization</a:t>
            </a:r>
          </a:p>
        </p:txBody>
      </p:sp>
      <p:pic>
        <p:nvPicPr>
          <p:cNvPr id="25600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1400" y="1636713"/>
            <a:ext cx="7067550" cy="4830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736725" y="6485781"/>
            <a:ext cx="4694238" cy="255587"/>
          </a:xfrm>
        </p:spPr>
        <p:txBody>
          <a:bodyPr/>
          <a:lstStyle/>
          <a:p>
            <a:pPr>
              <a:defRPr/>
            </a:pPr>
            <a:r>
              <a:rPr lang="en-US" smtClean="0"/>
              <a:t>Data Networks – ISOTDAQ 2013 – Enrico.Bonaccorsi@cern.ch </a:t>
            </a:r>
            <a:endParaRPr lang="en-GB" sz="12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1965548-D45B-410C-B245-CE1CA6092D31}" type="slidenum">
              <a:rPr lang="en-GB" smtClean="0"/>
              <a:pPr>
                <a:defRPr/>
              </a:pPr>
              <a:t>42</a:t>
            </a:fld>
            <a:endParaRPr lang="en-GB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Step 2: Acknowledgment </a:t>
            </a:r>
            <a:br>
              <a:rPr lang="en-US"/>
            </a:br>
            <a:r>
              <a:rPr lang="en-US"/>
              <a:t>of the Client Request</a:t>
            </a:r>
          </a:p>
        </p:txBody>
      </p:sp>
      <p:pic>
        <p:nvPicPr>
          <p:cNvPr id="25702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3238" y="1673225"/>
            <a:ext cx="7886700" cy="4757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736725" y="6485781"/>
            <a:ext cx="4694238" cy="255587"/>
          </a:xfrm>
        </p:spPr>
        <p:txBody>
          <a:bodyPr/>
          <a:lstStyle/>
          <a:p>
            <a:pPr>
              <a:defRPr/>
            </a:pPr>
            <a:r>
              <a:rPr lang="en-US" smtClean="0"/>
              <a:t>Data Networks – ISOTDAQ 2013 – Enrico.Bonaccorsi@cern.ch </a:t>
            </a:r>
            <a:endParaRPr lang="en-GB" sz="12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1965548-D45B-410C-B245-CE1CA6092D31}" type="slidenum">
              <a:rPr lang="en-GB" smtClean="0"/>
              <a:pPr>
                <a:defRPr/>
              </a:pPr>
              <a:t>43</a:t>
            </a:fld>
            <a:endParaRPr lang="en-GB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Step 3: Acknowledgment </a:t>
            </a:r>
            <a:br>
              <a:rPr lang="en-US"/>
            </a:br>
            <a:r>
              <a:rPr lang="en-US"/>
              <a:t>of the Server Request</a:t>
            </a:r>
          </a:p>
        </p:txBody>
      </p:sp>
      <p:graphicFrame>
        <p:nvGraphicFramePr>
          <p:cNvPr id="258052" name="Object 4"/>
          <p:cNvGraphicFramePr>
            <a:graphicFrameLocks noChangeAspect="1"/>
          </p:cNvGraphicFramePr>
          <p:nvPr/>
        </p:nvGraphicFramePr>
        <p:xfrm>
          <a:off x="390525" y="1781175"/>
          <a:ext cx="8369300" cy="4541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39" name="Document" r:id="rId3" imgW="5550480" imgH="3011400" progId="Word.Document.8">
                  <p:embed/>
                </p:oleObj>
              </mc:Choice>
              <mc:Fallback>
                <p:oleObj name="Document" r:id="rId3" imgW="5550480" imgH="3011400" progId="Word.Document.8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0525" y="1781175"/>
                        <a:ext cx="8369300" cy="45418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736725" y="6465888"/>
            <a:ext cx="4694238" cy="255587"/>
          </a:xfrm>
        </p:spPr>
        <p:txBody>
          <a:bodyPr/>
          <a:lstStyle/>
          <a:p>
            <a:pPr>
              <a:defRPr/>
            </a:pPr>
            <a:r>
              <a:rPr lang="en-US" smtClean="0"/>
              <a:t>Data Networks – ISOTDAQ 2013 – Enrico.Bonaccorsi@cern.ch </a:t>
            </a:r>
            <a:endParaRPr lang="en-GB" sz="12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1965548-D45B-410C-B245-CE1CA6092D31}" type="slidenum">
              <a:rPr lang="en-GB" smtClean="0"/>
              <a:pPr>
                <a:defRPr/>
              </a:pPr>
              <a:t>44</a:t>
            </a:fld>
            <a:endParaRPr lang="en-GB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074" name="Rectangle 2"/>
          <p:cNvSpPr>
            <a:spLocks noChangeArrowheads="1"/>
          </p:cNvSpPr>
          <p:nvPr/>
        </p:nvSpPr>
        <p:spPr bwMode="auto">
          <a:xfrm>
            <a:off x="0" y="3781425"/>
            <a:ext cx="9144000" cy="3076575"/>
          </a:xfrm>
          <a:prstGeom prst="rect">
            <a:avLst/>
          </a:prstGeom>
          <a:solidFill>
            <a:srgbClr val="AFCAE5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259075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Congestion and TCP</a:t>
            </a:r>
          </a:p>
        </p:txBody>
      </p:sp>
      <p:sp>
        <p:nvSpPr>
          <p:cNvPr id="259076" name="Rectangle 4"/>
          <p:cNvSpPr>
            <a:spLocks noChangeArrowheads="1"/>
          </p:cNvSpPr>
          <p:nvPr/>
        </p:nvSpPr>
        <p:spPr bwMode="auto">
          <a:xfrm>
            <a:off x="1685925" y="2387600"/>
            <a:ext cx="11113" cy="31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9078" name="Line 6"/>
          <p:cNvSpPr>
            <a:spLocks noChangeShapeType="1"/>
          </p:cNvSpPr>
          <p:nvPr/>
        </p:nvSpPr>
        <p:spPr bwMode="gray">
          <a:xfrm>
            <a:off x="2163763" y="1981200"/>
            <a:ext cx="469106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1524000" y="1490663"/>
            <a:ext cx="965200" cy="1009650"/>
            <a:chOff x="1894" y="2088"/>
            <a:chExt cx="1975" cy="2066"/>
          </a:xfrm>
        </p:grpSpPr>
        <p:grpSp>
          <p:nvGrpSpPr>
            <p:cNvPr id="3" name="Group 8"/>
            <p:cNvGrpSpPr>
              <a:grpSpLocks/>
            </p:cNvGrpSpPr>
            <p:nvPr/>
          </p:nvGrpSpPr>
          <p:grpSpPr bwMode="auto">
            <a:xfrm>
              <a:off x="1894" y="3808"/>
              <a:ext cx="1975" cy="346"/>
              <a:chOff x="1894" y="3808"/>
              <a:chExt cx="1975" cy="346"/>
            </a:xfrm>
          </p:grpSpPr>
          <p:sp>
            <p:nvSpPr>
              <p:cNvPr id="259081" name="Freeform 9"/>
              <p:cNvSpPr>
                <a:spLocks noChangeAspect="1"/>
              </p:cNvSpPr>
              <p:nvPr/>
            </p:nvSpPr>
            <p:spPr bwMode="gray">
              <a:xfrm>
                <a:off x="1894" y="4098"/>
                <a:ext cx="1975" cy="56"/>
              </a:xfrm>
              <a:custGeom>
                <a:avLst/>
                <a:gdLst/>
                <a:ahLst/>
                <a:cxnLst>
                  <a:cxn ang="0">
                    <a:pos x="31" y="150"/>
                  </a:cxn>
                  <a:cxn ang="0">
                    <a:pos x="0" y="39"/>
                  </a:cxn>
                  <a:cxn ang="0">
                    <a:pos x="55" y="0"/>
                  </a:cxn>
                  <a:cxn ang="0">
                    <a:pos x="5221" y="0"/>
                  </a:cxn>
                  <a:cxn ang="0">
                    <a:pos x="5265" y="39"/>
                  </a:cxn>
                  <a:cxn ang="0">
                    <a:pos x="5221" y="150"/>
                  </a:cxn>
                  <a:cxn ang="0">
                    <a:pos x="31" y="150"/>
                  </a:cxn>
                </a:cxnLst>
                <a:rect l="0" t="0" r="r" b="b"/>
                <a:pathLst>
                  <a:path w="5265" h="150">
                    <a:moveTo>
                      <a:pt x="31" y="150"/>
                    </a:moveTo>
                    <a:lnTo>
                      <a:pt x="0" y="39"/>
                    </a:lnTo>
                    <a:lnTo>
                      <a:pt x="55" y="0"/>
                    </a:lnTo>
                    <a:lnTo>
                      <a:pt x="5221" y="0"/>
                    </a:lnTo>
                    <a:lnTo>
                      <a:pt x="5265" y="39"/>
                    </a:lnTo>
                    <a:lnTo>
                      <a:pt x="5221" y="150"/>
                    </a:lnTo>
                    <a:lnTo>
                      <a:pt x="31" y="150"/>
                    </a:lnTo>
                    <a:close/>
                  </a:path>
                </a:pathLst>
              </a:custGeom>
              <a:solidFill>
                <a:srgbClr val="969696"/>
              </a:solidFill>
              <a:ln w="3175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082" name="Freeform 10"/>
              <p:cNvSpPr>
                <a:spLocks noChangeAspect="1"/>
              </p:cNvSpPr>
              <p:nvPr/>
            </p:nvSpPr>
            <p:spPr bwMode="gray">
              <a:xfrm>
                <a:off x="1894" y="3821"/>
                <a:ext cx="1974" cy="292"/>
              </a:xfrm>
              <a:custGeom>
                <a:avLst/>
                <a:gdLst/>
                <a:ahLst/>
                <a:cxnLst>
                  <a:cxn ang="0">
                    <a:pos x="0" y="777"/>
                  </a:cxn>
                  <a:cxn ang="0">
                    <a:pos x="191" y="0"/>
                  </a:cxn>
                  <a:cxn ang="0">
                    <a:pos x="5034" y="0"/>
                  </a:cxn>
                  <a:cxn ang="0">
                    <a:pos x="5262" y="780"/>
                  </a:cxn>
                  <a:cxn ang="0">
                    <a:pos x="0" y="777"/>
                  </a:cxn>
                </a:cxnLst>
                <a:rect l="0" t="0" r="r" b="b"/>
                <a:pathLst>
                  <a:path w="5262" h="780">
                    <a:moveTo>
                      <a:pt x="0" y="777"/>
                    </a:moveTo>
                    <a:lnTo>
                      <a:pt x="191" y="0"/>
                    </a:lnTo>
                    <a:lnTo>
                      <a:pt x="5034" y="0"/>
                    </a:lnTo>
                    <a:lnTo>
                      <a:pt x="5262" y="780"/>
                    </a:lnTo>
                    <a:lnTo>
                      <a:pt x="0" y="777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DDDDDD"/>
                  </a:gs>
                  <a:gs pos="100000">
                    <a:schemeClr val="tx1"/>
                  </a:gs>
                </a:gsLst>
                <a:lin ang="0" scaled="1"/>
              </a:gra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083" name="Freeform 11"/>
              <p:cNvSpPr>
                <a:spLocks noChangeAspect="1"/>
              </p:cNvSpPr>
              <p:nvPr/>
            </p:nvSpPr>
            <p:spPr bwMode="gray">
              <a:xfrm>
                <a:off x="3222" y="3967"/>
                <a:ext cx="232" cy="112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618" y="300"/>
                  </a:cxn>
                  <a:cxn ang="0">
                    <a:pos x="588" y="130"/>
                  </a:cxn>
                  <a:cxn ang="0">
                    <a:pos x="558" y="85"/>
                  </a:cxn>
                  <a:cxn ang="0">
                    <a:pos x="397" y="82"/>
                  </a:cxn>
                  <a:cxn ang="0">
                    <a:pos x="352" y="0"/>
                  </a:cxn>
                  <a:cxn ang="0">
                    <a:pos x="220" y="0"/>
                  </a:cxn>
                  <a:cxn ang="0">
                    <a:pos x="187" y="40"/>
                  </a:cxn>
                  <a:cxn ang="0">
                    <a:pos x="183" y="85"/>
                  </a:cxn>
                  <a:cxn ang="0">
                    <a:pos x="33" y="85"/>
                  </a:cxn>
                  <a:cxn ang="0">
                    <a:pos x="0" y="130"/>
                  </a:cxn>
                  <a:cxn ang="0">
                    <a:pos x="18" y="300"/>
                  </a:cxn>
                </a:cxnLst>
                <a:rect l="0" t="0" r="r" b="b"/>
                <a:pathLst>
                  <a:path w="618" h="300">
                    <a:moveTo>
                      <a:pt x="18" y="300"/>
                    </a:moveTo>
                    <a:lnTo>
                      <a:pt x="618" y="300"/>
                    </a:lnTo>
                    <a:lnTo>
                      <a:pt x="588" y="130"/>
                    </a:lnTo>
                    <a:lnTo>
                      <a:pt x="558" y="85"/>
                    </a:lnTo>
                    <a:lnTo>
                      <a:pt x="397" y="82"/>
                    </a:lnTo>
                    <a:lnTo>
                      <a:pt x="352" y="0"/>
                    </a:lnTo>
                    <a:lnTo>
                      <a:pt x="220" y="0"/>
                    </a:lnTo>
                    <a:lnTo>
                      <a:pt x="187" y="40"/>
                    </a:lnTo>
                    <a:lnTo>
                      <a:pt x="183" y="85"/>
                    </a:lnTo>
                    <a:lnTo>
                      <a:pt x="33" y="85"/>
                    </a:lnTo>
                    <a:lnTo>
                      <a:pt x="0" y="130"/>
                    </a:lnTo>
                    <a:lnTo>
                      <a:pt x="18" y="300"/>
                    </a:lnTo>
                    <a:close/>
                  </a:path>
                </a:pathLst>
              </a:custGeom>
              <a:solidFill>
                <a:srgbClr val="808080"/>
              </a:solidFill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084" name="Freeform 12"/>
              <p:cNvSpPr>
                <a:spLocks noChangeAspect="1"/>
              </p:cNvSpPr>
              <p:nvPr/>
            </p:nvSpPr>
            <p:spPr bwMode="gray">
              <a:xfrm>
                <a:off x="3475" y="3864"/>
                <a:ext cx="335" cy="216"/>
              </a:xfrm>
              <a:custGeom>
                <a:avLst/>
                <a:gdLst/>
                <a:ahLst/>
                <a:cxnLst>
                  <a:cxn ang="0">
                    <a:pos x="82" y="573"/>
                  </a:cxn>
                  <a:cxn ang="0">
                    <a:pos x="892" y="576"/>
                  </a:cxn>
                  <a:cxn ang="0">
                    <a:pos x="756" y="45"/>
                  </a:cxn>
                  <a:cxn ang="0">
                    <a:pos x="727" y="0"/>
                  </a:cxn>
                  <a:cxn ang="0">
                    <a:pos x="603" y="0"/>
                  </a:cxn>
                  <a:cxn ang="0">
                    <a:pos x="568" y="56"/>
                  </a:cxn>
                  <a:cxn ang="0">
                    <a:pos x="535" y="3"/>
                  </a:cxn>
                  <a:cxn ang="0">
                    <a:pos x="412" y="6"/>
                  </a:cxn>
                  <a:cxn ang="0">
                    <a:pos x="378" y="56"/>
                  </a:cxn>
                  <a:cxn ang="0">
                    <a:pos x="345" y="3"/>
                  </a:cxn>
                  <a:cxn ang="0">
                    <a:pos x="220" y="3"/>
                  </a:cxn>
                  <a:cxn ang="0">
                    <a:pos x="187" y="51"/>
                  </a:cxn>
                  <a:cxn ang="0">
                    <a:pos x="150" y="3"/>
                  </a:cxn>
                  <a:cxn ang="0">
                    <a:pos x="22" y="3"/>
                  </a:cxn>
                  <a:cxn ang="0">
                    <a:pos x="0" y="89"/>
                  </a:cxn>
                  <a:cxn ang="0">
                    <a:pos x="82" y="573"/>
                  </a:cxn>
                </a:cxnLst>
                <a:rect l="0" t="0" r="r" b="b"/>
                <a:pathLst>
                  <a:path w="892" h="576">
                    <a:moveTo>
                      <a:pt x="82" y="573"/>
                    </a:moveTo>
                    <a:lnTo>
                      <a:pt x="892" y="576"/>
                    </a:lnTo>
                    <a:lnTo>
                      <a:pt x="756" y="45"/>
                    </a:lnTo>
                    <a:lnTo>
                      <a:pt x="727" y="0"/>
                    </a:lnTo>
                    <a:lnTo>
                      <a:pt x="603" y="0"/>
                    </a:lnTo>
                    <a:lnTo>
                      <a:pt x="568" y="56"/>
                    </a:lnTo>
                    <a:lnTo>
                      <a:pt x="535" y="3"/>
                    </a:lnTo>
                    <a:lnTo>
                      <a:pt x="412" y="6"/>
                    </a:lnTo>
                    <a:lnTo>
                      <a:pt x="378" y="56"/>
                    </a:lnTo>
                    <a:lnTo>
                      <a:pt x="345" y="3"/>
                    </a:lnTo>
                    <a:lnTo>
                      <a:pt x="220" y="3"/>
                    </a:lnTo>
                    <a:lnTo>
                      <a:pt x="187" y="51"/>
                    </a:lnTo>
                    <a:lnTo>
                      <a:pt x="150" y="3"/>
                    </a:lnTo>
                    <a:lnTo>
                      <a:pt x="22" y="3"/>
                    </a:lnTo>
                    <a:lnTo>
                      <a:pt x="0" y="89"/>
                    </a:lnTo>
                    <a:lnTo>
                      <a:pt x="82" y="573"/>
                    </a:lnTo>
                    <a:close/>
                  </a:path>
                </a:pathLst>
              </a:custGeom>
              <a:solidFill>
                <a:srgbClr val="808080"/>
              </a:solidFill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085" name="Freeform 13"/>
              <p:cNvSpPr>
                <a:spLocks noChangeAspect="1"/>
              </p:cNvSpPr>
              <p:nvPr/>
            </p:nvSpPr>
            <p:spPr bwMode="gray">
              <a:xfrm>
                <a:off x="1970" y="3808"/>
                <a:ext cx="1210" cy="273"/>
              </a:xfrm>
              <a:custGeom>
                <a:avLst/>
                <a:gdLst/>
                <a:ahLst/>
                <a:cxnLst>
                  <a:cxn ang="0">
                    <a:pos x="413" y="724"/>
                  </a:cxn>
                  <a:cxn ang="0">
                    <a:pos x="615" y="628"/>
                  </a:cxn>
                  <a:cxn ang="0">
                    <a:pos x="2679" y="724"/>
                  </a:cxn>
                  <a:cxn ang="0">
                    <a:pos x="2835" y="628"/>
                  </a:cxn>
                  <a:cxn ang="0">
                    <a:pos x="3225" y="724"/>
                  </a:cxn>
                  <a:cxn ang="0">
                    <a:pos x="3150" y="178"/>
                  </a:cxn>
                  <a:cxn ang="0">
                    <a:pos x="3114" y="4"/>
                  </a:cxn>
                  <a:cxn ang="0">
                    <a:pos x="2964" y="73"/>
                  </a:cxn>
                  <a:cxn ang="0">
                    <a:pos x="2802" y="9"/>
                  </a:cxn>
                  <a:cxn ang="0">
                    <a:pos x="2724" y="13"/>
                  </a:cxn>
                  <a:cxn ang="0">
                    <a:pos x="2565" y="79"/>
                  </a:cxn>
                  <a:cxn ang="0">
                    <a:pos x="2402" y="4"/>
                  </a:cxn>
                  <a:cxn ang="0">
                    <a:pos x="2355" y="169"/>
                  </a:cxn>
                  <a:cxn ang="0">
                    <a:pos x="2289" y="58"/>
                  </a:cxn>
                  <a:cxn ang="0">
                    <a:pos x="2142" y="1"/>
                  </a:cxn>
                  <a:cxn ang="0">
                    <a:pos x="2070" y="7"/>
                  </a:cxn>
                  <a:cxn ang="0">
                    <a:pos x="1902" y="79"/>
                  </a:cxn>
                  <a:cxn ang="0">
                    <a:pos x="1737" y="4"/>
                  </a:cxn>
                  <a:cxn ang="0">
                    <a:pos x="1659" y="7"/>
                  </a:cxn>
                  <a:cxn ang="0">
                    <a:pos x="1485" y="73"/>
                  </a:cxn>
                  <a:cxn ang="0">
                    <a:pos x="1425" y="148"/>
                  </a:cxn>
                  <a:cxn ang="0">
                    <a:pos x="1395" y="7"/>
                  </a:cxn>
                  <a:cxn ang="0">
                    <a:pos x="1209" y="79"/>
                  </a:cxn>
                  <a:cxn ang="0">
                    <a:pos x="1065" y="4"/>
                  </a:cxn>
                  <a:cxn ang="0">
                    <a:pos x="984" y="7"/>
                  </a:cxn>
                  <a:cxn ang="0">
                    <a:pos x="810" y="79"/>
                  </a:cxn>
                  <a:cxn ang="0">
                    <a:pos x="639" y="13"/>
                  </a:cxn>
                  <a:cxn ang="0">
                    <a:pos x="600" y="150"/>
                  </a:cxn>
                  <a:cxn ang="0">
                    <a:pos x="519" y="199"/>
                  </a:cxn>
                  <a:cxn ang="0">
                    <a:pos x="345" y="154"/>
                  </a:cxn>
                  <a:cxn ang="0">
                    <a:pos x="296" y="0"/>
                  </a:cxn>
                  <a:cxn ang="0">
                    <a:pos x="120" y="79"/>
                  </a:cxn>
                  <a:cxn ang="0">
                    <a:pos x="128" y="181"/>
                  </a:cxn>
                  <a:cxn ang="0">
                    <a:pos x="0" y="727"/>
                  </a:cxn>
                </a:cxnLst>
                <a:rect l="0" t="0" r="r" b="b"/>
                <a:pathLst>
                  <a:path w="3225" h="727">
                    <a:moveTo>
                      <a:pt x="0" y="727"/>
                    </a:moveTo>
                    <a:lnTo>
                      <a:pt x="413" y="724"/>
                    </a:lnTo>
                    <a:lnTo>
                      <a:pt x="429" y="628"/>
                    </a:lnTo>
                    <a:lnTo>
                      <a:pt x="615" y="628"/>
                    </a:lnTo>
                    <a:lnTo>
                      <a:pt x="600" y="727"/>
                    </a:lnTo>
                    <a:lnTo>
                      <a:pt x="2679" y="724"/>
                    </a:lnTo>
                    <a:lnTo>
                      <a:pt x="2664" y="628"/>
                    </a:lnTo>
                    <a:lnTo>
                      <a:pt x="2835" y="628"/>
                    </a:lnTo>
                    <a:lnTo>
                      <a:pt x="2850" y="724"/>
                    </a:lnTo>
                    <a:lnTo>
                      <a:pt x="3225" y="724"/>
                    </a:lnTo>
                    <a:lnTo>
                      <a:pt x="3174" y="193"/>
                    </a:lnTo>
                    <a:lnTo>
                      <a:pt x="3150" y="178"/>
                    </a:lnTo>
                    <a:lnTo>
                      <a:pt x="3150" y="67"/>
                    </a:lnTo>
                    <a:lnTo>
                      <a:pt x="3114" y="4"/>
                    </a:lnTo>
                    <a:lnTo>
                      <a:pt x="3000" y="7"/>
                    </a:lnTo>
                    <a:lnTo>
                      <a:pt x="2964" y="73"/>
                    </a:lnTo>
                    <a:lnTo>
                      <a:pt x="2918" y="12"/>
                    </a:lnTo>
                    <a:lnTo>
                      <a:pt x="2802" y="9"/>
                    </a:lnTo>
                    <a:lnTo>
                      <a:pt x="2766" y="82"/>
                    </a:lnTo>
                    <a:lnTo>
                      <a:pt x="2724" y="13"/>
                    </a:lnTo>
                    <a:lnTo>
                      <a:pt x="2604" y="7"/>
                    </a:lnTo>
                    <a:lnTo>
                      <a:pt x="2565" y="79"/>
                    </a:lnTo>
                    <a:lnTo>
                      <a:pt x="2529" y="4"/>
                    </a:lnTo>
                    <a:lnTo>
                      <a:pt x="2402" y="4"/>
                    </a:lnTo>
                    <a:lnTo>
                      <a:pt x="2364" y="58"/>
                    </a:lnTo>
                    <a:lnTo>
                      <a:pt x="2355" y="169"/>
                    </a:lnTo>
                    <a:lnTo>
                      <a:pt x="2295" y="148"/>
                    </a:lnTo>
                    <a:lnTo>
                      <a:pt x="2289" y="58"/>
                    </a:lnTo>
                    <a:lnTo>
                      <a:pt x="2262" y="4"/>
                    </a:lnTo>
                    <a:lnTo>
                      <a:pt x="2142" y="1"/>
                    </a:lnTo>
                    <a:lnTo>
                      <a:pt x="2097" y="72"/>
                    </a:lnTo>
                    <a:lnTo>
                      <a:pt x="2070" y="7"/>
                    </a:lnTo>
                    <a:lnTo>
                      <a:pt x="1950" y="7"/>
                    </a:lnTo>
                    <a:lnTo>
                      <a:pt x="1902" y="79"/>
                    </a:lnTo>
                    <a:lnTo>
                      <a:pt x="1869" y="12"/>
                    </a:lnTo>
                    <a:lnTo>
                      <a:pt x="1737" y="4"/>
                    </a:lnTo>
                    <a:lnTo>
                      <a:pt x="1700" y="79"/>
                    </a:lnTo>
                    <a:lnTo>
                      <a:pt x="1659" y="7"/>
                    </a:lnTo>
                    <a:lnTo>
                      <a:pt x="1539" y="7"/>
                    </a:lnTo>
                    <a:lnTo>
                      <a:pt x="1485" y="73"/>
                    </a:lnTo>
                    <a:lnTo>
                      <a:pt x="1476" y="148"/>
                    </a:lnTo>
                    <a:lnTo>
                      <a:pt x="1425" y="148"/>
                    </a:lnTo>
                    <a:lnTo>
                      <a:pt x="1425" y="73"/>
                    </a:lnTo>
                    <a:lnTo>
                      <a:pt x="1395" y="7"/>
                    </a:lnTo>
                    <a:lnTo>
                      <a:pt x="1266" y="7"/>
                    </a:lnTo>
                    <a:lnTo>
                      <a:pt x="1209" y="79"/>
                    </a:lnTo>
                    <a:lnTo>
                      <a:pt x="1193" y="12"/>
                    </a:lnTo>
                    <a:lnTo>
                      <a:pt x="1065" y="4"/>
                    </a:lnTo>
                    <a:lnTo>
                      <a:pt x="1016" y="79"/>
                    </a:lnTo>
                    <a:lnTo>
                      <a:pt x="984" y="7"/>
                    </a:lnTo>
                    <a:lnTo>
                      <a:pt x="849" y="4"/>
                    </a:lnTo>
                    <a:lnTo>
                      <a:pt x="810" y="79"/>
                    </a:lnTo>
                    <a:lnTo>
                      <a:pt x="780" y="13"/>
                    </a:lnTo>
                    <a:lnTo>
                      <a:pt x="639" y="13"/>
                    </a:lnTo>
                    <a:lnTo>
                      <a:pt x="609" y="73"/>
                    </a:lnTo>
                    <a:lnTo>
                      <a:pt x="600" y="150"/>
                    </a:lnTo>
                    <a:lnTo>
                      <a:pt x="563" y="142"/>
                    </a:lnTo>
                    <a:lnTo>
                      <a:pt x="519" y="199"/>
                    </a:lnTo>
                    <a:lnTo>
                      <a:pt x="474" y="148"/>
                    </a:lnTo>
                    <a:lnTo>
                      <a:pt x="345" y="154"/>
                    </a:lnTo>
                    <a:lnTo>
                      <a:pt x="330" y="67"/>
                    </a:lnTo>
                    <a:lnTo>
                      <a:pt x="296" y="0"/>
                    </a:lnTo>
                    <a:lnTo>
                      <a:pt x="165" y="4"/>
                    </a:lnTo>
                    <a:lnTo>
                      <a:pt x="120" y="79"/>
                    </a:lnTo>
                    <a:lnTo>
                      <a:pt x="105" y="159"/>
                    </a:lnTo>
                    <a:lnTo>
                      <a:pt x="128" y="181"/>
                    </a:lnTo>
                    <a:lnTo>
                      <a:pt x="99" y="187"/>
                    </a:lnTo>
                    <a:lnTo>
                      <a:pt x="0" y="727"/>
                    </a:lnTo>
                    <a:close/>
                  </a:path>
                </a:pathLst>
              </a:custGeom>
              <a:solidFill>
                <a:srgbClr val="808080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086" name="Freeform 14"/>
              <p:cNvSpPr>
                <a:spLocks noChangeAspect="1"/>
              </p:cNvSpPr>
              <p:nvPr/>
            </p:nvSpPr>
            <p:spPr bwMode="gray">
              <a:xfrm>
                <a:off x="3198" y="3810"/>
                <a:ext cx="239" cy="150"/>
              </a:xfrm>
              <a:custGeom>
                <a:avLst/>
                <a:gdLst/>
                <a:ahLst/>
                <a:cxnLst>
                  <a:cxn ang="0">
                    <a:pos x="45" y="397"/>
                  </a:cxn>
                  <a:cxn ang="0">
                    <a:pos x="638" y="400"/>
                  </a:cxn>
                  <a:cxn ang="0">
                    <a:pos x="597" y="183"/>
                  </a:cxn>
                  <a:cxn ang="0">
                    <a:pos x="575" y="162"/>
                  </a:cxn>
                  <a:cxn ang="0">
                    <a:pos x="588" y="162"/>
                  </a:cxn>
                  <a:cxn ang="0">
                    <a:pos x="573" y="57"/>
                  </a:cxn>
                  <a:cxn ang="0">
                    <a:pos x="545" y="4"/>
                  </a:cxn>
                  <a:cxn ang="0">
                    <a:pos x="425" y="3"/>
                  </a:cxn>
                  <a:cxn ang="0">
                    <a:pos x="387" y="63"/>
                  </a:cxn>
                  <a:cxn ang="0">
                    <a:pos x="350" y="4"/>
                  </a:cxn>
                  <a:cxn ang="0">
                    <a:pos x="237" y="0"/>
                  </a:cxn>
                  <a:cxn ang="0">
                    <a:pos x="200" y="63"/>
                  </a:cxn>
                  <a:cxn ang="0">
                    <a:pos x="162" y="4"/>
                  </a:cxn>
                  <a:cxn ang="0">
                    <a:pos x="41" y="3"/>
                  </a:cxn>
                  <a:cxn ang="0">
                    <a:pos x="0" y="60"/>
                  </a:cxn>
                  <a:cxn ang="0">
                    <a:pos x="11" y="165"/>
                  </a:cxn>
                  <a:cxn ang="0">
                    <a:pos x="42" y="165"/>
                  </a:cxn>
                  <a:cxn ang="0">
                    <a:pos x="20" y="187"/>
                  </a:cxn>
                  <a:cxn ang="0">
                    <a:pos x="45" y="397"/>
                  </a:cxn>
                </a:cxnLst>
                <a:rect l="0" t="0" r="r" b="b"/>
                <a:pathLst>
                  <a:path w="638" h="400">
                    <a:moveTo>
                      <a:pt x="45" y="397"/>
                    </a:moveTo>
                    <a:lnTo>
                      <a:pt x="638" y="400"/>
                    </a:lnTo>
                    <a:lnTo>
                      <a:pt x="597" y="183"/>
                    </a:lnTo>
                    <a:lnTo>
                      <a:pt x="575" y="162"/>
                    </a:lnTo>
                    <a:lnTo>
                      <a:pt x="588" y="162"/>
                    </a:lnTo>
                    <a:lnTo>
                      <a:pt x="573" y="57"/>
                    </a:lnTo>
                    <a:lnTo>
                      <a:pt x="545" y="4"/>
                    </a:lnTo>
                    <a:lnTo>
                      <a:pt x="425" y="3"/>
                    </a:lnTo>
                    <a:lnTo>
                      <a:pt x="387" y="63"/>
                    </a:lnTo>
                    <a:lnTo>
                      <a:pt x="350" y="4"/>
                    </a:lnTo>
                    <a:lnTo>
                      <a:pt x="237" y="0"/>
                    </a:lnTo>
                    <a:lnTo>
                      <a:pt x="200" y="63"/>
                    </a:lnTo>
                    <a:lnTo>
                      <a:pt x="162" y="4"/>
                    </a:lnTo>
                    <a:lnTo>
                      <a:pt x="41" y="3"/>
                    </a:lnTo>
                    <a:lnTo>
                      <a:pt x="0" y="60"/>
                    </a:lnTo>
                    <a:lnTo>
                      <a:pt x="11" y="165"/>
                    </a:lnTo>
                    <a:lnTo>
                      <a:pt x="42" y="165"/>
                    </a:lnTo>
                    <a:lnTo>
                      <a:pt x="20" y="187"/>
                    </a:lnTo>
                    <a:lnTo>
                      <a:pt x="45" y="397"/>
                    </a:lnTo>
                    <a:close/>
                  </a:path>
                </a:pathLst>
              </a:custGeom>
              <a:solidFill>
                <a:srgbClr val="808080"/>
              </a:solidFill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087" name="Freeform 15"/>
              <p:cNvSpPr>
                <a:spLocks noChangeAspect="1"/>
              </p:cNvSpPr>
              <p:nvPr/>
            </p:nvSpPr>
            <p:spPr bwMode="gray">
              <a:xfrm>
                <a:off x="3213" y="3810"/>
                <a:ext cx="47" cy="24"/>
              </a:xfrm>
              <a:custGeom>
                <a:avLst/>
                <a:gdLst/>
                <a:ahLst/>
                <a:cxnLst>
                  <a:cxn ang="0">
                    <a:pos x="137" y="64"/>
                  </a:cxn>
                  <a:cxn ang="0">
                    <a:pos x="0" y="64"/>
                  </a:cxn>
                  <a:cxn ang="0">
                    <a:pos x="2" y="3"/>
                  </a:cxn>
                  <a:cxn ang="0">
                    <a:pos x="127" y="0"/>
                  </a:cxn>
                  <a:cxn ang="0">
                    <a:pos x="137" y="64"/>
                  </a:cxn>
                </a:cxnLst>
                <a:rect l="0" t="0" r="r" b="b"/>
                <a:pathLst>
                  <a:path w="137" h="64">
                    <a:moveTo>
                      <a:pt x="137" y="64"/>
                    </a:moveTo>
                    <a:lnTo>
                      <a:pt x="0" y="64"/>
                    </a:lnTo>
                    <a:lnTo>
                      <a:pt x="2" y="3"/>
                    </a:lnTo>
                    <a:lnTo>
                      <a:pt x="127" y="0"/>
                    </a:lnTo>
                    <a:lnTo>
                      <a:pt x="137" y="6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088" name="Freeform 16"/>
              <p:cNvSpPr>
                <a:spLocks noChangeAspect="1"/>
              </p:cNvSpPr>
              <p:nvPr/>
            </p:nvSpPr>
            <p:spPr bwMode="gray">
              <a:xfrm>
                <a:off x="3286" y="3810"/>
                <a:ext cx="44" cy="24"/>
              </a:xfrm>
              <a:custGeom>
                <a:avLst/>
                <a:gdLst/>
                <a:ahLst/>
                <a:cxnLst>
                  <a:cxn ang="0">
                    <a:pos x="137" y="64"/>
                  </a:cxn>
                  <a:cxn ang="0">
                    <a:pos x="0" y="64"/>
                  </a:cxn>
                  <a:cxn ang="0">
                    <a:pos x="2" y="3"/>
                  </a:cxn>
                  <a:cxn ang="0">
                    <a:pos x="127" y="0"/>
                  </a:cxn>
                  <a:cxn ang="0">
                    <a:pos x="137" y="64"/>
                  </a:cxn>
                </a:cxnLst>
                <a:rect l="0" t="0" r="r" b="b"/>
                <a:pathLst>
                  <a:path w="137" h="64">
                    <a:moveTo>
                      <a:pt x="137" y="64"/>
                    </a:moveTo>
                    <a:lnTo>
                      <a:pt x="0" y="64"/>
                    </a:lnTo>
                    <a:lnTo>
                      <a:pt x="2" y="3"/>
                    </a:lnTo>
                    <a:lnTo>
                      <a:pt x="127" y="0"/>
                    </a:lnTo>
                    <a:lnTo>
                      <a:pt x="137" y="6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089" name="Freeform 17"/>
              <p:cNvSpPr>
                <a:spLocks noChangeAspect="1"/>
              </p:cNvSpPr>
              <p:nvPr/>
            </p:nvSpPr>
            <p:spPr bwMode="gray">
              <a:xfrm>
                <a:off x="3357" y="3810"/>
                <a:ext cx="46" cy="24"/>
              </a:xfrm>
              <a:custGeom>
                <a:avLst/>
                <a:gdLst/>
                <a:ahLst/>
                <a:cxnLst>
                  <a:cxn ang="0">
                    <a:pos x="137" y="64"/>
                  </a:cxn>
                  <a:cxn ang="0">
                    <a:pos x="0" y="64"/>
                  </a:cxn>
                  <a:cxn ang="0">
                    <a:pos x="2" y="3"/>
                  </a:cxn>
                  <a:cxn ang="0">
                    <a:pos x="127" y="0"/>
                  </a:cxn>
                  <a:cxn ang="0">
                    <a:pos x="137" y="64"/>
                  </a:cxn>
                </a:cxnLst>
                <a:rect l="0" t="0" r="r" b="b"/>
                <a:pathLst>
                  <a:path w="137" h="64">
                    <a:moveTo>
                      <a:pt x="137" y="64"/>
                    </a:moveTo>
                    <a:lnTo>
                      <a:pt x="0" y="64"/>
                    </a:lnTo>
                    <a:lnTo>
                      <a:pt x="2" y="3"/>
                    </a:lnTo>
                    <a:lnTo>
                      <a:pt x="127" y="0"/>
                    </a:lnTo>
                    <a:lnTo>
                      <a:pt x="137" y="6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090" name="Freeform 18"/>
              <p:cNvSpPr>
                <a:spLocks noChangeAspect="1"/>
              </p:cNvSpPr>
              <p:nvPr/>
            </p:nvSpPr>
            <p:spPr bwMode="gray">
              <a:xfrm>
                <a:off x="3363" y="3864"/>
                <a:ext cx="58" cy="67"/>
              </a:xfrm>
              <a:custGeom>
                <a:avLst/>
                <a:gdLst/>
                <a:ahLst/>
                <a:cxnLst>
                  <a:cxn ang="0">
                    <a:pos x="155" y="176"/>
                  </a:cxn>
                  <a:cxn ang="0">
                    <a:pos x="128" y="0"/>
                  </a:cxn>
                  <a:cxn ang="0">
                    <a:pos x="0" y="0"/>
                  </a:cxn>
                  <a:cxn ang="0">
                    <a:pos x="23" y="180"/>
                  </a:cxn>
                  <a:cxn ang="0">
                    <a:pos x="155" y="176"/>
                  </a:cxn>
                </a:cxnLst>
                <a:rect l="0" t="0" r="r" b="b"/>
                <a:pathLst>
                  <a:path w="155" h="180">
                    <a:moveTo>
                      <a:pt x="155" y="176"/>
                    </a:moveTo>
                    <a:lnTo>
                      <a:pt x="128" y="0"/>
                    </a:lnTo>
                    <a:lnTo>
                      <a:pt x="0" y="0"/>
                    </a:lnTo>
                    <a:lnTo>
                      <a:pt x="23" y="180"/>
                    </a:lnTo>
                    <a:lnTo>
                      <a:pt x="155" y="176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091" name="Freeform 19"/>
              <p:cNvSpPr>
                <a:spLocks noChangeAspect="1"/>
              </p:cNvSpPr>
              <p:nvPr/>
            </p:nvSpPr>
            <p:spPr bwMode="gray">
              <a:xfrm>
                <a:off x="3291" y="3864"/>
                <a:ext cx="57" cy="67"/>
              </a:xfrm>
              <a:custGeom>
                <a:avLst/>
                <a:gdLst/>
                <a:ahLst/>
                <a:cxnLst>
                  <a:cxn ang="0">
                    <a:pos x="152" y="180"/>
                  </a:cxn>
                  <a:cxn ang="0">
                    <a:pos x="125" y="0"/>
                  </a:cxn>
                  <a:cxn ang="0">
                    <a:pos x="0" y="0"/>
                  </a:cxn>
                  <a:cxn ang="0">
                    <a:pos x="20" y="180"/>
                  </a:cxn>
                  <a:cxn ang="0">
                    <a:pos x="152" y="180"/>
                  </a:cxn>
                </a:cxnLst>
                <a:rect l="0" t="0" r="r" b="b"/>
                <a:pathLst>
                  <a:path w="152" h="180">
                    <a:moveTo>
                      <a:pt x="152" y="180"/>
                    </a:moveTo>
                    <a:lnTo>
                      <a:pt x="125" y="0"/>
                    </a:lnTo>
                    <a:lnTo>
                      <a:pt x="0" y="0"/>
                    </a:lnTo>
                    <a:lnTo>
                      <a:pt x="20" y="180"/>
                    </a:lnTo>
                    <a:lnTo>
                      <a:pt x="152" y="180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092" name="Freeform 20"/>
              <p:cNvSpPr>
                <a:spLocks noChangeAspect="1"/>
              </p:cNvSpPr>
              <p:nvPr/>
            </p:nvSpPr>
            <p:spPr bwMode="gray">
              <a:xfrm>
                <a:off x="3219" y="3864"/>
                <a:ext cx="58" cy="67"/>
              </a:xfrm>
              <a:custGeom>
                <a:avLst/>
                <a:gdLst/>
                <a:ahLst/>
                <a:cxnLst>
                  <a:cxn ang="0">
                    <a:pos x="157" y="180"/>
                  </a:cxn>
                  <a:cxn ang="0">
                    <a:pos x="138" y="0"/>
                  </a:cxn>
                  <a:cxn ang="0">
                    <a:pos x="3" y="3"/>
                  </a:cxn>
                  <a:cxn ang="0">
                    <a:pos x="0" y="180"/>
                  </a:cxn>
                  <a:cxn ang="0">
                    <a:pos x="157" y="180"/>
                  </a:cxn>
                </a:cxnLst>
                <a:rect l="0" t="0" r="r" b="b"/>
                <a:pathLst>
                  <a:path w="157" h="180">
                    <a:moveTo>
                      <a:pt x="157" y="180"/>
                    </a:moveTo>
                    <a:lnTo>
                      <a:pt x="138" y="0"/>
                    </a:lnTo>
                    <a:lnTo>
                      <a:pt x="3" y="3"/>
                    </a:lnTo>
                    <a:lnTo>
                      <a:pt x="0" y="180"/>
                    </a:lnTo>
                    <a:lnTo>
                      <a:pt x="157" y="180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093" name="Freeform 21"/>
              <p:cNvSpPr>
                <a:spLocks noChangeAspect="1"/>
              </p:cNvSpPr>
              <p:nvPr/>
            </p:nvSpPr>
            <p:spPr bwMode="gray">
              <a:xfrm>
                <a:off x="3384" y="3999"/>
                <a:ext cx="52" cy="36"/>
              </a:xfrm>
              <a:custGeom>
                <a:avLst/>
                <a:gdLst/>
                <a:ahLst/>
                <a:cxnLst>
                  <a:cxn ang="0">
                    <a:pos x="4" y="98"/>
                  </a:cxn>
                  <a:cxn ang="0">
                    <a:pos x="139" y="98"/>
                  </a:cxn>
                  <a:cxn ang="0">
                    <a:pos x="129" y="0"/>
                  </a:cxn>
                  <a:cxn ang="0">
                    <a:pos x="0" y="0"/>
                  </a:cxn>
                  <a:cxn ang="0">
                    <a:pos x="4" y="98"/>
                  </a:cxn>
                </a:cxnLst>
                <a:rect l="0" t="0" r="r" b="b"/>
                <a:pathLst>
                  <a:path w="139" h="98">
                    <a:moveTo>
                      <a:pt x="4" y="98"/>
                    </a:moveTo>
                    <a:lnTo>
                      <a:pt x="139" y="98"/>
                    </a:lnTo>
                    <a:lnTo>
                      <a:pt x="129" y="0"/>
                    </a:lnTo>
                    <a:lnTo>
                      <a:pt x="0" y="0"/>
                    </a:lnTo>
                    <a:lnTo>
                      <a:pt x="4" y="98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094" name="Freeform 22"/>
              <p:cNvSpPr>
                <a:spLocks noChangeAspect="1"/>
              </p:cNvSpPr>
              <p:nvPr/>
            </p:nvSpPr>
            <p:spPr bwMode="gray">
              <a:xfrm>
                <a:off x="3304" y="3965"/>
                <a:ext cx="57" cy="72"/>
              </a:xfrm>
              <a:custGeom>
                <a:avLst/>
                <a:gdLst/>
                <a:ahLst/>
                <a:cxnLst>
                  <a:cxn ang="0">
                    <a:pos x="153" y="188"/>
                  </a:cxn>
                  <a:cxn ang="0">
                    <a:pos x="135" y="5"/>
                  </a:cxn>
                  <a:cxn ang="0">
                    <a:pos x="0" y="0"/>
                  </a:cxn>
                  <a:cxn ang="0">
                    <a:pos x="22" y="191"/>
                  </a:cxn>
                  <a:cxn ang="0">
                    <a:pos x="153" y="188"/>
                  </a:cxn>
                </a:cxnLst>
                <a:rect l="0" t="0" r="r" b="b"/>
                <a:pathLst>
                  <a:path w="153" h="191">
                    <a:moveTo>
                      <a:pt x="153" y="188"/>
                    </a:moveTo>
                    <a:lnTo>
                      <a:pt x="135" y="5"/>
                    </a:lnTo>
                    <a:lnTo>
                      <a:pt x="0" y="0"/>
                    </a:lnTo>
                    <a:lnTo>
                      <a:pt x="22" y="191"/>
                    </a:lnTo>
                    <a:lnTo>
                      <a:pt x="153" y="188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095" name="Freeform 23"/>
              <p:cNvSpPr>
                <a:spLocks noChangeAspect="1"/>
              </p:cNvSpPr>
              <p:nvPr/>
            </p:nvSpPr>
            <p:spPr bwMode="gray">
              <a:xfrm>
                <a:off x="3232" y="3998"/>
                <a:ext cx="54" cy="37"/>
              </a:xfrm>
              <a:custGeom>
                <a:avLst/>
                <a:gdLst/>
                <a:ahLst/>
                <a:cxnLst>
                  <a:cxn ang="0">
                    <a:pos x="144" y="98"/>
                  </a:cxn>
                  <a:cxn ang="0">
                    <a:pos x="136" y="3"/>
                  </a:cxn>
                  <a:cxn ang="0">
                    <a:pos x="0" y="0"/>
                  </a:cxn>
                  <a:cxn ang="0">
                    <a:pos x="12" y="101"/>
                  </a:cxn>
                  <a:cxn ang="0">
                    <a:pos x="144" y="98"/>
                  </a:cxn>
                </a:cxnLst>
                <a:rect l="0" t="0" r="r" b="b"/>
                <a:pathLst>
                  <a:path w="144" h="101">
                    <a:moveTo>
                      <a:pt x="144" y="98"/>
                    </a:moveTo>
                    <a:lnTo>
                      <a:pt x="136" y="3"/>
                    </a:lnTo>
                    <a:lnTo>
                      <a:pt x="0" y="0"/>
                    </a:lnTo>
                    <a:lnTo>
                      <a:pt x="12" y="101"/>
                    </a:lnTo>
                    <a:lnTo>
                      <a:pt x="144" y="98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096" name="Freeform 24"/>
              <p:cNvSpPr>
                <a:spLocks noChangeAspect="1"/>
              </p:cNvSpPr>
              <p:nvPr/>
            </p:nvSpPr>
            <p:spPr bwMode="gray">
              <a:xfrm>
                <a:off x="2026" y="3809"/>
                <a:ext cx="56" cy="27"/>
              </a:xfrm>
              <a:custGeom>
                <a:avLst/>
                <a:gdLst/>
                <a:ahLst/>
                <a:cxnLst>
                  <a:cxn ang="0">
                    <a:pos x="142" y="71"/>
                  </a:cxn>
                  <a:cxn ang="0">
                    <a:pos x="0" y="71"/>
                  </a:cxn>
                  <a:cxn ang="0">
                    <a:pos x="12" y="0"/>
                  </a:cxn>
                  <a:cxn ang="0">
                    <a:pos x="150" y="0"/>
                  </a:cxn>
                  <a:cxn ang="0">
                    <a:pos x="142" y="71"/>
                  </a:cxn>
                </a:cxnLst>
                <a:rect l="0" t="0" r="r" b="b"/>
                <a:pathLst>
                  <a:path w="150" h="71">
                    <a:moveTo>
                      <a:pt x="142" y="71"/>
                    </a:moveTo>
                    <a:lnTo>
                      <a:pt x="0" y="71"/>
                    </a:lnTo>
                    <a:lnTo>
                      <a:pt x="12" y="0"/>
                    </a:lnTo>
                    <a:lnTo>
                      <a:pt x="150" y="0"/>
                    </a:lnTo>
                    <a:lnTo>
                      <a:pt x="142" y="7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solidFill>
                  <a:srgbClr val="80808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097" name="Freeform 25"/>
              <p:cNvSpPr>
                <a:spLocks noChangeAspect="1"/>
              </p:cNvSpPr>
              <p:nvPr/>
            </p:nvSpPr>
            <p:spPr bwMode="gray">
              <a:xfrm>
                <a:off x="2206" y="3810"/>
                <a:ext cx="56" cy="24"/>
              </a:xfrm>
              <a:custGeom>
                <a:avLst/>
                <a:gdLst/>
                <a:ahLst/>
                <a:cxnLst>
                  <a:cxn ang="0">
                    <a:pos x="142" y="71"/>
                  </a:cxn>
                  <a:cxn ang="0">
                    <a:pos x="0" y="71"/>
                  </a:cxn>
                  <a:cxn ang="0">
                    <a:pos x="12" y="0"/>
                  </a:cxn>
                  <a:cxn ang="0">
                    <a:pos x="150" y="0"/>
                  </a:cxn>
                  <a:cxn ang="0">
                    <a:pos x="142" y="71"/>
                  </a:cxn>
                </a:cxnLst>
                <a:rect l="0" t="0" r="r" b="b"/>
                <a:pathLst>
                  <a:path w="150" h="71">
                    <a:moveTo>
                      <a:pt x="142" y="71"/>
                    </a:moveTo>
                    <a:lnTo>
                      <a:pt x="0" y="71"/>
                    </a:lnTo>
                    <a:lnTo>
                      <a:pt x="12" y="0"/>
                    </a:lnTo>
                    <a:lnTo>
                      <a:pt x="150" y="0"/>
                    </a:lnTo>
                    <a:lnTo>
                      <a:pt x="142" y="7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098" name="Freeform 26"/>
              <p:cNvSpPr>
                <a:spLocks noChangeAspect="1"/>
              </p:cNvSpPr>
              <p:nvPr/>
            </p:nvSpPr>
            <p:spPr bwMode="gray">
              <a:xfrm>
                <a:off x="2283" y="3810"/>
                <a:ext cx="57" cy="24"/>
              </a:xfrm>
              <a:custGeom>
                <a:avLst/>
                <a:gdLst/>
                <a:ahLst/>
                <a:cxnLst>
                  <a:cxn ang="0">
                    <a:pos x="142" y="71"/>
                  </a:cxn>
                  <a:cxn ang="0">
                    <a:pos x="0" y="71"/>
                  </a:cxn>
                  <a:cxn ang="0">
                    <a:pos x="12" y="0"/>
                  </a:cxn>
                  <a:cxn ang="0">
                    <a:pos x="150" y="0"/>
                  </a:cxn>
                  <a:cxn ang="0">
                    <a:pos x="142" y="71"/>
                  </a:cxn>
                </a:cxnLst>
                <a:rect l="0" t="0" r="r" b="b"/>
                <a:pathLst>
                  <a:path w="150" h="71">
                    <a:moveTo>
                      <a:pt x="142" y="71"/>
                    </a:moveTo>
                    <a:lnTo>
                      <a:pt x="0" y="71"/>
                    </a:lnTo>
                    <a:lnTo>
                      <a:pt x="12" y="0"/>
                    </a:lnTo>
                    <a:lnTo>
                      <a:pt x="150" y="0"/>
                    </a:lnTo>
                    <a:lnTo>
                      <a:pt x="142" y="7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099" name="Freeform 27"/>
              <p:cNvSpPr>
                <a:spLocks noChangeAspect="1"/>
              </p:cNvSpPr>
              <p:nvPr/>
            </p:nvSpPr>
            <p:spPr bwMode="gray">
              <a:xfrm>
                <a:off x="2366" y="3811"/>
                <a:ext cx="50" cy="23"/>
              </a:xfrm>
              <a:custGeom>
                <a:avLst/>
                <a:gdLst/>
                <a:ahLst/>
                <a:cxnLst>
                  <a:cxn ang="0">
                    <a:pos x="142" y="61"/>
                  </a:cxn>
                  <a:cxn ang="0">
                    <a:pos x="0" y="61"/>
                  </a:cxn>
                  <a:cxn ang="0">
                    <a:pos x="6" y="0"/>
                  </a:cxn>
                  <a:cxn ang="0">
                    <a:pos x="141" y="0"/>
                  </a:cxn>
                  <a:cxn ang="0">
                    <a:pos x="142" y="61"/>
                  </a:cxn>
                </a:cxnLst>
                <a:rect l="0" t="0" r="r" b="b"/>
                <a:pathLst>
                  <a:path w="142" h="61">
                    <a:moveTo>
                      <a:pt x="142" y="61"/>
                    </a:moveTo>
                    <a:lnTo>
                      <a:pt x="0" y="61"/>
                    </a:lnTo>
                    <a:lnTo>
                      <a:pt x="6" y="0"/>
                    </a:lnTo>
                    <a:lnTo>
                      <a:pt x="141" y="0"/>
                    </a:lnTo>
                    <a:lnTo>
                      <a:pt x="142" y="6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100" name="Freeform 28"/>
              <p:cNvSpPr>
                <a:spLocks noChangeAspect="1"/>
              </p:cNvSpPr>
              <p:nvPr/>
            </p:nvSpPr>
            <p:spPr bwMode="gray">
              <a:xfrm>
                <a:off x="2444" y="3810"/>
                <a:ext cx="49" cy="24"/>
              </a:xfrm>
              <a:custGeom>
                <a:avLst/>
                <a:gdLst/>
                <a:ahLst/>
                <a:cxnLst>
                  <a:cxn ang="0">
                    <a:pos x="142" y="64"/>
                  </a:cxn>
                  <a:cxn ang="0">
                    <a:pos x="0" y="64"/>
                  </a:cxn>
                  <a:cxn ang="0">
                    <a:pos x="5" y="3"/>
                  </a:cxn>
                  <a:cxn ang="0">
                    <a:pos x="137" y="0"/>
                  </a:cxn>
                  <a:cxn ang="0">
                    <a:pos x="142" y="64"/>
                  </a:cxn>
                </a:cxnLst>
                <a:rect l="0" t="0" r="r" b="b"/>
                <a:pathLst>
                  <a:path w="142" h="64">
                    <a:moveTo>
                      <a:pt x="142" y="64"/>
                    </a:moveTo>
                    <a:lnTo>
                      <a:pt x="0" y="64"/>
                    </a:lnTo>
                    <a:lnTo>
                      <a:pt x="5" y="3"/>
                    </a:lnTo>
                    <a:lnTo>
                      <a:pt x="137" y="0"/>
                    </a:lnTo>
                    <a:lnTo>
                      <a:pt x="142" y="6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101" name="Freeform 29"/>
              <p:cNvSpPr>
                <a:spLocks noChangeAspect="1"/>
              </p:cNvSpPr>
              <p:nvPr/>
            </p:nvSpPr>
            <p:spPr bwMode="gray">
              <a:xfrm>
                <a:off x="2545" y="3810"/>
                <a:ext cx="48" cy="24"/>
              </a:xfrm>
              <a:custGeom>
                <a:avLst/>
                <a:gdLst/>
                <a:ahLst/>
                <a:cxnLst>
                  <a:cxn ang="0">
                    <a:pos x="142" y="64"/>
                  </a:cxn>
                  <a:cxn ang="0">
                    <a:pos x="0" y="64"/>
                  </a:cxn>
                  <a:cxn ang="0">
                    <a:pos x="5" y="3"/>
                  </a:cxn>
                  <a:cxn ang="0">
                    <a:pos x="137" y="0"/>
                  </a:cxn>
                  <a:cxn ang="0">
                    <a:pos x="142" y="64"/>
                  </a:cxn>
                </a:cxnLst>
                <a:rect l="0" t="0" r="r" b="b"/>
                <a:pathLst>
                  <a:path w="142" h="64">
                    <a:moveTo>
                      <a:pt x="142" y="64"/>
                    </a:moveTo>
                    <a:lnTo>
                      <a:pt x="0" y="64"/>
                    </a:lnTo>
                    <a:lnTo>
                      <a:pt x="5" y="3"/>
                    </a:lnTo>
                    <a:lnTo>
                      <a:pt x="137" y="0"/>
                    </a:lnTo>
                    <a:lnTo>
                      <a:pt x="142" y="6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102" name="Freeform 30"/>
              <p:cNvSpPr>
                <a:spLocks noChangeAspect="1"/>
              </p:cNvSpPr>
              <p:nvPr/>
            </p:nvSpPr>
            <p:spPr bwMode="gray">
              <a:xfrm>
                <a:off x="2620" y="3811"/>
                <a:ext cx="50" cy="23"/>
              </a:xfrm>
              <a:custGeom>
                <a:avLst/>
                <a:gdLst/>
                <a:ahLst/>
                <a:cxnLst>
                  <a:cxn ang="0">
                    <a:pos x="142" y="61"/>
                  </a:cxn>
                  <a:cxn ang="0">
                    <a:pos x="0" y="61"/>
                  </a:cxn>
                  <a:cxn ang="0">
                    <a:pos x="6" y="0"/>
                  </a:cxn>
                  <a:cxn ang="0">
                    <a:pos x="141" y="0"/>
                  </a:cxn>
                  <a:cxn ang="0">
                    <a:pos x="142" y="61"/>
                  </a:cxn>
                </a:cxnLst>
                <a:rect l="0" t="0" r="r" b="b"/>
                <a:pathLst>
                  <a:path w="142" h="61">
                    <a:moveTo>
                      <a:pt x="142" y="61"/>
                    </a:moveTo>
                    <a:lnTo>
                      <a:pt x="0" y="61"/>
                    </a:lnTo>
                    <a:lnTo>
                      <a:pt x="6" y="0"/>
                    </a:lnTo>
                    <a:lnTo>
                      <a:pt x="141" y="0"/>
                    </a:lnTo>
                    <a:lnTo>
                      <a:pt x="142" y="6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103" name="Freeform 31"/>
              <p:cNvSpPr>
                <a:spLocks noChangeAspect="1"/>
              </p:cNvSpPr>
              <p:nvPr/>
            </p:nvSpPr>
            <p:spPr bwMode="gray">
              <a:xfrm>
                <a:off x="2700" y="3811"/>
                <a:ext cx="47" cy="23"/>
              </a:xfrm>
              <a:custGeom>
                <a:avLst/>
                <a:gdLst/>
                <a:ahLst/>
                <a:cxnLst>
                  <a:cxn ang="0">
                    <a:pos x="142" y="61"/>
                  </a:cxn>
                  <a:cxn ang="0">
                    <a:pos x="0" y="61"/>
                  </a:cxn>
                  <a:cxn ang="0">
                    <a:pos x="6" y="0"/>
                  </a:cxn>
                  <a:cxn ang="0">
                    <a:pos x="141" y="0"/>
                  </a:cxn>
                  <a:cxn ang="0">
                    <a:pos x="142" y="61"/>
                  </a:cxn>
                </a:cxnLst>
                <a:rect l="0" t="0" r="r" b="b"/>
                <a:pathLst>
                  <a:path w="142" h="61">
                    <a:moveTo>
                      <a:pt x="142" y="61"/>
                    </a:moveTo>
                    <a:lnTo>
                      <a:pt x="0" y="61"/>
                    </a:lnTo>
                    <a:lnTo>
                      <a:pt x="6" y="0"/>
                    </a:lnTo>
                    <a:lnTo>
                      <a:pt x="141" y="0"/>
                    </a:lnTo>
                    <a:lnTo>
                      <a:pt x="142" y="6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104" name="Freeform 32"/>
              <p:cNvSpPr>
                <a:spLocks noChangeAspect="1"/>
              </p:cNvSpPr>
              <p:nvPr/>
            </p:nvSpPr>
            <p:spPr bwMode="gray">
              <a:xfrm>
                <a:off x="2771" y="3810"/>
                <a:ext cx="48" cy="23"/>
              </a:xfrm>
              <a:custGeom>
                <a:avLst/>
                <a:gdLst/>
                <a:ahLst/>
                <a:cxnLst>
                  <a:cxn ang="0">
                    <a:pos x="142" y="61"/>
                  </a:cxn>
                  <a:cxn ang="0">
                    <a:pos x="0" y="61"/>
                  </a:cxn>
                  <a:cxn ang="0">
                    <a:pos x="6" y="0"/>
                  </a:cxn>
                  <a:cxn ang="0">
                    <a:pos x="141" y="0"/>
                  </a:cxn>
                  <a:cxn ang="0">
                    <a:pos x="142" y="61"/>
                  </a:cxn>
                </a:cxnLst>
                <a:rect l="0" t="0" r="r" b="b"/>
                <a:pathLst>
                  <a:path w="142" h="61">
                    <a:moveTo>
                      <a:pt x="142" y="61"/>
                    </a:moveTo>
                    <a:lnTo>
                      <a:pt x="0" y="61"/>
                    </a:lnTo>
                    <a:lnTo>
                      <a:pt x="6" y="0"/>
                    </a:lnTo>
                    <a:lnTo>
                      <a:pt x="141" y="0"/>
                    </a:lnTo>
                    <a:lnTo>
                      <a:pt x="142" y="6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105" name="Freeform 33"/>
              <p:cNvSpPr>
                <a:spLocks noChangeAspect="1"/>
              </p:cNvSpPr>
              <p:nvPr/>
            </p:nvSpPr>
            <p:spPr bwMode="gray">
              <a:xfrm>
                <a:off x="2868" y="3811"/>
                <a:ext cx="52" cy="23"/>
              </a:xfrm>
              <a:custGeom>
                <a:avLst/>
                <a:gdLst/>
                <a:ahLst/>
                <a:cxnLst>
                  <a:cxn ang="0">
                    <a:pos x="142" y="61"/>
                  </a:cxn>
                  <a:cxn ang="0">
                    <a:pos x="0" y="61"/>
                  </a:cxn>
                  <a:cxn ang="0">
                    <a:pos x="6" y="0"/>
                  </a:cxn>
                  <a:cxn ang="0">
                    <a:pos x="141" y="0"/>
                  </a:cxn>
                  <a:cxn ang="0">
                    <a:pos x="142" y="61"/>
                  </a:cxn>
                </a:cxnLst>
                <a:rect l="0" t="0" r="r" b="b"/>
                <a:pathLst>
                  <a:path w="142" h="61">
                    <a:moveTo>
                      <a:pt x="142" y="61"/>
                    </a:moveTo>
                    <a:lnTo>
                      <a:pt x="0" y="61"/>
                    </a:lnTo>
                    <a:lnTo>
                      <a:pt x="6" y="0"/>
                    </a:lnTo>
                    <a:lnTo>
                      <a:pt x="141" y="0"/>
                    </a:lnTo>
                    <a:lnTo>
                      <a:pt x="142" y="6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106" name="Freeform 34"/>
              <p:cNvSpPr>
                <a:spLocks noChangeAspect="1"/>
              </p:cNvSpPr>
              <p:nvPr/>
            </p:nvSpPr>
            <p:spPr bwMode="gray">
              <a:xfrm>
                <a:off x="2944" y="3811"/>
                <a:ext cx="49" cy="23"/>
              </a:xfrm>
              <a:custGeom>
                <a:avLst/>
                <a:gdLst/>
                <a:ahLst/>
                <a:cxnLst>
                  <a:cxn ang="0">
                    <a:pos x="137" y="61"/>
                  </a:cxn>
                  <a:cxn ang="0">
                    <a:pos x="0" y="61"/>
                  </a:cxn>
                  <a:cxn ang="0">
                    <a:pos x="6" y="0"/>
                  </a:cxn>
                  <a:cxn ang="0">
                    <a:pos x="128" y="3"/>
                  </a:cxn>
                  <a:cxn ang="0">
                    <a:pos x="137" y="61"/>
                  </a:cxn>
                </a:cxnLst>
                <a:rect l="0" t="0" r="r" b="b"/>
                <a:pathLst>
                  <a:path w="137" h="61">
                    <a:moveTo>
                      <a:pt x="137" y="61"/>
                    </a:moveTo>
                    <a:lnTo>
                      <a:pt x="0" y="61"/>
                    </a:lnTo>
                    <a:lnTo>
                      <a:pt x="6" y="0"/>
                    </a:lnTo>
                    <a:lnTo>
                      <a:pt x="128" y="3"/>
                    </a:lnTo>
                    <a:lnTo>
                      <a:pt x="137" y="6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107" name="Freeform 35"/>
              <p:cNvSpPr>
                <a:spLocks noChangeAspect="1"/>
              </p:cNvSpPr>
              <p:nvPr/>
            </p:nvSpPr>
            <p:spPr bwMode="gray">
              <a:xfrm>
                <a:off x="3019" y="3811"/>
                <a:ext cx="48" cy="23"/>
              </a:xfrm>
              <a:custGeom>
                <a:avLst/>
                <a:gdLst/>
                <a:ahLst/>
                <a:cxnLst>
                  <a:cxn ang="0">
                    <a:pos x="137" y="61"/>
                  </a:cxn>
                  <a:cxn ang="0">
                    <a:pos x="0" y="61"/>
                  </a:cxn>
                  <a:cxn ang="0">
                    <a:pos x="6" y="0"/>
                  </a:cxn>
                  <a:cxn ang="0">
                    <a:pos x="128" y="3"/>
                  </a:cxn>
                  <a:cxn ang="0">
                    <a:pos x="137" y="61"/>
                  </a:cxn>
                </a:cxnLst>
                <a:rect l="0" t="0" r="r" b="b"/>
                <a:pathLst>
                  <a:path w="137" h="61">
                    <a:moveTo>
                      <a:pt x="137" y="61"/>
                    </a:moveTo>
                    <a:lnTo>
                      <a:pt x="0" y="61"/>
                    </a:lnTo>
                    <a:lnTo>
                      <a:pt x="6" y="0"/>
                    </a:lnTo>
                    <a:lnTo>
                      <a:pt x="128" y="3"/>
                    </a:lnTo>
                    <a:lnTo>
                      <a:pt x="137" y="6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108" name="Freeform 36"/>
              <p:cNvSpPr>
                <a:spLocks noChangeAspect="1"/>
              </p:cNvSpPr>
              <p:nvPr/>
            </p:nvSpPr>
            <p:spPr bwMode="gray">
              <a:xfrm>
                <a:off x="3096" y="3810"/>
                <a:ext cx="45" cy="24"/>
              </a:xfrm>
              <a:custGeom>
                <a:avLst/>
                <a:gdLst/>
                <a:ahLst/>
                <a:cxnLst>
                  <a:cxn ang="0">
                    <a:pos x="137" y="64"/>
                  </a:cxn>
                  <a:cxn ang="0">
                    <a:pos x="0" y="64"/>
                  </a:cxn>
                  <a:cxn ang="0">
                    <a:pos x="2" y="3"/>
                  </a:cxn>
                  <a:cxn ang="0">
                    <a:pos x="127" y="0"/>
                  </a:cxn>
                  <a:cxn ang="0">
                    <a:pos x="137" y="64"/>
                  </a:cxn>
                </a:cxnLst>
                <a:rect l="0" t="0" r="r" b="b"/>
                <a:pathLst>
                  <a:path w="137" h="64">
                    <a:moveTo>
                      <a:pt x="137" y="64"/>
                    </a:moveTo>
                    <a:lnTo>
                      <a:pt x="0" y="64"/>
                    </a:lnTo>
                    <a:lnTo>
                      <a:pt x="2" y="3"/>
                    </a:lnTo>
                    <a:lnTo>
                      <a:pt x="127" y="0"/>
                    </a:lnTo>
                    <a:lnTo>
                      <a:pt x="137" y="6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109" name="Freeform 37"/>
              <p:cNvSpPr>
                <a:spLocks noChangeAspect="1"/>
              </p:cNvSpPr>
              <p:nvPr/>
            </p:nvSpPr>
            <p:spPr bwMode="gray">
              <a:xfrm>
                <a:off x="2945" y="3864"/>
                <a:ext cx="51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110" name="Freeform 38"/>
              <p:cNvSpPr>
                <a:spLocks noChangeAspect="1"/>
              </p:cNvSpPr>
              <p:nvPr/>
            </p:nvSpPr>
            <p:spPr bwMode="gray">
              <a:xfrm>
                <a:off x="2871" y="3864"/>
                <a:ext cx="50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111" name="Freeform 39"/>
              <p:cNvSpPr>
                <a:spLocks noChangeAspect="1"/>
              </p:cNvSpPr>
              <p:nvPr/>
            </p:nvSpPr>
            <p:spPr bwMode="gray">
              <a:xfrm>
                <a:off x="2796" y="3864"/>
                <a:ext cx="50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112" name="Freeform 40"/>
              <p:cNvSpPr>
                <a:spLocks noChangeAspect="1"/>
              </p:cNvSpPr>
              <p:nvPr/>
            </p:nvSpPr>
            <p:spPr bwMode="gray">
              <a:xfrm>
                <a:off x="2718" y="3864"/>
                <a:ext cx="51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113" name="Freeform 41"/>
              <p:cNvSpPr>
                <a:spLocks noChangeAspect="1"/>
              </p:cNvSpPr>
              <p:nvPr/>
            </p:nvSpPr>
            <p:spPr bwMode="gray">
              <a:xfrm>
                <a:off x="2643" y="3864"/>
                <a:ext cx="51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114" name="Freeform 42"/>
              <p:cNvSpPr>
                <a:spLocks noChangeAspect="1"/>
              </p:cNvSpPr>
              <p:nvPr/>
            </p:nvSpPr>
            <p:spPr bwMode="gray">
              <a:xfrm>
                <a:off x="2566" y="3864"/>
                <a:ext cx="50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115" name="Freeform 43"/>
              <p:cNvSpPr>
                <a:spLocks noChangeAspect="1"/>
              </p:cNvSpPr>
              <p:nvPr/>
            </p:nvSpPr>
            <p:spPr bwMode="gray">
              <a:xfrm>
                <a:off x="2490" y="3864"/>
                <a:ext cx="51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116" name="Freeform 44"/>
              <p:cNvSpPr>
                <a:spLocks noChangeAspect="1"/>
              </p:cNvSpPr>
              <p:nvPr/>
            </p:nvSpPr>
            <p:spPr bwMode="gray">
              <a:xfrm>
                <a:off x="2411" y="3864"/>
                <a:ext cx="51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117" name="Freeform 45"/>
              <p:cNvSpPr>
                <a:spLocks noChangeAspect="1"/>
              </p:cNvSpPr>
              <p:nvPr/>
            </p:nvSpPr>
            <p:spPr bwMode="gray">
              <a:xfrm>
                <a:off x="2336" y="3865"/>
                <a:ext cx="52" cy="31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118" name="Freeform 46"/>
              <p:cNvSpPr>
                <a:spLocks noChangeAspect="1"/>
              </p:cNvSpPr>
              <p:nvPr/>
            </p:nvSpPr>
            <p:spPr bwMode="gray">
              <a:xfrm>
                <a:off x="2255" y="3865"/>
                <a:ext cx="52" cy="31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119" name="Freeform 47"/>
              <p:cNvSpPr>
                <a:spLocks noChangeAspect="1"/>
              </p:cNvSpPr>
              <p:nvPr/>
            </p:nvSpPr>
            <p:spPr bwMode="gray">
              <a:xfrm>
                <a:off x="2177" y="3865"/>
                <a:ext cx="53" cy="31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120" name="Freeform 48"/>
              <p:cNvSpPr>
                <a:spLocks noChangeAspect="1"/>
              </p:cNvSpPr>
              <p:nvPr/>
            </p:nvSpPr>
            <p:spPr bwMode="gray">
              <a:xfrm>
                <a:off x="2145" y="3897"/>
                <a:ext cx="57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121" name="Freeform 49"/>
              <p:cNvSpPr>
                <a:spLocks noChangeAspect="1"/>
              </p:cNvSpPr>
              <p:nvPr/>
            </p:nvSpPr>
            <p:spPr bwMode="gray">
              <a:xfrm>
                <a:off x="2226" y="3897"/>
                <a:ext cx="57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122" name="Freeform 50"/>
              <p:cNvSpPr>
                <a:spLocks noChangeAspect="1"/>
              </p:cNvSpPr>
              <p:nvPr/>
            </p:nvSpPr>
            <p:spPr bwMode="gray">
              <a:xfrm>
                <a:off x="2305" y="3897"/>
                <a:ext cx="57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123" name="Freeform 51"/>
              <p:cNvSpPr>
                <a:spLocks noChangeAspect="1"/>
              </p:cNvSpPr>
              <p:nvPr/>
            </p:nvSpPr>
            <p:spPr bwMode="gray">
              <a:xfrm>
                <a:off x="2382" y="3897"/>
                <a:ext cx="57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124" name="Freeform 52"/>
              <p:cNvSpPr>
                <a:spLocks noChangeAspect="1"/>
              </p:cNvSpPr>
              <p:nvPr/>
            </p:nvSpPr>
            <p:spPr bwMode="gray">
              <a:xfrm>
                <a:off x="2462" y="3897"/>
                <a:ext cx="55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9" y="0"/>
                  </a:cxn>
                  <a:cxn ang="0">
                    <a:pos x="142" y="0"/>
                  </a:cxn>
                  <a:cxn ang="0">
                    <a:pos x="146" y="86"/>
                  </a:cxn>
                  <a:cxn ang="0">
                    <a:pos x="0" y="87"/>
                  </a:cxn>
                </a:cxnLst>
                <a:rect l="0" t="0" r="r" b="b"/>
                <a:pathLst>
                  <a:path w="146" h="87">
                    <a:moveTo>
                      <a:pt x="0" y="87"/>
                    </a:moveTo>
                    <a:lnTo>
                      <a:pt x="9" y="0"/>
                    </a:lnTo>
                    <a:lnTo>
                      <a:pt x="142" y="0"/>
                    </a:lnTo>
                    <a:lnTo>
                      <a:pt x="146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125" name="Freeform 53"/>
              <p:cNvSpPr>
                <a:spLocks noChangeAspect="1"/>
              </p:cNvSpPr>
              <p:nvPr/>
            </p:nvSpPr>
            <p:spPr bwMode="gray">
              <a:xfrm>
                <a:off x="2539" y="3897"/>
                <a:ext cx="55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9" y="0"/>
                  </a:cxn>
                  <a:cxn ang="0">
                    <a:pos x="142" y="0"/>
                  </a:cxn>
                  <a:cxn ang="0">
                    <a:pos x="146" y="86"/>
                  </a:cxn>
                  <a:cxn ang="0">
                    <a:pos x="0" y="87"/>
                  </a:cxn>
                </a:cxnLst>
                <a:rect l="0" t="0" r="r" b="b"/>
                <a:pathLst>
                  <a:path w="146" h="87">
                    <a:moveTo>
                      <a:pt x="0" y="87"/>
                    </a:moveTo>
                    <a:lnTo>
                      <a:pt x="9" y="0"/>
                    </a:lnTo>
                    <a:lnTo>
                      <a:pt x="142" y="0"/>
                    </a:lnTo>
                    <a:lnTo>
                      <a:pt x="146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126" name="Freeform 54"/>
              <p:cNvSpPr>
                <a:spLocks noChangeAspect="1"/>
              </p:cNvSpPr>
              <p:nvPr/>
            </p:nvSpPr>
            <p:spPr bwMode="gray">
              <a:xfrm>
                <a:off x="2617" y="3897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127" name="Freeform 55"/>
              <p:cNvSpPr>
                <a:spLocks noChangeAspect="1"/>
              </p:cNvSpPr>
              <p:nvPr/>
            </p:nvSpPr>
            <p:spPr bwMode="gray">
              <a:xfrm>
                <a:off x="2694" y="3897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128" name="Freeform 56"/>
              <p:cNvSpPr>
                <a:spLocks noChangeAspect="1"/>
              </p:cNvSpPr>
              <p:nvPr/>
            </p:nvSpPr>
            <p:spPr bwMode="gray">
              <a:xfrm>
                <a:off x="2771" y="3897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129" name="Freeform 57"/>
              <p:cNvSpPr>
                <a:spLocks noChangeAspect="1"/>
              </p:cNvSpPr>
              <p:nvPr/>
            </p:nvSpPr>
            <p:spPr bwMode="gray">
              <a:xfrm>
                <a:off x="2849" y="3897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130" name="Freeform 58"/>
              <p:cNvSpPr>
                <a:spLocks noChangeAspect="1"/>
              </p:cNvSpPr>
              <p:nvPr/>
            </p:nvSpPr>
            <p:spPr bwMode="gray">
              <a:xfrm>
                <a:off x="2921" y="3897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131" name="Freeform 59"/>
              <p:cNvSpPr>
                <a:spLocks noChangeAspect="1"/>
              </p:cNvSpPr>
              <p:nvPr/>
            </p:nvSpPr>
            <p:spPr bwMode="gray">
              <a:xfrm>
                <a:off x="2998" y="3897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132" name="Freeform 60"/>
              <p:cNvSpPr>
                <a:spLocks noChangeAspect="1"/>
              </p:cNvSpPr>
              <p:nvPr/>
            </p:nvSpPr>
            <p:spPr bwMode="gray">
              <a:xfrm>
                <a:off x="2948" y="3931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133" name="Freeform 61"/>
              <p:cNvSpPr>
                <a:spLocks noChangeAspect="1"/>
              </p:cNvSpPr>
              <p:nvPr/>
            </p:nvSpPr>
            <p:spPr bwMode="gray">
              <a:xfrm>
                <a:off x="2872" y="3931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134" name="Freeform 62"/>
              <p:cNvSpPr>
                <a:spLocks noChangeAspect="1"/>
              </p:cNvSpPr>
              <p:nvPr/>
            </p:nvSpPr>
            <p:spPr bwMode="gray">
              <a:xfrm>
                <a:off x="2795" y="3931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135" name="Freeform 63"/>
              <p:cNvSpPr>
                <a:spLocks noChangeAspect="1"/>
              </p:cNvSpPr>
              <p:nvPr/>
            </p:nvSpPr>
            <p:spPr bwMode="gray">
              <a:xfrm>
                <a:off x="2717" y="3931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136" name="Freeform 64"/>
              <p:cNvSpPr>
                <a:spLocks noChangeAspect="1"/>
              </p:cNvSpPr>
              <p:nvPr/>
            </p:nvSpPr>
            <p:spPr bwMode="gray">
              <a:xfrm>
                <a:off x="2640" y="3931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137" name="Freeform 65"/>
              <p:cNvSpPr>
                <a:spLocks noChangeAspect="1"/>
              </p:cNvSpPr>
              <p:nvPr/>
            </p:nvSpPr>
            <p:spPr bwMode="gray">
              <a:xfrm>
                <a:off x="2563" y="3931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138" name="Freeform 66"/>
              <p:cNvSpPr>
                <a:spLocks noChangeAspect="1"/>
              </p:cNvSpPr>
              <p:nvPr/>
            </p:nvSpPr>
            <p:spPr bwMode="gray">
              <a:xfrm>
                <a:off x="2486" y="3931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139" name="Freeform 67"/>
              <p:cNvSpPr>
                <a:spLocks noChangeAspect="1"/>
              </p:cNvSpPr>
              <p:nvPr/>
            </p:nvSpPr>
            <p:spPr bwMode="gray">
              <a:xfrm>
                <a:off x="2407" y="3931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140" name="Freeform 68"/>
              <p:cNvSpPr>
                <a:spLocks noChangeAspect="1"/>
              </p:cNvSpPr>
              <p:nvPr/>
            </p:nvSpPr>
            <p:spPr bwMode="gray">
              <a:xfrm>
                <a:off x="2328" y="3931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141" name="Freeform 69"/>
              <p:cNvSpPr>
                <a:spLocks noChangeAspect="1"/>
              </p:cNvSpPr>
              <p:nvPr/>
            </p:nvSpPr>
            <p:spPr bwMode="gray">
              <a:xfrm>
                <a:off x="2249" y="3931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142" name="Freeform 70"/>
              <p:cNvSpPr>
                <a:spLocks noChangeAspect="1"/>
              </p:cNvSpPr>
              <p:nvPr/>
            </p:nvSpPr>
            <p:spPr bwMode="gray">
              <a:xfrm>
                <a:off x="2170" y="3931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143" name="Freeform 71"/>
              <p:cNvSpPr>
                <a:spLocks noChangeAspect="1"/>
              </p:cNvSpPr>
              <p:nvPr/>
            </p:nvSpPr>
            <p:spPr bwMode="gray">
              <a:xfrm>
                <a:off x="2217" y="3964"/>
                <a:ext cx="57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144" name="Freeform 72"/>
              <p:cNvSpPr>
                <a:spLocks noChangeAspect="1"/>
              </p:cNvSpPr>
              <p:nvPr/>
            </p:nvSpPr>
            <p:spPr bwMode="gray">
              <a:xfrm>
                <a:off x="2297" y="3964"/>
                <a:ext cx="57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145" name="Freeform 73"/>
              <p:cNvSpPr>
                <a:spLocks noChangeAspect="1"/>
              </p:cNvSpPr>
              <p:nvPr/>
            </p:nvSpPr>
            <p:spPr bwMode="gray">
              <a:xfrm>
                <a:off x="2379" y="3965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146" name="Freeform 74"/>
              <p:cNvSpPr>
                <a:spLocks noChangeAspect="1"/>
              </p:cNvSpPr>
              <p:nvPr/>
            </p:nvSpPr>
            <p:spPr bwMode="gray">
              <a:xfrm>
                <a:off x="2457" y="3965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147" name="Freeform 75"/>
              <p:cNvSpPr>
                <a:spLocks noChangeAspect="1"/>
              </p:cNvSpPr>
              <p:nvPr/>
            </p:nvSpPr>
            <p:spPr bwMode="gray">
              <a:xfrm>
                <a:off x="2537" y="3965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148" name="Freeform 76"/>
              <p:cNvSpPr>
                <a:spLocks noChangeAspect="1"/>
              </p:cNvSpPr>
              <p:nvPr/>
            </p:nvSpPr>
            <p:spPr bwMode="gray">
              <a:xfrm>
                <a:off x="2615" y="3965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149" name="Freeform 77"/>
              <p:cNvSpPr>
                <a:spLocks noChangeAspect="1"/>
              </p:cNvSpPr>
              <p:nvPr/>
            </p:nvSpPr>
            <p:spPr bwMode="gray">
              <a:xfrm>
                <a:off x="2694" y="3965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150" name="Freeform 78"/>
              <p:cNvSpPr>
                <a:spLocks noChangeAspect="1"/>
              </p:cNvSpPr>
              <p:nvPr/>
            </p:nvSpPr>
            <p:spPr bwMode="gray">
              <a:xfrm>
                <a:off x="2771" y="3965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151" name="Freeform 79"/>
              <p:cNvSpPr>
                <a:spLocks noChangeAspect="1"/>
              </p:cNvSpPr>
              <p:nvPr/>
            </p:nvSpPr>
            <p:spPr bwMode="gray">
              <a:xfrm>
                <a:off x="2849" y="3965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152" name="Freeform 80"/>
              <p:cNvSpPr>
                <a:spLocks noChangeAspect="1"/>
              </p:cNvSpPr>
              <p:nvPr/>
            </p:nvSpPr>
            <p:spPr bwMode="gray">
              <a:xfrm>
                <a:off x="2926" y="3965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153" name="Freeform 81"/>
              <p:cNvSpPr>
                <a:spLocks noChangeAspect="1"/>
              </p:cNvSpPr>
              <p:nvPr/>
            </p:nvSpPr>
            <p:spPr bwMode="gray">
              <a:xfrm>
                <a:off x="2849" y="4000"/>
                <a:ext cx="107" cy="35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154" name="Freeform 82"/>
              <p:cNvSpPr>
                <a:spLocks noChangeAspect="1"/>
              </p:cNvSpPr>
              <p:nvPr/>
            </p:nvSpPr>
            <p:spPr bwMode="gray">
              <a:xfrm>
                <a:off x="2350" y="4000"/>
                <a:ext cx="476" cy="35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155" name="Freeform 83"/>
              <p:cNvSpPr>
                <a:spLocks noChangeAspect="1"/>
              </p:cNvSpPr>
              <p:nvPr/>
            </p:nvSpPr>
            <p:spPr bwMode="gray">
              <a:xfrm>
                <a:off x="2212" y="4000"/>
                <a:ext cx="110" cy="35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156" name="Freeform 84"/>
              <p:cNvSpPr>
                <a:spLocks noChangeAspect="1"/>
              </p:cNvSpPr>
              <p:nvPr/>
            </p:nvSpPr>
            <p:spPr bwMode="gray">
              <a:xfrm>
                <a:off x="2097" y="3865"/>
                <a:ext cx="53" cy="31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157" name="Freeform 85"/>
              <p:cNvSpPr>
                <a:spLocks noChangeAspect="1"/>
              </p:cNvSpPr>
              <p:nvPr/>
            </p:nvSpPr>
            <p:spPr bwMode="gray">
              <a:xfrm>
                <a:off x="2019" y="3865"/>
                <a:ext cx="52" cy="31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158" name="Freeform 86"/>
              <p:cNvSpPr>
                <a:spLocks noChangeAspect="1"/>
              </p:cNvSpPr>
              <p:nvPr/>
            </p:nvSpPr>
            <p:spPr bwMode="gray">
              <a:xfrm>
                <a:off x="2013" y="3897"/>
                <a:ext cx="111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159" name="Freeform 87"/>
              <p:cNvSpPr>
                <a:spLocks noChangeAspect="1"/>
              </p:cNvSpPr>
              <p:nvPr/>
            </p:nvSpPr>
            <p:spPr bwMode="gray">
              <a:xfrm>
                <a:off x="2007" y="3931"/>
                <a:ext cx="94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3" y="0"/>
                  </a:cxn>
                  <a:cxn ang="0">
                    <a:pos x="251" y="3"/>
                  </a:cxn>
                  <a:cxn ang="0">
                    <a:pos x="236" y="86"/>
                  </a:cxn>
                  <a:cxn ang="0">
                    <a:pos x="0" y="87"/>
                  </a:cxn>
                </a:cxnLst>
                <a:rect l="0" t="0" r="r" b="b"/>
                <a:pathLst>
                  <a:path w="251" h="87">
                    <a:moveTo>
                      <a:pt x="0" y="87"/>
                    </a:moveTo>
                    <a:lnTo>
                      <a:pt x="3" y="0"/>
                    </a:lnTo>
                    <a:lnTo>
                      <a:pt x="251" y="3"/>
                    </a:lnTo>
                    <a:lnTo>
                      <a:pt x="236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160" name="Freeform 88"/>
              <p:cNvSpPr>
                <a:spLocks noChangeAspect="1"/>
              </p:cNvSpPr>
              <p:nvPr/>
            </p:nvSpPr>
            <p:spPr bwMode="gray">
              <a:xfrm>
                <a:off x="2001" y="3964"/>
                <a:ext cx="145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161" name="Freeform 89"/>
              <p:cNvSpPr>
                <a:spLocks noChangeAspect="1"/>
              </p:cNvSpPr>
              <p:nvPr/>
            </p:nvSpPr>
            <p:spPr bwMode="gray">
              <a:xfrm>
                <a:off x="1995" y="4000"/>
                <a:ext cx="114" cy="35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162" name="Freeform 90"/>
              <p:cNvSpPr>
                <a:spLocks noChangeAspect="1"/>
              </p:cNvSpPr>
              <p:nvPr/>
            </p:nvSpPr>
            <p:spPr bwMode="gray">
              <a:xfrm>
                <a:off x="3019" y="3864"/>
                <a:ext cx="127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163" name="Freeform 91"/>
              <p:cNvSpPr>
                <a:spLocks noChangeAspect="1"/>
              </p:cNvSpPr>
              <p:nvPr/>
            </p:nvSpPr>
            <p:spPr bwMode="gray">
              <a:xfrm>
                <a:off x="3065" y="3897"/>
                <a:ext cx="81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164" name="Freeform 92"/>
              <p:cNvSpPr>
                <a:spLocks noChangeAspect="1"/>
              </p:cNvSpPr>
              <p:nvPr/>
            </p:nvSpPr>
            <p:spPr bwMode="gray">
              <a:xfrm>
                <a:off x="3022" y="3931"/>
                <a:ext cx="129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165" name="Freeform 93"/>
              <p:cNvSpPr>
                <a:spLocks noChangeAspect="1"/>
              </p:cNvSpPr>
              <p:nvPr/>
            </p:nvSpPr>
            <p:spPr bwMode="gray">
              <a:xfrm>
                <a:off x="3001" y="3965"/>
                <a:ext cx="155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166" name="Freeform 94"/>
              <p:cNvSpPr>
                <a:spLocks noChangeAspect="1"/>
              </p:cNvSpPr>
              <p:nvPr/>
            </p:nvSpPr>
            <p:spPr bwMode="gray">
              <a:xfrm>
                <a:off x="3052" y="4000"/>
                <a:ext cx="107" cy="35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4" name="Group 95"/>
              <p:cNvGrpSpPr>
                <a:grpSpLocks/>
              </p:cNvGrpSpPr>
              <p:nvPr/>
            </p:nvGrpSpPr>
            <p:grpSpPr bwMode="auto">
              <a:xfrm>
                <a:off x="3483" y="3862"/>
                <a:ext cx="303" cy="174"/>
                <a:chOff x="3483" y="3862"/>
                <a:chExt cx="303" cy="174"/>
              </a:xfrm>
            </p:grpSpPr>
            <p:sp>
              <p:nvSpPr>
                <p:cNvPr id="259168" name="Freeform 96"/>
                <p:cNvSpPr>
                  <a:spLocks noChangeAspect="1"/>
                </p:cNvSpPr>
                <p:nvPr/>
              </p:nvSpPr>
              <p:spPr bwMode="gray">
                <a:xfrm>
                  <a:off x="3483" y="3862"/>
                  <a:ext cx="80" cy="174"/>
                </a:xfrm>
                <a:custGeom>
                  <a:avLst/>
                  <a:gdLst/>
                  <a:ahLst/>
                  <a:cxnLst>
                    <a:cxn ang="0">
                      <a:pos x="76" y="464"/>
                    </a:cxn>
                    <a:cxn ang="0">
                      <a:pos x="124" y="464"/>
                    </a:cxn>
                    <a:cxn ang="0">
                      <a:pos x="214" y="460"/>
                    </a:cxn>
                    <a:cxn ang="0">
                      <a:pos x="130" y="4"/>
                    </a:cxn>
                    <a:cxn ang="0">
                      <a:pos x="0" y="0"/>
                    </a:cxn>
                    <a:cxn ang="0">
                      <a:pos x="76" y="464"/>
                    </a:cxn>
                  </a:cxnLst>
                  <a:rect l="0" t="0" r="r" b="b"/>
                  <a:pathLst>
                    <a:path w="214" h="464">
                      <a:moveTo>
                        <a:pt x="76" y="464"/>
                      </a:moveTo>
                      <a:cubicBezTo>
                        <a:pt x="92" y="464"/>
                        <a:pt x="108" y="464"/>
                        <a:pt x="124" y="464"/>
                      </a:cubicBezTo>
                      <a:lnTo>
                        <a:pt x="214" y="460"/>
                      </a:lnTo>
                      <a:lnTo>
                        <a:pt x="130" y="4"/>
                      </a:lnTo>
                      <a:lnTo>
                        <a:pt x="0" y="0"/>
                      </a:lnTo>
                      <a:lnTo>
                        <a:pt x="76" y="464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59169" name="Freeform 97"/>
                <p:cNvSpPr>
                  <a:spLocks noChangeAspect="1"/>
                </p:cNvSpPr>
                <p:nvPr/>
              </p:nvSpPr>
              <p:spPr bwMode="gray">
                <a:xfrm>
                  <a:off x="3556" y="3864"/>
                  <a:ext cx="80" cy="171"/>
                </a:xfrm>
                <a:custGeom>
                  <a:avLst/>
                  <a:gdLst/>
                  <a:ahLst/>
                  <a:cxnLst>
                    <a:cxn ang="0">
                      <a:pos x="212" y="456"/>
                    </a:cxn>
                    <a:cxn ang="0">
                      <a:pos x="126" y="0"/>
                    </a:cxn>
                    <a:cxn ang="0">
                      <a:pos x="0" y="4"/>
                    </a:cxn>
                    <a:cxn ang="0">
                      <a:pos x="80" y="454"/>
                    </a:cxn>
                    <a:cxn ang="0">
                      <a:pos x="212" y="456"/>
                    </a:cxn>
                  </a:cxnLst>
                  <a:rect l="0" t="0" r="r" b="b"/>
                  <a:pathLst>
                    <a:path w="212" h="456">
                      <a:moveTo>
                        <a:pt x="212" y="456"/>
                      </a:moveTo>
                      <a:lnTo>
                        <a:pt x="126" y="0"/>
                      </a:lnTo>
                      <a:lnTo>
                        <a:pt x="0" y="4"/>
                      </a:lnTo>
                      <a:lnTo>
                        <a:pt x="80" y="454"/>
                      </a:lnTo>
                      <a:lnTo>
                        <a:pt x="212" y="456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59170" name="Freeform 98"/>
                <p:cNvSpPr>
                  <a:spLocks noChangeAspect="1"/>
                </p:cNvSpPr>
                <p:nvPr/>
              </p:nvSpPr>
              <p:spPr bwMode="gray">
                <a:xfrm>
                  <a:off x="3630" y="3864"/>
                  <a:ext cx="82" cy="171"/>
                </a:xfrm>
                <a:custGeom>
                  <a:avLst/>
                  <a:gdLst/>
                  <a:ahLst/>
                  <a:cxnLst>
                    <a:cxn ang="0">
                      <a:pos x="220" y="456"/>
                    </a:cxn>
                    <a:cxn ang="0">
                      <a:pos x="126" y="6"/>
                    </a:cxn>
                    <a:cxn ang="0">
                      <a:pos x="0" y="0"/>
                    </a:cxn>
                    <a:cxn ang="0">
                      <a:pos x="84" y="454"/>
                    </a:cxn>
                    <a:cxn ang="0">
                      <a:pos x="220" y="456"/>
                    </a:cxn>
                  </a:cxnLst>
                  <a:rect l="0" t="0" r="r" b="b"/>
                  <a:pathLst>
                    <a:path w="220" h="456">
                      <a:moveTo>
                        <a:pt x="220" y="456"/>
                      </a:moveTo>
                      <a:lnTo>
                        <a:pt x="126" y="6"/>
                      </a:lnTo>
                      <a:lnTo>
                        <a:pt x="0" y="0"/>
                      </a:lnTo>
                      <a:lnTo>
                        <a:pt x="84" y="454"/>
                      </a:lnTo>
                      <a:lnTo>
                        <a:pt x="220" y="456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59171" name="Freeform 99"/>
                <p:cNvSpPr>
                  <a:spLocks noChangeAspect="1"/>
                </p:cNvSpPr>
                <p:nvPr/>
              </p:nvSpPr>
              <p:spPr bwMode="gray">
                <a:xfrm>
                  <a:off x="3722" y="3963"/>
                  <a:ext cx="64" cy="60"/>
                </a:xfrm>
                <a:custGeom>
                  <a:avLst/>
                  <a:gdLst/>
                  <a:ahLst/>
                  <a:cxnLst>
                    <a:cxn ang="0">
                      <a:pos x="170" y="154"/>
                    </a:cxn>
                    <a:cxn ang="0">
                      <a:pos x="134" y="0"/>
                    </a:cxn>
                    <a:cxn ang="0">
                      <a:pos x="0" y="0"/>
                    </a:cxn>
                    <a:cxn ang="0">
                      <a:pos x="38" y="160"/>
                    </a:cxn>
                    <a:cxn ang="0">
                      <a:pos x="170" y="154"/>
                    </a:cxn>
                  </a:cxnLst>
                  <a:rect l="0" t="0" r="r" b="b"/>
                  <a:pathLst>
                    <a:path w="170" h="160">
                      <a:moveTo>
                        <a:pt x="170" y="154"/>
                      </a:moveTo>
                      <a:lnTo>
                        <a:pt x="134" y="0"/>
                      </a:lnTo>
                      <a:lnTo>
                        <a:pt x="0" y="0"/>
                      </a:lnTo>
                      <a:lnTo>
                        <a:pt x="38" y="160"/>
                      </a:lnTo>
                      <a:lnTo>
                        <a:pt x="170" y="154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59172" name="Freeform 100"/>
                <p:cNvSpPr>
                  <a:spLocks noChangeAspect="1"/>
                </p:cNvSpPr>
                <p:nvPr/>
              </p:nvSpPr>
              <p:spPr bwMode="gray">
                <a:xfrm>
                  <a:off x="3701" y="3864"/>
                  <a:ext cx="65" cy="90"/>
                </a:xfrm>
                <a:custGeom>
                  <a:avLst/>
                  <a:gdLst/>
                  <a:ahLst/>
                  <a:cxnLst>
                    <a:cxn ang="0">
                      <a:pos x="174" y="234"/>
                    </a:cxn>
                    <a:cxn ang="0">
                      <a:pos x="136" y="84"/>
                    </a:cxn>
                    <a:cxn ang="0">
                      <a:pos x="126" y="0"/>
                    </a:cxn>
                    <a:cxn ang="0">
                      <a:pos x="0" y="0"/>
                    </a:cxn>
                    <a:cxn ang="0">
                      <a:pos x="14" y="90"/>
                    </a:cxn>
                    <a:cxn ang="0">
                      <a:pos x="50" y="240"/>
                    </a:cxn>
                    <a:cxn ang="0">
                      <a:pos x="174" y="234"/>
                    </a:cxn>
                  </a:cxnLst>
                  <a:rect l="0" t="0" r="r" b="b"/>
                  <a:pathLst>
                    <a:path w="174" h="240">
                      <a:moveTo>
                        <a:pt x="174" y="234"/>
                      </a:moveTo>
                      <a:lnTo>
                        <a:pt x="136" y="84"/>
                      </a:lnTo>
                      <a:lnTo>
                        <a:pt x="126" y="0"/>
                      </a:lnTo>
                      <a:lnTo>
                        <a:pt x="0" y="0"/>
                      </a:lnTo>
                      <a:lnTo>
                        <a:pt x="14" y="90"/>
                      </a:lnTo>
                      <a:lnTo>
                        <a:pt x="50" y="240"/>
                      </a:lnTo>
                      <a:lnTo>
                        <a:pt x="174" y="234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5" name="Group 101"/>
            <p:cNvGrpSpPr>
              <a:grpSpLocks/>
            </p:cNvGrpSpPr>
            <p:nvPr/>
          </p:nvGrpSpPr>
          <p:grpSpPr bwMode="auto">
            <a:xfrm>
              <a:off x="2160" y="2088"/>
              <a:ext cx="1442" cy="1636"/>
              <a:chOff x="2160" y="2088"/>
              <a:chExt cx="1442" cy="1636"/>
            </a:xfrm>
          </p:grpSpPr>
          <p:sp>
            <p:nvSpPr>
              <p:cNvPr id="259174" name="Rectangle 102"/>
              <p:cNvSpPr>
                <a:spLocks noChangeAspect="1" noChangeArrowheads="1"/>
              </p:cNvSpPr>
              <p:nvPr/>
            </p:nvSpPr>
            <p:spPr bwMode="gray">
              <a:xfrm>
                <a:off x="2181" y="3686"/>
                <a:ext cx="1410" cy="38"/>
              </a:xfrm>
              <a:prstGeom prst="rect">
                <a:avLst/>
              </a:prstGeom>
              <a:solidFill>
                <a:srgbClr val="5F5F5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9175" name="Rectangle 103"/>
              <p:cNvSpPr>
                <a:spLocks noChangeAspect="1" noChangeArrowheads="1"/>
              </p:cNvSpPr>
              <p:nvPr/>
            </p:nvSpPr>
            <p:spPr bwMode="gray">
              <a:xfrm>
                <a:off x="2161" y="3344"/>
                <a:ext cx="1441" cy="350"/>
              </a:xfrm>
              <a:prstGeom prst="rect">
                <a:avLst/>
              </a:prstGeom>
              <a:gradFill rotWithShape="0">
                <a:gsLst>
                  <a:gs pos="0">
                    <a:srgbClr val="DDDDDD"/>
                  </a:gs>
                  <a:gs pos="100000">
                    <a:srgbClr val="777777"/>
                  </a:gs>
                </a:gsLst>
                <a:lin ang="0" scaled="1"/>
              </a:gradFill>
              <a:ln w="3175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6" name="Group 104"/>
              <p:cNvGrpSpPr>
                <a:grpSpLocks/>
              </p:cNvGrpSpPr>
              <p:nvPr/>
            </p:nvGrpSpPr>
            <p:grpSpPr bwMode="auto">
              <a:xfrm>
                <a:off x="3160" y="3459"/>
                <a:ext cx="302" cy="60"/>
                <a:chOff x="3160" y="3459"/>
                <a:chExt cx="302" cy="60"/>
              </a:xfrm>
            </p:grpSpPr>
            <p:sp>
              <p:nvSpPr>
                <p:cNvPr id="259177" name="Freeform 105"/>
                <p:cNvSpPr>
                  <a:spLocks noChangeAspect="1"/>
                </p:cNvSpPr>
                <p:nvPr/>
              </p:nvSpPr>
              <p:spPr bwMode="gray">
                <a:xfrm>
                  <a:off x="3234" y="3459"/>
                  <a:ext cx="163" cy="60"/>
                </a:xfrm>
                <a:custGeom>
                  <a:avLst/>
                  <a:gdLst/>
                  <a:ahLst/>
                  <a:cxnLst>
                    <a:cxn ang="0">
                      <a:pos x="0" y="130"/>
                    </a:cxn>
                    <a:cxn ang="0">
                      <a:pos x="0" y="110"/>
                    </a:cxn>
                    <a:cxn ang="0">
                      <a:pos x="34" y="0"/>
                    </a:cxn>
                    <a:cxn ang="0">
                      <a:pos x="314" y="4"/>
                    </a:cxn>
                    <a:cxn ang="0">
                      <a:pos x="354" y="130"/>
                    </a:cxn>
                    <a:cxn ang="0">
                      <a:pos x="0" y="130"/>
                    </a:cxn>
                  </a:cxnLst>
                  <a:rect l="0" t="0" r="r" b="b"/>
                  <a:pathLst>
                    <a:path w="354" h="130">
                      <a:moveTo>
                        <a:pt x="0" y="130"/>
                      </a:moveTo>
                      <a:cubicBezTo>
                        <a:pt x="0" y="123"/>
                        <a:pt x="0" y="117"/>
                        <a:pt x="0" y="110"/>
                      </a:cubicBezTo>
                      <a:lnTo>
                        <a:pt x="34" y="0"/>
                      </a:lnTo>
                      <a:lnTo>
                        <a:pt x="314" y="4"/>
                      </a:lnTo>
                      <a:lnTo>
                        <a:pt x="354" y="130"/>
                      </a:lnTo>
                      <a:lnTo>
                        <a:pt x="0" y="13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59178" name="Rectangle 106"/>
                <p:cNvSpPr>
                  <a:spLocks noChangeAspect="1" noChangeArrowheads="1"/>
                </p:cNvSpPr>
                <p:nvPr/>
              </p:nvSpPr>
              <p:spPr bwMode="gray">
                <a:xfrm>
                  <a:off x="3160" y="3475"/>
                  <a:ext cx="302" cy="28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259179" name="Rectangle 107"/>
              <p:cNvSpPr>
                <a:spLocks noChangeAspect="1" noChangeArrowheads="1"/>
              </p:cNvSpPr>
              <p:nvPr/>
            </p:nvSpPr>
            <p:spPr bwMode="gray">
              <a:xfrm>
                <a:off x="2318" y="3571"/>
                <a:ext cx="109" cy="53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9180" name="Freeform 108"/>
              <p:cNvSpPr>
                <a:spLocks noChangeAspect="1"/>
              </p:cNvSpPr>
              <p:nvPr/>
            </p:nvSpPr>
            <p:spPr bwMode="gray">
              <a:xfrm>
                <a:off x="2160" y="3113"/>
                <a:ext cx="1442" cy="244"/>
              </a:xfrm>
              <a:custGeom>
                <a:avLst/>
                <a:gdLst/>
                <a:ahLst/>
                <a:cxnLst>
                  <a:cxn ang="0">
                    <a:pos x="399" y="0"/>
                  </a:cxn>
                  <a:cxn ang="0">
                    <a:pos x="0" y="501"/>
                  </a:cxn>
                  <a:cxn ang="0">
                    <a:pos x="17" y="530"/>
                  </a:cxn>
                  <a:cxn ang="0">
                    <a:pos x="3114" y="525"/>
                  </a:cxn>
                  <a:cxn ang="0">
                    <a:pos x="3129" y="501"/>
                  </a:cxn>
                  <a:cxn ang="0">
                    <a:pos x="2724" y="6"/>
                  </a:cxn>
                  <a:cxn ang="0">
                    <a:pos x="399" y="0"/>
                  </a:cxn>
                </a:cxnLst>
                <a:rect l="0" t="0" r="r" b="b"/>
                <a:pathLst>
                  <a:path w="3129" h="530">
                    <a:moveTo>
                      <a:pt x="399" y="0"/>
                    </a:moveTo>
                    <a:lnTo>
                      <a:pt x="0" y="501"/>
                    </a:lnTo>
                    <a:lnTo>
                      <a:pt x="17" y="530"/>
                    </a:lnTo>
                    <a:lnTo>
                      <a:pt x="3114" y="525"/>
                    </a:lnTo>
                    <a:lnTo>
                      <a:pt x="3129" y="501"/>
                    </a:lnTo>
                    <a:lnTo>
                      <a:pt x="2724" y="6"/>
                    </a:lnTo>
                    <a:lnTo>
                      <a:pt x="399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B2B2B2"/>
                  </a:gs>
                  <a:gs pos="100000">
                    <a:srgbClr val="4D4D4D"/>
                  </a:gs>
                </a:gsLst>
                <a:lin ang="0" scaled="1"/>
              </a:gradFill>
              <a:ln w="3175" cap="flat" cmpd="sng">
                <a:solidFill>
                  <a:srgbClr val="808080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9181" name="Freeform 109"/>
              <p:cNvSpPr>
                <a:spLocks noChangeAspect="1"/>
              </p:cNvSpPr>
              <p:nvPr/>
            </p:nvSpPr>
            <p:spPr bwMode="gray">
              <a:xfrm>
                <a:off x="2375" y="3132"/>
                <a:ext cx="954" cy="99"/>
              </a:xfrm>
              <a:custGeom>
                <a:avLst/>
                <a:gdLst/>
                <a:ahLst/>
                <a:cxnLst>
                  <a:cxn ang="0">
                    <a:pos x="1904" y="0"/>
                  </a:cxn>
                  <a:cxn ang="0">
                    <a:pos x="2034" y="160"/>
                  </a:cxn>
                  <a:cxn ang="0">
                    <a:pos x="1984" y="214"/>
                  </a:cxn>
                  <a:cxn ang="0">
                    <a:pos x="94" y="214"/>
                  </a:cxn>
                  <a:cxn ang="0">
                    <a:pos x="44" y="160"/>
                  </a:cxn>
                  <a:cxn ang="0">
                    <a:pos x="160" y="14"/>
                  </a:cxn>
                  <a:cxn ang="0">
                    <a:pos x="1904" y="0"/>
                  </a:cxn>
                </a:cxnLst>
                <a:rect l="0" t="0" r="r" b="b"/>
                <a:pathLst>
                  <a:path w="2070" h="214">
                    <a:moveTo>
                      <a:pt x="1904" y="0"/>
                    </a:moveTo>
                    <a:lnTo>
                      <a:pt x="2034" y="160"/>
                    </a:lnTo>
                    <a:cubicBezTo>
                      <a:pt x="2034" y="160"/>
                      <a:pt x="2070" y="214"/>
                      <a:pt x="1984" y="214"/>
                    </a:cubicBezTo>
                    <a:cubicBezTo>
                      <a:pt x="1984" y="214"/>
                      <a:pt x="1039" y="214"/>
                      <a:pt x="94" y="214"/>
                    </a:cubicBezTo>
                    <a:cubicBezTo>
                      <a:pt x="0" y="210"/>
                      <a:pt x="44" y="160"/>
                      <a:pt x="44" y="160"/>
                    </a:cubicBezTo>
                    <a:lnTo>
                      <a:pt x="160" y="14"/>
                    </a:lnTo>
                    <a:lnTo>
                      <a:pt x="190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777777"/>
                  </a:gs>
                  <a:gs pos="100000">
                    <a:srgbClr val="808080"/>
                  </a:gs>
                </a:gsLst>
                <a:lin ang="0" scaled="1"/>
              </a:gradFill>
              <a:ln w="3175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9182" name="Freeform 110"/>
              <p:cNvSpPr>
                <a:spLocks noChangeAspect="1"/>
              </p:cNvSpPr>
              <p:nvPr/>
            </p:nvSpPr>
            <p:spPr bwMode="gray">
              <a:xfrm>
                <a:off x="2387" y="3217"/>
                <a:ext cx="929" cy="81"/>
              </a:xfrm>
              <a:custGeom>
                <a:avLst/>
                <a:gdLst/>
                <a:ahLst/>
                <a:cxnLst>
                  <a:cxn ang="0">
                    <a:pos x="2014" y="0"/>
                  </a:cxn>
                  <a:cxn ang="0">
                    <a:pos x="2016" y="126"/>
                  </a:cxn>
                  <a:cxn ang="0">
                    <a:pos x="1960" y="176"/>
                  </a:cxn>
                  <a:cxn ang="0">
                    <a:pos x="70" y="176"/>
                  </a:cxn>
                  <a:cxn ang="0">
                    <a:pos x="10" y="120"/>
                  </a:cxn>
                  <a:cxn ang="0">
                    <a:pos x="10" y="2"/>
                  </a:cxn>
                  <a:cxn ang="0">
                    <a:pos x="2014" y="0"/>
                  </a:cxn>
                </a:cxnLst>
                <a:rect l="0" t="0" r="r" b="b"/>
                <a:pathLst>
                  <a:path w="2018" h="176">
                    <a:moveTo>
                      <a:pt x="2014" y="0"/>
                    </a:moveTo>
                    <a:lnTo>
                      <a:pt x="2016" y="126"/>
                    </a:lnTo>
                    <a:cubicBezTo>
                      <a:pt x="2007" y="155"/>
                      <a:pt x="2018" y="156"/>
                      <a:pt x="1960" y="176"/>
                    </a:cubicBezTo>
                    <a:cubicBezTo>
                      <a:pt x="1960" y="176"/>
                      <a:pt x="1015" y="176"/>
                      <a:pt x="70" y="176"/>
                    </a:cubicBezTo>
                    <a:cubicBezTo>
                      <a:pt x="0" y="172"/>
                      <a:pt x="20" y="149"/>
                      <a:pt x="10" y="120"/>
                    </a:cubicBezTo>
                    <a:lnTo>
                      <a:pt x="10" y="2"/>
                    </a:lnTo>
                    <a:lnTo>
                      <a:pt x="201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DDDDDD"/>
                  </a:gs>
                  <a:gs pos="100000">
                    <a:srgbClr val="292929"/>
                  </a:gs>
                </a:gsLst>
                <a:lin ang="0" scaled="1"/>
              </a:gradFill>
              <a:ln w="317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9183" name="AutoShape 111"/>
              <p:cNvSpPr>
                <a:spLocks noChangeAspect="1" noChangeArrowheads="1"/>
              </p:cNvSpPr>
              <p:nvPr/>
            </p:nvSpPr>
            <p:spPr bwMode="gray">
              <a:xfrm>
                <a:off x="2217" y="2088"/>
                <a:ext cx="1318" cy="1073"/>
              </a:xfrm>
              <a:prstGeom prst="roundRect">
                <a:avLst>
                  <a:gd name="adj" fmla="val 1847"/>
                </a:avLst>
              </a:prstGeom>
              <a:gradFill rotWithShape="0">
                <a:gsLst>
                  <a:gs pos="0">
                    <a:srgbClr val="DDDDDD"/>
                  </a:gs>
                  <a:gs pos="100000">
                    <a:srgbClr val="5F5F5F"/>
                  </a:gs>
                </a:gsLst>
                <a:lin ang="2700000" scaled="1"/>
              </a:gradFill>
              <a:ln w="3175">
                <a:solidFill>
                  <a:srgbClr val="80808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9184" name="AutoShape 112"/>
              <p:cNvSpPr>
                <a:spLocks noChangeAspect="1" noChangeArrowheads="1"/>
              </p:cNvSpPr>
              <p:nvPr/>
            </p:nvSpPr>
            <p:spPr bwMode="gray">
              <a:xfrm>
                <a:off x="2297" y="2178"/>
                <a:ext cx="1158" cy="897"/>
              </a:xfrm>
              <a:prstGeom prst="roundRect">
                <a:avLst>
                  <a:gd name="adj" fmla="val 1847"/>
                </a:avLst>
              </a:prstGeom>
              <a:gradFill rotWithShape="0">
                <a:gsLst>
                  <a:gs pos="0">
                    <a:srgbClr val="5F5F5F"/>
                  </a:gs>
                  <a:gs pos="100000">
                    <a:srgbClr val="DDDDDD"/>
                  </a:gs>
                </a:gsLst>
                <a:lin ang="2700000" scaled="1"/>
              </a:gradFill>
              <a:ln w="3175">
                <a:solidFill>
                  <a:srgbClr val="80808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9185" name="AutoShape 113"/>
              <p:cNvSpPr>
                <a:spLocks noChangeAspect="1" noChangeArrowheads="1"/>
              </p:cNvSpPr>
              <p:nvPr/>
            </p:nvSpPr>
            <p:spPr bwMode="gray">
              <a:xfrm>
                <a:off x="2375" y="2251"/>
                <a:ext cx="1004" cy="736"/>
              </a:xfrm>
              <a:prstGeom prst="roundRect">
                <a:avLst>
                  <a:gd name="adj" fmla="val 1847"/>
                </a:avLst>
              </a:prstGeom>
              <a:gradFill rotWithShape="0">
                <a:gsLst>
                  <a:gs pos="0">
                    <a:srgbClr val="FFFFCC"/>
                  </a:gs>
                  <a:gs pos="100000">
                    <a:srgbClr val="FFCC00"/>
                  </a:gs>
                </a:gsLst>
                <a:lin ang="2700000" scaled="1"/>
              </a:gradFill>
              <a:ln w="6350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9186" name="AutoShape 114"/>
              <p:cNvSpPr>
                <a:spLocks noChangeAspect="1" noChangeArrowheads="1"/>
              </p:cNvSpPr>
              <p:nvPr/>
            </p:nvSpPr>
            <p:spPr bwMode="gray">
              <a:xfrm>
                <a:off x="3125" y="2360"/>
                <a:ext cx="79" cy="185"/>
              </a:xfrm>
              <a:prstGeom prst="roundRect">
                <a:avLst>
                  <a:gd name="adj" fmla="val 50000"/>
                </a:avLst>
              </a:prstGeom>
              <a:solidFill>
                <a:srgbClr val="FFFFCC"/>
              </a:solidFill>
              <a:ln w="635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7" name="Group 115"/>
          <p:cNvGrpSpPr>
            <a:grpSpLocks noChangeAspect="1"/>
          </p:cNvGrpSpPr>
          <p:nvPr/>
        </p:nvGrpSpPr>
        <p:grpSpPr bwMode="auto">
          <a:xfrm flipH="1">
            <a:off x="5011738" y="1684338"/>
            <a:ext cx="220662" cy="220662"/>
            <a:chOff x="1969" y="466"/>
            <a:chExt cx="3489" cy="3486"/>
          </a:xfrm>
        </p:grpSpPr>
        <p:sp>
          <p:nvSpPr>
            <p:cNvPr id="259188" name="AutoShape 116"/>
            <p:cNvSpPr>
              <a:spLocks noChangeAspect="1" noChangeArrowheads="1"/>
            </p:cNvSpPr>
            <p:nvPr/>
          </p:nvSpPr>
          <p:spPr bwMode="gray">
            <a:xfrm>
              <a:off x="1969" y="466"/>
              <a:ext cx="3489" cy="3486"/>
            </a:xfrm>
            <a:prstGeom prst="roundRect">
              <a:avLst>
                <a:gd name="adj" fmla="val 18847"/>
              </a:avLst>
            </a:prstGeom>
            <a:solidFill>
              <a:srgbClr val="72727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9189" name="AutoShape 117"/>
            <p:cNvSpPr>
              <a:spLocks noChangeAspect="1" noChangeArrowheads="1"/>
            </p:cNvSpPr>
            <p:nvPr/>
          </p:nvSpPr>
          <p:spPr bwMode="gray">
            <a:xfrm>
              <a:off x="2151" y="656"/>
              <a:ext cx="3125" cy="3116"/>
            </a:xfrm>
            <a:prstGeom prst="roundRect">
              <a:avLst>
                <a:gd name="adj" fmla="val 14856"/>
              </a:avLst>
            </a:prstGeom>
            <a:solidFill>
              <a:srgbClr val="FFA723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9190" name="Oval 118"/>
            <p:cNvSpPr>
              <a:spLocks noChangeAspect="1" noChangeArrowheads="1"/>
            </p:cNvSpPr>
            <p:nvPr/>
          </p:nvSpPr>
          <p:spPr bwMode="gray">
            <a:xfrm>
              <a:off x="2168" y="672"/>
              <a:ext cx="3092" cy="308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FFA723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8" name="Group 119"/>
          <p:cNvGrpSpPr>
            <a:grpSpLocks/>
          </p:cNvGrpSpPr>
          <p:nvPr/>
        </p:nvGrpSpPr>
        <p:grpSpPr bwMode="auto">
          <a:xfrm>
            <a:off x="6434138" y="1490663"/>
            <a:ext cx="965200" cy="1009650"/>
            <a:chOff x="1894" y="2088"/>
            <a:chExt cx="1975" cy="2066"/>
          </a:xfrm>
        </p:grpSpPr>
        <p:grpSp>
          <p:nvGrpSpPr>
            <p:cNvPr id="9" name="Group 120"/>
            <p:cNvGrpSpPr>
              <a:grpSpLocks/>
            </p:cNvGrpSpPr>
            <p:nvPr/>
          </p:nvGrpSpPr>
          <p:grpSpPr bwMode="auto">
            <a:xfrm>
              <a:off x="1894" y="3808"/>
              <a:ext cx="1975" cy="346"/>
              <a:chOff x="1894" y="3808"/>
              <a:chExt cx="1975" cy="346"/>
            </a:xfrm>
          </p:grpSpPr>
          <p:sp>
            <p:nvSpPr>
              <p:cNvPr id="259193" name="Freeform 121"/>
              <p:cNvSpPr>
                <a:spLocks noChangeAspect="1"/>
              </p:cNvSpPr>
              <p:nvPr/>
            </p:nvSpPr>
            <p:spPr bwMode="gray">
              <a:xfrm>
                <a:off x="1894" y="4098"/>
                <a:ext cx="1975" cy="56"/>
              </a:xfrm>
              <a:custGeom>
                <a:avLst/>
                <a:gdLst/>
                <a:ahLst/>
                <a:cxnLst>
                  <a:cxn ang="0">
                    <a:pos x="31" y="150"/>
                  </a:cxn>
                  <a:cxn ang="0">
                    <a:pos x="0" y="39"/>
                  </a:cxn>
                  <a:cxn ang="0">
                    <a:pos x="55" y="0"/>
                  </a:cxn>
                  <a:cxn ang="0">
                    <a:pos x="5221" y="0"/>
                  </a:cxn>
                  <a:cxn ang="0">
                    <a:pos x="5265" y="39"/>
                  </a:cxn>
                  <a:cxn ang="0">
                    <a:pos x="5221" y="150"/>
                  </a:cxn>
                  <a:cxn ang="0">
                    <a:pos x="31" y="150"/>
                  </a:cxn>
                </a:cxnLst>
                <a:rect l="0" t="0" r="r" b="b"/>
                <a:pathLst>
                  <a:path w="5265" h="150">
                    <a:moveTo>
                      <a:pt x="31" y="150"/>
                    </a:moveTo>
                    <a:lnTo>
                      <a:pt x="0" y="39"/>
                    </a:lnTo>
                    <a:lnTo>
                      <a:pt x="55" y="0"/>
                    </a:lnTo>
                    <a:lnTo>
                      <a:pt x="5221" y="0"/>
                    </a:lnTo>
                    <a:lnTo>
                      <a:pt x="5265" y="39"/>
                    </a:lnTo>
                    <a:lnTo>
                      <a:pt x="5221" y="150"/>
                    </a:lnTo>
                    <a:lnTo>
                      <a:pt x="31" y="150"/>
                    </a:lnTo>
                    <a:close/>
                  </a:path>
                </a:pathLst>
              </a:custGeom>
              <a:solidFill>
                <a:srgbClr val="969696"/>
              </a:solidFill>
              <a:ln w="3175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194" name="Freeform 122"/>
              <p:cNvSpPr>
                <a:spLocks noChangeAspect="1"/>
              </p:cNvSpPr>
              <p:nvPr/>
            </p:nvSpPr>
            <p:spPr bwMode="gray">
              <a:xfrm>
                <a:off x="1894" y="3821"/>
                <a:ext cx="1974" cy="292"/>
              </a:xfrm>
              <a:custGeom>
                <a:avLst/>
                <a:gdLst/>
                <a:ahLst/>
                <a:cxnLst>
                  <a:cxn ang="0">
                    <a:pos x="0" y="777"/>
                  </a:cxn>
                  <a:cxn ang="0">
                    <a:pos x="191" y="0"/>
                  </a:cxn>
                  <a:cxn ang="0">
                    <a:pos x="5034" y="0"/>
                  </a:cxn>
                  <a:cxn ang="0">
                    <a:pos x="5262" y="780"/>
                  </a:cxn>
                  <a:cxn ang="0">
                    <a:pos x="0" y="777"/>
                  </a:cxn>
                </a:cxnLst>
                <a:rect l="0" t="0" r="r" b="b"/>
                <a:pathLst>
                  <a:path w="5262" h="780">
                    <a:moveTo>
                      <a:pt x="0" y="777"/>
                    </a:moveTo>
                    <a:lnTo>
                      <a:pt x="191" y="0"/>
                    </a:lnTo>
                    <a:lnTo>
                      <a:pt x="5034" y="0"/>
                    </a:lnTo>
                    <a:lnTo>
                      <a:pt x="5262" y="780"/>
                    </a:lnTo>
                    <a:lnTo>
                      <a:pt x="0" y="777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DDDDDD"/>
                  </a:gs>
                  <a:gs pos="100000">
                    <a:schemeClr val="tx1"/>
                  </a:gs>
                </a:gsLst>
                <a:lin ang="0" scaled="1"/>
              </a:gra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195" name="Freeform 123"/>
              <p:cNvSpPr>
                <a:spLocks noChangeAspect="1"/>
              </p:cNvSpPr>
              <p:nvPr/>
            </p:nvSpPr>
            <p:spPr bwMode="gray">
              <a:xfrm>
                <a:off x="3222" y="3967"/>
                <a:ext cx="232" cy="112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618" y="300"/>
                  </a:cxn>
                  <a:cxn ang="0">
                    <a:pos x="588" y="130"/>
                  </a:cxn>
                  <a:cxn ang="0">
                    <a:pos x="558" y="85"/>
                  </a:cxn>
                  <a:cxn ang="0">
                    <a:pos x="397" y="82"/>
                  </a:cxn>
                  <a:cxn ang="0">
                    <a:pos x="352" y="0"/>
                  </a:cxn>
                  <a:cxn ang="0">
                    <a:pos x="220" y="0"/>
                  </a:cxn>
                  <a:cxn ang="0">
                    <a:pos x="187" y="40"/>
                  </a:cxn>
                  <a:cxn ang="0">
                    <a:pos x="183" y="85"/>
                  </a:cxn>
                  <a:cxn ang="0">
                    <a:pos x="33" y="85"/>
                  </a:cxn>
                  <a:cxn ang="0">
                    <a:pos x="0" y="130"/>
                  </a:cxn>
                  <a:cxn ang="0">
                    <a:pos x="18" y="300"/>
                  </a:cxn>
                </a:cxnLst>
                <a:rect l="0" t="0" r="r" b="b"/>
                <a:pathLst>
                  <a:path w="618" h="300">
                    <a:moveTo>
                      <a:pt x="18" y="300"/>
                    </a:moveTo>
                    <a:lnTo>
                      <a:pt x="618" y="300"/>
                    </a:lnTo>
                    <a:lnTo>
                      <a:pt x="588" y="130"/>
                    </a:lnTo>
                    <a:lnTo>
                      <a:pt x="558" y="85"/>
                    </a:lnTo>
                    <a:lnTo>
                      <a:pt x="397" y="82"/>
                    </a:lnTo>
                    <a:lnTo>
                      <a:pt x="352" y="0"/>
                    </a:lnTo>
                    <a:lnTo>
                      <a:pt x="220" y="0"/>
                    </a:lnTo>
                    <a:lnTo>
                      <a:pt x="187" y="40"/>
                    </a:lnTo>
                    <a:lnTo>
                      <a:pt x="183" y="85"/>
                    </a:lnTo>
                    <a:lnTo>
                      <a:pt x="33" y="85"/>
                    </a:lnTo>
                    <a:lnTo>
                      <a:pt x="0" y="130"/>
                    </a:lnTo>
                    <a:lnTo>
                      <a:pt x="18" y="300"/>
                    </a:lnTo>
                    <a:close/>
                  </a:path>
                </a:pathLst>
              </a:custGeom>
              <a:solidFill>
                <a:srgbClr val="808080"/>
              </a:solidFill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196" name="Freeform 124"/>
              <p:cNvSpPr>
                <a:spLocks noChangeAspect="1"/>
              </p:cNvSpPr>
              <p:nvPr/>
            </p:nvSpPr>
            <p:spPr bwMode="gray">
              <a:xfrm>
                <a:off x="3475" y="3864"/>
                <a:ext cx="335" cy="216"/>
              </a:xfrm>
              <a:custGeom>
                <a:avLst/>
                <a:gdLst/>
                <a:ahLst/>
                <a:cxnLst>
                  <a:cxn ang="0">
                    <a:pos x="82" y="573"/>
                  </a:cxn>
                  <a:cxn ang="0">
                    <a:pos x="892" y="576"/>
                  </a:cxn>
                  <a:cxn ang="0">
                    <a:pos x="756" y="45"/>
                  </a:cxn>
                  <a:cxn ang="0">
                    <a:pos x="727" y="0"/>
                  </a:cxn>
                  <a:cxn ang="0">
                    <a:pos x="603" y="0"/>
                  </a:cxn>
                  <a:cxn ang="0">
                    <a:pos x="568" y="56"/>
                  </a:cxn>
                  <a:cxn ang="0">
                    <a:pos x="535" y="3"/>
                  </a:cxn>
                  <a:cxn ang="0">
                    <a:pos x="412" y="6"/>
                  </a:cxn>
                  <a:cxn ang="0">
                    <a:pos x="378" y="56"/>
                  </a:cxn>
                  <a:cxn ang="0">
                    <a:pos x="345" y="3"/>
                  </a:cxn>
                  <a:cxn ang="0">
                    <a:pos x="220" y="3"/>
                  </a:cxn>
                  <a:cxn ang="0">
                    <a:pos x="187" y="51"/>
                  </a:cxn>
                  <a:cxn ang="0">
                    <a:pos x="150" y="3"/>
                  </a:cxn>
                  <a:cxn ang="0">
                    <a:pos x="22" y="3"/>
                  </a:cxn>
                  <a:cxn ang="0">
                    <a:pos x="0" y="89"/>
                  </a:cxn>
                  <a:cxn ang="0">
                    <a:pos x="82" y="573"/>
                  </a:cxn>
                </a:cxnLst>
                <a:rect l="0" t="0" r="r" b="b"/>
                <a:pathLst>
                  <a:path w="892" h="576">
                    <a:moveTo>
                      <a:pt x="82" y="573"/>
                    </a:moveTo>
                    <a:lnTo>
                      <a:pt x="892" y="576"/>
                    </a:lnTo>
                    <a:lnTo>
                      <a:pt x="756" y="45"/>
                    </a:lnTo>
                    <a:lnTo>
                      <a:pt x="727" y="0"/>
                    </a:lnTo>
                    <a:lnTo>
                      <a:pt x="603" y="0"/>
                    </a:lnTo>
                    <a:lnTo>
                      <a:pt x="568" y="56"/>
                    </a:lnTo>
                    <a:lnTo>
                      <a:pt x="535" y="3"/>
                    </a:lnTo>
                    <a:lnTo>
                      <a:pt x="412" y="6"/>
                    </a:lnTo>
                    <a:lnTo>
                      <a:pt x="378" y="56"/>
                    </a:lnTo>
                    <a:lnTo>
                      <a:pt x="345" y="3"/>
                    </a:lnTo>
                    <a:lnTo>
                      <a:pt x="220" y="3"/>
                    </a:lnTo>
                    <a:lnTo>
                      <a:pt x="187" y="51"/>
                    </a:lnTo>
                    <a:lnTo>
                      <a:pt x="150" y="3"/>
                    </a:lnTo>
                    <a:lnTo>
                      <a:pt x="22" y="3"/>
                    </a:lnTo>
                    <a:lnTo>
                      <a:pt x="0" y="89"/>
                    </a:lnTo>
                    <a:lnTo>
                      <a:pt x="82" y="573"/>
                    </a:lnTo>
                    <a:close/>
                  </a:path>
                </a:pathLst>
              </a:custGeom>
              <a:solidFill>
                <a:srgbClr val="808080"/>
              </a:solidFill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197" name="Freeform 125"/>
              <p:cNvSpPr>
                <a:spLocks noChangeAspect="1"/>
              </p:cNvSpPr>
              <p:nvPr/>
            </p:nvSpPr>
            <p:spPr bwMode="gray">
              <a:xfrm>
                <a:off x="1970" y="3808"/>
                <a:ext cx="1210" cy="273"/>
              </a:xfrm>
              <a:custGeom>
                <a:avLst/>
                <a:gdLst/>
                <a:ahLst/>
                <a:cxnLst>
                  <a:cxn ang="0">
                    <a:pos x="413" y="724"/>
                  </a:cxn>
                  <a:cxn ang="0">
                    <a:pos x="615" y="628"/>
                  </a:cxn>
                  <a:cxn ang="0">
                    <a:pos x="2679" y="724"/>
                  </a:cxn>
                  <a:cxn ang="0">
                    <a:pos x="2835" y="628"/>
                  </a:cxn>
                  <a:cxn ang="0">
                    <a:pos x="3225" y="724"/>
                  </a:cxn>
                  <a:cxn ang="0">
                    <a:pos x="3150" y="178"/>
                  </a:cxn>
                  <a:cxn ang="0">
                    <a:pos x="3114" y="4"/>
                  </a:cxn>
                  <a:cxn ang="0">
                    <a:pos x="2964" y="73"/>
                  </a:cxn>
                  <a:cxn ang="0">
                    <a:pos x="2802" y="9"/>
                  </a:cxn>
                  <a:cxn ang="0">
                    <a:pos x="2724" y="13"/>
                  </a:cxn>
                  <a:cxn ang="0">
                    <a:pos x="2565" y="79"/>
                  </a:cxn>
                  <a:cxn ang="0">
                    <a:pos x="2402" y="4"/>
                  </a:cxn>
                  <a:cxn ang="0">
                    <a:pos x="2355" y="169"/>
                  </a:cxn>
                  <a:cxn ang="0">
                    <a:pos x="2289" y="58"/>
                  </a:cxn>
                  <a:cxn ang="0">
                    <a:pos x="2142" y="1"/>
                  </a:cxn>
                  <a:cxn ang="0">
                    <a:pos x="2070" y="7"/>
                  </a:cxn>
                  <a:cxn ang="0">
                    <a:pos x="1902" y="79"/>
                  </a:cxn>
                  <a:cxn ang="0">
                    <a:pos x="1737" y="4"/>
                  </a:cxn>
                  <a:cxn ang="0">
                    <a:pos x="1659" y="7"/>
                  </a:cxn>
                  <a:cxn ang="0">
                    <a:pos x="1485" y="73"/>
                  </a:cxn>
                  <a:cxn ang="0">
                    <a:pos x="1425" y="148"/>
                  </a:cxn>
                  <a:cxn ang="0">
                    <a:pos x="1395" y="7"/>
                  </a:cxn>
                  <a:cxn ang="0">
                    <a:pos x="1209" y="79"/>
                  </a:cxn>
                  <a:cxn ang="0">
                    <a:pos x="1065" y="4"/>
                  </a:cxn>
                  <a:cxn ang="0">
                    <a:pos x="984" y="7"/>
                  </a:cxn>
                  <a:cxn ang="0">
                    <a:pos x="810" y="79"/>
                  </a:cxn>
                  <a:cxn ang="0">
                    <a:pos x="639" y="13"/>
                  </a:cxn>
                  <a:cxn ang="0">
                    <a:pos x="600" y="150"/>
                  </a:cxn>
                  <a:cxn ang="0">
                    <a:pos x="519" y="199"/>
                  </a:cxn>
                  <a:cxn ang="0">
                    <a:pos x="345" y="154"/>
                  </a:cxn>
                  <a:cxn ang="0">
                    <a:pos x="296" y="0"/>
                  </a:cxn>
                  <a:cxn ang="0">
                    <a:pos x="120" y="79"/>
                  </a:cxn>
                  <a:cxn ang="0">
                    <a:pos x="128" y="181"/>
                  </a:cxn>
                  <a:cxn ang="0">
                    <a:pos x="0" y="727"/>
                  </a:cxn>
                </a:cxnLst>
                <a:rect l="0" t="0" r="r" b="b"/>
                <a:pathLst>
                  <a:path w="3225" h="727">
                    <a:moveTo>
                      <a:pt x="0" y="727"/>
                    </a:moveTo>
                    <a:lnTo>
                      <a:pt x="413" y="724"/>
                    </a:lnTo>
                    <a:lnTo>
                      <a:pt x="429" y="628"/>
                    </a:lnTo>
                    <a:lnTo>
                      <a:pt x="615" y="628"/>
                    </a:lnTo>
                    <a:lnTo>
                      <a:pt x="600" y="727"/>
                    </a:lnTo>
                    <a:lnTo>
                      <a:pt x="2679" y="724"/>
                    </a:lnTo>
                    <a:lnTo>
                      <a:pt x="2664" y="628"/>
                    </a:lnTo>
                    <a:lnTo>
                      <a:pt x="2835" y="628"/>
                    </a:lnTo>
                    <a:lnTo>
                      <a:pt x="2850" y="724"/>
                    </a:lnTo>
                    <a:lnTo>
                      <a:pt x="3225" y="724"/>
                    </a:lnTo>
                    <a:lnTo>
                      <a:pt x="3174" y="193"/>
                    </a:lnTo>
                    <a:lnTo>
                      <a:pt x="3150" y="178"/>
                    </a:lnTo>
                    <a:lnTo>
                      <a:pt x="3150" y="67"/>
                    </a:lnTo>
                    <a:lnTo>
                      <a:pt x="3114" y="4"/>
                    </a:lnTo>
                    <a:lnTo>
                      <a:pt x="3000" y="7"/>
                    </a:lnTo>
                    <a:lnTo>
                      <a:pt x="2964" y="73"/>
                    </a:lnTo>
                    <a:lnTo>
                      <a:pt x="2918" y="12"/>
                    </a:lnTo>
                    <a:lnTo>
                      <a:pt x="2802" y="9"/>
                    </a:lnTo>
                    <a:lnTo>
                      <a:pt x="2766" y="82"/>
                    </a:lnTo>
                    <a:lnTo>
                      <a:pt x="2724" y="13"/>
                    </a:lnTo>
                    <a:lnTo>
                      <a:pt x="2604" y="7"/>
                    </a:lnTo>
                    <a:lnTo>
                      <a:pt x="2565" y="79"/>
                    </a:lnTo>
                    <a:lnTo>
                      <a:pt x="2529" y="4"/>
                    </a:lnTo>
                    <a:lnTo>
                      <a:pt x="2402" y="4"/>
                    </a:lnTo>
                    <a:lnTo>
                      <a:pt x="2364" y="58"/>
                    </a:lnTo>
                    <a:lnTo>
                      <a:pt x="2355" y="169"/>
                    </a:lnTo>
                    <a:lnTo>
                      <a:pt x="2295" y="148"/>
                    </a:lnTo>
                    <a:lnTo>
                      <a:pt x="2289" y="58"/>
                    </a:lnTo>
                    <a:lnTo>
                      <a:pt x="2262" y="4"/>
                    </a:lnTo>
                    <a:lnTo>
                      <a:pt x="2142" y="1"/>
                    </a:lnTo>
                    <a:lnTo>
                      <a:pt x="2097" y="72"/>
                    </a:lnTo>
                    <a:lnTo>
                      <a:pt x="2070" y="7"/>
                    </a:lnTo>
                    <a:lnTo>
                      <a:pt x="1950" y="7"/>
                    </a:lnTo>
                    <a:lnTo>
                      <a:pt x="1902" y="79"/>
                    </a:lnTo>
                    <a:lnTo>
                      <a:pt x="1869" y="12"/>
                    </a:lnTo>
                    <a:lnTo>
                      <a:pt x="1737" y="4"/>
                    </a:lnTo>
                    <a:lnTo>
                      <a:pt x="1700" y="79"/>
                    </a:lnTo>
                    <a:lnTo>
                      <a:pt x="1659" y="7"/>
                    </a:lnTo>
                    <a:lnTo>
                      <a:pt x="1539" y="7"/>
                    </a:lnTo>
                    <a:lnTo>
                      <a:pt x="1485" y="73"/>
                    </a:lnTo>
                    <a:lnTo>
                      <a:pt x="1476" y="148"/>
                    </a:lnTo>
                    <a:lnTo>
                      <a:pt x="1425" y="148"/>
                    </a:lnTo>
                    <a:lnTo>
                      <a:pt x="1425" y="73"/>
                    </a:lnTo>
                    <a:lnTo>
                      <a:pt x="1395" y="7"/>
                    </a:lnTo>
                    <a:lnTo>
                      <a:pt x="1266" y="7"/>
                    </a:lnTo>
                    <a:lnTo>
                      <a:pt x="1209" y="79"/>
                    </a:lnTo>
                    <a:lnTo>
                      <a:pt x="1193" y="12"/>
                    </a:lnTo>
                    <a:lnTo>
                      <a:pt x="1065" y="4"/>
                    </a:lnTo>
                    <a:lnTo>
                      <a:pt x="1016" y="79"/>
                    </a:lnTo>
                    <a:lnTo>
                      <a:pt x="984" y="7"/>
                    </a:lnTo>
                    <a:lnTo>
                      <a:pt x="849" y="4"/>
                    </a:lnTo>
                    <a:lnTo>
                      <a:pt x="810" y="79"/>
                    </a:lnTo>
                    <a:lnTo>
                      <a:pt x="780" y="13"/>
                    </a:lnTo>
                    <a:lnTo>
                      <a:pt x="639" y="13"/>
                    </a:lnTo>
                    <a:lnTo>
                      <a:pt x="609" y="73"/>
                    </a:lnTo>
                    <a:lnTo>
                      <a:pt x="600" y="150"/>
                    </a:lnTo>
                    <a:lnTo>
                      <a:pt x="563" y="142"/>
                    </a:lnTo>
                    <a:lnTo>
                      <a:pt x="519" y="199"/>
                    </a:lnTo>
                    <a:lnTo>
                      <a:pt x="474" y="148"/>
                    </a:lnTo>
                    <a:lnTo>
                      <a:pt x="345" y="154"/>
                    </a:lnTo>
                    <a:lnTo>
                      <a:pt x="330" y="67"/>
                    </a:lnTo>
                    <a:lnTo>
                      <a:pt x="296" y="0"/>
                    </a:lnTo>
                    <a:lnTo>
                      <a:pt x="165" y="4"/>
                    </a:lnTo>
                    <a:lnTo>
                      <a:pt x="120" y="79"/>
                    </a:lnTo>
                    <a:lnTo>
                      <a:pt x="105" y="159"/>
                    </a:lnTo>
                    <a:lnTo>
                      <a:pt x="128" y="181"/>
                    </a:lnTo>
                    <a:lnTo>
                      <a:pt x="99" y="187"/>
                    </a:lnTo>
                    <a:lnTo>
                      <a:pt x="0" y="727"/>
                    </a:lnTo>
                    <a:close/>
                  </a:path>
                </a:pathLst>
              </a:custGeom>
              <a:solidFill>
                <a:srgbClr val="808080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198" name="Freeform 126"/>
              <p:cNvSpPr>
                <a:spLocks noChangeAspect="1"/>
              </p:cNvSpPr>
              <p:nvPr/>
            </p:nvSpPr>
            <p:spPr bwMode="gray">
              <a:xfrm>
                <a:off x="3198" y="3810"/>
                <a:ext cx="239" cy="150"/>
              </a:xfrm>
              <a:custGeom>
                <a:avLst/>
                <a:gdLst/>
                <a:ahLst/>
                <a:cxnLst>
                  <a:cxn ang="0">
                    <a:pos x="45" y="397"/>
                  </a:cxn>
                  <a:cxn ang="0">
                    <a:pos x="638" y="400"/>
                  </a:cxn>
                  <a:cxn ang="0">
                    <a:pos x="597" y="183"/>
                  </a:cxn>
                  <a:cxn ang="0">
                    <a:pos x="575" y="162"/>
                  </a:cxn>
                  <a:cxn ang="0">
                    <a:pos x="588" y="162"/>
                  </a:cxn>
                  <a:cxn ang="0">
                    <a:pos x="573" y="57"/>
                  </a:cxn>
                  <a:cxn ang="0">
                    <a:pos x="545" y="4"/>
                  </a:cxn>
                  <a:cxn ang="0">
                    <a:pos x="425" y="3"/>
                  </a:cxn>
                  <a:cxn ang="0">
                    <a:pos x="387" y="63"/>
                  </a:cxn>
                  <a:cxn ang="0">
                    <a:pos x="350" y="4"/>
                  </a:cxn>
                  <a:cxn ang="0">
                    <a:pos x="237" y="0"/>
                  </a:cxn>
                  <a:cxn ang="0">
                    <a:pos x="200" y="63"/>
                  </a:cxn>
                  <a:cxn ang="0">
                    <a:pos x="162" y="4"/>
                  </a:cxn>
                  <a:cxn ang="0">
                    <a:pos x="41" y="3"/>
                  </a:cxn>
                  <a:cxn ang="0">
                    <a:pos x="0" y="60"/>
                  </a:cxn>
                  <a:cxn ang="0">
                    <a:pos x="11" y="165"/>
                  </a:cxn>
                  <a:cxn ang="0">
                    <a:pos x="42" y="165"/>
                  </a:cxn>
                  <a:cxn ang="0">
                    <a:pos x="20" y="187"/>
                  </a:cxn>
                  <a:cxn ang="0">
                    <a:pos x="45" y="397"/>
                  </a:cxn>
                </a:cxnLst>
                <a:rect l="0" t="0" r="r" b="b"/>
                <a:pathLst>
                  <a:path w="638" h="400">
                    <a:moveTo>
                      <a:pt x="45" y="397"/>
                    </a:moveTo>
                    <a:lnTo>
                      <a:pt x="638" y="400"/>
                    </a:lnTo>
                    <a:lnTo>
                      <a:pt x="597" y="183"/>
                    </a:lnTo>
                    <a:lnTo>
                      <a:pt x="575" y="162"/>
                    </a:lnTo>
                    <a:lnTo>
                      <a:pt x="588" y="162"/>
                    </a:lnTo>
                    <a:lnTo>
                      <a:pt x="573" y="57"/>
                    </a:lnTo>
                    <a:lnTo>
                      <a:pt x="545" y="4"/>
                    </a:lnTo>
                    <a:lnTo>
                      <a:pt x="425" y="3"/>
                    </a:lnTo>
                    <a:lnTo>
                      <a:pt x="387" y="63"/>
                    </a:lnTo>
                    <a:lnTo>
                      <a:pt x="350" y="4"/>
                    </a:lnTo>
                    <a:lnTo>
                      <a:pt x="237" y="0"/>
                    </a:lnTo>
                    <a:lnTo>
                      <a:pt x="200" y="63"/>
                    </a:lnTo>
                    <a:lnTo>
                      <a:pt x="162" y="4"/>
                    </a:lnTo>
                    <a:lnTo>
                      <a:pt x="41" y="3"/>
                    </a:lnTo>
                    <a:lnTo>
                      <a:pt x="0" y="60"/>
                    </a:lnTo>
                    <a:lnTo>
                      <a:pt x="11" y="165"/>
                    </a:lnTo>
                    <a:lnTo>
                      <a:pt x="42" y="165"/>
                    </a:lnTo>
                    <a:lnTo>
                      <a:pt x="20" y="187"/>
                    </a:lnTo>
                    <a:lnTo>
                      <a:pt x="45" y="397"/>
                    </a:lnTo>
                    <a:close/>
                  </a:path>
                </a:pathLst>
              </a:custGeom>
              <a:solidFill>
                <a:srgbClr val="808080"/>
              </a:solidFill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199" name="Freeform 127"/>
              <p:cNvSpPr>
                <a:spLocks noChangeAspect="1"/>
              </p:cNvSpPr>
              <p:nvPr/>
            </p:nvSpPr>
            <p:spPr bwMode="gray">
              <a:xfrm>
                <a:off x="3213" y="3810"/>
                <a:ext cx="47" cy="24"/>
              </a:xfrm>
              <a:custGeom>
                <a:avLst/>
                <a:gdLst/>
                <a:ahLst/>
                <a:cxnLst>
                  <a:cxn ang="0">
                    <a:pos x="137" y="64"/>
                  </a:cxn>
                  <a:cxn ang="0">
                    <a:pos x="0" y="64"/>
                  </a:cxn>
                  <a:cxn ang="0">
                    <a:pos x="2" y="3"/>
                  </a:cxn>
                  <a:cxn ang="0">
                    <a:pos x="127" y="0"/>
                  </a:cxn>
                  <a:cxn ang="0">
                    <a:pos x="137" y="64"/>
                  </a:cxn>
                </a:cxnLst>
                <a:rect l="0" t="0" r="r" b="b"/>
                <a:pathLst>
                  <a:path w="137" h="64">
                    <a:moveTo>
                      <a:pt x="137" y="64"/>
                    </a:moveTo>
                    <a:lnTo>
                      <a:pt x="0" y="64"/>
                    </a:lnTo>
                    <a:lnTo>
                      <a:pt x="2" y="3"/>
                    </a:lnTo>
                    <a:lnTo>
                      <a:pt x="127" y="0"/>
                    </a:lnTo>
                    <a:lnTo>
                      <a:pt x="137" y="6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200" name="Freeform 128"/>
              <p:cNvSpPr>
                <a:spLocks noChangeAspect="1"/>
              </p:cNvSpPr>
              <p:nvPr/>
            </p:nvSpPr>
            <p:spPr bwMode="gray">
              <a:xfrm>
                <a:off x="3286" y="3810"/>
                <a:ext cx="44" cy="24"/>
              </a:xfrm>
              <a:custGeom>
                <a:avLst/>
                <a:gdLst/>
                <a:ahLst/>
                <a:cxnLst>
                  <a:cxn ang="0">
                    <a:pos x="137" y="64"/>
                  </a:cxn>
                  <a:cxn ang="0">
                    <a:pos x="0" y="64"/>
                  </a:cxn>
                  <a:cxn ang="0">
                    <a:pos x="2" y="3"/>
                  </a:cxn>
                  <a:cxn ang="0">
                    <a:pos x="127" y="0"/>
                  </a:cxn>
                  <a:cxn ang="0">
                    <a:pos x="137" y="64"/>
                  </a:cxn>
                </a:cxnLst>
                <a:rect l="0" t="0" r="r" b="b"/>
                <a:pathLst>
                  <a:path w="137" h="64">
                    <a:moveTo>
                      <a:pt x="137" y="64"/>
                    </a:moveTo>
                    <a:lnTo>
                      <a:pt x="0" y="64"/>
                    </a:lnTo>
                    <a:lnTo>
                      <a:pt x="2" y="3"/>
                    </a:lnTo>
                    <a:lnTo>
                      <a:pt x="127" y="0"/>
                    </a:lnTo>
                    <a:lnTo>
                      <a:pt x="137" y="6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201" name="Freeform 129"/>
              <p:cNvSpPr>
                <a:spLocks noChangeAspect="1"/>
              </p:cNvSpPr>
              <p:nvPr/>
            </p:nvSpPr>
            <p:spPr bwMode="gray">
              <a:xfrm>
                <a:off x="3357" y="3810"/>
                <a:ext cx="46" cy="24"/>
              </a:xfrm>
              <a:custGeom>
                <a:avLst/>
                <a:gdLst/>
                <a:ahLst/>
                <a:cxnLst>
                  <a:cxn ang="0">
                    <a:pos x="137" y="64"/>
                  </a:cxn>
                  <a:cxn ang="0">
                    <a:pos x="0" y="64"/>
                  </a:cxn>
                  <a:cxn ang="0">
                    <a:pos x="2" y="3"/>
                  </a:cxn>
                  <a:cxn ang="0">
                    <a:pos x="127" y="0"/>
                  </a:cxn>
                  <a:cxn ang="0">
                    <a:pos x="137" y="64"/>
                  </a:cxn>
                </a:cxnLst>
                <a:rect l="0" t="0" r="r" b="b"/>
                <a:pathLst>
                  <a:path w="137" h="64">
                    <a:moveTo>
                      <a:pt x="137" y="64"/>
                    </a:moveTo>
                    <a:lnTo>
                      <a:pt x="0" y="64"/>
                    </a:lnTo>
                    <a:lnTo>
                      <a:pt x="2" y="3"/>
                    </a:lnTo>
                    <a:lnTo>
                      <a:pt x="127" y="0"/>
                    </a:lnTo>
                    <a:lnTo>
                      <a:pt x="137" y="6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202" name="Freeform 130"/>
              <p:cNvSpPr>
                <a:spLocks noChangeAspect="1"/>
              </p:cNvSpPr>
              <p:nvPr/>
            </p:nvSpPr>
            <p:spPr bwMode="gray">
              <a:xfrm>
                <a:off x="3363" y="3864"/>
                <a:ext cx="58" cy="67"/>
              </a:xfrm>
              <a:custGeom>
                <a:avLst/>
                <a:gdLst/>
                <a:ahLst/>
                <a:cxnLst>
                  <a:cxn ang="0">
                    <a:pos x="155" y="176"/>
                  </a:cxn>
                  <a:cxn ang="0">
                    <a:pos x="128" y="0"/>
                  </a:cxn>
                  <a:cxn ang="0">
                    <a:pos x="0" y="0"/>
                  </a:cxn>
                  <a:cxn ang="0">
                    <a:pos x="23" y="180"/>
                  </a:cxn>
                  <a:cxn ang="0">
                    <a:pos x="155" y="176"/>
                  </a:cxn>
                </a:cxnLst>
                <a:rect l="0" t="0" r="r" b="b"/>
                <a:pathLst>
                  <a:path w="155" h="180">
                    <a:moveTo>
                      <a:pt x="155" y="176"/>
                    </a:moveTo>
                    <a:lnTo>
                      <a:pt x="128" y="0"/>
                    </a:lnTo>
                    <a:lnTo>
                      <a:pt x="0" y="0"/>
                    </a:lnTo>
                    <a:lnTo>
                      <a:pt x="23" y="180"/>
                    </a:lnTo>
                    <a:lnTo>
                      <a:pt x="155" y="176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203" name="Freeform 131"/>
              <p:cNvSpPr>
                <a:spLocks noChangeAspect="1"/>
              </p:cNvSpPr>
              <p:nvPr/>
            </p:nvSpPr>
            <p:spPr bwMode="gray">
              <a:xfrm>
                <a:off x="3291" y="3864"/>
                <a:ext cx="57" cy="67"/>
              </a:xfrm>
              <a:custGeom>
                <a:avLst/>
                <a:gdLst/>
                <a:ahLst/>
                <a:cxnLst>
                  <a:cxn ang="0">
                    <a:pos x="152" y="180"/>
                  </a:cxn>
                  <a:cxn ang="0">
                    <a:pos x="125" y="0"/>
                  </a:cxn>
                  <a:cxn ang="0">
                    <a:pos x="0" y="0"/>
                  </a:cxn>
                  <a:cxn ang="0">
                    <a:pos x="20" y="180"/>
                  </a:cxn>
                  <a:cxn ang="0">
                    <a:pos x="152" y="180"/>
                  </a:cxn>
                </a:cxnLst>
                <a:rect l="0" t="0" r="r" b="b"/>
                <a:pathLst>
                  <a:path w="152" h="180">
                    <a:moveTo>
                      <a:pt x="152" y="180"/>
                    </a:moveTo>
                    <a:lnTo>
                      <a:pt x="125" y="0"/>
                    </a:lnTo>
                    <a:lnTo>
                      <a:pt x="0" y="0"/>
                    </a:lnTo>
                    <a:lnTo>
                      <a:pt x="20" y="180"/>
                    </a:lnTo>
                    <a:lnTo>
                      <a:pt x="152" y="180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204" name="Freeform 132"/>
              <p:cNvSpPr>
                <a:spLocks noChangeAspect="1"/>
              </p:cNvSpPr>
              <p:nvPr/>
            </p:nvSpPr>
            <p:spPr bwMode="gray">
              <a:xfrm>
                <a:off x="3219" y="3864"/>
                <a:ext cx="58" cy="67"/>
              </a:xfrm>
              <a:custGeom>
                <a:avLst/>
                <a:gdLst/>
                <a:ahLst/>
                <a:cxnLst>
                  <a:cxn ang="0">
                    <a:pos x="157" y="180"/>
                  </a:cxn>
                  <a:cxn ang="0">
                    <a:pos x="138" y="0"/>
                  </a:cxn>
                  <a:cxn ang="0">
                    <a:pos x="3" y="3"/>
                  </a:cxn>
                  <a:cxn ang="0">
                    <a:pos x="0" y="180"/>
                  </a:cxn>
                  <a:cxn ang="0">
                    <a:pos x="157" y="180"/>
                  </a:cxn>
                </a:cxnLst>
                <a:rect l="0" t="0" r="r" b="b"/>
                <a:pathLst>
                  <a:path w="157" h="180">
                    <a:moveTo>
                      <a:pt x="157" y="180"/>
                    </a:moveTo>
                    <a:lnTo>
                      <a:pt x="138" y="0"/>
                    </a:lnTo>
                    <a:lnTo>
                      <a:pt x="3" y="3"/>
                    </a:lnTo>
                    <a:lnTo>
                      <a:pt x="0" y="180"/>
                    </a:lnTo>
                    <a:lnTo>
                      <a:pt x="157" y="180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205" name="Freeform 133"/>
              <p:cNvSpPr>
                <a:spLocks noChangeAspect="1"/>
              </p:cNvSpPr>
              <p:nvPr/>
            </p:nvSpPr>
            <p:spPr bwMode="gray">
              <a:xfrm>
                <a:off x="3384" y="3999"/>
                <a:ext cx="52" cy="36"/>
              </a:xfrm>
              <a:custGeom>
                <a:avLst/>
                <a:gdLst/>
                <a:ahLst/>
                <a:cxnLst>
                  <a:cxn ang="0">
                    <a:pos x="4" y="98"/>
                  </a:cxn>
                  <a:cxn ang="0">
                    <a:pos x="139" y="98"/>
                  </a:cxn>
                  <a:cxn ang="0">
                    <a:pos x="129" y="0"/>
                  </a:cxn>
                  <a:cxn ang="0">
                    <a:pos x="0" y="0"/>
                  </a:cxn>
                  <a:cxn ang="0">
                    <a:pos x="4" y="98"/>
                  </a:cxn>
                </a:cxnLst>
                <a:rect l="0" t="0" r="r" b="b"/>
                <a:pathLst>
                  <a:path w="139" h="98">
                    <a:moveTo>
                      <a:pt x="4" y="98"/>
                    </a:moveTo>
                    <a:lnTo>
                      <a:pt x="139" y="98"/>
                    </a:lnTo>
                    <a:lnTo>
                      <a:pt x="129" y="0"/>
                    </a:lnTo>
                    <a:lnTo>
                      <a:pt x="0" y="0"/>
                    </a:lnTo>
                    <a:lnTo>
                      <a:pt x="4" y="98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206" name="Freeform 134"/>
              <p:cNvSpPr>
                <a:spLocks noChangeAspect="1"/>
              </p:cNvSpPr>
              <p:nvPr/>
            </p:nvSpPr>
            <p:spPr bwMode="gray">
              <a:xfrm>
                <a:off x="3304" y="3965"/>
                <a:ext cx="57" cy="72"/>
              </a:xfrm>
              <a:custGeom>
                <a:avLst/>
                <a:gdLst/>
                <a:ahLst/>
                <a:cxnLst>
                  <a:cxn ang="0">
                    <a:pos x="153" y="188"/>
                  </a:cxn>
                  <a:cxn ang="0">
                    <a:pos x="135" y="5"/>
                  </a:cxn>
                  <a:cxn ang="0">
                    <a:pos x="0" y="0"/>
                  </a:cxn>
                  <a:cxn ang="0">
                    <a:pos x="22" y="191"/>
                  </a:cxn>
                  <a:cxn ang="0">
                    <a:pos x="153" y="188"/>
                  </a:cxn>
                </a:cxnLst>
                <a:rect l="0" t="0" r="r" b="b"/>
                <a:pathLst>
                  <a:path w="153" h="191">
                    <a:moveTo>
                      <a:pt x="153" y="188"/>
                    </a:moveTo>
                    <a:lnTo>
                      <a:pt x="135" y="5"/>
                    </a:lnTo>
                    <a:lnTo>
                      <a:pt x="0" y="0"/>
                    </a:lnTo>
                    <a:lnTo>
                      <a:pt x="22" y="191"/>
                    </a:lnTo>
                    <a:lnTo>
                      <a:pt x="153" y="188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207" name="Freeform 135"/>
              <p:cNvSpPr>
                <a:spLocks noChangeAspect="1"/>
              </p:cNvSpPr>
              <p:nvPr/>
            </p:nvSpPr>
            <p:spPr bwMode="gray">
              <a:xfrm>
                <a:off x="3232" y="3998"/>
                <a:ext cx="54" cy="37"/>
              </a:xfrm>
              <a:custGeom>
                <a:avLst/>
                <a:gdLst/>
                <a:ahLst/>
                <a:cxnLst>
                  <a:cxn ang="0">
                    <a:pos x="144" y="98"/>
                  </a:cxn>
                  <a:cxn ang="0">
                    <a:pos x="136" y="3"/>
                  </a:cxn>
                  <a:cxn ang="0">
                    <a:pos x="0" y="0"/>
                  </a:cxn>
                  <a:cxn ang="0">
                    <a:pos x="12" y="101"/>
                  </a:cxn>
                  <a:cxn ang="0">
                    <a:pos x="144" y="98"/>
                  </a:cxn>
                </a:cxnLst>
                <a:rect l="0" t="0" r="r" b="b"/>
                <a:pathLst>
                  <a:path w="144" h="101">
                    <a:moveTo>
                      <a:pt x="144" y="98"/>
                    </a:moveTo>
                    <a:lnTo>
                      <a:pt x="136" y="3"/>
                    </a:lnTo>
                    <a:lnTo>
                      <a:pt x="0" y="0"/>
                    </a:lnTo>
                    <a:lnTo>
                      <a:pt x="12" y="101"/>
                    </a:lnTo>
                    <a:lnTo>
                      <a:pt x="144" y="98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208" name="Freeform 136"/>
              <p:cNvSpPr>
                <a:spLocks noChangeAspect="1"/>
              </p:cNvSpPr>
              <p:nvPr/>
            </p:nvSpPr>
            <p:spPr bwMode="gray">
              <a:xfrm>
                <a:off x="2026" y="3809"/>
                <a:ext cx="56" cy="27"/>
              </a:xfrm>
              <a:custGeom>
                <a:avLst/>
                <a:gdLst/>
                <a:ahLst/>
                <a:cxnLst>
                  <a:cxn ang="0">
                    <a:pos x="142" y="71"/>
                  </a:cxn>
                  <a:cxn ang="0">
                    <a:pos x="0" y="71"/>
                  </a:cxn>
                  <a:cxn ang="0">
                    <a:pos x="12" y="0"/>
                  </a:cxn>
                  <a:cxn ang="0">
                    <a:pos x="150" y="0"/>
                  </a:cxn>
                  <a:cxn ang="0">
                    <a:pos x="142" y="71"/>
                  </a:cxn>
                </a:cxnLst>
                <a:rect l="0" t="0" r="r" b="b"/>
                <a:pathLst>
                  <a:path w="150" h="71">
                    <a:moveTo>
                      <a:pt x="142" y="71"/>
                    </a:moveTo>
                    <a:lnTo>
                      <a:pt x="0" y="71"/>
                    </a:lnTo>
                    <a:lnTo>
                      <a:pt x="12" y="0"/>
                    </a:lnTo>
                    <a:lnTo>
                      <a:pt x="150" y="0"/>
                    </a:lnTo>
                    <a:lnTo>
                      <a:pt x="142" y="7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solidFill>
                  <a:srgbClr val="80808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209" name="Freeform 137"/>
              <p:cNvSpPr>
                <a:spLocks noChangeAspect="1"/>
              </p:cNvSpPr>
              <p:nvPr/>
            </p:nvSpPr>
            <p:spPr bwMode="gray">
              <a:xfrm>
                <a:off x="2206" y="3810"/>
                <a:ext cx="56" cy="24"/>
              </a:xfrm>
              <a:custGeom>
                <a:avLst/>
                <a:gdLst/>
                <a:ahLst/>
                <a:cxnLst>
                  <a:cxn ang="0">
                    <a:pos x="142" y="71"/>
                  </a:cxn>
                  <a:cxn ang="0">
                    <a:pos x="0" y="71"/>
                  </a:cxn>
                  <a:cxn ang="0">
                    <a:pos x="12" y="0"/>
                  </a:cxn>
                  <a:cxn ang="0">
                    <a:pos x="150" y="0"/>
                  </a:cxn>
                  <a:cxn ang="0">
                    <a:pos x="142" y="71"/>
                  </a:cxn>
                </a:cxnLst>
                <a:rect l="0" t="0" r="r" b="b"/>
                <a:pathLst>
                  <a:path w="150" h="71">
                    <a:moveTo>
                      <a:pt x="142" y="71"/>
                    </a:moveTo>
                    <a:lnTo>
                      <a:pt x="0" y="71"/>
                    </a:lnTo>
                    <a:lnTo>
                      <a:pt x="12" y="0"/>
                    </a:lnTo>
                    <a:lnTo>
                      <a:pt x="150" y="0"/>
                    </a:lnTo>
                    <a:lnTo>
                      <a:pt x="142" y="7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210" name="Freeform 138"/>
              <p:cNvSpPr>
                <a:spLocks noChangeAspect="1"/>
              </p:cNvSpPr>
              <p:nvPr/>
            </p:nvSpPr>
            <p:spPr bwMode="gray">
              <a:xfrm>
                <a:off x="2283" y="3810"/>
                <a:ext cx="57" cy="24"/>
              </a:xfrm>
              <a:custGeom>
                <a:avLst/>
                <a:gdLst/>
                <a:ahLst/>
                <a:cxnLst>
                  <a:cxn ang="0">
                    <a:pos x="142" y="71"/>
                  </a:cxn>
                  <a:cxn ang="0">
                    <a:pos x="0" y="71"/>
                  </a:cxn>
                  <a:cxn ang="0">
                    <a:pos x="12" y="0"/>
                  </a:cxn>
                  <a:cxn ang="0">
                    <a:pos x="150" y="0"/>
                  </a:cxn>
                  <a:cxn ang="0">
                    <a:pos x="142" y="71"/>
                  </a:cxn>
                </a:cxnLst>
                <a:rect l="0" t="0" r="r" b="b"/>
                <a:pathLst>
                  <a:path w="150" h="71">
                    <a:moveTo>
                      <a:pt x="142" y="71"/>
                    </a:moveTo>
                    <a:lnTo>
                      <a:pt x="0" y="71"/>
                    </a:lnTo>
                    <a:lnTo>
                      <a:pt x="12" y="0"/>
                    </a:lnTo>
                    <a:lnTo>
                      <a:pt x="150" y="0"/>
                    </a:lnTo>
                    <a:lnTo>
                      <a:pt x="142" y="7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211" name="Freeform 139"/>
              <p:cNvSpPr>
                <a:spLocks noChangeAspect="1"/>
              </p:cNvSpPr>
              <p:nvPr/>
            </p:nvSpPr>
            <p:spPr bwMode="gray">
              <a:xfrm>
                <a:off x="2366" y="3811"/>
                <a:ext cx="50" cy="23"/>
              </a:xfrm>
              <a:custGeom>
                <a:avLst/>
                <a:gdLst/>
                <a:ahLst/>
                <a:cxnLst>
                  <a:cxn ang="0">
                    <a:pos x="142" y="61"/>
                  </a:cxn>
                  <a:cxn ang="0">
                    <a:pos x="0" y="61"/>
                  </a:cxn>
                  <a:cxn ang="0">
                    <a:pos x="6" y="0"/>
                  </a:cxn>
                  <a:cxn ang="0">
                    <a:pos x="141" y="0"/>
                  </a:cxn>
                  <a:cxn ang="0">
                    <a:pos x="142" y="61"/>
                  </a:cxn>
                </a:cxnLst>
                <a:rect l="0" t="0" r="r" b="b"/>
                <a:pathLst>
                  <a:path w="142" h="61">
                    <a:moveTo>
                      <a:pt x="142" y="61"/>
                    </a:moveTo>
                    <a:lnTo>
                      <a:pt x="0" y="61"/>
                    </a:lnTo>
                    <a:lnTo>
                      <a:pt x="6" y="0"/>
                    </a:lnTo>
                    <a:lnTo>
                      <a:pt x="141" y="0"/>
                    </a:lnTo>
                    <a:lnTo>
                      <a:pt x="142" y="6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212" name="Freeform 140"/>
              <p:cNvSpPr>
                <a:spLocks noChangeAspect="1"/>
              </p:cNvSpPr>
              <p:nvPr/>
            </p:nvSpPr>
            <p:spPr bwMode="gray">
              <a:xfrm>
                <a:off x="2444" y="3810"/>
                <a:ext cx="49" cy="24"/>
              </a:xfrm>
              <a:custGeom>
                <a:avLst/>
                <a:gdLst/>
                <a:ahLst/>
                <a:cxnLst>
                  <a:cxn ang="0">
                    <a:pos x="142" y="64"/>
                  </a:cxn>
                  <a:cxn ang="0">
                    <a:pos x="0" y="64"/>
                  </a:cxn>
                  <a:cxn ang="0">
                    <a:pos x="5" y="3"/>
                  </a:cxn>
                  <a:cxn ang="0">
                    <a:pos x="137" y="0"/>
                  </a:cxn>
                  <a:cxn ang="0">
                    <a:pos x="142" y="64"/>
                  </a:cxn>
                </a:cxnLst>
                <a:rect l="0" t="0" r="r" b="b"/>
                <a:pathLst>
                  <a:path w="142" h="64">
                    <a:moveTo>
                      <a:pt x="142" y="64"/>
                    </a:moveTo>
                    <a:lnTo>
                      <a:pt x="0" y="64"/>
                    </a:lnTo>
                    <a:lnTo>
                      <a:pt x="5" y="3"/>
                    </a:lnTo>
                    <a:lnTo>
                      <a:pt x="137" y="0"/>
                    </a:lnTo>
                    <a:lnTo>
                      <a:pt x="142" y="6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213" name="Freeform 141"/>
              <p:cNvSpPr>
                <a:spLocks noChangeAspect="1"/>
              </p:cNvSpPr>
              <p:nvPr/>
            </p:nvSpPr>
            <p:spPr bwMode="gray">
              <a:xfrm>
                <a:off x="2545" y="3810"/>
                <a:ext cx="48" cy="24"/>
              </a:xfrm>
              <a:custGeom>
                <a:avLst/>
                <a:gdLst/>
                <a:ahLst/>
                <a:cxnLst>
                  <a:cxn ang="0">
                    <a:pos x="142" y="64"/>
                  </a:cxn>
                  <a:cxn ang="0">
                    <a:pos x="0" y="64"/>
                  </a:cxn>
                  <a:cxn ang="0">
                    <a:pos x="5" y="3"/>
                  </a:cxn>
                  <a:cxn ang="0">
                    <a:pos x="137" y="0"/>
                  </a:cxn>
                  <a:cxn ang="0">
                    <a:pos x="142" y="64"/>
                  </a:cxn>
                </a:cxnLst>
                <a:rect l="0" t="0" r="r" b="b"/>
                <a:pathLst>
                  <a:path w="142" h="64">
                    <a:moveTo>
                      <a:pt x="142" y="64"/>
                    </a:moveTo>
                    <a:lnTo>
                      <a:pt x="0" y="64"/>
                    </a:lnTo>
                    <a:lnTo>
                      <a:pt x="5" y="3"/>
                    </a:lnTo>
                    <a:lnTo>
                      <a:pt x="137" y="0"/>
                    </a:lnTo>
                    <a:lnTo>
                      <a:pt x="142" y="6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214" name="Freeform 142"/>
              <p:cNvSpPr>
                <a:spLocks noChangeAspect="1"/>
              </p:cNvSpPr>
              <p:nvPr/>
            </p:nvSpPr>
            <p:spPr bwMode="gray">
              <a:xfrm>
                <a:off x="2620" y="3811"/>
                <a:ext cx="50" cy="23"/>
              </a:xfrm>
              <a:custGeom>
                <a:avLst/>
                <a:gdLst/>
                <a:ahLst/>
                <a:cxnLst>
                  <a:cxn ang="0">
                    <a:pos x="142" y="61"/>
                  </a:cxn>
                  <a:cxn ang="0">
                    <a:pos x="0" y="61"/>
                  </a:cxn>
                  <a:cxn ang="0">
                    <a:pos x="6" y="0"/>
                  </a:cxn>
                  <a:cxn ang="0">
                    <a:pos x="141" y="0"/>
                  </a:cxn>
                  <a:cxn ang="0">
                    <a:pos x="142" y="61"/>
                  </a:cxn>
                </a:cxnLst>
                <a:rect l="0" t="0" r="r" b="b"/>
                <a:pathLst>
                  <a:path w="142" h="61">
                    <a:moveTo>
                      <a:pt x="142" y="61"/>
                    </a:moveTo>
                    <a:lnTo>
                      <a:pt x="0" y="61"/>
                    </a:lnTo>
                    <a:lnTo>
                      <a:pt x="6" y="0"/>
                    </a:lnTo>
                    <a:lnTo>
                      <a:pt x="141" y="0"/>
                    </a:lnTo>
                    <a:lnTo>
                      <a:pt x="142" y="6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215" name="Freeform 143"/>
              <p:cNvSpPr>
                <a:spLocks noChangeAspect="1"/>
              </p:cNvSpPr>
              <p:nvPr/>
            </p:nvSpPr>
            <p:spPr bwMode="gray">
              <a:xfrm>
                <a:off x="2700" y="3811"/>
                <a:ext cx="47" cy="23"/>
              </a:xfrm>
              <a:custGeom>
                <a:avLst/>
                <a:gdLst/>
                <a:ahLst/>
                <a:cxnLst>
                  <a:cxn ang="0">
                    <a:pos x="142" y="61"/>
                  </a:cxn>
                  <a:cxn ang="0">
                    <a:pos x="0" y="61"/>
                  </a:cxn>
                  <a:cxn ang="0">
                    <a:pos x="6" y="0"/>
                  </a:cxn>
                  <a:cxn ang="0">
                    <a:pos x="141" y="0"/>
                  </a:cxn>
                  <a:cxn ang="0">
                    <a:pos x="142" y="61"/>
                  </a:cxn>
                </a:cxnLst>
                <a:rect l="0" t="0" r="r" b="b"/>
                <a:pathLst>
                  <a:path w="142" h="61">
                    <a:moveTo>
                      <a:pt x="142" y="61"/>
                    </a:moveTo>
                    <a:lnTo>
                      <a:pt x="0" y="61"/>
                    </a:lnTo>
                    <a:lnTo>
                      <a:pt x="6" y="0"/>
                    </a:lnTo>
                    <a:lnTo>
                      <a:pt x="141" y="0"/>
                    </a:lnTo>
                    <a:lnTo>
                      <a:pt x="142" y="6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216" name="Freeform 144"/>
              <p:cNvSpPr>
                <a:spLocks noChangeAspect="1"/>
              </p:cNvSpPr>
              <p:nvPr/>
            </p:nvSpPr>
            <p:spPr bwMode="gray">
              <a:xfrm>
                <a:off x="2771" y="3810"/>
                <a:ext cx="48" cy="23"/>
              </a:xfrm>
              <a:custGeom>
                <a:avLst/>
                <a:gdLst/>
                <a:ahLst/>
                <a:cxnLst>
                  <a:cxn ang="0">
                    <a:pos x="142" y="61"/>
                  </a:cxn>
                  <a:cxn ang="0">
                    <a:pos x="0" y="61"/>
                  </a:cxn>
                  <a:cxn ang="0">
                    <a:pos x="6" y="0"/>
                  </a:cxn>
                  <a:cxn ang="0">
                    <a:pos x="141" y="0"/>
                  </a:cxn>
                  <a:cxn ang="0">
                    <a:pos x="142" y="61"/>
                  </a:cxn>
                </a:cxnLst>
                <a:rect l="0" t="0" r="r" b="b"/>
                <a:pathLst>
                  <a:path w="142" h="61">
                    <a:moveTo>
                      <a:pt x="142" y="61"/>
                    </a:moveTo>
                    <a:lnTo>
                      <a:pt x="0" y="61"/>
                    </a:lnTo>
                    <a:lnTo>
                      <a:pt x="6" y="0"/>
                    </a:lnTo>
                    <a:lnTo>
                      <a:pt x="141" y="0"/>
                    </a:lnTo>
                    <a:lnTo>
                      <a:pt x="142" y="6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217" name="Freeform 145"/>
              <p:cNvSpPr>
                <a:spLocks noChangeAspect="1"/>
              </p:cNvSpPr>
              <p:nvPr/>
            </p:nvSpPr>
            <p:spPr bwMode="gray">
              <a:xfrm>
                <a:off x="2868" y="3811"/>
                <a:ext cx="52" cy="23"/>
              </a:xfrm>
              <a:custGeom>
                <a:avLst/>
                <a:gdLst/>
                <a:ahLst/>
                <a:cxnLst>
                  <a:cxn ang="0">
                    <a:pos x="142" y="61"/>
                  </a:cxn>
                  <a:cxn ang="0">
                    <a:pos x="0" y="61"/>
                  </a:cxn>
                  <a:cxn ang="0">
                    <a:pos x="6" y="0"/>
                  </a:cxn>
                  <a:cxn ang="0">
                    <a:pos x="141" y="0"/>
                  </a:cxn>
                  <a:cxn ang="0">
                    <a:pos x="142" y="61"/>
                  </a:cxn>
                </a:cxnLst>
                <a:rect l="0" t="0" r="r" b="b"/>
                <a:pathLst>
                  <a:path w="142" h="61">
                    <a:moveTo>
                      <a:pt x="142" y="61"/>
                    </a:moveTo>
                    <a:lnTo>
                      <a:pt x="0" y="61"/>
                    </a:lnTo>
                    <a:lnTo>
                      <a:pt x="6" y="0"/>
                    </a:lnTo>
                    <a:lnTo>
                      <a:pt x="141" y="0"/>
                    </a:lnTo>
                    <a:lnTo>
                      <a:pt x="142" y="6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218" name="Freeform 146"/>
              <p:cNvSpPr>
                <a:spLocks noChangeAspect="1"/>
              </p:cNvSpPr>
              <p:nvPr/>
            </p:nvSpPr>
            <p:spPr bwMode="gray">
              <a:xfrm>
                <a:off x="2944" y="3811"/>
                <a:ext cx="49" cy="23"/>
              </a:xfrm>
              <a:custGeom>
                <a:avLst/>
                <a:gdLst/>
                <a:ahLst/>
                <a:cxnLst>
                  <a:cxn ang="0">
                    <a:pos x="137" y="61"/>
                  </a:cxn>
                  <a:cxn ang="0">
                    <a:pos x="0" y="61"/>
                  </a:cxn>
                  <a:cxn ang="0">
                    <a:pos x="6" y="0"/>
                  </a:cxn>
                  <a:cxn ang="0">
                    <a:pos x="128" y="3"/>
                  </a:cxn>
                  <a:cxn ang="0">
                    <a:pos x="137" y="61"/>
                  </a:cxn>
                </a:cxnLst>
                <a:rect l="0" t="0" r="r" b="b"/>
                <a:pathLst>
                  <a:path w="137" h="61">
                    <a:moveTo>
                      <a:pt x="137" y="61"/>
                    </a:moveTo>
                    <a:lnTo>
                      <a:pt x="0" y="61"/>
                    </a:lnTo>
                    <a:lnTo>
                      <a:pt x="6" y="0"/>
                    </a:lnTo>
                    <a:lnTo>
                      <a:pt x="128" y="3"/>
                    </a:lnTo>
                    <a:lnTo>
                      <a:pt x="137" y="6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219" name="Freeform 147"/>
              <p:cNvSpPr>
                <a:spLocks noChangeAspect="1"/>
              </p:cNvSpPr>
              <p:nvPr/>
            </p:nvSpPr>
            <p:spPr bwMode="gray">
              <a:xfrm>
                <a:off x="3019" y="3811"/>
                <a:ext cx="48" cy="23"/>
              </a:xfrm>
              <a:custGeom>
                <a:avLst/>
                <a:gdLst/>
                <a:ahLst/>
                <a:cxnLst>
                  <a:cxn ang="0">
                    <a:pos x="137" y="61"/>
                  </a:cxn>
                  <a:cxn ang="0">
                    <a:pos x="0" y="61"/>
                  </a:cxn>
                  <a:cxn ang="0">
                    <a:pos x="6" y="0"/>
                  </a:cxn>
                  <a:cxn ang="0">
                    <a:pos x="128" y="3"/>
                  </a:cxn>
                  <a:cxn ang="0">
                    <a:pos x="137" y="61"/>
                  </a:cxn>
                </a:cxnLst>
                <a:rect l="0" t="0" r="r" b="b"/>
                <a:pathLst>
                  <a:path w="137" h="61">
                    <a:moveTo>
                      <a:pt x="137" y="61"/>
                    </a:moveTo>
                    <a:lnTo>
                      <a:pt x="0" y="61"/>
                    </a:lnTo>
                    <a:lnTo>
                      <a:pt x="6" y="0"/>
                    </a:lnTo>
                    <a:lnTo>
                      <a:pt x="128" y="3"/>
                    </a:lnTo>
                    <a:lnTo>
                      <a:pt x="137" y="6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220" name="Freeform 148"/>
              <p:cNvSpPr>
                <a:spLocks noChangeAspect="1"/>
              </p:cNvSpPr>
              <p:nvPr/>
            </p:nvSpPr>
            <p:spPr bwMode="gray">
              <a:xfrm>
                <a:off x="3096" y="3810"/>
                <a:ext cx="45" cy="24"/>
              </a:xfrm>
              <a:custGeom>
                <a:avLst/>
                <a:gdLst/>
                <a:ahLst/>
                <a:cxnLst>
                  <a:cxn ang="0">
                    <a:pos x="137" y="64"/>
                  </a:cxn>
                  <a:cxn ang="0">
                    <a:pos x="0" y="64"/>
                  </a:cxn>
                  <a:cxn ang="0">
                    <a:pos x="2" y="3"/>
                  </a:cxn>
                  <a:cxn ang="0">
                    <a:pos x="127" y="0"/>
                  </a:cxn>
                  <a:cxn ang="0">
                    <a:pos x="137" y="64"/>
                  </a:cxn>
                </a:cxnLst>
                <a:rect l="0" t="0" r="r" b="b"/>
                <a:pathLst>
                  <a:path w="137" h="64">
                    <a:moveTo>
                      <a:pt x="137" y="64"/>
                    </a:moveTo>
                    <a:lnTo>
                      <a:pt x="0" y="64"/>
                    </a:lnTo>
                    <a:lnTo>
                      <a:pt x="2" y="3"/>
                    </a:lnTo>
                    <a:lnTo>
                      <a:pt x="127" y="0"/>
                    </a:lnTo>
                    <a:lnTo>
                      <a:pt x="137" y="6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221" name="Freeform 149"/>
              <p:cNvSpPr>
                <a:spLocks noChangeAspect="1"/>
              </p:cNvSpPr>
              <p:nvPr/>
            </p:nvSpPr>
            <p:spPr bwMode="gray">
              <a:xfrm>
                <a:off x="2945" y="3864"/>
                <a:ext cx="51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222" name="Freeform 150"/>
              <p:cNvSpPr>
                <a:spLocks noChangeAspect="1"/>
              </p:cNvSpPr>
              <p:nvPr/>
            </p:nvSpPr>
            <p:spPr bwMode="gray">
              <a:xfrm>
                <a:off x="2871" y="3864"/>
                <a:ext cx="50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223" name="Freeform 151"/>
              <p:cNvSpPr>
                <a:spLocks noChangeAspect="1"/>
              </p:cNvSpPr>
              <p:nvPr/>
            </p:nvSpPr>
            <p:spPr bwMode="gray">
              <a:xfrm>
                <a:off x="2796" y="3864"/>
                <a:ext cx="50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224" name="Freeform 152"/>
              <p:cNvSpPr>
                <a:spLocks noChangeAspect="1"/>
              </p:cNvSpPr>
              <p:nvPr/>
            </p:nvSpPr>
            <p:spPr bwMode="gray">
              <a:xfrm>
                <a:off x="2718" y="3864"/>
                <a:ext cx="51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225" name="Freeform 153"/>
              <p:cNvSpPr>
                <a:spLocks noChangeAspect="1"/>
              </p:cNvSpPr>
              <p:nvPr/>
            </p:nvSpPr>
            <p:spPr bwMode="gray">
              <a:xfrm>
                <a:off x="2643" y="3864"/>
                <a:ext cx="51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226" name="Freeform 154"/>
              <p:cNvSpPr>
                <a:spLocks noChangeAspect="1"/>
              </p:cNvSpPr>
              <p:nvPr/>
            </p:nvSpPr>
            <p:spPr bwMode="gray">
              <a:xfrm>
                <a:off x="2566" y="3864"/>
                <a:ext cx="50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227" name="Freeform 155"/>
              <p:cNvSpPr>
                <a:spLocks noChangeAspect="1"/>
              </p:cNvSpPr>
              <p:nvPr/>
            </p:nvSpPr>
            <p:spPr bwMode="gray">
              <a:xfrm>
                <a:off x="2490" y="3864"/>
                <a:ext cx="51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228" name="Freeform 156"/>
              <p:cNvSpPr>
                <a:spLocks noChangeAspect="1"/>
              </p:cNvSpPr>
              <p:nvPr/>
            </p:nvSpPr>
            <p:spPr bwMode="gray">
              <a:xfrm>
                <a:off x="2411" y="3864"/>
                <a:ext cx="51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229" name="Freeform 157"/>
              <p:cNvSpPr>
                <a:spLocks noChangeAspect="1"/>
              </p:cNvSpPr>
              <p:nvPr/>
            </p:nvSpPr>
            <p:spPr bwMode="gray">
              <a:xfrm>
                <a:off x="2336" y="3865"/>
                <a:ext cx="52" cy="31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230" name="Freeform 158"/>
              <p:cNvSpPr>
                <a:spLocks noChangeAspect="1"/>
              </p:cNvSpPr>
              <p:nvPr/>
            </p:nvSpPr>
            <p:spPr bwMode="gray">
              <a:xfrm>
                <a:off x="2255" y="3865"/>
                <a:ext cx="52" cy="31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231" name="Freeform 159"/>
              <p:cNvSpPr>
                <a:spLocks noChangeAspect="1"/>
              </p:cNvSpPr>
              <p:nvPr/>
            </p:nvSpPr>
            <p:spPr bwMode="gray">
              <a:xfrm>
                <a:off x="2177" y="3865"/>
                <a:ext cx="53" cy="31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232" name="Freeform 160"/>
              <p:cNvSpPr>
                <a:spLocks noChangeAspect="1"/>
              </p:cNvSpPr>
              <p:nvPr/>
            </p:nvSpPr>
            <p:spPr bwMode="gray">
              <a:xfrm>
                <a:off x="2145" y="3897"/>
                <a:ext cx="57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233" name="Freeform 161"/>
              <p:cNvSpPr>
                <a:spLocks noChangeAspect="1"/>
              </p:cNvSpPr>
              <p:nvPr/>
            </p:nvSpPr>
            <p:spPr bwMode="gray">
              <a:xfrm>
                <a:off x="2226" y="3897"/>
                <a:ext cx="57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234" name="Freeform 162"/>
              <p:cNvSpPr>
                <a:spLocks noChangeAspect="1"/>
              </p:cNvSpPr>
              <p:nvPr/>
            </p:nvSpPr>
            <p:spPr bwMode="gray">
              <a:xfrm>
                <a:off x="2305" y="3897"/>
                <a:ext cx="57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235" name="Freeform 163"/>
              <p:cNvSpPr>
                <a:spLocks noChangeAspect="1"/>
              </p:cNvSpPr>
              <p:nvPr/>
            </p:nvSpPr>
            <p:spPr bwMode="gray">
              <a:xfrm>
                <a:off x="2382" y="3897"/>
                <a:ext cx="57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236" name="Freeform 164"/>
              <p:cNvSpPr>
                <a:spLocks noChangeAspect="1"/>
              </p:cNvSpPr>
              <p:nvPr/>
            </p:nvSpPr>
            <p:spPr bwMode="gray">
              <a:xfrm>
                <a:off x="2462" y="3897"/>
                <a:ext cx="55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9" y="0"/>
                  </a:cxn>
                  <a:cxn ang="0">
                    <a:pos x="142" y="0"/>
                  </a:cxn>
                  <a:cxn ang="0">
                    <a:pos x="146" y="86"/>
                  </a:cxn>
                  <a:cxn ang="0">
                    <a:pos x="0" y="87"/>
                  </a:cxn>
                </a:cxnLst>
                <a:rect l="0" t="0" r="r" b="b"/>
                <a:pathLst>
                  <a:path w="146" h="87">
                    <a:moveTo>
                      <a:pt x="0" y="87"/>
                    </a:moveTo>
                    <a:lnTo>
                      <a:pt x="9" y="0"/>
                    </a:lnTo>
                    <a:lnTo>
                      <a:pt x="142" y="0"/>
                    </a:lnTo>
                    <a:lnTo>
                      <a:pt x="146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237" name="Freeform 165"/>
              <p:cNvSpPr>
                <a:spLocks noChangeAspect="1"/>
              </p:cNvSpPr>
              <p:nvPr/>
            </p:nvSpPr>
            <p:spPr bwMode="gray">
              <a:xfrm>
                <a:off x="2539" y="3897"/>
                <a:ext cx="55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9" y="0"/>
                  </a:cxn>
                  <a:cxn ang="0">
                    <a:pos x="142" y="0"/>
                  </a:cxn>
                  <a:cxn ang="0">
                    <a:pos x="146" y="86"/>
                  </a:cxn>
                  <a:cxn ang="0">
                    <a:pos x="0" y="87"/>
                  </a:cxn>
                </a:cxnLst>
                <a:rect l="0" t="0" r="r" b="b"/>
                <a:pathLst>
                  <a:path w="146" h="87">
                    <a:moveTo>
                      <a:pt x="0" y="87"/>
                    </a:moveTo>
                    <a:lnTo>
                      <a:pt x="9" y="0"/>
                    </a:lnTo>
                    <a:lnTo>
                      <a:pt x="142" y="0"/>
                    </a:lnTo>
                    <a:lnTo>
                      <a:pt x="146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238" name="Freeform 166"/>
              <p:cNvSpPr>
                <a:spLocks noChangeAspect="1"/>
              </p:cNvSpPr>
              <p:nvPr/>
            </p:nvSpPr>
            <p:spPr bwMode="gray">
              <a:xfrm>
                <a:off x="2617" y="3897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239" name="Freeform 167"/>
              <p:cNvSpPr>
                <a:spLocks noChangeAspect="1"/>
              </p:cNvSpPr>
              <p:nvPr/>
            </p:nvSpPr>
            <p:spPr bwMode="gray">
              <a:xfrm>
                <a:off x="2694" y="3897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240" name="Freeform 168"/>
              <p:cNvSpPr>
                <a:spLocks noChangeAspect="1"/>
              </p:cNvSpPr>
              <p:nvPr/>
            </p:nvSpPr>
            <p:spPr bwMode="gray">
              <a:xfrm>
                <a:off x="2771" y="3897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241" name="Freeform 169"/>
              <p:cNvSpPr>
                <a:spLocks noChangeAspect="1"/>
              </p:cNvSpPr>
              <p:nvPr/>
            </p:nvSpPr>
            <p:spPr bwMode="gray">
              <a:xfrm>
                <a:off x="2849" y="3897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242" name="Freeform 170"/>
              <p:cNvSpPr>
                <a:spLocks noChangeAspect="1"/>
              </p:cNvSpPr>
              <p:nvPr/>
            </p:nvSpPr>
            <p:spPr bwMode="gray">
              <a:xfrm>
                <a:off x="2921" y="3897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243" name="Freeform 171"/>
              <p:cNvSpPr>
                <a:spLocks noChangeAspect="1"/>
              </p:cNvSpPr>
              <p:nvPr/>
            </p:nvSpPr>
            <p:spPr bwMode="gray">
              <a:xfrm>
                <a:off x="2998" y="3897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244" name="Freeform 172"/>
              <p:cNvSpPr>
                <a:spLocks noChangeAspect="1"/>
              </p:cNvSpPr>
              <p:nvPr/>
            </p:nvSpPr>
            <p:spPr bwMode="gray">
              <a:xfrm>
                <a:off x="2948" y="3931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245" name="Freeform 173"/>
              <p:cNvSpPr>
                <a:spLocks noChangeAspect="1"/>
              </p:cNvSpPr>
              <p:nvPr/>
            </p:nvSpPr>
            <p:spPr bwMode="gray">
              <a:xfrm>
                <a:off x="2872" y="3931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246" name="Freeform 174"/>
              <p:cNvSpPr>
                <a:spLocks noChangeAspect="1"/>
              </p:cNvSpPr>
              <p:nvPr/>
            </p:nvSpPr>
            <p:spPr bwMode="gray">
              <a:xfrm>
                <a:off x="2795" y="3931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247" name="Freeform 175"/>
              <p:cNvSpPr>
                <a:spLocks noChangeAspect="1"/>
              </p:cNvSpPr>
              <p:nvPr/>
            </p:nvSpPr>
            <p:spPr bwMode="gray">
              <a:xfrm>
                <a:off x="2717" y="3931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248" name="Freeform 176"/>
              <p:cNvSpPr>
                <a:spLocks noChangeAspect="1"/>
              </p:cNvSpPr>
              <p:nvPr/>
            </p:nvSpPr>
            <p:spPr bwMode="gray">
              <a:xfrm>
                <a:off x="2640" y="3931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249" name="Freeform 177"/>
              <p:cNvSpPr>
                <a:spLocks noChangeAspect="1"/>
              </p:cNvSpPr>
              <p:nvPr/>
            </p:nvSpPr>
            <p:spPr bwMode="gray">
              <a:xfrm>
                <a:off x="2563" y="3931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250" name="Freeform 178"/>
              <p:cNvSpPr>
                <a:spLocks noChangeAspect="1"/>
              </p:cNvSpPr>
              <p:nvPr/>
            </p:nvSpPr>
            <p:spPr bwMode="gray">
              <a:xfrm>
                <a:off x="2486" y="3931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251" name="Freeform 179"/>
              <p:cNvSpPr>
                <a:spLocks noChangeAspect="1"/>
              </p:cNvSpPr>
              <p:nvPr/>
            </p:nvSpPr>
            <p:spPr bwMode="gray">
              <a:xfrm>
                <a:off x="2407" y="3931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252" name="Freeform 180"/>
              <p:cNvSpPr>
                <a:spLocks noChangeAspect="1"/>
              </p:cNvSpPr>
              <p:nvPr/>
            </p:nvSpPr>
            <p:spPr bwMode="gray">
              <a:xfrm>
                <a:off x="2328" y="3931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253" name="Freeform 181"/>
              <p:cNvSpPr>
                <a:spLocks noChangeAspect="1"/>
              </p:cNvSpPr>
              <p:nvPr/>
            </p:nvSpPr>
            <p:spPr bwMode="gray">
              <a:xfrm>
                <a:off x="2249" y="3931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254" name="Freeform 182"/>
              <p:cNvSpPr>
                <a:spLocks noChangeAspect="1"/>
              </p:cNvSpPr>
              <p:nvPr/>
            </p:nvSpPr>
            <p:spPr bwMode="gray">
              <a:xfrm>
                <a:off x="2170" y="3931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255" name="Freeform 183"/>
              <p:cNvSpPr>
                <a:spLocks noChangeAspect="1"/>
              </p:cNvSpPr>
              <p:nvPr/>
            </p:nvSpPr>
            <p:spPr bwMode="gray">
              <a:xfrm>
                <a:off x="2217" y="3964"/>
                <a:ext cx="57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256" name="Freeform 184"/>
              <p:cNvSpPr>
                <a:spLocks noChangeAspect="1"/>
              </p:cNvSpPr>
              <p:nvPr/>
            </p:nvSpPr>
            <p:spPr bwMode="gray">
              <a:xfrm>
                <a:off x="2297" y="3964"/>
                <a:ext cx="57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257" name="Freeform 185"/>
              <p:cNvSpPr>
                <a:spLocks noChangeAspect="1"/>
              </p:cNvSpPr>
              <p:nvPr/>
            </p:nvSpPr>
            <p:spPr bwMode="gray">
              <a:xfrm>
                <a:off x="2379" y="3965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258" name="Freeform 186"/>
              <p:cNvSpPr>
                <a:spLocks noChangeAspect="1"/>
              </p:cNvSpPr>
              <p:nvPr/>
            </p:nvSpPr>
            <p:spPr bwMode="gray">
              <a:xfrm>
                <a:off x="2457" y="3965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259" name="Freeform 187"/>
              <p:cNvSpPr>
                <a:spLocks noChangeAspect="1"/>
              </p:cNvSpPr>
              <p:nvPr/>
            </p:nvSpPr>
            <p:spPr bwMode="gray">
              <a:xfrm>
                <a:off x="2537" y="3965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260" name="Freeform 188"/>
              <p:cNvSpPr>
                <a:spLocks noChangeAspect="1"/>
              </p:cNvSpPr>
              <p:nvPr/>
            </p:nvSpPr>
            <p:spPr bwMode="gray">
              <a:xfrm>
                <a:off x="2615" y="3965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261" name="Freeform 189"/>
              <p:cNvSpPr>
                <a:spLocks noChangeAspect="1"/>
              </p:cNvSpPr>
              <p:nvPr/>
            </p:nvSpPr>
            <p:spPr bwMode="gray">
              <a:xfrm>
                <a:off x="2694" y="3965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262" name="Freeform 190"/>
              <p:cNvSpPr>
                <a:spLocks noChangeAspect="1"/>
              </p:cNvSpPr>
              <p:nvPr/>
            </p:nvSpPr>
            <p:spPr bwMode="gray">
              <a:xfrm>
                <a:off x="2771" y="3965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263" name="Freeform 191"/>
              <p:cNvSpPr>
                <a:spLocks noChangeAspect="1"/>
              </p:cNvSpPr>
              <p:nvPr/>
            </p:nvSpPr>
            <p:spPr bwMode="gray">
              <a:xfrm>
                <a:off x="2849" y="3965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264" name="Freeform 192"/>
              <p:cNvSpPr>
                <a:spLocks noChangeAspect="1"/>
              </p:cNvSpPr>
              <p:nvPr/>
            </p:nvSpPr>
            <p:spPr bwMode="gray">
              <a:xfrm>
                <a:off x="2926" y="3965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265" name="Freeform 193"/>
              <p:cNvSpPr>
                <a:spLocks noChangeAspect="1"/>
              </p:cNvSpPr>
              <p:nvPr/>
            </p:nvSpPr>
            <p:spPr bwMode="gray">
              <a:xfrm>
                <a:off x="2849" y="4000"/>
                <a:ext cx="107" cy="35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266" name="Freeform 194"/>
              <p:cNvSpPr>
                <a:spLocks noChangeAspect="1"/>
              </p:cNvSpPr>
              <p:nvPr/>
            </p:nvSpPr>
            <p:spPr bwMode="gray">
              <a:xfrm>
                <a:off x="2350" y="4000"/>
                <a:ext cx="476" cy="35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267" name="Freeform 195"/>
              <p:cNvSpPr>
                <a:spLocks noChangeAspect="1"/>
              </p:cNvSpPr>
              <p:nvPr/>
            </p:nvSpPr>
            <p:spPr bwMode="gray">
              <a:xfrm>
                <a:off x="2212" y="4000"/>
                <a:ext cx="110" cy="35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268" name="Freeform 196"/>
              <p:cNvSpPr>
                <a:spLocks noChangeAspect="1"/>
              </p:cNvSpPr>
              <p:nvPr/>
            </p:nvSpPr>
            <p:spPr bwMode="gray">
              <a:xfrm>
                <a:off x="2097" y="3865"/>
                <a:ext cx="53" cy="31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269" name="Freeform 197"/>
              <p:cNvSpPr>
                <a:spLocks noChangeAspect="1"/>
              </p:cNvSpPr>
              <p:nvPr/>
            </p:nvSpPr>
            <p:spPr bwMode="gray">
              <a:xfrm>
                <a:off x="2019" y="3865"/>
                <a:ext cx="52" cy="31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270" name="Freeform 198"/>
              <p:cNvSpPr>
                <a:spLocks noChangeAspect="1"/>
              </p:cNvSpPr>
              <p:nvPr/>
            </p:nvSpPr>
            <p:spPr bwMode="gray">
              <a:xfrm>
                <a:off x="2013" y="3897"/>
                <a:ext cx="111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271" name="Freeform 199"/>
              <p:cNvSpPr>
                <a:spLocks noChangeAspect="1"/>
              </p:cNvSpPr>
              <p:nvPr/>
            </p:nvSpPr>
            <p:spPr bwMode="gray">
              <a:xfrm>
                <a:off x="2007" y="3931"/>
                <a:ext cx="94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3" y="0"/>
                  </a:cxn>
                  <a:cxn ang="0">
                    <a:pos x="251" y="3"/>
                  </a:cxn>
                  <a:cxn ang="0">
                    <a:pos x="236" y="86"/>
                  </a:cxn>
                  <a:cxn ang="0">
                    <a:pos x="0" y="87"/>
                  </a:cxn>
                </a:cxnLst>
                <a:rect l="0" t="0" r="r" b="b"/>
                <a:pathLst>
                  <a:path w="251" h="87">
                    <a:moveTo>
                      <a:pt x="0" y="87"/>
                    </a:moveTo>
                    <a:lnTo>
                      <a:pt x="3" y="0"/>
                    </a:lnTo>
                    <a:lnTo>
                      <a:pt x="251" y="3"/>
                    </a:lnTo>
                    <a:lnTo>
                      <a:pt x="236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272" name="Freeform 200"/>
              <p:cNvSpPr>
                <a:spLocks noChangeAspect="1"/>
              </p:cNvSpPr>
              <p:nvPr/>
            </p:nvSpPr>
            <p:spPr bwMode="gray">
              <a:xfrm>
                <a:off x="2001" y="3964"/>
                <a:ext cx="145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273" name="Freeform 201"/>
              <p:cNvSpPr>
                <a:spLocks noChangeAspect="1"/>
              </p:cNvSpPr>
              <p:nvPr/>
            </p:nvSpPr>
            <p:spPr bwMode="gray">
              <a:xfrm>
                <a:off x="1995" y="4000"/>
                <a:ext cx="114" cy="35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274" name="Freeform 202"/>
              <p:cNvSpPr>
                <a:spLocks noChangeAspect="1"/>
              </p:cNvSpPr>
              <p:nvPr/>
            </p:nvSpPr>
            <p:spPr bwMode="gray">
              <a:xfrm>
                <a:off x="3019" y="3864"/>
                <a:ext cx="127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275" name="Freeform 203"/>
              <p:cNvSpPr>
                <a:spLocks noChangeAspect="1"/>
              </p:cNvSpPr>
              <p:nvPr/>
            </p:nvSpPr>
            <p:spPr bwMode="gray">
              <a:xfrm>
                <a:off x="3065" y="3897"/>
                <a:ext cx="81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276" name="Freeform 204"/>
              <p:cNvSpPr>
                <a:spLocks noChangeAspect="1"/>
              </p:cNvSpPr>
              <p:nvPr/>
            </p:nvSpPr>
            <p:spPr bwMode="gray">
              <a:xfrm>
                <a:off x="3022" y="3931"/>
                <a:ext cx="129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277" name="Freeform 205"/>
              <p:cNvSpPr>
                <a:spLocks noChangeAspect="1"/>
              </p:cNvSpPr>
              <p:nvPr/>
            </p:nvSpPr>
            <p:spPr bwMode="gray">
              <a:xfrm>
                <a:off x="3001" y="3965"/>
                <a:ext cx="155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278" name="Freeform 206"/>
              <p:cNvSpPr>
                <a:spLocks noChangeAspect="1"/>
              </p:cNvSpPr>
              <p:nvPr/>
            </p:nvSpPr>
            <p:spPr bwMode="gray">
              <a:xfrm>
                <a:off x="3052" y="4000"/>
                <a:ext cx="107" cy="35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0" name="Group 207"/>
              <p:cNvGrpSpPr>
                <a:grpSpLocks/>
              </p:cNvGrpSpPr>
              <p:nvPr/>
            </p:nvGrpSpPr>
            <p:grpSpPr bwMode="auto">
              <a:xfrm>
                <a:off x="3483" y="3862"/>
                <a:ext cx="303" cy="174"/>
                <a:chOff x="3483" y="3862"/>
                <a:chExt cx="303" cy="174"/>
              </a:xfrm>
            </p:grpSpPr>
            <p:sp>
              <p:nvSpPr>
                <p:cNvPr id="259280" name="Freeform 208"/>
                <p:cNvSpPr>
                  <a:spLocks noChangeAspect="1"/>
                </p:cNvSpPr>
                <p:nvPr/>
              </p:nvSpPr>
              <p:spPr bwMode="gray">
                <a:xfrm>
                  <a:off x="3483" y="3862"/>
                  <a:ext cx="80" cy="174"/>
                </a:xfrm>
                <a:custGeom>
                  <a:avLst/>
                  <a:gdLst/>
                  <a:ahLst/>
                  <a:cxnLst>
                    <a:cxn ang="0">
                      <a:pos x="76" y="464"/>
                    </a:cxn>
                    <a:cxn ang="0">
                      <a:pos x="124" y="464"/>
                    </a:cxn>
                    <a:cxn ang="0">
                      <a:pos x="214" y="460"/>
                    </a:cxn>
                    <a:cxn ang="0">
                      <a:pos x="130" y="4"/>
                    </a:cxn>
                    <a:cxn ang="0">
                      <a:pos x="0" y="0"/>
                    </a:cxn>
                    <a:cxn ang="0">
                      <a:pos x="76" y="464"/>
                    </a:cxn>
                  </a:cxnLst>
                  <a:rect l="0" t="0" r="r" b="b"/>
                  <a:pathLst>
                    <a:path w="214" h="464">
                      <a:moveTo>
                        <a:pt x="76" y="464"/>
                      </a:moveTo>
                      <a:cubicBezTo>
                        <a:pt x="92" y="464"/>
                        <a:pt x="108" y="464"/>
                        <a:pt x="124" y="464"/>
                      </a:cubicBezTo>
                      <a:lnTo>
                        <a:pt x="214" y="460"/>
                      </a:lnTo>
                      <a:lnTo>
                        <a:pt x="130" y="4"/>
                      </a:lnTo>
                      <a:lnTo>
                        <a:pt x="0" y="0"/>
                      </a:lnTo>
                      <a:lnTo>
                        <a:pt x="76" y="464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59281" name="Freeform 209"/>
                <p:cNvSpPr>
                  <a:spLocks noChangeAspect="1"/>
                </p:cNvSpPr>
                <p:nvPr/>
              </p:nvSpPr>
              <p:spPr bwMode="gray">
                <a:xfrm>
                  <a:off x="3556" y="3864"/>
                  <a:ext cx="80" cy="171"/>
                </a:xfrm>
                <a:custGeom>
                  <a:avLst/>
                  <a:gdLst/>
                  <a:ahLst/>
                  <a:cxnLst>
                    <a:cxn ang="0">
                      <a:pos x="212" y="456"/>
                    </a:cxn>
                    <a:cxn ang="0">
                      <a:pos x="126" y="0"/>
                    </a:cxn>
                    <a:cxn ang="0">
                      <a:pos x="0" y="4"/>
                    </a:cxn>
                    <a:cxn ang="0">
                      <a:pos x="80" y="454"/>
                    </a:cxn>
                    <a:cxn ang="0">
                      <a:pos x="212" y="456"/>
                    </a:cxn>
                  </a:cxnLst>
                  <a:rect l="0" t="0" r="r" b="b"/>
                  <a:pathLst>
                    <a:path w="212" h="456">
                      <a:moveTo>
                        <a:pt x="212" y="456"/>
                      </a:moveTo>
                      <a:lnTo>
                        <a:pt x="126" y="0"/>
                      </a:lnTo>
                      <a:lnTo>
                        <a:pt x="0" y="4"/>
                      </a:lnTo>
                      <a:lnTo>
                        <a:pt x="80" y="454"/>
                      </a:lnTo>
                      <a:lnTo>
                        <a:pt x="212" y="456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59282" name="Freeform 210"/>
                <p:cNvSpPr>
                  <a:spLocks noChangeAspect="1"/>
                </p:cNvSpPr>
                <p:nvPr/>
              </p:nvSpPr>
              <p:spPr bwMode="gray">
                <a:xfrm>
                  <a:off x="3630" y="3864"/>
                  <a:ext cx="82" cy="171"/>
                </a:xfrm>
                <a:custGeom>
                  <a:avLst/>
                  <a:gdLst/>
                  <a:ahLst/>
                  <a:cxnLst>
                    <a:cxn ang="0">
                      <a:pos x="220" y="456"/>
                    </a:cxn>
                    <a:cxn ang="0">
                      <a:pos x="126" y="6"/>
                    </a:cxn>
                    <a:cxn ang="0">
                      <a:pos x="0" y="0"/>
                    </a:cxn>
                    <a:cxn ang="0">
                      <a:pos x="84" y="454"/>
                    </a:cxn>
                    <a:cxn ang="0">
                      <a:pos x="220" y="456"/>
                    </a:cxn>
                  </a:cxnLst>
                  <a:rect l="0" t="0" r="r" b="b"/>
                  <a:pathLst>
                    <a:path w="220" h="456">
                      <a:moveTo>
                        <a:pt x="220" y="456"/>
                      </a:moveTo>
                      <a:lnTo>
                        <a:pt x="126" y="6"/>
                      </a:lnTo>
                      <a:lnTo>
                        <a:pt x="0" y="0"/>
                      </a:lnTo>
                      <a:lnTo>
                        <a:pt x="84" y="454"/>
                      </a:lnTo>
                      <a:lnTo>
                        <a:pt x="220" y="456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59283" name="Freeform 211"/>
                <p:cNvSpPr>
                  <a:spLocks noChangeAspect="1"/>
                </p:cNvSpPr>
                <p:nvPr/>
              </p:nvSpPr>
              <p:spPr bwMode="gray">
                <a:xfrm>
                  <a:off x="3722" y="3963"/>
                  <a:ext cx="64" cy="60"/>
                </a:xfrm>
                <a:custGeom>
                  <a:avLst/>
                  <a:gdLst/>
                  <a:ahLst/>
                  <a:cxnLst>
                    <a:cxn ang="0">
                      <a:pos x="170" y="154"/>
                    </a:cxn>
                    <a:cxn ang="0">
                      <a:pos x="134" y="0"/>
                    </a:cxn>
                    <a:cxn ang="0">
                      <a:pos x="0" y="0"/>
                    </a:cxn>
                    <a:cxn ang="0">
                      <a:pos x="38" y="160"/>
                    </a:cxn>
                    <a:cxn ang="0">
                      <a:pos x="170" y="154"/>
                    </a:cxn>
                  </a:cxnLst>
                  <a:rect l="0" t="0" r="r" b="b"/>
                  <a:pathLst>
                    <a:path w="170" h="160">
                      <a:moveTo>
                        <a:pt x="170" y="154"/>
                      </a:moveTo>
                      <a:lnTo>
                        <a:pt x="134" y="0"/>
                      </a:lnTo>
                      <a:lnTo>
                        <a:pt x="0" y="0"/>
                      </a:lnTo>
                      <a:lnTo>
                        <a:pt x="38" y="160"/>
                      </a:lnTo>
                      <a:lnTo>
                        <a:pt x="170" y="154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59284" name="Freeform 212"/>
                <p:cNvSpPr>
                  <a:spLocks noChangeAspect="1"/>
                </p:cNvSpPr>
                <p:nvPr/>
              </p:nvSpPr>
              <p:spPr bwMode="gray">
                <a:xfrm>
                  <a:off x="3701" y="3864"/>
                  <a:ext cx="65" cy="90"/>
                </a:xfrm>
                <a:custGeom>
                  <a:avLst/>
                  <a:gdLst/>
                  <a:ahLst/>
                  <a:cxnLst>
                    <a:cxn ang="0">
                      <a:pos x="174" y="234"/>
                    </a:cxn>
                    <a:cxn ang="0">
                      <a:pos x="136" y="84"/>
                    </a:cxn>
                    <a:cxn ang="0">
                      <a:pos x="126" y="0"/>
                    </a:cxn>
                    <a:cxn ang="0">
                      <a:pos x="0" y="0"/>
                    </a:cxn>
                    <a:cxn ang="0">
                      <a:pos x="14" y="90"/>
                    </a:cxn>
                    <a:cxn ang="0">
                      <a:pos x="50" y="240"/>
                    </a:cxn>
                    <a:cxn ang="0">
                      <a:pos x="174" y="234"/>
                    </a:cxn>
                  </a:cxnLst>
                  <a:rect l="0" t="0" r="r" b="b"/>
                  <a:pathLst>
                    <a:path w="174" h="240">
                      <a:moveTo>
                        <a:pt x="174" y="234"/>
                      </a:moveTo>
                      <a:lnTo>
                        <a:pt x="136" y="84"/>
                      </a:lnTo>
                      <a:lnTo>
                        <a:pt x="126" y="0"/>
                      </a:lnTo>
                      <a:lnTo>
                        <a:pt x="0" y="0"/>
                      </a:lnTo>
                      <a:lnTo>
                        <a:pt x="14" y="90"/>
                      </a:lnTo>
                      <a:lnTo>
                        <a:pt x="50" y="240"/>
                      </a:lnTo>
                      <a:lnTo>
                        <a:pt x="174" y="234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1" name="Group 213"/>
            <p:cNvGrpSpPr>
              <a:grpSpLocks/>
            </p:cNvGrpSpPr>
            <p:nvPr/>
          </p:nvGrpSpPr>
          <p:grpSpPr bwMode="auto">
            <a:xfrm>
              <a:off x="2160" y="2088"/>
              <a:ext cx="1442" cy="1636"/>
              <a:chOff x="2160" y="2088"/>
              <a:chExt cx="1442" cy="1636"/>
            </a:xfrm>
          </p:grpSpPr>
          <p:sp>
            <p:nvSpPr>
              <p:cNvPr id="259286" name="Rectangle 214"/>
              <p:cNvSpPr>
                <a:spLocks noChangeAspect="1" noChangeArrowheads="1"/>
              </p:cNvSpPr>
              <p:nvPr/>
            </p:nvSpPr>
            <p:spPr bwMode="gray">
              <a:xfrm>
                <a:off x="2181" y="3686"/>
                <a:ext cx="1410" cy="38"/>
              </a:xfrm>
              <a:prstGeom prst="rect">
                <a:avLst/>
              </a:prstGeom>
              <a:solidFill>
                <a:srgbClr val="5F5F5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9287" name="Rectangle 215"/>
              <p:cNvSpPr>
                <a:spLocks noChangeAspect="1" noChangeArrowheads="1"/>
              </p:cNvSpPr>
              <p:nvPr/>
            </p:nvSpPr>
            <p:spPr bwMode="gray">
              <a:xfrm>
                <a:off x="2161" y="3344"/>
                <a:ext cx="1441" cy="350"/>
              </a:xfrm>
              <a:prstGeom prst="rect">
                <a:avLst/>
              </a:prstGeom>
              <a:gradFill rotWithShape="0">
                <a:gsLst>
                  <a:gs pos="0">
                    <a:srgbClr val="DDDDDD"/>
                  </a:gs>
                  <a:gs pos="100000">
                    <a:srgbClr val="777777"/>
                  </a:gs>
                </a:gsLst>
                <a:lin ang="0" scaled="1"/>
              </a:gradFill>
              <a:ln w="3175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12" name="Group 216"/>
              <p:cNvGrpSpPr>
                <a:grpSpLocks/>
              </p:cNvGrpSpPr>
              <p:nvPr/>
            </p:nvGrpSpPr>
            <p:grpSpPr bwMode="auto">
              <a:xfrm>
                <a:off x="3160" y="3459"/>
                <a:ext cx="302" cy="60"/>
                <a:chOff x="3160" y="3459"/>
                <a:chExt cx="302" cy="60"/>
              </a:xfrm>
            </p:grpSpPr>
            <p:sp>
              <p:nvSpPr>
                <p:cNvPr id="259289" name="Freeform 217"/>
                <p:cNvSpPr>
                  <a:spLocks noChangeAspect="1"/>
                </p:cNvSpPr>
                <p:nvPr/>
              </p:nvSpPr>
              <p:spPr bwMode="gray">
                <a:xfrm>
                  <a:off x="3234" y="3459"/>
                  <a:ext cx="163" cy="60"/>
                </a:xfrm>
                <a:custGeom>
                  <a:avLst/>
                  <a:gdLst/>
                  <a:ahLst/>
                  <a:cxnLst>
                    <a:cxn ang="0">
                      <a:pos x="0" y="130"/>
                    </a:cxn>
                    <a:cxn ang="0">
                      <a:pos x="0" y="110"/>
                    </a:cxn>
                    <a:cxn ang="0">
                      <a:pos x="34" y="0"/>
                    </a:cxn>
                    <a:cxn ang="0">
                      <a:pos x="314" y="4"/>
                    </a:cxn>
                    <a:cxn ang="0">
                      <a:pos x="354" y="130"/>
                    </a:cxn>
                    <a:cxn ang="0">
                      <a:pos x="0" y="130"/>
                    </a:cxn>
                  </a:cxnLst>
                  <a:rect l="0" t="0" r="r" b="b"/>
                  <a:pathLst>
                    <a:path w="354" h="130">
                      <a:moveTo>
                        <a:pt x="0" y="130"/>
                      </a:moveTo>
                      <a:cubicBezTo>
                        <a:pt x="0" y="123"/>
                        <a:pt x="0" y="117"/>
                        <a:pt x="0" y="110"/>
                      </a:cubicBezTo>
                      <a:lnTo>
                        <a:pt x="34" y="0"/>
                      </a:lnTo>
                      <a:lnTo>
                        <a:pt x="314" y="4"/>
                      </a:lnTo>
                      <a:lnTo>
                        <a:pt x="354" y="130"/>
                      </a:lnTo>
                      <a:lnTo>
                        <a:pt x="0" y="13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59290" name="Rectangle 218"/>
                <p:cNvSpPr>
                  <a:spLocks noChangeAspect="1" noChangeArrowheads="1"/>
                </p:cNvSpPr>
                <p:nvPr/>
              </p:nvSpPr>
              <p:spPr bwMode="gray">
                <a:xfrm>
                  <a:off x="3160" y="3475"/>
                  <a:ext cx="302" cy="28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259291" name="Rectangle 219"/>
              <p:cNvSpPr>
                <a:spLocks noChangeAspect="1" noChangeArrowheads="1"/>
              </p:cNvSpPr>
              <p:nvPr/>
            </p:nvSpPr>
            <p:spPr bwMode="gray">
              <a:xfrm>
                <a:off x="2318" y="3571"/>
                <a:ext cx="109" cy="53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9292" name="Freeform 220"/>
              <p:cNvSpPr>
                <a:spLocks noChangeAspect="1"/>
              </p:cNvSpPr>
              <p:nvPr/>
            </p:nvSpPr>
            <p:spPr bwMode="gray">
              <a:xfrm>
                <a:off x="2160" y="3113"/>
                <a:ext cx="1442" cy="244"/>
              </a:xfrm>
              <a:custGeom>
                <a:avLst/>
                <a:gdLst/>
                <a:ahLst/>
                <a:cxnLst>
                  <a:cxn ang="0">
                    <a:pos x="399" y="0"/>
                  </a:cxn>
                  <a:cxn ang="0">
                    <a:pos x="0" y="501"/>
                  </a:cxn>
                  <a:cxn ang="0">
                    <a:pos x="17" y="530"/>
                  </a:cxn>
                  <a:cxn ang="0">
                    <a:pos x="3114" y="525"/>
                  </a:cxn>
                  <a:cxn ang="0">
                    <a:pos x="3129" y="501"/>
                  </a:cxn>
                  <a:cxn ang="0">
                    <a:pos x="2724" y="6"/>
                  </a:cxn>
                  <a:cxn ang="0">
                    <a:pos x="399" y="0"/>
                  </a:cxn>
                </a:cxnLst>
                <a:rect l="0" t="0" r="r" b="b"/>
                <a:pathLst>
                  <a:path w="3129" h="530">
                    <a:moveTo>
                      <a:pt x="399" y="0"/>
                    </a:moveTo>
                    <a:lnTo>
                      <a:pt x="0" y="501"/>
                    </a:lnTo>
                    <a:lnTo>
                      <a:pt x="17" y="530"/>
                    </a:lnTo>
                    <a:lnTo>
                      <a:pt x="3114" y="525"/>
                    </a:lnTo>
                    <a:lnTo>
                      <a:pt x="3129" y="501"/>
                    </a:lnTo>
                    <a:lnTo>
                      <a:pt x="2724" y="6"/>
                    </a:lnTo>
                    <a:lnTo>
                      <a:pt x="399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B2B2B2"/>
                  </a:gs>
                  <a:gs pos="100000">
                    <a:srgbClr val="4D4D4D"/>
                  </a:gs>
                </a:gsLst>
                <a:lin ang="0" scaled="1"/>
              </a:gradFill>
              <a:ln w="3175" cap="flat" cmpd="sng">
                <a:solidFill>
                  <a:srgbClr val="808080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9293" name="Freeform 221"/>
              <p:cNvSpPr>
                <a:spLocks noChangeAspect="1"/>
              </p:cNvSpPr>
              <p:nvPr/>
            </p:nvSpPr>
            <p:spPr bwMode="gray">
              <a:xfrm>
                <a:off x="2375" y="3132"/>
                <a:ext cx="954" cy="99"/>
              </a:xfrm>
              <a:custGeom>
                <a:avLst/>
                <a:gdLst/>
                <a:ahLst/>
                <a:cxnLst>
                  <a:cxn ang="0">
                    <a:pos x="1904" y="0"/>
                  </a:cxn>
                  <a:cxn ang="0">
                    <a:pos x="2034" y="160"/>
                  </a:cxn>
                  <a:cxn ang="0">
                    <a:pos x="1984" y="214"/>
                  </a:cxn>
                  <a:cxn ang="0">
                    <a:pos x="94" y="214"/>
                  </a:cxn>
                  <a:cxn ang="0">
                    <a:pos x="44" y="160"/>
                  </a:cxn>
                  <a:cxn ang="0">
                    <a:pos x="160" y="14"/>
                  </a:cxn>
                  <a:cxn ang="0">
                    <a:pos x="1904" y="0"/>
                  </a:cxn>
                </a:cxnLst>
                <a:rect l="0" t="0" r="r" b="b"/>
                <a:pathLst>
                  <a:path w="2070" h="214">
                    <a:moveTo>
                      <a:pt x="1904" y="0"/>
                    </a:moveTo>
                    <a:lnTo>
                      <a:pt x="2034" y="160"/>
                    </a:lnTo>
                    <a:cubicBezTo>
                      <a:pt x="2034" y="160"/>
                      <a:pt x="2070" y="214"/>
                      <a:pt x="1984" y="214"/>
                    </a:cubicBezTo>
                    <a:cubicBezTo>
                      <a:pt x="1984" y="214"/>
                      <a:pt x="1039" y="214"/>
                      <a:pt x="94" y="214"/>
                    </a:cubicBezTo>
                    <a:cubicBezTo>
                      <a:pt x="0" y="210"/>
                      <a:pt x="44" y="160"/>
                      <a:pt x="44" y="160"/>
                    </a:cubicBezTo>
                    <a:lnTo>
                      <a:pt x="160" y="14"/>
                    </a:lnTo>
                    <a:lnTo>
                      <a:pt x="190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777777"/>
                  </a:gs>
                  <a:gs pos="100000">
                    <a:srgbClr val="808080"/>
                  </a:gs>
                </a:gsLst>
                <a:lin ang="0" scaled="1"/>
              </a:gradFill>
              <a:ln w="3175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9294" name="Freeform 222"/>
              <p:cNvSpPr>
                <a:spLocks noChangeAspect="1"/>
              </p:cNvSpPr>
              <p:nvPr/>
            </p:nvSpPr>
            <p:spPr bwMode="gray">
              <a:xfrm>
                <a:off x="2387" y="3217"/>
                <a:ext cx="929" cy="81"/>
              </a:xfrm>
              <a:custGeom>
                <a:avLst/>
                <a:gdLst/>
                <a:ahLst/>
                <a:cxnLst>
                  <a:cxn ang="0">
                    <a:pos x="2014" y="0"/>
                  </a:cxn>
                  <a:cxn ang="0">
                    <a:pos x="2016" y="126"/>
                  </a:cxn>
                  <a:cxn ang="0">
                    <a:pos x="1960" y="176"/>
                  </a:cxn>
                  <a:cxn ang="0">
                    <a:pos x="70" y="176"/>
                  </a:cxn>
                  <a:cxn ang="0">
                    <a:pos x="10" y="120"/>
                  </a:cxn>
                  <a:cxn ang="0">
                    <a:pos x="10" y="2"/>
                  </a:cxn>
                  <a:cxn ang="0">
                    <a:pos x="2014" y="0"/>
                  </a:cxn>
                </a:cxnLst>
                <a:rect l="0" t="0" r="r" b="b"/>
                <a:pathLst>
                  <a:path w="2018" h="176">
                    <a:moveTo>
                      <a:pt x="2014" y="0"/>
                    </a:moveTo>
                    <a:lnTo>
                      <a:pt x="2016" y="126"/>
                    </a:lnTo>
                    <a:cubicBezTo>
                      <a:pt x="2007" y="155"/>
                      <a:pt x="2018" y="156"/>
                      <a:pt x="1960" y="176"/>
                    </a:cubicBezTo>
                    <a:cubicBezTo>
                      <a:pt x="1960" y="176"/>
                      <a:pt x="1015" y="176"/>
                      <a:pt x="70" y="176"/>
                    </a:cubicBezTo>
                    <a:cubicBezTo>
                      <a:pt x="0" y="172"/>
                      <a:pt x="20" y="149"/>
                      <a:pt x="10" y="120"/>
                    </a:cubicBezTo>
                    <a:lnTo>
                      <a:pt x="10" y="2"/>
                    </a:lnTo>
                    <a:lnTo>
                      <a:pt x="201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DDDDDD"/>
                  </a:gs>
                  <a:gs pos="100000">
                    <a:srgbClr val="292929"/>
                  </a:gs>
                </a:gsLst>
                <a:lin ang="0" scaled="1"/>
              </a:gradFill>
              <a:ln w="317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9295" name="AutoShape 223"/>
              <p:cNvSpPr>
                <a:spLocks noChangeAspect="1" noChangeArrowheads="1"/>
              </p:cNvSpPr>
              <p:nvPr/>
            </p:nvSpPr>
            <p:spPr bwMode="gray">
              <a:xfrm>
                <a:off x="2217" y="2088"/>
                <a:ext cx="1318" cy="1073"/>
              </a:xfrm>
              <a:prstGeom prst="roundRect">
                <a:avLst>
                  <a:gd name="adj" fmla="val 1847"/>
                </a:avLst>
              </a:prstGeom>
              <a:gradFill rotWithShape="0">
                <a:gsLst>
                  <a:gs pos="0">
                    <a:srgbClr val="DDDDDD"/>
                  </a:gs>
                  <a:gs pos="100000">
                    <a:srgbClr val="5F5F5F"/>
                  </a:gs>
                </a:gsLst>
                <a:lin ang="2700000" scaled="1"/>
              </a:gradFill>
              <a:ln w="3175">
                <a:solidFill>
                  <a:srgbClr val="80808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9296" name="AutoShape 224"/>
              <p:cNvSpPr>
                <a:spLocks noChangeAspect="1" noChangeArrowheads="1"/>
              </p:cNvSpPr>
              <p:nvPr/>
            </p:nvSpPr>
            <p:spPr bwMode="gray">
              <a:xfrm>
                <a:off x="2297" y="2178"/>
                <a:ext cx="1158" cy="897"/>
              </a:xfrm>
              <a:prstGeom prst="roundRect">
                <a:avLst>
                  <a:gd name="adj" fmla="val 1847"/>
                </a:avLst>
              </a:prstGeom>
              <a:gradFill rotWithShape="0">
                <a:gsLst>
                  <a:gs pos="0">
                    <a:srgbClr val="5F5F5F"/>
                  </a:gs>
                  <a:gs pos="100000">
                    <a:srgbClr val="DDDDDD"/>
                  </a:gs>
                </a:gsLst>
                <a:lin ang="2700000" scaled="1"/>
              </a:gradFill>
              <a:ln w="3175">
                <a:solidFill>
                  <a:srgbClr val="80808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9297" name="AutoShape 225"/>
              <p:cNvSpPr>
                <a:spLocks noChangeAspect="1" noChangeArrowheads="1"/>
              </p:cNvSpPr>
              <p:nvPr/>
            </p:nvSpPr>
            <p:spPr bwMode="gray">
              <a:xfrm>
                <a:off x="2375" y="2251"/>
                <a:ext cx="1004" cy="736"/>
              </a:xfrm>
              <a:prstGeom prst="roundRect">
                <a:avLst>
                  <a:gd name="adj" fmla="val 1847"/>
                </a:avLst>
              </a:prstGeom>
              <a:gradFill rotWithShape="0">
                <a:gsLst>
                  <a:gs pos="0">
                    <a:srgbClr val="FFFFCC"/>
                  </a:gs>
                  <a:gs pos="100000">
                    <a:srgbClr val="FFCC00"/>
                  </a:gs>
                </a:gsLst>
                <a:lin ang="2700000" scaled="1"/>
              </a:gradFill>
              <a:ln w="6350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9298" name="AutoShape 226"/>
              <p:cNvSpPr>
                <a:spLocks noChangeAspect="1" noChangeArrowheads="1"/>
              </p:cNvSpPr>
              <p:nvPr/>
            </p:nvSpPr>
            <p:spPr bwMode="gray">
              <a:xfrm>
                <a:off x="3125" y="2360"/>
                <a:ext cx="79" cy="185"/>
              </a:xfrm>
              <a:prstGeom prst="roundRect">
                <a:avLst>
                  <a:gd name="adj" fmla="val 50000"/>
                </a:avLst>
              </a:prstGeom>
              <a:solidFill>
                <a:srgbClr val="FFFFCC"/>
              </a:solidFill>
              <a:ln w="635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259299" name="Line 227"/>
          <p:cNvSpPr>
            <a:spLocks noChangeShapeType="1"/>
          </p:cNvSpPr>
          <p:nvPr/>
        </p:nvSpPr>
        <p:spPr bwMode="gray">
          <a:xfrm flipH="1">
            <a:off x="5302250" y="1785938"/>
            <a:ext cx="51593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grpSp>
        <p:nvGrpSpPr>
          <p:cNvPr id="13" name="Group 228"/>
          <p:cNvGrpSpPr>
            <a:grpSpLocks noChangeAspect="1"/>
          </p:cNvGrpSpPr>
          <p:nvPr/>
        </p:nvGrpSpPr>
        <p:grpSpPr bwMode="auto">
          <a:xfrm flipH="1">
            <a:off x="5910263" y="1684338"/>
            <a:ext cx="220662" cy="220662"/>
            <a:chOff x="1969" y="466"/>
            <a:chExt cx="3489" cy="3486"/>
          </a:xfrm>
        </p:grpSpPr>
        <p:sp>
          <p:nvSpPr>
            <p:cNvPr id="259301" name="AutoShape 229"/>
            <p:cNvSpPr>
              <a:spLocks noChangeAspect="1" noChangeArrowheads="1"/>
            </p:cNvSpPr>
            <p:nvPr/>
          </p:nvSpPr>
          <p:spPr bwMode="gray">
            <a:xfrm>
              <a:off x="1969" y="466"/>
              <a:ext cx="3489" cy="3486"/>
            </a:xfrm>
            <a:prstGeom prst="roundRect">
              <a:avLst>
                <a:gd name="adj" fmla="val 18847"/>
              </a:avLst>
            </a:prstGeom>
            <a:solidFill>
              <a:srgbClr val="72727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9302" name="AutoShape 230"/>
            <p:cNvSpPr>
              <a:spLocks noChangeAspect="1" noChangeArrowheads="1"/>
            </p:cNvSpPr>
            <p:nvPr/>
          </p:nvSpPr>
          <p:spPr bwMode="gray">
            <a:xfrm>
              <a:off x="2151" y="656"/>
              <a:ext cx="3125" cy="3116"/>
            </a:xfrm>
            <a:prstGeom prst="roundRect">
              <a:avLst>
                <a:gd name="adj" fmla="val 14856"/>
              </a:avLst>
            </a:prstGeom>
            <a:solidFill>
              <a:srgbClr val="FFA723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9303" name="Oval 231"/>
            <p:cNvSpPr>
              <a:spLocks noChangeAspect="1" noChangeArrowheads="1"/>
            </p:cNvSpPr>
            <p:nvPr/>
          </p:nvSpPr>
          <p:spPr bwMode="gray">
            <a:xfrm>
              <a:off x="2168" y="672"/>
              <a:ext cx="3092" cy="308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FFA723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4" name="Group 232"/>
          <p:cNvGrpSpPr>
            <a:grpSpLocks/>
          </p:cNvGrpSpPr>
          <p:nvPr/>
        </p:nvGrpSpPr>
        <p:grpSpPr bwMode="auto">
          <a:xfrm>
            <a:off x="2544763" y="2057400"/>
            <a:ext cx="1285875" cy="836613"/>
            <a:chOff x="1771" y="1721"/>
            <a:chExt cx="810" cy="527"/>
          </a:xfrm>
        </p:grpSpPr>
        <p:sp>
          <p:nvSpPr>
            <p:cNvPr id="259305" name="Rectangle 233"/>
            <p:cNvSpPr>
              <a:spLocks noChangeArrowheads="1"/>
            </p:cNvSpPr>
            <p:nvPr/>
          </p:nvSpPr>
          <p:spPr bwMode="auto">
            <a:xfrm>
              <a:off x="1771" y="1721"/>
              <a:ext cx="810" cy="527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grpSp>
          <p:nvGrpSpPr>
            <p:cNvPr id="15" name="Group 234"/>
            <p:cNvGrpSpPr>
              <a:grpSpLocks noChangeAspect="1"/>
            </p:cNvGrpSpPr>
            <p:nvPr/>
          </p:nvGrpSpPr>
          <p:grpSpPr bwMode="auto">
            <a:xfrm flipH="1">
              <a:off x="1802" y="1749"/>
              <a:ext cx="139" cy="139"/>
              <a:chOff x="1969" y="466"/>
              <a:chExt cx="3489" cy="3486"/>
            </a:xfrm>
          </p:grpSpPr>
          <p:sp>
            <p:nvSpPr>
              <p:cNvPr id="259307" name="AutoShape 235"/>
              <p:cNvSpPr>
                <a:spLocks noChangeAspect="1" noChangeArrowheads="1"/>
              </p:cNvSpPr>
              <p:nvPr/>
            </p:nvSpPr>
            <p:spPr bwMode="gray">
              <a:xfrm>
                <a:off x="1969" y="466"/>
                <a:ext cx="3489" cy="3486"/>
              </a:xfrm>
              <a:prstGeom prst="roundRect">
                <a:avLst>
                  <a:gd name="adj" fmla="val 18847"/>
                </a:avLst>
              </a:prstGeom>
              <a:solidFill>
                <a:srgbClr val="72727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9308" name="AutoShape 236"/>
              <p:cNvSpPr>
                <a:spLocks noChangeAspect="1" noChangeArrowheads="1"/>
              </p:cNvSpPr>
              <p:nvPr/>
            </p:nvSpPr>
            <p:spPr bwMode="gray">
              <a:xfrm>
                <a:off x="2151" y="656"/>
                <a:ext cx="3125" cy="3116"/>
              </a:xfrm>
              <a:prstGeom prst="roundRect">
                <a:avLst>
                  <a:gd name="adj" fmla="val 14856"/>
                </a:avLst>
              </a:prstGeom>
              <a:solidFill>
                <a:srgbClr val="FFA723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9309" name="Oval 237"/>
              <p:cNvSpPr>
                <a:spLocks noChangeAspect="1" noChangeArrowheads="1"/>
              </p:cNvSpPr>
              <p:nvPr/>
            </p:nvSpPr>
            <p:spPr bwMode="gray">
              <a:xfrm>
                <a:off x="2168" y="672"/>
                <a:ext cx="3092" cy="3082"/>
              </a:xfrm>
              <a:prstGeom prst="ellipse">
                <a:avLst/>
              </a:prstGeom>
              <a:gradFill rotWithShape="0">
                <a:gsLst>
                  <a:gs pos="0">
                    <a:schemeClr val="bg1"/>
                  </a:gs>
                  <a:gs pos="100000">
                    <a:srgbClr val="FFA723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6" name="Group 238"/>
            <p:cNvGrpSpPr>
              <a:grpSpLocks noChangeAspect="1"/>
            </p:cNvGrpSpPr>
            <p:nvPr/>
          </p:nvGrpSpPr>
          <p:grpSpPr bwMode="auto">
            <a:xfrm flipH="1">
              <a:off x="1990" y="1749"/>
              <a:ext cx="139" cy="139"/>
              <a:chOff x="1969" y="466"/>
              <a:chExt cx="3489" cy="3486"/>
            </a:xfrm>
          </p:grpSpPr>
          <p:sp>
            <p:nvSpPr>
              <p:cNvPr id="259311" name="AutoShape 239"/>
              <p:cNvSpPr>
                <a:spLocks noChangeAspect="1" noChangeArrowheads="1"/>
              </p:cNvSpPr>
              <p:nvPr/>
            </p:nvSpPr>
            <p:spPr bwMode="gray">
              <a:xfrm>
                <a:off x="1969" y="466"/>
                <a:ext cx="3489" cy="3486"/>
              </a:xfrm>
              <a:prstGeom prst="roundRect">
                <a:avLst>
                  <a:gd name="adj" fmla="val 18847"/>
                </a:avLst>
              </a:prstGeom>
              <a:solidFill>
                <a:srgbClr val="72727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9312" name="AutoShape 240"/>
              <p:cNvSpPr>
                <a:spLocks noChangeAspect="1" noChangeArrowheads="1"/>
              </p:cNvSpPr>
              <p:nvPr/>
            </p:nvSpPr>
            <p:spPr bwMode="gray">
              <a:xfrm>
                <a:off x="2151" y="656"/>
                <a:ext cx="3125" cy="3116"/>
              </a:xfrm>
              <a:prstGeom prst="roundRect">
                <a:avLst>
                  <a:gd name="adj" fmla="val 14856"/>
                </a:avLst>
              </a:prstGeom>
              <a:solidFill>
                <a:srgbClr val="FFA723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9313" name="Oval 241"/>
              <p:cNvSpPr>
                <a:spLocks noChangeAspect="1" noChangeArrowheads="1"/>
              </p:cNvSpPr>
              <p:nvPr/>
            </p:nvSpPr>
            <p:spPr bwMode="gray">
              <a:xfrm>
                <a:off x="2168" y="672"/>
                <a:ext cx="3092" cy="3082"/>
              </a:xfrm>
              <a:prstGeom prst="ellipse">
                <a:avLst/>
              </a:prstGeom>
              <a:gradFill rotWithShape="0">
                <a:gsLst>
                  <a:gs pos="0">
                    <a:schemeClr val="bg1"/>
                  </a:gs>
                  <a:gs pos="100000">
                    <a:srgbClr val="FFA723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7" name="Group 242"/>
            <p:cNvGrpSpPr>
              <a:grpSpLocks noChangeAspect="1"/>
            </p:cNvGrpSpPr>
            <p:nvPr/>
          </p:nvGrpSpPr>
          <p:grpSpPr bwMode="auto">
            <a:xfrm flipH="1">
              <a:off x="2179" y="1749"/>
              <a:ext cx="139" cy="139"/>
              <a:chOff x="1969" y="466"/>
              <a:chExt cx="3489" cy="3486"/>
            </a:xfrm>
          </p:grpSpPr>
          <p:sp>
            <p:nvSpPr>
              <p:cNvPr id="259315" name="AutoShape 243"/>
              <p:cNvSpPr>
                <a:spLocks noChangeAspect="1" noChangeArrowheads="1"/>
              </p:cNvSpPr>
              <p:nvPr/>
            </p:nvSpPr>
            <p:spPr bwMode="gray">
              <a:xfrm>
                <a:off x="1969" y="466"/>
                <a:ext cx="3489" cy="3486"/>
              </a:xfrm>
              <a:prstGeom prst="roundRect">
                <a:avLst>
                  <a:gd name="adj" fmla="val 18847"/>
                </a:avLst>
              </a:prstGeom>
              <a:solidFill>
                <a:srgbClr val="72727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9316" name="AutoShape 244"/>
              <p:cNvSpPr>
                <a:spLocks noChangeAspect="1" noChangeArrowheads="1"/>
              </p:cNvSpPr>
              <p:nvPr/>
            </p:nvSpPr>
            <p:spPr bwMode="gray">
              <a:xfrm>
                <a:off x="2151" y="656"/>
                <a:ext cx="3125" cy="3116"/>
              </a:xfrm>
              <a:prstGeom prst="roundRect">
                <a:avLst>
                  <a:gd name="adj" fmla="val 14856"/>
                </a:avLst>
              </a:prstGeom>
              <a:solidFill>
                <a:srgbClr val="FFA723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9317" name="Oval 245"/>
              <p:cNvSpPr>
                <a:spLocks noChangeAspect="1" noChangeArrowheads="1"/>
              </p:cNvSpPr>
              <p:nvPr/>
            </p:nvSpPr>
            <p:spPr bwMode="gray">
              <a:xfrm>
                <a:off x="2168" y="672"/>
                <a:ext cx="3092" cy="3082"/>
              </a:xfrm>
              <a:prstGeom prst="ellipse">
                <a:avLst/>
              </a:prstGeom>
              <a:gradFill rotWithShape="0">
                <a:gsLst>
                  <a:gs pos="0">
                    <a:schemeClr val="bg1"/>
                  </a:gs>
                  <a:gs pos="100000">
                    <a:srgbClr val="FFA723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8" name="Group 246"/>
            <p:cNvGrpSpPr>
              <a:grpSpLocks noChangeAspect="1"/>
            </p:cNvGrpSpPr>
            <p:nvPr/>
          </p:nvGrpSpPr>
          <p:grpSpPr bwMode="auto">
            <a:xfrm flipH="1">
              <a:off x="2368" y="1749"/>
              <a:ext cx="139" cy="139"/>
              <a:chOff x="1969" y="466"/>
              <a:chExt cx="3489" cy="3486"/>
            </a:xfrm>
          </p:grpSpPr>
          <p:sp>
            <p:nvSpPr>
              <p:cNvPr id="259319" name="AutoShape 247"/>
              <p:cNvSpPr>
                <a:spLocks noChangeAspect="1" noChangeArrowheads="1"/>
              </p:cNvSpPr>
              <p:nvPr/>
            </p:nvSpPr>
            <p:spPr bwMode="gray">
              <a:xfrm>
                <a:off x="1969" y="466"/>
                <a:ext cx="3489" cy="3486"/>
              </a:xfrm>
              <a:prstGeom prst="roundRect">
                <a:avLst>
                  <a:gd name="adj" fmla="val 18847"/>
                </a:avLst>
              </a:prstGeom>
              <a:solidFill>
                <a:srgbClr val="72727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9320" name="AutoShape 248"/>
              <p:cNvSpPr>
                <a:spLocks noChangeAspect="1" noChangeArrowheads="1"/>
              </p:cNvSpPr>
              <p:nvPr/>
            </p:nvSpPr>
            <p:spPr bwMode="gray">
              <a:xfrm>
                <a:off x="2151" y="656"/>
                <a:ext cx="3125" cy="3116"/>
              </a:xfrm>
              <a:prstGeom prst="roundRect">
                <a:avLst>
                  <a:gd name="adj" fmla="val 14856"/>
                </a:avLst>
              </a:prstGeom>
              <a:solidFill>
                <a:srgbClr val="FFA723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9321" name="Oval 249"/>
              <p:cNvSpPr>
                <a:spLocks noChangeAspect="1" noChangeArrowheads="1"/>
              </p:cNvSpPr>
              <p:nvPr/>
            </p:nvSpPr>
            <p:spPr bwMode="gray">
              <a:xfrm>
                <a:off x="2168" y="672"/>
                <a:ext cx="3092" cy="3082"/>
              </a:xfrm>
              <a:prstGeom prst="ellipse">
                <a:avLst/>
              </a:prstGeom>
              <a:gradFill rotWithShape="0">
                <a:gsLst>
                  <a:gs pos="0">
                    <a:schemeClr val="bg1"/>
                  </a:gs>
                  <a:gs pos="100000">
                    <a:srgbClr val="FFA723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9" name="Group 250"/>
            <p:cNvGrpSpPr>
              <a:grpSpLocks noChangeAspect="1"/>
            </p:cNvGrpSpPr>
            <p:nvPr/>
          </p:nvGrpSpPr>
          <p:grpSpPr bwMode="auto">
            <a:xfrm flipH="1">
              <a:off x="1842" y="1909"/>
              <a:ext cx="139" cy="139"/>
              <a:chOff x="1969" y="466"/>
              <a:chExt cx="3489" cy="3486"/>
            </a:xfrm>
          </p:grpSpPr>
          <p:sp>
            <p:nvSpPr>
              <p:cNvPr id="259323" name="AutoShape 251"/>
              <p:cNvSpPr>
                <a:spLocks noChangeAspect="1" noChangeArrowheads="1"/>
              </p:cNvSpPr>
              <p:nvPr/>
            </p:nvSpPr>
            <p:spPr bwMode="gray">
              <a:xfrm>
                <a:off x="1969" y="466"/>
                <a:ext cx="3489" cy="3486"/>
              </a:xfrm>
              <a:prstGeom prst="roundRect">
                <a:avLst>
                  <a:gd name="adj" fmla="val 18847"/>
                </a:avLst>
              </a:prstGeom>
              <a:solidFill>
                <a:srgbClr val="72727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9324" name="AutoShape 252"/>
              <p:cNvSpPr>
                <a:spLocks noChangeAspect="1" noChangeArrowheads="1"/>
              </p:cNvSpPr>
              <p:nvPr/>
            </p:nvSpPr>
            <p:spPr bwMode="gray">
              <a:xfrm>
                <a:off x="2151" y="656"/>
                <a:ext cx="3125" cy="3116"/>
              </a:xfrm>
              <a:prstGeom prst="roundRect">
                <a:avLst>
                  <a:gd name="adj" fmla="val 14856"/>
                </a:avLst>
              </a:prstGeom>
              <a:solidFill>
                <a:srgbClr val="FFA723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9325" name="Oval 253"/>
              <p:cNvSpPr>
                <a:spLocks noChangeAspect="1" noChangeArrowheads="1"/>
              </p:cNvSpPr>
              <p:nvPr/>
            </p:nvSpPr>
            <p:spPr bwMode="gray">
              <a:xfrm>
                <a:off x="2168" y="672"/>
                <a:ext cx="3092" cy="3082"/>
              </a:xfrm>
              <a:prstGeom prst="ellipse">
                <a:avLst/>
              </a:prstGeom>
              <a:gradFill rotWithShape="0">
                <a:gsLst>
                  <a:gs pos="0">
                    <a:schemeClr val="bg1"/>
                  </a:gs>
                  <a:gs pos="100000">
                    <a:srgbClr val="FFA723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0" name="Group 254"/>
            <p:cNvGrpSpPr>
              <a:grpSpLocks noChangeAspect="1"/>
            </p:cNvGrpSpPr>
            <p:nvPr/>
          </p:nvGrpSpPr>
          <p:grpSpPr bwMode="auto">
            <a:xfrm flipH="1">
              <a:off x="2030" y="1909"/>
              <a:ext cx="139" cy="139"/>
              <a:chOff x="1969" y="466"/>
              <a:chExt cx="3489" cy="3486"/>
            </a:xfrm>
          </p:grpSpPr>
          <p:sp>
            <p:nvSpPr>
              <p:cNvPr id="259327" name="AutoShape 255"/>
              <p:cNvSpPr>
                <a:spLocks noChangeAspect="1" noChangeArrowheads="1"/>
              </p:cNvSpPr>
              <p:nvPr/>
            </p:nvSpPr>
            <p:spPr bwMode="gray">
              <a:xfrm>
                <a:off x="1969" y="466"/>
                <a:ext cx="3489" cy="3486"/>
              </a:xfrm>
              <a:prstGeom prst="roundRect">
                <a:avLst>
                  <a:gd name="adj" fmla="val 18847"/>
                </a:avLst>
              </a:prstGeom>
              <a:solidFill>
                <a:srgbClr val="72727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9328" name="AutoShape 256"/>
              <p:cNvSpPr>
                <a:spLocks noChangeAspect="1" noChangeArrowheads="1"/>
              </p:cNvSpPr>
              <p:nvPr/>
            </p:nvSpPr>
            <p:spPr bwMode="gray">
              <a:xfrm>
                <a:off x="2151" y="656"/>
                <a:ext cx="3125" cy="3116"/>
              </a:xfrm>
              <a:prstGeom prst="roundRect">
                <a:avLst>
                  <a:gd name="adj" fmla="val 14856"/>
                </a:avLst>
              </a:prstGeom>
              <a:solidFill>
                <a:srgbClr val="FFA723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9329" name="Oval 257"/>
              <p:cNvSpPr>
                <a:spLocks noChangeAspect="1" noChangeArrowheads="1"/>
              </p:cNvSpPr>
              <p:nvPr/>
            </p:nvSpPr>
            <p:spPr bwMode="gray">
              <a:xfrm>
                <a:off x="2168" y="672"/>
                <a:ext cx="3092" cy="3082"/>
              </a:xfrm>
              <a:prstGeom prst="ellipse">
                <a:avLst/>
              </a:prstGeom>
              <a:gradFill rotWithShape="0">
                <a:gsLst>
                  <a:gs pos="0">
                    <a:schemeClr val="bg1"/>
                  </a:gs>
                  <a:gs pos="100000">
                    <a:srgbClr val="FFA723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1" name="Group 258"/>
            <p:cNvGrpSpPr>
              <a:grpSpLocks noChangeAspect="1"/>
            </p:cNvGrpSpPr>
            <p:nvPr/>
          </p:nvGrpSpPr>
          <p:grpSpPr bwMode="auto">
            <a:xfrm flipH="1">
              <a:off x="2219" y="1909"/>
              <a:ext cx="139" cy="139"/>
              <a:chOff x="1969" y="466"/>
              <a:chExt cx="3489" cy="3486"/>
            </a:xfrm>
          </p:grpSpPr>
          <p:sp>
            <p:nvSpPr>
              <p:cNvPr id="259331" name="AutoShape 259"/>
              <p:cNvSpPr>
                <a:spLocks noChangeAspect="1" noChangeArrowheads="1"/>
              </p:cNvSpPr>
              <p:nvPr/>
            </p:nvSpPr>
            <p:spPr bwMode="gray">
              <a:xfrm>
                <a:off x="1969" y="466"/>
                <a:ext cx="3489" cy="3486"/>
              </a:xfrm>
              <a:prstGeom prst="roundRect">
                <a:avLst>
                  <a:gd name="adj" fmla="val 18847"/>
                </a:avLst>
              </a:prstGeom>
              <a:solidFill>
                <a:srgbClr val="72727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9332" name="AutoShape 260"/>
              <p:cNvSpPr>
                <a:spLocks noChangeAspect="1" noChangeArrowheads="1"/>
              </p:cNvSpPr>
              <p:nvPr/>
            </p:nvSpPr>
            <p:spPr bwMode="gray">
              <a:xfrm>
                <a:off x="2151" y="656"/>
                <a:ext cx="3125" cy="3116"/>
              </a:xfrm>
              <a:prstGeom prst="roundRect">
                <a:avLst>
                  <a:gd name="adj" fmla="val 14856"/>
                </a:avLst>
              </a:prstGeom>
              <a:solidFill>
                <a:srgbClr val="FFA723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9333" name="Oval 261"/>
              <p:cNvSpPr>
                <a:spLocks noChangeAspect="1" noChangeArrowheads="1"/>
              </p:cNvSpPr>
              <p:nvPr/>
            </p:nvSpPr>
            <p:spPr bwMode="gray">
              <a:xfrm>
                <a:off x="2168" y="672"/>
                <a:ext cx="3092" cy="3082"/>
              </a:xfrm>
              <a:prstGeom prst="ellipse">
                <a:avLst/>
              </a:prstGeom>
              <a:gradFill rotWithShape="0">
                <a:gsLst>
                  <a:gs pos="0">
                    <a:schemeClr val="bg1"/>
                  </a:gs>
                  <a:gs pos="100000">
                    <a:srgbClr val="FFA723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2" name="Group 262"/>
            <p:cNvGrpSpPr>
              <a:grpSpLocks noChangeAspect="1"/>
            </p:cNvGrpSpPr>
            <p:nvPr/>
          </p:nvGrpSpPr>
          <p:grpSpPr bwMode="auto">
            <a:xfrm flipH="1">
              <a:off x="2408" y="1909"/>
              <a:ext cx="139" cy="139"/>
              <a:chOff x="1969" y="466"/>
              <a:chExt cx="3489" cy="3486"/>
            </a:xfrm>
          </p:grpSpPr>
          <p:sp>
            <p:nvSpPr>
              <p:cNvPr id="259335" name="AutoShape 263"/>
              <p:cNvSpPr>
                <a:spLocks noChangeAspect="1" noChangeArrowheads="1"/>
              </p:cNvSpPr>
              <p:nvPr/>
            </p:nvSpPr>
            <p:spPr bwMode="gray">
              <a:xfrm>
                <a:off x="1969" y="466"/>
                <a:ext cx="3489" cy="3486"/>
              </a:xfrm>
              <a:prstGeom prst="roundRect">
                <a:avLst>
                  <a:gd name="adj" fmla="val 18847"/>
                </a:avLst>
              </a:prstGeom>
              <a:solidFill>
                <a:srgbClr val="72727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9336" name="AutoShape 264"/>
              <p:cNvSpPr>
                <a:spLocks noChangeAspect="1" noChangeArrowheads="1"/>
              </p:cNvSpPr>
              <p:nvPr/>
            </p:nvSpPr>
            <p:spPr bwMode="gray">
              <a:xfrm>
                <a:off x="2151" y="656"/>
                <a:ext cx="3125" cy="3116"/>
              </a:xfrm>
              <a:prstGeom prst="roundRect">
                <a:avLst>
                  <a:gd name="adj" fmla="val 14856"/>
                </a:avLst>
              </a:prstGeom>
              <a:solidFill>
                <a:srgbClr val="FFA723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9337" name="Oval 265"/>
              <p:cNvSpPr>
                <a:spLocks noChangeAspect="1" noChangeArrowheads="1"/>
              </p:cNvSpPr>
              <p:nvPr/>
            </p:nvSpPr>
            <p:spPr bwMode="gray">
              <a:xfrm>
                <a:off x="2168" y="672"/>
                <a:ext cx="3092" cy="3082"/>
              </a:xfrm>
              <a:prstGeom prst="ellipse">
                <a:avLst/>
              </a:prstGeom>
              <a:gradFill rotWithShape="0">
                <a:gsLst>
                  <a:gs pos="0">
                    <a:schemeClr val="bg1"/>
                  </a:gs>
                  <a:gs pos="100000">
                    <a:srgbClr val="FFA723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3" name="Group 266"/>
            <p:cNvGrpSpPr>
              <a:grpSpLocks noChangeAspect="1"/>
            </p:cNvGrpSpPr>
            <p:nvPr/>
          </p:nvGrpSpPr>
          <p:grpSpPr bwMode="auto">
            <a:xfrm flipH="1">
              <a:off x="1810" y="2069"/>
              <a:ext cx="139" cy="139"/>
              <a:chOff x="1969" y="466"/>
              <a:chExt cx="3489" cy="3486"/>
            </a:xfrm>
          </p:grpSpPr>
          <p:sp>
            <p:nvSpPr>
              <p:cNvPr id="259339" name="AutoShape 267"/>
              <p:cNvSpPr>
                <a:spLocks noChangeAspect="1" noChangeArrowheads="1"/>
              </p:cNvSpPr>
              <p:nvPr/>
            </p:nvSpPr>
            <p:spPr bwMode="gray">
              <a:xfrm>
                <a:off x="1969" y="466"/>
                <a:ext cx="3489" cy="3486"/>
              </a:xfrm>
              <a:prstGeom prst="roundRect">
                <a:avLst>
                  <a:gd name="adj" fmla="val 18847"/>
                </a:avLst>
              </a:prstGeom>
              <a:solidFill>
                <a:srgbClr val="72727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9340" name="AutoShape 268"/>
              <p:cNvSpPr>
                <a:spLocks noChangeAspect="1" noChangeArrowheads="1"/>
              </p:cNvSpPr>
              <p:nvPr/>
            </p:nvSpPr>
            <p:spPr bwMode="gray">
              <a:xfrm>
                <a:off x="2151" y="656"/>
                <a:ext cx="3125" cy="3116"/>
              </a:xfrm>
              <a:prstGeom prst="roundRect">
                <a:avLst>
                  <a:gd name="adj" fmla="val 14856"/>
                </a:avLst>
              </a:prstGeom>
              <a:solidFill>
                <a:srgbClr val="FFA723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9341" name="Oval 269"/>
              <p:cNvSpPr>
                <a:spLocks noChangeAspect="1" noChangeArrowheads="1"/>
              </p:cNvSpPr>
              <p:nvPr/>
            </p:nvSpPr>
            <p:spPr bwMode="gray">
              <a:xfrm>
                <a:off x="2168" y="672"/>
                <a:ext cx="3092" cy="3082"/>
              </a:xfrm>
              <a:prstGeom prst="ellipse">
                <a:avLst/>
              </a:prstGeom>
              <a:gradFill rotWithShape="0">
                <a:gsLst>
                  <a:gs pos="0">
                    <a:schemeClr val="bg1"/>
                  </a:gs>
                  <a:gs pos="100000">
                    <a:srgbClr val="FFA723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4" name="Group 270"/>
            <p:cNvGrpSpPr>
              <a:grpSpLocks noChangeAspect="1"/>
            </p:cNvGrpSpPr>
            <p:nvPr/>
          </p:nvGrpSpPr>
          <p:grpSpPr bwMode="auto">
            <a:xfrm flipH="1">
              <a:off x="1998" y="2069"/>
              <a:ext cx="139" cy="139"/>
              <a:chOff x="1969" y="466"/>
              <a:chExt cx="3489" cy="3486"/>
            </a:xfrm>
          </p:grpSpPr>
          <p:sp>
            <p:nvSpPr>
              <p:cNvPr id="259343" name="AutoShape 271"/>
              <p:cNvSpPr>
                <a:spLocks noChangeAspect="1" noChangeArrowheads="1"/>
              </p:cNvSpPr>
              <p:nvPr/>
            </p:nvSpPr>
            <p:spPr bwMode="gray">
              <a:xfrm>
                <a:off x="1969" y="466"/>
                <a:ext cx="3489" cy="3486"/>
              </a:xfrm>
              <a:prstGeom prst="roundRect">
                <a:avLst>
                  <a:gd name="adj" fmla="val 18847"/>
                </a:avLst>
              </a:prstGeom>
              <a:solidFill>
                <a:srgbClr val="72727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9344" name="AutoShape 272"/>
              <p:cNvSpPr>
                <a:spLocks noChangeAspect="1" noChangeArrowheads="1"/>
              </p:cNvSpPr>
              <p:nvPr/>
            </p:nvSpPr>
            <p:spPr bwMode="gray">
              <a:xfrm>
                <a:off x="2151" y="656"/>
                <a:ext cx="3125" cy="3116"/>
              </a:xfrm>
              <a:prstGeom prst="roundRect">
                <a:avLst>
                  <a:gd name="adj" fmla="val 14856"/>
                </a:avLst>
              </a:prstGeom>
              <a:solidFill>
                <a:srgbClr val="FFA723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9345" name="Oval 273"/>
              <p:cNvSpPr>
                <a:spLocks noChangeAspect="1" noChangeArrowheads="1"/>
              </p:cNvSpPr>
              <p:nvPr/>
            </p:nvSpPr>
            <p:spPr bwMode="gray">
              <a:xfrm>
                <a:off x="2168" y="672"/>
                <a:ext cx="3092" cy="3082"/>
              </a:xfrm>
              <a:prstGeom prst="ellipse">
                <a:avLst/>
              </a:prstGeom>
              <a:gradFill rotWithShape="0">
                <a:gsLst>
                  <a:gs pos="0">
                    <a:schemeClr val="bg1"/>
                  </a:gs>
                  <a:gs pos="100000">
                    <a:srgbClr val="FFA723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5" name="Group 274"/>
            <p:cNvGrpSpPr>
              <a:grpSpLocks noChangeAspect="1"/>
            </p:cNvGrpSpPr>
            <p:nvPr/>
          </p:nvGrpSpPr>
          <p:grpSpPr bwMode="auto">
            <a:xfrm flipH="1">
              <a:off x="2187" y="2069"/>
              <a:ext cx="139" cy="139"/>
              <a:chOff x="1969" y="466"/>
              <a:chExt cx="3489" cy="3486"/>
            </a:xfrm>
          </p:grpSpPr>
          <p:sp>
            <p:nvSpPr>
              <p:cNvPr id="259347" name="AutoShape 275"/>
              <p:cNvSpPr>
                <a:spLocks noChangeAspect="1" noChangeArrowheads="1"/>
              </p:cNvSpPr>
              <p:nvPr/>
            </p:nvSpPr>
            <p:spPr bwMode="gray">
              <a:xfrm>
                <a:off x="1969" y="466"/>
                <a:ext cx="3489" cy="3486"/>
              </a:xfrm>
              <a:prstGeom prst="roundRect">
                <a:avLst>
                  <a:gd name="adj" fmla="val 18847"/>
                </a:avLst>
              </a:prstGeom>
              <a:solidFill>
                <a:srgbClr val="72727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9348" name="AutoShape 276"/>
              <p:cNvSpPr>
                <a:spLocks noChangeAspect="1" noChangeArrowheads="1"/>
              </p:cNvSpPr>
              <p:nvPr/>
            </p:nvSpPr>
            <p:spPr bwMode="gray">
              <a:xfrm>
                <a:off x="2151" y="656"/>
                <a:ext cx="3125" cy="3116"/>
              </a:xfrm>
              <a:prstGeom prst="roundRect">
                <a:avLst>
                  <a:gd name="adj" fmla="val 14856"/>
                </a:avLst>
              </a:prstGeom>
              <a:solidFill>
                <a:srgbClr val="FFA723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9349" name="Oval 277"/>
              <p:cNvSpPr>
                <a:spLocks noChangeAspect="1" noChangeArrowheads="1"/>
              </p:cNvSpPr>
              <p:nvPr/>
            </p:nvSpPr>
            <p:spPr bwMode="gray">
              <a:xfrm>
                <a:off x="2168" y="672"/>
                <a:ext cx="3092" cy="3082"/>
              </a:xfrm>
              <a:prstGeom prst="ellipse">
                <a:avLst/>
              </a:prstGeom>
              <a:gradFill rotWithShape="0">
                <a:gsLst>
                  <a:gs pos="0">
                    <a:schemeClr val="bg1"/>
                  </a:gs>
                  <a:gs pos="100000">
                    <a:srgbClr val="FFA723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6" name="Group 278"/>
            <p:cNvGrpSpPr>
              <a:grpSpLocks noChangeAspect="1"/>
            </p:cNvGrpSpPr>
            <p:nvPr/>
          </p:nvGrpSpPr>
          <p:grpSpPr bwMode="auto">
            <a:xfrm flipH="1">
              <a:off x="2376" y="2069"/>
              <a:ext cx="139" cy="139"/>
              <a:chOff x="1969" y="466"/>
              <a:chExt cx="3489" cy="3486"/>
            </a:xfrm>
          </p:grpSpPr>
          <p:sp>
            <p:nvSpPr>
              <p:cNvPr id="259351" name="AutoShape 279"/>
              <p:cNvSpPr>
                <a:spLocks noChangeAspect="1" noChangeArrowheads="1"/>
              </p:cNvSpPr>
              <p:nvPr/>
            </p:nvSpPr>
            <p:spPr bwMode="gray">
              <a:xfrm>
                <a:off x="1969" y="466"/>
                <a:ext cx="3489" cy="3486"/>
              </a:xfrm>
              <a:prstGeom prst="roundRect">
                <a:avLst>
                  <a:gd name="adj" fmla="val 18847"/>
                </a:avLst>
              </a:prstGeom>
              <a:solidFill>
                <a:srgbClr val="72727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9352" name="AutoShape 280"/>
              <p:cNvSpPr>
                <a:spLocks noChangeAspect="1" noChangeArrowheads="1"/>
              </p:cNvSpPr>
              <p:nvPr/>
            </p:nvSpPr>
            <p:spPr bwMode="gray">
              <a:xfrm>
                <a:off x="2151" y="656"/>
                <a:ext cx="3125" cy="3116"/>
              </a:xfrm>
              <a:prstGeom prst="roundRect">
                <a:avLst>
                  <a:gd name="adj" fmla="val 14856"/>
                </a:avLst>
              </a:prstGeom>
              <a:solidFill>
                <a:srgbClr val="FFA723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9353" name="Oval 281"/>
              <p:cNvSpPr>
                <a:spLocks noChangeAspect="1" noChangeArrowheads="1"/>
              </p:cNvSpPr>
              <p:nvPr/>
            </p:nvSpPr>
            <p:spPr bwMode="gray">
              <a:xfrm>
                <a:off x="2168" y="672"/>
                <a:ext cx="3092" cy="3082"/>
              </a:xfrm>
              <a:prstGeom prst="ellipse">
                <a:avLst/>
              </a:prstGeom>
              <a:gradFill rotWithShape="0">
                <a:gsLst>
                  <a:gs pos="0">
                    <a:schemeClr val="bg1"/>
                  </a:gs>
                  <a:gs pos="100000">
                    <a:srgbClr val="FFA723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259354" name="Text Box 282"/>
          <p:cNvSpPr txBox="1">
            <a:spLocks noChangeArrowheads="1"/>
          </p:cNvSpPr>
          <p:nvPr/>
        </p:nvSpPr>
        <p:spPr bwMode="auto">
          <a:xfrm>
            <a:off x="2722563" y="2879725"/>
            <a:ext cx="7826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20000"/>
              </a:spcBef>
            </a:pPr>
            <a:r>
              <a:rPr lang="en-US" sz="1600"/>
              <a:t>Buffer</a:t>
            </a:r>
          </a:p>
        </p:txBody>
      </p:sp>
      <p:sp>
        <p:nvSpPr>
          <p:cNvPr id="259355" name="Text Box 283"/>
          <p:cNvSpPr txBox="1">
            <a:spLocks noChangeArrowheads="1"/>
          </p:cNvSpPr>
          <p:nvPr/>
        </p:nvSpPr>
        <p:spPr bwMode="auto">
          <a:xfrm>
            <a:off x="1544638" y="3248025"/>
            <a:ext cx="5988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20000"/>
              </a:spcBef>
            </a:pPr>
            <a:r>
              <a:rPr lang="en-US" sz="1800"/>
              <a:t>When a host is congested it sets its window size to 0.</a:t>
            </a:r>
          </a:p>
        </p:txBody>
      </p:sp>
      <p:sp>
        <p:nvSpPr>
          <p:cNvPr id="259356" name="Line 284"/>
          <p:cNvSpPr>
            <a:spLocks noChangeShapeType="1"/>
          </p:cNvSpPr>
          <p:nvPr/>
        </p:nvSpPr>
        <p:spPr bwMode="gray">
          <a:xfrm>
            <a:off x="2276475" y="5248275"/>
            <a:ext cx="46910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grpSp>
        <p:nvGrpSpPr>
          <p:cNvPr id="27" name="Group 285"/>
          <p:cNvGrpSpPr>
            <a:grpSpLocks/>
          </p:cNvGrpSpPr>
          <p:nvPr/>
        </p:nvGrpSpPr>
        <p:grpSpPr bwMode="auto">
          <a:xfrm>
            <a:off x="1636713" y="4757738"/>
            <a:ext cx="965200" cy="1009650"/>
            <a:chOff x="1894" y="2088"/>
            <a:chExt cx="1975" cy="2066"/>
          </a:xfrm>
        </p:grpSpPr>
        <p:grpSp>
          <p:nvGrpSpPr>
            <p:cNvPr id="28" name="Group 286"/>
            <p:cNvGrpSpPr>
              <a:grpSpLocks/>
            </p:cNvGrpSpPr>
            <p:nvPr/>
          </p:nvGrpSpPr>
          <p:grpSpPr bwMode="auto">
            <a:xfrm>
              <a:off x="1894" y="3808"/>
              <a:ext cx="1975" cy="346"/>
              <a:chOff x="1894" y="3808"/>
              <a:chExt cx="1975" cy="346"/>
            </a:xfrm>
          </p:grpSpPr>
          <p:sp>
            <p:nvSpPr>
              <p:cNvPr id="259359" name="Freeform 287"/>
              <p:cNvSpPr>
                <a:spLocks noChangeAspect="1"/>
              </p:cNvSpPr>
              <p:nvPr/>
            </p:nvSpPr>
            <p:spPr bwMode="gray">
              <a:xfrm>
                <a:off x="1894" y="4098"/>
                <a:ext cx="1975" cy="56"/>
              </a:xfrm>
              <a:custGeom>
                <a:avLst/>
                <a:gdLst/>
                <a:ahLst/>
                <a:cxnLst>
                  <a:cxn ang="0">
                    <a:pos x="31" y="150"/>
                  </a:cxn>
                  <a:cxn ang="0">
                    <a:pos x="0" y="39"/>
                  </a:cxn>
                  <a:cxn ang="0">
                    <a:pos x="55" y="0"/>
                  </a:cxn>
                  <a:cxn ang="0">
                    <a:pos x="5221" y="0"/>
                  </a:cxn>
                  <a:cxn ang="0">
                    <a:pos x="5265" y="39"/>
                  </a:cxn>
                  <a:cxn ang="0">
                    <a:pos x="5221" y="150"/>
                  </a:cxn>
                  <a:cxn ang="0">
                    <a:pos x="31" y="150"/>
                  </a:cxn>
                </a:cxnLst>
                <a:rect l="0" t="0" r="r" b="b"/>
                <a:pathLst>
                  <a:path w="5265" h="150">
                    <a:moveTo>
                      <a:pt x="31" y="150"/>
                    </a:moveTo>
                    <a:lnTo>
                      <a:pt x="0" y="39"/>
                    </a:lnTo>
                    <a:lnTo>
                      <a:pt x="55" y="0"/>
                    </a:lnTo>
                    <a:lnTo>
                      <a:pt x="5221" y="0"/>
                    </a:lnTo>
                    <a:lnTo>
                      <a:pt x="5265" y="39"/>
                    </a:lnTo>
                    <a:lnTo>
                      <a:pt x="5221" y="150"/>
                    </a:lnTo>
                    <a:lnTo>
                      <a:pt x="31" y="150"/>
                    </a:lnTo>
                    <a:close/>
                  </a:path>
                </a:pathLst>
              </a:custGeom>
              <a:solidFill>
                <a:srgbClr val="969696"/>
              </a:solidFill>
              <a:ln w="3175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360" name="Freeform 288"/>
              <p:cNvSpPr>
                <a:spLocks noChangeAspect="1"/>
              </p:cNvSpPr>
              <p:nvPr/>
            </p:nvSpPr>
            <p:spPr bwMode="gray">
              <a:xfrm>
                <a:off x="1894" y="3821"/>
                <a:ext cx="1974" cy="292"/>
              </a:xfrm>
              <a:custGeom>
                <a:avLst/>
                <a:gdLst/>
                <a:ahLst/>
                <a:cxnLst>
                  <a:cxn ang="0">
                    <a:pos x="0" y="777"/>
                  </a:cxn>
                  <a:cxn ang="0">
                    <a:pos x="191" y="0"/>
                  </a:cxn>
                  <a:cxn ang="0">
                    <a:pos x="5034" y="0"/>
                  </a:cxn>
                  <a:cxn ang="0">
                    <a:pos x="5262" y="780"/>
                  </a:cxn>
                  <a:cxn ang="0">
                    <a:pos x="0" y="777"/>
                  </a:cxn>
                </a:cxnLst>
                <a:rect l="0" t="0" r="r" b="b"/>
                <a:pathLst>
                  <a:path w="5262" h="780">
                    <a:moveTo>
                      <a:pt x="0" y="777"/>
                    </a:moveTo>
                    <a:lnTo>
                      <a:pt x="191" y="0"/>
                    </a:lnTo>
                    <a:lnTo>
                      <a:pt x="5034" y="0"/>
                    </a:lnTo>
                    <a:lnTo>
                      <a:pt x="5262" y="780"/>
                    </a:lnTo>
                    <a:lnTo>
                      <a:pt x="0" y="777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DDDDDD"/>
                  </a:gs>
                  <a:gs pos="100000">
                    <a:schemeClr val="tx1"/>
                  </a:gs>
                </a:gsLst>
                <a:lin ang="0" scaled="1"/>
              </a:gra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361" name="Freeform 289"/>
              <p:cNvSpPr>
                <a:spLocks noChangeAspect="1"/>
              </p:cNvSpPr>
              <p:nvPr/>
            </p:nvSpPr>
            <p:spPr bwMode="gray">
              <a:xfrm>
                <a:off x="3222" y="3967"/>
                <a:ext cx="232" cy="112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618" y="300"/>
                  </a:cxn>
                  <a:cxn ang="0">
                    <a:pos x="588" y="130"/>
                  </a:cxn>
                  <a:cxn ang="0">
                    <a:pos x="558" y="85"/>
                  </a:cxn>
                  <a:cxn ang="0">
                    <a:pos x="397" y="82"/>
                  </a:cxn>
                  <a:cxn ang="0">
                    <a:pos x="352" y="0"/>
                  </a:cxn>
                  <a:cxn ang="0">
                    <a:pos x="220" y="0"/>
                  </a:cxn>
                  <a:cxn ang="0">
                    <a:pos x="187" y="40"/>
                  </a:cxn>
                  <a:cxn ang="0">
                    <a:pos x="183" y="85"/>
                  </a:cxn>
                  <a:cxn ang="0">
                    <a:pos x="33" y="85"/>
                  </a:cxn>
                  <a:cxn ang="0">
                    <a:pos x="0" y="130"/>
                  </a:cxn>
                  <a:cxn ang="0">
                    <a:pos x="18" y="300"/>
                  </a:cxn>
                </a:cxnLst>
                <a:rect l="0" t="0" r="r" b="b"/>
                <a:pathLst>
                  <a:path w="618" h="300">
                    <a:moveTo>
                      <a:pt x="18" y="300"/>
                    </a:moveTo>
                    <a:lnTo>
                      <a:pt x="618" y="300"/>
                    </a:lnTo>
                    <a:lnTo>
                      <a:pt x="588" y="130"/>
                    </a:lnTo>
                    <a:lnTo>
                      <a:pt x="558" y="85"/>
                    </a:lnTo>
                    <a:lnTo>
                      <a:pt x="397" y="82"/>
                    </a:lnTo>
                    <a:lnTo>
                      <a:pt x="352" y="0"/>
                    </a:lnTo>
                    <a:lnTo>
                      <a:pt x="220" y="0"/>
                    </a:lnTo>
                    <a:lnTo>
                      <a:pt x="187" y="40"/>
                    </a:lnTo>
                    <a:lnTo>
                      <a:pt x="183" y="85"/>
                    </a:lnTo>
                    <a:lnTo>
                      <a:pt x="33" y="85"/>
                    </a:lnTo>
                    <a:lnTo>
                      <a:pt x="0" y="130"/>
                    </a:lnTo>
                    <a:lnTo>
                      <a:pt x="18" y="300"/>
                    </a:lnTo>
                    <a:close/>
                  </a:path>
                </a:pathLst>
              </a:custGeom>
              <a:solidFill>
                <a:srgbClr val="808080"/>
              </a:solidFill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362" name="Freeform 290"/>
              <p:cNvSpPr>
                <a:spLocks noChangeAspect="1"/>
              </p:cNvSpPr>
              <p:nvPr/>
            </p:nvSpPr>
            <p:spPr bwMode="gray">
              <a:xfrm>
                <a:off x="3475" y="3864"/>
                <a:ext cx="335" cy="216"/>
              </a:xfrm>
              <a:custGeom>
                <a:avLst/>
                <a:gdLst/>
                <a:ahLst/>
                <a:cxnLst>
                  <a:cxn ang="0">
                    <a:pos x="82" y="573"/>
                  </a:cxn>
                  <a:cxn ang="0">
                    <a:pos x="892" y="576"/>
                  </a:cxn>
                  <a:cxn ang="0">
                    <a:pos x="756" y="45"/>
                  </a:cxn>
                  <a:cxn ang="0">
                    <a:pos x="727" y="0"/>
                  </a:cxn>
                  <a:cxn ang="0">
                    <a:pos x="603" y="0"/>
                  </a:cxn>
                  <a:cxn ang="0">
                    <a:pos x="568" y="56"/>
                  </a:cxn>
                  <a:cxn ang="0">
                    <a:pos x="535" y="3"/>
                  </a:cxn>
                  <a:cxn ang="0">
                    <a:pos x="412" y="6"/>
                  </a:cxn>
                  <a:cxn ang="0">
                    <a:pos x="378" y="56"/>
                  </a:cxn>
                  <a:cxn ang="0">
                    <a:pos x="345" y="3"/>
                  </a:cxn>
                  <a:cxn ang="0">
                    <a:pos x="220" y="3"/>
                  </a:cxn>
                  <a:cxn ang="0">
                    <a:pos x="187" y="51"/>
                  </a:cxn>
                  <a:cxn ang="0">
                    <a:pos x="150" y="3"/>
                  </a:cxn>
                  <a:cxn ang="0">
                    <a:pos x="22" y="3"/>
                  </a:cxn>
                  <a:cxn ang="0">
                    <a:pos x="0" y="89"/>
                  </a:cxn>
                  <a:cxn ang="0">
                    <a:pos x="82" y="573"/>
                  </a:cxn>
                </a:cxnLst>
                <a:rect l="0" t="0" r="r" b="b"/>
                <a:pathLst>
                  <a:path w="892" h="576">
                    <a:moveTo>
                      <a:pt x="82" y="573"/>
                    </a:moveTo>
                    <a:lnTo>
                      <a:pt x="892" y="576"/>
                    </a:lnTo>
                    <a:lnTo>
                      <a:pt x="756" y="45"/>
                    </a:lnTo>
                    <a:lnTo>
                      <a:pt x="727" y="0"/>
                    </a:lnTo>
                    <a:lnTo>
                      <a:pt x="603" y="0"/>
                    </a:lnTo>
                    <a:lnTo>
                      <a:pt x="568" y="56"/>
                    </a:lnTo>
                    <a:lnTo>
                      <a:pt x="535" y="3"/>
                    </a:lnTo>
                    <a:lnTo>
                      <a:pt x="412" y="6"/>
                    </a:lnTo>
                    <a:lnTo>
                      <a:pt x="378" y="56"/>
                    </a:lnTo>
                    <a:lnTo>
                      <a:pt x="345" y="3"/>
                    </a:lnTo>
                    <a:lnTo>
                      <a:pt x="220" y="3"/>
                    </a:lnTo>
                    <a:lnTo>
                      <a:pt x="187" y="51"/>
                    </a:lnTo>
                    <a:lnTo>
                      <a:pt x="150" y="3"/>
                    </a:lnTo>
                    <a:lnTo>
                      <a:pt x="22" y="3"/>
                    </a:lnTo>
                    <a:lnTo>
                      <a:pt x="0" y="89"/>
                    </a:lnTo>
                    <a:lnTo>
                      <a:pt x="82" y="573"/>
                    </a:lnTo>
                    <a:close/>
                  </a:path>
                </a:pathLst>
              </a:custGeom>
              <a:solidFill>
                <a:srgbClr val="808080"/>
              </a:solidFill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363" name="Freeform 291"/>
              <p:cNvSpPr>
                <a:spLocks noChangeAspect="1"/>
              </p:cNvSpPr>
              <p:nvPr/>
            </p:nvSpPr>
            <p:spPr bwMode="gray">
              <a:xfrm>
                <a:off x="1970" y="3808"/>
                <a:ext cx="1210" cy="273"/>
              </a:xfrm>
              <a:custGeom>
                <a:avLst/>
                <a:gdLst/>
                <a:ahLst/>
                <a:cxnLst>
                  <a:cxn ang="0">
                    <a:pos x="413" y="724"/>
                  </a:cxn>
                  <a:cxn ang="0">
                    <a:pos x="615" y="628"/>
                  </a:cxn>
                  <a:cxn ang="0">
                    <a:pos x="2679" y="724"/>
                  </a:cxn>
                  <a:cxn ang="0">
                    <a:pos x="2835" y="628"/>
                  </a:cxn>
                  <a:cxn ang="0">
                    <a:pos x="3225" y="724"/>
                  </a:cxn>
                  <a:cxn ang="0">
                    <a:pos x="3150" y="178"/>
                  </a:cxn>
                  <a:cxn ang="0">
                    <a:pos x="3114" y="4"/>
                  </a:cxn>
                  <a:cxn ang="0">
                    <a:pos x="2964" y="73"/>
                  </a:cxn>
                  <a:cxn ang="0">
                    <a:pos x="2802" y="9"/>
                  </a:cxn>
                  <a:cxn ang="0">
                    <a:pos x="2724" y="13"/>
                  </a:cxn>
                  <a:cxn ang="0">
                    <a:pos x="2565" y="79"/>
                  </a:cxn>
                  <a:cxn ang="0">
                    <a:pos x="2402" y="4"/>
                  </a:cxn>
                  <a:cxn ang="0">
                    <a:pos x="2355" y="169"/>
                  </a:cxn>
                  <a:cxn ang="0">
                    <a:pos x="2289" y="58"/>
                  </a:cxn>
                  <a:cxn ang="0">
                    <a:pos x="2142" y="1"/>
                  </a:cxn>
                  <a:cxn ang="0">
                    <a:pos x="2070" y="7"/>
                  </a:cxn>
                  <a:cxn ang="0">
                    <a:pos x="1902" y="79"/>
                  </a:cxn>
                  <a:cxn ang="0">
                    <a:pos x="1737" y="4"/>
                  </a:cxn>
                  <a:cxn ang="0">
                    <a:pos x="1659" y="7"/>
                  </a:cxn>
                  <a:cxn ang="0">
                    <a:pos x="1485" y="73"/>
                  </a:cxn>
                  <a:cxn ang="0">
                    <a:pos x="1425" y="148"/>
                  </a:cxn>
                  <a:cxn ang="0">
                    <a:pos x="1395" y="7"/>
                  </a:cxn>
                  <a:cxn ang="0">
                    <a:pos x="1209" y="79"/>
                  </a:cxn>
                  <a:cxn ang="0">
                    <a:pos x="1065" y="4"/>
                  </a:cxn>
                  <a:cxn ang="0">
                    <a:pos x="984" y="7"/>
                  </a:cxn>
                  <a:cxn ang="0">
                    <a:pos x="810" y="79"/>
                  </a:cxn>
                  <a:cxn ang="0">
                    <a:pos x="639" y="13"/>
                  </a:cxn>
                  <a:cxn ang="0">
                    <a:pos x="600" y="150"/>
                  </a:cxn>
                  <a:cxn ang="0">
                    <a:pos x="519" y="199"/>
                  </a:cxn>
                  <a:cxn ang="0">
                    <a:pos x="345" y="154"/>
                  </a:cxn>
                  <a:cxn ang="0">
                    <a:pos x="296" y="0"/>
                  </a:cxn>
                  <a:cxn ang="0">
                    <a:pos x="120" y="79"/>
                  </a:cxn>
                  <a:cxn ang="0">
                    <a:pos x="128" y="181"/>
                  </a:cxn>
                  <a:cxn ang="0">
                    <a:pos x="0" y="727"/>
                  </a:cxn>
                </a:cxnLst>
                <a:rect l="0" t="0" r="r" b="b"/>
                <a:pathLst>
                  <a:path w="3225" h="727">
                    <a:moveTo>
                      <a:pt x="0" y="727"/>
                    </a:moveTo>
                    <a:lnTo>
                      <a:pt x="413" y="724"/>
                    </a:lnTo>
                    <a:lnTo>
                      <a:pt x="429" y="628"/>
                    </a:lnTo>
                    <a:lnTo>
                      <a:pt x="615" y="628"/>
                    </a:lnTo>
                    <a:lnTo>
                      <a:pt x="600" y="727"/>
                    </a:lnTo>
                    <a:lnTo>
                      <a:pt x="2679" y="724"/>
                    </a:lnTo>
                    <a:lnTo>
                      <a:pt x="2664" y="628"/>
                    </a:lnTo>
                    <a:lnTo>
                      <a:pt x="2835" y="628"/>
                    </a:lnTo>
                    <a:lnTo>
                      <a:pt x="2850" y="724"/>
                    </a:lnTo>
                    <a:lnTo>
                      <a:pt x="3225" y="724"/>
                    </a:lnTo>
                    <a:lnTo>
                      <a:pt x="3174" y="193"/>
                    </a:lnTo>
                    <a:lnTo>
                      <a:pt x="3150" y="178"/>
                    </a:lnTo>
                    <a:lnTo>
                      <a:pt x="3150" y="67"/>
                    </a:lnTo>
                    <a:lnTo>
                      <a:pt x="3114" y="4"/>
                    </a:lnTo>
                    <a:lnTo>
                      <a:pt x="3000" y="7"/>
                    </a:lnTo>
                    <a:lnTo>
                      <a:pt x="2964" y="73"/>
                    </a:lnTo>
                    <a:lnTo>
                      <a:pt x="2918" y="12"/>
                    </a:lnTo>
                    <a:lnTo>
                      <a:pt x="2802" y="9"/>
                    </a:lnTo>
                    <a:lnTo>
                      <a:pt x="2766" y="82"/>
                    </a:lnTo>
                    <a:lnTo>
                      <a:pt x="2724" y="13"/>
                    </a:lnTo>
                    <a:lnTo>
                      <a:pt x="2604" y="7"/>
                    </a:lnTo>
                    <a:lnTo>
                      <a:pt x="2565" y="79"/>
                    </a:lnTo>
                    <a:lnTo>
                      <a:pt x="2529" y="4"/>
                    </a:lnTo>
                    <a:lnTo>
                      <a:pt x="2402" y="4"/>
                    </a:lnTo>
                    <a:lnTo>
                      <a:pt x="2364" y="58"/>
                    </a:lnTo>
                    <a:lnTo>
                      <a:pt x="2355" y="169"/>
                    </a:lnTo>
                    <a:lnTo>
                      <a:pt x="2295" y="148"/>
                    </a:lnTo>
                    <a:lnTo>
                      <a:pt x="2289" y="58"/>
                    </a:lnTo>
                    <a:lnTo>
                      <a:pt x="2262" y="4"/>
                    </a:lnTo>
                    <a:lnTo>
                      <a:pt x="2142" y="1"/>
                    </a:lnTo>
                    <a:lnTo>
                      <a:pt x="2097" y="72"/>
                    </a:lnTo>
                    <a:lnTo>
                      <a:pt x="2070" y="7"/>
                    </a:lnTo>
                    <a:lnTo>
                      <a:pt x="1950" y="7"/>
                    </a:lnTo>
                    <a:lnTo>
                      <a:pt x="1902" y="79"/>
                    </a:lnTo>
                    <a:lnTo>
                      <a:pt x="1869" y="12"/>
                    </a:lnTo>
                    <a:lnTo>
                      <a:pt x="1737" y="4"/>
                    </a:lnTo>
                    <a:lnTo>
                      <a:pt x="1700" y="79"/>
                    </a:lnTo>
                    <a:lnTo>
                      <a:pt x="1659" y="7"/>
                    </a:lnTo>
                    <a:lnTo>
                      <a:pt x="1539" y="7"/>
                    </a:lnTo>
                    <a:lnTo>
                      <a:pt x="1485" y="73"/>
                    </a:lnTo>
                    <a:lnTo>
                      <a:pt x="1476" y="148"/>
                    </a:lnTo>
                    <a:lnTo>
                      <a:pt x="1425" y="148"/>
                    </a:lnTo>
                    <a:lnTo>
                      <a:pt x="1425" y="73"/>
                    </a:lnTo>
                    <a:lnTo>
                      <a:pt x="1395" y="7"/>
                    </a:lnTo>
                    <a:lnTo>
                      <a:pt x="1266" y="7"/>
                    </a:lnTo>
                    <a:lnTo>
                      <a:pt x="1209" y="79"/>
                    </a:lnTo>
                    <a:lnTo>
                      <a:pt x="1193" y="12"/>
                    </a:lnTo>
                    <a:lnTo>
                      <a:pt x="1065" y="4"/>
                    </a:lnTo>
                    <a:lnTo>
                      <a:pt x="1016" y="79"/>
                    </a:lnTo>
                    <a:lnTo>
                      <a:pt x="984" y="7"/>
                    </a:lnTo>
                    <a:lnTo>
                      <a:pt x="849" y="4"/>
                    </a:lnTo>
                    <a:lnTo>
                      <a:pt x="810" y="79"/>
                    </a:lnTo>
                    <a:lnTo>
                      <a:pt x="780" y="13"/>
                    </a:lnTo>
                    <a:lnTo>
                      <a:pt x="639" y="13"/>
                    </a:lnTo>
                    <a:lnTo>
                      <a:pt x="609" y="73"/>
                    </a:lnTo>
                    <a:lnTo>
                      <a:pt x="600" y="150"/>
                    </a:lnTo>
                    <a:lnTo>
                      <a:pt x="563" y="142"/>
                    </a:lnTo>
                    <a:lnTo>
                      <a:pt x="519" y="199"/>
                    </a:lnTo>
                    <a:lnTo>
                      <a:pt x="474" y="148"/>
                    </a:lnTo>
                    <a:lnTo>
                      <a:pt x="345" y="154"/>
                    </a:lnTo>
                    <a:lnTo>
                      <a:pt x="330" y="67"/>
                    </a:lnTo>
                    <a:lnTo>
                      <a:pt x="296" y="0"/>
                    </a:lnTo>
                    <a:lnTo>
                      <a:pt x="165" y="4"/>
                    </a:lnTo>
                    <a:lnTo>
                      <a:pt x="120" y="79"/>
                    </a:lnTo>
                    <a:lnTo>
                      <a:pt x="105" y="159"/>
                    </a:lnTo>
                    <a:lnTo>
                      <a:pt x="128" y="181"/>
                    </a:lnTo>
                    <a:lnTo>
                      <a:pt x="99" y="187"/>
                    </a:lnTo>
                    <a:lnTo>
                      <a:pt x="0" y="727"/>
                    </a:lnTo>
                    <a:close/>
                  </a:path>
                </a:pathLst>
              </a:custGeom>
              <a:solidFill>
                <a:srgbClr val="808080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364" name="Freeform 292"/>
              <p:cNvSpPr>
                <a:spLocks noChangeAspect="1"/>
              </p:cNvSpPr>
              <p:nvPr/>
            </p:nvSpPr>
            <p:spPr bwMode="gray">
              <a:xfrm>
                <a:off x="3198" y="3810"/>
                <a:ext cx="239" cy="150"/>
              </a:xfrm>
              <a:custGeom>
                <a:avLst/>
                <a:gdLst/>
                <a:ahLst/>
                <a:cxnLst>
                  <a:cxn ang="0">
                    <a:pos x="45" y="397"/>
                  </a:cxn>
                  <a:cxn ang="0">
                    <a:pos x="638" y="400"/>
                  </a:cxn>
                  <a:cxn ang="0">
                    <a:pos x="597" y="183"/>
                  </a:cxn>
                  <a:cxn ang="0">
                    <a:pos x="575" y="162"/>
                  </a:cxn>
                  <a:cxn ang="0">
                    <a:pos x="588" y="162"/>
                  </a:cxn>
                  <a:cxn ang="0">
                    <a:pos x="573" y="57"/>
                  </a:cxn>
                  <a:cxn ang="0">
                    <a:pos x="545" y="4"/>
                  </a:cxn>
                  <a:cxn ang="0">
                    <a:pos x="425" y="3"/>
                  </a:cxn>
                  <a:cxn ang="0">
                    <a:pos x="387" y="63"/>
                  </a:cxn>
                  <a:cxn ang="0">
                    <a:pos x="350" y="4"/>
                  </a:cxn>
                  <a:cxn ang="0">
                    <a:pos x="237" y="0"/>
                  </a:cxn>
                  <a:cxn ang="0">
                    <a:pos x="200" y="63"/>
                  </a:cxn>
                  <a:cxn ang="0">
                    <a:pos x="162" y="4"/>
                  </a:cxn>
                  <a:cxn ang="0">
                    <a:pos x="41" y="3"/>
                  </a:cxn>
                  <a:cxn ang="0">
                    <a:pos x="0" y="60"/>
                  </a:cxn>
                  <a:cxn ang="0">
                    <a:pos x="11" y="165"/>
                  </a:cxn>
                  <a:cxn ang="0">
                    <a:pos x="42" y="165"/>
                  </a:cxn>
                  <a:cxn ang="0">
                    <a:pos x="20" y="187"/>
                  </a:cxn>
                  <a:cxn ang="0">
                    <a:pos x="45" y="397"/>
                  </a:cxn>
                </a:cxnLst>
                <a:rect l="0" t="0" r="r" b="b"/>
                <a:pathLst>
                  <a:path w="638" h="400">
                    <a:moveTo>
                      <a:pt x="45" y="397"/>
                    </a:moveTo>
                    <a:lnTo>
                      <a:pt x="638" y="400"/>
                    </a:lnTo>
                    <a:lnTo>
                      <a:pt x="597" y="183"/>
                    </a:lnTo>
                    <a:lnTo>
                      <a:pt x="575" y="162"/>
                    </a:lnTo>
                    <a:lnTo>
                      <a:pt x="588" y="162"/>
                    </a:lnTo>
                    <a:lnTo>
                      <a:pt x="573" y="57"/>
                    </a:lnTo>
                    <a:lnTo>
                      <a:pt x="545" y="4"/>
                    </a:lnTo>
                    <a:lnTo>
                      <a:pt x="425" y="3"/>
                    </a:lnTo>
                    <a:lnTo>
                      <a:pt x="387" y="63"/>
                    </a:lnTo>
                    <a:lnTo>
                      <a:pt x="350" y="4"/>
                    </a:lnTo>
                    <a:lnTo>
                      <a:pt x="237" y="0"/>
                    </a:lnTo>
                    <a:lnTo>
                      <a:pt x="200" y="63"/>
                    </a:lnTo>
                    <a:lnTo>
                      <a:pt x="162" y="4"/>
                    </a:lnTo>
                    <a:lnTo>
                      <a:pt x="41" y="3"/>
                    </a:lnTo>
                    <a:lnTo>
                      <a:pt x="0" y="60"/>
                    </a:lnTo>
                    <a:lnTo>
                      <a:pt x="11" y="165"/>
                    </a:lnTo>
                    <a:lnTo>
                      <a:pt x="42" y="165"/>
                    </a:lnTo>
                    <a:lnTo>
                      <a:pt x="20" y="187"/>
                    </a:lnTo>
                    <a:lnTo>
                      <a:pt x="45" y="397"/>
                    </a:lnTo>
                    <a:close/>
                  </a:path>
                </a:pathLst>
              </a:custGeom>
              <a:solidFill>
                <a:srgbClr val="808080"/>
              </a:solidFill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365" name="Freeform 293"/>
              <p:cNvSpPr>
                <a:spLocks noChangeAspect="1"/>
              </p:cNvSpPr>
              <p:nvPr/>
            </p:nvSpPr>
            <p:spPr bwMode="gray">
              <a:xfrm>
                <a:off x="3213" y="3810"/>
                <a:ext cx="47" cy="24"/>
              </a:xfrm>
              <a:custGeom>
                <a:avLst/>
                <a:gdLst/>
                <a:ahLst/>
                <a:cxnLst>
                  <a:cxn ang="0">
                    <a:pos x="137" y="64"/>
                  </a:cxn>
                  <a:cxn ang="0">
                    <a:pos x="0" y="64"/>
                  </a:cxn>
                  <a:cxn ang="0">
                    <a:pos x="2" y="3"/>
                  </a:cxn>
                  <a:cxn ang="0">
                    <a:pos x="127" y="0"/>
                  </a:cxn>
                  <a:cxn ang="0">
                    <a:pos x="137" y="64"/>
                  </a:cxn>
                </a:cxnLst>
                <a:rect l="0" t="0" r="r" b="b"/>
                <a:pathLst>
                  <a:path w="137" h="64">
                    <a:moveTo>
                      <a:pt x="137" y="64"/>
                    </a:moveTo>
                    <a:lnTo>
                      <a:pt x="0" y="64"/>
                    </a:lnTo>
                    <a:lnTo>
                      <a:pt x="2" y="3"/>
                    </a:lnTo>
                    <a:lnTo>
                      <a:pt x="127" y="0"/>
                    </a:lnTo>
                    <a:lnTo>
                      <a:pt x="137" y="6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366" name="Freeform 294"/>
              <p:cNvSpPr>
                <a:spLocks noChangeAspect="1"/>
              </p:cNvSpPr>
              <p:nvPr/>
            </p:nvSpPr>
            <p:spPr bwMode="gray">
              <a:xfrm>
                <a:off x="3286" y="3810"/>
                <a:ext cx="44" cy="24"/>
              </a:xfrm>
              <a:custGeom>
                <a:avLst/>
                <a:gdLst/>
                <a:ahLst/>
                <a:cxnLst>
                  <a:cxn ang="0">
                    <a:pos x="137" y="64"/>
                  </a:cxn>
                  <a:cxn ang="0">
                    <a:pos x="0" y="64"/>
                  </a:cxn>
                  <a:cxn ang="0">
                    <a:pos x="2" y="3"/>
                  </a:cxn>
                  <a:cxn ang="0">
                    <a:pos x="127" y="0"/>
                  </a:cxn>
                  <a:cxn ang="0">
                    <a:pos x="137" y="64"/>
                  </a:cxn>
                </a:cxnLst>
                <a:rect l="0" t="0" r="r" b="b"/>
                <a:pathLst>
                  <a:path w="137" h="64">
                    <a:moveTo>
                      <a:pt x="137" y="64"/>
                    </a:moveTo>
                    <a:lnTo>
                      <a:pt x="0" y="64"/>
                    </a:lnTo>
                    <a:lnTo>
                      <a:pt x="2" y="3"/>
                    </a:lnTo>
                    <a:lnTo>
                      <a:pt x="127" y="0"/>
                    </a:lnTo>
                    <a:lnTo>
                      <a:pt x="137" y="6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367" name="Freeform 295"/>
              <p:cNvSpPr>
                <a:spLocks noChangeAspect="1"/>
              </p:cNvSpPr>
              <p:nvPr/>
            </p:nvSpPr>
            <p:spPr bwMode="gray">
              <a:xfrm>
                <a:off x="3357" y="3810"/>
                <a:ext cx="46" cy="24"/>
              </a:xfrm>
              <a:custGeom>
                <a:avLst/>
                <a:gdLst/>
                <a:ahLst/>
                <a:cxnLst>
                  <a:cxn ang="0">
                    <a:pos x="137" y="64"/>
                  </a:cxn>
                  <a:cxn ang="0">
                    <a:pos x="0" y="64"/>
                  </a:cxn>
                  <a:cxn ang="0">
                    <a:pos x="2" y="3"/>
                  </a:cxn>
                  <a:cxn ang="0">
                    <a:pos x="127" y="0"/>
                  </a:cxn>
                  <a:cxn ang="0">
                    <a:pos x="137" y="64"/>
                  </a:cxn>
                </a:cxnLst>
                <a:rect l="0" t="0" r="r" b="b"/>
                <a:pathLst>
                  <a:path w="137" h="64">
                    <a:moveTo>
                      <a:pt x="137" y="64"/>
                    </a:moveTo>
                    <a:lnTo>
                      <a:pt x="0" y="64"/>
                    </a:lnTo>
                    <a:lnTo>
                      <a:pt x="2" y="3"/>
                    </a:lnTo>
                    <a:lnTo>
                      <a:pt x="127" y="0"/>
                    </a:lnTo>
                    <a:lnTo>
                      <a:pt x="137" y="6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368" name="Freeform 296"/>
              <p:cNvSpPr>
                <a:spLocks noChangeAspect="1"/>
              </p:cNvSpPr>
              <p:nvPr/>
            </p:nvSpPr>
            <p:spPr bwMode="gray">
              <a:xfrm>
                <a:off x="3363" y="3864"/>
                <a:ext cx="58" cy="67"/>
              </a:xfrm>
              <a:custGeom>
                <a:avLst/>
                <a:gdLst/>
                <a:ahLst/>
                <a:cxnLst>
                  <a:cxn ang="0">
                    <a:pos x="155" y="176"/>
                  </a:cxn>
                  <a:cxn ang="0">
                    <a:pos x="128" y="0"/>
                  </a:cxn>
                  <a:cxn ang="0">
                    <a:pos x="0" y="0"/>
                  </a:cxn>
                  <a:cxn ang="0">
                    <a:pos x="23" y="180"/>
                  </a:cxn>
                  <a:cxn ang="0">
                    <a:pos x="155" y="176"/>
                  </a:cxn>
                </a:cxnLst>
                <a:rect l="0" t="0" r="r" b="b"/>
                <a:pathLst>
                  <a:path w="155" h="180">
                    <a:moveTo>
                      <a:pt x="155" y="176"/>
                    </a:moveTo>
                    <a:lnTo>
                      <a:pt x="128" y="0"/>
                    </a:lnTo>
                    <a:lnTo>
                      <a:pt x="0" y="0"/>
                    </a:lnTo>
                    <a:lnTo>
                      <a:pt x="23" y="180"/>
                    </a:lnTo>
                    <a:lnTo>
                      <a:pt x="155" y="176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369" name="Freeform 297"/>
              <p:cNvSpPr>
                <a:spLocks noChangeAspect="1"/>
              </p:cNvSpPr>
              <p:nvPr/>
            </p:nvSpPr>
            <p:spPr bwMode="gray">
              <a:xfrm>
                <a:off x="3291" y="3864"/>
                <a:ext cx="57" cy="67"/>
              </a:xfrm>
              <a:custGeom>
                <a:avLst/>
                <a:gdLst/>
                <a:ahLst/>
                <a:cxnLst>
                  <a:cxn ang="0">
                    <a:pos x="152" y="180"/>
                  </a:cxn>
                  <a:cxn ang="0">
                    <a:pos x="125" y="0"/>
                  </a:cxn>
                  <a:cxn ang="0">
                    <a:pos x="0" y="0"/>
                  </a:cxn>
                  <a:cxn ang="0">
                    <a:pos x="20" y="180"/>
                  </a:cxn>
                  <a:cxn ang="0">
                    <a:pos x="152" y="180"/>
                  </a:cxn>
                </a:cxnLst>
                <a:rect l="0" t="0" r="r" b="b"/>
                <a:pathLst>
                  <a:path w="152" h="180">
                    <a:moveTo>
                      <a:pt x="152" y="180"/>
                    </a:moveTo>
                    <a:lnTo>
                      <a:pt x="125" y="0"/>
                    </a:lnTo>
                    <a:lnTo>
                      <a:pt x="0" y="0"/>
                    </a:lnTo>
                    <a:lnTo>
                      <a:pt x="20" y="180"/>
                    </a:lnTo>
                    <a:lnTo>
                      <a:pt x="152" y="180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370" name="Freeform 298"/>
              <p:cNvSpPr>
                <a:spLocks noChangeAspect="1"/>
              </p:cNvSpPr>
              <p:nvPr/>
            </p:nvSpPr>
            <p:spPr bwMode="gray">
              <a:xfrm>
                <a:off x="3219" y="3864"/>
                <a:ext cx="58" cy="67"/>
              </a:xfrm>
              <a:custGeom>
                <a:avLst/>
                <a:gdLst/>
                <a:ahLst/>
                <a:cxnLst>
                  <a:cxn ang="0">
                    <a:pos x="157" y="180"/>
                  </a:cxn>
                  <a:cxn ang="0">
                    <a:pos x="138" y="0"/>
                  </a:cxn>
                  <a:cxn ang="0">
                    <a:pos x="3" y="3"/>
                  </a:cxn>
                  <a:cxn ang="0">
                    <a:pos x="0" y="180"/>
                  </a:cxn>
                  <a:cxn ang="0">
                    <a:pos x="157" y="180"/>
                  </a:cxn>
                </a:cxnLst>
                <a:rect l="0" t="0" r="r" b="b"/>
                <a:pathLst>
                  <a:path w="157" h="180">
                    <a:moveTo>
                      <a:pt x="157" y="180"/>
                    </a:moveTo>
                    <a:lnTo>
                      <a:pt x="138" y="0"/>
                    </a:lnTo>
                    <a:lnTo>
                      <a:pt x="3" y="3"/>
                    </a:lnTo>
                    <a:lnTo>
                      <a:pt x="0" y="180"/>
                    </a:lnTo>
                    <a:lnTo>
                      <a:pt x="157" y="180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371" name="Freeform 299"/>
              <p:cNvSpPr>
                <a:spLocks noChangeAspect="1"/>
              </p:cNvSpPr>
              <p:nvPr/>
            </p:nvSpPr>
            <p:spPr bwMode="gray">
              <a:xfrm>
                <a:off x="3384" y="3999"/>
                <a:ext cx="52" cy="36"/>
              </a:xfrm>
              <a:custGeom>
                <a:avLst/>
                <a:gdLst/>
                <a:ahLst/>
                <a:cxnLst>
                  <a:cxn ang="0">
                    <a:pos x="4" y="98"/>
                  </a:cxn>
                  <a:cxn ang="0">
                    <a:pos x="139" y="98"/>
                  </a:cxn>
                  <a:cxn ang="0">
                    <a:pos x="129" y="0"/>
                  </a:cxn>
                  <a:cxn ang="0">
                    <a:pos x="0" y="0"/>
                  </a:cxn>
                  <a:cxn ang="0">
                    <a:pos x="4" y="98"/>
                  </a:cxn>
                </a:cxnLst>
                <a:rect l="0" t="0" r="r" b="b"/>
                <a:pathLst>
                  <a:path w="139" h="98">
                    <a:moveTo>
                      <a:pt x="4" y="98"/>
                    </a:moveTo>
                    <a:lnTo>
                      <a:pt x="139" y="98"/>
                    </a:lnTo>
                    <a:lnTo>
                      <a:pt x="129" y="0"/>
                    </a:lnTo>
                    <a:lnTo>
                      <a:pt x="0" y="0"/>
                    </a:lnTo>
                    <a:lnTo>
                      <a:pt x="4" y="98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372" name="Freeform 300"/>
              <p:cNvSpPr>
                <a:spLocks noChangeAspect="1"/>
              </p:cNvSpPr>
              <p:nvPr/>
            </p:nvSpPr>
            <p:spPr bwMode="gray">
              <a:xfrm>
                <a:off x="3304" y="3965"/>
                <a:ext cx="57" cy="72"/>
              </a:xfrm>
              <a:custGeom>
                <a:avLst/>
                <a:gdLst/>
                <a:ahLst/>
                <a:cxnLst>
                  <a:cxn ang="0">
                    <a:pos x="153" y="188"/>
                  </a:cxn>
                  <a:cxn ang="0">
                    <a:pos x="135" y="5"/>
                  </a:cxn>
                  <a:cxn ang="0">
                    <a:pos x="0" y="0"/>
                  </a:cxn>
                  <a:cxn ang="0">
                    <a:pos x="22" y="191"/>
                  </a:cxn>
                  <a:cxn ang="0">
                    <a:pos x="153" y="188"/>
                  </a:cxn>
                </a:cxnLst>
                <a:rect l="0" t="0" r="r" b="b"/>
                <a:pathLst>
                  <a:path w="153" h="191">
                    <a:moveTo>
                      <a:pt x="153" y="188"/>
                    </a:moveTo>
                    <a:lnTo>
                      <a:pt x="135" y="5"/>
                    </a:lnTo>
                    <a:lnTo>
                      <a:pt x="0" y="0"/>
                    </a:lnTo>
                    <a:lnTo>
                      <a:pt x="22" y="191"/>
                    </a:lnTo>
                    <a:lnTo>
                      <a:pt x="153" y="188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373" name="Freeform 301"/>
              <p:cNvSpPr>
                <a:spLocks noChangeAspect="1"/>
              </p:cNvSpPr>
              <p:nvPr/>
            </p:nvSpPr>
            <p:spPr bwMode="gray">
              <a:xfrm>
                <a:off x="3232" y="3998"/>
                <a:ext cx="54" cy="37"/>
              </a:xfrm>
              <a:custGeom>
                <a:avLst/>
                <a:gdLst/>
                <a:ahLst/>
                <a:cxnLst>
                  <a:cxn ang="0">
                    <a:pos x="144" y="98"/>
                  </a:cxn>
                  <a:cxn ang="0">
                    <a:pos x="136" y="3"/>
                  </a:cxn>
                  <a:cxn ang="0">
                    <a:pos x="0" y="0"/>
                  </a:cxn>
                  <a:cxn ang="0">
                    <a:pos x="12" y="101"/>
                  </a:cxn>
                  <a:cxn ang="0">
                    <a:pos x="144" y="98"/>
                  </a:cxn>
                </a:cxnLst>
                <a:rect l="0" t="0" r="r" b="b"/>
                <a:pathLst>
                  <a:path w="144" h="101">
                    <a:moveTo>
                      <a:pt x="144" y="98"/>
                    </a:moveTo>
                    <a:lnTo>
                      <a:pt x="136" y="3"/>
                    </a:lnTo>
                    <a:lnTo>
                      <a:pt x="0" y="0"/>
                    </a:lnTo>
                    <a:lnTo>
                      <a:pt x="12" y="101"/>
                    </a:lnTo>
                    <a:lnTo>
                      <a:pt x="144" y="98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374" name="Freeform 302"/>
              <p:cNvSpPr>
                <a:spLocks noChangeAspect="1"/>
              </p:cNvSpPr>
              <p:nvPr/>
            </p:nvSpPr>
            <p:spPr bwMode="gray">
              <a:xfrm>
                <a:off x="2026" y="3809"/>
                <a:ext cx="56" cy="27"/>
              </a:xfrm>
              <a:custGeom>
                <a:avLst/>
                <a:gdLst/>
                <a:ahLst/>
                <a:cxnLst>
                  <a:cxn ang="0">
                    <a:pos x="142" y="71"/>
                  </a:cxn>
                  <a:cxn ang="0">
                    <a:pos x="0" y="71"/>
                  </a:cxn>
                  <a:cxn ang="0">
                    <a:pos x="12" y="0"/>
                  </a:cxn>
                  <a:cxn ang="0">
                    <a:pos x="150" y="0"/>
                  </a:cxn>
                  <a:cxn ang="0">
                    <a:pos x="142" y="71"/>
                  </a:cxn>
                </a:cxnLst>
                <a:rect l="0" t="0" r="r" b="b"/>
                <a:pathLst>
                  <a:path w="150" h="71">
                    <a:moveTo>
                      <a:pt x="142" y="71"/>
                    </a:moveTo>
                    <a:lnTo>
                      <a:pt x="0" y="71"/>
                    </a:lnTo>
                    <a:lnTo>
                      <a:pt x="12" y="0"/>
                    </a:lnTo>
                    <a:lnTo>
                      <a:pt x="150" y="0"/>
                    </a:lnTo>
                    <a:lnTo>
                      <a:pt x="142" y="7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solidFill>
                  <a:srgbClr val="80808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375" name="Freeform 303"/>
              <p:cNvSpPr>
                <a:spLocks noChangeAspect="1"/>
              </p:cNvSpPr>
              <p:nvPr/>
            </p:nvSpPr>
            <p:spPr bwMode="gray">
              <a:xfrm>
                <a:off x="2206" y="3810"/>
                <a:ext cx="56" cy="24"/>
              </a:xfrm>
              <a:custGeom>
                <a:avLst/>
                <a:gdLst/>
                <a:ahLst/>
                <a:cxnLst>
                  <a:cxn ang="0">
                    <a:pos x="142" y="71"/>
                  </a:cxn>
                  <a:cxn ang="0">
                    <a:pos x="0" y="71"/>
                  </a:cxn>
                  <a:cxn ang="0">
                    <a:pos x="12" y="0"/>
                  </a:cxn>
                  <a:cxn ang="0">
                    <a:pos x="150" y="0"/>
                  </a:cxn>
                  <a:cxn ang="0">
                    <a:pos x="142" y="71"/>
                  </a:cxn>
                </a:cxnLst>
                <a:rect l="0" t="0" r="r" b="b"/>
                <a:pathLst>
                  <a:path w="150" h="71">
                    <a:moveTo>
                      <a:pt x="142" y="71"/>
                    </a:moveTo>
                    <a:lnTo>
                      <a:pt x="0" y="71"/>
                    </a:lnTo>
                    <a:lnTo>
                      <a:pt x="12" y="0"/>
                    </a:lnTo>
                    <a:lnTo>
                      <a:pt x="150" y="0"/>
                    </a:lnTo>
                    <a:lnTo>
                      <a:pt x="142" y="7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376" name="Freeform 304"/>
              <p:cNvSpPr>
                <a:spLocks noChangeAspect="1"/>
              </p:cNvSpPr>
              <p:nvPr/>
            </p:nvSpPr>
            <p:spPr bwMode="gray">
              <a:xfrm>
                <a:off x="2283" y="3810"/>
                <a:ext cx="57" cy="24"/>
              </a:xfrm>
              <a:custGeom>
                <a:avLst/>
                <a:gdLst/>
                <a:ahLst/>
                <a:cxnLst>
                  <a:cxn ang="0">
                    <a:pos x="142" y="71"/>
                  </a:cxn>
                  <a:cxn ang="0">
                    <a:pos x="0" y="71"/>
                  </a:cxn>
                  <a:cxn ang="0">
                    <a:pos x="12" y="0"/>
                  </a:cxn>
                  <a:cxn ang="0">
                    <a:pos x="150" y="0"/>
                  </a:cxn>
                  <a:cxn ang="0">
                    <a:pos x="142" y="71"/>
                  </a:cxn>
                </a:cxnLst>
                <a:rect l="0" t="0" r="r" b="b"/>
                <a:pathLst>
                  <a:path w="150" h="71">
                    <a:moveTo>
                      <a:pt x="142" y="71"/>
                    </a:moveTo>
                    <a:lnTo>
                      <a:pt x="0" y="71"/>
                    </a:lnTo>
                    <a:lnTo>
                      <a:pt x="12" y="0"/>
                    </a:lnTo>
                    <a:lnTo>
                      <a:pt x="150" y="0"/>
                    </a:lnTo>
                    <a:lnTo>
                      <a:pt x="142" y="7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377" name="Freeform 305"/>
              <p:cNvSpPr>
                <a:spLocks noChangeAspect="1"/>
              </p:cNvSpPr>
              <p:nvPr/>
            </p:nvSpPr>
            <p:spPr bwMode="gray">
              <a:xfrm>
                <a:off x="2366" y="3811"/>
                <a:ext cx="50" cy="23"/>
              </a:xfrm>
              <a:custGeom>
                <a:avLst/>
                <a:gdLst/>
                <a:ahLst/>
                <a:cxnLst>
                  <a:cxn ang="0">
                    <a:pos x="142" y="61"/>
                  </a:cxn>
                  <a:cxn ang="0">
                    <a:pos x="0" y="61"/>
                  </a:cxn>
                  <a:cxn ang="0">
                    <a:pos x="6" y="0"/>
                  </a:cxn>
                  <a:cxn ang="0">
                    <a:pos x="141" y="0"/>
                  </a:cxn>
                  <a:cxn ang="0">
                    <a:pos x="142" y="61"/>
                  </a:cxn>
                </a:cxnLst>
                <a:rect l="0" t="0" r="r" b="b"/>
                <a:pathLst>
                  <a:path w="142" h="61">
                    <a:moveTo>
                      <a:pt x="142" y="61"/>
                    </a:moveTo>
                    <a:lnTo>
                      <a:pt x="0" y="61"/>
                    </a:lnTo>
                    <a:lnTo>
                      <a:pt x="6" y="0"/>
                    </a:lnTo>
                    <a:lnTo>
                      <a:pt x="141" y="0"/>
                    </a:lnTo>
                    <a:lnTo>
                      <a:pt x="142" y="6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378" name="Freeform 306"/>
              <p:cNvSpPr>
                <a:spLocks noChangeAspect="1"/>
              </p:cNvSpPr>
              <p:nvPr/>
            </p:nvSpPr>
            <p:spPr bwMode="gray">
              <a:xfrm>
                <a:off x="2444" y="3810"/>
                <a:ext cx="49" cy="24"/>
              </a:xfrm>
              <a:custGeom>
                <a:avLst/>
                <a:gdLst/>
                <a:ahLst/>
                <a:cxnLst>
                  <a:cxn ang="0">
                    <a:pos x="142" y="64"/>
                  </a:cxn>
                  <a:cxn ang="0">
                    <a:pos x="0" y="64"/>
                  </a:cxn>
                  <a:cxn ang="0">
                    <a:pos x="5" y="3"/>
                  </a:cxn>
                  <a:cxn ang="0">
                    <a:pos x="137" y="0"/>
                  </a:cxn>
                  <a:cxn ang="0">
                    <a:pos x="142" y="64"/>
                  </a:cxn>
                </a:cxnLst>
                <a:rect l="0" t="0" r="r" b="b"/>
                <a:pathLst>
                  <a:path w="142" h="64">
                    <a:moveTo>
                      <a:pt x="142" y="64"/>
                    </a:moveTo>
                    <a:lnTo>
                      <a:pt x="0" y="64"/>
                    </a:lnTo>
                    <a:lnTo>
                      <a:pt x="5" y="3"/>
                    </a:lnTo>
                    <a:lnTo>
                      <a:pt x="137" y="0"/>
                    </a:lnTo>
                    <a:lnTo>
                      <a:pt x="142" y="6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379" name="Freeform 307"/>
              <p:cNvSpPr>
                <a:spLocks noChangeAspect="1"/>
              </p:cNvSpPr>
              <p:nvPr/>
            </p:nvSpPr>
            <p:spPr bwMode="gray">
              <a:xfrm>
                <a:off x="2545" y="3810"/>
                <a:ext cx="48" cy="24"/>
              </a:xfrm>
              <a:custGeom>
                <a:avLst/>
                <a:gdLst/>
                <a:ahLst/>
                <a:cxnLst>
                  <a:cxn ang="0">
                    <a:pos x="142" y="64"/>
                  </a:cxn>
                  <a:cxn ang="0">
                    <a:pos x="0" y="64"/>
                  </a:cxn>
                  <a:cxn ang="0">
                    <a:pos x="5" y="3"/>
                  </a:cxn>
                  <a:cxn ang="0">
                    <a:pos x="137" y="0"/>
                  </a:cxn>
                  <a:cxn ang="0">
                    <a:pos x="142" y="64"/>
                  </a:cxn>
                </a:cxnLst>
                <a:rect l="0" t="0" r="r" b="b"/>
                <a:pathLst>
                  <a:path w="142" h="64">
                    <a:moveTo>
                      <a:pt x="142" y="64"/>
                    </a:moveTo>
                    <a:lnTo>
                      <a:pt x="0" y="64"/>
                    </a:lnTo>
                    <a:lnTo>
                      <a:pt x="5" y="3"/>
                    </a:lnTo>
                    <a:lnTo>
                      <a:pt x="137" y="0"/>
                    </a:lnTo>
                    <a:lnTo>
                      <a:pt x="142" y="6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380" name="Freeform 308"/>
              <p:cNvSpPr>
                <a:spLocks noChangeAspect="1"/>
              </p:cNvSpPr>
              <p:nvPr/>
            </p:nvSpPr>
            <p:spPr bwMode="gray">
              <a:xfrm>
                <a:off x="2620" y="3811"/>
                <a:ext cx="50" cy="23"/>
              </a:xfrm>
              <a:custGeom>
                <a:avLst/>
                <a:gdLst/>
                <a:ahLst/>
                <a:cxnLst>
                  <a:cxn ang="0">
                    <a:pos x="142" y="61"/>
                  </a:cxn>
                  <a:cxn ang="0">
                    <a:pos x="0" y="61"/>
                  </a:cxn>
                  <a:cxn ang="0">
                    <a:pos x="6" y="0"/>
                  </a:cxn>
                  <a:cxn ang="0">
                    <a:pos x="141" y="0"/>
                  </a:cxn>
                  <a:cxn ang="0">
                    <a:pos x="142" y="61"/>
                  </a:cxn>
                </a:cxnLst>
                <a:rect l="0" t="0" r="r" b="b"/>
                <a:pathLst>
                  <a:path w="142" h="61">
                    <a:moveTo>
                      <a:pt x="142" y="61"/>
                    </a:moveTo>
                    <a:lnTo>
                      <a:pt x="0" y="61"/>
                    </a:lnTo>
                    <a:lnTo>
                      <a:pt x="6" y="0"/>
                    </a:lnTo>
                    <a:lnTo>
                      <a:pt x="141" y="0"/>
                    </a:lnTo>
                    <a:lnTo>
                      <a:pt x="142" y="6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381" name="Freeform 309"/>
              <p:cNvSpPr>
                <a:spLocks noChangeAspect="1"/>
              </p:cNvSpPr>
              <p:nvPr/>
            </p:nvSpPr>
            <p:spPr bwMode="gray">
              <a:xfrm>
                <a:off x="2700" y="3811"/>
                <a:ext cx="47" cy="23"/>
              </a:xfrm>
              <a:custGeom>
                <a:avLst/>
                <a:gdLst/>
                <a:ahLst/>
                <a:cxnLst>
                  <a:cxn ang="0">
                    <a:pos x="142" y="61"/>
                  </a:cxn>
                  <a:cxn ang="0">
                    <a:pos x="0" y="61"/>
                  </a:cxn>
                  <a:cxn ang="0">
                    <a:pos x="6" y="0"/>
                  </a:cxn>
                  <a:cxn ang="0">
                    <a:pos x="141" y="0"/>
                  </a:cxn>
                  <a:cxn ang="0">
                    <a:pos x="142" y="61"/>
                  </a:cxn>
                </a:cxnLst>
                <a:rect l="0" t="0" r="r" b="b"/>
                <a:pathLst>
                  <a:path w="142" h="61">
                    <a:moveTo>
                      <a:pt x="142" y="61"/>
                    </a:moveTo>
                    <a:lnTo>
                      <a:pt x="0" y="61"/>
                    </a:lnTo>
                    <a:lnTo>
                      <a:pt x="6" y="0"/>
                    </a:lnTo>
                    <a:lnTo>
                      <a:pt x="141" y="0"/>
                    </a:lnTo>
                    <a:lnTo>
                      <a:pt x="142" y="6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382" name="Freeform 310"/>
              <p:cNvSpPr>
                <a:spLocks noChangeAspect="1"/>
              </p:cNvSpPr>
              <p:nvPr/>
            </p:nvSpPr>
            <p:spPr bwMode="gray">
              <a:xfrm>
                <a:off x="2771" y="3810"/>
                <a:ext cx="48" cy="23"/>
              </a:xfrm>
              <a:custGeom>
                <a:avLst/>
                <a:gdLst/>
                <a:ahLst/>
                <a:cxnLst>
                  <a:cxn ang="0">
                    <a:pos x="142" y="61"/>
                  </a:cxn>
                  <a:cxn ang="0">
                    <a:pos x="0" y="61"/>
                  </a:cxn>
                  <a:cxn ang="0">
                    <a:pos x="6" y="0"/>
                  </a:cxn>
                  <a:cxn ang="0">
                    <a:pos x="141" y="0"/>
                  </a:cxn>
                  <a:cxn ang="0">
                    <a:pos x="142" y="61"/>
                  </a:cxn>
                </a:cxnLst>
                <a:rect l="0" t="0" r="r" b="b"/>
                <a:pathLst>
                  <a:path w="142" h="61">
                    <a:moveTo>
                      <a:pt x="142" y="61"/>
                    </a:moveTo>
                    <a:lnTo>
                      <a:pt x="0" y="61"/>
                    </a:lnTo>
                    <a:lnTo>
                      <a:pt x="6" y="0"/>
                    </a:lnTo>
                    <a:lnTo>
                      <a:pt x="141" y="0"/>
                    </a:lnTo>
                    <a:lnTo>
                      <a:pt x="142" y="6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383" name="Freeform 311"/>
              <p:cNvSpPr>
                <a:spLocks noChangeAspect="1"/>
              </p:cNvSpPr>
              <p:nvPr/>
            </p:nvSpPr>
            <p:spPr bwMode="gray">
              <a:xfrm>
                <a:off x="2868" y="3811"/>
                <a:ext cx="52" cy="23"/>
              </a:xfrm>
              <a:custGeom>
                <a:avLst/>
                <a:gdLst/>
                <a:ahLst/>
                <a:cxnLst>
                  <a:cxn ang="0">
                    <a:pos x="142" y="61"/>
                  </a:cxn>
                  <a:cxn ang="0">
                    <a:pos x="0" y="61"/>
                  </a:cxn>
                  <a:cxn ang="0">
                    <a:pos x="6" y="0"/>
                  </a:cxn>
                  <a:cxn ang="0">
                    <a:pos x="141" y="0"/>
                  </a:cxn>
                  <a:cxn ang="0">
                    <a:pos x="142" y="61"/>
                  </a:cxn>
                </a:cxnLst>
                <a:rect l="0" t="0" r="r" b="b"/>
                <a:pathLst>
                  <a:path w="142" h="61">
                    <a:moveTo>
                      <a:pt x="142" y="61"/>
                    </a:moveTo>
                    <a:lnTo>
                      <a:pt x="0" y="61"/>
                    </a:lnTo>
                    <a:lnTo>
                      <a:pt x="6" y="0"/>
                    </a:lnTo>
                    <a:lnTo>
                      <a:pt x="141" y="0"/>
                    </a:lnTo>
                    <a:lnTo>
                      <a:pt x="142" y="6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384" name="Freeform 312"/>
              <p:cNvSpPr>
                <a:spLocks noChangeAspect="1"/>
              </p:cNvSpPr>
              <p:nvPr/>
            </p:nvSpPr>
            <p:spPr bwMode="gray">
              <a:xfrm>
                <a:off x="2944" y="3811"/>
                <a:ext cx="49" cy="23"/>
              </a:xfrm>
              <a:custGeom>
                <a:avLst/>
                <a:gdLst/>
                <a:ahLst/>
                <a:cxnLst>
                  <a:cxn ang="0">
                    <a:pos x="137" y="61"/>
                  </a:cxn>
                  <a:cxn ang="0">
                    <a:pos x="0" y="61"/>
                  </a:cxn>
                  <a:cxn ang="0">
                    <a:pos x="6" y="0"/>
                  </a:cxn>
                  <a:cxn ang="0">
                    <a:pos x="128" y="3"/>
                  </a:cxn>
                  <a:cxn ang="0">
                    <a:pos x="137" y="61"/>
                  </a:cxn>
                </a:cxnLst>
                <a:rect l="0" t="0" r="r" b="b"/>
                <a:pathLst>
                  <a:path w="137" h="61">
                    <a:moveTo>
                      <a:pt x="137" y="61"/>
                    </a:moveTo>
                    <a:lnTo>
                      <a:pt x="0" y="61"/>
                    </a:lnTo>
                    <a:lnTo>
                      <a:pt x="6" y="0"/>
                    </a:lnTo>
                    <a:lnTo>
                      <a:pt x="128" y="3"/>
                    </a:lnTo>
                    <a:lnTo>
                      <a:pt x="137" y="6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385" name="Freeform 313"/>
              <p:cNvSpPr>
                <a:spLocks noChangeAspect="1"/>
              </p:cNvSpPr>
              <p:nvPr/>
            </p:nvSpPr>
            <p:spPr bwMode="gray">
              <a:xfrm>
                <a:off x="3019" y="3811"/>
                <a:ext cx="48" cy="23"/>
              </a:xfrm>
              <a:custGeom>
                <a:avLst/>
                <a:gdLst/>
                <a:ahLst/>
                <a:cxnLst>
                  <a:cxn ang="0">
                    <a:pos x="137" y="61"/>
                  </a:cxn>
                  <a:cxn ang="0">
                    <a:pos x="0" y="61"/>
                  </a:cxn>
                  <a:cxn ang="0">
                    <a:pos x="6" y="0"/>
                  </a:cxn>
                  <a:cxn ang="0">
                    <a:pos x="128" y="3"/>
                  </a:cxn>
                  <a:cxn ang="0">
                    <a:pos x="137" y="61"/>
                  </a:cxn>
                </a:cxnLst>
                <a:rect l="0" t="0" r="r" b="b"/>
                <a:pathLst>
                  <a:path w="137" h="61">
                    <a:moveTo>
                      <a:pt x="137" y="61"/>
                    </a:moveTo>
                    <a:lnTo>
                      <a:pt x="0" y="61"/>
                    </a:lnTo>
                    <a:lnTo>
                      <a:pt x="6" y="0"/>
                    </a:lnTo>
                    <a:lnTo>
                      <a:pt x="128" y="3"/>
                    </a:lnTo>
                    <a:lnTo>
                      <a:pt x="137" y="6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386" name="Freeform 314"/>
              <p:cNvSpPr>
                <a:spLocks noChangeAspect="1"/>
              </p:cNvSpPr>
              <p:nvPr/>
            </p:nvSpPr>
            <p:spPr bwMode="gray">
              <a:xfrm>
                <a:off x="3096" y="3810"/>
                <a:ext cx="45" cy="24"/>
              </a:xfrm>
              <a:custGeom>
                <a:avLst/>
                <a:gdLst/>
                <a:ahLst/>
                <a:cxnLst>
                  <a:cxn ang="0">
                    <a:pos x="137" y="64"/>
                  </a:cxn>
                  <a:cxn ang="0">
                    <a:pos x="0" y="64"/>
                  </a:cxn>
                  <a:cxn ang="0">
                    <a:pos x="2" y="3"/>
                  </a:cxn>
                  <a:cxn ang="0">
                    <a:pos x="127" y="0"/>
                  </a:cxn>
                  <a:cxn ang="0">
                    <a:pos x="137" y="64"/>
                  </a:cxn>
                </a:cxnLst>
                <a:rect l="0" t="0" r="r" b="b"/>
                <a:pathLst>
                  <a:path w="137" h="64">
                    <a:moveTo>
                      <a:pt x="137" y="64"/>
                    </a:moveTo>
                    <a:lnTo>
                      <a:pt x="0" y="64"/>
                    </a:lnTo>
                    <a:lnTo>
                      <a:pt x="2" y="3"/>
                    </a:lnTo>
                    <a:lnTo>
                      <a:pt x="127" y="0"/>
                    </a:lnTo>
                    <a:lnTo>
                      <a:pt x="137" y="6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387" name="Freeform 315"/>
              <p:cNvSpPr>
                <a:spLocks noChangeAspect="1"/>
              </p:cNvSpPr>
              <p:nvPr/>
            </p:nvSpPr>
            <p:spPr bwMode="gray">
              <a:xfrm>
                <a:off x="2945" y="3864"/>
                <a:ext cx="51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388" name="Freeform 316"/>
              <p:cNvSpPr>
                <a:spLocks noChangeAspect="1"/>
              </p:cNvSpPr>
              <p:nvPr/>
            </p:nvSpPr>
            <p:spPr bwMode="gray">
              <a:xfrm>
                <a:off x="2871" y="3864"/>
                <a:ext cx="50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389" name="Freeform 317"/>
              <p:cNvSpPr>
                <a:spLocks noChangeAspect="1"/>
              </p:cNvSpPr>
              <p:nvPr/>
            </p:nvSpPr>
            <p:spPr bwMode="gray">
              <a:xfrm>
                <a:off x="2796" y="3864"/>
                <a:ext cx="50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390" name="Freeform 318"/>
              <p:cNvSpPr>
                <a:spLocks noChangeAspect="1"/>
              </p:cNvSpPr>
              <p:nvPr/>
            </p:nvSpPr>
            <p:spPr bwMode="gray">
              <a:xfrm>
                <a:off x="2718" y="3864"/>
                <a:ext cx="51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391" name="Freeform 319"/>
              <p:cNvSpPr>
                <a:spLocks noChangeAspect="1"/>
              </p:cNvSpPr>
              <p:nvPr/>
            </p:nvSpPr>
            <p:spPr bwMode="gray">
              <a:xfrm>
                <a:off x="2643" y="3864"/>
                <a:ext cx="51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392" name="Freeform 320"/>
              <p:cNvSpPr>
                <a:spLocks noChangeAspect="1"/>
              </p:cNvSpPr>
              <p:nvPr/>
            </p:nvSpPr>
            <p:spPr bwMode="gray">
              <a:xfrm>
                <a:off x="2566" y="3864"/>
                <a:ext cx="50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393" name="Freeform 321"/>
              <p:cNvSpPr>
                <a:spLocks noChangeAspect="1"/>
              </p:cNvSpPr>
              <p:nvPr/>
            </p:nvSpPr>
            <p:spPr bwMode="gray">
              <a:xfrm>
                <a:off x="2490" y="3864"/>
                <a:ext cx="51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394" name="Freeform 322"/>
              <p:cNvSpPr>
                <a:spLocks noChangeAspect="1"/>
              </p:cNvSpPr>
              <p:nvPr/>
            </p:nvSpPr>
            <p:spPr bwMode="gray">
              <a:xfrm>
                <a:off x="2411" y="3864"/>
                <a:ext cx="51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395" name="Freeform 323"/>
              <p:cNvSpPr>
                <a:spLocks noChangeAspect="1"/>
              </p:cNvSpPr>
              <p:nvPr/>
            </p:nvSpPr>
            <p:spPr bwMode="gray">
              <a:xfrm>
                <a:off x="2336" y="3865"/>
                <a:ext cx="52" cy="31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396" name="Freeform 324"/>
              <p:cNvSpPr>
                <a:spLocks noChangeAspect="1"/>
              </p:cNvSpPr>
              <p:nvPr/>
            </p:nvSpPr>
            <p:spPr bwMode="gray">
              <a:xfrm>
                <a:off x="2255" y="3865"/>
                <a:ext cx="52" cy="31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397" name="Freeform 325"/>
              <p:cNvSpPr>
                <a:spLocks noChangeAspect="1"/>
              </p:cNvSpPr>
              <p:nvPr/>
            </p:nvSpPr>
            <p:spPr bwMode="gray">
              <a:xfrm>
                <a:off x="2177" y="3865"/>
                <a:ext cx="53" cy="31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398" name="Freeform 326"/>
              <p:cNvSpPr>
                <a:spLocks noChangeAspect="1"/>
              </p:cNvSpPr>
              <p:nvPr/>
            </p:nvSpPr>
            <p:spPr bwMode="gray">
              <a:xfrm>
                <a:off x="2145" y="3897"/>
                <a:ext cx="57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399" name="Freeform 327"/>
              <p:cNvSpPr>
                <a:spLocks noChangeAspect="1"/>
              </p:cNvSpPr>
              <p:nvPr/>
            </p:nvSpPr>
            <p:spPr bwMode="gray">
              <a:xfrm>
                <a:off x="2226" y="3897"/>
                <a:ext cx="57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400" name="Freeform 328"/>
              <p:cNvSpPr>
                <a:spLocks noChangeAspect="1"/>
              </p:cNvSpPr>
              <p:nvPr/>
            </p:nvSpPr>
            <p:spPr bwMode="gray">
              <a:xfrm>
                <a:off x="2305" y="3897"/>
                <a:ext cx="57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401" name="Freeform 329"/>
              <p:cNvSpPr>
                <a:spLocks noChangeAspect="1"/>
              </p:cNvSpPr>
              <p:nvPr/>
            </p:nvSpPr>
            <p:spPr bwMode="gray">
              <a:xfrm>
                <a:off x="2382" y="3897"/>
                <a:ext cx="57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402" name="Freeform 330"/>
              <p:cNvSpPr>
                <a:spLocks noChangeAspect="1"/>
              </p:cNvSpPr>
              <p:nvPr/>
            </p:nvSpPr>
            <p:spPr bwMode="gray">
              <a:xfrm>
                <a:off x="2462" y="3897"/>
                <a:ext cx="55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9" y="0"/>
                  </a:cxn>
                  <a:cxn ang="0">
                    <a:pos x="142" y="0"/>
                  </a:cxn>
                  <a:cxn ang="0">
                    <a:pos x="146" y="86"/>
                  </a:cxn>
                  <a:cxn ang="0">
                    <a:pos x="0" y="87"/>
                  </a:cxn>
                </a:cxnLst>
                <a:rect l="0" t="0" r="r" b="b"/>
                <a:pathLst>
                  <a:path w="146" h="87">
                    <a:moveTo>
                      <a:pt x="0" y="87"/>
                    </a:moveTo>
                    <a:lnTo>
                      <a:pt x="9" y="0"/>
                    </a:lnTo>
                    <a:lnTo>
                      <a:pt x="142" y="0"/>
                    </a:lnTo>
                    <a:lnTo>
                      <a:pt x="146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403" name="Freeform 331"/>
              <p:cNvSpPr>
                <a:spLocks noChangeAspect="1"/>
              </p:cNvSpPr>
              <p:nvPr/>
            </p:nvSpPr>
            <p:spPr bwMode="gray">
              <a:xfrm>
                <a:off x="2539" y="3897"/>
                <a:ext cx="55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9" y="0"/>
                  </a:cxn>
                  <a:cxn ang="0">
                    <a:pos x="142" y="0"/>
                  </a:cxn>
                  <a:cxn ang="0">
                    <a:pos x="146" y="86"/>
                  </a:cxn>
                  <a:cxn ang="0">
                    <a:pos x="0" y="87"/>
                  </a:cxn>
                </a:cxnLst>
                <a:rect l="0" t="0" r="r" b="b"/>
                <a:pathLst>
                  <a:path w="146" h="87">
                    <a:moveTo>
                      <a:pt x="0" y="87"/>
                    </a:moveTo>
                    <a:lnTo>
                      <a:pt x="9" y="0"/>
                    </a:lnTo>
                    <a:lnTo>
                      <a:pt x="142" y="0"/>
                    </a:lnTo>
                    <a:lnTo>
                      <a:pt x="146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404" name="Freeform 332"/>
              <p:cNvSpPr>
                <a:spLocks noChangeAspect="1"/>
              </p:cNvSpPr>
              <p:nvPr/>
            </p:nvSpPr>
            <p:spPr bwMode="gray">
              <a:xfrm>
                <a:off x="2617" y="3897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405" name="Freeform 333"/>
              <p:cNvSpPr>
                <a:spLocks noChangeAspect="1"/>
              </p:cNvSpPr>
              <p:nvPr/>
            </p:nvSpPr>
            <p:spPr bwMode="gray">
              <a:xfrm>
                <a:off x="2694" y="3897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406" name="Freeform 334"/>
              <p:cNvSpPr>
                <a:spLocks noChangeAspect="1"/>
              </p:cNvSpPr>
              <p:nvPr/>
            </p:nvSpPr>
            <p:spPr bwMode="gray">
              <a:xfrm>
                <a:off x="2771" y="3897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407" name="Freeform 335"/>
              <p:cNvSpPr>
                <a:spLocks noChangeAspect="1"/>
              </p:cNvSpPr>
              <p:nvPr/>
            </p:nvSpPr>
            <p:spPr bwMode="gray">
              <a:xfrm>
                <a:off x="2849" y="3897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408" name="Freeform 336"/>
              <p:cNvSpPr>
                <a:spLocks noChangeAspect="1"/>
              </p:cNvSpPr>
              <p:nvPr/>
            </p:nvSpPr>
            <p:spPr bwMode="gray">
              <a:xfrm>
                <a:off x="2921" y="3897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409" name="Freeform 337"/>
              <p:cNvSpPr>
                <a:spLocks noChangeAspect="1"/>
              </p:cNvSpPr>
              <p:nvPr/>
            </p:nvSpPr>
            <p:spPr bwMode="gray">
              <a:xfrm>
                <a:off x="2998" y="3897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410" name="Freeform 338"/>
              <p:cNvSpPr>
                <a:spLocks noChangeAspect="1"/>
              </p:cNvSpPr>
              <p:nvPr/>
            </p:nvSpPr>
            <p:spPr bwMode="gray">
              <a:xfrm>
                <a:off x="2948" y="3931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411" name="Freeform 339"/>
              <p:cNvSpPr>
                <a:spLocks noChangeAspect="1"/>
              </p:cNvSpPr>
              <p:nvPr/>
            </p:nvSpPr>
            <p:spPr bwMode="gray">
              <a:xfrm>
                <a:off x="2872" y="3931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412" name="Freeform 340"/>
              <p:cNvSpPr>
                <a:spLocks noChangeAspect="1"/>
              </p:cNvSpPr>
              <p:nvPr/>
            </p:nvSpPr>
            <p:spPr bwMode="gray">
              <a:xfrm>
                <a:off x="2795" y="3931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413" name="Freeform 341"/>
              <p:cNvSpPr>
                <a:spLocks noChangeAspect="1"/>
              </p:cNvSpPr>
              <p:nvPr/>
            </p:nvSpPr>
            <p:spPr bwMode="gray">
              <a:xfrm>
                <a:off x="2717" y="3931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414" name="Freeform 342"/>
              <p:cNvSpPr>
                <a:spLocks noChangeAspect="1"/>
              </p:cNvSpPr>
              <p:nvPr/>
            </p:nvSpPr>
            <p:spPr bwMode="gray">
              <a:xfrm>
                <a:off x="2640" y="3931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415" name="Freeform 343"/>
              <p:cNvSpPr>
                <a:spLocks noChangeAspect="1"/>
              </p:cNvSpPr>
              <p:nvPr/>
            </p:nvSpPr>
            <p:spPr bwMode="gray">
              <a:xfrm>
                <a:off x="2563" y="3931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416" name="Freeform 344"/>
              <p:cNvSpPr>
                <a:spLocks noChangeAspect="1"/>
              </p:cNvSpPr>
              <p:nvPr/>
            </p:nvSpPr>
            <p:spPr bwMode="gray">
              <a:xfrm>
                <a:off x="2486" y="3931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417" name="Freeform 345"/>
              <p:cNvSpPr>
                <a:spLocks noChangeAspect="1"/>
              </p:cNvSpPr>
              <p:nvPr/>
            </p:nvSpPr>
            <p:spPr bwMode="gray">
              <a:xfrm>
                <a:off x="2407" y="3931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418" name="Freeform 346"/>
              <p:cNvSpPr>
                <a:spLocks noChangeAspect="1"/>
              </p:cNvSpPr>
              <p:nvPr/>
            </p:nvSpPr>
            <p:spPr bwMode="gray">
              <a:xfrm>
                <a:off x="2328" y="3931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419" name="Freeform 347"/>
              <p:cNvSpPr>
                <a:spLocks noChangeAspect="1"/>
              </p:cNvSpPr>
              <p:nvPr/>
            </p:nvSpPr>
            <p:spPr bwMode="gray">
              <a:xfrm>
                <a:off x="2249" y="3931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420" name="Freeform 348"/>
              <p:cNvSpPr>
                <a:spLocks noChangeAspect="1"/>
              </p:cNvSpPr>
              <p:nvPr/>
            </p:nvSpPr>
            <p:spPr bwMode="gray">
              <a:xfrm>
                <a:off x="2170" y="3931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421" name="Freeform 349"/>
              <p:cNvSpPr>
                <a:spLocks noChangeAspect="1"/>
              </p:cNvSpPr>
              <p:nvPr/>
            </p:nvSpPr>
            <p:spPr bwMode="gray">
              <a:xfrm>
                <a:off x="2217" y="3964"/>
                <a:ext cx="57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422" name="Freeform 350"/>
              <p:cNvSpPr>
                <a:spLocks noChangeAspect="1"/>
              </p:cNvSpPr>
              <p:nvPr/>
            </p:nvSpPr>
            <p:spPr bwMode="gray">
              <a:xfrm>
                <a:off x="2297" y="3964"/>
                <a:ext cx="57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423" name="Freeform 351"/>
              <p:cNvSpPr>
                <a:spLocks noChangeAspect="1"/>
              </p:cNvSpPr>
              <p:nvPr/>
            </p:nvSpPr>
            <p:spPr bwMode="gray">
              <a:xfrm>
                <a:off x="2379" y="3965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424" name="Freeform 352"/>
              <p:cNvSpPr>
                <a:spLocks noChangeAspect="1"/>
              </p:cNvSpPr>
              <p:nvPr/>
            </p:nvSpPr>
            <p:spPr bwMode="gray">
              <a:xfrm>
                <a:off x="2457" y="3965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425" name="Freeform 353"/>
              <p:cNvSpPr>
                <a:spLocks noChangeAspect="1"/>
              </p:cNvSpPr>
              <p:nvPr/>
            </p:nvSpPr>
            <p:spPr bwMode="gray">
              <a:xfrm>
                <a:off x="2537" y="3965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426" name="Freeform 354"/>
              <p:cNvSpPr>
                <a:spLocks noChangeAspect="1"/>
              </p:cNvSpPr>
              <p:nvPr/>
            </p:nvSpPr>
            <p:spPr bwMode="gray">
              <a:xfrm>
                <a:off x="2615" y="3965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427" name="Freeform 355"/>
              <p:cNvSpPr>
                <a:spLocks noChangeAspect="1"/>
              </p:cNvSpPr>
              <p:nvPr/>
            </p:nvSpPr>
            <p:spPr bwMode="gray">
              <a:xfrm>
                <a:off x="2694" y="3965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428" name="Freeform 356"/>
              <p:cNvSpPr>
                <a:spLocks noChangeAspect="1"/>
              </p:cNvSpPr>
              <p:nvPr/>
            </p:nvSpPr>
            <p:spPr bwMode="gray">
              <a:xfrm>
                <a:off x="2771" y="3965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429" name="Freeform 357"/>
              <p:cNvSpPr>
                <a:spLocks noChangeAspect="1"/>
              </p:cNvSpPr>
              <p:nvPr/>
            </p:nvSpPr>
            <p:spPr bwMode="gray">
              <a:xfrm>
                <a:off x="2849" y="3965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430" name="Freeform 358"/>
              <p:cNvSpPr>
                <a:spLocks noChangeAspect="1"/>
              </p:cNvSpPr>
              <p:nvPr/>
            </p:nvSpPr>
            <p:spPr bwMode="gray">
              <a:xfrm>
                <a:off x="2926" y="3965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431" name="Freeform 359"/>
              <p:cNvSpPr>
                <a:spLocks noChangeAspect="1"/>
              </p:cNvSpPr>
              <p:nvPr/>
            </p:nvSpPr>
            <p:spPr bwMode="gray">
              <a:xfrm>
                <a:off x="2849" y="4000"/>
                <a:ext cx="107" cy="35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432" name="Freeform 360"/>
              <p:cNvSpPr>
                <a:spLocks noChangeAspect="1"/>
              </p:cNvSpPr>
              <p:nvPr/>
            </p:nvSpPr>
            <p:spPr bwMode="gray">
              <a:xfrm>
                <a:off x="2350" y="4000"/>
                <a:ext cx="476" cy="35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433" name="Freeform 361"/>
              <p:cNvSpPr>
                <a:spLocks noChangeAspect="1"/>
              </p:cNvSpPr>
              <p:nvPr/>
            </p:nvSpPr>
            <p:spPr bwMode="gray">
              <a:xfrm>
                <a:off x="2212" y="4000"/>
                <a:ext cx="110" cy="35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434" name="Freeform 362"/>
              <p:cNvSpPr>
                <a:spLocks noChangeAspect="1"/>
              </p:cNvSpPr>
              <p:nvPr/>
            </p:nvSpPr>
            <p:spPr bwMode="gray">
              <a:xfrm>
                <a:off x="2097" y="3865"/>
                <a:ext cx="53" cy="31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435" name="Freeform 363"/>
              <p:cNvSpPr>
                <a:spLocks noChangeAspect="1"/>
              </p:cNvSpPr>
              <p:nvPr/>
            </p:nvSpPr>
            <p:spPr bwMode="gray">
              <a:xfrm>
                <a:off x="2019" y="3865"/>
                <a:ext cx="52" cy="31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436" name="Freeform 364"/>
              <p:cNvSpPr>
                <a:spLocks noChangeAspect="1"/>
              </p:cNvSpPr>
              <p:nvPr/>
            </p:nvSpPr>
            <p:spPr bwMode="gray">
              <a:xfrm>
                <a:off x="2013" y="3897"/>
                <a:ext cx="111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437" name="Freeform 365"/>
              <p:cNvSpPr>
                <a:spLocks noChangeAspect="1"/>
              </p:cNvSpPr>
              <p:nvPr/>
            </p:nvSpPr>
            <p:spPr bwMode="gray">
              <a:xfrm>
                <a:off x="2007" y="3931"/>
                <a:ext cx="94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3" y="0"/>
                  </a:cxn>
                  <a:cxn ang="0">
                    <a:pos x="251" y="3"/>
                  </a:cxn>
                  <a:cxn ang="0">
                    <a:pos x="236" y="86"/>
                  </a:cxn>
                  <a:cxn ang="0">
                    <a:pos x="0" y="87"/>
                  </a:cxn>
                </a:cxnLst>
                <a:rect l="0" t="0" r="r" b="b"/>
                <a:pathLst>
                  <a:path w="251" h="87">
                    <a:moveTo>
                      <a:pt x="0" y="87"/>
                    </a:moveTo>
                    <a:lnTo>
                      <a:pt x="3" y="0"/>
                    </a:lnTo>
                    <a:lnTo>
                      <a:pt x="251" y="3"/>
                    </a:lnTo>
                    <a:lnTo>
                      <a:pt x="236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438" name="Freeform 366"/>
              <p:cNvSpPr>
                <a:spLocks noChangeAspect="1"/>
              </p:cNvSpPr>
              <p:nvPr/>
            </p:nvSpPr>
            <p:spPr bwMode="gray">
              <a:xfrm>
                <a:off x="2001" y="3964"/>
                <a:ext cx="145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439" name="Freeform 367"/>
              <p:cNvSpPr>
                <a:spLocks noChangeAspect="1"/>
              </p:cNvSpPr>
              <p:nvPr/>
            </p:nvSpPr>
            <p:spPr bwMode="gray">
              <a:xfrm>
                <a:off x="1995" y="4000"/>
                <a:ext cx="114" cy="35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440" name="Freeform 368"/>
              <p:cNvSpPr>
                <a:spLocks noChangeAspect="1"/>
              </p:cNvSpPr>
              <p:nvPr/>
            </p:nvSpPr>
            <p:spPr bwMode="gray">
              <a:xfrm>
                <a:off x="3019" y="3864"/>
                <a:ext cx="127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441" name="Freeform 369"/>
              <p:cNvSpPr>
                <a:spLocks noChangeAspect="1"/>
              </p:cNvSpPr>
              <p:nvPr/>
            </p:nvSpPr>
            <p:spPr bwMode="gray">
              <a:xfrm>
                <a:off x="3065" y="3897"/>
                <a:ext cx="81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442" name="Freeform 370"/>
              <p:cNvSpPr>
                <a:spLocks noChangeAspect="1"/>
              </p:cNvSpPr>
              <p:nvPr/>
            </p:nvSpPr>
            <p:spPr bwMode="gray">
              <a:xfrm>
                <a:off x="3022" y="3931"/>
                <a:ext cx="129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443" name="Freeform 371"/>
              <p:cNvSpPr>
                <a:spLocks noChangeAspect="1"/>
              </p:cNvSpPr>
              <p:nvPr/>
            </p:nvSpPr>
            <p:spPr bwMode="gray">
              <a:xfrm>
                <a:off x="3001" y="3965"/>
                <a:ext cx="155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444" name="Freeform 372"/>
              <p:cNvSpPr>
                <a:spLocks noChangeAspect="1"/>
              </p:cNvSpPr>
              <p:nvPr/>
            </p:nvSpPr>
            <p:spPr bwMode="gray">
              <a:xfrm>
                <a:off x="3052" y="4000"/>
                <a:ext cx="107" cy="35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29" name="Group 373"/>
              <p:cNvGrpSpPr>
                <a:grpSpLocks/>
              </p:cNvGrpSpPr>
              <p:nvPr/>
            </p:nvGrpSpPr>
            <p:grpSpPr bwMode="auto">
              <a:xfrm>
                <a:off x="3483" y="3862"/>
                <a:ext cx="303" cy="174"/>
                <a:chOff x="3483" y="3862"/>
                <a:chExt cx="303" cy="174"/>
              </a:xfrm>
            </p:grpSpPr>
            <p:sp>
              <p:nvSpPr>
                <p:cNvPr id="259446" name="Freeform 374"/>
                <p:cNvSpPr>
                  <a:spLocks noChangeAspect="1"/>
                </p:cNvSpPr>
                <p:nvPr/>
              </p:nvSpPr>
              <p:spPr bwMode="gray">
                <a:xfrm>
                  <a:off x="3483" y="3862"/>
                  <a:ext cx="80" cy="174"/>
                </a:xfrm>
                <a:custGeom>
                  <a:avLst/>
                  <a:gdLst/>
                  <a:ahLst/>
                  <a:cxnLst>
                    <a:cxn ang="0">
                      <a:pos x="76" y="464"/>
                    </a:cxn>
                    <a:cxn ang="0">
                      <a:pos x="124" y="464"/>
                    </a:cxn>
                    <a:cxn ang="0">
                      <a:pos x="214" y="460"/>
                    </a:cxn>
                    <a:cxn ang="0">
                      <a:pos x="130" y="4"/>
                    </a:cxn>
                    <a:cxn ang="0">
                      <a:pos x="0" y="0"/>
                    </a:cxn>
                    <a:cxn ang="0">
                      <a:pos x="76" y="464"/>
                    </a:cxn>
                  </a:cxnLst>
                  <a:rect l="0" t="0" r="r" b="b"/>
                  <a:pathLst>
                    <a:path w="214" h="464">
                      <a:moveTo>
                        <a:pt x="76" y="464"/>
                      </a:moveTo>
                      <a:cubicBezTo>
                        <a:pt x="92" y="464"/>
                        <a:pt x="108" y="464"/>
                        <a:pt x="124" y="464"/>
                      </a:cubicBezTo>
                      <a:lnTo>
                        <a:pt x="214" y="460"/>
                      </a:lnTo>
                      <a:lnTo>
                        <a:pt x="130" y="4"/>
                      </a:lnTo>
                      <a:lnTo>
                        <a:pt x="0" y="0"/>
                      </a:lnTo>
                      <a:lnTo>
                        <a:pt x="76" y="464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59447" name="Freeform 375"/>
                <p:cNvSpPr>
                  <a:spLocks noChangeAspect="1"/>
                </p:cNvSpPr>
                <p:nvPr/>
              </p:nvSpPr>
              <p:spPr bwMode="gray">
                <a:xfrm>
                  <a:off x="3556" y="3864"/>
                  <a:ext cx="80" cy="171"/>
                </a:xfrm>
                <a:custGeom>
                  <a:avLst/>
                  <a:gdLst/>
                  <a:ahLst/>
                  <a:cxnLst>
                    <a:cxn ang="0">
                      <a:pos x="212" y="456"/>
                    </a:cxn>
                    <a:cxn ang="0">
                      <a:pos x="126" y="0"/>
                    </a:cxn>
                    <a:cxn ang="0">
                      <a:pos x="0" y="4"/>
                    </a:cxn>
                    <a:cxn ang="0">
                      <a:pos x="80" y="454"/>
                    </a:cxn>
                    <a:cxn ang="0">
                      <a:pos x="212" y="456"/>
                    </a:cxn>
                  </a:cxnLst>
                  <a:rect l="0" t="0" r="r" b="b"/>
                  <a:pathLst>
                    <a:path w="212" h="456">
                      <a:moveTo>
                        <a:pt x="212" y="456"/>
                      </a:moveTo>
                      <a:lnTo>
                        <a:pt x="126" y="0"/>
                      </a:lnTo>
                      <a:lnTo>
                        <a:pt x="0" y="4"/>
                      </a:lnTo>
                      <a:lnTo>
                        <a:pt x="80" y="454"/>
                      </a:lnTo>
                      <a:lnTo>
                        <a:pt x="212" y="456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59448" name="Freeform 376"/>
                <p:cNvSpPr>
                  <a:spLocks noChangeAspect="1"/>
                </p:cNvSpPr>
                <p:nvPr/>
              </p:nvSpPr>
              <p:spPr bwMode="gray">
                <a:xfrm>
                  <a:off x="3630" y="3864"/>
                  <a:ext cx="82" cy="171"/>
                </a:xfrm>
                <a:custGeom>
                  <a:avLst/>
                  <a:gdLst/>
                  <a:ahLst/>
                  <a:cxnLst>
                    <a:cxn ang="0">
                      <a:pos x="220" y="456"/>
                    </a:cxn>
                    <a:cxn ang="0">
                      <a:pos x="126" y="6"/>
                    </a:cxn>
                    <a:cxn ang="0">
                      <a:pos x="0" y="0"/>
                    </a:cxn>
                    <a:cxn ang="0">
                      <a:pos x="84" y="454"/>
                    </a:cxn>
                    <a:cxn ang="0">
                      <a:pos x="220" y="456"/>
                    </a:cxn>
                  </a:cxnLst>
                  <a:rect l="0" t="0" r="r" b="b"/>
                  <a:pathLst>
                    <a:path w="220" h="456">
                      <a:moveTo>
                        <a:pt x="220" y="456"/>
                      </a:moveTo>
                      <a:lnTo>
                        <a:pt x="126" y="6"/>
                      </a:lnTo>
                      <a:lnTo>
                        <a:pt x="0" y="0"/>
                      </a:lnTo>
                      <a:lnTo>
                        <a:pt x="84" y="454"/>
                      </a:lnTo>
                      <a:lnTo>
                        <a:pt x="220" y="456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59449" name="Freeform 377"/>
                <p:cNvSpPr>
                  <a:spLocks noChangeAspect="1"/>
                </p:cNvSpPr>
                <p:nvPr/>
              </p:nvSpPr>
              <p:spPr bwMode="gray">
                <a:xfrm>
                  <a:off x="3722" y="3963"/>
                  <a:ext cx="64" cy="60"/>
                </a:xfrm>
                <a:custGeom>
                  <a:avLst/>
                  <a:gdLst/>
                  <a:ahLst/>
                  <a:cxnLst>
                    <a:cxn ang="0">
                      <a:pos x="170" y="154"/>
                    </a:cxn>
                    <a:cxn ang="0">
                      <a:pos x="134" y="0"/>
                    </a:cxn>
                    <a:cxn ang="0">
                      <a:pos x="0" y="0"/>
                    </a:cxn>
                    <a:cxn ang="0">
                      <a:pos x="38" y="160"/>
                    </a:cxn>
                    <a:cxn ang="0">
                      <a:pos x="170" y="154"/>
                    </a:cxn>
                  </a:cxnLst>
                  <a:rect l="0" t="0" r="r" b="b"/>
                  <a:pathLst>
                    <a:path w="170" h="160">
                      <a:moveTo>
                        <a:pt x="170" y="154"/>
                      </a:moveTo>
                      <a:lnTo>
                        <a:pt x="134" y="0"/>
                      </a:lnTo>
                      <a:lnTo>
                        <a:pt x="0" y="0"/>
                      </a:lnTo>
                      <a:lnTo>
                        <a:pt x="38" y="160"/>
                      </a:lnTo>
                      <a:lnTo>
                        <a:pt x="170" y="154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59450" name="Freeform 378"/>
                <p:cNvSpPr>
                  <a:spLocks noChangeAspect="1"/>
                </p:cNvSpPr>
                <p:nvPr/>
              </p:nvSpPr>
              <p:spPr bwMode="gray">
                <a:xfrm>
                  <a:off x="3701" y="3864"/>
                  <a:ext cx="65" cy="90"/>
                </a:xfrm>
                <a:custGeom>
                  <a:avLst/>
                  <a:gdLst/>
                  <a:ahLst/>
                  <a:cxnLst>
                    <a:cxn ang="0">
                      <a:pos x="174" y="234"/>
                    </a:cxn>
                    <a:cxn ang="0">
                      <a:pos x="136" y="84"/>
                    </a:cxn>
                    <a:cxn ang="0">
                      <a:pos x="126" y="0"/>
                    </a:cxn>
                    <a:cxn ang="0">
                      <a:pos x="0" y="0"/>
                    </a:cxn>
                    <a:cxn ang="0">
                      <a:pos x="14" y="90"/>
                    </a:cxn>
                    <a:cxn ang="0">
                      <a:pos x="50" y="240"/>
                    </a:cxn>
                    <a:cxn ang="0">
                      <a:pos x="174" y="234"/>
                    </a:cxn>
                  </a:cxnLst>
                  <a:rect l="0" t="0" r="r" b="b"/>
                  <a:pathLst>
                    <a:path w="174" h="240">
                      <a:moveTo>
                        <a:pt x="174" y="234"/>
                      </a:moveTo>
                      <a:lnTo>
                        <a:pt x="136" y="84"/>
                      </a:lnTo>
                      <a:lnTo>
                        <a:pt x="126" y="0"/>
                      </a:lnTo>
                      <a:lnTo>
                        <a:pt x="0" y="0"/>
                      </a:lnTo>
                      <a:lnTo>
                        <a:pt x="14" y="90"/>
                      </a:lnTo>
                      <a:lnTo>
                        <a:pt x="50" y="240"/>
                      </a:lnTo>
                      <a:lnTo>
                        <a:pt x="174" y="234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30" name="Group 379"/>
            <p:cNvGrpSpPr>
              <a:grpSpLocks/>
            </p:cNvGrpSpPr>
            <p:nvPr/>
          </p:nvGrpSpPr>
          <p:grpSpPr bwMode="auto">
            <a:xfrm>
              <a:off x="2160" y="2088"/>
              <a:ext cx="1442" cy="1636"/>
              <a:chOff x="2160" y="2088"/>
              <a:chExt cx="1442" cy="1636"/>
            </a:xfrm>
          </p:grpSpPr>
          <p:sp>
            <p:nvSpPr>
              <p:cNvPr id="259452" name="Rectangle 380"/>
              <p:cNvSpPr>
                <a:spLocks noChangeAspect="1" noChangeArrowheads="1"/>
              </p:cNvSpPr>
              <p:nvPr/>
            </p:nvSpPr>
            <p:spPr bwMode="gray">
              <a:xfrm>
                <a:off x="2181" y="3686"/>
                <a:ext cx="1410" cy="38"/>
              </a:xfrm>
              <a:prstGeom prst="rect">
                <a:avLst/>
              </a:prstGeom>
              <a:solidFill>
                <a:srgbClr val="5F5F5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9453" name="Rectangle 381"/>
              <p:cNvSpPr>
                <a:spLocks noChangeAspect="1" noChangeArrowheads="1"/>
              </p:cNvSpPr>
              <p:nvPr/>
            </p:nvSpPr>
            <p:spPr bwMode="gray">
              <a:xfrm>
                <a:off x="2161" y="3344"/>
                <a:ext cx="1441" cy="350"/>
              </a:xfrm>
              <a:prstGeom prst="rect">
                <a:avLst/>
              </a:prstGeom>
              <a:gradFill rotWithShape="0">
                <a:gsLst>
                  <a:gs pos="0">
                    <a:srgbClr val="DDDDDD"/>
                  </a:gs>
                  <a:gs pos="100000">
                    <a:srgbClr val="777777"/>
                  </a:gs>
                </a:gsLst>
                <a:lin ang="0" scaled="1"/>
              </a:gradFill>
              <a:ln w="3175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31" name="Group 382"/>
              <p:cNvGrpSpPr>
                <a:grpSpLocks/>
              </p:cNvGrpSpPr>
              <p:nvPr/>
            </p:nvGrpSpPr>
            <p:grpSpPr bwMode="auto">
              <a:xfrm>
                <a:off x="3160" y="3459"/>
                <a:ext cx="302" cy="60"/>
                <a:chOff x="3160" y="3459"/>
                <a:chExt cx="302" cy="60"/>
              </a:xfrm>
            </p:grpSpPr>
            <p:sp>
              <p:nvSpPr>
                <p:cNvPr id="259455" name="Freeform 383"/>
                <p:cNvSpPr>
                  <a:spLocks noChangeAspect="1"/>
                </p:cNvSpPr>
                <p:nvPr/>
              </p:nvSpPr>
              <p:spPr bwMode="gray">
                <a:xfrm>
                  <a:off x="3234" y="3459"/>
                  <a:ext cx="163" cy="60"/>
                </a:xfrm>
                <a:custGeom>
                  <a:avLst/>
                  <a:gdLst/>
                  <a:ahLst/>
                  <a:cxnLst>
                    <a:cxn ang="0">
                      <a:pos x="0" y="130"/>
                    </a:cxn>
                    <a:cxn ang="0">
                      <a:pos x="0" y="110"/>
                    </a:cxn>
                    <a:cxn ang="0">
                      <a:pos x="34" y="0"/>
                    </a:cxn>
                    <a:cxn ang="0">
                      <a:pos x="314" y="4"/>
                    </a:cxn>
                    <a:cxn ang="0">
                      <a:pos x="354" y="130"/>
                    </a:cxn>
                    <a:cxn ang="0">
                      <a:pos x="0" y="130"/>
                    </a:cxn>
                  </a:cxnLst>
                  <a:rect l="0" t="0" r="r" b="b"/>
                  <a:pathLst>
                    <a:path w="354" h="130">
                      <a:moveTo>
                        <a:pt x="0" y="130"/>
                      </a:moveTo>
                      <a:cubicBezTo>
                        <a:pt x="0" y="123"/>
                        <a:pt x="0" y="117"/>
                        <a:pt x="0" y="110"/>
                      </a:cubicBezTo>
                      <a:lnTo>
                        <a:pt x="34" y="0"/>
                      </a:lnTo>
                      <a:lnTo>
                        <a:pt x="314" y="4"/>
                      </a:lnTo>
                      <a:lnTo>
                        <a:pt x="354" y="130"/>
                      </a:lnTo>
                      <a:lnTo>
                        <a:pt x="0" y="13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59456" name="Rectangle 384"/>
                <p:cNvSpPr>
                  <a:spLocks noChangeAspect="1" noChangeArrowheads="1"/>
                </p:cNvSpPr>
                <p:nvPr/>
              </p:nvSpPr>
              <p:spPr bwMode="gray">
                <a:xfrm>
                  <a:off x="3160" y="3475"/>
                  <a:ext cx="302" cy="28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259457" name="Rectangle 385"/>
              <p:cNvSpPr>
                <a:spLocks noChangeAspect="1" noChangeArrowheads="1"/>
              </p:cNvSpPr>
              <p:nvPr/>
            </p:nvSpPr>
            <p:spPr bwMode="gray">
              <a:xfrm>
                <a:off x="2318" y="3571"/>
                <a:ext cx="109" cy="53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9458" name="Freeform 386"/>
              <p:cNvSpPr>
                <a:spLocks noChangeAspect="1"/>
              </p:cNvSpPr>
              <p:nvPr/>
            </p:nvSpPr>
            <p:spPr bwMode="gray">
              <a:xfrm>
                <a:off x="2160" y="3113"/>
                <a:ext cx="1442" cy="244"/>
              </a:xfrm>
              <a:custGeom>
                <a:avLst/>
                <a:gdLst/>
                <a:ahLst/>
                <a:cxnLst>
                  <a:cxn ang="0">
                    <a:pos x="399" y="0"/>
                  </a:cxn>
                  <a:cxn ang="0">
                    <a:pos x="0" y="501"/>
                  </a:cxn>
                  <a:cxn ang="0">
                    <a:pos x="17" y="530"/>
                  </a:cxn>
                  <a:cxn ang="0">
                    <a:pos x="3114" y="525"/>
                  </a:cxn>
                  <a:cxn ang="0">
                    <a:pos x="3129" y="501"/>
                  </a:cxn>
                  <a:cxn ang="0">
                    <a:pos x="2724" y="6"/>
                  </a:cxn>
                  <a:cxn ang="0">
                    <a:pos x="399" y="0"/>
                  </a:cxn>
                </a:cxnLst>
                <a:rect l="0" t="0" r="r" b="b"/>
                <a:pathLst>
                  <a:path w="3129" h="530">
                    <a:moveTo>
                      <a:pt x="399" y="0"/>
                    </a:moveTo>
                    <a:lnTo>
                      <a:pt x="0" y="501"/>
                    </a:lnTo>
                    <a:lnTo>
                      <a:pt x="17" y="530"/>
                    </a:lnTo>
                    <a:lnTo>
                      <a:pt x="3114" y="525"/>
                    </a:lnTo>
                    <a:lnTo>
                      <a:pt x="3129" y="501"/>
                    </a:lnTo>
                    <a:lnTo>
                      <a:pt x="2724" y="6"/>
                    </a:lnTo>
                    <a:lnTo>
                      <a:pt x="399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B2B2B2"/>
                  </a:gs>
                  <a:gs pos="100000">
                    <a:srgbClr val="4D4D4D"/>
                  </a:gs>
                </a:gsLst>
                <a:lin ang="0" scaled="1"/>
              </a:gradFill>
              <a:ln w="3175" cap="flat" cmpd="sng">
                <a:solidFill>
                  <a:srgbClr val="808080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9459" name="Freeform 387"/>
              <p:cNvSpPr>
                <a:spLocks noChangeAspect="1"/>
              </p:cNvSpPr>
              <p:nvPr/>
            </p:nvSpPr>
            <p:spPr bwMode="gray">
              <a:xfrm>
                <a:off x="2375" y="3132"/>
                <a:ext cx="954" cy="99"/>
              </a:xfrm>
              <a:custGeom>
                <a:avLst/>
                <a:gdLst/>
                <a:ahLst/>
                <a:cxnLst>
                  <a:cxn ang="0">
                    <a:pos x="1904" y="0"/>
                  </a:cxn>
                  <a:cxn ang="0">
                    <a:pos x="2034" y="160"/>
                  </a:cxn>
                  <a:cxn ang="0">
                    <a:pos x="1984" y="214"/>
                  </a:cxn>
                  <a:cxn ang="0">
                    <a:pos x="94" y="214"/>
                  </a:cxn>
                  <a:cxn ang="0">
                    <a:pos x="44" y="160"/>
                  </a:cxn>
                  <a:cxn ang="0">
                    <a:pos x="160" y="14"/>
                  </a:cxn>
                  <a:cxn ang="0">
                    <a:pos x="1904" y="0"/>
                  </a:cxn>
                </a:cxnLst>
                <a:rect l="0" t="0" r="r" b="b"/>
                <a:pathLst>
                  <a:path w="2070" h="214">
                    <a:moveTo>
                      <a:pt x="1904" y="0"/>
                    </a:moveTo>
                    <a:lnTo>
                      <a:pt x="2034" y="160"/>
                    </a:lnTo>
                    <a:cubicBezTo>
                      <a:pt x="2034" y="160"/>
                      <a:pt x="2070" y="214"/>
                      <a:pt x="1984" y="214"/>
                    </a:cubicBezTo>
                    <a:cubicBezTo>
                      <a:pt x="1984" y="214"/>
                      <a:pt x="1039" y="214"/>
                      <a:pt x="94" y="214"/>
                    </a:cubicBezTo>
                    <a:cubicBezTo>
                      <a:pt x="0" y="210"/>
                      <a:pt x="44" y="160"/>
                      <a:pt x="44" y="160"/>
                    </a:cubicBezTo>
                    <a:lnTo>
                      <a:pt x="160" y="14"/>
                    </a:lnTo>
                    <a:lnTo>
                      <a:pt x="190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777777"/>
                  </a:gs>
                  <a:gs pos="100000">
                    <a:srgbClr val="808080"/>
                  </a:gs>
                </a:gsLst>
                <a:lin ang="0" scaled="1"/>
              </a:gradFill>
              <a:ln w="3175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9460" name="Freeform 388"/>
              <p:cNvSpPr>
                <a:spLocks noChangeAspect="1"/>
              </p:cNvSpPr>
              <p:nvPr/>
            </p:nvSpPr>
            <p:spPr bwMode="gray">
              <a:xfrm>
                <a:off x="2387" y="3217"/>
                <a:ext cx="929" cy="81"/>
              </a:xfrm>
              <a:custGeom>
                <a:avLst/>
                <a:gdLst/>
                <a:ahLst/>
                <a:cxnLst>
                  <a:cxn ang="0">
                    <a:pos x="2014" y="0"/>
                  </a:cxn>
                  <a:cxn ang="0">
                    <a:pos x="2016" y="126"/>
                  </a:cxn>
                  <a:cxn ang="0">
                    <a:pos x="1960" y="176"/>
                  </a:cxn>
                  <a:cxn ang="0">
                    <a:pos x="70" y="176"/>
                  </a:cxn>
                  <a:cxn ang="0">
                    <a:pos x="10" y="120"/>
                  </a:cxn>
                  <a:cxn ang="0">
                    <a:pos x="10" y="2"/>
                  </a:cxn>
                  <a:cxn ang="0">
                    <a:pos x="2014" y="0"/>
                  </a:cxn>
                </a:cxnLst>
                <a:rect l="0" t="0" r="r" b="b"/>
                <a:pathLst>
                  <a:path w="2018" h="176">
                    <a:moveTo>
                      <a:pt x="2014" y="0"/>
                    </a:moveTo>
                    <a:lnTo>
                      <a:pt x="2016" y="126"/>
                    </a:lnTo>
                    <a:cubicBezTo>
                      <a:pt x="2007" y="155"/>
                      <a:pt x="2018" y="156"/>
                      <a:pt x="1960" y="176"/>
                    </a:cubicBezTo>
                    <a:cubicBezTo>
                      <a:pt x="1960" y="176"/>
                      <a:pt x="1015" y="176"/>
                      <a:pt x="70" y="176"/>
                    </a:cubicBezTo>
                    <a:cubicBezTo>
                      <a:pt x="0" y="172"/>
                      <a:pt x="20" y="149"/>
                      <a:pt x="10" y="120"/>
                    </a:cubicBezTo>
                    <a:lnTo>
                      <a:pt x="10" y="2"/>
                    </a:lnTo>
                    <a:lnTo>
                      <a:pt x="201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DDDDDD"/>
                  </a:gs>
                  <a:gs pos="100000">
                    <a:srgbClr val="292929"/>
                  </a:gs>
                </a:gsLst>
                <a:lin ang="0" scaled="1"/>
              </a:gradFill>
              <a:ln w="317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9461" name="AutoShape 389"/>
              <p:cNvSpPr>
                <a:spLocks noChangeAspect="1" noChangeArrowheads="1"/>
              </p:cNvSpPr>
              <p:nvPr/>
            </p:nvSpPr>
            <p:spPr bwMode="gray">
              <a:xfrm>
                <a:off x="2217" y="2088"/>
                <a:ext cx="1318" cy="1073"/>
              </a:xfrm>
              <a:prstGeom prst="roundRect">
                <a:avLst>
                  <a:gd name="adj" fmla="val 1847"/>
                </a:avLst>
              </a:prstGeom>
              <a:gradFill rotWithShape="0">
                <a:gsLst>
                  <a:gs pos="0">
                    <a:srgbClr val="DDDDDD"/>
                  </a:gs>
                  <a:gs pos="100000">
                    <a:srgbClr val="5F5F5F"/>
                  </a:gs>
                </a:gsLst>
                <a:lin ang="2700000" scaled="1"/>
              </a:gradFill>
              <a:ln w="3175">
                <a:solidFill>
                  <a:srgbClr val="80808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9462" name="AutoShape 390"/>
              <p:cNvSpPr>
                <a:spLocks noChangeAspect="1" noChangeArrowheads="1"/>
              </p:cNvSpPr>
              <p:nvPr/>
            </p:nvSpPr>
            <p:spPr bwMode="gray">
              <a:xfrm>
                <a:off x="2297" y="2178"/>
                <a:ext cx="1158" cy="897"/>
              </a:xfrm>
              <a:prstGeom prst="roundRect">
                <a:avLst>
                  <a:gd name="adj" fmla="val 1847"/>
                </a:avLst>
              </a:prstGeom>
              <a:gradFill rotWithShape="0">
                <a:gsLst>
                  <a:gs pos="0">
                    <a:srgbClr val="5F5F5F"/>
                  </a:gs>
                  <a:gs pos="100000">
                    <a:srgbClr val="DDDDDD"/>
                  </a:gs>
                </a:gsLst>
                <a:lin ang="2700000" scaled="1"/>
              </a:gradFill>
              <a:ln w="3175">
                <a:solidFill>
                  <a:srgbClr val="80808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9463" name="AutoShape 391"/>
              <p:cNvSpPr>
                <a:spLocks noChangeAspect="1" noChangeArrowheads="1"/>
              </p:cNvSpPr>
              <p:nvPr/>
            </p:nvSpPr>
            <p:spPr bwMode="gray">
              <a:xfrm>
                <a:off x="2375" y="2251"/>
                <a:ext cx="1004" cy="736"/>
              </a:xfrm>
              <a:prstGeom prst="roundRect">
                <a:avLst>
                  <a:gd name="adj" fmla="val 1847"/>
                </a:avLst>
              </a:prstGeom>
              <a:gradFill rotWithShape="0">
                <a:gsLst>
                  <a:gs pos="0">
                    <a:srgbClr val="FFFFCC"/>
                  </a:gs>
                  <a:gs pos="100000">
                    <a:srgbClr val="FFCC00"/>
                  </a:gs>
                </a:gsLst>
                <a:lin ang="2700000" scaled="1"/>
              </a:gradFill>
              <a:ln w="6350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9464" name="AutoShape 392"/>
              <p:cNvSpPr>
                <a:spLocks noChangeAspect="1" noChangeArrowheads="1"/>
              </p:cNvSpPr>
              <p:nvPr/>
            </p:nvSpPr>
            <p:spPr bwMode="gray">
              <a:xfrm>
                <a:off x="3125" y="2360"/>
                <a:ext cx="79" cy="185"/>
              </a:xfrm>
              <a:prstGeom prst="roundRect">
                <a:avLst>
                  <a:gd name="adj" fmla="val 50000"/>
                </a:avLst>
              </a:prstGeom>
              <a:solidFill>
                <a:srgbClr val="FFFFCC"/>
              </a:solidFill>
              <a:ln w="635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259072" name="Group 393"/>
          <p:cNvGrpSpPr>
            <a:grpSpLocks noChangeAspect="1"/>
          </p:cNvGrpSpPr>
          <p:nvPr/>
        </p:nvGrpSpPr>
        <p:grpSpPr bwMode="auto">
          <a:xfrm flipH="1">
            <a:off x="5164138" y="4946650"/>
            <a:ext cx="220662" cy="220663"/>
            <a:chOff x="1969" y="466"/>
            <a:chExt cx="3489" cy="3486"/>
          </a:xfrm>
        </p:grpSpPr>
        <p:sp>
          <p:nvSpPr>
            <p:cNvPr id="259466" name="AutoShape 394"/>
            <p:cNvSpPr>
              <a:spLocks noChangeAspect="1" noChangeArrowheads="1"/>
            </p:cNvSpPr>
            <p:nvPr/>
          </p:nvSpPr>
          <p:spPr bwMode="gray">
            <a:xfrm>
              <a:off x="1969" y="466"/>
              <a:ext cx="3489" cy="3486"/>
            </a:xfrm>
            <a:prstGeom prst="roundRect">
              <a:avLst>
                <a:gd name="adj" fmla="val 18847"/>
              </a:avLst>
            </a:prstGeom>
            <a:solidFill>
              <a:srgbClr val="72727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9467" name="AutoShape 395"/>
            <p:cNvSpPr>
              <a:spLocks noChangeAspect="1" noChangeArrowheads="1"/>
            </p:cNvSpPr>
            <p:nvPr/>
          </p:nvSpPr>
          <p:spPr bwMode="gray">
            <a:xfrm>
              <a:off x="2151" y="656"/>
              <a:ext cx="3125" cy="3116"/>
            </a:xfrm>
            <a:prstGeom prst="roundRect">
              <a:avLst>
                <a:gd name="adj" fmla="val 14856"/>
              </a:avLst>
            </a:prstGeom>
            <a:solidFill>
              <a:srgbClr val="FFA723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9468" name="Oval 396"/>
            <p:cNvSpPr>
              <a:spLocks noChangeAspect="1" noChangeArrowheads="1"/>
            </p:cNvSpPr>
            <p:nvPr/>
          </p:nvSpPr>
          <p:spPr bwMode="gray">
            <a:xfrm>
              <a:off x="2168" y="672"/>
              <a:ext cx="3092" cy="308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FFA723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59073" name="Group 397"/>
          <p:cNvGrpSpPr>
            <a:grpSpLocks/>
          </p:cNvGrpSpPr>
          <p:nvPr/>
        </p:nvGrpSpPr>
        <p:grpSpPr bwMode="auto">
          <a:xfrm>
            <a:off x="6546850" y="4757738"/>
            <a:ext cx="965200" cy="1009650"/>
            <a:chOff x="1894" y="2088"/>
            <a:chExt cx="1975" cy="2066"/>
          </a:xfrm>
        </p:grpSpPr>
        <p:grpSp>
          <p:nvGrpSpPr>
            <p:cNvPr id="259079" name="Group 398"/>
            <p:cNvGrpSpPr>
              <a:grpSpLocks/>
            </p:cNvGrpSpPr>
            <p:nvPr/>
          </p:nvGrpSpPr>
          <p:grpSpPr bwMode="auto">
            <a:xfrm>
              <a:off x="1894" y="3808"/>
              <a:ext cx="1975" cy="346"/>
              <a:chOff x="1894" y="3808"/>
              <a:chExt cx="1975" cy="346"/>
            </a:xfrm>
          </p:grpSpPr>
          <p:sp>
            <p:nvSpPr>
              <p:cNvPr id="259471" name="Freeform 399"/>
              <p:cNvSpPr>
                <a:spLocks noChangeAspect="1"/>
              </p:cNvSpPr>
              <p:nvPr/>
            </p:nvSpPr>
            <p:spPr bwMode="gray">
              <a:xfrm>
                <a:off x="1894" y="4098"/>
                <a:ext cx="1975" cy="56"/>
              </a:xfrm>
              <a:custGeom>
                <a:avLst/>
                <a:gdLst/>
                <a:ahLst/>
                <a:cxnLst>
                  <a:cxn ang="0">
                    <a:pos x="31" y="150"/>
                  </a:cxn>
                  <a:cxn ang="0">
                    <a:pos x="0" y="39"/>
                  </a:cxn>
                  <a:cxn ang="0">
                    <a:pos x="55" y="0"/>
                  </a:cxn>
                  <a:cxn ang="0">
                    <a:pos x="5221" y="0"/>
                  </a:cxn>
                  <a:cxn ang="0">
                    <a:pos x="5265" y="39"/>
                  </a:cxn>
                  <a:cxn ang="0">
                    <a:pos x="5221" y="150"/>
                  </a:cxn>
                  <a:cxn ang="0">
                    <a:pos x="31" y="150"/>
                  </a:cxn>
                </a:cxnLst>
                <a:rect l="0" t="0" r="r" b="b"/>
                <a:pathLst>
                  <a:path w="5265" h="150">
                    <a:moveTo>
                      <a:pt x="31" y="150"/>
                    </a:moveTo>
                    <a:lnTo>
                      <a:pt x="0" y="39"/>
                    </a:lnTo>
                    <a:lnTo>
                      <a:pt x="55" y="0"/>
                    </a:lnTo>
                    <a:lnTo>
                      <a:pt x="5221" y="0"/>
                    </a:lnTo>
                    <a:lnTo>
                      <a:pt x="5265" y="39"/>
                    </a:lnTo>
                    <a:lnTo>
                      <a:pt x="5221" y="150"/>
                    </a:lnTo>
                    <a:lnTo>
                      <a:pt x="31" y="150"/>
                    </a:lnTo>
                    <a:close/>
                  </a:path>
                </a:pathLst>
              </a:custGeom>
              <a:solidFill>
                <a:srgbClr val="969696"/>
              </a:solidFill>
              <a:ln w="3175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472" name="Freeform 400"/>
              <p:cNvSpPr>
                <a:spLocks noChangeAspect="1"/>
              </p:cNvSpPr>
              <p:nvPr/>
            </p:nvSpPr>
            <p:spPr bwMode="gray">
              <a:xfrm>
                <a:off x="1894" y="3821"/>
                <a:ext cx="1974" cy="292"/>
              </a:xfrm>
              <a:custGeom>
                <a:avLst/>
                <a:gdLst/>
                <a:ahLst/>
                <a:cxnLst>
                  <a:cxn ang="0">
                    <a:pos x="0" y="777"/>
                  </a:cxn>
                  <a:cxn ang="0">
                    <a:pos x="191" y="0"/>
                  </a:cxn>
                  <a:cxn ang="0">
                    <a:pos x="5034" y="0"/>
                  </a:cxn>
                  <a:cxn ang="0">
                    <a:pos x="5262" y="780"/>
                  </a:cxn>
                  <a:cxn ang="0">
                    <a:pos x="0" y="777"/>
                  </a:cxn>
                </a:cxnLst>
                <a:rect l="0" t="0" r="r" b="b"/>
                <a:pathLst>
                  <a:path w="5262" h="780">
                    <a:moveTo>
                      <a:pt x="0" y="777"/>
                    </a:moveTo>
                    <a:lnTo>
                      <a:pt x="191" y="0"/>
                    </a:lnTo>
                    <a:lnTo>
                      <a:pt x="5034" y="0"/>
                    </a:lnTo>
                    <a:lnTo>
                      <a:pt x="5262" y="780"/>
                    </a:lnTo>
                    <a:lnTo>
                      <a:pt x="0" y="777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DDDDDD"/>
                  </a:gs>
                  <a:gs pos="100000">
                    <a:schemeClr val="tx1"/>
                  </a:gs>
                </a:gsLst>
                <a:lin ang="0" scaled="1"/>
              </a:gra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473" name="Freeform 401"/>
              <p:cNvSpPr>
                <a:spLocks noChangeAspect="1"/>
              </p:cNvSpPr>
              <p:nvPr/>
            </p:nvSpPr>
            <p:spPr bwMode="gray">
              <a:xfrm>
                <a:off x="3222" y="3967"/>
                <a:ext cx="232" cy="112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618" y="300"/>
                  </a:cxn>
                  <a:cxn ang="0">
                    <a:pos x="588" y="130"/>
                  </a:cxn>
                  <a:cxn ang="0">
                    <a:pos x="558" y="85"/>
                  </a:cxn>
                  <a:cxn ang="0">
                    <a:pos x="397" y="82"/>
                  </a:cxn>
                  <a:cxn ang="0">
                    <a:pos x="352" y="0"/>
                  </a:cxn>
                  <a:cxn ang="0">
                    <a:pos x="220" y="0"/>
                  </a:cxn>
                  <a:cxn ang="0">
                    <a:pos x="187" y="40"/>
                  </a:cxn>
                  <a:cxn ang="0">
                    <a:pos x="183" y="85"/>
                  </a:cxn>
                  <a:cxn ang="0">
                    <a:pos x="33" y="85"/>
                  </a:cxn>
                  <a:cxn ang="0">
                    <a:pos x="0" y="130"/>
                  </a:cxn>
                  <a:cxn ang="0">
                    <a:pos x="18" y="300"/>
                  </a:cxn>
                </a:cxnLst>
                <a:rect l="0" t="0" r="r" b="b"/>
                <a:pathLst>
                  <a:path w="618" h="300">
                    <a:moveTo>
                      <a:pt x="18" y="300"/>
                    </a:moveTo>
                    <a:lnTo>
                      <a:pt x="618" y="300"/>
                    </a:lnTo>
                    <a:lnTo>
                      <a:pt x="588" y="130"/>
                    </a:lnTo>
                    <a:lnTo>
                      <a:pt x="558" y="85"/>
                    </a:lnTo>
                    <a:lnTo>
                      <a:pt x="397" y="82"/>
                    </a:lnTo>
                    <a:lnTo>
                      <a:pt x="352" y="0"/>
                    </a:lnTo>
                    <a:lnTo>
                      <a:pt x="220" y="0"/>
                    </a:lnTo>
                    <a:lnTo>
                      <a:pt x="187" y="40"/>
                    </a:lnTo>
                    <a:lnTo>
                      <a:pt x="183" y="85"/>
                    </a:lnTo>
                    <a:lnTo>
                      <a:pt x="33" y="85"/>
                    </a:lnTo>
                    <a:lnTo>
                      <a:pt x="0" y="130"/>
                    </a:lnTo>
                    <a:lnTo>
                      <a:pt x="18" y="300"/>
                    </a:lnTo>
                    <a:close/>
                  </a:path>
                </a:pathLst>
              </a:custGeom>
              <a:solidFill>
                <a:srgbClr val="808080"/>
              </a:solidFill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474" name="Freeform 402"/>
              <p:cNvSpPr>
                <a:spLocks noChangeAspect="1"/>
              </p:cNvSpPr>
              <p:nvPr/>
            </p:nvSpPr>
            <p:spPr bwMode="gray">
              <a:xfrm>
                <a:off x="3475" y="3864"/>
                <a:ext cx="335" cy="216"/>
              </a:xfrm>
              <a:custGeom>
                <a:avLst/>
                <a:gdLst/>
                <a:ahLst/>
                <a:cxnLst>
                  <a:cxn ang="0">
                    <a:pos x="82" y="573"/>
                  </a:cxn>
                  <a:cxn ang="0">
                    <a:pos x="892" y="576"/>
                  </a:cxn>
                  <a:cxn ang="0">
                    <a:pos x="756" y="45"/>
                  </a:cxn>
                  <a:cxn ang="0">
                    <a:pos x="727" y="0"/>
                  </a:cxn>
                  <a:cxn ang="0">
                    <a:pos x="603" y="0"/>
                  </a:cxn>
                  <a:cxn ang="0">
                    <a:pos x="568" y="56"/>
                  </a:cxn>
                  <a:cxn ang="0">
                    <a:pos x="535" y="3"/>
                  </a:cxn>
                  <a:cxn ang="0">
                    <a:pos x="412" y="6"/>
                  </a:cxn>
                  <a:cxn ang="0">
                    <a:pos x="378" y="56"/>
                  </a:cxn>
                  <a:cxn ang="0">
                    <a:pos x="345" y="3"/>
                  </a:cxn>
                  <a:cxn ang="0">
                    <a:pos x="220" y="3"/>
                  </a:cxn>
                  <a:cxn ang="0">
                    <a:pos x="187" y="51"/>
                  </a:cxn>
                  <a:cxn ang="0">
                    <a:pos x="150" y="3"/>
                  </a:cxn>
                  <a:cxn ang="0">
                    <a:pos x="22" y="3"/>
                  </a:cxn>
                  <a:cxn ang="0">
                    <a:pos x="0" y="89"/>
                  </a:cxn>
                  <a:cxn ang="0">
                    <a:pos x="82" y="573"/>
                  </a:cxn>
                </a:cxnLst>
                <a:rect l="0" t="0" r="r" b="b"/>
                <a:pathLst>
                  <a:path w="892" h="576">
                    <a:moveTo>
                      <a:pt x="82" y="573"/>
                    </a:moveTo>
                    <a:lnTo>
                      <a:pt x="892" y="576"/>
                    </a:lnTo>
                    <a:lnTo>
                      <a:pt x="756" y="45"/>
                    </a:lnTo>
                    <a:lnTo>
                      <a:pt x="727" y="0"/>
                    </a:lnTo>
                    <a:lnTo>
                      <a:pt x="603" y="0"/>
                    </a:lnTo>
                    <a:lnTo>
                      <a:pt x="568" y="56"/>
                    </a:lnTo>
                    <a:lnTo>
                      <a:pt x="535" y="3"/>
                    </a:lnTo>
                    <a:lnTo>
                      <a:pt x="412" y="6"/>
                    </a:lnTo>
                    <a:lnTo>
                      <a:pt x="378" y="56"/>
                    </a:lnTo>
                    <a:lnTo>
                      <a:pt x="345" y="3"/>
                    </a:lnTo>
                    <a:lnTo>
                      <a:pt x="220" y="3"/>
                    </a:lnTo>
                    <a:lnTo>
                      <a:pt x="187" y="51"/>
                    </a:lnTo>
                    <a:lnTo>
                      <a:pt x="150" y="3"/>
                    </a:lnTo>
                    <a:lnTo>
                      <a:pt x="22" y="3"/>
                    </a:lnTo>
                    <a:lnTo>
                      <a:pt x="0" y="89"/>
                    </a:lnTo>
                    <a:lnTo>
                      <a:pt x="82" y="573"/>
                    </a:lnTo>
                    <a:close/>
                  </a:path>
                </a:pathLst>
              </a:custGeom>
              <a:solidFill>
                <a:srgbClr val="808080"/>
              </a:solidFill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475" name="Freeform 403"/>
              <p:cNvSpPr>
                <a:spLocks noChangeAspect="1"/>
              </p:cNvSpPr>
              <p:nvPr/>
            </p:nvSpPr>
            <p:spPr bwMode="gray">
              <a:xfrm>
                <a:off x="1970" y="3808"/>
                <a:ext cx="1210" cy="273"/>
              </a:xfrm>
              <a:custGeom>
                <a:avLst/>
                <a:gdLst/>
                <a:ahLst/>
                <a:cxnLst>
                  <a:cxn ang="0">
                    <a:pos x="413" y="724"/>
                  </a:cxn>
                  <a:cxn ang="0">
                    <a:pos x="615" y="628"/>
                  </a:cxn>
                  <a:cxn ang="0">
                    <a:pos x="2679" y="724"/>
                  </a:cxn>
                  <a:cxn ang="0">
                    <a:pos x="2835" y="628"/>
                  </a:cxn>
                  <a:cxn ang="0">
                    <a:pos x="3225" y="724"/>
                  </a:cxn>
                  <a:cxn ang="0">
                    <a:pos x="3150" y="178"/>
                  </a:cxn>
                  <a:cxn ang="0">
                    <a:pos x="3114" y="4"/>
                  </a:cxn>
                  <a:cxn ang="0">
                    <a:pos x="2964" y="73"/>
                  </a:cxn>
                  <a:cxn ang="0">
                    <a:pos x="2802" y="9"/>
                  </a:cxn>
                  <a:cxn ang="0">
                    <a:pos x="2724" y="13"/>
                  </a:cxn>
                  <a:cxn ang="0">
                    <a:pos x="2565" y="79"/>
                  </a:cxn>
                  <a:cxn ang="0">
                    <a:pos x="2402" y="4"/>
                  </a:cxn>
                  <a:cxn ang="0">
                    <a:pos x="2355" y="169"/>
                  </a:cxn>
                  <a:cxn ang="0">
                    <a:pos x="2289" y="58"/>
                  </a:cxn>
                  <a:cxn ang="0">
                    <a:pos x="2142" y="1"/>
                  </a:cxn>
                  <a:cxn ang="0">
                    <a:pos x="2070" y="7"/>
                  </a:cxn>
                  <a:cxn ang="0">
                    <a:pos x="1902" y="79"/>
                  </a:cxn>
                  <a:cxn ang="0">
                    <a:pos x="1737" y="4"/>
                  </a:cxn>
                  <a:cxn ang="0">
                    <a:pos x="1659" y="7"/>
                  </a:cxn>
                  <a:cxn ang="0">
                    <a:pos x="1485" y="73"/>
                  </a:cxn>
                  <a:cxn ang="0">
                    <a:pos x="1425" y="148"/>
                  </a:cxn>
                  <a:cxn ang="0">
                    <a:pos x="1395" y="7"/>
                  </a:cxn>
                  <a:cxn ang="0">
                    <a:pos x="1209" y="79"/>
                  </a:cxn>
                  <a:cxn ang="0">
                    <a:pos x="1065" y="4"/>
                  </a:cxn>
                  <a:cxn ang="0">
                    <a:pos x="984" y="7"/>
                  </a:cxn>
                  <a:cxn ang="0">
                    <a:pos x="810" y="79"/>
                  </a:cxn>
                  <a:cxn ang="0">
                    <a:pos x="639" y="13"/>
                  </a:cxn>
                  <a:cxn ang="0">
                    <a:pos x="600" y="150"/>
                  </a:cxn>
                  <a:cxn ang="0">
                    <a:pos x="519" y="199"/>
                  </a:cxn>
                  <a:cxn ang="0">
                    <a:pos x="345" y="154"/>
                  </a:cxn>
                  <a:cxn ang="0">
                    <a:pos x="296" y="0"/>
                  </a:cxn>
                  <a:cxn ang="0">
                    <a:pos x="120" y="79"/>
                  </a:cxn>
                  <a:cxn ang="0">
                    <a:pos x="128" y="181"/>
                  </a:cxn>
                  <a:cxn ang="0">
                    <a:pos x="0" y="727"/>
                  </a:cxn>
                </a:cxnLst>
                <a:rect l="0" t="0" r="r" b="b"/>
                <a:pathLst>
                  <a:path w="3225" h="727">
                    <a:moveTo>
                      <a:pt x="0" y="727"/>
                    </a:moveTo>
                    <a:lnTo>
                      <a:pt x="413" y="724"/>
                    </a:lnTo>
                    <a:lnTo>
                      <a:pt x="429" y="628"/>
                    </a:lnTo>
                    <a:lnTo>
                      <a:pt x="615" y="628"/>
                    </a:lnTo>
                    <a:lnTo>
                      <a:pt x="600" y="727"/>
                    </a:lnTo>
                    <a:lnTo>
                      <a:pt x="2679" y="724"/>
                    </a:lnTo>
                    <a:lnTo>
                      <a:pt x="2664" y="628"/>
                    </a:lnTo>
                    <a:lnTo>
                      <a:pt x="2835" y="628"/>
                    </a:lnTo>
                    <a:lnTo>
                      <a:pt x="2850" y="724"/>
                    </a:lnTo>
                    <a:lnTo>
                      <a:pt x="3225" y="724"/>
                    </a:lnTo>
                    <a:lnTo>
                      <a:pt x="3174" y="193"/>
                    </a:lnTo>
                    <a:lnTo>
                      <a:pt x="3150" y="178"/>
                    </a:lnTo>
                    <a:lnTo>
                      <a:pt x="3150" y="67"/>
                    </a:lnTo>
                    <a:lnTo>
                      <a:pt x="3114" y="4"/>
                    </a:lnTo>
                    <a:lnTo>
                      <a:pt x="3000" y="7"/>
                    </a:lnTo>
                    <a:lnTo>
                      <a:pt x="2964" y="73"/>
                    </a:lnTo>
                    <a:lnTo>
                      <a:pt x="2918" y="12"/>
                    </a:lnTo>
                    <a:lnTo>
                      <a:pt x="2802" y="9"/>
                    </a:lnTo>
                    <a:lnTo>
                      <a:pt x="2766" y="82"/>
                    </a:lnTo>
                    <a:lnTo>
                      <a:pt x="2724" y="13"/>
                    </a:lnTo>
                    <a:lnTo>
                      <a:pt x="2604" y="7"/>
                    </a:lnTo>
                    <a:lnTo>
                      <a:pt x="2565" y="79"/>
                    </a:lnTo>
                    <a:lnTo>
                      <a:pt x="2529" y="4"/>
                    </a:lnTo>
                    <a:lnTo>
                      <a:pt x="2402" y="4"/>
                    </a:lnTo>
                    <a:lnTo>
                      <a:pt x="2364" y="58"/>
                    </a:lnTo>
                    <a:lnTo>
                      <a:pt x="2355" y="169"/>
                    </a:lnTo>
                    <a:lnTo>
                      <a:pt x="2295" y="148"/>
                    </a:lnTo>
                    <a:lnTo>
                      <a:pt x="2289" y="58"/>
                    </a:lnTo>
                    <a:lnTo>
                      <a:pt x="2262" y="4"/>
                    </a:lnTo>
                    <a:lnTo>
                      <a:pt x="2142" y="1"/>
                    </a:lnTo>
                    <a:lnTo>
                      <a:pt x="2097" y="72"/>
                    </a:lnTo>
                    <a:lnTo>
                      <a:pt x="2070" y="7"/>
                    </a:lnTo>
                    <a:lnTo>
                      <a:pt x="1950" y="7"/>
                    </a:lnTo>
                    <a:lnTo>
                      <a:pt x="1902" y="79"/>
                    </a:lnTo>
                    <a:lnTo>
                      <a:pt x="1869" y="12"/>
                    </a:lnTo>
                    <a:lnTo>
                      <a:pt x="1737" y="4"/>
                    </a:lnTo>
                    <a:lnTo>
                      <a:pt x="1700" y="79"/>
                    </a:lnTo>
                    <a:lnTo>
                      <a:pt x="1659" y="7"/>
                    </a:lnTo>
                    <a:lnTo>
                      <a:pt x="1539" y="7"/>
                    </a:lnTo>
                    <a:lnTo>
                      <a:pt x="1485" y="73"/>
                    </a:lnTo>
                    <a:lnTo>
                      <a:pt x="1476" y="148"/>
                    </a:lnTo>
                    <a:lnTo>
                      <a:pt x="1425" y="148"/>
                    </a:lnTo>
                    <a:lnTo>
                      <a:pt x="1425" y="73"/>
                    </a:lnTo>
                    <a:lnTo>
                      <a:pt x="1395" y="7"/>
                    </a:lnTo>
                    <a:lnTo>
                      <a:pt x="1266" y="7"/>
                    </a:lnTo>
                    <a:lnTo>
                      <a:pt x="1209" y="79"/>
                    </a:lnTo>
                    <a:lnTo>
                      <a:pt x="1193" y="12"/>
                    </a:lnTo>
                    <a:lnTo>
                      <a:pt x="1065" y="4"/>
                    </a:lnTo>
                    <a:lnTo>
                      <a:pt x="1016" y="79"/>
                    </a:lnTo>
                    <a:lnTo>
                      <a:pt x="984" y="7"/>
                    </a:lnTo>
                    <a:lnTo>
                      <a:pt x="849" y="4"/>
                    </a:lnTo>
                    <a:lnTo>
                      <a:pt x="810" y="79"/>
                    </a:lnTo>
                    <a:lnTo>
                      <a:pt x="780" y="13"/>
                    </a:lnTo>
                    <a:lnTo>
                      <a:pt x="639" y="13"/>
                    </a:lnTo>
                    <a:lnTo>
                      <a:pt x="609" y="73"/>
                    </a:lnTo>
                    <a:lnTo>
                      <a:pt x="600" y="150"/>
                    </a:lnTo>
                    <a:lnTo>
                      <a:pt x="563" y="142"/>
                    </a:lnTo>
                    <a:lnTo>
                      <a:pt x="519" y="199"/>
                    </a:lnTo>
                    <a:lnTo>
                      <a:pt x="474" y="148"/>
                    </a:lnTo>
                    <a:lnTo>
                      <a:pt x="345" y="154"/>
                    </a:lnTo>
                    <a:lnTo>
                      <a:pt x="330" y="67"/>
                    </a:lnTo>
                    <a:lnTo>
                      <a:pt x="296" y="0"/>
                    </a:lnTo>
                    <a:lnTo>
                      <a:pt x="165" y="4"/>
                    </a:lnTo>
                    <a:lnTo>
                      <a:pt x="120" y="79"/>
                    </a:lnTo>
                    <a:lnTo>
                      <a:pt x="105" y="159"/>
                    </a:lnTo>
                    <a:lnTo>
                      <a:pt x="128" y="181"/>
                    </a:lnTo>
                    <a:lnTo>
                      <a:pt x="99" y="187"/>
                    </a:lnTo>
                    <a:lnTo>
                      <a:pt x="0" y="727"/>
                    </a:lnTo>
                    <a:close/>
                  </a:path>
                </a:pathLst>
              </a:custGeom>
              <a:solidFill>
                <a:srgbClr val="808080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476" name="Freeform 404"/>
              <p:cNvSpPr>
                <a:spLocks noChangeAspect="1"/>
              </p:cNvSpPr>
              <p:nvPr/>
            </p:nvSpPr>
            <p:spPr bwMode="gray">
              <a:xfrm>
                <a:off x="3198" y="3810"/>
                <a:ext cx="239" cy="150"/>
              </a:xfrm>
              <a:custGeom>
                <a:avLst/>
                <a:gdLst/>
                <a:ahLst/>
                <a:cxnLst>
                  <a:cxn ang="0">
                    <a:pos x="45" y="397"/>
                  </a:cxn>
                  <a:cxn ang="0">
                    <a:pos x="638" y="400"/>
                  </a:cxn>
                  <a:cxn ang="0">
                    <a:pos x="597" y="183"/>
                  </a:cxn>
                  <a:cxn ang="0">
                    <a:pos x="575" y="162"/>
                  </a:cxn>
                  <a:cxn ang="0">
                    <a:pos x="588" y="162"/>
                  </a:cxn>
                  <a:cxn ang="0">
                    <a:pos x="573" y="57"/>
                  </a:cxn>
                  <a:cxn ang="0">
                    <a:pos x="545" y="4"/>
                  </a:cxn>
                  <a:cxn ang="0">
                    <a:pos x="425" y="3"/>
                  </a:cxn>
                  <a:cxn ang="0">
                    <a:pos x="387" y="63"/>
                  </a:cxn>
                  <a:cxn ang="0">
                    <a:pos x="350" y="4"/>
                  </a:cxn>
                  <a:cxn ang="0">
                    <a:pos x="237" y="0"/>
                  </a:cxn>
                  <a:cxn ang="0">
                    <a:pos x="200" y="63"/>
                  </a:cxn>
                  <a:cxn ang="0">
                    <a:pos x="162" y="4"/>
                  </a:cxn>
                  <a:cxn ang="0">
                    <a:pos x="41" y="3"/>
                  </a:cxn>
                  <a:cxn ang="0">
                    <a:pos x="0" y="60"/>
                  </a:cxn>
                  <a:cxn ang="0">
                    <a:pos x="11" y="165"/>
                  </a:cxn>
                  <a:cxn ang="0">
                    <a:pos x="42" y="165"/>
                  </a:cxn>
                  <a:cxn ang="0">
                    <a:pos x="20" y="187"/>
                  </a:cxn>
                  <a:cxn ang="0">
                    <a:pos x="45" y="397"/>
                  </a:cxn>
                </a:cxnLst>
                <a:rect l="0" t="0" r="r" b="b"/>
                <a:pathLst>
                  <a:path w="638" h="400">
                    <a:moveTo>
                      <a:pt x="45" y="397"/>
                    </a:moveTo>
                    <a:lnTo>
                      <a:pt x="638" y="400"/>
                    </a:lnTo>
                    <a:lnTo>
                      <a:pt x="597" y="183"/>
                    </a:lnTo>
                    <a:lnTo>
                      <a:pt x="575" y="162"/>
                    </a:lnTo>
                    <a:lnTo>
                      <a:pt x="588" y="162"/>
                    </a:lnTo>
                    <a:lnTo>
                      <a:pt x="573" y="57"/>
                    </a:lnTo>
                    <a:lnTo>
                      <a:pt x="545" y="4"/>
                    </a:lnTo>
                    <a:lnTo>
                      <a:pt x="425" y="3"/>
                    </a:lnTo>
                    <a:lnTo>
                      <a:pt x="387" y="63"/>
                    </a:lnTo>
                    <a:lnTo>
                      <a:pt x="350" y="4"/>
                    </a:lnTo>
                    <a:lnTo>
                      <a:pt x="237" y="0"/>
                    </a:lnTo>
                    <a:lnTo>
                      <a:pt x="200" y="63"/>
                    </a:lnTo>
                    <a:lnTo>
                      <a:pt x="162" y="4"/>
                    </a:lnTo>
                    <a:lnTo>
                      <a:pt x="41" y="3"/>
                    </a:lnTo>
                    <a:lnTo>
                      <a:pt x="0" y="60"/>
                    </a:lnTo>
                    <a:lnTo>
                      <a:pt x="11" y="165"/>
                    </a:lnTo>
                    <a:lnTo>
                      <a:pt x="42" y="165"/>
                    </a:lnTo>
                    <a:lnTo>
                      <a:pt x="20" y="187"/>
                    </a:lnTo>
                    <a:lnTo>
                      <a:pt x="45" y="397"/>
                    </a:lnTo>
                    <a:close/>
                  </a:path>
                </a:pathLst>
              </a:custGeom>
              <a:solidFill>
                <a:srgbClr val="808080"/>
              </a:solidFill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477" name="Freeform 405"/>
              <p:cNvSpPr>
                <a:spLocks noChangeAspect="1"/>
              </p:cNvSpPr>
              <p:nvPr/>
            </p:nvSpPr>
            <p:spPr bwMode="gray">
              <a:xfrm>
                <a:off x="3213" y="3810"/>
                <a:ext cx="47" cy="24"/>
              </a:xfrm>
              <a:custGeom>
                <a:avLst/>
                <a:gdLst/>
                <a:ahLst/>
                <a:cxnLst>
                  <a:cxn ang="0">
                    <a:pos x="137" y="64"/>
                  </a:cxn>
                  <a:cxn ang="0">
                    <a:pos x="0" y="64"/>
                  </a:cxn>
                  <a:cxn ang="0">
                    <a:pos x="2" y="3"/>
                  </a:cxn>
                  <a:cxn ang="0">
                    <a:pos x="127" y="0"/>
                  </a:cxn>
                  <a:cxn ang="0">
                    <a:pos x="137" y="64"/>
                  </a:cxn>
                </a:cxnLst>
                <a:rect l="0" t="0" r="r" b="b"/>
                <a:pathLst>
                  <a:path w="137" h="64">
                    <a:moveTo>
                      <a:pt x="137" y="64"/>
                    </a:moveTo>
                    <a:lnTo>
                      <a:pt x="0" y="64"/>
                    </a:lnTo>
                    <a:lnTo>
                      <a:pt x="2" y="3"/>
                    </a:lnTo>
                    <a:lnTo>
                      <a:pt x="127" y="0"/>
                    </a:lnTo>
                    <a:lnTo>
                      <a:pt x="137" y="6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478" name="Freeform 406"/>
              <p:cNvSpPr>
                <a:spLocks noChangeAspect="1"/>
              </p:cNvSpPr>
              <p:nvPr/>
            </p:nvSpPr>
            <p:spPr bwMode="gray">
              <a:xfrm>
                <a:off x="3286" y="3810"/>
                <a:ext cx="44" cy="24"/>
              </a:xfrm>
              <a:custGeom>
                <a:avLst/>
                <a:gdLst/>
                <a:ahLst/>
                <a:cxnLst>
                  <a:cxn ang="0">
                    <a:pos x="137" y="64"/>
                  </a:cxn>
                  <a:cxn ang="0">
                    <a:pos x="0" y="64"/>
                  </a:cxn>
                  <a:cxn ang="0">
                    <a:pos x="2" y="3"/>
                  </a:cxn>
                  <a:cxn ang="0">
                    <a:pos x="127" y="0"/>
                  </a:cxn>
                  <a:cxn ang="0">
                    <a:pos x="137" y="64"/>
                  </a:cxn>
                </a:cxnLst>
                <a:rect l="0" t="0" r="r" b="b"/>
                <a:pathLst>
                  <a:path w="137" h="64">
                    <a:moveTo>
                      <a:pt x="137" y="64"/>
                    </a:moveTo>
                    <a:lnTo>
                      <a:pt x="0" y="64"/>
                    </a:lnTo>
                    <a:lnTo>
                      <a:pt x="2" y="3"/>
                    </a:lnTo>
                    <a:lnTo>
                      <a:pt x="127" y="0"/>
                    </a:lnTo>
                    <a:lnTo>
                      <a:pt x="137" y="6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479" name="Freeform 407"/>
              <p:cNvSpPr>
                <a:spLocks noChangeAspect="1"/>
              </p:cNvSpPr>
              <p:nvPr/>
            </p:nvSpPr>
            <p:spPr bwMode="gray">
              <a:xfrm>
                <a:off x="3357" y="3810"/>
                <a:ext cx="46" cy="24"/>
              </a:xfrm>
              <a:custGeom>
                <a:avLst/>
                <a:gdLst/>
                <a:ahLst/>
                <a:cxnLst>
                  <a:cxn ang="0">
                    <a:pos x="137" y="64"/>
                  </a:cxn>
                  <a:cxn ang="0">
                    <a:pos x="0" y="64"/>
                  </a:cxn>
                  <a:cxn ang="0">
                    <a:pos x="2" y="3"/>
                  </a:cxn>
                  <a:cxn ang="0">
                    <a:pos x="127" y="0"/>
                  </a:cxn>
                  <a:cxn ang="0">
                    <a:pos x="137" y="64"/>
                  </a:cxn>
                </a:cxnLst>
                <a:rect l="0" t="0" r="r" b="b"/>
                <a:pathLst>
                  <a:path w="137" h="64">
                    <a:moveTo>
                      <a:pt x="137" y="64"/>
                    </a:moveTo>
                    <a:lnTo>
                      <a:pt x="0" y="64"/>
                    </a:lnTo>
                    <a:lnTo>
                      <a:pt x="2" y="3"/>
                    </a:lnTo>
                    <a:lnTo>
                      <a:pt x="127" y="0"/>
                    </a:lnTo>
                    <a:lnTo>
                      <a:pt x="137" y="6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480" name="Freeform 408"/>
              <p:cNvSpPr>
                <a:spLocks noChangeAspect="1"/>
              </p:cNvSpPr>
              <p:nvPr/>
            </p:nvSpPr>
            <p:spPr bwMode="gray">
              <a:xfrm>
                <a:off x="3363" y="3864"/>
                <a:ext cx="58" cy="67"/>
              </a:xfrm>
              <a:custGeom>
                <a:avLst/>
                <a:gdLst/>
                <a:ahLst/>
                <a:cxnLst>
                  <a:cxn ang="0">
                    <a:pos x="155" y="176"/>
                  </a:cxn>
                  <a:cxn ang="0">
                    <a:pos x="128" y="0"/>
                  </a:cxn>
                  <a:cxn ang="0">
                    <a:pos x="0" y="0"/>
                  </a:cxn>
                  <a:cxn ang="0">
                    <a:pos x="23" y="180"/>
                  </a:cxn>
                  <a:cxn ang="0">
                    <a:pos x="155" y="176"/>
                  </a:cxn>
                </a:cxnLst>
                <a:rect l="0" t="0" r="r" b="b"/>
                <a:pathLst>
                  <a:path w="155" h="180">
                    <a:moveTo>
                      <a:pt x="155" y="176"/>
                    </a:moveTo>
                    <a:lnTo>
                      <a:pt x="128" y="0"/>
                    </a:lnTo>
                    <a:lnTo>
                      <a:pt x="0" y="0"/>
                    </a:lnTo>
                    <a:lnTo>
                      <a:pt x="23" y="180"/>
                    </a:lnTo>
                    <a:lnTo>
                      <a:pt x="155" y="176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481" name="Freeform 409"/>
              <p:cNvSpPr>
                <a:spLocks noChangeAspect="1"/>
              </p:cNvSpPr>
              <p:nvPr/>
            </p:nvSpPr>
            <p:spPr bwMode="gray">
              <a:xfrm>
                <a:off x="3291" y="3864"/>
                <a:ext cx="57" cy="67"/>
              </a:xfrm>
              <a:custGeom>
                <a:avLst/>
                <a:gdLst/>
                <a:ahLst/>
                <a:cxnLst>
                  <a:cxn ang="0">
                    <a:pos x="152" y="180"/>
                  </a:cxn>
                  <a:cxn ang="0">
                    <a:pos x="125" y="0"/>
                  </a:cxn>
                  <a:cxn ang="0">
                    <a:pos x="0" y="0"/>
                  </a:cxn>
                  <a:cxn ang="0">
                    <a:pos x="20" y="180"/>
                  </a:cxn>
                  <a:cxn ang="0">
                    <a:pos x="152" y="180"/>
                  </a:cxn>
                </a:cxnLst>
                <a:rect l="0" t="0" r="r" b="b"/>
                <a:pathLst>
                  <a:path w="152" h="180">
                    <a:moveTo>
                      <a:pt x="152" y="180"/>
                    </a:moveTo>
                    <a:lnTo>
                      <a:pt x="125" y="0"/>
                    </a:lnTo>
                    <a:lnTo>
                      <a:pt x="0" y="0"/>
                    </a:lnTo>
                    <a:lnTo>
                      <a:pt x="20" y="180"/>
                    </a:lnTo>
                    <a:lnTo>
                      <a:pt x="152" y="180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482" name="Freeform 410"/>
              <p:cNvSpPr>
                <a:spLocks noChangeAspect="1"/>
              </p:cNvSpPr>
              <p:nvPr/>
            </p:nvSpPr>
            <p:spPr bwMode="gray">
              <a:xfrm>
                <a:off x="3219" y="3864"/>
                <a:ext cx="58" cy="67"/>
              </a:xfrm>
              <a:custGeom>
                <a:avLst/>
                <a:gdLst/>
                <a:ahLst/>
                <a:cxnLst>
                  <a:cxn ang="0">
                    <a:pos x="157" y="180"/>
                  </a:cxn>
                  <a:cxn ang="0">
                    <a:pos x="138" y="0"/>
                  </a:cxn>
                  <a:cxn ang="0">
                    <a:pos x="3" y="3"/>
                  </a:cxn>
                  <a:cxn ang="0">
                    <a:pos x="0" y="180"/>
                  </a:cxn>
                  <a:cxn ang="0">
                    <a:pos x="157" y="180"/>
                  </a:cxn>
                </a:cxnLst>
                <a:rect l="0" t="0" r="r" b="b"/>
                <a:pathLst>
                  <a:path w="157" h="180">
                    <a:moveTo>
                      <a:pt x="157" y="180"/>
                    </a:moveTo>
                    <a:lnTo>
                      <a:pt x="138" y="0"/>
                    </a:lnTo>
                    <a:lnTo>
                      <a:pt x="3" y="3"/>
                    </a:lnTo>
                    <a:lnTo>
                      <a:pt x="0" y="180"/>
                    </a:lnTo>
                    <a:lnTo>
                      <a:pt x="157" y="180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483" name="Freeform 411"/>
              <p:cNvSpPr>
                <a:spLocks noChangeAspect="1"/>
              </p:cNvSpPr>
              <p:nvPr/>
            </p:nvSpPr>
            <p:spPr bwMode="gray">
              <a:xfrm>
                <a:off x="3384" y="3999"/>
                <a:ext cx="52" cy="36"/>
              </a:xfrm>
              <a:custGeom>
                <a:avLst/>
                <a:gdLst/>
                <a:ahLst/>
                <a:cxnLst>
                  <a:cxn ang="0">
                    <a:pos x="4" y="98"/>
                  </a:cxn>
                  <a:cxn ang="0">
                    <a:pos x="139" y="98"/>
                  </a:cxn>
                  <a:cxn ang="0">
                    <a:pos x="129" y="0"/>
                  </a:cxn>
                  <a:cxn ang="0">
                    <a:pos x="0" y="0"/>
                  </a:cxn>
                  <a:cxn ang="0">
                    <a:pos x="4" y="98"/>
                  </a:cxn>
                </a:cxnLst>
                <a:rect l="0" t="0" r="r" b="b"/>
                <a:pathLst>
                  <a:path w="139" h="98">
                    <a:moveTo>
                      <a:pt x="4" y="98"/>
                    </a:moveTo>
                    <a:lnTo>
                      <a:pt x="139" y="98"/>
                    </a:lnTo>
                    <a:lnTo>
                      <a:pt x="129" y="0"/>
                    </a:lnTo>
                    <a:lnTo>
                      <a:pt x="0" y="0"/>
                    </a:lnTo>
                    <a:lnTo>
                      <a:pt x="4" y="98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484" name="Freeform 412"/>
              <p:cNvSpPr>
                <a:spLocks noChangeAspect="1"/>
              </p:cNvSpPr>
              <p:nvPr/>
            </p:nvSpPr>
            <p:spPr bwMode="gray">
              <a:xfrm>
                <a:off x="3304" y="3965"/>
                <a:ext cx="57" cy="72"/>
              </a:xfrm>
              <a:custGeom>
                <a:avLst/>
                <a:gdLst/>
                <a:ahLst/>
                <a:cxnLst>
                  <a:cxn ang="0">
                    <a:pos x="153" y="188"/>
                  </a:cxn>
                  <a:cxn ang="0">
                    <a:pos x="135" y="5"/>
                  </a:cxn>
                  <a:cxn ang="0">
                    <a:pos x="0" y="0"/>
                  </a:cxn>
                  <a:cxn ang="0">
                    <a:pos x="22" y="191"/>
                  </a:cxn>
                  <a:cxn ang="0">
                    <a:pos x="153" y="188"/>
                  </a:cxn>
                </a:cxnLst>
                <a:rect l="0" t="0" r="r" b="b"/>
                <a:pathLst>
                  <a:path w="153" h="191">
                    <a:moveTo>
                      <a:pt x="153" y="188"/>
                    </a:moveTo>
                    <a:lnTo>
                      <a:pt x="135" y="5"/>
                    </a:lnTo>
                    <a:lnTo>
                      <a:pt x="0" y="0"/>
                    </a:lnTo>
                    <a:lnTo>
                      <a:pt x="22" y="191"/>
                    </a:lnTo>
                    <a:lnTo>
                      <a:pt x="153" y="188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485" name="Freeform 413"/>
              <p:cNvSpPr>
                <a:spLocks noChangeAspect="1"/>
              </p:cNvSpPr>
              <p:nvPr/>
            </p:nvSpPr>
            <p:spPr bwMode="gray">
              <a:xfrm>
                <a:off x="3232" y="3998"/>
                <a:ext cx="54" cy="37"/>
              </a:xfrm>
              <a:custGeom>
                <a:avLst/>
                <a:gdLst/>
                <a:ahLst/>
                <a:cxnLst>
                  <a:cxn ang="0">
                    <a:pos x="144" y="98"/>
                  </a:cxn>
                  <a:cxn ang="0">
                    <a:pos x="136" y="3"/>
                  </a:cxn>
                  <a:cxn ang="0">
                    <a:pos x="0" y="0"/>
                  </a:cxn>
                  <a:cxn ang="0">
                    <a:pos x="12" y="101"/>
                  </a:cxn>
                  <a:cxn ang="0">
                    <a:pos x="144" y="98"/>
                  </a:cxn>
                </a:cxnLst>
                <a:rect l="0" t="0" r="r" b="b"/>
                <a:pathLst>
                  <a:path w="144" h="101">
                    <a:moveTo>
                      <a:pt x="144" y="98"/>
                    </a:moveTo>
                    <a:lnTo>
                      <a:pt x="136" y="3"/>
                    </a:lnTo>
                    <a:lnTo>
                      <a:pt x="0" y="0"/>
                    </a:lnTo>
                    <a:lnTo>
                      <a:pt x="12" y="101"/>
                    </a:lnTo>
                    <a:lnTo>
                      <a:pt x="144" y="98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486" name="Freeform 414"/>
              <p:cNvSpPr>
                <a:spLocks noChangeAspect="1"/>
              </p:cNvSpPr>
              <p:nvPr/>
            </p:nvSpPr>
            <p:spPr bwMode="gray">
              <a:xfrm>
                <a:off x="2026" y="3809"/>
                <a:ext cx="56" cy="27"/>
              </a:xfrm>
              <a:custGeom>
                <a:avLst/>
                <a:gdLst/>
                <a:ahLst/>
                <a:cxnLst>
                  <a:cxn ang="0">
                    <a:pos x="142" y="71"/>
                  </a:cxn>
                  <a:cxn ang="0">
                    <a:pos x="0" y="71"/>
                  </a:cxn>
                  <a:cxn ang="0">
                    <a:pos x="12" y="0"/>
                  </a:cxn>
                  <a:cxn ang="0">
                    <a:pos x="150" y="0"/>
                  </a:cxn>
                  <a:cxn ang="0">
                    <a:pos x="142" y="71"/>
                  </a:cxn>
                </a:cxnLst>
                <a:rect l="0" t="0" r="r" b="b"/>
                <a:pathLst>
                  <a:path w="150" h="71">
                    <a:moveTo>
                      <a:pt x="142" y="71"/>
                    </a:moveTo>
                    <a:lnTo>
                      <a:pt x="0" y="71"/>
                    </a:lnTo>
                    <a:lnTo>
                      <a:pt x="12" y="0"/>
                    </a:lnTo>
                    <a:lnTo>
                      <a:pt x="150" y="0"/>
                    </a:lnTo>
                    <a:lnTo>
                      <a:pt x="142" y="7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solidFill>
                  <a:srgbClr val="80808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487" name="Freeform 415"/>
              <p:cNvSpPr>
                <a:spLocks noChangeAspect="1"/>
              </p:cNvSpPr>
              <p:nvPr/>
            </p:nvSpPr>
            <p:spPr bwMode="gray">
              <a:xfrm>
                <a:off x="2206" y="3810"/>
                <a:ext cx="56" cy="24"/>
              </a:xfrm>
              <a:custGeom>
                <a:avLst/>
                <a:gdLst/>
                <a:ahLst/>
                <a:cxnLst>
                  <a:cxn ang="0">
                    <a:pos x="142" y="71"/>
                  </a:cxn>
                  <a:cxn ang="0">
                    <a:pos x="0" y="71"/>
                  </a:cxn>
                  <a:cxn ang="0">
                    <a:pos x="12" y="0"/>
                  </a:cxn>
                  <a:cxn ang="0">
                    <a:pos x="150" y="0"/>
                  </a:cxn>
                  <a:cxn ang="0">
                    <a:pos x="142" y="71"/>
                  </a:cxn>
                </a:cxnLst>
                <a:rect l="0" t="0" r="r" b="b"/>
                <a:pathLst>
                  <a:path w="150" h="71">
                    <a:moveTo>
                      <a:pt x="142" y="71"/>
                    </a:moveTo>
                    <a:lnTo>
                      <a:pt x="0" y="71"/>
                    </a:lnTo>
                    <a:lnTo>
                      <a:pt x="12" y="0"/>
                    </a:lnTo>
                    <a:lnTo>
                      <a:pt x="150" y="0"/>
                    </a:lnTo>
                    <a:lnTo>
                      <a:pt x="142" y="7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488" name="Freeform 416"/>
              <p:cNvSpPr>
                <a:spLocks noChangeAspect="1"/>
              </p:cNvSpPr>
              <p:nvPr/>
            </p:nvSpPr>
            <p:spPr bwMode="gray">
              <a:xfrm>
                <a:off x="2283" y="3810"/>
                <a:ext cx="57" cy="24"/>
              </a:xfrm>
              <a:custGeom>
                <a:avLst/>
                <a:gdLst/>
                <a:ahLst/>
                <a:cxnLst>
                  <a:cxn ang="0">
                    <a:pos x="142" y="71"/>
                  </a:cxn>
                  <a:cxn ang="0">
                    <a:pos x="0" y="71"/>
                  </a:cxn>
                  <a:cxn ang="0">
                    <a:pos x="12" y="0"/>
                  </a:cxn>
                  <a:cxn ang="0">
                    <a:pos x="150" y="0"/>
                  </a:cxn>
                  <a:cxn ang="0">
                    <a:pos x="142" y="71"/>
                  </a:cxn>
                </a:cxnLst>
                <a:rect l="0" t="0" r="r" b="b"/>
                <a:pathLst>
                  <a:path w="150" h="71">
                    <a:moveTo>
                      <a:pt x="142" y="71"/>
                    </a:moveTo>
                    <a:lnTo>
                      <a:pt x="0" y="71"/>
                    </a:lnTo>
                    <a:lnTo>
                      <a:pt x="12" y="0"/>
                    </a:lnTo>
                    <a:lnTo>
                      <a:pt x="150" y="0"/>
                    </a:lnTo>
                    <a:lnTo>
                      <a:pt x="142" y="7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489" name="Freeform 417"/>
              <p:cNvSpPr>
                <a:spLocks noChangeAspect="1"/>
              </p:cNvSpPr>
              <p:nvPr/>
            </p:nvSpPr>
            <p:spPr bwMode="gray">
              <a:xfrm>
                <a:off x="2366" y="3811"/>
                <a:ext cx="50" cy="23"/>
              </a:xfrm>
              <a:custGeom>
                <a:avLst/>
                <a:gdLst/>
                <a:ahLst/>
                <a:cxnLst>
                  <a:cxn ang="0">
                    <a:pos x="142" y="61"/>
                  </a:cxn>
                  <a:cxn ang="0">
                    <a:pos x="0" y="61"/>
                  </a:cxn>
                  <a:cxn ang="0">
                    <a:pos x="6" y="0"/>
                  </a:cxn>
                  <a:cxn ang="0">
                    <a:pos x="141" y="0"/>
                  </a:cxn>
                  <a:cxn ang="0">
                    <a:pos x="142" y="61"/>
                  </a:cxn>
                </a:cxnLst>
                <a:rect l="0" t="0" r="r" b="b"/>
                <a:pathLst>
                  <a:path w="142" h="61">
                    <a:moveTo>
                      <a:pt x="142" y="61"/>
                    </a:moveTo>
                    <a:lnTo>
                      <a:pt x="0" y="61"/>
                    </a:lnTo>
                    <a:lnTo>
                      <a:pt x="6" y="0"/>
                    </a:lnTo>
                    <a:lnTo>
                      <a:pt x="141" y="0"/>
                    </a:lnTo>
                    <a:lnTo>
                      <a:pt x="142" y="6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490" name="Freeform 418"/>
              <p:cNvSpPr>
                <a:spLocks noChangeAspect="1"/>
              </p:cNvSpPr>
              <p:nvPr/>
            </p:nvSpPr>
            <p:spPr bwMode="gray">
              <a:xfrm>
                <a:off x="2444" y="3810"/>
                <a:ext cx="49" cy="24"/>
              </a:xfrm>
              <a:custGeom>
                <a:avLst/>
                <a:gdLst/>
                <a:ahLst/>
                <a:cxnLst>
                  <a:cxn ang="0">
                    <a:pos x="142" y="64"/>
                  </a:cxn>
                  <a:cxn ang="0">
                    <a:pos x="0" y="64"/>
                  </a:cxn>
                  <a:cxn ang="0">
                    <a:pos x="5" y="3"/>
                  </a:cxn>
                  <a:cxn ang="0">
                    <a:pos x="137" y="0"/>
                  </a:cxn>
                  <a:cxn ang="0">
                    <a:pos x="142" y="64"/>
                  </a:cxn>
                </a:cxnLst>
                <a:rect l="0" t="0" r="r" b="b"/>
                <a:pathLst>
                  <a:path w="142" h="64">
                    <a:moveTo>
                      <a:pt x="142" y="64"/>
                    </a:moveTo>
                    <a:lnTo>
                      <a:pt x="0" y="64"/>
                    </a:lnTo>
                    <a:lnTo>
                      <a:pt x="5" y="3"/>
                    </a:lnTo>
                    <a:lnTo>
                      <a:pt x="137" y="0"/>
                    </a:lnTo>
                    <a:lnTo>
                      <a:pt x="142" y="6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491" name="Freeform 419"/>
              <p:cNvSpPr>
                <a:spLocks noChangeAspect="1"/>
              </p:cNvSpPr>
              <p:nvPr/>
            </p:nvSpPr>
            <p:spPr bwMode="gray">
              <a:xfrm>
                <a:off x="2545" y="3810"/>
                <a:ext cx="48" cy="24"/>
              </a:xfrm>
              <a:custGeom>
                <a:avLst/>
                <a:gdLst/>
                <a:ahLst/>
                <a:cxnLst>
                  <a:cxn ang="0">
                    <a:pos x="142" y="64"/>
                  </a:cxn>
                  <a:cxn ang="0">
                    <a:pos x="0" y="64"/>
                  </a:cxn>
                  <a:cxn ang="0">
                    <a:pos x="5" y="3"/>
                  </a:cxn>
                  <a:cxn ang="0">
                    <a:pos x="137" y="0"/>
                  </a:cxn>
                  <a:cxn ang="0">
                    <a:pos x="142" y="64"/>
                  </a:cxn>
                </a:cxnLst>
                <a:rect l="0" t="0" r="r" b="b"/>
                <a:pathLst>
                  <a:path w="142" h="64">
                    <a:moveTo>
                      <a:pt x="142" y="64"/>
                    </a:moveTo>
                    <a:lnTo>
                      <a:pt x="0" y="64"/>
                    </a:lnTo>
                    <a:lnTo>
                      <a:pt x="5" y="3"/>
                    </a:lnTo>
                    <a:lnTo>
                      <a:pt x="137" y="0"/>
                    </a:lnTo>
                    <a:lnTo>
                      <a:pt x="142" y="6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492" name="Freeform 420"/>
              <p:cNvSpPr>
                <a:spLocks noChangeAspect="1"/>
              </p:cNvSpPr>
              <p:nvPr/>
            </p:nvSpPr>
            <p:spPr bwMode="gray">
              <a:xfrm>
                <a:off x="2620" y="3811"/>
                <a:ext cx="50" cy="23"/>
              </a:xfrm>
              <a:custGeom>
                <a:avLst/>
                <a:gdLst/>
                <a:ahLst/>
                <a:cxnLst>
                  <a:cxn ang="0">
                    <a:pos x="142" y="61"/>
                  </a:cxn>
                  <a:cxn ang="0">
                    <a:pos x="0" y="61"/>
                  </a:cxn>
                  <a:cxn ang="0">
                    <a:pos x="6" y="0"/>
                  </a:cxn>
                  <a:cxn ang="0">
                    <a:pos x="141" y="0"/>
                  </a:cxn>
                  <a:cxn ang="0">
                    <a:pos x="142" y="61"/>
                  </a:cxn>
                </a:cxnLst>
                <a:rect l="0" t="0" r="r" b="b"/>
                <a:pathLst>
                  <a:path w="142" h="61">
                    <a:moveTo>
                      <a:pt x="142" y="61"/>
                    </a:moveTo>
                    <a:lnTo>
                      <a:pt x="0" y="61"/>
                    </a:lnTo>
                    <a:lnTo>
                      <a:pt x="6" y="0"/>
                    </a:lnTo>
                    <a:lnTo>
                      <a:pt x="141" y="0"/>
                    </a:lnTo>
                    <a:lnTo>
                      <a:pt x="142" y="6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493" name="Freeform 421"/>
              <p:cNvSpPr>
                <a:spLocks noChangeAspect="1"/>
              </p:cNvSpPr>
              <p:nvPr/>
            </p:nvSpPr>
            <p:spPr bwMode="gray">
              <a:xfrm>
                <a:off x="2700" y="3811"/>
                <a:ext cx="47" cy="23"/>
              </a:xfrm>
              <a:custGeom>
                <a:avLst/>
                <a:gdLst/>
                <a:ahLst/>
                <a:cxnLst>
                  <a:cxn ang="0">
                    <a:pos x="142" y="61"/>
                  </a:cxn>
                  <a:cxn ang="0">
                    <a:pos x="0" y="61"/>
                  </a:cxn>
                  <a:cxn ang="0">
                    <a:pos x="6" y="0"/>
                  </a:cxn>
                  <a:cxn ang="0">
                    <a:pos x="141" y="0"/>
                  </a:cxn>
                  <a:cxn ang="0">
                    <a:pos x="142" y="61"/>
                  </a:cxn>
                </a:cxnLst>
                <a:rect l="0" t="0" r="r" b="b"/>
                <a:pathLst>
                  <a:path w="142" h="61">
                    <a:moveTo>
                      <a:pt x="142" y="61"/>
                    </a:moveTo>
                    <a:lnTo>
                      <a:pt x="0" y="61"/>
                    </a:lnTo>
                    <a:lnTo>
                      <a:pt x="6" y="0"/>
                    </a:lnTo>
                    <a:lnTo>
                      <a:pt x="141" y="0"/>
                    </a:lnTo>
                    <a:lnTo>
                      <a:pt x="142" y="6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494" name="Freeform 422"/>
              <p:cNvSpPr>
                <a:spLocks noChangeAspect="1"/>
              </p:cNvSpPr>
              <p:nvPr/>
            </p:nvSpPr>
            <p:spPr bwMode="gray">
              <a:xfrm>
                <a:off x="2771" y="3810"/>
                <a:ext cx="48" cy="23"/>
              </a:xfrm>
              <a:custGeom>
                <a:avLst/>
                <a:gdLst/>
                <a:ahLst/>
                <a:cxnLst>
                  <a:cxn ang="0">
                    <a:pos x="142" y="61"/>
                  </a:cxn>
                  <a:cxn ang="0">
                    <a:pos x="0" y="61"/>
                  </a:cxn>
                  <a:cxn ang="0">
                    <a:pos x="6" y="0"/>
                  </a:cxn>
                  <a:cxn ang="0">
                    <a:pos x="141" y="0"/>
                  </a:cxn>
                  <a:cxn ang="0">
                    <a:pos x="142" y="61"/>
                  </a:cxn>
                </a:cxnLst>
                <a:rect l="0" t="0" r="r" b="b"/>
                <a:pathLst>
                  <a:path w="142" h="61">
                    <a:moveTo>
                      <a:pt x="142" y="61"/>
                    </a:moveTo>
                    <a:lnTo>
                      <a:pt x="0" y="61"/>
                    </a:lnTo>
                    <a:lnTo>
                      <a:pt x="6" y="0"/>
                    </a:lnTo>
                    <a:lnTo>
                      <a:pt x="141" y="0"/>
                    </a:lnTo>
                    <a:lnTo>
                      <a:pt x="142" y="6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495" name="Freeform 423"/>
              <p:cNvSpPr>
                <a:spLocks noChangeAspect="1"/>
              </p:cNvSpPr>
              <p:nvPr/>
            </p:nvSpPr>
            <p:spPr bwMode="gray">
              <a:xfrm>
                <a:off x="2868" y="3811"/>
                <a:ext cx="52" cy="23"/>
              </a:xfrm>
              <a:custGeom>
                <a:avLst/>
                <a:gdLst/>
                <a:ahLst/>
                <a:cxnLst>
                  <a:cxn ang="0">
                    <a:pos x="142" y="61"/>
                  </a:cxn>
                  <a:cxn ang="0">
                    <a:pos x="0" y="61"/>
                  </a:cxn>
                  <a:cxn ang="0">
                    <a:pos x="6" y="0"/>
                  </a:cxn>
                  <a:cxn ang="0">
                    <a:pos x="141" y="0"/>
                  </a:cxn>
                  <a:cxn ang="0">
                    <a:pos x="142" y="61"/>
                  </a:cxn>
                </a:cxnLst>
                <a:rect l="0" t="0" r="r" b="b"/>
                <a:pathLst>
                  <a:path w="142" h="61">
                    <a:moveTo>
                      <a:pt x="142" y="61"/>
                    </a:moveTo>
                    <a:lnTo>
                      <a:pt x="0" y="61"/>
                    </a:lnTo>
                    <a:lnTo>
                      <a:pt x="6" y="0"/>
                    </a:lnTo>
                    <a:lnTo>
                      <a:pt x="141" y="0"/>
                    </a:lnTo>
                    <a:lnTo>
                      <a:pt x="142" y="6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496" name="Freeform 424"/>
              <p:cNvSpPr>
                <a:spLocks noChangeAspect="1"/>
              </p:cNvSpPr>
              <p:nvPr/>
            </p:nvSpPr>
            <p:spPr bwMode="gray">
              <a:xfrm>
                <a:off x="2944" y="3811"/>
                <a:ext cx="49" cy="23"/>
              </a:xfrm>
              <a:custGeom>
                <a:avLst/>
                <a:gdLst/>
                <a:ahLst/>
                <a:cxnLst>
                  <a:cxn ang="0">
                    <a:pos x="137" y="61"/>
                  </a:cxn>
                  <a:cxn ang="0">
                    <a:pos x="0" y="61"/>
                  </a:cxn>
                  <a:cxn ang="0">
                    <a:pos x="6" y="0"/>
                  </a:cxn>
                  <a:cxn ang="0">
                    <a:pos x="128" y="3"/>
                  </a:cxn>
                  <a:cxn ang="0">
                    <a:pos x="137" y="61"/>
                  </a:cxn>
                </a:cxnLst>
                <a:rect l="0" t="0" r="r" b="b"/>
                <a:pathLst>
                  <a:path w="137" h="61">
                    <a:moveTo>
                      <a:pt x="137" y="61"/>
                    </a:moveTo>
                    <a:lnTo>
                      <a:pt x="0" y="61"/>
                    </a:lnTo>
                    <a:lnTo>
                      <a:pt x="6" y="0"/>
                    </a:lnTo>
                    <a:lnTo>
                      <a:pt x="128" y="3"/>
                    </a:lnTo>
                    <a:lnTo>
                      <a:pt x="137" y="6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497" name="Freeform 425"/>
              <p:cNvSpPr>
                <a:spLocks noChangeAspect="1"/>
              </p:cNvSpPr>
              <p:nvPr/>
            </p:nvSpPr>
            <p:spPr bwMode="gray">
              <a:xfrm>
                <a:off x="3019" y="3811"/>
                <a:ext cx="48" cy="23"/>
              </a:xfrm>
              <a:custGeom>
                <a:avLst/>
                <a:gdLst/>
                <a:ahLst/>
                <a:cxnLst>
                  <a:cxn ang="0">
                    <a:pos x="137" y="61"/>
                  </a:cxn>
                  <a:cxn ang="0">
                    <a:pos x="0" y="61"/>
                  </a:cxn>
                  <a:cxn ang="0">
                    <a:pos x="6" y="0"/>
                  </a:cxn>
                  <a:cxn ang="0">
                    <a:pos x="128" y="3"/>
                  </a:cxn>
                  <a:cxn ang="0">
                    <a:pos x="137" y="61"/>
                  </a:cxn>
                </a:cxnLst>
                <a:rect l="0" t="0" r="r" b="b"/>
                <a:pathLst>
                  <a:path w="137" h="61">
                    <a:moveTo>
                      <a:pt x="137" y="61"/>
                    </a:moveTo>
                    <a:lnTo>
                      <a:pt x="0" y="61"/>
                    </a:lnTo>
                    <a:lnTo>
                      <a:pt x="6" y="0"/>
                    </a:lnTo>
                    <a:lnTo>
                      <a:pt x="128" y="3"/>
                    </a:lnTo>
                    <a:lnTo>
                      <a:pt x="137" y="6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498" name="Freeform 426"/>
              <p:cNvSpPr>
                <a:spLocks noChangeAspect="1"/>
              </p:cNvSpPr>
              <p:nvPr/>
            </p:nvSpPr>
            <p:spPr bwMode="gray">
              <a:xfrm>
                <a:off x="3096" y="3810"/>
                <a:ext cx="45" cy="24"/>
              </a:xfrm>
              <a:custGeom>
                <a:avLst/>
                <a:gdLst/>
                <a:ahLst/>
                <a:cxnLst>
                  <a:cxn ang="0">
                    <a:pos x="137" y="64"/>
                  </a:cxn>
                  <a:cxn ang="0">
                    <a:pos x="0" y="64"/>
                  </a:cxn>
                  <a:cxn ang="0">
                    <a:pos x="2" y="3"/>
                  </a:cxn>
                  <a:cxn ang="0">
                    <a:pos x="127" y="0"/>
                  </a:cxn>
                  <a:cxn ang="0">
                    <a:pos x="137" y="64"/>
                  </a:cxn>
                </a:cxnLst>
                <a:rect l="0" t="0" r="r" b="b"/>
                <a:pathLst>
                  <a:path w="137" h="64">
                    <a:moveTo>
                      <a:pt x="137" y="64"/>
                    </a:moveTo>
                    <a:lnTo>
                      <a:pt x="0" y="64"/>
                    </a:lnTo>
                    <a:lnTo>
                      <a:pt x="2" y="3"/>
                    </a:lnTo>
                    <a:lnTo>
                      <a:pt x="127" y="0"/>
                    </a:lnTo>
                    <a:lnTo>
                      <a:pt x="137" y="6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499" name="Freeform 427"/>
              <p:cNvSpPr>
                <a:spLocks noChangeAspect="1"/>
              </p:cNvSpPr>
              <p:nvPr/>
            </p:nvSpPr>
            <p:spPr bwMode="gray">
              <a:xfrm>
                <a:off x="2945" y="3864"/>
                <a:ext cx="51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500" name="Freeform 428"/>
              <p:cNvSpPr>
                <a:spLocks noChangeAspect="1"/>
              </p:cNvSpPr>
              <p:nvPr/>
            </p:nvSpPr>
            <p:spPr bwMode="gray">
              <a:xfrm>
                <a:off x="2871" y="3864"/>
                <a:ext cx="50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501" name="Freeform 429"/>
              <p:cNvSpPr>
                <a:spLocks noChangeAspect="1"/>
              </p:cNvSpPr>
              <p:nvPr/>
            </p:nvSpPr>
            <p:spPr bwMode="gray">
              <a:xfrm>
                <a:off x="2796" y="3864"/>
                <a:ext cx="50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502" name="Freeform 430"/>
              <p:cNvSpPr>
                <a:spLocks noChangeAspect="1"/>
              </p:cNvSpPr>
              <p:nvPr/>
            </p:nvSpPr>
            <p:spPr bwMode="gray">
              <a:xfrm>
                <a:off x="2718" y="3864"/>
                <a:ext cx="51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503" name="Freeform 431"/>
              <p:cNvSpPr>
                <a:spLocks noChangeAspect="1"/>
              </p:cNvSpPr>
              <p:nvPr/>
            </p:nvSpPr>
            <p:spPr bwMode="gray">
              <a:xfrm>
                <a:off x="2643" y="3864"/>
                <a:ext cx="51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504" name="Freeform 432"/>
              <p:cNvSpPr>
                <a:spLocks noChangeAspect="1"/>
              </p:cNvSpPr>
              <p:nvPr/>
            </p:nvSpPr>
            <p:spPr bwMode="gray">
              <a:xfrm>
                <a:off x="2566" y="3864"/>
                <a:ext cx="50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505" name="Freeform 433"/>
              <p:cNvSpPr>
                <a:spLocks noChangeAspect="1"/>
              </p:cNvSpPr>
              <p:nvPr/>
            </p:nvSpPr>
            <p:spPr bwMode="gray">
              <a:xfrm>
                <a:off x="2490" y="3864"/>
                <a:ext cx="51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506" name="Freeform 434"/>
              <p:cNvSpPr>
                <a:spLocks noChangeAspect="1"/>
              </p:cNvSpPr>
              <p:nvPr/>
            </p:nvSpPr>
            <p:spPr bwMode="gray">
              <a:xfrm>
                <a:off x="2411" y="3864"/>
                <a:ext cx="51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507" name="Freeform 435"/>
              <p:cNvSpPr>
                <a:spLocks noChangeAspect="1"/>
              </p:cNvSpPr>
              <p:nvPr/>
            </p:nvSpPr>
            <p:spPr bwMode="gray">
              <a:xfrm>
                <a:off x="2336" y="3865"/>
                <a:ext cx="52" cy="31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508" name="Freeform 436"/>
              <p:cNvSpPr>
                <a:spLocks noChangeAspect="1"/>
              </p:cNvSpPr>
              <p:nvPr/>
            </p:nvSpPr>
            <p:spPr bwMode="gray">
              <a:xfrm>
                <a:off x="2255" y="3865"/>
                <a:ext cx="52" cy="31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509" name="Freeform 437"/>
              <p:cNvSpPr>
                <a:spLocks noChangeAspect="1"/>
              </p:cNvSpPr>
              <p:nvPr/>
            </p:nvSpPr>
            <p:spPr bwMode="gray">
              <a:xfrm>
                <a:off x="2177" y="3865"/>
                <a:ext cx="53" cy="31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510" name="Freeform 438"/>
              <p:cNvSpPr>
                <a:spLocks noChangeAspect="1"/>
              </p:cNvSpPr>
              <p:nvPr/>
            </p:nvSpPr>
            <p:spPr bwMode="gray">
              <a:xfrm>
                <a:off x="2145" y="3897"/>
                <a:ext cx="57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511" name="Freeform 439"/>
              <p:cNvSpPr>
                <a:spLocks noChangeAspect="1"/>
              </p:cNvSpPr>
              <p:nvPr/>
            </p:nvSpPr>
            <p:spPr bwMode="gray">
              <a:xfrm>
                <a:off x="2226" y="3897"/>
                <a:ext cx="57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512" name="Freeform 440"/>
              <p:cNvSpPr>
                <a:spLocks noChangeAspect="1"/>
              </p:cNvSpPr>
              <p:nvPr/>
            </p:nvSpPr>
            <p:spPr bwMode="gray">
              <a:xfrm>
                <a:off x="2305" y="3897"/>
                <a:ext cx="57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513" name="Freeform 441"/>
              <p:cNvSpPr>
                <a:spLocks noChangeAspect="1"/>
              </p:cNvSpPr>
              <p:nvPr/>
            </p:nvSpPr>
            <p:spPr bwMode="gray">
              <a:xfrm>
                <a:off x="2382" y="3897"/>
                <a:ext cx="57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514" name="Freeform 442"/>
              <p:cNvSpPr>
                <a:spLocks noChangeAspect="1"/>
              </p:cNvSpPr>
              <p:nvPr/>
            </p:nvSpPr>
            <p:spPr bwMode="gray">
              <a:xfrm>
                <a:off x="2462" y="3897"/>
                <a:ext cx="55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9" y="0"/>
                  </a:cxn>
                  <a:cxn ang="0">
                    <a:pos x="142" y="0"/>
                  </a:cxn>
                  <a:cxn ang="0">
                    <a:pos x="146" y="86"/>
                  </a:cxn>
                  <a:cxn ang="0">
                    <a:pos x="0" y="87"/>
                  </a:cxn>
                </a:cxnLst>
                <a:rect l="0" t="0" r="r" b="b"/>
                <a:pathLst>
                  <a:path w="146" h="87">
                    <a:moveTo>
                      <a:pt x="0" y="87"/>
                    </a:moveTo>
                    <a:lnTo>
                      <a:pt x="9" y="0"/>
                    </a:lnTo>
                    <a:lnTo>
                      <a:pt x="142" y="0"/>
                    </a:lnTo>
                    <a:lnTo>
                      <a:pt x="146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515" name="Freeform 443"/>
              <p:cNvSpPr>
                <a:spLocks noChangeAspect="1"/>
              </p:cNvSpPr>
              <p:nvPr/>
            </p:nvSpPr>
            <p:spPr bwMode="gray">
              <a:xfrm>
                <a:off x="2539" y="3897"/>
                <a:ext cx="55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9" y="0"/>
                  </a:cxn>
                  <a:cxn ang="0">
                    <a:pos x="142" y="0"/>
                  </a:cxn>
                  <a:cxn ang="0">
                    <a:pos x="146" y="86"/>
                  </a:cxn>
                  <a:cxn ang="0">
                    <a:pos x="0" y="87"/>
                  </a:cxn>
                </a:cxnLst>
                <a:rect l="0" t="0" r="r" b="b"/>
                <a:pathLst>
                  <a:path w="146" h="87">
                    <a:moveTo>
                      <a:pt x="0" y="87"/>
                    </a:moveTo>
                    <a:lnTo>
                      <a:pt x="9" y="0"/>
                    </a:lnTo>
                    <a:lnTo>
                      <a:pt x="142" y="0"/>
                    </a:lnTo>
                    <a:lnTo>
                      <a:pt x="146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516" name="Freeform 444"/>
              <p:cNvSpPr>
                <a:spLocks noChangeAspect="1"/>
              </p:cNvSpPr>
              <p:nvPr/>
            </p:nvSpPr>
            <p:spPr bwMode="gray">
              <a:xfrm>
                <a:off x="2617" y="3897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517" name="Freeform 445"/>
              <p:cNvSpPr>
                <a:spLocks noChangeAspect="1"/>
              </p:cNvSpPr>
              <p:nvPr/>
            </p:nvSpPr>
            <p:spPr bwMode="gray">
              <a:xfrm>
                <a:off x="2694" y="3897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518" name="Freeform 446"/>
              <p:cNvSpPr>
                <a:spLocks noChangeAspect="1"/>
              </p:cNvSpPr>
              <p:nvPr/>
            </p:nvSpPr>
            <p:spPr bwMode="gray">
              <a:xfrm>
                <a:off x="2771" y="3897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519" name="Freeform 447"/>
              <p:cNvSpPr>
                <a:spLocks noChangeAspect="1"/>
              </p:cNvSpPr>
              <p:nvPr/>
            </p:nvSpPr>
            <p:spPr bwMode="gray">
              <a:xfrm>
                <a:off x="2849" y="3897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520" name="Freeform 448"/>
              <p:cNvSpPr>
                <a:spLocks noChangeAspect="1"/>
              </p:cNvSpPr>
              <p:nvPr/>
            </p:nvSpPr>
            <p:spPr bwMode="gray">
              <a:xfrm>
                <a:off x="2921" y="3897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521" name="Freeform 449"/>
              <p:cNvSpPr>
                <a:spLocks noChangeAspect="1"/>
              </p:cNvSpPr>
              <p:nvPr/>
            </p:nvSpPr>
            <p:spPr bwMode="gray">
              <a:xfrm>
                <a:off x="2998" y="3897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522" name="Freeform 450"/>
              <p:cNvSpPr>
                <a:spLocks noChangeAspect="1"/>
              </p:cNvSpPr>
              <p:nvPr/>
            </p:nvSpPr>
            <p:spPr bwMode="gray">
              <a:xfrm>
                <a:off x="2948" y="3931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523" name="Freeform 451"/>
              <p:cNvSpPr>
                <a:spLocks noChangeAspect="1"/>
              </p:cNvSpPr>
              <p:nvPr/>
            </p:nvSpPr>
            <p:spPr bwMode="gray">
              <a:xfrm>
                <a:off x="2872" y="3931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524" name="Freeform 452"/>
              <p:cNvSpPr>
                <a:spLocks noChangeAspect="1"/>
              </p:cNvSpPr>
              <p:nvPr/>
            </p:nvSpPr>
            <p:spPr bwMode="gray">
              <a:xfrm>
                <a:off x="2795" y="3931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525" name="Freeform 453"/>
              <p:cNvSpPr>
                <a:spLocks noChangeAspect="1"/>
              </p:cNvSpPr>
              <p:nvPr/>
            </p:nvSpPr>
            <p:spPr bwMode="gray">
              <a:xfrm>
                <a:off x="2717" y="3931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526" name="Freeform 454"/>
              <p:cNvSpPr>
                <a:spLocks noChangeAspect="1"/>
              </p:cNvSpPr>
              <p:nvPr/>
            </p:nvSpPr>
            <p:spPr bwMode="gray">
              <a:xfrm>
                <a:off x="2640" y="3931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527" name="Freeform 455"/>
              <p:cNvSpPr>
                <a:spLocks noChangeAspect="1"/>
              </p:cNvSpPr>
              <p:nvPr/>
            </p:nvSpPr>
            <p:spPr bwMode="gray">
              <a:xfrm>
                <a:off x="2563" y="3931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528" name="Freeform 456"/>
              <p:cNvSpPr>
                <a:spLocks noChangeAspect="1"/>
              </p:cNvSpPr>
              <p:nvPr/>
            </p:nvSpPr>
            <p:spPr bwMode="gray">
              <a:xfrm>
                <a:off x="2486" y="3931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529" name="Freeform 457"/>
              <p:cNvSpPr>
                <a:spLocks noChangeAspect="1"/>
              </p:cNvSpPr>
              <p:nvPr/>
            </p:nvSpPr>
            <p:spPr bwMode="gray">
              <a:xfrm>
                <a:off x="2407" y="3931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530" name="Freeform 458"/>
              <p:cNvSpPr>
                <a:spLocks noChangeAspect="1"/>
              </p:cNvSpPr>
              <p:nvPr/>
            </p:nvSpPr>
            <p:spPr bwMode="gray">
              <a:xfrm>
                <a:off x="2328" y="3931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531" name="Freeform 459"/>
              <p:cNvSpPr>
                <a:spLocks noChangeAspect="1"/>
              </p:cNvSpPr>
              <p:nvPr/>
            </p:nvSpPr>
            <p:spPr bwMode="gray">
              <a:xfrm>
                <a:off x="2249" y="3931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532" name="Freeform 460"/>
              <p:cNvSpPr>
                <a:spLocks noChangeAspect="1"/>
              </p:cNvSpPr>
              <p:nvPr/>
            </p:nvSpPr>
            <p:spPr bwMode="gray">
              <a:xfrm>
                <a:off x="2170" y="3931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533" name="Freeform 461"/>
              <p:cNvSpPr>
                <a:spLocks noChangeAspect="1"/>
              </p:cNvSpPr>
              <p:nvPr/>
            </p:nvSpPr>
            <p:spPr bwMode="gray">
              <a:xfrm>
                <a:off x="2217" y="3964"/>
                <a:ext cx="57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534" name="Freeform 462"/>
              <p:cNvSpPr>
                <a:spLocks noChangeAspect="1"/>
              </p:cNvSpPr>
              <p:nvPr/>
            </p:nvSpPr>
            <p:spPr bwMode="gray">
              <a:xfrm>
                <a:off x="2297" y="3964"/>
                <a:ext cx="57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535" name="Freeform 463"/>
              <p:cNvSpPr>
                <a:spLocks noChangeAspect="1"/>
              </p:cNvSpPr>
              <p:nvPr/>
            </p:nvSpPr>
            <p:spPr bwMode="gray">
              <a:xfrm>
                <a:off x="2379" y="3965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536" name="Freeform 464"/>
              <p:cNvSpPr>
                <a:spLocks noChangeAspect="1"/>
              </p:cNvSpPr>
              <p:nvPr/>
            </p:nvSpPr>
            <p:spPr bwMode="gray">
              <a:xfrm>
                <a:off x="2457" y="3965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537" name="Freeform 465"/>
              <p:cNvSpPr>
                <a:spLocks noChangeAspect="1"/>
              </p:cNvSpPr>
              <p:nvPr/>
            </p:nvSpPr>
            <p:spPr bwMode="gray">
              <a:xfrm>
                <a:off x="2537" y="3965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538" name="Freeform 466"/>
              <p:cNvSpPr>
                <a:spLocks noChangeAspect="1"/>
              </p:cNvSpPr>
              <p:nvPr/>
            </p:nvSpPr>
            <p:spPr bwMode="gray">
              <a:xfrm>
                <a:off x="2615" y="3965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539" name="Freeform 467"/>
              <p:cNvSpPr>
                <a:spLocks noChangeAspect="1"/>
              </p:cNvSpPr>
              <p:nvPr/>
            </p:nvSpPr>
            <p:spPr bwMode="gray">
              <a:xfrm>
                <a:off x="2694" y="3965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540" name="Freeform 468"/>
              <p:cNvSpPr>
                <a:spLocks noChangeAspect="1"/>
              </p:cNvSpPr>
              <p:nvPr/>
            </p:nvSpPr>
            <p:spPr bwMode="gray">
              <a:xfrm>
                <a:off x="2771" y="3965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541" name="Freeform 469"/>
              <p:cNvSpPr>
                <a:spLocks noChangeAspect="1"/>
              </p:cNvSpPr>
              <p:nvPr/>
            </p:nvSpPr>
            <p:spPr bwMode="gray">
              <a:xfrm>
                <a:off x="2849" y="3965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542" name="Freeform 470"/>
              <p:cNvSpPr>
                <a:spLocks noChangeAspect="1"/>
              </p:cNvSpPr>
              <p:nvPr/>
            </p:nvSpPr>
            <p:spPr bwMode="gray">
              <a:xfrm>
                <a:off x="2926" y="3965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543" name="Freeform 471"/>
              <p:cNvSpPr>
                <a:spLocks noChangeAspect="1"/>
              </p:cNvSpPr>
              <p:nvPr/>
            </p:nvSpPr>
            <p:spPr bwMode="gray">
              <a:xfrm>
                <a:off x="2849" y="4000"/>
                <a:ext cx="107" cy="35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544" name="Freeform 472"/>
              <p:cNvSpPr>
                <a:spLocks noChangeAspect="1"/>
              </p:cNvSpPr>
              <p:nvPr/>
            </p:nvSpPr>
            <p:spPr bwMode="gray">
              <a:xfrm>
                <a:off x="2350" y="4000"/>
                <a:ext cx="476" cy="35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545" name="Freeform 473"/>
              <p:cNvSpPr>
                <a:spLocks noChangeAspect="1"/>
              </p:cNvSpPr>
              <p:nvPr/>
            </p:nvSpPr>
            <p:spPr bwMode="gray">
              <a:xfrm>
                <a:off x="2212" y="4000"/>
                <a:ext cx="110" cy="35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546" name="Freeform 474"/>
              <p:cNvSpPr>
                <a:spLocks noChangeAspect="1"/>
              </p:cNvSpPr>
              <p:nvPr/>
            </p:nvSpPr>
            <p:spPr bwMode="gray">
              <a:xfrm>
                <a:off x="2097" y="3865"/>
                <a:ext cx="53" cy="31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547" name="Freeform 475"/>
              <p:cNvSpPr>
                <a:spLocks noChangeAspect="1"/>
              </p:cNvSpPr>
              <p:nvPr/>
            </p:nvSpPr>
            <p:spPr bwMode="gray">
              <a:xfrm>
                <a:off x="2019" y="3865"/>
                <a:ext cx="52" cy="31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548" name="Freeform 476"/>
              <p:cNvSpPr>
                <a:spLocks noChangeAspect="1"/>
              </p:cNvSpPr>
              <p:nvPr/>
            </p:nvSpPr>
            <p:spPr bwMode="gray">
              <a:xfrm>
                <a:off x="2013" y="3897"/>
                <a:ext cx="111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549" name="Freeform 477"/>
              <p:cNvSpPr>
                <a:spLocks noChangeAspect="1"/>
              </p:cNvSpPr>
              <p:nvPr/>
            </p:nvSpPr>
            <p:spPr bwMode="gray">
              <a:xfrm>
                <a:off x="2007" y="3931"/>
                <a:ext cx="94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3" y="0"/>
                  </a:cxn>
                  <a:cxn ang="0">
                    <a:pos x="251" y="3"/>
                  </a:cxn>
                  <a:cxn ang="0">
                    <a:pos x="236" y="86"/>
                  </a:cxn>
                  <a:cxn ang="0">
                    <a:pos x="0" y="87"/>
                  </a:cxn>
                </a:cxnLst>
                <a:rect l="0" t="0" r="r" b="b"/>
                <a:pathLst>
                  <a:path w="251" h="87">
                    <a:moveTo>
                      <a:pt x="0" y="87"/>
                    </a:moveTo>
                    <a:lnTo>
                      <a:pt x="3" y="0"/>
                    </a:lnTo>
                    <a:lnTo>
                      <a:pt x="251" y="3"/>
                    </a:lnTo>
                    <a:lnTo>
                      <a:pt x="236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550" name="Freeform 478"/>
              <p:cNvSpPr>
                <a:spLocks noChangeAspect="1"/>
              </p:cNvSpPr>
              <p:nvPr/>
            </p:nvSpPr>
            <p:spPr bwMode="gray">
              <a:xfrm>
                <a:off x="2001" y="3964"/>
                <a:ext cx="145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551" name="Freeform 479"/>
              <p:cNvSpPr>
                <a:spLocks noChangeAspect="1"/>
              </p:cNvSpPr>
              <p:nvPr/>
            </p:nvSpPr>
            <p:spPr bwMode="gray">
              <a:xfrm>
                <a:off x="1995" y="4000"/>
                <a:ext cx="114" cy="35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552" name="Freeform 480"/>
              <p:cNvSpPr>
                <a:spLocks noChangeAspect="1"/>
              </p:cNvSpPr>
              <p:nvPr/>
            </p:nvSpPr>
            <p:spPr bwMode="gray">
              <a:xfrm>
                <a:off x="3019" y="3864"/>
                <a:ext cx="127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553" name="Freeform 481"/>
              <p:cNvSpPr>
                <a:spLocks noChangeAspect="1"/>
              </p:cNvSpPr>
              <p:nvPr/>
            </p:nvSpPr>
            <p:spPr bwMode="gray">
              <a:xfrm>
                <a:off x="3065" y="3897"/>
                <a:ext cx="81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554" name="Freeform 482"/>
              <p:cNvSpPr>
                <a:spLocks noChangeAspect="1"/>
              </p:cNvSpPr>
              <p:nvPr/>
            </p:nvSpPr>
            <p:spPr bwMode="gray">
              <a:xfrm>
                <a:off x="3022" y="3931"/>
                <a:ext cx="129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555" name="Freeform 483"/>
              <p:cNvSpPr>
                <a:spLocks noChangeAspect="1"/>
              </p:cNvSpPr>
              <p:nvPr/>
            </p:nvSpPr>
            <p:spPr bwMode="gray">
              <a:xfrm>
                <a:off x="3001" y="3965"/>
                <a:ext cx="155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556" name="Freeform 484"/>
              <p:cNvSpPr>
                <a:spLocks noChangeAspect="1"/>
              </p:cNvSpPr>
              <p:nvPr/>
            </p:nvSpPr>
            <p:spPr bwMode="gray">
              <a:xfrm>
                <a:off x="3052" y="4000"/>
                <a:ext cx="107" cy="35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259080" name="Group 485"/>
              <p:cNvGrpSpPr>
                <a:grpSpLocks/>
              </p:cNvGrpSpPr>
              <p:nvPr/>
            </p:nvGrpSpPr>
            <p:grpSpPr bwMode="auto">
              <a:xfrm>
                <a:off x="3483" y="3862"/>
                <a:ext cx="303" cy="174"/>
                <a:chOff x="3483" y="3862"/>
                <a:chExt cx="303" cy="174"/>
              </a:xfrm>
            </p:grpSpPr>
            <p:sp>
              <p:nvSpPr>
                <p:cNvPr id="259558" name="Freeform 486"/>
                <p:cNvSpPr>
                  <a:spLocks noChangeAspect="1"/>
                </p:cNvSpPr>
                <p:nvPr/>
              </p:nvSpPr>
              <p:spPr bwMode="gray">
                <a:xfrm>
                  <a:off x="3483" y="3862"/>
                  <a:ext cx="80" cy="174"/>
                </a:xfrm>
                <a:custGeom>
                  <a:avLst/>
                  <a:gdLst/>
                  <a:ahLst/>
                  <a:cxnLst>
                    <a:cxn ang="0">
                      <a:pos x="76" y="464"/>
                    </a:cxn>
                    <a:cxn ang="0">
                      <a:pos x="124" y="464"/>
                    </a:cxn>
                    <a:cxn ang="0">
                      <a:pos x="214" y="460"/>
                    </a:cxn>
                    <a:cxn ang="0">
                      <a:pos x="130" y="4"/>
                    </a:cxn>
                    <a:cxn ang="0">
                      <a:pos x="0" y="0"/>
                    </a:cxn>
                    <a:cxn ang="0">
                      <a:pos x="76" y="464"/>
                    </a:cxn>
                  </a:cxnLst>
                  <a:rect l="0" t="0" r="r" b="b"/>
                  <a:pathLst>
                    <a:path w="214" h="464">
                      <a:moveTo>
                        <a:pt x="76" y="464"/>
                      </a:moveTo>
                      <a:cubicBezTo>
                        <a:pt x="92" y="464"/>
                        <a:pt x="108" y="464"/>
                        <a:pt x="124" y="464"/>
                      </a:cubicBezTo>
                      <a:lnTo>
                        <a:pt x="214" y="460"/>
                      </a:lnTo>
                      <a:lnTo>
                        <a:pt x="130" y="4"/>
                      </a:lnTo>
                      <a:lnTo>
                        <a:pt x="0" y="0"/>
                      </a:lnTo>
                      <a:lnTo>
                        <a:pt x="76" y="464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59559" name="Freeform 487"/>
                <p:cNvSpPr>
                  <a:spLocks noChangeAspect="1"/>
                </p:cNvSpPr>
                <p:nvPr/>
              </p:nvSpPr>
              <p:spPr bwMode="gray">
                <a:xfrm>
                  <a:off x="3556" y="3864"/>
                  <a:ext cx="80" cy="171"/>
                </a:xfrm>
                <a:custGeom>
                  <a:avLst/>
                  <a:gdLst/>
                  <a:ahLst/>
                  <a:cxnLst>
                    <a:cxn ang="0">
                      <a:pos x="212" y="456"/>
                    </a:cxn>
                    <a:cxn ang="0">
                      <a:pos x="126" y="0"/>
                    </a:cxn>
                    <a:cxn ang="0">
                      <a:pos x="0" y="4"/>
                    </a:cxn>
                    <a:cxn ang="0">
                      <a:pos x="80" y="454"/>
                    </a:cxn>
                    <a:cxn ang="0">
                      <a:pos x="212" y="456"/>
                    </a:cxn>
                  </a:cxnLst>
                  <a:rect l="0" t="0" r="r" b="b"/>
                  <a:pathLst>
                    <a:path w="212" h="456">
                      <a:moveTo>
                        <a:pt x="212" y="456"/>
                      </a:moveTo>
                      <a:lnTo>
                        <a:pt x="126" y="0"/>
                      </a:lnTo>
                      <a:lnTo>
                        <a:pt x="0" y="4"/>
                      </a:lnTo>
                      <a:lnTo>
                        <a:pt x="80" y="454"/>
                      </a:lnTo>
                      <a:lnTo>
                        <a:pt x="212" y="456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59560" name="Freeform 488"/>
                <p:cNvSpPr>
                  <a:spLocks noChangeAspect="1"/>
                </p:cNvSpPr>
                <p:nvPr/>
              </p:nvSpPr>
              <p:spPr bwMode="gray">
                <a:xfrm>
                  <a:off x="3630" y="3864"/>
                  <a:ext cx="82" cy="171"/>
                </a:xfrm>
                <a:custGeom>
                  <a:avLst/>
                  <a:gdLst/>
                  <a:ahLst/>
                  <a:cxnLst>
                    <a:cxn ang="0">
                      <a:pos x="220" y="456"/>
                    </a:cxn>
                    <a:cxn ang="0">
                      <a:pos x="126" y="6"/>
                    </a:cxn>
                    <a:cxn ang="0">
                      <a:pos x="0" y="0"/>
                    </a:cxn>
                    <a:cxn ang="0">
                      <a:pos x="84" y="454"/>
                    </a:cxn>
                    <a:cxn ang="0">
                      <a:pos x="220" y="456"/>
                    </a:cxn>
                  </a:cxnLst>
                  <a:rect l="0" t="0" r="r" b="b"/>
                  <a:pathLst>
                    <a:path w="220" h="456">
                      <a:moveTo>
                        <a:pt x="220" y="456"/>
                      </a:moveTo>
                      <a:lnTo>
                        <a:pt x="126" y="6"/>
                      </a:lnTo>
                      <a:lnTo>
                        <a:pt x="0" y="0"/>
                      </a:lnTo>
                      <a:lnTo>
                        <a:pt x="84" y="454"/>
                      </a:lnTo>
                      <a:lnTo>
                        <a:pt x="220" y="456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59561" name="Freeform 489"/>
                <p:cNvSpPr>
                  <a:spLocks noChangeAspect="1"/>
                </p:cNvSpPr>
                <p:nvPr/>
              </p:nvSpPr>
              <p:spPr bwMode="gray">
                <a:xfrm>
                  <a:off x="3722" y="3963"/>
                  <a:ext cx="64" cy="60"/>
                </a:xfrm>
                <a:custGeom>
                  <a:avLst/>
                  <a:gdLst/>
                  <a:ahLst/>
                  <a:cxnLst>
                    <a:cxn ang="0">
                      <a:pos x="170" y="154"/>
                    </a:cxn>
                    <a:cxn ang="0">
                      <a:pos x="134" y="0"/>
                    </a:cxn>
                    <a:cxn ang="0">
                      <a:pos x="0" y="0"/>
                    </a:cxn>
                    <a:cxn ang="0">
                      <a:pos x="38" y="160"/>
                    </a:cxn>
                    <a:cxn ang="0">
                      <a:pos x="170" y="154"/>
                    </a:cxn>
                  </a:cxnLst>
                  <a:rect l="0" t="0" r="r" b="b"/>
                  <a:pathLst>
                    <a:path w="170" h="160">
                      <a:moveTo>
                        <a:pt x="170" y="154"/>
                      </a:moveTo>
                      <a:lnTo>
                        <a:pt x="134" y="0"/>
                      </a:lnTo>
                      <a:lnTo>
                        <a:pt x="0" y="0"/>
                      </a:lnTo>
                      <a:lnTo>
                        <a:pt x="38" y="160"/>
                      </a:lnTo>
                      <a:lnTo>
                        <a:pt x="170" y="154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59562" name="Freeform 490"/>
                <p:cNvSpPr>
                  <a:spLocks noChangeAspect="1"/>
                </p:cNvSpPr>
                <p:nvPr/>
              </p:nvSpPr>
              <p:spPr bwMode="gray">
                <a:xfrm>
                  <a:off x="3701" y="3864"/>
                  <a:ext cx="65" cy="90"/>
                </a:xfrm>
                <a:custGeom>
                  <a:avLst/>
                  <a:gdLst/>
                  <a:ahLst/>
                  <a:cxnLst>
                    <a:cxn ang="0">
                      <a:pos x="174" y="234"/>
                    </a:cxn>
                    <a:cxn ang="0">
                      <a:pos x="136" y="84"/>
                    </a:cxn>
                    <a:cxn ang="0">
                      <a:pos x="126" y="0"/>
                    </a:cxn>
                    <a:cxn ang="0">
                      <a:pos x="0" y="0"/>
                    </a:cxn>
                    <a:cxn ang="0">
                      <a:pos x="14" y="90"/>
                    </a:cxn>
                    <a:cxn ang="0">
                      <a:pos x="50" y="240"/>
                    </a:cxn>
                    <a:cxn ang="0">
                      <a:pos x="174" y="234"/>
                    </a:cxn>
                  </a:cxnLst>
                  <a:rect l="0" t="0" r="r" b="b"/>
                  <a:pathLst>
                    <a:path w="174" h="240">
                      <a:moveTo>
                        <a:pt x="174" y="234"/>
                      </a:moveTo>
                      <a:lnTo>
                        <a:pt x="136" y="84"/>
                      </a:lnTo>
                      <a:lnTo>
                        <a:pt x="126" y="0"/>
                      </a:lnTo>
                      <a:lnTo>
                        <a:pt x="0" y="0"/>
                      </a:lnTo>
                      <a:lnTo>
                        <a:pt x="14" y="90"/>
                      </a:lnTo>
                      <a:lnTo>
                        <a:pt x="50" y="240"/>
                      </a:lnTo>
                      <a:lnTo>
                        <a:pt x="174" y="234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259167" name="Group 491"/>
            <p:cNvGrpSpPr>
              <a:grpSpLocks/>
            </p:cNvGrpSpPr>
            <p:nvPr/>
          </p:nvGrpSpPr>
          <p:grpSpPr bwMode="auto">
            <a:xfrm>
              <a:off x="2160" y="2088"/>
              <a:ext cx="1442" cy="1636"/>
              <a:chOff x="2160" y="2088"/>
              <a:chExt cx="1442" cy="1636"/>
            </a:xfrm>
          </p:grpSpPr>
          <p:sp>
            <p:nvSpPr>
              <p:cNvPr id="259564" name="Rectangle 492"/>
              <p:cNvSpPr>
                <a:spLocks noChangeAspect="1" noChangeArrowheads="1"/>
              </p:cNvSpPr>
              <p:nvPr/>
            </p:nvSpPr>
            <p:spPr bwMode="gray">
              <a:xfrm>
                <a:off x="2181" y="3686"/>
                <a:ext cx="1410" cy="38"/>
              </a:xfrm>
              <a:prstGeom prst="rect">
                <a:avLst/>
              </a:prstGeom>
              <a:solidFill>
                <a:srgbClr val="5F5F5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9565" name="Rectangle 493"/>
              <p:cNvSpPr>
                <a:spLocks noChangeAspect="1" noChangeArrowheads="1"/>
              </p:cNvSpPr>
              <p:nvPr/>
            </p:nvSpPr>
            <p:spPr bwMode="gray">
              <a:xfrm>
                <a:off x="2161" y="3344"/>
                <a:ext cx="1441" cy="350"/>
              </a:xfrm>
              <a:prstGeom prst="rect">
                <a:avLst/>
              </a:prstGeom>
              <a:gradFill rotWithShape="0">
                <a:gsLst>
                  <a:gs pos="0">
                    <a:srgbClr val="DDDDDD"/>
                  </a:gs>
                  <a:gs pos="100000">
                    <a:srgbClr val="777777"/>
                  </a:gs>
                </a:gsLst>
                <a:lin ang="0" scaled="1"/>
              </a:gradFill>
              <a:ln w="3175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259173" name="Group 494"/>
              <p:cNvGrpSpPr>
                <a:grpSpLocks/>
              </p:cNvGrpSpPr>
              <p:nvPr/>
            </p:nvGrpSpPr>
            <p:grpSpPr bwMode="auto">
              <a:xfrm>
                <a:off x="3160" y="3459"/>
                <a:ext cx="302" cy="60"/>
                <a:chOff x="3160" y="3459"/>
                <a:chExt cx="302" cy="60"/>
              </a:xfrm>
            </p:grpSpPr>
            <p:sp>
              <p:nvSpPr>
                <p:cNvPr id="259567" name="Freeform 495"/>
                <p:cNvSpPr>
                  <a:spLocks noChangeAspect="1"/>
                </p:cNvSpPr>
                <p:nvPr/>
              </p:nvSpPr>
              <p:spPr bwMode="gray">
                <a:xfrm>
                  <a:off x="3234" y="3459"/>
                  <a:ext cx="163" cy="60"/>
                </a:xfrm>
                <a:custGeom>
                  <a:avLst/>
                  <a:gdLst/>
                  <a:ahLst/>
                  <a:cxnLst>
                    <a:cxn ang="0">
                      <a:pos x="0" y="130"/>
                    </a:cxn>
                    <a:cxn ang="0">
                      <a:pos x="0" y="110"/>
                    </a:cxn>
                    <a:cxn ang="0">
                      <a:pos x="34" y="0"/>
                    </a:cxn>
                    <a:cxn ang="0">
                      <a:pos x="314" y="4"/>
                    </a:cxn>
                    <a:cxn ang="0">
                      <a:pos x="354" y="130"/>
                    </a:cxn>
                    <a:cxn ang="0">
                      <a:pos x="0" y="130"/>
                    </a:cxn>
                  </a:cxnLst>
                  <a:rect l="0" t="0" r="r" b="b"/>
                  <a:pathLst>
                    <a:path w="354" h="130">
                      <a:moveTo>
                        <a:pt x="0" y="130"/>
                      </a:moveTo>
                      <a:cubicBezTo>
                        <a:pt x="0" y="123"/>
                        <a:pt x="0" y="117"/>
                        <a:pt x="0" y="110"/>
                      </a:cubicBezTo>
                      <a:lnTo>
                        <a:pt x="34" y="0"/>
                      </a:lnTo>
                      <a:lnTo>
                        <a:pt x="314" y="4"/>
                      </a:lnTo>
                      <a:lnTo>
                        <a:pt x="354" y="130"/>
                      </a:lnTo>
                      <a:lnTo>
                        <a:pt x="0" y="13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59568" name="Rectangle 496"/>
                <p:cNvSpPr>
                  <a:spLocks noChangeAspect="1" noChangeArrowheads="1"/>
                </p:cNvSpPr>
                <p:nvPr/>
              </p:nvSpPr>
              <p:spPr bwMode="gray">
                <a:xfrm>
                  <a:off x="3160" y="3475"/>
                  <a:ext cx="302" cy="28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259569" name="Rectangle 497"/>
              <p:cNvSpPr>
                <a:spLocks noChangeAspect="1" noChangeArrowheads="1"/>
              </p:cNvSpPr>
              <p:nvPr/>
            </p:nvSpPr>
            <p:spPr bwMode="gray">
              <a:xfrm>
                <a:off x="2318" y="3571"/>
                <a:ext cx="109" cy="53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9570" name="Freeform 498"/>
              <p:cNvSpPr>
                <a:spLocks noChangeAspect="1"/>
              </p:cNvSpPr>
              <p:nvPr/>
            </p:nvSpPr>
            <p:spPr bwMode="gray">
              <a:xfrm>
                <a:off x="2160" y="3113"/>
                <a:ext cx="1442" cy="244"/>
              </a:xfrm>
              <a:custGeom>
                <a:avLst/>
                <a:gdLst/>
                <a:ahLst/>
                <a:cxnLst>
                  <a:cxn ang="0">
                    <a:pos x="399" y="0"/>
                  </a:cxn>
                  <a:cxn ang="0">
                    <a:pos x="0" y="501"/>
                  </a:cxn>
                  <a:cxn ang="0">
                    <a:pos x="17" y="530"/>
                  </a:cxn>
                  <a:cxn ang="0">
                    <a:pos x="3114" y="525"/>
                  </a:cxn>
                  <a:cxn ang="0">
                    <a:pos x="3129" y="501"/>
                  </a:cxn>
                  <a:cxn ang="0">
                    <a:pos x="2724" y="6"/>
                  </a:cxn>
                  <a:cxn ang="0">
                    <a:pos x="399" y="0"/>
                  </a:cxn>
                </a:cxnLst>
                <a:rect l="0" t="0" r="r" b="b"/>
                <a:pathLst>
                  <a:path w="3129" h="530">
                    <a:moveTo>
                      <a:pt x="399" y="0"/>
                    </a:moveTo>
                    <a:lnTo>
                      <a:pt x="0" y="501"/>
                    </a:lnTo>
                    <a:lnTo>
                      <a:pt x="17" y="530"/>
                    </a:lnTo>
                    <a:lnTo>
                      <a:pt x="3114" y="525"/>
                    </a:lnTo>
                    <a:lnTo>
                      <a:pt x="3129" y="501"/>
                    </a:lnTo>
                    <a:lnTo>
                      <a:pt x="2724" y="6"/>
                    </a:lnTo>
                    <a:lnTo>
                      <a:pt x="399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B2B2B2"/>
                  </a:gs>
                  <a:gs pos="100000">
                    <a:srgbClr val="4D4D4D"/>
                  </a:gs>
                </a:gsLst>
                <a:lin ang="0" scaled="1"/>
              </a:gradFill>
              <a:ln w="3175" cap="flat" cmpd="sng">
                <a:solidFill>
                  <a:srgbClr val="808080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9571" name="Freeform 499"/>
              <p:cNvSpPr>
                <a:spLocks noChangeAspect="1"/>
              </p:cNvSpPr>
              <p:nvPr/>
            </p:nvSpPr>
            <p:spPr bwMode="gray">
              <a:xfrm>
                <a:off x="2375" y="3132"/>
                <a:ext cx="954" cy="99"/>
              </a:xfrm>
              <a:custGeom>
                <a:avLst/>
                <a:gdLst/>
                <a:ahLst/>
                <a:cxnLst>
                  <a:cxn ang="0">
                    <a:pos x="1904" y="0"/>
                  </a:cxn>
                  <a:cxn ang="0">
                    <a:pos x="2034" y="160"/>
                  </a:cxn>
                  <a:cxn ang="0">
                    <a:pos x="1984" y="214"/>
                  </a:cxn>
                  <a:cxn ang="0">
                    <a:pos x="94" y="214"/>
                  </a:cxn>
                  <a:cxn ang="0">
                    <a:pos x="44" y="160"/>
                  </a:cxn>
                  <a:cxn ang="0">
                    <a:pos x="160" y="14"/>
                  </a:cxn>
                  <a:cxn ang="0">
                    <a:pos x="1904" y="0"/>
                  </a:cxn>
                </a:cxnLst>
                <a:rect l="0" t="0" r="r" b="b"/>
                <a:pathLst>
                  <a:path w="2070" h="214">
                    <a:moveTo>
                      <a:pt x="1904" y="0"/>
                    </a:moveTo>
                    <a:lnTo>
                      <a:pt x="2034" y="160"/>
                    </a:lnTo>
                    <a:cubicBezTo>
                      <a:pt x="2034" y="160"/>
                      <a:pt x="2070" y="214"/>
                      <a:pt x="1984" y="214"/>
                    </a:cubicBezTo>
                    <a:cubicBezTo>
                      <a:pt x="1984" y="214"/>
                      <a:pt x="1039" y="214"/>
                      <a:pt x="94" y="214"/>
                    </a:cubicBezTo>
                    <a:cubicBezTo>
                      <a:pt x="0" y="210"/>
                      <a:pt x="44" y="160"/>
                      <a:pt x="44" y="160"/>
                    </a:cubicBezTo>
                    <a:lnTo>
                      <a:pt x="160" y="14"/>
                    </a:lnTo>
                    <a:lnTo>
                      <a:pt x="190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777777"/>
                  </a:gs>
                  <a:gs pos="100000">
                    <a:srgbClr val="808080"/>
                  </a:gs>
                </a:gsLst>
                <a:lin ang="0" scaled="1"/>
              </a:gradFill>
              <a:ln w="3175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9572" name="Freeform 500"/>
              <p:cNvSpPr>
                <a:spLocks noChangeAspect="1"/>
              </p:cNvSpPr>
              <p:nvPr/>
            </p:nvSpPr>
            <p:spPr bwMode="gray">
              <a:xfrm>
                <a:off x="2387" y="3217"/>
                <a:ext cx="929" cy="81"/>
              </a:xfrm>
              <a:custGeom>
                <a:avLst/>
                <a:gdLst/>
                <a:ahLst/>
                <a:cxnLst>
                  <a:cxn ang="0">
                    <a:pos x="2014" y="0"/>
                  </a:cxn>
                  <a:cxn ang="0">
                    <a:pos x="2016" y="126"/>
                  </a:cxn>
                  <a:cxn ang="0">
                    <a:pos x="1960" y="176"/>
                  </a:cxn>
                  <a:cxn ang="0">
                    <a:pos x="70" y="176"/>
                  </a:cxn>
                  <a:cxn ang="0">
                    <a:pos x="10" y="120"/>
                  </a:cxn>
                  <a:cxn ang="0">
                    <a:pos x="10" y="2"/>
                  </a:cxn>
                  <a:cxn ang="0">
                    <a:pos x="2014" y="0"/>
                  </a:cxn>
                </a:cxnLst>
                <a:rect l="0" t="0" r="r" b="b"/>
                <a:pathLst>
                  <a:path w="2018" h="176">
                    <a:moveTo>
                      <a:pt x="2014" y="0"/>
                    </a:moveTo>
                    <a:lnTo>
                      <a:pt x="2016" y="126"/>
                    </a:lnTo>
                    <a:cubicBezTo>
                      <a:pt x="2007" y="155"/>
                      <a:pt x="2018" y="156"/>
                      <a:pt x="1960" y="176"/>
                    </a:cubicBezTo>
                    <a:cubicBezTo>
                      <a:pt x="1960" y="176"/>
                      <a:pt x="1015" y="176"/>
                      <a:pt x="70" y="176"/>
                    </a:cubicBezTo>
                    <a:cubicBezTo>
                      <a:pt x="0" y="172"/>
                      <a:pt x="20" y="149"/>
                      <a:pt x="10" y="120"/>
                    </a:cubicBezTo>
                    <a:lnTo>
                      <a:pt x="10" y="2"/>
                    </a:lnTo>
                    <a:lnTo>
                      <a:pt x="201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DDDDDD"/>
                  </a:gs>
                  <a:gs pos="100000">
                    <a:srgbClr val="292929"/>
                  </a:gs>
                </a:gsLst>
                <a:lin ang="0" scaled="1"/>
              </a:gradFill>
              <a:ln w="317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9573" name="AutoShape 501"/>
              <p:cNvSpPr>
                <a:spLocks noChangeAspect="1" noChangeArrowheads="1"/>
              </p:cNvSpPr>
              <p:nvPr/>
            </p:nvSpPr>
            <p:spPr bwMode="gray">
              <a:xfrm>
                <a:off x="2217" y="2088"/>
                <a:ext cx="1318" cy="1073"/>
              </a:xfrm>
              <a:prstGeom prst="roundRect">
                <a:avLst>
                  <a:gd name="adj" fmla="val 1847"/>
                </a:avLst>
              </a:prstGeom>
              <a:gradFill rotWithShape="0">
                <a:gsLst>
                  <a:gs pos="0">
                    <a:srgbClr val="DDDDDD"/>
                  </a:gs>
                  <a:gs pos="100000">
                    <a:srgbClr val="5F5F5F"/>
                  </a:gs>
                </a:gsLst>
                <a:lin ang="2700000" scaled="1"/>
              </a:gradFill>
              <a:ln w="3175">
                <a:solidFill>
                  <a:srgbClr val="80808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9574" name="AutoShape 502"/>
              <p:cNvSpPr>
                <a:spLocks noChangeAspect="1" noChangeArrowheads="1"/>
              </p:cNvSpPr>
              <p:nvPr/>
            </p:nvSpPr>
            <p:spPr bwMode="gray">
              <a:xfrm>
                <a:off x="2297" y="2178"/>
                <a:ext cx="1158" cy="897"/>
              </a:xfrm>
              <a:prstGeom prst="roundRect">
                <a:avLst>
                  <a:gd name="adj" fmla="val 1847"/>
                </a:avLst>
              </a:prstGeom>
              <a:gradFill rotWithShape="0">
                <a:gsLst>
                  <a:gs pos="0">
                    <a:srgbClr val="5F5F5F"/>
                  </a:gs>
                  <a:gs pos="100000">
                    <a:srgbClr val="DDDDDD"/>
                  </a:gs>
                </a:gsLst>
                <a:lin ang="2700000" scaled="1"/>
              </a:gradFill>
              <a:ln w="3175">
                <a:solidFill>
                  <a:srgbClr val="80808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9575" name="AutoShape 503"/>
              <p:cNvSpPr>
                <a:spLocks noChangeAspect="1" noChangeArrowheads="1"/>
              </p:cNvSpPr>
              <p:nvPr/>
            </p:nvSpPr>
            <p:spPr bwMode="gray">
              <a:xfrm>
                <a:off x="2375" y="2251"/>
                <a:ext cx="1004" cy="736"/>
              </a:xfrm>
              <a:prstGeom prst="roundRect">
                <a:avLst>
                  <a:gd name="adj" fmla="val 1847"/>
                </a:avLst>
              </a:prstGeom>
              <a:gradFill rotWithShape="0">
                <a:gsLst>
                  <a:gs pos="0">
                    <a:srgbClr val="FFFFCC"/>
                  </a:gs>
                  <a:gs pos="100000">
                    <a:srgbClr val="FFCC00"/>
                  </a:gs>
                </a:gsLst>
                <a:lin ang="2700000" scaled="1"/>
              </a:gradFill>
              <a:ln w="6350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9576" name="AutoShape 504"/>
              <p:cNvSpPr>
                <a:spLocks noChangeAspect="1" noChangeArrowheads="1"/>
              </p:cNvSpPr>
              <p:nvPr/>
            </p:nvSpPr>
            <p:spPr bwMode="gray">
              <a:xfrm>
                <a:off x="3125" y="2360"/>
                <a:ext cx="79" cy="185"/>
              </a:xfrm>
              <a:prstGeom prst="roundRect">
                <a:avLst>
                  <a:gd name="adj" fmla="val 50000"/>
                </a:avLst>
              </a:prstGeom>
              <a:solidFill>
                <a:srgbClr val="FFFFCC"/>
              </a:solidFill>
              <a:ln w="635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259176" name="Group 505"/>
          <p:cNvGrpSpPr>
            <a:grpSpLocks noChangeAspect="1"/>
          </p:cNvGrpSpPr>
          <p:nvPr/>
        </p:nvGrpSpPr>
        <p:grpSpPr bwMode="auto">
          <a:xfrm flipH="1">
            <a:off x="6073775" y="4946650"/>
            <a:ext cx="220663" cy="220663"/>
            <a:chOff x="1969" y="466"/>
            <a:chExt cx="3489" cy="3486"/>
          </a:xfrm>
        </p:grpSpPr>
        <p:sp>
          <p:nvSpPr>
            <p:cNvPr id="259578" name="AutoShape 506"/>
            <p:cNvSpPr>
              <a:spLocks noChangeAspect="1" noChangeArrowheads="1"/>
            </p:cNvSpPr>
            <p:nvPr/>
          </p:nvSpPr>
          <p:spPr bwMode="gray">
            <a:xfrm>
              <a:off x="1969" y="466"/>
              <a:ext cx="3489" cy="3486"/>
            </a:xfrm>
            <a:prstGeom prst="roundRect">
              <a:avLst>
                <a:gd name="adj" fmla="val 18847"/>
              </a:avLst>
            </a:prstGeom>
            <a:solidFill>
              <a:srgbClr val="72727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9579" name="AutoShape 507"/>
            <p:cNvSpPr>
              <a:spLocks noChangeAspect="1" noChangeArrowheads="1"/>
            </p:cNvSpPr>
            <p:nvPr/>
          </p:nvSpPr>
          <p:spPr bwMode="gray">
            <a:xfrm>
              <a:off x="2151" y="656"/>
              <a:ext cx="3125" cy="3116"/>
            </a:xfrm>
            <a:prstGeom prst="roundRect">
              <a:avLst>
                <a:gd name="adj" fmla="val 14856"/>
              </a:avLst>
            </a:prstGeom>
            <a:solidFill>
              <a:srgbClr val="FFA723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9580" name="Oval 508"/>
            <p:cNvSpPr>
              <a:spLocks noChangeAspect="1" noChangeArrowheads="1"/>
            </p:cNvSpPr>
            <p:nvPr/>
          </p:nvSpPr>
          <p:spPr bwMode="gray">
            <a:xfrm>
              <a:off x="2168" y="672"/>
              <a:ext cx="3092" cy="308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FFA723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59581" name="Text Box 509"/>
          <p:cNvSpPr txBox="1">
            <a:spLocks noChangeArrowheads="1"/>
          </p:cNvSpPr>
          <p:nvPr/>
        </p:nvSpPr>
        <p:spPr bwMode="auto">
          <a:xfrm>
            <a:off x="1311275" y="5943600"/>
            <a:ext cx="70786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  <a:spcBef>
                <a:spcPct val="20000"/>
              </a:spcBef>
              <a:spcAft>
                <a:spcPct val="15000"/>
              </a:spcAft>
            </a:pPr>
            <a:r>
              <a:rPr lang="en-US" sz="1800"/>
              <a:t>An indication of a network congestion is a large window size and no change in the returned ACK numbers.</a:t>
            </a:r>
          </a:p>
        </p:txBody>
      </p:sp>
      <p:grpSp>
        <p:nvGrpSpPr>
          <p:cNvPr id="259187" name="Group 510"/>
          <p:cNvGrpSpPr>
            <a:grpSpLocks noChangeAspect="1"/>
          </p:cNvGrpSpPr>
          <p:nvPr/>
        </p:nvGrpSpPr>
        <p:grpSpPr bwMode="auto">
          <a:xfrm flipH="1">
            <a:off x="5770563" y="4946650"/>
            <a:ext cx="220662" cy="220663"/>
            <a:chOff x="1969" y="466"/>
            <a:chExt cx="3489" cy="3486"/>
          </a:xfrm>
        </p:grpSpPr>
        <p:sp>
          <p:nvSpPr>
            <p:cNvPr id="259583" name="AutoShape 511"/>
            <p:cNvSpPr>
              <a:spLocks noChangeAspect="1" noChangeArrowheads="1"/>
            </p:cNvSpPr>
            <p:nvPr/>
          </p:nvSpPr>
          <p:spPr bwMode="gray">
            <a:xfrm>
              <a:off x="1969" y="466"/>
              <a:ext cx="3489" cy="3486"/>
            </a:xfrm>
            <a:prstGeom prst="roundRect">
              <a:avLst>
                <a:gd name="adj" fmla="val 18847"/>
              </a:avLst>
            </a:prstGeom>
            <a:solidFill>
              <a:srgbClr val="72727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9584" name="AutoShape 512"/>
            <p:cNvSpPr>
              <a:spLocks noChangeAspect="1" noChangeArrowheads="1"/>
            </p:cNvSpPr>
            <p:nvPr/>
          </p:nvSpPr>
          <p:spPr bwMode="gray">
            <a:xfrm>
              <a:off x="2151" y="656"/>
              <a:ext cx="3125" cy="3116"/>
            </a:xfrm>
            <a:prstGeom prst="roundRect">
              <a:avLst>
                <a:gd name="adj" fmla="val 14856"/>
              </a:avLst>
            </a:prstGeom>
            <a:solidFill>
              <a:srgbClr val="FFA723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9585" name="Oval 513"/>
            <p:cNvSpPr>
              <a:spLocks noChangeAspect="1" noChangeArrowheads="1"/>
            </p:cNvSpPr>
            <p:nvPr/>
          </p:nvSpPr>
          <p:spPr bwMode="gray">
            <a:xfrm>
              <a:off x="2168" y="672"/>
              <a:ext cx="3092" cy="308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FFA723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59191" name="Group 514"/>
          <p:cNvGrpSpPr>
            <a:grpSpLocks noChangeAspect="1"/>
          </p:cNvGrpSpPr>
          <p:nvPr/>
        </p:nvGrpSpPr>
        <p:grpSpPr bwMode="auto">
          <a:xfrm flipH="1">
            <a:off x="5467350" y="4946650"/>
            <a:ext cx="220663" cy="220663"/>
            <a:chOff x="1969" y="466"/>
            <a:chExt cx="3489" cy="3486"/>
          </a:xfrm>
        </p:grpSpPr>
        <p:sp>
          <p:nvSpPr>
            <p:cNvPr id="259587" name="AutoShape 515"/>
            <p:cNvSpPr>
              <a:spLocks noChangeAspect="1" noChangeArrowheads="1"/>
            </p:cNvSpPr>
            <p:nvPr/>
          </p:nvSpPr>
          <p:spPr bwMode="gray">
            <a:xfrm>
              <a:off x="1969" y="466"/>
              <a:ext cx="3489" cy="3486"/>
            </a:xfrm>
            <a:prstGeom prst="roundRect">
              <a:avLst>
                <a:gd name="adj" fmla="val 18847"/>
              </a:avLst>
            </a:prstGeom>
            <a:solidFill>
              <a:srgbClr val="72727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9588" name="AutoShape 516"/>
            <p:cNvSpPr>
              <a:spLocks noChangeAspect="1" noChangeArrowheads="1"/>
            </p:cNvSpPr>
            <p:nvPr/>
          </p:nvSpPr>
          <p:spPr bwMode="gray">
            <a:xfrm>
              <a:off x="2151" y="656"/>
              <a:ext cx="3125" cy="3116"/>
            </a:xfrm>
            <a:prstGeom prst="roundRect">
              <a:avLst>
                <a:gd name="adj" fmla="val 14856"/>
              </a:avLst>
            </a:prstGeom>
            <a:solidFill>
              <a:srgbClr val="FFA723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9589" name="Oval 517"/>
            <p:cNvSpPr>
              <a:spLocks noChangeAspect="1" noChangeArrowheads="1"/>
            </p:cNvSpPr>
            <p:nvPr/>
          </p:nvSpPr>
          <p:spPr bwMode="gray">
            <a:xfrm>
              <a:off x="2168" y="672"/>
              <a:ext cx="3092" cy="308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FFA723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59192" name="Group 518"/>
          <p:cNvGrpSpPr>
            <a:grpSpLocks noChangeAspect="1"/>
          </p:cNvGrpSpPr>
          <p:nvPr/>
        </p:nvGrpSpPr>
        <p:grpSpPr bwMode="auto">
          <a:xfrm flipH="1">
            <a:off x="4860925" y="4946650"/>
            <a:ext cx="220663" cy="220663"/>
            <a:chOff x="1969" y="466"/>
            <a:chExt cx="3489" cy="3486"/>
          </a:xfrm>
        </p:grpSpPr>
        <p:sp>
          <p:nvSpPr>
            <p:cNvPr id="259591" name="AutoShape 519"/>
            <p:cNvSpPr>
              <a:spLocks noChangeAspect="1" noChangeArrowheads="1"/>
            </p:cNvSpPr>
            <p:nvPr/>
          </p:nvSpPr>
          <p:spPr bwMode="gray">
            <a:xfrm>
              <a:off x="1969" y="466"/>
              <a:ext cx="3489" cy="3486"/>
            </a:xfrm>
            <a:prstGeom prst="roundRect">
              <a:avLst>
                <a:gd name="adj" fmla="val 18847"/>
              </a:avLst>
            </a:prstGeom>
            <a:solidFill>
              <a:srgbClr val="72727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9592" name="AutoShape 520"/>
            <p:cNvSpPr>
              <a:spLocks noChangeAspect="1" noChangeArrowheads="1"/>
            </p:cNvSpPr>
            <p:nvPr/>
          </p:nvSpPr>
          <p:spPr bwMode="gray">
            <a:xfrm>
              <a:off x="2151" y="656"/>
              <a:ext cx="3125" cy="3116"/>
            </a:xfrm>
            <a:prstGeom prst="roundRect">
              <a:avLst>
                <a:gd name="adj" fmla="val 14856"/>
              </a:avLst>
            </a:prstGeom>
            <a:solidFill>
              <a:srgbClr val="FFA723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9593" name="Oval 521"/>
            <p:cNvSpPr>
              <a:spLocks noChangeAspect="1" noChangeArrowheads="1"/>
            </p:cNvSpPr>
            <p:nvPr/>
          </p:nvSpPr>
          <p:spPr bwMode="gray">
            <a:xfrm>
              <a:off x="2168" y="672"/>
              <a:ext cx="3092" cy="308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FFA723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59279" name="Group 522"/>
          <p:cNvGrpSpPr>
            <a:grpSpLocks noChangeAspect="1"/>
          </p:cNvGrpSpPr>
          <p:nvPr/>
        </p:nvGrpSpPr>
        <p:grpSpPr bwMode="auto">
          <a:xfrm flipH="1">
            <a:off x="3262313" y="4929188"/>
            <a:ext cx="220662" cy="220662"/>
            <a:chOff x="1969" y="466"/>
            <a:chExt cx="3489" cy="3486"/>
          </a:xfrm>
        </p:grpSpPr>
        <p:sp>
          <p:nvSpPr>
            <p:cNvPr id="259595" name="AutoShape 523"/>
            <p:cNvSpPr>
              <a:spLocks noChangeAspect="1" noChangeArrowheads="1"/>
            </p:cNvSpPr>
            <p:nvPr/>
          </p:nvSpPr>
          <p:spPr bwMode="gray">
            <a:xfrm>
              <a:off x="1969" y="466"/>
              <a:ext cx="3489" cy="3486"/>
            </a:xfrm>
            <a:prstGeom prst="roundRect">
              <a:avLst>
                <a:gd name="adj" fmla="val 18847"/>
              </a:avLst>
            </a:prstGeom>
            <a:solidFill>
              <a:srgbClr val="72727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9596" name="AutoShape 524"/>
            <p:cNvSpPr>
              <a:spLocks noChangeAspect="1" noChangeArrowheads="1"/>
            </p:cNvSpPr>
            <p:nvPr/>
          </p:nvSpPr>
          <p:spPr bwMode="gray">
            <a:xfrm>
              <a:off x="2151" y="656"/>
              <a:ext cx="3125" cy="3116"/>
            </a:xfrm>
            <a:prstGeom prst="roundRect">
              <a:avLst>
                <a:gd name="adj" fmla="val 14856"/>
              </a:avLst>
            </a:prstGeom>
            <a:solidFill>
              <a:srgbClr val="FFA723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9597" name="Oval 525"/>
            <p:cNvSpPr>
              <a:spLocks noChangeAspect="1" noChangeArrowheads="1"/>
            </p:cNvSpPr>
            <p:nvPr/>
          </p:nvSpPr>
          <p:spPr bwMode="gray">
            <a:xfrm>
              <a:off x="2168" y="672"/>
              <a:ext cx="3092" cy="308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FFA723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59285" name="Group 526"/>
          <p:cNvGrpSpPr>
            <a:grpSpLocks noChangeAspect="1"/>
          </p:cNvGrpSpPr>
          <p:nvPr/>
        </p:nvGrpSpPr>
        <p:grpSpPr bwMode="auto">
          <a:xfrm flipH="1">
            <a:off x="4171950" y="4929188"/>
            <a:ext cx="220663" cy="220662"/>
            <a:chOff x="1969" y="466"/>
            <a:chExt cx="3489" cy="3486"/>
          </a:xfrm>
        </p:grpSpPr>
        <p:sp>
          <p:nvSpPr>
            <p:cNvPr id="259599" name="AutoShape 527"/>
            <p:cNvSpPr>
              <a:spLocks noChangeAspect="1" noChangeArrowheads="1"/>
            </p:cNvSpPr>
            <p:nvPr/>
          </p:nvSpPr>
          <p:spPr bwMode="gray">
            <a:xfrm>
              <a:off x="1969" y="466"/>
              <a:ext cx="3489" cy="3486"/>
            </a:xfrm>
            <a:prstGeom prst="roundRect">
              <a:avLst>
                <a:gd name="adj" fmla="val 18847"/>
              </a:avLst>
            </a:prstGeom>
            <a:solidFill>
              <a:srgbClr val="72727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9600" name="AutoShape 528"/>
            <p:cNvSpPr>
              <a:spLocks noChangeAspect="1" noChangeArrowheads="1"/>
            </p:cNvSpPr>
            <p:nvPr/>
          </p:nvSpPr>
          <p:spPr bwMode="gray">
            <a:xfrm>
              <a:off x="2151" y="656"/>
              <a:ext cx="3125" cy="3116"/>
            </a:xfrm>
            <a:prstGeom prst="roundRect">
              <a:avLst>
                <a:gd name="adj" fmla="val 14856"/>
              </a:avLst>
            </a:prstGeom>
            <a:solidFill>
              <a:srgbClr val="FFA723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9601" name="Oval 529"/>
            <p:cNvSpPr>
              <a:spLocks noChangeAspect="1" noChangeArrowheads="1"/>
            </p:cNvSpPr>
            <p:nvPr/>
          </p:nvSpPr>
          <p:spPr bwMode="gray">
            <a:xfrm>
              <a:off x="2168" y="672"/>
              <a:ext cx="3092" cy="308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FFA723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59288" name="Group 530"/>
          <p:cNvGrpSpPr>
            <a:grpSpLocks noChangeAspect="1"/>
          </p:cNvGrpSpPr>
          <p:nvPr/>
        </p:nvGrpSpPr>
        <p:grpSpPr bwMode="auto">
          <a:xfrm flipH="1">
            <a:off x="3868738" y="4929188"/>
            <a:ext cx="220662" cy="220662"/>
            <a:chOff x="1969" y="466"/>
            <a:chExt cx="3489" cy="3486"/>
          </a:xfrm>
        </p:grpSpPr>
        <p:sp>
          <p:nvSpPr>
            <p:cNvPr id="259603" name="AutoShape 531"/>
            <p:cNvSpPr>
              <a:spLocks noChangeAspect="1" noChangeArrowheads="1"/>
            </p:cNvSpPr>
            <p:nvPr/>
          </p:nvSpPr>
          <p:spPr bwMode="gray">
            <a:xfrm>
              <a:off x="1969" y="466"/>
              <a:ext cx="3489" cy="3486"/>
            </a:xfrm>
            <a:prstGeom prst="roundRect">
              <a:avLst>
                <a:gd name="adj" fmla="val 18847"/>
              </a:avLst>
            </a:prstGeom>
            <a:solidFill>
              <a:srgbClr val="72727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9604" name="AutoShape 532"/>
            <p:cNvSpPr>
              <a:spLocks noChangeAspect="1" noChangeArrowheads="1"/>
            </p:cNvSpPr>
            <p:nvPr/>
          </p:nvSpPr>
          <p:spPr bwMode="gray">
            <a:xfrm>
              <a:off x="2151" y="656"/>
              <a:ext cx="3125" cy="3116"/>
            </a:xfrm>
            <a:prstGeom prst="roundRect">
              <a:avLst>
                <a:gd name="adj" fmla="val 14856"/>
              </a:avLst>
            </a:prstGeom>
            <a:solidFill>
              <a:srgbClr val="FFA723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9605" name="Oval 533"/>
            <p:cNvSpPr>
              <a:spLocks noChangeAspect="1" noChangeArrowheads="1"/>
            </p:cNvSpPr>
            <p:nvPr/>
          </p:nvSpPr>
          <p:spPr bwMode="gray">
            <a:xfrm>
              <a:off x="2168" y="672"/>
              <a:ext cx="3092" cy="308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FFA723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59300" name="Group 534"/>
          <p:cNvGrpSpPr>
            <a:grpSpLocks noChangeAspect="1"/>
          </p:cNvGrpSpPr>
          <p:nvPr/>
        </p:nvGrpSpPr>
        <p:grpSpPr bwMode="auto">
          <a:xfrm flipH="1">
            <a:off x="3565525" y="4929188"/>
            <a:ext cx="220663" cy="220662"/>
            <a:chOff x="1969" y="466"/>
            <a:chExt cx="3489" cy="3486"/>
          </a:xfrm>
        </p:grpSpPr>
        <p:sp>
          <p:nvSpPr>
            <p:cNvPr id="259607" name="AutoShape 535"/>
            <p:cNvSpPr>
              <a:spLocks noChangeAspect="1" noChangeArrowheads="1"/>
            </p:cNvSpPr>
            <p:nvPr/>
          </p:nvSpPr>
          <p:spPr bwMode="gray">
            <a:xfrm>
              <a:off x="1969" y="466"/>
              <a:ext cx="3489" cy="3486"/>
            </a:xfrm>
            <a:prstGeom prst="roundRect">
              <a:avLst>
                <a:gd name="adj" fmla="val 18847"/>
              </a:avLst>
            </a:prstGeom>
            <a:solidFill>
              <a:srgbClr val="72727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9608" name="AutoShape 536"/>
            <p:cNvSpPr>
              <a:spLocks noChangeAspect="1" noChangeArrowheads="1"/>
            </p:cNvSpPr>
            <p:nvPr/>
          </p:nvSpPr>
          <p:spPr bwMode="gray">
            <a:xfrm>
              <a:off x="2151" y="656"/>
              <a:ext cx="3125" cy="3116"/>
            </a:xfrm>
            <a:prstGeom prst="roundRect">
              <a:avLst>
                <a:gd name="adj" fmla="val 14856"/>
              </a:avLst>
            </a:prstGeom>
            <a:solidFill>
              <a:srgbClr val="FFA723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9609" name="Oval 537"/>
            <p:cNvSpPr>
              <a:spLocks noChangeAspect="1" noChangeArrowheads="1"/>
            </p:cNvSpPr>
            <p:nvPr/>
          </p:nvSpPr>
          <p:spPr bwMode="gray">
            <a:xfrm>
              <a:off x="2168" y="672"/>
              <a:ext cx="3092" cy="308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FFA723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59304" name="Group 538"/>
          <p:cNvGrpSpPr>
            <a:grpSpLocks noChangeAspect="1"/>
          </p:cNvGrpSpPr>
          <p:nvPr/>
        </p:nvGrpSpPr>
        <p:grpSpPr bwMode="auto">
          <a:xfrm flipH="1">
            <a:off x="2959100" y="4929188"/>
            <a:ext cx="220663" cy="220662"/>
            <a:chOff x="1969" y="466"/>
            <a:chExt cx="3489" cy="3486"/>
          </a:xfrm>
        </p:grpSpPr>
        <p:sp>
          <p:nvSpPr>
            <p:cNvPr id="259611" name="AutoShape 539"/>
            <p:cNvSpPr>
              <a:spLocks noChangeAspect="1" noChangeArrowheads="1"/>
            </p:cNvSpPr>
            <p:nvPr/>
          </p:nvSpPr>
          <p:spPr bwMode="gray">
            <a:xfrm>
              <a:off x="1969" y="466"/>
              <a:ext cx="3489" cy="3486"/>
            </a:xfrm>
            <a:prstGeom prst="roundRect">
              <a:avLst>
                <a:gd name="adj" fmla="val 18847"/>
              </a:avLst>
            </a:prstGeom>
            <a:solidFill>
              <a:srgbClr val="72727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9612" name="AutoShape 540"/>
            <p:cNvSpPr>
              <a:spLocks noChangeAspect="1" noChangeArrowheads="1"/>
            </p:cNvSpPr>
            <p:nvPr/>
          </p:nvSpPr>
          <p:spPr bwMode="gray">
            <a:xfrm>
              <a:off x="2151" y="656"/>
              <a:ext cx="3125" cy="3116"/>
            </a:xfrm>
            <a:prstGeom prst="roundRect">
              <a:avLst>
                <a:gd name="adj" fmla="val 14856"/>
              </a:avLst>
            </a:prstGeom>
            <a:solidFill>
              <a:srgbClr val="FFA723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9613" name="Oval 541"/>
            <p:cNvSpPr>
              <a:spLocks noChangeAspect="1" noChangeArrowheads="1"/>
            </p:cNvSpPr>
            <p:nvPr/>
          </p:nvSpPr>
          <p:spPr bwMode="gray">
            <a:xfrm>
              <a:off x="2168" y="672"/>
              <a:ext cx="3092" cy="308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FFA723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59614" name="Line 542"/>
          <p:cNvSpPr>
            <a:spLocks noChangeShapeType="1"/>
          </p:cNvSpPr>
          <p:nvPr/>
        </p:nvSpPr>
        <p:spPr bwMode="auto">
          <a:xfrm>
            <a:off x="0" y="3756025"/>
            <a:ext cx="9144000" cy="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543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736725" y="6669360"/>
            <a:ext cx="4694238" cy="255587"/>
          </a:xfrm>
        </p:spPr>
        <p:txBody>
          <a:bodyPr/>
          <a:lstStyle/>
          <a:p>
            <a:pPr>
              <a:defRPr/>
            </a:pPr>
            <a:r>
              <a:rPr lang="en-US" smtClean="0"/>
              <a:t>Data Networks – ISOTDAQ 2013 – Enrico.Bonaccorsi@cern.ch </a:t>
            </a:r>
            <a:endParaRPr lang="en-GB" sz="1200" dirty="0"/>
          </a:p>
        </p:txBody>
      </p:sp>
      <p:sp>
        <p:nvSpPr>
          <p:cNvPr id="259077" name="Slide Number Placeholder 25907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1965548-D45B-410C-B245-CE1CA6092D31}" type="slidenum">
              <a:rPr lang="en-GB" smtClean="0"/>
              <a:pPr>
                <a:defRPr/>
              </a:pPr>
              <a:t>45</a:t>
            </a:fld>
            <a:endParaRPr lang="en-GB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098" name="Rectangle 2"/>
          <p:cNvSpPr>
            <a:spLocks noChangeArrowheads="1"/>
          </p:cNvSpPr>
          <p:nvPr/>
        </p:nvSpPr>
        <p:spPr bwMode="hidden">
          <a:xfrm>
            <a:off x="5280025" y="6561138"/>
            <a:ext cx="3873500" cy="2968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260099" name="Line 3"/>
          <p:cNvSpPr>
            <a:spLocks noChangeShapeType="1"/>
          </p:cNvSpPr>
          <p:nvPr/>
        </p:nvSpPr>
        <p:spPr bwMode="auto">
          <a:xfrm flipH="1">
            <a:off x="801688" y="3035300"/>
            <a:ext cx="0" cy="3525838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/>
            <a:tailEnd type="triangle" w="med" len="med"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260100" name="Line 4"/>
          <p:cNvSpPr>
            <a:spLocks noChangeShapeType="1"/>
          </p:cNvSpPr>
          <p:nvPr/>
        </p:nvSpPr>
        <p:spPr bwMode="auto">
          <a:xfrm flipH="1">
            <a:off x="7985125" y="2968625"/>
            <a:ext cx="0" cy="3584575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/>
            <a:tailEnd type="triangle" w="med" len="med"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260101" name="Text Box 5"/>
          <p:cNvSpPr txBox="1">
            <a:spLocks noChangeArrowheads="1"/>
          </p:cNvSpPr>
          <p:nvPr/>
        </p:nvSpPr>
        <p:spPr bwMode="auto">
          <a:xfrm>
            <a:off x="233363" y="1262063"/>
            <a:ext cx="18224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  <a:spcBef>
                <a:spcPct val="20000"/>
              </a:spcBef>
            </a:pPr>
            <a:r>
              <a:rPr lang="en-US" sz="1600"/>
              <a:t>Client port 12288</a:t>
            </a:r>
          </a:p>
        </p:txBody>
      </p:sp>
      <p:sp>
        <p:nvSpPr>
          <p:cNvPr id="260102" name="Text Box 6"/>
          <p:cNvSpPr txBox="1">
            <a:spLocks noChangeArrowheads="1"/>
          </p:cNvSpPr>
          <p:nvPr/>
        </p:nvSpPr>
        <p:spPr bwMode="auto">
          <a:xfrm>
            <a:off x="6697663" y="1262063"/>
            <a:ext cx="15509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  <a:spcBef>
                <a:spcPct val="20000"/>
              </a:spcBef>
            </a:pPr>
            <a:r>
              <a:rPr lang="en-US" sz="1600"/>
              <a:t>Server port 21</a:t>
            </a:r>
          </a:p>
        </p:txBody>
      </p:sp>
      <p:sp>
        <p:nvSpPr>
          <p:cNvPr id="260103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Normal End of the Session</a:t>
            </a: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168275" y="1833563"/>
            <a:ext cx="1101725" cy="1152525"/>
            <a:chOff x="3712" y="1182"/>
            <a:chExt cx="1975" cy="2066"/>
          </a:xfrm>
        </p:grpSpPr>
        <p:grpSp>
          <p:nvGrpSpPr>
            <p:cNvPr id="3" name="Group 10"/>
            <p:cNvGrpSpPr>
              <a:grpSpLocks/>
            </p:cNvGrpSpPr>
            <p:nvPr/>
          </p:nvGrpSpPr>
          <p:grpSpPr bwMode="auto">
            <a:xfrm>
              <a:off x="3712" y="2902"/>
              <a:ext cx="1975" cy="346"/>
              <a:chOff x="3712" y="2902"/>
              <a:chExt cx="1975" cy="346"/>
            </a:xfrm>
          </p:grpSpPr>
          <p:sp>
            <p:nvSpPr>
              <p:cNvPr id="260107" name="Freeform 11"/>
              <p:cNvSpPr>
                <a:spLocks noChangeAspect="1"/>
              </p:cNvSpPr>
              <p:nvPr/>
            </p:nvSpPr>
            <p:spPr bwMode="auto">
              <a:xfrm>
                <a:off x="3712" y="3192"/>
                <a:ext cx="1975" cy="56"/>
              </a:xfrm>
              <a:custGeom>
                <a:avLst/>
                <a:gdLst/>
                <a:ahLst/>
                <a:cxnLst>
                  <a:cxn ang="0">
                    <a:pos x="31" y="150"/>
                  </a:cxn>
                  <a:cxn ang="0">
                    <a:pos x="0" y="39"/>
                  </a:cxn>
                  <a:cxn ang="0">
                    <a:pos x="55" y="0"/>
                  </a:cxn>
                  <a:cxn ang="0">
                    <a:pos x="5221" y="0"/>
                  </a:cxn>
                  <a:cxn ang="0">
                    <a:pos x="5265" y="39"/>
                  </a:cxn>
                  <a:cxn ang="0">
                    <a:pos x="5221" y="150"/>
                  </a:cxn>
                  <a:cxn ang="0">
                    <a:pos x="31" y="150"/>
                  </a:cxn>
                </a:cxnLst>
                <a:rect l="0" t="0" r="r" b="b"/>
                <a:pathLst>
                  <a:path w="5265" h="150">
                    <a:moveTo>
                      <a:pt x="31" y="150"/>
                    </a:moveTo>
                    <a:lnTo>
                      <a:pt x="0" y="39"/>
                    </a:lnTo>
                    <a:lnTo>
                      <a:pt x="55" y="0"/>
                    </a:lnTo>
                    <a:lnTo>
                      <a:pt x="5221" y="0"/>
                    </a:lnTo>
                    <a:lnTo>
                      <a:pt x="5265" y="39"/>
                    </a:lnTo>
                    <a:lnTo>
                      <a:pt x="5221" y="150"/>
                    </a:lnTo>
                    <a:lnTo>
                      <a:pt x="31" y="150"/>
                    </a:lnTo>
                    <a:close/>
                  </a:path>
                </a:pathLst>
              </a:custGeom>
              <a:solidFill>
                <a:srgbClr val="969696"/>
              </a:solidFill>
              <a:ln w="3175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108" name="Freeform 12"/>
              <p:cNvSpPr>
                <a:spLocks noChangeAspect="1"/>
              </p:cNvSpPr>
              <p:nvPr/>
            </p:nvSpPr>
            <p:spPr bwMode="auto">
              <a:xfrm>
                <a:off x="3712" y="2915"/>
                <a:ext cx="1974" cy="292"/>
              </a:xfrm>
              <a:custGeom>
                <a:avLst/>
                <a:gdLst/>
                <a:ahLst/>
                <a:cxnLst>
                  <a:cxn ang="0">
                    <a:pos x="0" y="777"/>
                  </a:cxn>
                  <a:cxn ang="0">
                    <a:pos x="191" y="0"/>
                  </a:cxn>
                  <a:cxn ang="0">
                    <a:pos x="5034" y="0"/>
                  </a:cxn>
                  <a:cxn ang="0">
                    <a:pos x="5262" y="780"/>
                  </a:cxn>
                  <a:cxn ang="0">
                    <a:pos x="0" y="777"/>
                  </a:cxn>
                </a:cxnLst>
                <a:rect l="0" t="0" r="r" b="b"/>
                <a:pathLst>
                  <a:path w="5262" h="780">
                    <a:moveTo>
                      <a:pt x="0" y="777"/>
                    </a:moveTo>
                    <a:lnTo>
                      <a:pt x="191" y="0"/>
                    </a:lnTo>
                    <a:lnTo>
                      <a:pt x="5034" y="0"/>
                    </a:lnTo>
                    <a:lnTo>
                      <a:pt x="5262" y="780"/>
                    </a:lnTo>
                    <a:lnTo>
                      <a:pt x="0" y="777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DDDDDD"/>
                  </a:gs>
                  <a:gs pos="100000">
                    <a:schemeClr val="tx1"/>
                  </a:gs>
                </a:gsLst>
                <a:lin ang="0" scaled="1"/>
              </a:gra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109" name="Freeform 13"/>
              <p:cNvSpPr>
                <a:spLocks noChangeAspect="1"/>
              </p:cNvSpPr>
              <p:nvPr/>
            </p:nvSpPr>
            <p:spPr bwMode="auto">
              <a:xfrm>
                <a:off x="5040" y="3061"/>
                <a:ext cx="232" cy="112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618" y="300"/>
                  </a:cxn>
                  <a:cxn ang="0">
                    <a:pos x="588" y="130"/>
                  </a:cxn>
                  <a:cxn ang="0">
                    <a:pos x="558" y="85"/>
                  </a:cxn>
                  <a:cxn ang="0">
                    <a:pos x="397" y="82"/>
                  </a:cxn>
                  <a:cxn ang="0">
                    <a:pos x="352" y="0"/>
                  </a:cxn>
                  <a:cxn ang="0">
                    <a:pos x="220" y="0"/>
                  </a:cxn>
                  <a:cxn ang="0">
                    <a:pos x="187" y="40"/>
                  </a:cxn>
                  <a:cxn ang="0">
                    <a:pos x="183" y="85"/>
                  </a:cxn>
                  <a:cxn ang="0">
                    <a:pos x="33" y="85"/>
                  </a:cxn>
                  <a:cxn ang="0">
                    <a:pos x="0" y="130"/>
                  </a:cxn>
                  <a:cxn ang="0">
                    <a:pos x="18" y="300"/>
                  </a:cxn>
                </a:cxnLst>
                <a:rect l="0" t="0" r="r" b="b"/>
                <a:pathLst>
                  <a:path w="618" h="300">
                    <a:moveTo>
                      <a:pt x="18" y="300"/>
                    </a:moveTo>
                    <a:lnTo>
                      <a:pt x="618" y="300"/>
                    </a:lnTo>
                    <a:lnTo>
                      <a:pt x="588" y="130"/>
                    </a:lnTo>
                    <a:lnTo>
                      <a:pt x="558" y="85"/>
                    </a:lnTo>
                    <a:lnTo>
                      <a:pt x="397" y="82"/>
                    </a:lnTo>
                    <a:lnTo>
                      <a:pt x="352" y="0"/>
                    </a:lnTo>
                    <a:lnTo>
                      <a:pt x="220" y="0"/>
                    </a:lnTo>
                    <a:lnTo>
                      <a:pt x="187" y="40"/>
                    </a:lnTo>
                    <a:lnTo>
                      <a:pt x="183" y="85"/>
                    </a:lnTo>
                    <a:lnTo>
                      <a:pt x="33" y="85"/>
                    </a:lnTo>
                    <a:lnTo>
                      <a:pt x="0" y="130"/>
                    </a:lnTo>
                    <a:lnTo>
                      <a:pt x="18" y="300"/>
                    </a:lnTo>
                    <a:close/>
                  </a:path>
                </a:pathLst>
              </a:custGeom>
              <a:solidFill>
                <a:srgbClr val="808080"/>
              </a:solidFill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110" name="Freeform 14"/>
              <p:cNvSpPr>
                <a:spLocks noChangeAspect="1"/>
              </p:cNvSpPr>
              <p:nvPr/>
            </p:nvSpPr>
            <p:spPr bwMode="auto">
              <a:xfrm>
                <a:off x="5293" y="2958"/>
                <a:ext cx="335" cy="216"/>
              </a:xfrm>
              <a:custGeom>
                <a:avLst/>
                <a:gdLst/>
                <a:ahLst/>
                <a:cxnLst>
                  <a:cxn ang="0">
                    <a:pos x="82" y="573"/>
                  </a:cxn>
                  <a:cxn ang="0">
                    <a:pos x="892" y="576"/>
                  </a:cxn>
                  <a:cxn ang="0">
                    <a:pos x="756" y="45"/>
                  </a:cxn>
                  <a:cxn ang="0">
                    <a:pos x="727" y="0"/>
                  </a:cxn>
                  <a:cxn ang="0">
                    <a:pos x="603" y="0"/>
                  </a:cxn>
                  <a:cxn ang="0">
                    <a:pos x="568" y="56"/>
                  </a:cxn>
                  <a:cxn ang="0">
                    <a:pos x="535" y="3"/>
                  </a:cxn>
                  <a:cxn ang="0">
                    <a:pos x="412" y="6"/>
                  </a:cxn>
                  <a:cxn ang="0">
                    <a:pos x="378" y="56"/>
                  </a:cxn>
                  <a:cxn ang="0">
                    <a:pos x="345" y="3"/>
                  </a:cxn>
                  <a:cxn ang="0">
                    <a:pos x="220" y="3"/>
                  </a:cxn>
                  <a:cxn ang="0">
                    <a:pos x="187" y="51"/>
                  </a:cxn>
                  <a:cxn ang="0">
                    <a:pos x="150" y="3"/>
                  </a:cxn>
                  <a:cxn ang="0">
                    <a:pos x="22" y="3"/>
                  </a:cxn>
                  <a:cxn ang="0">
                    <a:pos x="0" y="89"/>
                  </a:cxn>
                  <a:cxn ang="0">
                    <a:pos x="82" y="573"/>
                  </a:cxn>
                </a:cxnLst>
                <a:rect l="0" t="0" r="r" b="b"/>
                <a:pathLst>
                  <a:path w="892" h="576">
                    <a:moveTo>
                      <a:pt x="82" y="573"/>
                    </a:moveTo>
                    <a:lnTo>
                      <a:pt x="892" y="576"/>
                    </a:lnTo>
                    <a:lnTo>
                      <a:pt x="756" y="45"/>
                    </a:lnTo>
                    <a:lnTo>
                      <a:pt x="727" y="0"/>
                    </a:lnTo>
                    <a:lnTo>
                      <a:pt x="603" y="0"/>
                    </a:lnTo>
                    <a:lnTo>
                      <a:pt x="568" y="56"/>
                    </a:lnTo>
                    <a:lnTo>
                      <a:pt x="535" y="3"/>
                    </a:lnTo>
                    <a:lnTo>
                      <a:pt x="412" y="6"/>
                    </a:lnTo>
                    <a:lnTo>
                      <a:pt x="378" y="56"/>
                    </a:lnTo>
                    <a:lnTo>
                      <a:pt x="345" y="3"/>
                    </a:lnTo>
                    <a:lnTo>
                      <a:pt x="220" y="3"/>
                    </a:lnTo>
                    <a:lnTo>
                      <a:pt x="187" y="51"/>
                    </a:lnTo>
                    <a:lnTo>
                      <a:pt x="150" y="3"/>
                    </a:lnTo>
                    <a:lnTo>
                      <a:pt x="22" y="3"/>
                    </a:lnTo>
                    <a:lnTo>
                      <a:pt x="0" y="89"/>
                    </a:lnTo>
                    <a:lnTo>
                      <a:pt x="82" y="573"/>
                    </a:lnTo>
                    <a:close/>
                  </a:path>
                </a:pathLst>
              </a:custGeom>
              <a:solidFill>
                <a:srgbClr val="808080"/>
              </a:solidFill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111" name="Freeform 15"/>
              <p:cNvSpPr>
                <a:spLocks noChangeAspect="1"/>
              </p:cNvSpPr>
              <p:nvPr/>
            </p:nvSpPr>
            <p:spPr bwMode="auto">
              <a:xfrm>
                <a:off x="3788" y="2902"/>
                <a:ext cx="1210" cy="273"/>
              </a:xfrm>
              <a:custGeom>
                <a:avLst/>
                <a:gdLst/>
                <a:ahLst/>
                <a:cxnLst>
                  <a:cxn ang="0">
                    <a:pos x="413" y="724"/>
                  </a:cxn>
                  <a:cxn ang="0">
                    <a:pos x="615" y="628"/>
                  </a:cxn>
                  <a:cxn ang="0">
                    <a:pos x="2679" y="724"/>
                  </a:cxn>
                  <a:cxn ang="0">
                    <a:pos x="2835" y="628"/>
                  </a:cxn>
                  <a:cxn ang="0">
                    <a:pos x="3225" y="724"/>
                  </a:cxn>
                  <a:cxn ang="0">
                    <a:pos x="3150" y="178"/>
                  </a:cxn>
                  <a:cxn ang="0">
                    <a:pos x="3114" y="4"/>
                  </a:cxn>
                  <a:cxn ang="0">
                    <a:pos x="2964" y="73"/>
                  </a:cxn>
                  <a:cxn ang="0">
                    <a:pos x="2802" y="9"/>
                  </a:cxn>
                  <a:cxn ang="0">
                    <a:pos x="2724" y="13"/>
                  </a:cxn>
                  <a:cxn ang="0">
                    <a:pos x="2565" y="79"/>
                  </a:cxn>
                  <a:cxn ang="0">
                    <a:pos x="2402" y="4"/>
                  </a:cxn>
                  <a:cxn ang="0">
                    <a:pos x="2355" y="169"/>
                  </a:cxn>
                  <a:cxn ang="0">
                    <a:pos x="2289" y="58"/>
                  </a:cxn>
                  <a:cxn ang="0">
                    <a:pos x="2142" y="1"/>
                  </a:cxn>
                  <a:cxn ang="0">
                    <a:pos x="2070" y="7"/>
                  </a:cxn>
                  <a:cxn ang="0">
                    <a:pos x="1902" y="79"/>
                  </a:cxn>
                  <a:cxn ang="0">
                    <a:pos x="1737" y="4"/>
                  </a:cxn>
                  <a:cxn ang="0">
                    <a:pos x="1659" y="7"/>
                  </a:cxn>
                  <a:cxn ang="0">
                    <a:pos x="1485" y="73"/>
                  </a:cxn>
                  <a:cxn ang="0">
                    <a:pos x="1425" y="148"/>
                  </a:cxn>
                  <a:cxn ang="0">
                    <a:pos x="1395" y="7"/>
                  </a:cxn>
                  <a:cxn ang="0">
                    <a:pos x="1209" y="79"/>
                  </a:cxn>
                  <a:cxn ang="0">
                    <a:pos x="1065" y="4"/>
                  </a:cxn>
                  <a:cxn ang="0">
                    <a:pos x="984" y="7"/>
                  </a:cxn>
                  <a:cxn ang="0">
                    <a:pos x="810" y="79"/>
                  </a:cxn>
                  <a:cxn ang="0">
                    <a:pos x="639" y="13"/>
                  </a:cxn>
                  <a:cxn ang="0">
                    <a:pos x="600" y="150"/>
                  </a:cxn>
                  <a:cxn ang="0">
                    <a:pos x="519" y="199"/>
                  </a:cxn>
                  <a:cxn ang="0">
                    <a:pos x="345" y="154"/>
                  </a:cxn>
                  <a:cxn ang="0">
                    <a:pos x="296" y="0"/>
                  </a:cxn>
                  <a:cxn ang="0">
                    <a:pos x="120" y="79"/>
                  </a:cxn>
                  <a:cxn ang="0">
                    <a:pos x="128" y="181"/>
                  </a:cxn>
                  <a:cxn ang="0">
                    <a:pos x="0" y="727"/>
                  </a:cxn>
                </a:cxnLst>
                <a:rect l="0" t="0" r="r" b="b"/>
                <a:pathLst>
                  <a:path w="3225" h="727">
                    <a:moveTo>
                      <a:pt x="0" y="727"/>
                    </a:moveTo>
                    <a:lnTo>
                      <a:pt x="413" y="724"/>
                    </a:lnTo>
                    <a:lnTo>
                      <a:pt x="429" y="628"/>
                    </a:lnTo>
                    <a:lnTo>
                      <a:pt x="615" y="628"/>
                    </a:lnTo>
                    <a:lnTo>
                      <a:pt x="600" y="727"/>
                    </a:lnTo>
                    <a:lnTo>
                      <a:pt x="2679" y="724"/>
                    </a:lnTo>
                    <a:lnTo>
                      <a:pt x="2664" y="628"/>
                    </a:lnTo>
                    <a:lnTo>
                      <a:pt x="2835" y="628"/>
                    </a:lnTo>
                    <a:lnTo>
                      <a:pt x="2850" y="724"/>
                    </a:lnTo>
                    <a:lnTo>
                      <a:pt x="3225" y="724"/>
                    </a:lnTo>
                    <a:lnTo>
                      <a:pt x="3174" y="193"/>
                    </a:lnTo>
                    <a:lnTo>
                      <a:pt x="3150" y="178"/>
                    </a:lnTo>
                    <a:lnTo>
                      <a:pt x="3150" y="67"/>
                    </a:lnTo>
                    <a:lnTo>
                      <a:pt x="3114" y="4"/>
                    </a:lnTo>
                    <a:lnTo>
                      <a:pt x="3000" y="7"/>
                    </a:lnTo>
                    <a:lnTo>
                      <a:pt x="2964" y="73"/>
                    </a:lnTo>
                    <a:lnTo>
                      <a:pt x="2918" y="12"/>
                    </a:lnTo>
                    <a:lnTo>
                      <a:pt x="2802" y="9"/>
                    </a:lnTo>
                    <a:lnTo>
                      <a:pt x="2766" y="82"/>
                    </a:lnTo>
                    <a:lnTo>
                      <a:pt x="2724" y="13"/>
                    </a:lnTo>
                    <a:lnTo>
                      <a:pt x="2604" y="7"/>
                    </a:lnTo>
                    <a:lnTo>
                      <a:pt x="2565" y="79"/>
                    </a:lnTo>
                    <a:lnTo>
                      <a:pt x="2529" y="4"/>
                    </a:lnTo>
                    <a:lnTo>
                      <a:pt x="2402" y="4"/>
                    </a:lnTo>
                    <a:lnTo>
                      <a:pt x="2364" y="58"/>
                    </a:lnTo>
                    <a:lnTo>
                      <a:pt x="2355" y="169"/>
                    </a:lnTo>
                    <a:lnTo>
                      <a:pt x="2295" y="148"/>
                    </a:lnTo>
                    <a:lnTo>
                      <a:pt x="2289" y="58"/>
                    </a:lnTo>
                    <a:lnTo>
                      <a:pt x="2262" y="4"/>
                    </a:lnTo>
                    <a:lnTo>
                      <a:pt x="2142" y="1"/>
                    </a:lnTo>
                    <a:lnTo>
                      <a:pt x="2097" y="72"/>
                    </a:lnTo>
                    <a:lnTo>
                      <a:pt x="2070" y="7"/>
                    </a:lnTo>
                    <a:lnTo>
                      <a:pt x="1950" y="7"/>
                    </a:lnTo>
                    <a:lnTo>
                      <a:pt x="1902" y="79"/>
                    </a:lnTo>
                    <a:lnTo>
                      <a:pt x="1869" y="12"/>
                    </a:lnTo>
                    <a:lnTo>
                      <a:pt x="1737" y="4"/>
                    </a:lnTo>
                    <a:lnTo>
                      <a:pt x="1700" y="79"/>
                    </a:lnTo>
                    <a:lnTo>
                      <a:pt x="1659" y="7"/>
                    </a:lnTo>
                    <a:lnTo>
                      <a:pt x="1539" y="7"/>
                    </a:lnTo>
                    <a:lnTo>
                      <a:pt x="1485" y="73"/>
                    </a:lnTo>
                    <a:lnTo>
                      <a:pt x="1476" y="148"/>
                    </a:lnTo>
                    <a:lnTo>
                      <a:pt x="1425" y="148"/>
                    </a:lnTo>
                    <a:lnTo>
                      <a:pt x="1425" y="73"/>
                    </a:lnTo>
                    <a:lnTo>
                      <a:pt x="1395" y="7"/>
                    </a:lnTo>
                    <a:lnTo>
                      <a:pt x="1266" y="7"/>
                    </a:lnTo>
                    <a:lnTo>
                      <a:pt x="1209" y="79"/>
                    </a:lnTo>
                    <a:lnTo>
                      <a:pt x="1193" y="12"/>
                    </a:lnTo>
                    <a:lnTo>
                      <a:pt x="1065" y="4"/>
                    </a:lnTo>
                    <a:lnTo>
                      <a:pt x="1016" y="79"/>
                    </a:lnTo>
                    <a:lnTo>
                      <a:pt x="984" y="7"/>
                    </a:lnTo>
                    <a:lnTo>
                      <a:pt x="849" y="4"/>
                    </a:lnTo>
                    <a:lnTo>
                      <a:pt x="810" y="79"/>
                    </a:lnTo>
                    <a:lnTo>
                      <a:pt x="780" y="13"/>
                    </a:lnTo>
                    <a:lnTo>
                      <a:pt x="639" y="13"/>
                    </a:lnTo>
                    <a:lnTo>
                      <a:pt x="609" y="73"/>
                    </a:lnTo>
                    <a:lnTo>
                      <a:pt x="600" y="150"/>
                    </a:lnTo>
                    <a:lnTo>
                      <a:pt x="563" y="142"/>
                    </a:lnTo>
                    <a:lnTo>
                      <a:pt x="519" y="199"/>
                    </a:lnTo>
                    <a:lnTo>
                      <a:pt x="474" y="148"/>
                    </a:lnTo>
                    <a:lnTo>
                      <a:pt x="345" y="154"/>
                    </a:lnTo>
                    <a:lnTo>
                      <a:pt x="330" y="67"/>
                    </a:lnTo>
                    <a:lnTo>
                      <a:pt x="296" y="0"/>
                    </a:lnTo>
                    <a:lnTo>
                      <a:pt x="165" y="4"/>
                    </a:lnTo>
                    <a:lnTo>
                      <a:pt x="120" y="79"/>
                    </a:lnTo>
                    <a:lnTo>
                      <a:pt x="105" y="159"/>
                    </a:lnTo>
                    <a:lnTo>
                      <a:pt x="128" y="181"/>
                    </a:lnTo>
                    <a:lnTo>
                      <a:pt x="99" y="187"/>
                    </a:lnTo>
                    <a:lnTo>
                      <a:pt x="0" y="727"/>
                    </a:lnTo>
                    <a:close/>
                  </a:path>
                </a:pathLst>
              </a:custGeom>
              <a:solidFill>
                <a:srgbClr val="808080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112" name="Freeform 16"/>
              <p:cNvSpPr>
                <a:spLocks noChangeAspect="1"/>
              </p:cNvSpPr>
              <p:nvPr/>
            </p:nvSpPr>
            <p:spPr bwMode="auto">
              <a:xfrm>
                <a:off x="5016" y="2904"/>
                <a:ext cx="239" cy="150"/>
              </a:xfrm>
              <a:custGeom>
                <a:avLst/>
                <a:gdLst/>
                <a:ahLst/>
                <a:cxnLst>
                  <a:cxn ang="0">
                    <a:pos x="45" y="397"/>
                  </a:cxn>
                  <a:cxn ang="0">
                    <a:pos x="638" y="400"/>
                  </a:cxn>
                  <a:cxn ang="0">
                    <a:pos x="597" y="183"/>
                  </a:cxn>
                  <a:cxn ang="0">
                    <a:pos x="575" y="162"/>
                  </a:cxn>
                  <a:cxn ang="0">
                    <a:pos x="588" y="162"/>
                  </a:cxn>
                  <a:cxn ang="0">
                    <a:pos x="573" y="57"/>
                  </a:cxn>
                  <a:cxn ang="0">
                    <a:pos x="545" y="4"/>
                  </a:cxn>
                  <a:cxn ang="0">
                    <a:pos x="425" y="3"/>
                  </a:cxn>
                  <a:cxn ang="0">
                    <a:pos x="387" y="63"/>
                  </a:cxn>
                  <a:cxn ang="0">
                    <a:pos x="350" y="4"/>
                  </a:cxn>
                  <a:cxn ang="0">
                    <a:pos x="237" y="0"/>
                  </a:cxn>
                  <a:cxn ang="0">
                    <a:pos x="200" y="63"/>
                  </a:cxn>
                  <a:cxn ang="0">
                    <a:pos x="162" y="4"/>
                  </a:cxn>
                  <a:cxn ang="0">
                    <a:pos x="41" y="3"/>
                  </a:cxn>
                  <a:cxn ang="0">
                    <a:pos x="0" y="60"/>
                  </a:cxn>
                  <a:cxn ang="0">
                    <a:pos x="11" y="165"/>
                  </a:cxn>
                  <a:cxn ang="0">
                    <a:pos x="42" y="165"/>
                  </a:cxn>
                  <a:cxn ang="0">
                    <a:pos x="20" y="187"/>
                  </a:cxn>
                  <a:cxn ang="0">
                    <a:pos x="45" y="397"/>
                  </a:cxn>
                </a:cxnLst>
                <a:rect l="0" t="0" r="r" b="b"/>
                <a:pathLst>
                  <a:path w="638" h="400">
                    <a:moveTo>
                      <a:pt x="45" y="397"/>
                    </a:moveTo>
                    <a:lnTo>
                      <a:pt x="638" y="400"/>
                    </a:lnTo>
                    <a:lnTo>
                      <a:pt x="597" y="183"/>
                    </a:lnTo>
                    <a:lnTo>
                      <a:pt x="575" y="162"/>
                    </a:lnTo>
                    <a:lnTo>
                      <a:pt x="588" y="162"/>
                    </a:lnTo>
                    <a:lnTo>
                      <a:pt x="573" y="57"/>
                    </a:lnTo>
                    <a:lnTo>
                      <a:pt x="545" y="4"/>
                    </a:lnTo>
                    <a:lnTo>
                      <a:pt x="425" y="3"/>
                    </a:lnTo>
                    <a:lnTo>
                      <a:pt x="387" y="63"/>
                    </a:lnTo>
                    <a:lnTo>
                      <a:pt x="350" y="4"/>
                    </a:lnTo>
                    <a:lnTo>
                      <a:pt x="237" y="0"/>
                    </a:lnTo>
                    <a:lnTo>
                      <a:pt x="200" y="63"/>
                    </a:lnTo>
                    <a:lnTo>
                      <a:pt x="162" y="4"/>
                    </a:lnTo>
                    <a:lnTo>
                      <a:pt x="41" y="3"/>
                    </a:lnTo>
                    <a:lnTo>
                      <a:pt x="0" y="60"/>
                    </a:lnTo>
                    <a:lnTo>
                      <a:pt x="11" y="165"/>
                    </a:lnTo>
                    <a:lnTo>
                      <a:pt x="42" y="165"/>
                    </a:lnTo>
                    <a:lnTo>
                      <a:pt x="20" y="187"/>
                    </a:lnTo>
                    <a:lnTo>
                      <a:pt x="45" y="397"/>
                    </a:lnTo>
                    <a:close/>
                  </a:path>
                </a:pathLst>
              </a:custGeom>
              <a:solidFill>
                <a:srgbClr val="808080"/>
              </a:solidFill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113" name="Freeform 17"/>
              <p:cNvSpPr>
                <a:spLocks noChangeAspect="1"/>
              </p:cNvSpPr>
              <p:nvPr/>
            </p:nvSpPr>
            <p:spPr bwMode="gray">
              <a:xfrm>
                <a:off x="5031" y="2904"/>
                <a:ext cx="47" cy="24"/>
              </a:xfrm>
              <a:custGeom>
                <a:avLst/>
                <a:gdLst/>
                <a:ahLst/>
                <a:cxnLst>
                  <a:cxn ang="0">
                    <a:pos x="137" y="64"/>
                  </a:cxn>
                  <a:cxn ang="0">
                    <a:pos x="0" y="64"/>
                  </a:cxn>
                  <a:cxn ang="0">
                    <a:pos x="2" y="3"/>
                  </a:cxn>
                  <a:cxn ang="0">
                    <a:pos x="127" y="0"/>
                  </a:cxn>
                  <a:cxn ang="0">
                    <a:pos x="137" y="64"/>
                  </a:cxn>
                </a:cxnLst>
                <a:rect l="0" t="0" r="r" b="b"/>
                <a:pathLst>
                  <a:path w="137" h="64">
                    <a:moveTo>
                      <a:pt x="137" y="64"/>
                    </a:moveTo>
                    <a:lnTo>
                      <a:pt x="0" y="64"/>
                    </a:lnTo>
                    <a:lnTo>
                      <a:pt x="2" y="3"/>
                    </a:lnTo>
                    <a:lnTo>
                      <a:pt x="127" y="0"/>
                    </a:lnTo>
                    <a:lnTo>
                      <a:pt x="137" y="6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114" name="Freeform 18"/>
              <p:cNvSpPr>
                <a:spLocks noChangeAspect="1"/>
              </p:cNvSpPr>
              <p:nvPr/>
            </p:nvSpPr>
            <p:spPr bwMode="gray">
              <a:xfrm>
                <a:off x="5104" y="2904"/>
                <a:ext cx="44" cy="24"/>
              </a:xfrm>
              <a:custGeom>
                <a:avLst/>
                <a:gdLst/>
                <a:ahLst/>
                <a:cxnLst>
                  <a:cxn ang="0">
                    <a:pos x="137" y="64"/>
                  </a:cxn>
                  <a:cxn ang="0">
                    <a:pos x="0" y="64"/>
                  </a:cxn>
                  <a:cxn ang="0">
                    <a:pos x="2" y="3"/>
                  </a:cxn>
                  <a:cxn ang="0">
                    <a:pos x="127" y="0"/>
                  </a:cxn>
                  <a:cxn ang="0">
                    <a:pos x="137" y="64"/>
                  </a:cxn>
                </a:cxnLst>
                <a:rect l="0" t="0" r="r" b="b"/>
                <a:pathLst>
                  <a:path w="137" h="64">
                    <a:moveTo>
                      <a:pt x="137" y="64"/>
                    </a:moveTo>
                    <a:lnTo>
                      <a:pt x="0" y="64"/>
                    </a:lnTo>
                    <a:lnTo>
                      <a:pt x="2" y="3"/>
                    </a:lnTo>
                    <a:lnTo>
                      <a:pt x="127" y="0"/>
                    </a:lnTo>
                    <a:lnTo>
                      <a:pt x="137" y="6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115" name="Freeform 19"/>
              <p:cNvSpPr>
                <a:spLocks noChangeAspect="1"/>
              </p:cNvSpPr>
              <p:nvPr/>
            </p:nvSpPr>
            <p:spPr bwMode="gray">
              <a:xfrm>
                <a:off x="5175" y="2904"/>
                <a:ext cx="46" cy="24"/>
              </a:xfrm>
              <a:custGeom>
                <a:avLst/>
                <a:gdLst/>
                <a:ahLst/>
                <a:cxnLst>
                  <a:cxn ang="0">
                    <a:pos x="137" y="64"/>
                  </a:cxn>
                  <a:cxn ang="0">
                    <a:pos x="0" y="64"/>
                  </a:cxn>
                  <a:cxn ang="0">
                    <a:pos x="2" y="3"/>
                  </a:cxn>
                  <a:cxn ang="0">
                    <a:pos x="127" y="0"/>
                  </a:cxn>
                  <a:cxn ang="0">
                    <a:pos x="137" y="64"/>
                  </a:cxn>
                </a:cxnLst>
                <a:rect l="0" t="0" r="r" b="b"/>
                <a:pathLst>
                  <a:path w="137" h="64">
                    <a:moveTo>
                      <a:pt x="137" y="64"/>
                    </a:moveTo>
                    <a:lnTo>
                      <a:pt x="0" y="64"/>
                    </a:lnTo>
                    <a:lnTo>
                      <a:pt x="2" y="3"/>
                    </a:lnTo>
                    <a:lnTo>
                      <a:pt x="127" y="0"/>
                    </a:lnTo>
                    <a:lnTo>
                      <a:pt x="137" y="6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116" name="Freeform 20"/>
              <p:cNvSpPr>
                <a:spLocks noChangeAspect="1"/>
              </p:cNvSpPr>
              <p:nvPr/>
            </p:nvSpPr>
            <p:spPr bwMode="auto">
              <a:xfrm>
                <a:off x="5181" y="2958"/>
                <a:ext cx="58" cy="67"/>
              </a:xfrm>
              <a:custGeom>
                <a:avLst/>
                <a:gdLst/>
                <a:ahLst/>
                <a:cxnLst>
                  <a:cxn ang="0">
                    <a:pos x="155" y="176"/>
                  </a:cxn>
                  <a:cxn ang="0">
                    <a:pos x="128" y="0"/>
                  </a:cxn>
                  <a:cxn ang="0">
                    <a:pos x="0" y="0"/>
                  </a:cxn>
                  <a:cxn ang="0">
                    <a:pos x="23" y="180"/>
                  </a:cxn>
                  <a:cxn ang="0">
                    <a:pos x="155" y="176"/>
                  </a:cxn>
                </a:cxnLst>
                <a:rect l="0" t="0" r="r" b="b"/>
                <a:pathLst>
                  <a:path w="155" h="180">
                    <a:moveTo>
                      <a:pt x="155" y="176"/>
                    </a:moveTo>
                    <a:lnTo>
                      <a:pt x="128" y="0"/>
                    </a:lnTo>
                    <a:lnTo>
                      <a:pt x="0" y="0"/>
                    </a:lnTo>
                    <a:lnTo>
                      <a:pt x="23" y="180"/>
                    </a:lnTo>
                    <a:lnTo>
                      <a:pt x="155" y="176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117" name="Freeform 21"/>
              <p:cNvSpPr>
                <a:spLocks noChangeAspect="1"/>
              </p:cNvSpPr>
              <p:nvPr/>
            </p:nvSpPr>
            <p:spPr bwMode="auto">
              <a:xfrm>
                <a:off x="5109" y="2958"/>
                <a:ext cx="57" cy="67"/>
              </a:xfrm>
              <a:custGeom>
                <a:avLst/>
                <a:gdLst/>
                <a:ahLst/>
                <a:cxnLst>
                  <a:cxn ang="0">
                    <a:pos x="152" y="180"/>
                  </a:cxn>
                  <a:cxn ang="0">
                    <a:pos x="125" y="0"/>
                  </a:cxn>
                  <a:cxn ang="0">
                    <a:pos x="0" y="0"/>
                  </a:cxn>
                  <a:cxn ang="0">
                    <a:pos x="20" y="180"/>
                  </a:cxn>
                  <a:cxn ang="0">
                    <a:pos x="152" y="180"/>
                  </a:cxn>
                </a:cxnLst>
                <a:rect l="0" t="0" r="r" b="b"/>
                <a:pathLst>
                  <a:path w="152" h="180">
                    <a:moveTo>
                      <a:pt x="152" y="180"/>
                    </a:moveTo>
                    <a:lnTo>
                      <a:pt x="125" y="0"/>
                    </a:lnTo>
                    <a:lnTo>
                      <a:pt x="0" y="0"/>
                    </a:lnTo>
                    <a:lnTo>
                      <a:pt x="20" y="180"/>
                    </a:lnTo>
                    <a:lnTo>
                      <a:pt x="152" y="180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118" name="Freeform 22"/>
              <p:cNvSpPr>
                <a:spLocks noChangeAspect="1"/>
              </p:cNvSpPr>
              <p:nvPr/>
            </p:nvSpPr>
            <p:spPr bwMode="auto">
              <a:xfrm>
                <a:off x="5037" y="2958"/>
                <a:ext cx="58" cy="67"/>
              </a:xfrm>
              <a:custGeom>
                <a:avLst/>
                <a:gdLst/>
                <a:ahLst/>
                <a:cxnLst>
                  <a:cxn ang="0">
                    <a:pos x="157" y="180"/>
                  </a:cxn>
                  <a:cxn ang="0">
                    <a:pos x="138" y="0"/>
                  </a:cxn>
                  <a:cxn ang="0">
                    <a:pos x="3" y="3"/>
                  </a:cxn>
                  <a:cxn ang="0">
                    <a:pos x="0" y="180"/>
                  </a:cxn>
                  <a:cxn ang="0">
                    <a:pos x="157" y="180"/>
                  </a:cxn>
                </a:cxnLst>
                <a:rect l="0" t="0" r="r" b="b"/>
                <a:pathLst>
                  <a:path w="157" h="180">
                    <a:moveTo>
                      <a:pt x="157" y="180"/>
                    </a:moveTo>
                    <a:lnTo>
                      <a:pt x="138" y="0"/>
                    </a:lnTo>
                    <a:lnTo>
                      <a:pt x="3" y="3"/>
                    </a:lnTo>
                    <a:lnTo>
                      <a:pt x="0" y="180"/>
                    </a:lnTo>
                    <a:lnTo>
                      <a:pt x="157" y="180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119" name="Freeform 23"/>
              <p:cNvSpPr>
                <a:spLocks noChangeAspect="1"/>
              </p:cNvSpPr>
              <p:nvPr/>
            </p:nvSpPr>
            <p:spPr bwMode="auto">
              <a:xfrm>
                <a:off x="5202" y="3093"/>
                <a:ext cx="52" cy="36"/>
              </a:xfrm>
              <a:custGeom>
                <a:avLst/>
                <a:gdLst/>
                <a:ahLst/>
                <a:cxnLst>
                  <a:cxn ang="0">
                    <a:pos x="4" y="98"/>
                  </a:cxn>
                  <a:cxn ang="0">
                    <a:pos x="139" y="98"/>
                  </a:cxn>
                  <a:cxn ang="0">
                    <a:pos x="129" y="0"/>
                  </a:cxn>
                  <a:cxn ang="0">
                    <a:pos x="0" y="0"/>
                  </a:cxn>
                  <a:cxn ang="0">
                    <a:pos x="4" y="98"/>
                  </a:cxn>
                </a:cxnLst>
                <a:rect l="0" t="0" r="r" b="b"/>
                <a:pathLst>
                  <a:path w="139" h="98">
                    <a:moveTo>
                      <a:pt x="4" y="98"/>
                    </a:moveTo>
                    <a:lnTo>
                      <a:pt x="139" y="98"/>
                    </a:lnTo>
                    <a:lnTo>
                      <a:pt x="129" y="0"/>
                    </a:lnTo>
                    <a:lnTo>
                      <a:pt x="0" y="0"/>
                    </a:lnTo>
                    <a:lnTo>
                      <a:pt x="4" y="98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120" name="Freeform 24"/>
              <p:cNvSpPr>
                <a:spLocks noChangeAspect="1"/>
              </p:cNvSpPr>
              <p:nvPr/>
            </p:nvSpPr>
            <p:spPr bwMode="auto">
              <a:xfrm>
                <a:off x="5122" y="3059"/>
                <a:ext cx="57" cy="72"/>
              </a:xfrm>
              <a:custGeom>
                <a:avLst/>
                <a:gdLst/>
                <a:ahLst/>
                <a:cxnLst>
                  <a:cxn ang="0">
                    <a:pos x="153" y="188"/>
                  </a:cxn>
                  <a:cxn ang="0">
                    <a:pos x="135" y="5"/>
                  </a:cxn>
                  <a:cxn ang="0">
                    <a:pos x="0" y="0"/>
                  </a:cxn>
                  <a:cxn ang="0">
                    <a:pos x="22" y="191"/>
                  </a:cxn>
                  <a:cxn ang="0">
                    <a:pos x="153" y="188"/>
                  </a:cxn>
                </a:cxnLst>
                <a:rect l="0" t="0" r="r" b="b"/>
                <a:pathLst>
                  <a:path w="153" h="191">
                    <a:moveTo>
                      <a:pt x="153" y="188"/>
                    </a:moveTo>
                    <a:lnTo>
                      <a:pt x="135" y="5"/>
                    </a:lnTo>
                    <a:lnTo>
                      <a:pt x="0" y="0"/>
                    </a:lnTo>
                    <a:lnTo>
                      <a:pt x="22" y="191"/>
                    </a:lnTo>
                    <a:lnTo>
                      <a:pt x="153" y="188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121" name="Freeform 25"/>
              <p:cNvSpPr>
                <a:spLocks noChangeAspect="1"/>
              </p:cNvSpPr>
              <p:nvPr/>
            </p:nvSpPr>
            <p:spPr bwMode="auto">
              <a:xfrm>
                <a:off x="5050" y="3092"/>
                <a:ext cx="54" cy="37"/>
              </a:xfrm>
              <a:custGeom>
                <a:avLst/>
                <a:gdLst/>
                <a:ahLst/>
                <a:cxnLst>
                  <a:cxn ang="0">
                    <a:pos x="144" y="98"/>
                  </a:cxn>
                  <a:cxn ang="0">
                    <a:pos x="136" y="3"/>
                  </a:cxn>
                  <a:cxn ang="0">
                    <a:pos x="0" y="0"/>
                  </a:cxn>
                  <a:cxn ang="0">
                    <a:pos x="12" y="101"/>
                  </a:cxn>
                  <a:cxn ang="0">
                    <a:pos x="144" y="98"/>
                  </a:cxn>
                </a:cxnLst>
                <a:rect l="0" t="0" r="r" b="b"/>
                <a:pathLst>
                  <a:path w="144" h="101">
                    <a:moveTo>
                      <a:pt x="144" y="98"/>
                    </a:moveTo>
                    <a:lnTo>
                      <a:pt x="136" y="3"/>
                    </a:lnTo>
                    <a:lnTo>
                      <a:pt x="0" y="0"/>
                    </a:lnTo>
                    <a:lnTo>
                      <a:pt x="12" y="101"/>
                    </a:lnTo>
                    <a:lnTo>
                      <a:pt x="144" y="98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122" name="Freeform 26"/>
              <p:cNvSpPr>
                <a:spLocks noChangeAspect="1"/>
              </p:cNvSpPr>
              <p:nvPr/>
            </p:nvSpPr>
            <p:spPr bwMode="gray">
              <a:xfrm>
                <a:off x="3844" y="2903"/>
                <a:ext cx="56" cy="27"/>
              </a:xfrm>
              <a:custGeom>
                <a:avLst/>
                <a:gdLst/>
                <a:ahLst/>
                <a:cxnLst>
                  <a:cxn ang="0">
                    <a:pos x="142" y="71"/>
                  </a:cxn>
                  <a:cxn ang="0">
                    <a:pos x="0" y="71"/>
                  </a:cxn>
                  <a:cxn ang="0">
                    <a:pos x="12" y="0"/>
                  </a:cxn>
                  <a:cxn ang="0">
                    <a:pos x="150" y="0"/>
                  </a:cxn>
                  <a:cxn ang="0">
                    <a:pos x="142" y="71"/>
                  </a:cxn>
                </a:cxnLst>
                <a:rect l="0" t="0" r="r" b="b"/>
                <a:pathLst>
                  <a:path w="150" h="71">
                    <a:moveTo>
                      <a:pt x="142" y="71"/>
                    </a:moveTo>
                    <a:lnTo>
                      <a:pt x="0" y="71"/>
                    </a:lnTo>
                    <a:lnTo>
                      <a:pt x="12" y="0"/>
                    </a:lnTo>
                    <a:lnTo>
                      <a:pt x="150" y="0"/>
                    </a:lnTo>
                    <a:lnTo>
                      <a:pt x="142" y="7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solidFill>
                  <a:srgbClr val="80808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123" name="Freeform 27"/>
              <p:cNvSpPr>
                <a:spLocks noChangeAspect="1"/>
              </p:cNvSpPr>
              <p:nvPr/>
            </p:nvSpPr>
            <p:spPr bwMode="gray">
              <a:xfrm>
                <a:off x="4024" y="2904"/>
                <a:ext cx="56" cy="24"/>
              </a:xfrm>
              <a:custGeom>
                <a:avLst/>
                <a:gdLst/>
                <a:ahLst/>
                <a:cxnLst>
                  <a:cxn ang="0">
                    <a:pos x="142" y="71"/>
                  </a:cxn>
                  <a:cxn ang="0">
                    <a:pos x="0" y="71"/>
                  </a:cxn>
                  <a:cxn ang="0">
                    <a:pos x="12" y="0"/>
                  </a:cxn>
                  <a:cxn ang="0">
                    <a:pos x="150" y="0"/>
                  </a:cxn>
                  <a:cxn ang="0">
                    <a:pos x="142" y="71"/>
                  </a:cxn>
                </a:cxnLst>
                <a:rect l="0" t="0" r="r" b="b"/>
                <a:pathLst>
                  <a:path w="150" h="71">
                    <a:moveTo>
                      <a:pt x="142" y="71"/>
                    </a:moveTo>
                    <a:lnTo>
                      <a:pt x="0" y="71"/>
                    </a:lnTo>
                    <a:lnTo>
                      <a:pt x="12" y="0"/>
                    </a:lnTo>
                    <a:lnTo>
                      <a:pt x="150" y="0"/>
                    </a:lnTo>
                    <a:lnTo>
                      <a:pt x="142" y="7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124" name="Freeform 28"/>
              <p:cNvSpPr>
                <a:spLocks noChangeAspect="1"/>
              </p:cNvSpPr>
              <p:nvPr/>
            </p:nvSpPr>
            <p:spPr bwMode="gray">
              <a:xfrm>
                <a:off x="4101" y="2904"/>
                <a:ext cx="57" cy="24"/>
              </a:xfrm>
              <a:custGeom>
                <a:avLst/>
                <a:gdLst/>
                <a:ahLst/>
                <a:cxnLst>
                  <a:cxn ang="0">
                    <a:pos x="142" y="71"/>
                  </a:cxn>
                  <a:cxn ang="0">
                    <a:pos x="0" y="71"/>
                  </a:cxn>
                  <a:cxn ang="0">
                    <a:pos x="12" y="0"/>
                  </a:cxn>
                  <a:cxn ang="0">
                    <a:pos x="150" y="0"/>
                  </a:cxn>
                  <a:cxn ang="0">
                    <a:pos x="142" y="71"/>
                  </a:cxn>
                </a:cxnLst>
                <a:rect l="0" t="0" r="r" b="b"/>
                <a:pathLst>
                  <a:path w="150" h="71">
                    <a:moveTo>
                      <a:pt x="142" y="71"/>
                    </a:moveTo>
                    <a:lnTo>
                      <a:pt x="0" y="71"/>
                    </a:lnTo>
                    <a:lnTo>
                      <a:pt x="12" y="0"/>
                    </a:lnTo>
                    <a:lnTo>
                      <a:pt x="150" y="0"/>
                    </a:lnTo>
                    <a:lnTo>
                      <a:pt x="142" y="7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125" name="Freeform 29"/>
              <p:cNvSpPr>
                <a:spLocks noChangeAspect="1"/>
              </p:cNvSpPr>
              <p:nvPr/>
            </p:nvSpPr>
            <p:spPr bwMode="gray">
              <a:xfrm>
                <a:off x="4184" y="2905"/>
                <a:ext cx="50" cy="23"/>
              </a:xfrm>
              <a:custGeom>
                <a:avLst/>
                <a:gdLst/>
                <a:ahLst/>
                <a:cxnLst>
                  <a:cxn ang="0">
                    <a:pos x="142" y="61"/>
                  </a:cxn>
                  <a:cxn ang="0">
                    <a:pos x="0" y="61"/>
                  </a:cxn>
                  <a:cxn ang="0">
                    <a:pos x="6" y="0"/>
                  </a:cxn>
                  <a:cxn ang="0">
                    <a:pos x="141" y="0"/>
                  </a:cxn>
                  <a:cxn ang="0">
                    <a:pos x="142" y="61"/>
                  </a:cxn>
                </a:cxnLst>
                <a:rect l="0" t="0" r="r" b="b"/>
                <a:pathLst>
                  <a:path w="142" h="61">
                    <a:moveTo>
                      <a:pt x="142" y="61"/>
                    </a:moveTo>
                    <a:lnTo>
                      <a:pt x="0" y="61"/>
                    </a:lnTo>
                    <a:lnTo>
                      <a:pt x="6" y="0"/>
                    </a:lnTo>
                    <a:lnTo>
                      <a:pt x="141" y="0"/>
                    </a:lnTo>
                    <a:lnTo>
                      <a:pt x="142" y="6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126" name="Freeform 30"/>
              <p:cNvSpPr>
                <a:spLocks noChangeAspect="1"/>
              </p:cNvSpPr>
              <p:nvPr/>
            </p:nvSpPr>
            <p:spPr bwMode="gray">
              <a:xfrm>
                <a:off x="4262" y="2904"/>
                <a:ext cx="49" cy="24"/>
              </a:xfrm>
              <a:custGeom>
                <a:avLst/>
                <a:gdLst/>
                <a:ahLst/>
                <a:cxnLst>
                  <a:cxn ang="0">
                    <a:pos x="142" y="64"/>
                  </a:cxn>
                  <a:cxn ang="0">
                    <a:pos x="0" y="64"/>
                  </a:cxn>
                  <a:cxn ang="0">
                    <a:pos x="5" y="3"/>
                  </a:cxn>
                  <a:cxn ang="0">
                    <a:pos x="137" y="0"/>
                  </a:cxn>
                  <a:cxn ang="0">
                    <a:pos x="142" y="64"/>
                  </a:cxn>
                </a:cxnLst>
                <a:rect l="0" t="0" r="r" b="b"/>
                <a:pathLst>
                  <a:path w="142" h="64">
                    <a:moveTo>
                      <a:pt x="142" y="64"/>
                    </a:moveTo>
                    <a:lnTo>
                      <a:pt x="0" y="64"/>
                    </a:lnTo>
                    <a:lnTo>
                      <a:pt x="5" y="3"/>
                    </a:lnTo>
                    <a:lnTo>
                      <a:pt x="137" y="0"/>
                    </a:lnTo>
                    <a:lnTo>
                      <a:pt x="142" y="6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127" name="Freeform 31"/>
              <p:cNvSpPr>
                <a:spLocks noChangeAspect="1"/>
              </p:cNvSpPr>
              <p:nvPr/>
            </p:nvSpPr>
            <p:spPr bwMode="gray">
              <a:xfrm>
                <a:off x="4363" y="2904"/>
                <a:ext cx="48" cy="24"/>
              </a:xfrm>
              <a:custGeom>
                <a:avLst/>
                <a:gdLst/>
                <a:ahLst/>
                <a:cxnLst>
                  <a:cxn ang="0">
                    <a:pos x="142" y="64"/>
                  </a:cxn>
                  <a:cxn ang="0">
                    <a:pos x="0" y="64"/>
                  </a:cxn>
                  <a:cxn ang="0">
                    <a:pos x="5" y="3"/>
                  </a:cxn>
                  <a:cxn ang="0">
                    <a:pos x="137" y="0"/>
                  </a:cxn>
                  <a:cxn ang="0">
                    <a:pos x="142" y="64"/>
                  </a:cxn>
                </a:cxnLst>
                <a:rect l="0" t="0" r="r" b="b"/>
                <a:pathLst>
                  <a:path w="142" h="64">
                    <a:moveTo>
                      <a:pt x="142" y="64"/>
                    </a:moveTo>
                    <a:lnTo>
                      <a:pt x="0" y="64"/>
                    </a:lnTo>
                    <a:lnTo>
                      <a:pt x="5" y="3"/>
                    </a:lnTo>
                    <a:lnTo>
                      <a:pt x="137" y="0"/>
                    </a:lnTo>
                    <a:lnTo>
                      <a:pt x="142" y="6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128" name="Freeform 32"/>
              <p:cNvSpPr>
                <a:spLocks noChangeAspect="1"/>
              </p:cNvSpPr>
              <p:nvPr/>
            </p:nvSpPr>
            <p:spPr bwMode="gray">
              <a:xfrm>
                <a:off x="4438" y="2905"/>
                <a:ext cx="50" cy="23"/>
              </a:xfrm>
              <a:custGeom>
                <a:avLst/>
                <a:gdLst/>
                <a:ahLst/>
                <a:cxnLst>
                  <a:cxn ang="0">
                    <a:pos x="142" y="61"/>
                  </a:cxn>
                  <a:cxn ang="0">
                    <a:pos x="0" y="61"/>
                  </a:cxn>
                  <a:cxn ang="0">
                    <a:pos x="6" y="0"/>
                  </a:cxn>
                  <a:cxn ang="0">
                    <a:pos x="141" y="0"/>
                  </a:cxn>
                  <a:cxn ang="0">
                    <a:pos x="142" y="61"/>
                  </a:cxn>
                </a:cxnLst>
                <a:rect l="0" t="0" r="r" b="b"/>
                <a:pathLst>
                  <a:path w="142" h="61">
                    <a:moveTo>
                      <a:pt x="142" y="61"/>
                    </a:moveTo>
                    <a:lnTo>
                      <a:pt x="0" y="61"/>
                    </a:lnTo>
                    <a:lnTo>
                      <a:pt x="6" y="0"/>
                    </a:lnTo>
                    <a:lnTo>
                      <a:pt x="141" y="0"/>
                    </a:lnTo>
                    <a:lnTo>
                      <a:pt x="142" y="6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129" name="Freeform 33"/>
              <p:cNvSpPr>
                <a:spLocks noChangeAspect="1"/>
              </p:cNvSpPr>
              <p:nvPr/>
            </p:nvSpPr>
            <p:spPr bwMode="gray">
              <a:xfrm>
                <a:off x="4518" y="2905"/>
                <a:ext cx="47" cy="23"/>
              </a:xfrm>
              <a:custGeom>
                <a:avLst/>
                <a:gdLst/>
                <a:ahLst/>
                <a:cxnLst>
                  <a:cxn ang="0">
                    <a:pos x="142" y="61"/>
                  </a:cxn>
                  <a:cxn ang="0">
                    <a:pos x="0" y="61"/>
                  </a:cxn>
                  <a:cxn ang="0">
                    <a:pos x="6" y="0"/>
                  </a:cxn>
                  <a:cxn ang="0">
                    <a:pos x="141" y="0"/>
                  </a:cxn>
                  <a:cxn ang="0">
                    <a:pos x="142" y="61"/>
                  </a:cxn>
                </a:cxnLst>
                <a:rect l="0" t="0" r="r" b="b"/>
                <a:pathLst>
                  <a:path w="142" h="61">
                    <a:moveTo>
                      <a:pt x="142" y="61"/>
                    </a:moveTo>
                    <a:lnTo>
                      <a:pt x="0" y="61"/>
                    </a:lnTo>
                    <a:lnTo>
                      <a:pt x="6" y="0"/>
                    </a:lnTo>
                    <a:lnTo>
                      <a:pt x="141" y="0"/>
                    </a:lnTo>
                    <a:lnTo>
                      <a:pt x="142" y="6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130" name="Freeform 34"/>
              <p:cNvSpPr>
                <a:spLocks noChangeAspect="1"/>
              </p:cNvSpPr>
              <p:nvPr/>
            </p:nvSpPr>
            <p:spPr bwMode="gray">
              <a:xfrm>
                <a:off x="4589" y="2904"/>
                <a:ext cx="48" cy="23"/>
              </a:xfrm>
              <a:custGeom>
                <a:avLst/>
                <a:gdLst/>
                <a:ahLst/>
                <a:cxnLst>
                  <a:cxn ang="0">
                    <a:pos x="142" y="61"/>
                  </a:cxn>
                  <a:cxn ang="0">
                    <a:pos x="0" y="61"/>
                  </a:cxn>
                  <a:cxn ang="0">
                    <a:pos x="6" y="0"/>
                  </a:cxn>
                  <a:cxn ang="0">
                    <a:pos x="141" y="0"/>
                  </a:cxn>
                  <a:cxn ang="0">
                    <a:pos x="142" y="61"/>
                  </a:cxn>
                </a:cxnLst>
                <a:rect l="0" t="0" r="r" b="b"/>
                <a:pathLst>
                  <a:path w="142" h="61">
                    <a:moveTo>
                      <a:pt x="142" y="61"/>
                    </a:moveTo>
                    <a:lnTo>
                      <a:pt x="0" y="61"/>
                    </a:lnTo>
                    <a:lnTo>
                      <a:pt x="6" y="0"/>
                    </a:lnTo>
                    <a:lnTo>
                      <a:pt x="141" y="0"/>
                    </a:lnTo>
                    <a:lnTo>
                      <a:pt x="142" y="6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131" name="Freeform 35"/>
              <p:cNvSpPr>
                <a:spLocks noChangeAspect="1"/>
              </p:cNvSpPr>
              <p:nvPr/>
            </p:nvSpPr>
            <p:spPr bwMode="gray">
              <a:xfrm>
                <a:off x="4686" y="2905"/>
                <a:ext cx="52" cy="23"/>
              </a:xfrm>
              <a:custGeom>
                <a:avLst/>
                <a:gdLst/>
                <a:ahLst/>
                <a:cxnLst>
                  <a:cxn ang="0">
                    <a:pos x="142" y="61"/>
                  </a:cxn>
                  <a:cxn ang="0">
                    <a:pos x="0" y="61"/>
                  </a:cxn>
                  <a:cxn ang="0">
                    <a:pos x="6" y="0"/>
                  </a:cxn>
                  <a:cxn ang="0">
                    <a:pos x="141" y="0"/>
                  </a:cxn>
                  <a:cxn ang="0">
                    <a:pos x="142" y="61"/>
                  </a:cxn>
                </a:cxnLst>
                <a:rect l="0" t="0" r="r" b="b"/>
                <a:pathLst>
                  <a:path w="142" h="61">
                    <a:moveTo>
                      <a:pt x="142" y="61"/>
                    </a:moveTo>
                    <a:lnTo>
                      <a:pt x="0" y="61"/>
                    </a:lnTo>
                    <a:lnTo>
                      <a:pt x="6" y="0"/>
                    </a:lnTo>
                    <a:lnTo>
                      <a:pt x="141" y="0"/>
                    </a:lnTo>
                    <a:lnTo>
                      <a:pt x="142" y="6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132" name="Freeform 36"/>
              <p:cNvSpPr>
                <a:spLocks noChangeAspect="1"/>
              </p:cNvSpPr>
              <p:nvPr/>
            </p:nvSpPr>
            <p:spPr bwMode="gray">
              <a:xfrm>
                <a:off x="4762" y="2905"/>
                <a:ext cx="49" cy="23"/>
              </a:xfrm>
              <a:custGeom>
                <a:avLst/>
                <a:gdLst/>
                <a:ahLst/>
                <a:cxnLst>
                  <a:cxn ang="0">
                    <a:pos x="137" y="61"/>
                  </a:cxn>
                  <a:cxn ang="0">
                    <a:pos x="0" y="61"/>
                  </a:cxn>
                  <a:cxn ang="0">
                    <a:pos x="6" y="0"/>
                  </a:cxn>
                  <a:cxn ang="0">
                    <a:pos x="128" y="3"/>
                  </a:cxn>
                  <a:cxn ang="0">
                    <a:pos x="137" y="61"/>
                  </a:cxn>
                </a:cxnLst>
                <a:rect l="0" t="0" r="r" b="b"/>
                <a:pathLst>
                  <a:path w="137" h="61">
                    <a:moveTo>
                      <a:pt x="137" y="61"/>
                    </a:moveTo>
                    <a:lnTo>
                      <a:pt x="0" y="61"/>
                    </a:lnTo>
                    <a:lnTo>
                      <a:pt x="6" y="0"/>
                    </a:lnTo>
                    <a:lnTo>
                      <a:pt x="128" y="3"/>
                    </a:lnTo>
                    <a:lnTo>
                      <a:pt x="137" y="6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133" name="Freeform 37"/>
              <p:cNvSpPr>
                <a:spLocks noChangeAspect="1"/>
              </p:cNvSpPr>
              <p:nvPr/>
            </p:nvSpPr>
            <p:spPr bwMode="gray">
              <a:xfrm>
                <a:off x="4837" y="2905"/>
                <a:ext cx="48" cy="23"/>
              </a:xfrm>
              <a:custGeom>
                <a:avLst/>
                <a:gdLst/>
                <a:ahLst/>
                <a:cxnLst>
                  <a:cxn ang="0">
                    <a:pos x="137" y="61"/>
                  </a:cxn>
                  <a:cxn ang="0">
                    <a:pos x="0" y="61"/>
                  </a:cxn>
                  <a:cxn ang="0">
                    <a:pos x="6" y="0"/>
                  </a:cxn>
                  <a:cxn ang="0">
                    <a:pos x="128" y="3"/>
                  </a:cxn>
                  <a:cxn ang="0">
                    <a:pos x="137" y="61"/>
                  </a:cxn>
                </a:cxnLst>
                <a:rect l="0" t="0" r="r" b="b"/>
                <a:pathLst>
                  <a:path w="137" h="61">
                    <a:moveTo>
                      <a:pt x="137" y="61"/>
                    </a:moveTo>
                    <a:lnTo>
                      <a:pt x="0" y="61"/>
                    </a:lnTo>
                    <a:lnTo>
                      <a:pt x="6" y="0"/>
                    </a:lnTo>
                    <a:lnTo>
                      <a:pt x="128" y="3"/>
                    </a:lnTo>
                    <a:lnTo>
                      <a:pt x="137" y="6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134" name="Freeform 38"/>
              <p:cNvSpPr>
                <a:spLocks noChangeAspect="1"/>
              </p:cNvSpPr>
              <p:nvPr/>
            </p:nvSpPr>
            <p:spPr bwMode="gray">
              <a:xfrm>
                <a:off x="4914" y="2904"/>
                <a:ext cx="45" cy="24"/>
              </a:xfrm>
              <a:custGeom>
                <a:avLst/>
                <a:gdLst/>
                <a:ahLst/>
                <a:cxnLst>
                  <a:cxn ang="0">
                    <a:pos x="137" y="64"/>
                  </a:cxn>
                  <a:cxn ang="0">
                    <a:pos x="0" y="64"/>
                  </a:cxn>
                  <a:cxn ang="0">
                    <a:pos x="2" y="3"/>
                  </a:cxn>
                  <a:cxn ang="0">
                    <a:pos x="127" y="0"/>
                  </a:cxn>
                  <a:cxn ang="0">
                    <a:pos x="137" y="64"/>
                  </a:cxn>
                </a:cxnLst>
                <a:rect l="0" t="0" r="r" b="b"/>
                <a:pathLst>
                  <a:path w="137" h="64">
                    <a:moveTo>
                      <a:pt x="137" y="64"/>
                    </a:moveTo>
                    <a:lnTo>
                      <a:pt x="0" y="64"/>
                    </a:lnTo>
                    <a:lnTo>
                      <a:pt x="2" y="3"/>
                    </a:lnTo>
                    <a:lnTo>
                      <a:pt x="127" y="0"/>
                    </a:lnTo>
                    <a:lnTo>
                      <a:pt x="137" y="6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135" name="Freeform 39"/>
              <p:cNvSpPr>
                <a:spLocks noChangeAspect="1"/>
              </p:cNvSpPr>
              <p:nvPr/>
            </p:nvSpPr>
            <p:spPr bwMode="auto">
              <a:xfrm>
                <a:off x="4763" y="2958"/>
                <a:ext cx="51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136" name="Freeform 40"/>
              <p:cNvSpPr>
                <a:spLocks noChangeAspect="1"/>
              </p:cNvSpPr>
              <p:nvPr/>
            </p:nvSpPr>
            <p:spPr bwMode="auto">
              <a:xfrm>
                <a:off x="4689" y="2958"/>
                <a:ext cx="50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137" name="Freeform 41"/>
              <p:cNvSpPr>
                <a:spLocks noChangeAspect="1"/>
              </p:cNvSpPr>
              <p:nvPr/>
            </p:nvSpPr>
            <p:spPr bwMode="auto">
              <a:xfrm>
                <a:off x="4614" y="2958"/>
                <a:ext cx="50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138" name="Freeform 42"/>
              <p:cNvSpPr>
                <a:spLocks noChangeAspect="1"/>
              </p:cNvSpPr>
              <p:nvPr/>
            </p:nvSpPr>
            <p:spPr bwMode="auto">
              <a:xfrm>
                <a:off x="4536" y="2958"/>
                <a:ext cx="51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139" name="Freeform 43"/>
              <p:cNvSpPr>
                <a:spLocks noChangeAspect="1"/>
              </p:cNvSpPr>
              <p:nvPr/>
            </p:nvSpPr>
            <p:spPr bwMode="auto">
              <a:xfrm>
                <a:off x="4461" y="2958"/>
                <a:ext cx="51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140" name="Freeform 44"/>
              <p:cNvSpPr>
                <a:spLocks noChangeAspect="1"/>
              </p:cNvSpPr>
              <p:nvPr/>
            </p:nvSpPr>
            <p:spPr bwMode="auto">
              <a:xfrm>
                <a:off x="4384" y="2958"/>
                <a:ext cx="50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141" name="Freeform 45"/>
              <p:cNvSpPr>
                <a:spLocks noChangeAspect="1"/>
              </p:cNvSpPr>
              <p:nvPr/>
            </p:nvSpPr>
            <p:spPr bwMode="auto">
              <a:xfrm>
                <a:off x="4308" y="2958"/>
                <a:ext cx="51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142" name="Freeform 46"/>
              <p:cNvSpPr>
                <a:spLocks noChangeAspect="1"/>
              </p:cNvSpPr>
              <p:nvPr/>
            </p:nvSpPr>
            <p:spPr bwMode="auto">
              <a:xfrm>
                <a:off x="4229" y="2958"/>
                <a:ext cx="51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143" name="Freeform 47"/>
              <p:cNvSpPr>
                <a:spLocks noChangeAspect="1"/>
              </p:cNvSpPr>
              <p:nvPr/>
            </p:nvSpPr>
            <p:spPr bwMode="auto">
              <a:xfrm>
                <a:off x="4154" y="2959"/>
                <a:ext cx="52" cy="31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144" name="Freeform 48"/>
              <p:cNvSpPr>
                <a:spLocks noChangeAspect="1"/>
              </p:cNvSpPr>
              <p:nvPr/>
            </p:nvSpPr>
            <p:spPr bwMode="auto">
              <a:xfrm>
                <a:off x="4073" y="2959"/>
                <a:ext cx="52" cy="31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145" name="Freeform 49"/>
              <p:cNvSpPr>
                <a:spLocks noChangeAspect="1"/>
              </p:cNvSpPr>
              <p:nvPr/>
            </p:nvSpPr>
            <p:spPr bwMode="auto">
              <a:xfrm>
                <a:off x="3995" y="2959"/>
                <a:ext cx="53" cy="31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146" name="Freeform 50"/>
              <p:cNvSpPr>
                <a:spLocks noChangeAspect="1"/>
              </p:cNvSpPr>
              <p:nvPr/>
            </p:nvSpPr>
            <p:spPr bwMode="auto">
              <a:xfrm>
                <a:off x="3963" y="2991"/>
                <a:ext cx="57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147" name="Freeform 51"/>
              <p:cNvSpPr>
                <a:spLocks noChangeAspect="1"/>
              </p:cNvSpPr>
              <p:nvPr/>
            </p:nvSpPr>
            <p:spPr bwMode="auto">
              <a:xfrm>
                <a:off x="4044" y="2991"/>
                <a:ext cx="57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148" name="Freeform 52"/>
              <p:cNvSpPr>
                <a:spLocks noChangeAspect="1"/>
              </p:cNvSpPr>
              <p:nvPr/>
            </p:nvSpPr>
            <p:spPr bwMode="auto">
              <a:xfrm>
                <a:off x="4123" y="2991"/>
                <a:ext cx="57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149" name="Freeform 53"/>
              <p:cNvSpPr>
                <a:spLocks noChangeAspect="1"/>
              </p:cNvSpPr>
              <p:nvPr/>
            </p:nvSpPr>
            <p:spPr bwMode="auto">
              <a:xfrm>
                <a:off x="4200" y="2991"/>
                <a:ext cx="57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150" name="Freeform 54"/>
              <p:cNvSpPr>
                <a:spLocks noChangeAspect="1"/>
              </p:cNvSpPr>
              <p:nvPr/>
            </p:nvSpPr>
            <p:spPr bwMode="auto">
              <a:xfrm>
                <a:off x="4280" y="2991"/>
                <a:ext cx="55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9" y="0"/>
                  </a:cxn>
                  <a:cxn ang="0">
                    <a:pos x="142" y="0"/>
                  </a:cxn>
                  <a:cxn ang="0">
                    <a:pos x="146" y="86"/>
                  </a:cxn>
                  <a:cxn ang="0">
                    <a:pos x="0" y="87"/>
                  </a:cxn>
                </a:cxnLst>
                <a:rect l="0" t="0" r="r" b="b"/>
                <a:pathLst>
                  <a:path w="146" h="87">
                    <a:moveTo>
                      <a:pt x="0" y="87"/>
                    </a:moveTo>
                    <a:lnTo>
                      <a:pt x="9" y="0"/>
                    </a:lnTo>
                    <a:lnTo>
                      <a:pt x="142" y="0"/>
                    </a:lnTo>
                    <a:lnTo>
                      <a:pt x="146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151" name="Freeform 55"/>
              <p:cNvSpPr>
                <a:spLocks noChangeAspect="1"/>
              </p:cNvSpPr>
              <p:nvPr/>
            </p:nvSpPr>
            <p:spPr bwMode="auto">
              <a:xfrm>
                <a:off x="4357" y="2991"/>
                <a:ext cx="55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9" y="0"/>
                  </a:cxn>
                  <a:cxn ang="0">
                    <a:pos x="142" y="0"/>
                  </a:cxn>
                  <a:cxn ang="0">
                    <a:pos x="146" y="86"/>
                  </a:cxn>
                  <a:cxn ang="0">
                    <a:pos x="0" y="87"/>
                  </a:cxn>
                </a:cxnLst>
                <a:rect l="0" t="0" r="r" b="b"/>
                <a:pathLst>
                  <a:path w="146" h="87">
                    <a:moveTo>
                      <a:pt x="0" y="87"/>
                    </a:moveTo>
                    <a:lnTo>
                      <a:pt x="9" y="0"/>
                    </a:lnTo>
                    <a:lnTo>
                      <a:pt x="142" y="0"/>
                    </a:lnTo>
                    <a:lnTo>
                      <a:pt x="146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152" name="Freeform 56"/>
              <p:cNvSpPr>
                <a:spLocks noChangeAspect="1"/>
              </p:cNvSpPr>
              <p:nvPr/>
            </p:nvSpPr>
            <p:spPr bwMode="auto">
              <a:xfrm>
                <a:off x="4435" y="2991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153" name="Freeform 57"/>
              <p:cNvSpPr>
                <a:spLocks noChangeAspect="1"/>
              </p:cNvSpPr>
              <p:nvPr/>
            </p:nvSpPr>
            <p:spPr bwMode="auto">
              <a:xfrm>
                <a:off x="4512" y="2991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154" name="Freeform 58"/>
              <p:cNvSpPr>
                <a:spLocks noChangeAspect="1"/>
              </p:cNvSpPr>
              <p:nvPr/>
            </p:nvSpPr>
            <p:spPr bwMode="auto">
              <a:xfrm>
                <a:off x="4589" y="2991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155" name="Freeform 59"/>
              <p:cNvSpPr>
                <a:spLocks noChangeAspect="1"/>
              </p:cNvSpPr>
              <p:nvPr/>
            </p:nvSpPr>
            <p:spPr bwMode="auto">
              <a:xfrm>
                <a:off x="4667" y="2991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156" name="Freeform 60"/>
              <p:cNvSpPr>
                <a:spLocks noChangeAspect="1"/>
              </p:cNvSpPr>
              <p:nvPr/>
            </p:nvSpPr>
            <p:spPr bwMode="auto">
              <a:xfrm>
                <a:off x="4739" y="2991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157" name="Freeform 61"/>
              <p:cNvSpPr>
                <a:spLocks noChangeAspect="1"/>
              </p:cNvSpPr>
              <p:nvPr/>
            </p:nvSpPr>
            <p:spPr bwMode="auto">
              <a:xfrm>
                <a:off x="4816" y="2991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158" name="Freeform 62"/>
              <p:cNvSpPr>
                <a:spLocks noChangeAspect="1"/>
              </p:cNvSpPr>
              <p:nvPr/>
            </p:nvSpPr>
            <p:spPr bwMode="auto">
              <a:xfrm>
                <a:off x="4766" y="3025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159" name="Freeform 63"/>
              <p:cNvSpPr>
                <a:spLocks noChangeAspect="1"/>
              </p:cNvSpPr>
              <p:nvPr/>
            </p:nvSpPr>
            <p:spPr bwMode="auto">
              <a:xfrm>
                <a:off x="4690" y="3025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160" name="Freeform 64"/>
              <p:cNvSpPr>
                <a:spLocks noChangeAspect="1"/>
              </p:cNvSpPr>
              <p:nvPr/>
            </p:nvSpPr>
            <p:spPr bwMode="auto">
              <a:xfrm>
                <a:off x="4613" y="3025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161" name="Freeform 65"/>
              <p:cNvSpPr>
                <a:spLocks noChangeAspect="1"/>
              </p:cNvSpPr>
              <p:nvPr/>
            </p:nvSpPr>
            <p:spPr bwMode="auto">
              <a:xfrm>
                <a:off x="4535" y="3025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162" name="Freeform 66"/>
              <p:cNvSpPr>
                <a:spLocks noChangeAspect="1"/>
              </p:cNvSpPr>
              <p:nvPr/>
            </p:nvSpPr>
            <p:spPr bwMode="auto">
              <a:xfrm>
                <a:off x="4458" y="3025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163" name="Freeform 67"/>
              <p:cNvSpPr>
                <a:spLocks noChangeAspect="1"/>
              </p:cNvSpPr>
              <p:nvPr/>
            </p:nvSpPr>
            <p:spPr bwMode="auto">
              <a:xfrm>
                <a:off x="4381" y="3025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164" name="Freeform 68"/>
              <p:cNvSpPr>
                <a:spLocks noChangeAspect="1"/>
              </p:cNvSpPr>
              <p:nvPr/>
            </p:nvSpPr>
            <p:spPr bwMode="auto">
              <a:xfrm>
                <a:off x="4304" y="3025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165" name="Freeform 69"/>
              <p:cNvSpPr>
                <a:spLocks noChangeAspect="1"/>
              </p:cNvSpPr>
              <p:nvPr/>
            </p:nvSpPr>
            <p:spPr bwMode="auto">
              <a:xfrm>
                <a:off x="4225" y="3025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166" name="Freeform 70"/>
              <p:cNvSpPr>
                <a:spLocks noChangeAspect="1"/>
              </p:cNvSpPr>
              <p:nvPr/>
            </p:nvSpPr>
            <p:spPr bwMode="auto">
              <a:xfrm>
                <a:off x="4146" y="3025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167" name="Freeform 71"/>
              <p:cNvSpPr>
                <a:spLocks noChangeAspect="1"/>
              </p:cNvSpPr>
              <p:nvPr/>
            </p:nvSpPr>
            <p:spPr bwMode="auto">
              <a:xfrm>
                <a:off x="4067" y="3025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168" name="Freeform 72"/>
              <p:cNvSpPr>
                <a:spLocks noChangeAspect="1"/>
              </p:cNvSpPr>
              <p:nvPr/>
            </p:nvSpPr>
            <p:spPr bwMode="auto">
              <a:xfrm>
                <a:off x="3988" y="3025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169" name="Freeform 73"/>
              <p:cNvSpPr>
                <a:spLocks noChangeAspect="1"/>
              </p:cNvSpPr>
              <p:nvPr/>
            </p:nvSpPr>
            <p:spPr bwMode="auto">
              <a:xfrm>
                <a:off x="4035" y="3058"/>
                <a:ext cx="57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170" name="Freeform 74"/>
              <p:cNvSpPr>
                <a:spLocks noChangeAspect="1"/>
              </p:cNvSpPr>
              <p:nvPr/>
            </p:nvSpPr>
            <p:spPr bwMode="auto">
              <a:xfrm>
                <a:off x="4115" y="3058"/>
                <a:ext cx="57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171" name="Freeform 75"/>
              <p:cNvSpPr>
                <a:spLocks noChangeAspect="1"/>
              </p:cNvSpPr>
              <p:nvPr/>
            </p:nvSpPr>
            <p:spPr bwMode="auto">
              <a:xfrm>
                <a:off x="4197" y="3059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172" name="Freeform 76"/>
              <p:cNvSpPr>
                <a:spLocks noChangeAspect="1"/>
              </p:cNvSpPr>
              <p:nvPr/>
            </p:nvSpPr>
            <p:spPr bwMode="auto">
              <a:xfrm>
                <a:off x="4275" y="3059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173" name="Freeform 77"/>
              <p:cNvSpPr>
                <a:spLocks noChangeAspect="1"/>
              </p:cNvSpPr>
              <p:nvPr/>
            </p:nvSpPr>
            <p:spPr bwMode="auto">
              <a:xfrm>
                <a:off x="4355" y="3059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174" name="Freeform 78"/>
              <p:cNvSpPr>
                <a:spLocks noChangeAspect="1"/>
              </p:cNvSpPr>
              <p:nvPr/>
            </p:nvSpPr>
            <p:spPr bwMode="auto">
              <a:xfrm>
                <a:off x="4433" y="3059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175" name="Freeform 79"/>
              <p:cNvSpPr>
                <a:spLocks noChangeAspect="1"/>
              </p:cNvSpPr>
              <p:nvPr/>
            </p:nvSpPr>
            <p:spPr bwMode="auto">
              <a:xfrm>
                <a:off x="4512" y="3059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176" name="Freeform 80"/>
              <p:cNvSpPr>
                <a:spLocks noChangeAspect="1"/>
              </p:cNvSpPr>
              <p:nvPr/>
            </p:nvSpPr>
            <p:spPr bwMode="auto">
              <a:xfrm>
                <a:off x="4589" y="3059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177" name="Freeform 81"/>
              <p:cNvSpPr>
                <a:spLocks noChangeAspect="1"/>
              </p:cNvSpPr>
              <p:nvPr/>
            </p:nvSpPr>
            <p:spPr bwMode="auto">
              <a:xfrm>
                <a:off x="4667" y="3059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178" name="Freeform 82"/>
              <p:cNvSpPr>
                <a:spLocks noChangeAspect="1"/>
              </p:cNvSpPr>
              <p:nvPr/>
            </p:nvSpPr>
            <p:spPr bwMode="auto">
              <a:xfrm>
                <a:off x="4744" y="3059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179" name="Freeform 83"/>
              <p:cNvSpPr>
                <a:spLocks noChangeAspect="1"/>
              </p:cNvSpPr>
              <p:nvPr/>
            </p:nvSpPr>
            <p:spPr bwMode="auto">
              <a:xfrm>
                <a:off x="4667" y="3094"/>
                <a:ext cx="107" cy="35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180" name="Freeform 84"/>
              <p:cNvSpPr>
                <a:spLocks noChangeAspect="1"/>
              </p:cNvSpPr>
              <p:nvPr/>
            </p:nvSpPr>
            <p:spPr bwMode="auto">
              <a:xfrm>
                <a:off x="4168" y="3094"/>
                <a:ext cx="476" cy="35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181" name="Freeform 85"/>
              <p:cNvSpPr>
                <a:spLocks noChangeAspect="1"/>
              </p:cNvSpPr>
              <p:nvPr/>
            </p:nvSpPr>
            <p:spPr bwMode="auto">
              <a:xfrm>
                <a:off x="4030" y="3094"/>
                <a:ext cx="110" cy="35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182" name="Freeform 86"/>
              <p:cNvSpPr>
                <a:spLocks noChangeAspect="1"/>
              </p:cNvSpPr>
              <p:nvPr/>
            </p:nvSpPr>
            <p:spPr bwMode="auto">
              <a:xfrm>
                <a:off x="3915" y="2959"/>
                <a:ext cx="53" cy="31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183" name="Freeform 87"/>
              <p:cNvSpPr>
                <a:spLocks noChangeAspect="1"/>
              </p:cNvSpPr>
              <p:nvPr/>
            </p:nvSpPr>
            <p:spPr bwMode="auto">
              <a:xfrm>
                <a:off x="3837" y="2959"/>
                <a:ext cx="52" cy="31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184" name="Freeform 88"/>
              <p:cNvSpPr>
                <a:spLocks noChangeAspect="1"/>
              </p:cNvSpPr>
              <p:nvPr/>
            </p:nvSpPr>
            <p:spPr bwMode="auto">
              <a:xfrm>
                <a:off x="3831" y="2991"/>
                <a:ext cx="111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185" name="Freeform 89"/>
              <p:cNvSpPr>
                <a:spLocks noChangeAspect="1"/>
              </p:cNvSpPr>
              <p:nvPr/>
            </p:nvSpPr>
            <p:spPr bwMode="auto">
              <a:xfrm>
                <a:off x="3825" y="3025"/>
                <a:ext cx="94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3" y="0"/>
                  </a:cxn>
                  <a:cxn ang="0">
                    <a:pos x="251" y="3"/>
                  </a:cxn>
                  <a:cxn ang="0">
                    <a:pos x="236" y="86"/>
                  </a:cxn>
                  <a:cxn ang="0">
                    <a:pos x="0" y="87"/>
                  </a:cxn>
                </a:cxnLst>
                <a:rect l="0" t="0" r="r" b="b"/>
                <a:pathLst>
                  <a:path w="251" h="87">
                    <a:moveTo>
                      <a:pt x="0" y="87"/>
                    </a:moveTo>
                    <a:lnTo>
                      <a:pt x="3" y="0"/>
                    </a:lnTo>
                    <a:lnTo>
                      <a:pt x="251" y="3"/>
                    </a:lnTo>
                    <a:lnTo>
                      <a:pt x="236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186" name="Freeform 90"/>
              <p:cNvSpPr>
                <a:spLocks noChangeAspect="1"/>
              </p:cNvSpPr>
              <p:nvPr/>
            </p:nvSpPr>
            <p:spPr bwMode="auto">
              <a:xfrm>
                <a:off x="3819" y="3058"/>
                <a:ext cx="145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187" name="Freeform 91"/>
              <p:cNvSpPr>
                <a:spLocks noChangeAspect="1"/>
              </p:cNvSpPr>
              <p:nvPr/>
            </p:nvSpPr>
            <p:spPr bwMode="auto">
              <a:xfrm>
                <a:off x="3813" y="3094"/>
                <a:ext cx="114" cy="35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188" name="Freeform 92"/>
              <p:cNvSpPr>
                <a:spLocks noChangeAspect="1"/>
              </p:cNvSpPr>
              <p:nvPr/>
            </p:nvSpPr>
            <p:spPr bwMode="auto">
              <a:xfrm>
                <a:off x="4837" y="2958"/>
                <a:ext cx="127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189" name="Freeform 93"/>
              <p:cNvSpPr>
                <a:spLocks noChangeAspect="1"/>
              </p:cNvSpPr>
              <p:nvPr/>
            </p:nvSpPr>
            <p:spPr bwMode="auto">
              <a:xfrm>
                <a:off x="4883" y="2991"/>
                <a:ext cx="81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190" name="Freeform 94"/>
              <p:cNvSpPr>
                <a:spLocks noChangeAspect="1"/>
              </p:cNvSpPr>
              <p:nvPr/>
            </p:nvSpPr>
            <p:spPr bwMode="auto">
              <a:xfrm>
                <a:off x="4840" y="3025"/>
                <a:ext cx="129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191" name="Freeform 95"/>
              <p:cNvSpPr>
                <a:spLocks noChangeAspect="1"/>
              </p:cNvSpPr>
              <p:nvPr/>
            </p:nvSpPr>
            <p:spPr bwMode="auto">
              <a:xfrm>
                <a:off x="4819" y="3059"/>
                <a:ext cx="155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192" name="Freeform 96"/>
              <p:cNvSpPr>
                <a:spLocks noChangeAspect="1"/>
              </p:cNvSpPr>
              <p:nvPr/>
            </p:nvSpPr>
            <p:spPr bwMode="auto">
              <a:xfrm>
                <a:off x="4870" y="3094"/>
                <a:ext cx="107" cy="35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4" name="Group 97"/>
              <p:cNvGrpSpPr>
                <a:grpSpLocks/>
              </p:cNvGrpSpPr>
              <p:nvPr/>
            </p:nvGrpSpPr>
            <p:grpSpPr bwMode="auto">
              <a:xfrm>
                <a:off x="5301" y="2956"/>
                <a:ext cx="303" cy="174"/>
                <a:chOff x="5301" y="2956"/>
                <a:chExt cx="303" cy="174"/>
              </a:xfrm>
            </p:grpSpPr>
            <p:sp>
              <p:nvSpPr>
                <p:cNvPr id="260194" name="Freeform 98"/>
                <p:cNvSpPr>
                  <a:spLocks noChangeAspect="1"/>
                </p:cNvSpPr>
                <p:nvPr/>
              </p:nvSpPr>
              <p:spPr bwMode="auto">
                <a:xfrm>
                  <a:off x="5301" y="2956"/>
                  <a:ext cx="80" cy="174"/>
                </a:xfrm>
                <a:custGeom>
                  <a:avLst/>
                  <a:gdLst/>
                  <a:ahLst/>
                  <a:cxnLst>
                    <a:cxn ang="0">
                      <a:pos x="76" y="464"/>
                    </a:cxn>
                    <a:cxn ang="0">
                      <a:pos x="124" y="464"/>
                    </a:cxn>
                    <a:cxn ang="0">
                      <a:pos x="214" y="460"/>
                    </a:cxn>
                    <a:cxn ang="0">
                      <a:pos x="130" y="4"/>
                    </a:cxn>
                    <a:cxn ang="0">
                      <a:pos x="0" y="0"/>
                    </a:cxn>
                    <a:cxn ang="0">
                      <a:pos x="76" y="464"/>
                    </a:cxn>
                  </a:cxnLst>
                  <a:rect l="0" t="0" r="r" b="b"/>
                  <a:pathLst>
                    <a:path w="214" h="464">
                      <a:moveTo>
                        <a:pt x="76" y="464"/>
                      </a:moveTo>
                      <a:cubicBezTo>
                        <a:pt x="92" y="464"/>
                        <a:pt x="108" y="464"/>
                        <a:pt x="124" y="464"/>
                      </a:cubicBezTo>
                      <a:lnTo>
                        <a:pt x="214" y="460"/>
                      </a:lnTo>
                      <a:lnTo>
                        <a:pt x="130" y="4"/>
                      </a:lnTo>
                      <a:lnTo>
                        <a:pt x="0" y="0"/>
                      </a:lnTo>
                      <a:lnTo>
                        <a:pt x="76" y="464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60195" name="Freeform 99"/>
                <p:cNvSpPr>
                  <a:spLocks noChangeAspect="1"/>
                </p:cNvSpPr>
                <p:nvPr/>
              </p:nvSpPr>
              <p:spPr bwMode="auto">
                <a:xfrm>
                  <a:off x="5374" y="2958"/>
                  <a:ext cx="80" cy="171"/>
                </a:xfrm>
                <a:custGeom>
                  <a:avLst/>
                  <a:gdLst/>
                  <a:ahLst/>
                  <a:cxnLst>
                    <a:cxn ang="0">
                      <a:pos x="212" y="456"/>
                    </a:cxn>
                    <a:cxn ang="0">
                      <a:pos x="126" y="0"/>
                    </a:cxn>
                    <a:cxn ang="0">
                      <a:pos x="0" y="4"/>
                    </a:cxn>
                    <a:cxn ang="0">
                      <a:pos x="80" y="454"/>
                    </a:cxn>
                    <a:cxn ang="0">
                      <a:pos x="212" y="456"/>
                    </a:cxn>
                  </a:cxnLst>
                  <a:rect l="0" t="0" r="r" b="b"/>
                  <a:pathLst>
                    <a:path w="212" h="456">
                      <a:moveTo>
                        <a:pt x="212" y="456"/>
                      </a:moveTo>
                      <a:lnTo>
                        <a:pt x="126" y="0"/>
                      </a:lnTo>
                      <a:lnTo>
                        <a:pt x="0" y="4"/>
                      </a:lnTo>
                      <a:lnTo>
                        <a:pt x="80" y="454"/>
                      </a:lnTo>
                      <a:lnTo>
                        <a:pt x="212" y="456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60196" name="Freeform 100"/>
                <p:cNvSpPr>
                  <a:spLocks noChangeAspect="1"/>
                </p:cNvSpPr>
                <p:nvPr/>
              </p:nvSpPr>
              <p:spPr bwMode="auto">
                <a:xfrm>
                  <a:off x="5448" y="2958"/>
                  <a:ext cx="82" cy="171"/>
                </a:xfrm>
                <a:custGeom>
                  <a:avLst/>
                  <a:gdLst/>
                  <a:ahLst/>
                  <a:cxnLst>
                    <a:cxn ang="0">
                      <a:pos x="220" y="456"/>
                    </a:cxn>
                    <a:cxn ang="0">
                      <a:pos x="126" y="6"/>
                    </a:cxn>
                    <a:cxn ang="0">
                      <a:pos x="0" y="0"/>
                    </a:cxn>
                    <a:cxn ang="0">
                      <a:pos x="84" y="454"/>
                    </a:cxn>
                    <a:cxn ang="0">
                      <a:pos x="220" y="456"/>
                    </a:cxn>
                  </a:cxnLst>
                  <a:rect l="0" t="0" r="r" b="b"/>
                  <a:pathLst>
                    <a:path w="220" h="456">
                      <a:moveTo>
                        <a:pt x="220" y="456"/>
                      </a:moveTo>
                      <a:lnTo>
                        <a:pt x="126" y="6"/>
                      </a:lnTo>
                      <a:lnTo>
                        <a:pt x="0" y="0"/>
                      </a:lnTo>
                      <a:lnTo>
                        <a:pt x="84" y="454"/>
                      </a:lnTo>
                      <a:lnTo>
                        <a:pt x="220" y="456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60197" name="Freeform 101"/>
                <p:cNvSpPr>
                  <a:spLocks noChangeAspect="1"/>
                </p:cNvSpPr>
                <p:nvPr/>
              </p:nvSpPr>
              <p:spPr bwMode="auto">
                <a:xfrm>
                  <a:off x="5540" y="3057"/>
                  <a:ext cx="64" cy="60"/>
                </a:xfrm>
                <a:custGeom>
                  <a:avLst/>
                  <a:gdLst/>
                  <a:ahLst/>
                  <a:cxnLst>
                    <a:cxn ang="0">
                      <a:pos x="170" y="154"/>
                    </a:cxn>
                    <a:cxn ang="0">
                      <a:pos x="134" y="0"/>
                    </a:cxn>
                    <a:cxn ang="0">
                      <a:pos x="0" y="0"/>
                    </a:cxn>
                    <a:cxn ang="0">
                      <a:pos x="38" y="160"/>
                    </a:cxn>
                    <a:cxn ang="0">
                      <a:pos x="170" y="154"/>
                    </a:cxn>
                  </a:cxnLst>
                  <a:rect l="0" t="0" r="r" b="b"/>
                  <a:pathLst>
                    <a:path w="170" h="160">
                      <a:moveTo>
                        <a:pt x="170" y="154"/>
                      </a:moveTo>
                      <a:lnTo>
                        <a:pt x="134" y="0"/>
                      </a:lnTo>
                      <a:lnTo>
                        <a:pt x="0" y="0"/>
                      </a:lnTo>
                      <a:lnTo>
                        <a:pt x="38" y="160"/>
                      </a:lnTo>
                      <a:lnTo>
                        <a:pt x="170" y="154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60198" name="Freeform 102"/>
                <p:cNvSpPr>
                  <a:spLocks noChangeAspect="1"/>
                </p:cNvSpPr>
                <p:nvPr/>
              </p:nvSpPr>
              <p:spPr bwMode="auto">
                <a:xfrm>
                  <a:off x="5519" y="2958"/>
                  <a:ext cx="65" cy="90"/>
                </a:xfrm>
                <a:custGeom>
                  <a:avLst/>
                  <a:gdLst/>
                  <a:ahLst/>
                  <a:cxnLst>
                    <a:cxn ang="0">
                      <a:pos x="174" y="234"/>
                    </a:cxn>
                    <a:cxn ang="0">
                      <a:pos x="136" y="84"/>
                    </a:cxn>
                    <a:cxn ang="0">
                      <a:pos x="126" y="0"/>
                    </a:cxn>
                    <a:cxn ang="0">
                      <a:pos x="0" y="0"/>
                    </a:cxn>
                    <a:cxn ang="0">
                      <a:pos x="14" y="90"/>
                    </a:cxn>
                    <a:cxn ang="0">
                      <a:pos x="50" y="240"/>
                    </a:cxn>
                    <a:cxn ang="0">
                      <a:pos x="174" y="234"/>
                    </a:cxn>
                  </a:cxnLst>
                  <a:rect l="0" t="0" r="r" b="b"/>
                  <a:pathLst>
                    <a:path w="174" h="240">
                      <a:moveTo>
                        <a:pt x="174" y="234"/>
                      </a:moveTo>
                      <a:lnTo>
                        <a:pt x="136" y="84"/>
                      </a:lnTo>
                      <a:lnTo>
                        <a:pt x="126" y="0"/>
                      </a:lnTo>
                      <a:lnTo>
                        <a:pt x="0" y="0"/>
                      </a:lnTo>
                      <a:lnTo>
                        <a:pt x="14" y="90"/>
                      </a:lnTo>
                      <a:lnTo>
                        <a:pt x="50" y="240"/>
                      </a:lnTo>
                      <a:lnTo>
                        <a:pt x="174" y="234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5" name="Group 103"/>
            <p:cNvGrpSpPr>
              <a:grpSpLocks/>
            </p:cNvGrpSpPr>
            <p:nvPr/>
          </p:nvGrpSpPr>
          <p:grpSpPr bwMode="auto">
            <a:xfrm>
              <a:off x="3978" y="1182"/>
              <a:ext cx="1442" cy="1636"/>
              <a:chOff x="3978" y="1182"/>
              <a:chExt cx="1442" cy="1636"/>
            </a:xfrm>
          </p:grpSpPr>
          <p:sp>
            <p:nvSpPr>
              <p:cNvPr id="260200" name="Rectangle 104"/>
              <p:cNvSpPr>
                <a:spLocks noChangeAspect="1" noChangeArrowheads="1"/>
              </p:cNvSpPr>
              <p:nvPr/>
            </p:nvSpPr>
            <p:spPr bwMode="auto">
              <a:xfrm>
                <a:off x="3999" y="2780"/>
                <a:ext cx="1410" cy="38"/>
              </a:xfrm>
              <a:prstGeom prst="rect">
                <a:avLst/>
              </a:prstGeom>
              <a:solidFill>
                <a:srgbClr val="5F5F5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0201" name="Rectangle 105"/>
              <p:cNvSpPr>
                <a:spLocks noChangeAspect="1" noChangeArrowheads="1"/>
              </p:cNvSpPr>
              <p:nvPr/>
            </p:nvSpPr>
            <p:spPr bwMode="gray">
              <a:xfrm>
                <a:off x="3979" y="2438"/>
                <a:ext cx="1441" cy="350"/>
              </a:xfrm>
              <a:prstGeom prst="rect">
                <a:avLst/>
              </a:prstGeom>
              <a:gradFill rotWithShape="0">
                <a:gsLst>
                  <a:gs pos="0">
                    <a:srgbClr val="DDDDDD"/>
                  </a:gs>
                  <a:gs pos="100000">
                    <a:srgbClr val="777777"/>
                  </a:gs>
                </a:gsLst>
                <a:lin ang="0" scaled="1"/>
              </a:gradFill>
              <a:ln w="3175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6" name="Group 106"/>
              <p:cNvGrpSpPr>
                <a:grpSpLocks/>
              </p:cNvGrpSpPr>
              <p:nvPr/>
            </p:nvGrpSpPr>
            <p:grpSpPr bwMode="auto">
              <a:xfrm>
                <a:off x="4978" y="2553"/>
                <a:ext cx="302" cy="60"/>
                <a:chOff x="4978" y="2553"/>
                <a:chExt cx="302" cy="60"/>
              </a:xfrm>
            </p:grpSpPr>
            <p:sp>
              <p:nvSpPr>
                <p:cNvPr id="260203" name="Freeform 107"/>
                <p:cNvSpPr>
                  <a:spLocks noChangeAspect="1"/>
                </p:cNvSpPr>
                <p:nvPr/>
              </p:nvSpPr>
              <p:spPr bwMode="auto">
                <a:xfrm>
                  <a:off x="5052" y="2553"/>
                  <a:ext cx="163" cy="60"/>
                </a:xfrm>
                <a:custGeom>
                  <a:avLst/>
                  <a:gdLst/>
                  <a:ahLst/>
                  <a:cxnLst>
                    <a:cxn ang="0">
                      <a:pos x="0" y="130"/>
                    </a:cxn>
                    <a:cxn ang="0">
                      <a:pos x="0" y="110"/>
                    </a:cxn>
                    <a:cxn ang="0">
                      <a:pos x="34" y="0"/>
                    </a:cxn>
                    <a:cxn ang="0">
                      <a:pos x="314" y="4"/>
                    </a:cxn>
                    <a:cxn ang="0">
                      <a:pos x="354" y="130"/>
                    </a:cxn>
                    <a:cxn ang="0">
                      <a:pos x="0" y="130"/>
                    </a:cxn>
                  </a:cxnLst>
                  <a:rect l="0" t="0" r="r" b="b"/>
                  <a:pathLst>
                    <a:path w="354" h="130">
                      <a:moveTo>
                        <a:pt x="0" y="130"/>
                      </a:moveTo>
                      <a:cubicBezTo>
                        <a:pt x="0" y="123"/>
                        <a:pt x="0" y="117"/>
                        <a:pt x="0" y="110"/>
                      </a:cubicBezTo>
                      <a:lnTo>
                        <a:pt x="34" y="0"/>
                      </a:lnTo>
                      <a:lnTo>
                        <a:pt x="314" y="4"/>
                      </a:lnTo>
                      <a:lnTo>
                        <a:pt x="354" y="130"/>
                      </a:lnTo>
                      <a:lnTo>
                        <a:pt x="0" y="13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60204" name="Rectangle 108"/>
                <p:cNvSpPr>
                  <a:spLocks noChangeAspect="1" noChangeArrowheads="1"/>
                </p:cNvSpPr>
                <p:nvPr/>
              </p:nvSpPr>
              <p:spPr bwMode="auto">
                <a:xfrm>
                  <a:off x="4978" y="2569"/>
                  <a:ext cx="302" cy="28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260205" name="Rectangle 109"/>
              <p:cNvSpPr>
                <a:spLocks noChangeAspect="1" noChangeArrowheads="1"/>
              </p:cNvSpPr>
              <p:nvPr/>
            </p:nvSpPr>
            <p:spPr bwMode="auto">
              <a:xfrm>
                <a:off x="4136" y="2665"/>
                <a:ext cx="109" cy="53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0206" name="Freeform 110"/>
              <p:cNvSpPr>
                <a:spLocks noChangeAspect="1"/>
              </p:cNvSpPr>
              <p:nvPr/>
            </p:nvSpPr>
            <p:spPr bwMode="gray">
              <a:xfrm>
                <a:off x="3978" y="2207"/>
                <a:ext cx="1442" cy="244"/>
              </a:xfrm>
              <a:custGeom>
                <a:avLst/>
                <a:gdLst/>
                <a:ahLst/>
                <a:cxnLst>
                  <a:cxn ang="0">
                    <a:pos x="399" y="0"/>
                  </a:cxn>
                  <a:cxn ang="0">
                    <a:pos x="0" y="501"/>
                  </a:cxn>
                  <a:cxn ang="0">
                    <a:pos x="17" y="530"/>
                  </a:cxn>
                  <a:cxn ang="0">
                    <a:pos x="3114" y="525"/>
                  </a:cxn>
                  <a:cxn ang="0">
                    <a:pos x="3129" y="501"/>
                  </a:cxn>
                  <a:cxn ang="0">
                    <a:pos x="2724" y="6"/>
                  </a:cxn>
                  <a:cxn ang="0">
                    <a:pos x="399" y="0"/>
                  </a:cxn>
                </a:cxnLst>
                <a:rect l="0" t="0" r="r" b="b"/>
                <a:pathLst>
                  <a:path w="3129" h="530">
                    <a:moveTo>
                      <a:pt x="399" y="0"/>
                    </a:moveTo>
                    <a:lnTo>
                      <a:pt x="0" y="501"/>
                    </a:lnTo>
                    <a:lnTo>
                      <a:pt x="17" y="530"/>
                    </a:lnTo>
                    <a:lnTo>
                      <a:pt x="3114" y="525"/>
                    </a:lnTo>
                    <a:lnTo>
                      <a:pt x="3129" y="501"/>
                    </a:lnTo>
                    <a:lnTo>
                      <a:pt x="2724" y="6"/>
                    </a:lnTo>
                    <a:lnTo>
                      <a:pt x="399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B2B2B2"/>
                  </a:gs>
                  <a:gs pos="100000">
                    <a:srgbClr val="4D4D4D"/>
                  </a:gs>
                </a:gsLst>
                <a:lin ang="0" scaled="1"/>
              </a:gradFill>
              <a:ln w="3175" cap="flat" cmpd="sng">
                <a:solidFill>
                  <a:srgbClr val="808080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0207" name="Freeform 111"/>
              <p:cNvSpPr>
                <a:spLocks noChangeAspect="1"/>
              </p:cNvSpPr>
              <p:nvPr/>
            </p:nvSpPr>
            <p:spPr bwMode="auto">
              <a:xfrm>
                <a:off x="4193" y="2226"/>
                <a:ext cx="954" cy="99"/>
              </a:xfrm>
              <a:custGeom>
                <a:avLst/>
                <a:gdLst/>
                <a:ahLst/>
                <a:cxnLst>
                  <a:cxn ang="0">
                    <a:pos x="1904" y="0"/>
                  </a:cxn>
                  <a:cxn ang="0">
                    <a:pos x="2034" y="160"/>
                  </a:cxn>
                  <a:cxn ang="0">
                    <a:pos x="1984" y="214"/>
                  </a:cxn>
                  <a:cxn ang="0">
                    <a:pos x="94" y="214"/>
                  </a:cxn>
                  <a:cxn ang="0">
                    <a:pos x="44" y="160"/>
                  </a:cxn>
                  <a:cxn ang="0">
                    <a:pos x="160" y="14"/>
                  </a:cxn>
                  <a:cxn ang="0">
                    <a:pos x="1904" y="0"/>
                  </a:cxn>
                </a:cxnLst>
                <a:rect l="0" t="0" r="r" b="b"/>
                <a:pathLst>
                  <a:path w="2070" h="214">
                    <a:moveTo>
                      <a:pt x="1904" y="0"/>
                    </a:moveTo>
                    <a:lnTo>
                      <a:pt x="2034" y="160"/>
                    </a:lnTo>
                    <a:cubicBezTo>
                      <a:pt x="2034" y="160"/>
                      <a:pt x="2070" y="214"/>
                      <a:pt x="1984" y="214"/>
                    </a:cubicBezTo>
                    <a:cubicBezTo>
                      <a:pt x="1984" y="214"/>
                      <a:pt x="1039" y="214"/>
                      <a:pt x="94" y="214"/>
                    </a:cubicBezTo>
                    <a:cubicBezTo>
                      <a:pt x="0" y="210"/>
                      <a:pt x="44" y="160"/>
                      <a:pt x="44" y="160"/>
                    </a:cubicBezTo>
                    <a:lnTo>
                      <a:pt x="160" y="14"/>
                    </a:lnTo>
                    <a:lnTo>
                      <a:pt x="190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777777"/>
                  </a:gs>
                  <a:gs pos="100000">
                    <a:srgbClr val="808080"/>
                  </a:gs>
                </a:gsLst>
                <a:lin ang="0" scaled="1"/>
              </a:gradFill>
              <a:ln w="3175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0208" name="Freeform 112"/>
              <p:cNvSpPr>
                <a:spLocks noChangeAspect="1"/>
              </p:cNvSpPr>
              <p:nvPr/>
            </p:nvSpPr>
            <p:spPr bwMode="auto">
              <a:xfrm>
                <a:off x="4205" y="2311"/>
                <a:ext cx="929" cy="81"/>
              </a:xfrm>
              <a:custGeom>
                <a:avLst/>
                <a:gdLst/>
                <a:ahLst/>
                <a:cxnLst>
                  <a:cxn ang="0">
                    <a:pos x="2014" y="0"/>
                  </a:cxn>
                  <a:cxn ang="0">
                    <a:pos x="2016" y="126"/>
                  </a:cxn>
                  <a:cxn ang="0">
                    <a:pos x="1960" y="176"/>
                  </a:cxn>
                  <a:cxn ang="0">
                    <a:pos x="70" y="176"/>
                  </a:cxn>
                  <a:cxn ang="0">
                    <a:pos x="10" y="120"/>
                  </a:cxn>
                  <a:cxn ang="0">
                    <a:pos x="10" y="2"/>
                  </a:cxn>
                  <a:cxn ang="0">
                    <a:pos x="2014" y="0"/>
                  </a:cxn>
                </a:cxnLst>
                <a:rect l="0" t="0" r="r" b="b"/>
                <a:pathLst>
                  <a:path w="2018" h="176">
                    <a:moveTo>
                      <a:pt x="2014" y="0"/>
                    </a:moveTo>
                    <a:lnTo>
                      <a:pt x="2016" y="126"/>
                    </a:lnTo>
                    <a:cubicBezTo>
                      <a:pt x="2007" y="155"/>
                      <a:pt x="2018" y="156"/>
                      <a:pt x="1960" y="176"/>
                    </a:cubicBezTo>
                    <a:cubicBezTo>
                      <a:pt x="1960" y="176"/>
                      <a:pt x="1015" y="176"/>
                      <a:pt x="70" y="176"/>
                    </a:cubicBezTo>
                    <a:cubicBezTo>
                      <a:pt x="0" y="172"/>
                      <a:pt x="20" y="149"/>
                      <a:pt x="10" y="120"/>
                    </a:cubicBezTo>
                    <a:lnTo>
                      <a:pt x="10" y="2"/>
                    </a:lnTo>
                    <a:lnTo>
                      <a:pt x="201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DDDDDD"/>
                  </a:gs>
                  <a:gs pos="100000">
                    <a:srgbClr val="292929"/>
                  </a:gs>
                </a:gsLst>
                <a:lin ang="0" scaled="1"/>
              </a:gradFill>
              <a:ln w="317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0209" name="AutoShape 113"/>
              <p:cNvSpPr>
                <a:spLocks noChangeAspect="1" noChangeArrowheads="1"/>
              </p:cNvSpPr>
              <p:nvPr/>
            </p:nvSpPr>
            <p:spPr bwMode="gray">
              <a:xfrm>
                <a:off x="4035" y="1182"/>
                <a:ext cx="1318" cy="1073"/>
              </a:xfrm>
              <a:prstGeom prst="roundRect">
                <a:avLst>
                  <a:gd name="adj" fmla="val 1847"/>
                </a:avLst>
              </a:prstGeom>
              <a:gradFill rotWithShape="0">
                <a:gsLst>
                  <a:gs pos="0">
                    <a:srgbClr val="DDDDDD"/>
                  </a:gs>
                  <a:gs pos="100000">
                    <a:srgbClr val="5F5F5F"/>
                  </a:gs>
                </a:gsLst>
                <a:lin ang="2700000" scaled="1"/>
              </a:gradFill>
              <a:ln w="3175">
                <a:solidFill>
                  <a:srgbClr val="80808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0210" name="AutoShape 114"/>
              <p:cNvSpPr>
                <a:spLocks noChangeAspect="1" noChangeArrowheads="1"/>
              </p:cNvSpPr>
              <p:nvPr/>
            </p:nvSpPr>
            <p:spPr bwMode="gray">
              <a:xfrm>
                <a:off x="4115" y="1272"/>
                <a:ext cx="1158" cy="897"/>
              </a:xfrm>
              <a:prstGeom prst="roundRect">
                <a:avLst>
                  <a:gd name="adj" fmla="val 1847"/>
                </a:avLst>
              </a:prstGeom>
              <a:gradFill rotWithShape="0">
                <a:gsLst>
                  <a:gs pos="0">
                    <a:srgbClr val="5F5F5F"/>
                  </a:gs>
                  <a:gs pos="100000">
                    <a:srgbClr val="DDDDDD"/>
                  </a:gs>
                </a:gsLst>
                <a:lin ang="2700000" scaled="1"/>
              </a:gradFill>
              <a:ln w="3175">
                <a:solidFill>
                  <a:srgbClr val="80808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0211" name="AutoShape 115"/>
              <p:cNvSpPr>
                <a:spLocks noChangeAspect="1" noChangeArrowheads="1"/>
              </p:cNvSpPr>
              <p:nvPr/>
            </p:nvSpPr>
            <p:spPr bwMode="gray">
              <a:xfrm>
                <a:off x="4193" y="1345"/>
                <a:ext cx="1004" cy="736"/>
              </a:xfrm>
              <a:prstGeom prst="roundRect">
                <a:avLst>
                  <a:gd name="adj" fmla="val 1847"/>
                </a:avLst>
              </a:prstGeom>
              <a:gradFill rotWithShape="0">
                <a:gsLst>
                  <a:gs pos="0">
                    <a:srgbClr val="FFEBE2"/>
                  </a:gs>
                  <a:gs pos="100000">
                    <a:srgbClr val="990000"/>
                  </a:gs>
                </a:gsLst>
                <a:lin ang="2700000" scaled="1"/>
              </a:gradFill>
              <a:ln w="6350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0212" name="AutoShape 116"/>
              <p:cNvSpPr>
                <a:spLocks noChangeAspect="1" noChangeArrowheads="1"/>
              </p:cNvSpPr>
              <p:nvPr/>
            </p:nvSpPr>
            <p:spPr bwMode="auto">
              <a:xfrm>
                <a:off x="4943" y="1454"/>
                <a:ext cx="79" cy="185"/>
              </a:xfrm>
              <a:prstGeom prst="roundRect">
                <a:avLst>
                  <a:gd name="adj" fmla="val 50000"/>
                </a:avLst>
              </a:prstGeom>
              <a:solidFill>
                <a:srgbClr val="FFEBE2"/>
              </a:solidFill>
              <a:ln w="635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7" name="Group 117"/>
          <p:cNvGrpSpPr>
            <a:grpSpLocks/>
          </p:cNvGrpSpPr>
          <p:nvPr/>
        </p:nvGrpSpPr>
        <p:grpSpPr bwMode="auto">
          <a:xfrm>
            <a:off x="7497763" y="1833563"/>
            <a:ext cx="1114425" cy="1165225"/>
            <a:chOff x="76" y="1182"/>
            <a:chExt cx="1975" cy="2066"/>
          </a:xfrm>
        </p:grpSpPr>
        <p:grpSp>
          <p:nvGrpSpPr>
            <p:cNvPr id="8" name="Group 118"/>
            <p:cNvGrpSpPr>
              <a:grpSpLocks/>
            </p:cNvGrpSpPr>
            <p:nvPr/>
          </p:nvGrpSpPr>
          <p:grpSpPr bwMode="auto">
            <a:xfrm>
              <a:off x="76" y="2902"/>
              <a:ext cx="1975" cy="346"/>
              <a:chOff x="76" y="2902"/>
              <a:chExt cx="1975" cy="346"/>
            </a:xfrm>
          </p:grpSpPr>
          <p:sp>
            <p:nvSpPr>
              <p:cNvPr id="260215" name="Freeform 119"/>
              <p:cNvSpPr>
                <a:spLocks noChangeAspect="1"/>
              </p:cNvSpPr>
              <p:nvPr/>
            </p:nvSpPr>
            <p:spPr bwMode="auto">
              <a:xfrm>
                <a:off x="76" y="3192"/>
                <a:ext cx="1975" cy="56"/>
              </a:xfrm>
              <a:custGeom>
                <a:avLst/>
                <a:gdLst/>
                <a:ahLst/>
                <a:cxnLst>
                  <a:cxn ang="0">
                    <a:pos x="31" y="150"/>
                  </a:cxn>
                  <a:cxn ang="0">
                    <a:pos x="0" y="39"/>
                  </a:cxn>
                  <a:cxn ang="0">
                    <a:pos x="55" y="0"/>
                  </a:cxn>
                  <a:cxn ang="0">
                    <a:pos x="5221" y="0"/>
                  </a:cxn>
                  <a:cxn ang="0">
                    <a:pos x="5265" y="39"/>
                  </a:cxn>
                  <a:cxn ang="0">
                    <a:pos x="5221" y="150"/>
                  </a:cxn>
                  <a:cxn ang="0">
                    <a:pos x="31" y="150"/>
                  </a:cxn>
                </a:cxnLst>
                <a:rect l="0" t="0" r="r" b="b"/>
                <a:pathLst>
                  <a:path w="5265" h="150">
                    <a:moveTo>
                      <a:pt x="31" y="150"/>
                    </a:moveTo>
                    <a:lnTo>
                      <a:pt x="0" y="39"/>
                    </a:lnTo>
                    <a:lnTo>
                      <a:pt x="55" y="0"/>
                    </a:lnTo>
                    <a:lnTo>
                      <a:pt x="5221" y="0"/>
                    </a:lnTo>
                    <a:lnTo>
                      <a:pt x="5265" y="39"/>
                    </a:lnTo>
                    <a:lnTo>
                      <a:pt x="5221" y="150"/>
                    </a:lnTo>
                    <a:lnTo>
                      <a:pt x="31" y="150"/>
                    </a:lnTo>
                    <a:close/>
                  </a:path>
                </a:pathLst>
              </a:custGeom>
              <a:solidFill>
                <a:srgbClr val="969696"/>
              </a:solidFill>
              <a:ln w="3175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216" name="Freeform 120"/>
              <p:cNvSpPr>
                <a:spLocks noChangeAspect="1"/>
              </p:cNvSpPr>
              <p:nvPr/>
            </p:nvSpPr>
            <p:spPr bwMode="auto">
              <a:xfrm>
                <a:off x="76" y="2915"/>
                <a:ext cx="1974" cy="292"/>
              </a:xfrm>
              <a:custGeom>
                <a:avLst/>
                <a:gdLst/>
                <a:ahLst/>
                <a:cxnLst>
                  <a:cxn ang="0">
                    <a:pos x="0" y="777"/>
                  </a:cxn>
                  <a:cxn ang="0">
                    <a:pos x="191" y="0"/>
                  </a:cxn>
                  <a:cxn ang="0">
                    <a:pos x="5034" y="0"/>
                  </a:cxn>
                  <a:cxn ang="0">
                    <a:pos x="5262" y="780"/>
                  </a:cxn>
                  <a:cxn ang="0">
                    <a:pos x="0" y="777"/>
                  </a:cxn>
                </a:cxnLst>
                <a:rect l="0" t="0" r="r" b="b"/>
                <a:pathLst>
                  <a:path w="5262" h="780">
                    <a:moveTo>
                      <a:pt x="0" y="777"/>
                    </a:moveTo>
                    <a:lnTo>
                      <a:pt x="191" y="0"/>
                    </a:lnTo>
                    <a:lnTo>
                      <a:pt x="5034" y="0"/>
                    </a:lnTo>
                    <a:lnTo>
                      <a:pt x="5262" y="780"/>
                    </a:lnTo>
                    <a:lnTo>
                      <a:pt x="0" y="777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DDDDDD"/>
                  </a:gs>
                  <a:gs pos="100000">
                    <a:schemeClr val="tx1"/>
                  </a:gs>
                </a:gsLst>
                <a:lin ang="0" scaled="1"/>
              </a:gra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217" name="Freeform 121"/>
              <p:cNvSpPr>
                <a:spLocks noChangeAspect="1"/>
              </p:cNvSpPr>
              <p:nvPr/>
            </p:nvSpPr>
            <p:spPr bwMode="auto">
              <a:xfrm>
                <a:off x="1404" y="3061"/>
                <a:ext cx="232" cy="112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618" y="300"/>
                  </a:cxn>
                  <a:cxn ang="0">
                    <a:pos x="588" y="130"/>
                  </a:cxn>
                  <a:cxn ang="0">
                    <a:pos x="558" y="85"/>
                  </a:cxn>
                  <a:cxn ang="0">
                    <a:pos x="397" y="82"/>
                  </a:cxn>
                  <a:cxn ang="0">
                    <a:pos x="352" y="0"/>
                  </a:cxn>
                  <a:cxn ang="0">
                    <a:pos x="220" y="0"/>
                  </a:cxn>
                  <a:cxn ang="0">
                    <a:pos x="187" y="40"/>
                  </a:cxn>
                  <a:cxn ang="0">
                    <a:pos x="183" y="85"/>
                  </a:cxn>
                  <a:cxn ang="0">
                    <a:pos x="33" y="85"/>
                  </a:cxn>
                  <a:cxn ang="0">
                    <a:pos x="0" y="130"/>
                  </a:cxn>
                  <a:cxn ang="0">
                    <a:pos x="18" y="300"/>
                  </a:cxn>
                </a:cxnLst>
                <a:rect l="0" t="0" r="r" b="b"/>
                <a:pathLst>
                  <a:path w="618" h="300">
                    <a:moveTo>
                      <a:pt x="18" y="300"/>
                    </a:moveTo>
                    <a:lnTo>
                      <a:pt x="618" y="300"/>
                    </a:lnTo>
                    <a:lnTo>
                      <a:pt x="588" y="130"/>
                    </a:lnTo>
                    <a:lnTo>
                      <a:pt x="558" y="85"/>
                    </a:lnTo>
                    <a:lnTo>
                      <a:pt x="397" y="82"/>
                    </a:lnTo>
                    <a:lnTo>
                      <a:pt x="352" y="0"/>
                    </a:lnTo>
                    <a:lnTo>
                      <a:pt x="220" y="0"/>
                    </a:lnTo>
                    <a:lnTo>
                      <a:pt x="187" y="40"/>
                    </a:lnTo>
                    <a:lnTo>
                      <a:pt x="183" y="85"/>
                    </a:lnTo>
                    <a:lnTo>
                      <a:pt x="33" y="85"/>
                    </a:lnTo>
                    <a:lnTo>
                      <a:pt x="0" y="130"/>
                    </a:lnTo>
                    <a:lnTo>
                      <a:pt x="18" y="300"/>
                    </a:lnTo>
                    <a:close/>
                  </a:path>
                </a:pathLst>
              </a:custGeom>
              <a:solidFill>
                <a:srgbClr val="808080"/>
              </a:solidFill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218" name="Freeform 122"/>
              <p:cNvSpPr>
                <a:spLocks noChangeAspect="1"/>
              </p:cNvSpPr>
              <p:nvPr/>
            </p:nvSpPr>
            <p:spPr bwMode="auto">
              <a:xfrm>
                <a:off x="1657" y="2958"/>
                <a:ext cx="335" cy="216"/>
              </a:xfrm>
              <a:custGeom>
                <a:avLst/>
                <a:gdLst/>
                <a:ahLst/>
                <a:cxnLst>
                  <a:cxn ang="0">
                    <a:pos x="82" y="573"/>
                  </a:cxn>
                  <a:cxn ang="0">
                    <a:pos x="892" y="576"/>
                  </a:cxn>
                  <a:cxn ang="0">
                    <a:pos x="756" y="45"/>
                  </a:cxn>
                  <a:cxn ang="0">
                    <a:pos x="727" y="0"/>
                  </a:cxn>
                  <a:cxn ang="0">
                    <a:pos x="603" y="0"/>
                  </a:cxn>
                  <a:cxn ang="0">
                    <a:pos x="568" y="56"/>
                  </a:cxn>
                  <a:cxn ang="0">
                    <a:pos x="535" y="3"/>
                  </a:cxn>
                  <a:cxn ang="0">
                    <a:pos x="412" y="6"/>
                  </a:cxn>
                  <a:cxn ang="0">
                    <a:pos x="378" y="56"/>
                  </a:cxn>
                  <a:cxn ang="0">
                    <a:pos x="345" y="3"/>
                  </a:cxn>
                  <a:cxn ang="0">
                    <a:pos x="220" y="3"/>
                  </a:cxn>
                  <a:cxn ang="0">
                    <a:pos x="187" y="51"/>
                  </a:cxn>
                  <a:cxn ang="0">
                    <a:pos x="150" y="3"/>
                  </a:cxn>
                  <a:cxn ang="0">
                    <a:pos x="22" y="3"/>
                  </a:cxn>
                  <a:cxn ang="0">
                    <a:pos x="0" y="89"/>
                  </a:cxn>
                  <a:cxn ang="0">
                    <a:pos x="82" y="573"/>
                  </a:cxn>
                </a:cxnLst>
                <a:rect l="0" t="0" r="r" b="b"/>
                <a:pathLst>
                  <a:path w="892" h="576">
                    <a:moveTo>
                      <a:pt x="82" y="573"/>
                    </a:moveTo>
                    <a:lnTo>
                      <a:pt x="892" y="576"/>
                    </a:lnTo>
                    <a:lnTo>
                      <a:pt x="756" y="45"/>
                    </a:lnTo>
                    <a:lnTo>
                      <a:pt x="727" y="0"/>
                    </a:lnTo>
                    <a:lnTo>
                      <a:pt x="603" y="0"/>
                    </a:lnTo>
                    <a:lnTo>
                      <a:pt x="568" y="56"/>
                    </a:lnTo>
                    <a:lnTo>
                      <a:pt x="535" y="3"/>
                    </a:lnTo>
                    <a:lnTo>
                      <a:pt x="412" y="6"/>
                    </a:lnTo>
                    <a:lnTo>
                      <a:pt x="378" y="56"/>
                    </a:lnTo>
                    <a:lnTo>
                      <a:pt x="345" y="3"/>
                    </a:lnTo>
                    <a:lnTo>
                      <a:pt x="220" y="3"/>
                    </a:lnTo>
                    <a:lnTo>
                      <a:pt x="187" y="51"/>
                    </a:lnTo>
                    <a:lnTo>
                      <a:pt x="150" y="3"/>
                    </a:lnTo>
                    <a:lnTo>
                      <a:pt x="22" y="3"/>
                    </a:lnTo>
                    <a:lnTo>
                      <a:pt x="0" y="89"/>
                    </a:lnTo>
                    <a:lnTo>
                      <a:pt x="82" y="573"/>
                    </a:lnTo>
                    <a:close/>
                  </a:path>
                </a:pathLst>
              </a:custGeom>
              <a:solidFill>
                <a:srgbClr val="808080"/>
              </a:solidFill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219" name="Freeform 123"/>
              <p:cNvSpPr>
                <a:spLocks noChangeAspect="1"/>
              </p:cNvSpPr>
              <p:nvPr/>
            </p:nvSpPr>
            <p:spPr bwMode="auto">
              <a:xfrm>
                <a:off x="152" y="2902"/>
                <a:ext cx="1210" cy="273"/>
              </a:xfrm>
              <a:custGeom>
                <a:avLst/>
                <a:gdLst/>
                <a:ahLst/>
                <a:cxnLst>
                  <a:cxn ang="0">
                    <a:pos x="413" y="724"/>
                  </a:cxn>
                  <a:cxn ang="0">
                    <a:pos x="615" y="628"/>
                  </a:cxn>
                  <a:cxn ang="0">
                    <a:pos x="2679" y="724"/>
                  </a:cxn>
                  <a:cxn ang="0">
                    <a:pos x="2835" y="628"/>
                  </a:cxn>
                  <a:cxn ang="0">
                    <a:pos x="3225" y="724"/>
                  </a:cxn>
                  <a:cxn ang="0">
                    <a:pos x="3150" y="178"/>
                  </a:cxn>
                  <a:cxn ang="0">
                    <a:pos x="3114" y="4"/>
                  </a:cxn>
                  <a:cxn ang="0">
                    <a:pos x="2964" y="73"/>
                  </a:cxn>
                  <a:cxn ang="0">
                    <a:pos x="2802" y="9"/>
                  </a:cxn>
                  <a:cxn ang="0">
                    <a:pos x="2724" y="13"/>
                  </a:cxn>
                  <a:cxn ang="0">
                    <a:pos x="2565" y="79"/>
                  </a:cxn>
                  <a:cxn ang="0">
                    <a:pos x="2402" y="4"/>
                  </a:cxn>
                  <a:cxn ang="0">
                    <a:pos x="2355" y="169"/>
                  </a:cxn>
                  <a:cxn ang="0">
                    <a:pos x="2289" y="58"/>
                  </a:cxn>
                  <a:cxn ang="0">
                    <a:pos x="2142" y="1"/>
                  </a:cxn>
                  <a:cxn ang="0">
                    <a:pos x="2070" y="7"/>
                  </a:cxn>
                  <a:cxn ang="0">
                    <a:pos x="1902" y="79"/>
                  </a:cxn>
                  <a:cxn ang="0">
                    <a:pos x="1737" y="4"/>
                  </a:cxn>
                  <a:cxn ang="0">
                    <a:pos x="1659" y="7"/>
                  </a:cxn>
                  <a:cxn ang="0">
                    <a:pos x="1485" y="73"/>
                  </a:cxn>
                  <a:cxn ang="0">
                    <a:pos x="1425" y="148"/>
                  </a:cxn>
                  <a:cxn ang="0">
                    <a:pos x="1395" y="7"/>
                  </a:cxn>
                  <a:cxn ang="0">
                    <a:pos x="1209" y="79"/>
                  </a:cxn>
                  <a:cxn ang="0">
                    <a:pos x="1065" y="4"/>
                  </a:cxn>
                  <a:cxn ang="0">
                    <a:pos x="984" y="7"/>
                  </a:cxn>
                  <a:cxn ang="0">
                    <a:pos x="810" y="79"/>
                  </a:cxn>
                  <a:cxn ang="0">
                    <a:pos x="639" y="13"/>
                  </a:cxn>
                  <a:cxn ang="0">
                    <a:pos x="600" y="150"/>
                  </a:cxn>
                  <a:cxn ang="0">
                    <a:pos x="519" y="199"/>
                  </a:cxn>
                  <a:cxn ang="0">
                    <a:pos x="345" y="154"/>
                  </a:cxn>
                  <a:cxn ang="0">
                    <a:pos x="296" y="0"/>
                  </a:cxn>
                  <a:cxn ang="0">
                    <a:pos x="120" y="79"/>
                  </a:cxn>
                  <a:cxn ang="0">
                    <a:pos x="128" y="181"/>
                  </a:cxn>
                  <a:cxn ang="0">
                    <a:pos x="0" y="727"/>
                  </a:cxn>
                </a:cxnLst>
                <a:rect l="0" t="0" r="r" b="b"/>
                <a:pathLst>
                  <a:path w="3225" h="727">
                    <a:moveTo>
                      <a:pt x="0" y="727"/>
                    </a:moveTo>
                    <a:lnTo>
                      <a:pt x="413" y="724"/>
                    </a:lnTo>
                    <a:lnTo>
                      <a:pt x="429" y="628"/>
                    </a:lnTo>
                    <a:lnTo>
                      <a:pt x="615" y="628"/>
                    </a:lnTo>
                    <a:lnTo>
                      <a:pt x="600" y="727"/>
                    </a:lnTo>
                    <a:lnTo>
                      <a:pt x="2679" y="724"/>
                    </a:lnTo>
                    <a:lnTo>
                      <a:pt x="2664" y="628"/>
                    </a:lnTo>
                    <a:lnTo>
                      <a:pt x="2835" y="628"/>
                    </a:lnTo>
                    <a:lnTo>
                      <a:pt x="2850" y="724"/>
                    </a:lnTo>
                    <a:lnTo>
                      <a:pt x="3225" y="724"/>
                    </a:lnTo>
                    <a:lnTo>
                      <a:pt x="3174" y="193"/>
                    </a:lnTo>
                    <a:lnTo>
                      <a:pt x="3150" y="178"/>
                    </a:lnTo>
                    <a:lnTo>
                      <a:pt x="3150" y="67"/>
                    </a:lnTo>
                    <a:lnTo>
                      <a:pt x="3114" y="4"/>
                    </a:lnTo>
                    <a:lnTo>
                      <a:pt x="3000" y="7"/>
                    </a:lnTo>
                    <a:lnTo>
                      <a:pt x="2964" y="73"/>
                    </a:lnTo>
                    <a:lnTo>
                      <a:pt x="2918" y="12"/>
                    </a:lnTo>
                    <a:lnTo>
                      <a:pt x="2802" y="9"/>
                    </a:lnTo>
                    <a:lnTo>
                      <a:pt x="2766" y="82"/>
                    </a:lnTo>
                    <a:lnTo>
                      <a:pt x="2724" y="13"/>
                    </a:lnTo>
                    <a:lnTo>
                      <a:pt x="2604" y="7"/>
                    </a:lnTo>
                    <a:lnTo>
                      <a:pt x="2565" y="79"/>
                    </a:lnTo>
                    <a:lnTo>
                      <a:pt x="2529" y="4"/>
                    </a:lnTo>
                    <a:lnTo>
                      <a:pt x="2402" y="4"/>
                    </a:lnTo>
                    <a:lnTo>
                      <a:pt x="2364" y="58"/>
                    </a:lnTo>
                    <a:lnTo>
                      <a:pt x="2355" y="169"/>
                    </a:lnTo>
                    <a:lnTo>
                      <a:pt x="2295" y="148"/>
                    </a:lnTo>
                    <a:lnTo>
                      <a:pt x="2289" y="58"/>
                    </a:lnTo>
                    <a:lnTo>
                      <a:pt x="2262" y="4"/>
                    </a:lnTo>
                    <a:lnTo>
                      <a:pt x="2142" y="1"/>
                    </a:lnTo>
                    <a:lnTo>
                      <a:pt x="2097" y="72"/>
                    </a:lnTo>
                    <a:lnTo>
                      <a:pt x="2070" y="7"/>
                    </a:lnTo>
                    <a:lnTo>
                      <a:pt x="1950" y="7"/>
                    </a:lnTo>
                    <a:lnTo>
                      <a:pt x="1902" y="79"/>
                    </a:lnTo>
                    <a:lnTo>
                      <a:pt x="1869" y="12"/>
                    </a:lnTo>
                    <a:lnTo>
                      <a:pt x="1737" y="4"/>
                    </a:lnTo>
                    <a:lnTo>
                      <a:pt x="1700" y="79"/>
                    </a:lnTo>
                    <a:lnTo>
                      <a:pt x="1659" y="7"/>
                    </a:lnTo>
                    <a:lnTo>
                      <a:pt x="1539" y="7"/>
                    </a:lnTo>
                    <a:lnTo>
                      <a:pt x="1485" y="73"/>
                    </a:lnTo>
                    <a:lnTo>
                      <a:pt x="1476" y="148"/>
                    </a:lnTo>
                    <a:lnTo>
                      <a:pt x="1425" y="148"/>
                    </a:lnTo>
                    <a:lnTo>
                      <a:pt x="1425" y="73"/>
                    </a:lnTo>
                    <a:lnTo>
                      <a:pt x="1395" y="7"/>
                    </a:lnTo>
                    <a:lnTo>
                      <a:pt x="1266" y="7"/>
                    </a:lnTo>
                    <a:lnTo>
                      <a:pt x="1209" y="79"/>
                    </a:lnTo>
                    <a:lnTo>
                      <a:pt x="1193" y="12"/>
                    </a:lnTo>
                    <a:lnTo>
                      <a:pt x="1065" y="4"/>
                    </a:lnTo>
                    <a:lnTo>
                      <a:pt x="1016" y="79"/>
                    </a:lnTo>
                    <a:lnTo>
                      <a:pt x="984" y="7"/>
                    </a:lnTo>
                    <a:lnTo>
                      <a:pt x="849" y="4"/>
                    </a:lnTo>
                    <a:lnTo>
                      <a:pt x="810" y="79"/>
                    </a:lnTo>
                    <a:lnTo>
                      <a:pt x="780" y="13"/>
                    </a:lnTo>
                    <a:lnTo>
                      <a:pt x="639" y="13"/>
                    </a:lnTo>
                    <a:lnTo>
                      <a:pt x="609" y="73"/>
                    </a:lnTo>
                    <a:lnTo>
                      <a:pt x="600" y="150"/>
                    </a:lnTo>
                    <a:lnTo>
                      <a:pt x="563" y="142"/>
                    </a:lnTo>
                    <a:lnTo>
                      <a:pt x="519" y="199"/>
                    </a:lnTo>
                    <a:lnTo>
                      <a:pt x="474" y="148"/>
                    </a:lnTo>
                    <a:lnTo>
                      <a:pt x="345" y="154"/>
                    </a:lnTo>
                    <a:lnTo>
                      <a:pt x="330" y="67"/>
                    </a:lnTo>
                    <a:lnTo>
                      <a:pt x="296" y="0"/>
                    </a:lnTo>
                    <a:lnTo>
                      <a:pt x="165" y="4"/>
                    </a:lnTo>
                    <a:lnTo>
                      <a:pt x="120" y="79"/>
                    </a:lnTo>
                    <a:lnTo>
                      <a:pt x="105" y="159"/>
                    </a:lnTo>
                    <a:lnTo>
                      <a:pt x="128" y="181"/>
                    </a:lnTo>
                    <a:lnTo>
                      <a:pt x="99" y="187"/>
                    </a:lnTo>
                    <a:lnTo>
                      <a:pt x="0" y="727"/>
                    </a:lnTo>
                    <a:close/>
                  </a:path>
                </a:pathLst>
              </a:custGeom>
              <a:solidFill>
                <a:srgbClr val="808080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220" name="Freeform 124"/>
              <p:cNvSpPr>
                <a:spLocks noChangeAspect="1"/>
              </p:cNvSpPr>
              <p:nvPr/>
            </p:nvSpPr>
            <p:spPr bwMode="auto">
              <a:xfrm>
                <a:off x="1380" y="2904"/>
                <a:ext cx="239" cy="150"/>
              </a:xfrm>
              <a:custGeom>
                <a:avLst/>
                <a:gdLst/>
                <a:ahLst/>
                <a:cxnLst>
                  <a:cxn ang="0">
                    <a:pos x="45" y="397"/>
                  </a:cxn>
                  <a:cxn ang="0">
                    <a:pos x="638" y="400"/>
                  </a:cxn>
                  <a:cxn ang="0">
                    <a:pos x="597" y="183"/>
                  </a:cxn>
                  <a:cxn ang="0">
                    <a:pos x="575" y="162"/>
                  </a:cxn>
                  <a:cxn ang="0">
                    <a:pos x="588" y="162"/>
                  </a:cxn>
                  <a:cxn ang="0">
                    <a:pos x="573" y="57"/>
                  </a:cxn>
                  <a:cxn ang="0">
                    <a:pos x="545" y="4"/>
                  </a:cxn>
                  <a:cxn ang="0">
                    <a:pos x="425" y="3"/>
                  </a:cxn>
                  <a:cxn ang="0">
                    <a:pos x="387" y="63"/>
                  </a:cxn>
                  <a:cxn ang="0">
                    <a:pos x="350" y="4"/>
                  </a:cxn>
                  <a:cxn ang="0">
                    <a:pos x="237" y="0"/>
                  </a:cxn>
                  <a:cxn ang="0">
                    <a:pos x="200" y="63"/>
                  </a:cxn>
                  <a:cxn ang="0">
                    <a:pos x="162" y="4"/>
                  </a:cxn>
                  <a:cxn ang="0">
                    <a:pos x="41" y="3"/>
                  </a:cxn>
                  <a:cxn ang="0">
                    <a:pos x="0" y="60"/>
                  </a:cxn>
                  <a:cxn ang="0">
                    <a:pos x="11" y="165"/>
                  </a:cxn>
                  <a:cxn ang="0">
                    <a:pos x="42" y="165"/>
                  </a:cxn>
                  <a:cxn ang="0">
                    <a:pos x="20" y="187"/>
                  </a:cxn>
                  <a:cxn ang="0">
                    <a:pos x="45" y="397"/>
                  </a:cxn>
                </a:cxnLst>
                <a:rect l="0" t="0" r="r" b="b"/>
                <a:pathLst>
                  <a:path w="638" h="400">
                    <a:moveTo>
                      <a:pt x="45" y="397"/>
                    </a:moveTo>
                    <a:lnTo>
                      <a:pt x="638" y="400"/>
                    </a:lnTo>
                    <a:lnTo>
                      <a:pt x="597" y="183"/>
                    </a:lnTo>
                    <a:lnTo>
                      <a:pt x="575" y="162"/>
                    </a:lnTo>
                    <a:lnTo>
                      <a:pt x="588" y="162"/>
                    </a:lnTo>
                    <a:lnTo>
                      <a:pt x="573" y="57"/>
                    </a:lnTo>
                    <a:lnTo>
                      <a:pt x="545" y="4"/>
                    </a:lnTo>
                    <a:lnTo>
                      <a:pt x="425" y="3"/>
                    </a:lnTo>
                    <a:lnTo>
                      <a:pt x="387" y="63"/>
                    </a:lnTo>
                    <a:lnTo>
                      <a:pt x="350" y="4"/>
                    </a:lnTo>
                    <a:lnTo>
                      <a:pt x="237" y="0"/>
                    </a:lnTo>
                    <a:lnTo>
                      <a:pt x="200" y="63"/>
                    </a:lnTo>
                    <a:lnTo>
                      <a:pt x="162" y="4"/>
                    </a:lnTo>
                    <a:lnTo>
                      <a:pt x="41" y="3"/>
                    </a:lnTo>
                    <a:lnTo>
                      <a:pt x="0" y="60"/>
                    </a:lnTo>
                    <a:lnTo>
                      <a:pt x="11" y="165"/>
                    </a:lnTo>
                    <a:lnTo>
                      <a:pt x="42" y="165"/>
                    </a:lnTo>
                    <a:lnTo>
                      <a:pt x="20" y="187"/>
                    </a:lnTo>
                    <a:lnTo>
                      <a:pt x="45" y="397"/>
                    </a:lnTo>
                    <a:close/>
                  </a:path>
                </a:pathLst>
              </a:custGeom>
              <a:solidFill>
                <a:srgbClr val="808080"/>
              </a:solidFill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221" name="Freeform 125"/>
              <p:cNvSpPr>
                <a:spLocks noChangeAspect="1"/>
              </p:cNvSpPr>
              <p:nvPr/>
            </p:nvSpPr>
            <p:spPr bwMode="gray">
              <a:xfrm>
                <a:off x="1395" y="2904"/>
                <a:ext cx="47" cy="24"/>
              </a:xfrm>
              <a:custGeom>
                <a:avLst/>
                <a:gdLst/>
                <a:ahLst/>
                <a:cxnLst>
                  <a:cxn ang="0">
                    <a:pos x="137" y="64"/>
                  </a:cxn>
                  <a:cxn ang="0">
                    <a:pos x="0" y="64"/>
                  </a:cxn>
                  <a:cxn ang="0">
                    <a:pos x="2" y="3"/>
                  </a:cxn>
                  <a:cxn ang="0">
                    <a:pos x="127" y="0"/>
                  </a:cxn>
                  <a:cxn ang="0">
                    <a:pos x="137" y="64"/>
                  </a:cxn>
                </a:cxnLst>
                <a:rect l="0" t="0" r="r" b="b"/>
                <a:pathLst>
                  <a:path w="137" h="64">
                    <a:moveTo>
                      <a:pt x="137" y="64"/>
                    </a:moveTo>
                    <a:lnTo>
                      <a:pt x="0" y="64"/>
                    </a:lnTo>
                    <a:lnTo>
                      <a:pt x="2" y="3"/>
                    </a:lnTo>
                    <a:lnTo>
                      <a:pt x="127" y="0"/>
                    </a:lnTo>
                    <a:lnTo>
                      <a:pt x="137" y="6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222" name="Freeform 126"/>
              <p:cNvSpPr>
                <a:spLocks noChangeAspect="1"/>
              </p:cNvSpPr>
              <p:nvPr/>
            </p:nvSpPr>
            <p:spPr bwMode="gray">
              <a:xfrm>
                <a:off x="1468" y="2904"/>
                <a:ext cx="44" cy="24"/>
              </a:xfrm>
              <a:custGeom>
                <a:avLst/>
                <a:gdLst/>
                <a:ahLst/>
                <a:cxnLst>
                  <a:cxn ang="0">
                    <a:pos x="137" y="64"/>
                  </a:cxn>
                  <a:cxn ang="0">
                    <a:pos x="0" y="64"/>
                  </a:cxn>
                  <a:cxn ang="0">
                    <a:pos x="2" y="3"/>
                  </a:cxn>
                  <a:cxn ang="0">
                    <a:pos x="127" y="0"/>
                  </a:cxn>
                  <a:cxn ang="0">
                    <a:pos x="137" y="64"/>
                  </a:cxn>
                </a:cxnLst>
                <a:rect l="0" t="0" r="r" b="b"/>
                <a:pathLst>
                  <a:path w="137" h="64">
                    <a:moveTo>
                      <a:pt x="137" y="64"/>
                    </a:moveTo>
                    <a:lnTo>
                      <a:pt x="0" y="64"/>
                    </a:lnTo>
                    <a:lnTo>
                      <a:pt x="2" y="3"/>
                    </a:lnTo>
                    <a:lnTo>
                      <a:pt x="127" y="0"/>
                    </a:lnTo>
                    <a:lnTo>
                      <a:pt x="137" y="6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223" name="Freeform 127"/>
              <p:cNvSpPr>
                <a:spLocks noChangeAspect="1"/>
              </p:cNvSpPr>
              <p:nvPr/>
            </p:nvSpPr>
            <p:spPr bwMode="gray">
              <a:xfrm>
                <a:off x="1539" y="2904"/>
                <a:ext cx="46" cy="24"/>
              </a:xfrm>
              <a:custGeom>
                <a:avLst/>
                <a:gdLst/>
                <a:ahLst/>
                <a:cxnLst>
                  <a:cxn ang="0">
                    <a:pos x="137" y="64"/>
                  </a:cxn>
                  <a:cxn ang="0">
                    <a:pos x="0" y="64"/>
                  </a:cxn>
                  <a:cxn ang="0">
                    <a:pos x="2" y="3"/>
                  </a:cxn>
                  <a:cxn ang="0">
                    <a:pos x="127" y="0"/>
                  </a:cxn>
                  <a:cxn ang="0">
                    <a:pos x="137" y="64"/>
                  </a:cxn>
                </a:cxnLst>
                <a:rect l="0" t="0" r="r" b="b"/>
                <a:pathLst>
                  <a:path w="137" h="64">
                    <a:moveTo>
                      <a:pt x="137" y="64"/>
                    </a:moveTo>
                    <a:lnTo>
                      <a:pt x="0" y="64"/>
                    </a:lnTo>
                    <a:lnTo>
                      <a:pt x="2" y="3"/>
                    </a:lnTo>
                    <a:lnTo>
                      <a:pt x="127" y="0"/>
                    </a:lnTo>
                    <a:lnTo>
                      <a:pt x="137" y="6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224" name="Freeform 128"/>
              <p:cNvSpPr>
                <a:spLocks noChangeAspect="1"/>
              </p:cNvSpPr>
              <p:nvPr/>
            </p:nvSpPr>
            <p:spPr bwMode="auto">
              <a:xfrm>
                <a:off x="1545" y="2958"/>
                <a:ext cx="58" cy="67"/>
              </a:xfrm>
              <a:custGeom>
                <a:avLst/>
                <a:gdLst/>
                <a:ahLst/>
                <a:cxnLst>
                  <a:cxn ang="0">
                    <a:pos x="155" y="176"/>
                  </a:cxn>
                  <a:cxn ang="0">
                    <a:pos x="128" y="0"/>
                  </a:cxn>
                  <a:cxn ang="0">
                    <a:pos x="0" y="0"/>
                  </a:cxn>
                  <a:cxn ang="0">
                    <a:pos x="23" y="180"/>
                  </a:cxn>
                  <a:cxn ang="0">
                    <a:pos x="155" y="176"/>
                  </a:cxn>
                </a:cxnLst>
                <a:rect l="0" t="0" r="r" b="b"/>
                <a:pathLst>
                  <a:path w="155" h="180">
                    <a:moveTo>
                      <a:pt x="155" y="176"/>
                    </a:moveTo>
                    <a:lnTo>
                      <a:pt x="128" y="0"/>
                    </a:lnTo>
                    <a:lnTo>
                      <a:pt x="0" y="0"/>
                    </a:lnTo>
                    <a:lnTo>
                      <a:pt x="23" y="180"/>
                    </a:lnTo>
                    <a:lnTo>
                      <a:pt x="155" y="176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225" name="Freeform 129"/>
              <p:cNvSpPr>
                <a:spLocks noChangeAspect="1"/>
              </p:cNvSpPr>
              <p:nvPr/>
            </p:nvSpPr>
            <p:spPr bwMode="auto">
              <a:xfrm>
                <a:off x="1473" y="2958"/>
                <a:ext cx="57" cy="67"/>
              </a:xfrm>
              <a:custGeom>
                <a:avLst/>
                <a:gdLst/>
                <a:ahLst/>
                <a:cxnLst>
                  <a:cxn ang="0">
                    <a:pos x="152" y="180"/>
                  </a:cxn>
                  <a:cxn ang="0">
                    <a:pos x="125" y="0"/>
                  </a:cxn>
                  <a:cxn ang="0">
                    <a:pos x="0" y="0"/>
                  </a:cxn>
                  <a:cxn ang="0">
                    <a:pos x="20" y="180"/>
                  </a:cxn>
                  <a:cxn ang="0">
                    <a:pos x="152" y="180"/>
                  </a:cxn>
                </a:cxnLst>
                <a:rect l="0" t="0" r="r" b="b"/>
                <a:pathLst>
                  <a:path w="152" h="180">
                    <a:moveTo>
                      <a:pt x="152" y="180"/>
                    </a:moveTo>
                    <a:lnTo>
                      <a:pt x="125" y="0"/>
                    </a:lnTo>
                    <a:lnTo>
                      <a:pt x="0" y="0"/>
                    </a:lnTo>
                    <a:lnTo>
                      <a:pt x="20" y="180"/>
                    </a:lnTo>
                    <a:lnTo>
                      <a:pt x="152" y="180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226" name="Freeform 130"/>
              <p:cNvSpPr>
                <a:spLocks noChangeAspect="1"/>
              </p:cNvSpPr>
              <p:nvPr/>
            </p:nvSpPr>
            <p:spPr bwMode="auto">
              <a:xfrm>
                <a:off x="1401" y="2958"/>
                <a:ext cx="58" cy="67"/>
              </a:xfrm>
              <a:custGeom>
                <a:avLst/>
                <a:gdLst/>
                <a:ahLst/>
                <a:cxnLst>
                  <a:cxn ang="0">
                    <a:pos x="157" y="180"/>
                  </a:cxn>
                  <a:cxn ang="0">
                    <a:pos x="138" y="0"/>
                  </a:cxn>
                  <a:cxn ang="0">
                    <a:pos x="3" y="3"/>
                  </a:cxn>
                  <a:cxn ang="0">
                    <a:pos x="0" y="180"/>
                  </a:cxn>
                  <a:cxn ang="0">
                    <a:pos x="157" y="180"/>
                  </a:cxn>
                </a:cxnLst>
                <a:rect l="0" t="0" r="r" b="b"/>
                <a:pathLst>
                  <a:path w="157" h="180">
                    <a:moveTo>
                      <a:pt x="157" y="180"/>
                    </a:moveTo>
                    <a:lnTo>
                      <a:pt x="138" y="0"/>
                    </a:lnTo>
                    <a:lnTo>
                      <a:pt x="3" y="3"/>
                    </a:lnTo>
                    <a:lnTo>
                      <a:pt x="0" y="180"/>
                    </a:lnTo>
                    <a:lnTo>
                      <a:pt x="157" y="180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227" name="Freeform 131"/>
              <p:cNvSpPr>
                <a:spLocks noChangeAspect="1"/>
              </p:cNvSpPr>
              <p:nvPr/>
            </p:nvSpPr>
            <p:spPr bwMode="auto">
              <a:xfrm>
                <a:off x="1566" y="3093"/>
                <a:ext cx="52" cy="36"/>
              </a:xfrm>
              <a:custGeom>
                <a:avLst/>
                <a:gdLst/>
                <a:ahLst/>
                <a:cxnLst>
                  <a:cxn ang="0">
                    <a:pos x="4" y="98"/>
                  </a:cxn>
                  <a:cxn ang="0">
                    <a:pos x="139" y="98"/>
                  </a:cxn>
                  <a:cxn ang="0">
                    <a:pos x="129" y="0"/>
                  </a:cxn>
                  <a:cxn ang="0">
                    <a:pos x="0" y="0"/>
                  </a:cxn>
                  <a:cxn ang="0">
                    <a:pos x="4" y="98"/>
                  </a:cxn>
                </a:cxnLst>
                <a:rect l="0" t="0" r="r" b="b"/>
                <a:pathLst>
                  <a:path w="139" h="98">
                    <a:moveTo>
                      <a:pt x="4" y="98"/>
                    </a:moveTo>
                    <a:lnTo>
                      <a:pt x="139" y="98"/>
                    </a:lnTo>
                    <a:lnTo>
                      <a:pt x="129" y="0"/>
                    </a:lnTo>
                    <a:lnTo>
                      <a:pt x="0" y="0"/>
                    </a:lnTo>
                    <a:lnTo>
                      <a:pt x="4" y="98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228" name="Freeform 132"/>
              <p:cNvSpPr>
                <a:spLocks noChangeAspect="1"/>
              </p:cNvSpPr>
              <p:nvPr/>
            </p:nvSpPr>
            <p:spPr bwMode="auto">
              <a:xfrm>
                <a:off x="1486" y="3059"/>
                <a:ext cx="57" cy="72"/>
              </a:xfrm>
              <a:custGeom>
                <a:avLst/>
                <a:gdLst/>
                <a:ahLst/>
                <a:cxnLst>
                  <a:cxn ang="0">
                    <a:pos x="153" y="188"/>
                  </a:cxn>
                  <a:cxn ang="0">
                    <a:pos x="135" y="5"/>
                  </a:cxn>
                  <a:cxn ang="0">
                    <a:pos x="0" y="0"/>
                  </a:cxn>
                  <a:cxn ang="0">
                    <a:pos x="22" y="191"/>
                  </a:cxn>
                  <a:cxn ang="0">
                    <a:pos x="153" y="188"/>
                  </a:cxn>
                </a:cxnLst>
                <a:rect l="0" t="0" r="r" b="b"/>
                <a:pathLst>
                  <a:path w="153" h="191">
                    <a:moveTo>
                      <a:pt x="153" y="188"/>
                    </a:moveTo>
                    <a:lnTo>
                      <a:pt x="135" y="5"/>
                    </a:lnTo>
                    <a:lnTo>
                      <a:pt x="0" y="0"/>
                    </a:lnTo>
                    <a:lnTo>
                      <a:pt x="22" y="191"/>
                    </a:lnTo>
                    <a:lnTo>
                      <a:pt x="153" y="188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229" name="Freeform 133"/>
              <p:cNvSpPr>
                <a:spLocks noChangeAspect="1"/>
              </p:cNvSpPr>
              <p:nvPr/>
            </p:nvSpPr>
            <p:spPr bwMode="auto">
              <a:xfrm>
                <a:off x="1414" y="3092"/>
                <a:ext cx="54" cy="37"/>
              </a:xfrm>
              <a:custGeom>
                <a:avLst/>
                <a:gdLst/>
                <a:ahLst/>
                <a:cxnLst>
                  <a:cxn ang="0">
                    <a:pos x="144" y="98"/>
                  </a:cxn>
                  <a:cxn ang="0">
                    <a:pos x="136" y="3"/>
                  </a:cxn>
                  <a:cxn ang="0">
                    <a:pos x="0" y="0"/>
                  </a:cxn>
                  <a:cxn ang="0">
                    <a:pos x="12" y="101"/>
                  </a:cxn>
                  <a:cxn ang="0">
                    <a:pos x="144" y="98"/>
                  </a:cxn>
                </a:cxnLst>
                <a:rect l="0" t="0" r="r" b="b"/>
                <a:pathLst>
                  <a:path w="144" h="101">
                    <a:moveTo>
                      <a:pt x="144" y="98"/>
                    </a:moveTo>
                    <a:lnTo>
                      <a:pt x="136" y="3"/>
                    </a:lnTo>
                    <a:lnTo>
                      <a:pt x="0" y="0"/>
                    </a:lnTo>
                    <a:lnTo>
                      <a:pt x="12" y="101"/>
                    </a:lnTo>
                    <a:lnTo>
                      <a:pt x="144" y="98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230" name="Freeform 134"/>
              <p:cNvSpPr>
                <a:spLocks noChangeAspect="1"/>
              </p:cNvSpPr>
              <p:nvPr/>
            </p:nvSpPr>
            <p:spPr bwMode="gray">
              <a:xfrm>
                <a:off x="208" y="2903"/>
                <a:ext cx="56" cy="27"/>
              </a:xfrm>
              <a:custGeom>
                <a:avLst/>
                <a:gdLst/>
                <a:ahLst/>
                <a:cxnLst>
                  <a:cxn ang="0">
                    <a:pos x="142" y="71"/>
                  </a:cxn>
                  <a:cxn ang="0">
                    <a:pos x="0" y="71"/>
                  </a:cxn>
                  <a:cxn ang="0">
                    <a:pos x="12" y="0"/>
                  </a:cxn>
                  <a:cxn ang="0">
                    <a:pos x="150" y="0"/>
                  </a:cxn>
                  <a:cxn ang="0">
                    <a:pos x="142" y="71"/>
                  </a:cxn>
                </a:cxnLst>
                <a:rect l="0" t="0" r="r" b="b"/>
                <a:pathLst>
                  <a:path w="150" h="71">
                    <a:moveTo>
                      <a:pt x="142" y="71"/>
                    </a:moveTo>
                    <a:lnTo>
                      <a:pt x="0" y="71"/>
                    </a:lnTo>
                    <a:lnTo>
                      <a:pt x="12" y="0"/>
                    </a:lnTo>
                    <a:lnTo>
                      <a:pt x="150" y="0"/>
                    </a:lnTo>
                    <a:lnTo>
                      <a:pt x="142" y="7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solidFill>
                  <a:srgbClr val="80808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231" name="Freeform 135"/>
              <p:cNvSpPr>
                <a:spLocks noChangeAspect="1"/>
              </p:cNvSpPr>
              <p:nvPr/>
            </p:nvSpPr>
            <p:spPr bwMode="gray">
              <a:xfrm>
                <a:off x="388" y="2904"/>
                <a:ext cx="56" cy="24"/>
              </a:xfrm>
              <a:custGeom>
                <a:avLst/>
                <a:gdLst/>
                <a:ahLst/>
                <a:cxnLst>
                  <a:cxn ang="0">
                    <a:pos x="142" y="71"/>
                  </a:cxn>
                  <a:cxn ang="0">
                    <a:pos x="0" y="71"/>
                  </a:cxn>
                  <a:cxn ang="0">
                    <a:pos x="12" y="0"/>
                  </a:cxn>
                  <a:cxn ang="0">
                    <a:pos x="150" y="0"/>
                  </a:cxn>
                  <a:cxn ang="0">
                    <a:pos x="142" y="71"/>
                  </a:cxn>
                </a:cxnLst>
                <a:rect l="0" t="0" r="r" b="b"/>
                <a:pathLst>
                  <a:path w="150" h="71">
                    <a:moveTo>
                      <a:pt x="142" y="71"/>
                    </a:moveTo>
                    <a:lnTo>
                      <a:pt x="0" y="71"/>
                    </a:lnTo>
                    <a:lnTo>
                      <a:pt x="12" y="0"/>
                    </a:lnTo>
                    <a:lnTo>
                      <a:pt x="150" y="0"/>
                    </a:lnTo>
                    <a:lnTo>
                      <a:pt x="142" y="7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232" name="Freeform 136"/>
              <p:cNvSpPr>
                <a:spLocks noChangeAspect="1"/>
              </p:cNvSpPr>
              <p:nvPr/>
            </p:nvSpPr>
            <p:spPr bwMode="gray">
              <a:xfrm>
                <a:off x="465" y="2904"/>
                <a:ext cx="57" cy="24"/>
              </a:xfrm>
              <a:custGeom>
                <a:avLst/>
                <a:gdLst/>
                <a:ahLst/>
                <a:cxnLst>
                  <a:cxn ang="0">
                    <a:pos x="142" y="71"/>
                  </a:cxn>
                  <a:cxn ang="0">
                    <a:pos x="0" y="71"/>
                  </a:cxn>
                  <a:cxn ang="0">
                    <a:pos x="12" y="0"/>
                  </a:cxn>
                  <a:cxn ang="0">
                    <a:pos x="150" y="0"/>
                  </a:cxn>
                  <a:cxn ang="0">
                    <a:pos x="142" y="71"/>
                  </a:cxn>
                </a:cxnLst>
                <a:rect l="0" t="0" r="r" b="b"/>
                <a:pathLst>
                  <a:path w="150" h="71">
                    <a:moveTo>
                      <a:pt x="142" y="71"/>
                    </a:moveTo>
                    <a:lnTo>
                      <a:pt x="0" y="71"/>
                    </a:lnTo>
                    <a:lnTo>
                      <a:pt x="12" y="0"/>
                    </a:lnTo>
                    <a:lnTo>
                      <a:pt x="150" y="0"/>
                    </a:lnTo>
                    <a:lnTo>
                      <a:pt x="142" y="7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233" name="Freeform 137"/>
              <p:cNvSpPr>
                <a:spLocks noChangeAspect="1"/>
              </p:cNvSpPr>
              <p:nvPr/>
            </p:nvSpPr>
            <p:spPr bwMode="gray">
              <a:xfrm>
                <a:off x="548" y="2905"/>
                <a:ext cx="50" cy="23"/>
              </a:xfrm>
              <a:custGeom>
                <a:avLst/>
                <a:gdLst/>
                <a:ahLst/>
                <a:cxnLst>
                  <a:cxn ang="0">
                    <a:pos x="142" y="61"/>
                  </a:cxn>
                  <a:cxn ang="0">
                    <a:pos x="0" y="61"/>
                  </a:cxn>
                  <a:cxn ang="0">
                    <a:pos x="6" y="0"/>
                  </a:cxn>
                  <a:cxn ang="0">
                    <a:pos x="141" y="0"/>
                  </a:cxn>
                  <a:cxn ang="0">
                    <a:pos x="142" y="61"/>
                  </a:cxn>
                </a:cxnLst>
                <a:rect l="0" t="0" r="r" b="b"/>
                <a:pathLst>
                  <a:path w="142" h="61">
                    <a:moveTo>
                      <a:pt x="142" y="61"/>
                    </a:moveTo>
                    <a:lnTo>
                      <a:pt x="0" y="61"/>
                    </a:lnTo>
                    <a:lnTo>
                      <a:pt x="6" y="0"/>
                    </a:lnTo>
                    <a:lnTo>
                      <a:pt x="141" y="0"/>
                    </a:lnTo>
                    <a:lnTo>
                      <a:pt x="142" y="6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234" name="Freeform 138"/>
              <p:cNvSpPr>
                <a:spLocks noChangeAspect="1"/>
              </p:cNvSpPr>
              <p:nvPr/>
            </p:nvSpPr>
            <p:spPr bwMode="gray">
              <a:xfrm>
                <a:off x="626" y="2904"/>
                <a:ext cx="49" cy="24"/>
              </a:xfrm>
              <a:custGeom>
                <a:avLst/>
                <a:gdLst/>
                <a:ahLst/>
                <a:cxnLst>
                  <a:cxn ang="0">
                    <a:pos x="142" y="64"/>
                  </a:cxn>
                  <a:cxn ang="0">
                    <a:pos x="0" y="64"/>
                  </a:cxn>
                  <a:cxn ang="0">
                    <a:pos x="5" y="3"/>
                  </a:cxn>
                  <a:cxn ang="0">
                    <a:pos x="137" y="0"/>
                  </a:cxn>
                  <a:cxn ang="0">
                    <a:pos x="142" y="64"/>
                  </a:cxn>
                </a:cxnLst>
                <a:rect l="0" t="0" r="r" b="b"/>
                <a:pathLst>
                  <a:path w="142" h="64">
                    <a:moveTo>
                      <a:pt x="142" y="64"/>
                    </a:moveTo>
                    <a:lnTo>
                      <a:pt x="0" y="64"/>
                    </a:lnTo>
                    <a:lnTo>
                      <a:pt x="5" y="3"/>
                    </a:lnTo>
                    <a:lnTo>
                      <a:pt x="137" y="0"/>
                    </a:lnTo>
                    <a:lnTo>
                      <a:pt x="142" y="6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235" name="Freeform 139"/>
              <p:cNvSpPr>
                <a:spLocks noChangeAspect="1"/>
              </p:cNvSpPr>
              <p:nvPr/>
            </p:nvSpPr>
            <p:spPr bwMode="gray">
              <a:xfrm>
                <a:off x="727" y="2904"/>
                <a:ext cx="48" cy="24"/>
              </a:xfrm>
              <a:custGeom>
                <a:avLst/>
                <a:gdLst/>
                <a:ahLst/>
                <a:cxnLst>
                  <a:cxn ang="0">
                    <a:pos x="142" y="64"/>
                  </a:cxn>
                  <a:cxn ang="0">
                    <a:pos x="0" y="64"/>
                  </a:cxn>
                  <a:cxn ang="0">
                    <a:pos x="5" y="3"/>
                  </a:cxn>
                  <a:cxn ang="0">
                    <a:pos x="137" y="0"/>
                  </a:cxn>
                  <a:cxn ang="0">
                    <a:pos x="142" y="64"/>
                  </a:cxn>
                </a:cxnLst>
                <a:rect l="0" t="0" r="r" b="b"/>
                <a:pathLst>
                  <a:path w="142" h="64">
                    <a:moveTo>
                      <a:pt x="142" y="64"/>
                    </a:moveTo>
                    <a:lnTo>
                      <a:pt x="0" y="64"/>
                    </a:lnTo>
                    <a:lnTo>
                      <a:pt x="5" y="3"/>
                    </a:lnTo>
                    <a:lnTo>
                      <a:pt x="137" y="0"/>
                    </a:lnTo>
                    <a:lnTo>
                      <a:pt x="142" y="6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236" name="Freeform 140"/>
              <p:cNvSpPr>
                <a:spLocks noChangeAspect="1"/>
              </p:cNvSpPr>
              <p:nvPr/>
            </p:nvSpPr>
            <p:spPr bwMode="gray">
              <a:xfrm>
                <a:off x="802" y="2905"/>
                <a:ext cx="50" cy="23"/>
              </a:xfrm>
              <a:custGeom>
                <a:avLst/>
                <a:gdLst/>
                <a:ahLst/>
                <a:cxnLst>
                  <a:cxn ang="0">
                    <a:pos x="142" y="61"/>
                  </a:cxn>
                  <a:cxn ang="0">
                    <a:pos x="0" y="61"/>
                  </a:cxn>
                  <a:cxn ang="0">
                    <a:pos x="6" y="0"/>
                  </a:cxn>
                  <a:cxn ang="0">
                    <a:pos x="141" y="0"/>
                  </a:cxn>
                  <a:cxn ang="0">
                    <a:pos x="142" y="61"/>
                  </a:cxn>
                </a:cxnLst>
                <a:rect l="0" t="0" r="r" b="b"/>
                <a:pathLst>
                  <a:path w="142" h="61">
                    <a:moveTo>
                      <a:pt x="142" y="61"/>
                    </a:moveTo>
                    <a:lnTo>
                      <a:pt x="0" y="61"/>
                    </a:lnTo>
                    <a:lnTo>
                      <a:pt x="6" y="0"/>
                    </a:lnTo>
                    <a:lnTo>
                      <a:pt x="141" y="0"/>
                    </a:lnTo>
                    <a:lnTo>
                      <a:pt x="142" y="6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237" name="Freeform 141"/>
              <p:cNvSpPr>
                <a:spLocks noChangeAspect="1"/>
              </p:cNvSpPr>
              <p:nvPr/>
            </p:nvSpPr>
            <p:spPr bwMode="gray">
              <a:xfrm>
                <a:off x="882" y="2905"/>
                <a:ext cx="47" cy="23"/>
              </a:xfrm>
              <a:custGeom>
                <a:avLst/>
                <a:gdLst/>
                <a:ahLst/>
                <a:cxnLst>
                  <a:cxn ang="0">
                    <a:pos x="142" y="61"/>
                  </a:cxn>
                  <a:cxn ang="0">
                    <a:pos x="0" y="61"/>
                  </a:cxn>
                  <a:cxn ang="0">
                    <a:pos x="6" y="0"/>
                  </a:cxn>
                  <a:cxn ang="0">
                    <a:pos x="141" y="0"/>
                  </a:cxn>
                  <a:cxn ang="0">
                    <a:pos x="142" y="61"/>
                  </a:cxn>
                </a:cxnLst>
                <a:rect l="0" t="0" r="r" b="b"/>
                <a:pathLst>
                  <a:path w="142" h="61">
                    <a:moveTo>
                      <a:pt x="142" y="61"/>
                    </a:moveTo>
                    <a:lnTo>
                      <a:pt x="0" y="61"/>
                    </a:lnTo>
                    <a:lnTo>
                      <a:pt x="6" y="0"/>
                    </a:lnTo>
                    <a:lnTo>
                      <a:pt x="141" y="0"/>
                    </a:lnTo>
                    <a:lnTo>
                      <a:pt x="142" y="6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238" name="Freeform 142"/>
              <p:cNvSpPr>
                <a:spLocks noChangeAspect="1"/>
              </p:cNvSpPr>
              <p:nvPr/>
            </p:nvSpPr>
            <p:spPr bwMode="gray">
              <a:xfrm>
                <a:off x="953" y="2904"/>
                <a:ext cx="48" cy="23"/>
              </a:xfrm>
              <a:custGeom>
                <a:avLst/>
                <a:gdLst/>
                <a:ahLst/>
                <a:cxnLst>
                  <a:cxn ang="0">
                    <a:pos x="142" y="61"/>
                  </a:cxn>
                  <a:cxn ang="0">
                    <a:pos x="0" y="61"/>
                  </a:cxn>
                  <a:cxn ang="0">
                    <a:pos x="6" y="0"/>
                  </a:cxn>
                  <a:cxn ang="0">
                    <a:pos x="141" y="0"/>
                  </a:cxn>
                  <a:cxn ang="0">
                    <a:pos x="142" y="61"/>
                  </a:cxn>
                </a:cxnLst>
                <a:rect l="0" t="0" r="r" b="b"/>
                <a:pathLst>
                  <a:path w="142" h="61">
                    <a:moveTo>
                      <a:pt x="142" y="61"/>
                    </a:moveTo>
                    <a:lnTo>
                      <a:pt x="0" y="61"/>
                    </a:lnTo>
                    <a:lnTo>
                      <a:pt x="6" y="0"/>
                    </a:lnTo>
                    <a:lnTo>
                      <a:pt x="141" y="0"/>
                    </a:lnTo>
                    <a:lnTo>
                      <a:pt x="142" y="6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239" name="Freeform 143"/>
              <p:cNvSpPr>
                <a:spLocks noChangeAspect="1"/>
              </p:cNvSpPr>
              <p:nvPr/>
            </p:nvSpPr>
            <p:spPr bwMode="gray">
              <a:xfrm>
                <a:off x="1050" y="2905"/>
                <a:ext cx="52" cy="23"/>
              </a:xfrm>
              <a:custGeom>
                <a:avLst/>
                <a:gdLst/>
                <a:ahLst/>
                <a:cxnLst>
                  <a:cxn ang="0">
                    <a:pos x="142" y="61"/>
                  </a:cxn>
                  <a:cxn ang="0">
                    <a:pos x="0" y="61"/>
                  </a:cxn>
                  <a:cxn ang="0">
                    <a:pos x="6" y="0"/>
                  </a:cxn>
                  <a:cxn ang="0">
                    <a:pos x="141" y="0"/>
                  </a:cxn>
                  <a:cxn ang="0">
                    <a:pos x="142" y="61"/>
                  </a:cxn>
                </a:cxnLst>
                <a:rect l="0" t="0" r="r" b="b"/>
                <a:pathLst>
                  <a:path w="142" h="61">
                    <a:moveTo>
                      <a:pt x="142" y="61"/>
                    </a:moveTo>
                    <a:lnTo>
                      <a:pt x="0" y="61"/>
                    </a:lnTo>
                    <a:lnTo>
                      <a:pt x="6" y="0"/>
                    </a:lnTo>
                    <a:lnTo>
                      <a:pt x="141" y="0"/>
                    </a:lnTo>
                    <a:lnTo>
                      <a:pt x="142" y="6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240" name="Freeform 144"/>
              <p:cNvSpPr>
                <a:spLocks noChangeAspect="1"/>
              </p:cNvSpPr>
              <p:nvPr/>
            </p:nvSpPr>
            <p:spPr bwMode="gray">
              <a:xfrm>
                <a:off x="1126" y="2905"/>
                <a:ext cx="49" cy="23"/>
              </a:xfrm>
              <a:custGeom>
                <a:avLst/>
                <a:gdLst/>
                <a:ahLst/>
                <a:cxnLst>
                  <a:cxn ang="0">
                    <a:pos x="137" y="61"/>
                  </a:cxn>
                  <a:cxn ang="0">
                    <a:pos x="0" y="61"/>
                  </a:cxn>
                  <a:cxn ang="0">
                    <a:pos x="6" y="0"/>
                  </a:cxn>
                  <a:cxn ang="0">
                    <a:pos x="128" y="3"/>
                  </a:cxn>
                  <a:cxn ang="0">
                    <a:pos x="137" y="61"/>
                  </a:cxn>
                </a:cxnLst>
                <a:rect l="0" t="0" r="r" b="b"/>
                <a:pathLst>
                  <a:path w="137" h="61">
                    <a:moveTo>
                      <a:pt x="137" y="61"/>
                    </a:moveTo>
                    <a:lnTo>
                      <a:pt x="0" y="61"/>
                    </a:lnTo>
                    <a:lnTo>
                      <a:pt x="6" y="0"/>
                    </a:lnTo>
                    <a:lnTo>
                      <a:pt x="128" y="3"/>
                    </a:lnTo>
                    <a:lnTo>
                      <a:pt x="137" y="6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241" name="Freeform 145"/>
              <p:cNvSpPr>
                <a:spLocks noChangeAspect="1"/>
              </p:cNvSpPr>
              <p:nvPr/>
            </p:nvSpPr>
            <p:spPr bwMode="gray">
              <a:xfrm>
                <a:off x="1201" y="2905"/>
                <a:ext cx="48" cy="23"/>
              </a:xfrm>
              <a:custGeom>
                <a:avLst/>
                <a:gdLst/>
                <a:ahLst/>
                <a:cxnLst>
                  <a:cxn ang="0">
                    <a:pos x="137" y="61"/>
                  </a:cxn>
                  <a:cxn ang="0">
                    <a:pos x="0" y="61"/>
                  </a:cxn>
                  <a:cxn ang="0">
                    <a:pos x="6" y="0"/>
                  </a:cxn>
                  <a:cxn ang="0">
                    <a:pos x="128" y="3"/>
                  </a:cxn>
                  <a:cxn ang="0">
                    <a:pos x="137" y="61"/>
                  </a:cxn>
                </a:cxnLst>
                <a:rect l="0" t="0" r="r" b="b"/>
                <a:pathLst>
                  <a:path w="137" h="61">
                    <a:moveTo>
                      <a:pt x="137" y="61"/>
                    </a:moveTo>
                    <a:lnTo>
                      <a:pt x="0" y="61"/>
                    </a:lnTo>
                    <a:lnTo>
                      <a:pt x="6" y="0"/>
                    </a:lnTo>
                    <a:lnTo>
                      <a:pt x="128" y="3"/>
                    </a:lnTo>
                    <a:lnTo>
                      <a:pt x="137" y="6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242" name="Freeform 146"/>
              <p:cNvSpPr>
                <a:spLocks noChangeAspect="1"/>
              </p:cNvSpPr>
              <p:nvPr/>
            </p:nvSpPr>
            <p:spPr bwMode="gray">
              <a:xfrm>
                <a:off x="1278" y="2904"/>
                <a:ext cx="45" cy="24"/>
              </a:xfrm>
              <a:custGeom>
                <a:avLst/>
                <a:gdLst/>
                <a:ahLst/>
                <a:cxnLst>
                  <a:cxn ang="0">
                    <a:pos x="137" y="64"/>
                  </a:cxn>
                  <a:cxn ang="0">
                    <a:pos x="0" y="64"/>
                  </a:cxn>
                  <a:cxn ang="0">
                    <a:pos x="2" y="3"/>
                  </a:cxn>
                  <a:cxn ang="0">
                    <a:pos x="127" y="0"/>
                  </a:cxn>
                  <a:cxn ang="0">
                    <a:pos x="137" y="64"/>
                  </a:cxn>
                </a:cxnLst>
                <a:rect l="0" t="0" r="r" b="b"/>
                <a:pathLst>
                  <a:path w="137" h="64">
                    <a:moveTo>
                      <a:pt x="137" y="64"/>
                    </a:moveTo>
                    <a:lnTo>
                      <a:pt x="0" y="64"/>
                    </a:lnTo>
                    <a:lnTo>
                      <a:pt x="2" y="3"/>
                    </a:lnTo>
                    <a:lnTo>
                      <a:pt x="127" y="0"/>
                    </a:lnTo>
                    <a:lnTo>
                      <a:pt x="137" y="6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243" name="Freeform 147"/>
              <p:cNvSpPr>
                <a:spLocks noChangeAspect="1"/>
              </p:cNvSpPr>
              <p:nvPr/>
            </p:nvSpPr>
            <p:spPr bwMode="auto">
              <a:xfrm>
                <a:off x="1127" y="2958"/>
                <a:ext cx="51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244" name="Freeform 148"/>
              <p:cNvSpPr>
                <a:spLocks noChangeAspect="1"/>
              </p:cNvSpPr>
              <p:nvPr/>
            </p:nvSpPr>
            <p:spPr bwMode="auto">
              <a:xfrm>
                <a:off x="1053" y="2958"/>
                <a:ext cx="50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245" name="Freeform 149"/>
              <p:cNvSpPr>
                <a:spLocks noChangeAspect="1"/>
              </p:cNvSpPr>
              <p:nvPr/>
            </p:nvSpPr>
            <p:spPr bwMode="auto">
              <a:xfrm>
                <a:off x="978" y="2958"/>
                <a:ext cx="50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246" name="Freeform 150"/>
              <p:cNvSpPr>
                <a:spLocks noChangeAspect="1"/>
              </p:cNvSpPr>
              <p:nvPr/>
            </p:nvSpPr>
            <p:spPr bwMode="auto">
              <a:xfrm>
                <a:off x="900" y="2958"/>
                <a:ext cx="51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247" name="Freeform 151"/>
              <p:cNvSpPr>
                <a:spLocks noChangeAspect="1"/>
              </p:cNvSpPr>
              <p:nvPr/>
            </p:nvSpPr>
            <p:spPr bwMode="auto">
              <a:xfrm>
                <a:off x="825" y="2958"/>
                <a:ext cx="51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248" name="Freeform 152"/>
              <p:cNvSpPr>
                <a:spLocks noChangeAspect="1"/>
              </p:cNvSpPr>
              <p:nvPr/>
            </p:nvSpPr>
            <p:spPr bwMode="auto">
              <a:xfrm>
                <a:off x="748" y="2958"/>
                <a:ext cx="50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249" name="Freeform 153"/>
              <p:cNvSpPr>
                <a:spLocks noChangeAspect="1"/>
              </p:cNvSpPr>
              <p:nvPr/>
            </p:nvSpPr>
            <p:spPr bwMode="auto">
              <a:xfrm>
                <a:off x="672" y="2958"/>
                <a:ext cx="51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250" name="Freeform 154"/>
              <p:cNvSpPr>
                <a:spLocks noChangeAspect="1"/>
              </p:cNvSpPr>
              <p:nvPr/>
            </p:nvSpPr>
            <p:spPr bwMode="auto">
              <a:xfrm>
                <a:off x="593" y="2958"/>
                <a:ext cx="51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251" name="Freeform 155"/>
              <p:cNvSpPr>
                <a:spLocks noChangeAspect="1"/>
              </p:cNvSpPr>
              <p:nvPr/>
            </p:nvSpPr>
            <p:spPr bwMode="auto">
              <a:xfrm>
                <a:off x="518" y="2959"/>
                <a:ext cx="52" cy="31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252" name="Freeform 156"/>
              <p:cNvSpPr>
                <a:spLocks noChangeAspect="1"/>
              </p:cNvSpPr>
              <p:nvPr/>
            </p:nvSpPr>
            <p:spPr bwMode="auto">
              <a:xfrm>
                <a:off x="437" y="2959"/>
                <a:ext cx="52" cy="31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253" name="Freeform 157"/>
              <p:cNvSpPr>
                <a:spLocks noChangeAspect="1"/>
              </p:cNvSpPr>
              <p:nvPr/>
            </p:nvSpPr>
            <p:spPr bwMode="auto">
              <a:xfrm>
                <a:off x="359" y="2959"/>
                <a:ext cx="53" cy="31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254" name="Freeform 158"/>
              <p:cNvSpPr>
                <a:spLocks noChangeAspect="1"/>
              </p:cNvSpPr>
              <p:nvPr/>
            </p:nvSpPr>
            <p:spPr bwMode="auto">
              <a:xfrm>
                <a:off x="327" y="2991"/>
                <a:ext cx="57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255" name="Freeform 159"/>
              <p:cNvSpPr>
                <a:spLocks noChangeAspect="1"/>
              </p:cNvSpPr>
              <p:nvPr/>
            </p:nvSpPr>
            <p:spPr bwMode="auto">
              <a:xfrm>
                <a:off x="408" y="2991"/>
                <a:ext cx="57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256" name="Freeform 160"/>
              <p:cNvSpPr>
                <a:spLocks noChangeAspect="1"/>
              </p:cNvSpPr>
              <p:nvPr/>
            </p:nvSpPr>
            <p:spPr bwMode="auto">
              <a:xfrm>
                <a:off x="487" y="2991"/>
                <a:ext cx="57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257" name="Freeform 161"/>
              <p:cNvSpPr>
                <a:spLocks noChangeAspect="1"/>
              </p:cNvSpPr>
              <p:nvPr/>
            </p:nvSpPr>
            <p:spPr bwMode="auto">
              <a:xfrm>
                <a:off x="564" y="2991"/>
                <a:ext cx="57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258" name="Freeform 162"/>
              <p:cNvSpPr>
                <a:spLocks noChangeAspect="1"/>
              </p:cNvSpPr>
              <p:nvPr/>
            </p:nvSpPr>
            <p:spPr bwMode="auto">
              <a:xfrm>
                <a:off x="644" y="2991"/>
                <a:ext cx="55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9" y="0"/>
                  </a:cxn>
                  <a:cxn ang="0">
                    <a:pos x="142" y="0"/>
                  </a:cxn>
                  <a:cxn ang="0">
                    <a:pos x="146" y="86"/>
                  </a:cxn>
                  <a:cxn ang="0">
                    <a:pos x="0" y="87"/>
                  </a:cxn>
                </a:cxnLst>
                <a:rect l="0" t="0" r="r" b="b"/>
                <a:pathLst>
                  <a:path w="146" h="87">
                    <a:moveTo>
                      <a:pt x="0" y="87"/>
                    </a:moveTo>
                    <a:lnTo>
                      <a:pt x="9" y="0"/>
                    </a:lnTo>
                    <a:lnTo>
                      <a:pt x="142" y="0"/>
                    </a:lnTo>
                    <a:lnTo>
                      <a:pt x="146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259" name="Freeform 163"/>
              <p:cNvSpPr>
                <a:spLocks noChangeAspect="1"/>
              </p:cNvSpPr>
              <p:nvPr/>
            </p:nvSpPr>
            <p:spPr bwMode="auto">
              <a:xfrm>
                <a:off x="721" y="2991"/>
                <a:ext cx="55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9" y="0"/>
                  </a:cxn>
                  <a:cxn ang="0">
                    <a:pos x="142" y="0"/>
                  </a:cxn>
                  <a:cxn ang="0">
                    <a:pos x="146" y="86"/>
                  </a:cxn>
                  <a:cxn ang="0">
                    <a:pos x="0" y="87"/>
                  </a:cxn>
                </a:cxnLst>
                <a:rect l="0" t="0" r="r" b="b"/>
                <a:pathLst>
                  <a:path w="146" h="87">
                    <a:moveTo>
                      <a:pt x="0" y="87"/>
                    </a:moveTo>
                    <a:lnTo>
                      <a:pt x="9" y="0"/>
                    </a:lnTo>
                    <a:lnTo>
                      <a:pt x="142" y="0"/>
                    </a:lnTo>
                    <a:lnTo>
                      <a:pt x="146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260" name="Freeform 164"/>
              <p:cNvSpPr>
                <a:spLocks noChangeAspect="1"/>
              </p:cNvSpPr>
              <p:nvPr/>
            </p:nvSpPr>
            <p:spPr bwMode="auto">
              <a:xfrm>
                <a:off x="799" y="2991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261" name="Freeform 165"/>
              <p:cNvSpPr>
                <a:spLocks noChangeAspect="1"/>
              </p:cNvSpPr>
              <p:nvPr/>
            </p:nvSpPr>
            <p:spPr bwMode="auto">
              <a:xfrm>
                <a:off x="876" y="2991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262" name="Freeform 166"/>
              <p:cNvSpPr>
                <a:spLocks noChangeAspect="1"/>
              </p:cNvSpPr>
              <p:nvPr/>
            </p:nvSpPr>
            <p:spPr bwMode="auto">
              <a:xfrm>
                <a:off x="953" y="2991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263" name="Freeform 167"/>
              <p:cNvSpPr>
                <a:spLocks noChangeAspect="1"/>
              </p:cNvSpPr>
              <p:nvPr/>
            </p:nvSpPr>
            <p:spPr bwMode="auto">
              <a:xfrm>
                <a:off x="1031" y="2991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264" name="Freeform 168"/>
              <p:cNvSpPr>
                <a:spLocks noChangeAspect="1"/>
              </p:cNvSpPr>
              <p:nvPr/>
            </p:nvSpPr>
            <p:spPr bwMode="auto">
              <a:xfrm>
                <a:off x="1103" y="2991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265" name="Freeform 169"/>
              <p:cNvSpPr>
                <a:spLocks noChangeAspect="1"/>
              </p:cNvSpPr>
              <p:nvPr/>
            </p:nvSpPr>
            <p:spPr bwMode="auto">
              <a:xfrm>
                <a:off x="1180" y="2991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266" name="Freeform 170"/>
              <p:cNvSpPr>
                <a:spLocks noChangeAspect="1"/>
              </p:cNvSpPr>
              <p:nvPr/>
            </p:nvSpPr>
            <p:spPr bwMode="auto">
              <a:xfrm>
                <a:off x="1130" y="3025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267" name="Freeform 171"/>
              <p:cNvSpPr>
                <a:spLocks noChangeAspect="1"/>
              </p:cNvSpPr>
              <p:nvPr/>
            </p:nvSpPr>
            <p:spPr bwMode="auto">
              <a:xfrm>
                <a:off x="1054" y="3025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268" name="Freeform 172"/>
              <p:cNvSpPr>
                <a:spLocks noChangeAspect="1"/>
              </p:cNvSpPr>
              <p:nvPr/>
            </p:nvSpPr>
            <p:spPr bwMode="auto">
              <a:xfrm>
                <a:off x="977" y="3025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269" name="Freeform 173"/>
              <p:cNvSpPr>
                <a:spLocks noChangeAspect="1"/>
              </p:cNvSpPr>
              <p:nvPr/>
            </p:nvSpPr>
            <p:spPr bwMode="auto">
              <a:xfrm>
                <a:off x="899" y="3025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270" name="Freeform 174"/>
              <p:cNvSpPr>
                <a:spLocks noChangeAspect="1"/>
              </p:cNvSpPr>
              <p:nvPr/>
            </p:nvSpPr>
            <p:spPr bwMode="auto">
              <a:xfrm>
                <a:off x="822" y="3025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271" name="Freeform 175"/>
              <p:cNvSpPr>
                <a:spLocks noChangeAspect="1"/>
              </p:cNvSpPr>
              <p:nvPr/>
            </p:nvSpPr>
            <p:spPr bwMode="auto">
              <a:xfrm>
                <a:off x="745" y="3025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272" name="Freeform 176"/>
              <p:cNvSpPr>
                <a:spLocks noChangeAspect="1"/>
              </p:cNvSpPr>
              <p:nvPr/>
            </p:nvSpPr>
            <p:spPr bwMode="auto">
              <a:xfrm>
                <a:off x="668" y="3025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273" name="Freeform 177"/>
              <p:cNvSpPr>
                <a:spLocks noChangeAspect="1"/>
              </p:cNvSpPr>
              <p:nvPr/>
            </p:nvSpPr>
            <p:spPr bwMode="auto">
              <a:xfrm>
                <a:off x="589" y="3025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274" name="Freeform 178"/>
              <p:cNvSpPr>
                <a:spLocks noChangeAspect="1"/>
              </p:cNvSpPr>
              <p:nvPr/>
            </p:nvSpPr>
            <p:spPr bwMode="auto">
              <a:xfrm>
                <a:off x="510" y="3025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275" name="Freeform 179"/>
              <p:cNvSpPr>
                <a:spLocks noChangeAspect="1"/>
              </p:cNvSpPr>
              <p:nvPr/>
            </p:nvSpPr>
            <p:spPr bwMode="auto">
              <a:xfrm>
                <a:off x="431" y="3025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276" name="Freeform 180"/>
              <p:cNvSpPr>
                <a:spLocks noChangeAspect="1"/>
              </p:cNvSpPr>
              <p:nvPr/>
            </p:nvSpPr>
            <p:spPr bwMode="auto">
              <a:xfrm>
                <a:off x="352" y="3025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277" name="Freeform 181"/>
              <p:cNvSpPr>
                <a:spLocks noChangeAspect="1"/>
              </p:cNvSpPr>
              <p:nvPr/>
            </p:nvSpPr>
            <p:spPr bwMode="auto">
              <a:xfrm>
                <a:off x="399" y="3058"/>
                <a:ext cx="57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278" name="Freeform 182"/>
              <p:cNvSpPr>
                <a:spLocks noChangeAspect="1"/>
              </p:cNvSpPr>
              <p:nvPr/>
            </p:nvSpPr>
            <p:spPr bwMode="auto">
              <a:xfrm>
                <a:off x="479" y="3058"/>
                <a:ext cx="57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279" name="Freeform 183"/>
              <p:cNvSpPr>
                <a:spLocks noChangeAspect="1"/>
              </p:cNvSpPr>
              <p:nvPr/>
            </p:nvSpPr>
            <p:spPr bwMode="auto">
              <a:xfrm>
                <a:off x="561" y="3059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280" name="Freeform 184"/>
              <p:cNvSpPr>
                <a:spLocks noChangeAspect="1"/>
              </p:cNvSpPr>
              <p:nvPr/>
            </p:nvSpPr>
            <p:spPr bwMode="auto">
              <a:xfrm>
                <a:off x="639" y="3059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281" name="Freeform 185"/>
              <p:cNvSpPr>
                <a:spLocks noChangeAspect="1"/>
              </p:cNvSpPr>
              <p:nvPr/>
            </p:nvSpPr>
            <p:spPr bwMode="auto">
              <a:xfrm>
                <a:off x="719" y="3059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282" name="Freeform 186"/>
              <p:cNvSpPr>
                <a:spLocks noChangeAspect="1"/>
              </p:cNvSpPr>
              <p:nvPr/>
            </p:nvSpPr>
            <p:spPr bwMode="auto">
              <a:xfrm>
                <a:off x="797" y="3059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283" name="Freeform 187"/>
              <p:cNvSpPr>
                <a:spLocks noChangeAspect="1"/>
              </p:cNvSpPr>
              <p:nvPr/>
            </p:nvSpPr>
            <p:spPr bwMode="auto">
              <a:xfrm>
                <a:off x="876" y="3059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284" name="Freeform 188"/>
              <p:cNvSpPr>
                <a:spLocks noChangeAspect="1"/>
              </p:cNvSpPr>
              <p:nvPr/>
            </p:nvSpPr>
            <p:spPr bwMode="auto">
              <a:xfrm>
                <a:off x="953" y="3059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285" name="Freeform 189"/>
              <p:cNvSpPr>
                <a:spLocks noChangeAspect="1"/>
              </p:cNvSpPr>
              <p:nvPr/>
            </p:nvSpPr>
            <p:spPr bwMode="auto">
              <a:xfrm>
                <a:off x="1031" y="3059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286" name="Freeform 190"/>
              <p:cNvSpPr>
                <a:spLocks noChangeAspect="1"/>
              </p:cNvSpPr>
              <p:nvPr/>
            </p:nvSpPr>
            <p:spPr bwMode="auto">
              <a:xfrm>
                <a:off x="1108" y="3059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287" name="Freeform 191"/>
              <p:cNvSpPr>
                <a:spLocks noChangeAspect="1"/>
              </p:cNvSpPr>
              <p:nvPr/>
            </p:nvSpPr>
            <p:spPr bwMode="auto">
              <a:xfrm>
                <a:off x="1031" y="3094"/>
                <a:ext cx="107" cy="35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288" name="Freeform 192"/>
              <p:cNvSpPr>
                <a:spLocks noChangeAspect="1"/>
              </p:cNvSpPr>
              <p:nvPr/>
            </p:nvSpPr>
            <p:spPr bwMode="auto">
              <a:xfrm>
                <a:off x="532" y="3094"/>
                <a:ext cx="476" cy="35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289" name="Freeform 193"/>
              <p:cNvSpPr>
                <a:spLocks noChangeAspect="1"/>
              </p:cNvSpPr>
              <p:nvPr/>
            </p:nvSpPr>
            <p:spPr bwMode="auto">
              <a:xfrm>
                <a:off x="394" y="3094"/>
                <a:ext cx="110" cy="35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290" name="Freeform 194"/>
              <p:cNvSpPr>
                <a:spLocks noChangeAspect="1"/>
              </p:cNvSpPr>
              <p:nvPr/>
            </p:nvSpPr>
            <p:spPr bwMode="auto">
              <a:xfrm>
                <a:off x="279" y="2959"/>
                <a:ext cx="53" cy="31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291" name="Freeform 195"/>
              <p:cNvSpPr>
                <a:spLocks noChangeAspect="1"/>
              </p:cNvSpPr>
              <p:nvPr/>
            </p:nvSpPr>
            <p:spPr bwMode="auto">
              <a:xfrm>
                <a:off x="201" y="2959"/>
                <a:ext cx="52" cy="31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292" name="Freeform 196"/>
              <p:cNvSpPr>
                <a:spLocks noChangeAspect="1"/>
              </p:cNvSpPr>
              <p:nvPr/>
            </p:nvSpPr>
            <p:spPr bwMode="auto">
              <a:xfrm>
                <a:off x="195" y="2991"/>
                <a:ext cx="111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293" name="Freeform 197"/>
              <p:cNvSpPr>
                <a:spLocks noChangeAspect="1"/>
              </p:cNvSpPr>
              <p:nvPr/>
            </p:nvSpPr>
            <p:spPr bwMode="auto">
              <a:xfrm>
                <a:off x="189" y="3025"/>
                <a:ext cx="94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3" y="0"/>
                  </a:cxn>
                  <a:cxn ang="0">
                    <a:pos x="251" y="3"/>
                  </a:cxn>
                  <a:cxn ang="0">
                    <a:pos x="236" y="86"/>
                  </a:cxn>
                  <a:cxn ang="0">
                    <a:pos x="0" y="87"/>
                  </a:cxn>
                </a:cxnLst>
                <a:rect l="0" t="0" r="r" b="b"/>
                <a:pathLst>
                  <a:path w="251" h="87">
                    <a:moveTo>
                      <a:pt x="0" y="87"/>
                    </a:moveTo>
                    <a:lnTo>
                      <a:pt x="3" y="0"/>
                    </a:lnTo>
                    <a:lnTo>
                      <a:pt x="251" y="3"/>
                    </a:lnTo>
                    <a:lnTo>
                      <a:pt x="236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294" name="Freeform 198"/>
              <p:cNvSpPr>
                <a:spLocks noChangeAspect="1"/>
              </p:cNvSpPr>
              <p:nvPr/>
            </p:nvSpPr>
            <p:spPr bwMode="auto">
              <a:xfrm>
                <a:off x="183" y="3058"/>
                <a:ext cx="145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295" name="Freeform 199"/>
              <p:cNvSpPr>
                <a:spLocks noChangeAspect="1"/>
              </p:cNvSpPr>
              <p:nvPr/>
            </p:nvSpPr>
            <p:spPr bwMode="auto">
              <a:xfrm>
                <a:off x="177" y="3094"/>
                <a:ext cx="114" cy="35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296" name="Freeform 200"/>
              <p:cNvSpPr>
                <a:spLocks noChangeAspect="1"/>
              </p:cNvSpPr>
              <p:nvPr/>
            </p:nvSpPr>
            <p:spPr bwMode="auto">
              <a:xfrm>
                <a:off x="1201" y="2958"/>
                <a:ext cx="127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297" name="Freeform 201"/>
              <p:cNvSpPr>
                <a:spLocks noChangeAspect="1"/>
              </p:cNvSpPr>
              <p:nvPr/>
            </p:nvSpPr>
            <p:spPr bwMode="auto">
              <a:xfrm>
                <a:off x="1247" y="2991"/>
                <a:ext cx="81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298" name="Freeform 202"/>
              <p:cNvSpPr>
                <a:spLocks noChangeAspect="1"/>
              </p:cNvSpPr>
              <p:nvPr/>
            </p:nvSpPr>
            <p:spPr bwMode="auto">
              <a:xfrm>
                <a:off x="1204" y="3025"/>
                <a:ext cx="129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299" name="Freeform 203"/>
              <p:cNvSpPr>
                <a:spLocks noChangeAspect="1"/>
              </p:cNvSpPr>
              <p:nvPr/>
            </p:nvSpPr>
            <p:spPr bwMode="auto">
              <a:xfrm>
                <a:off x="1183" y="3059"/>
                <a:ext cx="155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300" name="Freeform 204"/>
              <p:cNvSpPr>
                <a:spLocks noChangeAspect="1"/>
              </p:cNvSpPr>
              <p:nvPr/>
            </p:nvSpPr>
            <p:spPr bwMode="auto">
              <a:xfrm>
                <a:off x="1234" y="3094"/>
                <a:ext cx="107" cy="35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9" name="Group 205"/>
              <p:cNvGrpSpPr>
                <a:grpSpLocks/>
              </p:cNvGrpSpPr>
              <p:nvPr/>
            </p:nvGrpSpPr>
            <p:grpSpPr bwMode="auto">
              <a:xfrm>
                <a:off x="1665" y="2956"/>
                <a:ext cx="303" cy="174"/>
                <a:chOff x="1665" y="2956"/>
                <a:chExt cx="303" cy="174"/>
              </a:xfrm>
            </p:grpSpPr>
            <p:sp>
              <p:nvSpPr>
                <p:cNvPr id="260302" name="Freeform 206"/>
                <p:cNvSpPr>
                  <a:spLocks noChangeAspect="1"/>
                </p:cNvSpPr>
                <p:nvPr/>
              </p:nvSpPr>
              <p:spPr bwMode="auto">
                <a:xfrm>
                  <a:off x="1665" y="2956"/>
                  <a:ext cx="80" cy="174"/>
                </a:xfrm>
                <a:custGeom>
                  <a:avLst/>
                  <a:gdLst/>
                  <a:ahLst/>
                  <a:cxnLst>
                    <a:cxn ang="0">
                      <a:pos x="76" y="464"/>
                    </a:cxn>
                    <a:cxn ang="0">
                      <a:pos x="124" y="464"/>
                    </a:cxn>
                    <a:cxn ang="0">
                      <a:pos x="214" y="460"/>
                    </a:cxn>
                    <a:cxn ang="0">
                      <a:pos x="130" y="4"/>
                    </a:cxn>
                    <a:cxn ang="0">
                      <a:pos x="0" y="0"/>
                    </a:cxn>
                    <a:cxn ang="0">
                      <a:pos x="76" y="464"/>
                    </a:cxn>
                  </a:cxnLst>
                  <a:rect l="0" t="0" r="r" b="b"/>
                  <a:pathLst>
                    <a:path w="214" h="464">
                      <a:moveTo>
                        <a:pt x="76" y="464"/>
                      </a:moveTo>
                      <a:cubicBezTo>
                        <a:pt x="92" y="464"/>
                        <a:pt x="108" y="464"/>
                        <a:pt x="124" y="464"/>
                      </a:cubicBezTo>
                      <a:lnTo>
                        <a:pt x="214" y="460"/>
                      </a:lnTo>
                      <a:lnTo>
                        <a:pt x="130" y="4"/>
                      </a:lnTo>
                      <a:lnTo>
                        <a:pt x="0" y="0"/>
                      </a:lnTo>
                      <a:lnTo>
                        <a:pt x="76" y="464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60303" name="Freeform 207"/>
                <p:cNvSpPr>
                  <a:spLocks noChangeAspect="1"/>
                </p:cNvSpPr>
                <p:nvPr/>
              </p:nvSpPr>
              <p:spPr bwMode="auto">
                <a:xfrm>
                  <a:off x="1738" y="2958"/>
                  <a:ext cx="80" cy="171"/>
                </a:xfrm>
                <a:custGeom>
                  <a:avLst/>
                  <a:gdLst/>
                  <a:ahLst/>
                  <a:cxnLst>
                    <a:cxn ang="0">
                      <a:pos x="212" y="456"/>
                    </a:cxn>
                    <a:cxn ang="0">
                      <a:pos x="126" y="0"/>
                    </a:cxn>
                    <a:cxn ang="0">
                      <a:pos x="0" y="4"/>
                    </a:cxn>
                    <a:cxn ang="0">
                      <a:pos x="80" y="454"/>
                    </a:cxn>
                    <a:cxn ang="0">
                      <a:pos x="212" y="456"/>
                    </a:cxn>
                  </a:cxnLst>
                  <a:rect l="0" t="0" r="r" b="b"/>
                  <a:pathLst>
                    <a:path w="212" h="456">
                      <a:moveTo>
                        <a:pt x="212" y="456"/>
                      </a:moveTo>
                      <a:lnTo>
                        <a:pt x="126" y="0"/>
                      </a:lnTo>
                      <a:lnTo>
                        <a:pt x="0" y="4"/>
                      </a:lnTo>
                      <a:lnTo>
                        <a:pt x="80" y="454"/>
                      </a:lnTo>
                      <a:lnTo>
                        <a:pt x="212" y="456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60304" name="Freeform 208"/>
                <p:cNvSpPr>
                  <a:spLocks noChangeAspect="1"/>
                </p:cNvSpPr>
                <p:nvPr/>
              </p:nvSpPr>
              <p:spPr bwMode="auto">
                <a:xfrm>
                  <a:off x="1812" y="2958"/>
                  <a:ext cx="82" cy="171"/>
                </a:xfrm>
                <a:custGeom>
                  <a:avLst/>
                  <a:gdLst/>
                  <a:ahLst/>
                  <a:cxnLst>
                    <a:cxn ang="0">
                      <a:pos x="220" y="456"/>
                    </a:cxn>
                    <a:cxn ang="0">
                      <a:pos x="126" y="6"/>
                    </a:cxn>
                    <a:cxn ang="0">
                      <a:pos x="0" y="0"/>
                    </a:cxn>
                    <a:cxn ang="0">
                      <a:pos x="84" y="454"/>
                    </a:cxn>
                    <a:cxn ang="0">
                      <a:pos x="220" y="456"/>
                    </a:cxn>
                  </a:cxnLst>
                  <a:rect l="0" t="0" r="r" b="b"/>
                  <a:pathLst>
                    <a:path w="220" h="456">
                      <a:moveTo>
                        <a:pt x="220" y="456"/>
                      </a:moveTo>
                      <a:lnTo>
                        <a:pt x="126" y="6"/>
                      </a:lnTo>
                      <a:lnTo>
                        <a:pt x="0" y="0"/>
                      </a:lnTo>
                      <a:lnTo>
                        <a:pt x="84" y="454"/>
                      </a:lnTo>
                      <a:lnTo>
                        <a:pt x="220" y="456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60305" name="Freeform 209"/>
                <p:cNvSpPr>
                  <a:spLocks noChangeAspect="1"/>
                </p:cNvSpPr>
                <p:nvPr/>
              </p:nvSpPr>
              <p:spPr bwMode="auto">
                <a:xfrm>
                  <a:off x="1904" y="3057"/>
                  <a:ext cx="64" cy="60"/>
                </a:xfrm>
                <a:custGeom>
                  <a:avLst/>
                  <a:gdLst/>
                  <a:ahLst/>
                  <a:cxnLst>
                    <a:cxn ang="0">
                      <a:pos x="170" y="154"/>
                    </a:cxn>
                    <a:cxn ang="0">
                      <a:pos x="134" y="0"/>
                    </a:cxn>
                    <a:cxn ang="0">
                      <a:pos x="0" y="0"/>
                    </a:cxn>
                    <a:cxn ang="0">
                      <a:pos x="38" y="160"/>
                    </a:cxn>
                    <a:cxn ang="0">
                      <a:pos x="170" y="154"/>
                    </a:cxn>
                  </a:cxnLst>
                  <a:rect l="0" t="0" r="r" b="b"/>
                  <a:pathLst>
                    <a:path w="170" h="160">
                      <a:moveTo>
                        <a:pt x="170" y="154"/>
                      </a:moveTo>
                      <a:lnTo>
                        <a:pt x="134" y="0"/>
                      </a:lnTo>
                      <a:lnTo>
                        <a:pt x="0" y="0"/>
                      </a:lnTo>
                      <a:lnTo>
                        <a:pt x="38" y="160"/>
                      </a:lnTo>
                      <a:lnTo>
                        <a:pt x="170" y="154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60306" name="Freeform 210"/>
                <p:cNvSpPr>
                  <a:spLocks noChangeAspect="1"/>
                </p:cNvSpPr>
                <p:nvPr/>
              </p:nvSpPr>
              <p:spPr bwMode="auto">
                <a:xfrm>
                  <a:off x="1883" y="2958"/>
                  <a:ext cx="65" cy="90"/>
                </a:xfrm>
                <a:custGeom>
                  <a:avLst/>
                  <a:gdLst/>
                  <a:ahLst/>
                  <a:cxnLst>
                    <a:cxn ang="0">
                      <a:pos x="174" y="234"/>
                    </a:cxn>
                    <a:cxn ang="0">
                      <a:pos x="136" y="84"/>
                    </a:cxn>
                    <a:cxn ang="0">
                      <a:pos x="126" y="0"/>
                    </a:cxn>
                    <a:cxn ang="0">
                      <a:pos x="0" y="0"/>
                    </a:cxn>
                    <a:cxn ang="0">
                      <a:pos x="14" y="90"/>
                    </a:cxn>
                    <a:cxn ang="0">
                      <a:pos x="50" y="240"/>
                    </a:cxn>
                    <a:cxn ang="0">
                      <a:pos x="174" y="234"/>
                    </a:cxn>
                  </a:cxnLst>
                  <a:rect l="0" t="0" r="r" b="b"/>
                  <a:pathLst>
                    <a:path w="174" h="240">
                      <a:moveTo>
                        <a:pt x="174" y="234"/>
                      </a:moveTo>
                      <a:lnTo>
                        <a:pt x="136" y="84"/>
                      </a:lnTo>
                      <a:lnTo>
                        <a:pt x="126" y="0"/>
                      </a:lnTo>
                      <a:lnTo>
                        <a:pt x="0" y="0"/>
                      </a:lnTo>
                      <a:lnTo>
                        <a:pt x="14" y="90"/>
                      </a:lnTo>
                      <a:lnTo>
                        <a:pt x="50" y="240"/>
                      </a:lnTo>
                      <a:lnTo>
                        <a:pt x="174" y="234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0" name="Group 211"/>
            <p:cNvGrpSpPr>
              <a:grpSpLocks/>
            </p:cNvGrpSpPr>
            <p:nvPr/>
          </p:nvGrpSpPr>
          <p:grpSpPr bwMode="auto">
            <a:xfrm>
              <a:off x="342" y="1182"/>
              <a:ext cx="1442" cy="1636"/>
              <a:chOff x="342" y="1182"/>
              <a:chExt cx="1442" cy="1636"/>
            </a:xfrm>
          </p:grpSpPr>
          <p:sp>
            <p:nvSpPr>
              <p:cNvPr id="260308" name="Rectangle 212"/>
              <p:cNvSpPr>
                <a:spLocks noChangeAspect="1" noChangeArrowheads="1"/>
              </p:cNvSpPr>
              <p:nvPr/>
            </p:nvSpPr>
            <p:spPr bwMode="auto">
              <a:xfrm>
                <a:off x="363" y="2780"/>
                <a:ext cx="1410" cy="38"/>
              </a:xfrm>
              <a:prstGeom prst="rect">
                <a:avLst/>
              </a:prstGeom>
              <a:solidFill>
                <a:srgbClr val="5F5F5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0309" name="Rectangle 213"/>
              <p:cNvSpPr>
                <a:spLocks noChangeAspect="1" noChangeArrowheads="1"/>
              </p:cNvSpPr>
              <p:nvPr/>
            </p:nvSpPr>
            <p:spPr bwMode="gray">
              <a:xfrm>
                <a:off x="343" y="2438"/>
                <a:ext cx="1441" cy="350"/>
              </a:xfrm>
              <a:prstGeom prst="rect">
                <a:avLst/>
              </a:prstGeom>
              <a:gradFill rotWithShape="0">
                <a:gsLst>
                  <a:gs pos="0">
                    <a:srgbClr val="DDDDDD"/>
                  </a:gs>
                  <a:gs pos="100000">
                    <a:srgbClr val="777777"/>
                  </a:gs>
                </a:gsLst>
                <a:lin ang="0" scaled="1"/>
              </a:gradFill>
              <a:ln w="3175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11" name="Group 214"/>
              <p:cNvGrpSpPr>
                <a:grpSpLocks/>
              </p:cNvGrpSpPr>
              <p:nvPr/>
            </p:nvGrpSpPr>
            <p:grpSpPr bwMode="auto">
              <a:xfrm>
                <a:off x="1342" y="2553"/>
                <a:ext cx="302" cy="60"/>
                <a:chOff x="1342" y="2553"/>
                <a:chExt cx="302" cy="60"/>
              </a:xfrm>
            </p:grpSpPr>
            <p:sp>
              <p:nvSpPr>
                <p:cNvPr id="260311" name="Freeform 215"/>
                <p:cNvSpPr>
                  <a:spLocks noChangeAspect="1"/>
                </p:cNvSpPr>
                <p:nvPr/>
              </p:nvSpPr>
              <p:spPr bwMode="auto">
                <a:xfrm>
                  <a:off x="1416" y="2553"/>
                  <a:ext cx="163" cy="60"/>
                </a:xfrm>
                <a:custGeom>
                  <a:avLst/>
                  <a:gdLst/>
                  <a:ahLst/>
                  <a:cxnLst>
                    <a:cxn ang="0">
                      <a:pos x="0" y="130"/>
                    </a:cxn>
                    <a:cxn ang="0">
                      <a:pos x="0" y="110"/>
                    </a:cxn>
                    <a:cxn ang="0">
                      <a:pos x="34" y="0"/>
                    </a:cxn>
                    <a:cxn ang="0">
                      <a:pos x="314" y="4"/>
                    </a:cxn>
                    <a:cxn ang="0">
                      <a:pos x="354" y="130"/>
                    </a:cxn>
                    <a:cxn ang="0">
                      <a:pos x="0" y="130"/>
                    </a:cxn>
                  </a:cxnLst>
                  <a:rect l="0" t="0" r="r" b="b"/>
                  <a:pathLst>
                    <a:path w="354" h="130">
                      <a:moveTo>
                        <a:pt x="0" y="130"/>
                      </a:moveTo>
                      <a:cubicBezTo>
                        <a:pt x="0" y="123"/>
                        <a:pt x="0" y="117"/>
                        <a:pt x="0" y="110"/>
                      </a:cubicBezTo>
                      <a:lnTo>
                        <a:pt x="34" y="0"/>
                      </a:lnTo>
                      <a:lnTo>
                        <a:pt x="314" y="4"/>
                      </a:lnTo>
                      <a:lnTo>
                        <a:pt x="354" y="130"/>
                      </a:lnTo>
                      <a:lnTo>
                        <a:pt x="0" y="13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60312" name="Rectangle 216"/>
                <p:cNvSpPr>
                  <a:spLocks noChangeAspect="1" noChangeArrowheads="1"/>
                </p:cNvSpPr>
                <p:nvPr/>
              </p:nvSpPr>
              <p:spPr bwMode="auto">
                <a:xfrm>
                  <a:off x="1342" y="2569"/>
                  <a:ext cx="302" cy="28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260313" name="Rectangle 217"/>
              <p:cNvSpPr>
                <a:spLocks noChangeAspect="1" noChangeArrowheads="1"/>
              </p:cNvSpPr>
              <p:nvPr/>
            </p:nvSpPr>
            <p:spPr bwMode="auto">
              <a:xfrm>
                <a:off x="500" y="2665"/>
                <a:ext cx="109" cy="53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0314" name="Freeform 218"/>
              <p:cNvSpPr>
                <a:spLocks noChangeAspect="1"/>
              </p:cNvSpPr>
              <p:nvPr/>
            </p:nvSpPr>
            <p:spPr bwMode="gray">
              <a:xfrm>
                <a:off x="342" y="2207"/>
                <a:ext cx="1442" cy="244"/>
              </a:xfrm>
              <a:custGeom>
                <a:avLst/>
                <a:gdLst/>
                <a:ahLst/>
                <a:cxnLst>
                  <a:cxn ang="0">
                    <a:pos x="399" y="0"/>
                  </a:cxn>
                  <a:cxn ang="0">
                    <a:pos x="0" y="501"/>
                  </a:cxn>
                  <a:cxn ang="0">
                    <a:pos x="17" y="530"/>
                  </a:cxn>
                  <a:cxn ang="0">
                    <a:pos x="3114" y="525"/>
                  </a:cxn>
                  <a:cxn ang="0">
                    <a:pos x="3129" y="501"/>
                  </a:cxn>
                  <a:cxn ang="0">
                    <a:pos x="2724" y="6"/>
                  </a:cxn>
                  <a:cxn ang="0">
                    <a:pos x="399" y="0"/>
                  </a:cxn>
                </a:cxnLst>
                <a:rect l="0" t="0" r="r" b="b"/>
                <a:pathLst>
                  <a:path w="3129" h="530">
                    <a:moveTo>
                      <a:pt x="399" y="0"/>
                    </a:moveTo>
                    <a:lnTo>
                      <a:pt x="0" y="501"/>
                    </a:lnTo>
                    <a:lnTo>
                      <a:pt x="17" y="530"/>
                    </a:lnTo>
                    <a:lnTo>
                      <a:pt x="3114" y="525"/>
                    </a:lnTo>
                    <a:lnTo>
                      <a:pt x="3129" y="501"/>
                    </a:lnTo>
                    <a:lnTo>
                      <a:pt x="2724" y="6"/>
                    </a:lnTo>
                    <a:lnTo>
                      <a:pt x="399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B2B2B2"/>
                  </a:gs>
                  <a:gs pos="100000">
                    <a:srgbClr val="4D4D4D"/>
                  </a:gs>
                </a:gsLst>
                <a:lin ang="0" scaled="1"/>
              </a:gradFill>
              <a:ln w="3175" cap="flat" cmpd="sng">
                <a:solidFill>
                  <a:srgbClr val="808080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0315" name="Freeform 219"/>
              <p:cNvSpPr>
                <a:spLocks noChangeAspect="1"/>
              </p:cNvSpPr>
              <p:nvPr/>
            </p:nvSpPr>
            <p:spPr bwMode="auto">
              <a:xfrm>
                <a:off x="557" y="2226"/>
                <a:ext cx="954" cy="99"/>
              </a:xfrm>
              <a:custGeom>
                <a:avLst/>
                <a:gdLst/>
                <a:ahLst/>
                <a:cxnLst>
                  <a:cxn ang="0">
                    <a:pos x="1904" y="0"/>
                  </a:cxn>
                  <a:cxn ang="0">
                    <a:pos x="2034" y="160"/>
                  </a:cxn>
                  <a:cxn ang="0">
                    <a:pos x="1984" y="214"/>
                  </a:cxn>
                  <a:cxn ang="0">
                    <a:pos x="94" y="214"/>
                  </a:cxn>
                  <a:cxn ang="0">
                    <a:pos x="44" y="160"/>
                  </a:cxn>
                  <a:cxn ang="0">
                    <a:pos x="160" y="14"/>
                  </a:cxn>
                  <a:cxn ang="0">
                    <a:pos x="1904" y="0"/>
                  </a:cxn>
                </a:cxnLst>
                <a:rect l="0" t="0" r="r" b="b"/>
                <a:pathLst>
                  <a:path w="2070" h="214">
                    <a:moveTo>
                      <a:pt x="1904" y="0"/>
                    </a:moveTo>
                    <a:lnTo>
                      <a:pt x="2034" y="160"/>
                    </a:lnTo>
                    <a:cubicBezTo>
                      <a:pt x="2034" y="160"/>
                      <a:pt x="2070" y="214"/>
                      <a:pt x="1984" y="214"/>
                    </a:cubicBezTo>
                    <a:cubicBezTo>
                      <a:pt x="1984" y="214"/>
                      <a:pt x="1039" y="214"/>
                      <a:pt x="94" y="214"/>
                    </a:cubicBezTo>
                    <a:cubicBezTo>
                      <a:pt x="0" y="210"/>
                      <a:pt x="44" y="160"/>
                      <a:pt x="44" y="160"/>
                    </a:cubicBezTo>
                    <a:lnTo>
                      <a:pt x="160" y="14"/>
                    </a:lnTo>
                    <a:lnTo>
                      <a:pt x="190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777777"/>
                  </a:gs>
                  <a:gs pos="100000">
                    <a:srgbClr val="808080"/>
                  </a:gs>
                </a:gsLst>
                <a:lin ang="0" scaled="1"/>
              </a:gradFill>
              <a:ln w="3175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0316" name="Freeform 220"/>
              <p:cNvSpPr>
                <a:spLocks noChangeAspect="1"/>
              </p:cNvSpPr>
              <p:nvPr/>
            </p:nvSpPr>
            <p:spPr bwMode="auto">
              <a:xfrm>
                <a:off x="569" y="2311"/>
                <a:ext cx="929" cy="81"/>
              </a:xfrm>
              <a:custGeom>
                <a:avLst/>
                <a:gdLst/>
                <a:ahLst/>
                <a:cxnLst>
                  <a:cxn ang="0">
                    <a:pos x="2014" y="0"/>
                  </a:cxn>
                  <a:cxn ang="0">
                    <a:pos x="2016" y="126"/>
                  </a:cxn>
                  <a:cxn ang="0">
                    <a:pos x="1960" y="176"/>
                  </a:cxn>
                  <a:cxn ang="0">
                    <a:pos x="70" y="176"/>
                  </a:cxn>
                  <a:cxn ang="0">
                    <a:pos x="10" y="120"/>
                  </a:cxn>
                  <a:cxn ang="0">
                    <a:pos x="10" y="2"/>
                  </a:cxn>
                  <a:cxn ang="0">
                    <a:pos x="2014" y="0"/>
                  </a:cxn>
                </a:cxnLst>
                <a:rect l="0" t="0" r="r" b="b"/>
                <a:pathLst>
                  <a:path w="2018" h="176">
                    <a:moveTo>
                      <a:pt x="2014" y="0"/>
                    </a:moveTo>
                    <a:lnTo>
                      <a:pt x="2016" y="126"/>
                    </a:lnTo>
                    <a:cubicBezTo>
                      <a:pt x="2007" y="155"/>
                      <a:pt x="2018" y="156"/>
                      <a:pt x="1960" y="176"/>
                    </a:cubicBezTo>
                    <a:cubicBezTo>
                      <a:pt x="1960" y="176"/>
                      <a:pt x="1015" y="176"/>
                      <a:pt x="70" y="176"/>
                    </a:cubicBezTo>
                    <a:cubicBezTo>
                      <a:pt x="0" y="172"/>
                      <a:pt x="20" y="149"/>
                      <a:pt x="10" y="120"/>
                    </a:cubicBezTo>
                    <a:lnTo>
                      <a:pt x="10" y="2"/>
                    </a:lnTo>
                    <a:lnTo>
                      <a:pt x="201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DDDDDD"/>
                  </a:gs>
                  <a:gs pos="100000">
                    <a:srgbClr val="292929"/>
                  </a:gs>
                </a:gsLst>
                <a:lin ang="0" scaled="1"/>
              </a:gradFill>
              <a:ln w="317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0317" name="AutoShape 221"/>
              <p:cNvSpPr>
                <a:spLocks noChangeAspect="1" noChangeArrowheads="1"/>
              </p:cNvSpPr>
              <p:nvPr/>
            </p:nvSpPr>
            <p:spPr bwMode="gray">
              <a:xfrm>
                <a:off x="399" y="1182"/>
                <a:ext cx="1318" cy="1073"/>
              </a:xfrm>
              <a:prstGeom prst="roundRect">
                <a:avLst>
                  <a:gd name="adj" fmla="val 1847"/>
                </a:avLst>
              </a:prstGeom>
              <a:gradFill rotWithShape="0">
                <a:gsLst>
                  <a:gs pos="0">
                    <a:srgbClr val="DDDDDD"/>
                  </a:gs>
                  <a:gs pos="100000">
                    <a:srgbClr val="5F5F5F"/>
                  </a:gs>
                </a:gsLst>
                <a:lin ang="2700000" scaled="1"/>
              </a:gradFill>
              <a:ln w="3175">
                <a:solidFill>
                  <a:srgbClr val="80808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0318" name="AutoShape 222"/>
              <p:cNvSpPr>
                <a:spLocks noChangeAspect="1" noChangeArrowheads="1"/>
              </p:cNvSpPr>
              <p:nvPr/>
            </p:nvSpPr>
            <p:spPr bwMode="gray">
              <a:xfrm>
                <a:off x="479" y="1272"/>
                <a:ext cx="1158" cy="897"/>
              </a:xfrm>
              <a:prstGeom prst="roundRect">
                <a:avLst>
                  <a:gd name="adj" fmla="val 1847"/>
                </a:avLst>
              </a:prstGeom>
              <a:gradFill rotWithShape="0">
                <a:gsLst>
                  <a:gs pos="0">
                    <a:srgbClr val="5F5F5F"/>
                  </a:gs>
                  <a:gs pos="100000">
                    <a:srgbClr val="DDDDDD"/>
                  </a:gs>
                </a:gsLst>
                <a:lin ang="2700000" scaled="1"/>
              </a:gradFill>
              <a:ln w="3175">
                <a:solidFill>
                  <a:srgbClr val="80808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0319" name="AutoShape 223"/>
              <p:cNvSpPr>
                <a:spLocks noChangeAspect="1" noChangeArrowheads="1"/>
              </p:cNvSpPr>
              <p:nvPr/>
            </p:nvSpPr>
            <p:spPr bwMode="gray">
              <a:xfrm>
                <a:off x="557" y="1345"/>
                <a:ext cx="1004" cy="736"/>
              </a:xfrm>
              <a:prstGeom prst="roundRect">
                <a:avLst>
                  <a:gd name="adj" fmla="val 1847"/>
                </a:avLst>
              </a:prstGeom>
              <a:gradFill rotWithShape="0">
                <a:gsLst>
                  <a:gs pos="0">
                    <a:srgbClr val="99CCCC"/>
                  </a:gs>
                  <a:gs pos="100000">
                    <a:srgbClr val="006699"/>
                  </a:gs>
                </a:gsLst>
                <a:lin ang="2700000" scaled="1"/>
              </a:gradFill>
              <a:ln w="6350">
                <a:solidFill>
                  <a:srgbClr val="99CC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0320" name="AutoShape 224"/>
              <p:cNvSpPr>
                <a:spLocks noChangeAspect="1" noChangeArrowheads="1"/>
              </p:cNvSpPr>
              <p:nvPr/>
            </p:nvSpPr>
            <p:spPr bwMode="auto">
              <a:xfrm>
                <a:off x="1307" y="1454"/>
                <a:ext cx="79" cy="185"/>
              </a:xfrm>
              <a:prstGeom prst="roundRect">
                <a:avLst>
                  <a:gd name="adj" fmla="val 50000"/>
                </a:avLst>
              </a:prstGeom>
              <a:solidFill>
                <a:srgbClr val="99CCCC"/>
              </a:solidFill>
              <a:ln w="635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260321" name="Text Box 225"/>
          <p:cNvSpPr txBox="1">
            <a:spLocks noChangeArrowheads="1"/>
          </p:cNvSpPr>
          <p:nvPr/>
        </p:nvSpPr>
        <p:spPr bwMode="auto">
          <a:xfrm>
            <a:off x="233363" y="1493838"/>
            <a:ext cx="8048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20000"/>
              </a:spcBef>
            </a:pPr>
            <a:r>
              <a:rPr lang="en-US" sz="1600"/>
              <a:t>Host 1</a:t>
            </a:r>
          </a:p>
        </p:txBody>
      </p:sp>
      <p:sp>
        <p:nvSpPr>
          <p:cNvPr id="260322" name="Text Box 226"/>
          <p:cNvSpPr txBox="1">
            <a:spLocks noChangeArrowheads="1"/>
          </p:cNvSpPr>
          <p:nvPr/>
        </p:nvSpPr>
        <p:spPr bwMode="auto">
          <a:xfrm>
            <a:off x="7443788" y="1493838"/>
            <a:ext cx="8048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20000"/>
              </a:spcBef>
            </a:pPr>
            <a:r>
              <a:rPr lang="en-US" sz="1600"/>
              <a:t>Host 2</a:t>
            </a:r>
          </a:p>
        </p:txBody>
      </p:sp>
      <p:grpSp>
        <p:nvGrpSpPr>
          <p:cNvPr id="12" name="Group 227"/>
          <p:cNvGrpSpPr>
            <a:grpSpLocks/>
          </p:cNvGrpSpPr>
          <p:nvPr/>
        </p:nvGrpSpPr>
        <p:grpSpPr bwMode="auto">
          <a:xfrm>
            <a:off x="830263" y="2751138"/>
            <a:ext cx="7123112" cy="822325"/>
            <a:chOff x="523" y="1733"/>
            <a:chExt cx="4487" cy="518"/>
          </a:xfrm>
        </p:grpSpPr>
        <p:sp>
          <p:nvSpPr>
            <p:cNvPr id="260324" name="Line 228"/>
            <p:cNvSpPr>
              <a:spLocks noChangeShapeType="1"/>
            </p:cNvSpPr>
            <p:nvPr/>
          </p:nvSpPr>
          <p:spPr bwMode="auto">
            <a:xfrm flipH="1">
              <a:off x="523" y="1940"/>
              <a:ext cx="4487" cy="311"/>
            </a:xfrm>
            <a:prstGeom prst="line">
              <a:avLst/>
            </a:prstGeom>
            <a:noFill/>
            <a:ln w="28575">
              <a:solidFill>
                <a:schemeClr val="hlink"/>
              </a:solidFill>
              <a:round/>
              <a:headEnd/>
              <a:tailEnd type="triangle" w="med" len="med"/>
            </a:ln>
            <a:effectLst/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260325" name="Text Box 229"/>
            <p:cNvSpPr txBox="1">
              <a:spLocks noChangeArrowheads="1"/>
            </p:cNvSpPr>
            <p:nvPr/>
          </p:nvSpPr>
          <p:spPr bwMode="auto">
            <a:xfrm>
              <a:off x="2708" y="1744"/>
              <a:ext cx="87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  <a:spcBef>
                  <a:spcPct val="20000"/>
                </a:spcBef>
              </a:pPr>
              <a:r>
                <a:rPr lang="en-US" sz="2000">
                  <a:solidFill>
                    <a:schemeClr val="hlink"/>
                  </a:solidFill>
                </a:rPr>
                <a:t>ACK, FYN</a:t>
              </a:r>
            </a:p>
          </p:txBody>
        </p:sp>
        <p:sp>
          <p:nvSpPr>
            <p:cNvPr id="260326" name="Oval 230"/>
            <p:cNvSpPr>
              <a:spLocks noChangeArrowheads="1"/>
            </p:cNvSpPr>
            <p:nvPr/>
          </p:nvSpPr>
          <p:spPr bwMode="gray">
            <a:xfrm>
              <a:off x="2411" y="1733"/>
              <a:ext cx="271" cy="271"/>
            </a:xfrm>
            <a:prstGeom prst="ellipse">
              <a:avLst/>
            </a:prstGeom>
            <a:solidFill>
              <a:schemeClr val="hlink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>
              <a:outerShdw dist="53882" dir="2700000" algn="ctr" rotWithShape="0">
                <a:srgbClr val="004E9C"/>
              </a:outerShdw>
            </a:effectLst>
          </p:spPr>
          <p:txBody>
            <a:bodyPr wrap="none" lIns="90488" tIns="44450" rIns="90488" bIns="44450" anchor="ctr"/>
            <a:lstStyle/>
            <a:p>
              <a:pPr eaLnBrk="0" hangingPunct="0">
                <a:lnSpc>
                  <a:spcPct val="100000"/>
                </a:lnSpc>
                <a:spcBef>
                  <a:spcPct val="0"/>
                </a:spcBef>
              </a:pPr>
              <a:r>
                <a:rPr lang="en-US" sz="2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</a:t>
              </a:r>
            </a:p>
          </p:txBody>
        </p:sp>
      </p:grpSp>
      <p:grpSp>
        <p:nvGrpSpPr>
          <p:cNvPr id="13" name="Group 231"/>
          <p:cNvGrpSpPr>
            <a:grpSpLocks/>
          </p:cNvGrpSpPr>
          <p:nvPr/>
        </p:nvGrpSpPr>
        <p:grpSpPr bwMode="auto">
          <a:xfrm>
            <a:off x="830263" y="3613150"/>
            <a:ext cx="7123112" cy="982663"/>
            <a:chOff x="523" y="2276"/>
            <a:chExt cx="4487" cy="619"/>
          </a:xfrm>
        </p:grpSpPr>
        <p:sp>
          <p:nvSpPr>
            <p:cNvPr id="260328" name="Line 232"/>
            <p:cNvSpPr>
              <a:spLocks noChangeShapeType="1"/>
            </p:cNvSpPr>
            <p:nvPr/>
          </p:nvSpPr>
          <p:spPr bwMode="auto">
            <a:xfrm>
              <a:off x="523" y="2468"/>
              <a:ext cx="4487" cy="427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 type="triangle" w="med" len="med"/>
            </a:ln>
            <a:effectLst/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260329" name="Oval 233"/>
            <p:cNvSpPr>
              <a:spLocks noChangeArrowheads="1"/>
            </p:cNvSpPr>
            <p:nvPr/>
          </p:nvSpPr>
          <p:spPr bwMode="gray">
            <a:xfrm>
              <a:off x="1937" y="2276"/>
              <a:ext cx="271" cy="271"/>
            </a:xfrm>
            <a:prstGeom prst="ellipse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>
              <a:outerShdw dist="53882" dir="2700000" algn="ctr" rotWithShape="0">
                <a:srgbClr val="004E9C"/>
              </a:outerShdw>
            </a:effectLst>
          </p:spPr>
          <p:txBody>
            <a:bodyPr wrap="none" lIns="90488" tIns="44450" rIns="90488" bIns="44450" anchor="ctr"/>
            <a:lstStyle/>
            <a:p>
              <a:pPr eaLnBrk="0" hangingPunct="0">
                <a:lnSpc>
                  <a:spcPct val="100000"/>
                </a:lnSpc>
                <a:spcBef>
                  <a:spcPct val="0"/>
                </a:spcBef>
              </a:pPr>
              <a:r>
                <a:rPr lang="en-US" sz="2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2</a:t>
              </a:r>
            </a:p>
          </p:txBody>
        </p:sp>
        <p:sp>
          <p:nvSpPr>
            <p:cNvPr id="260330" name="Text Box 234"/>
            <p:cNvSpPr txBox="1">
              <a:spLocks noChangeArrowheads="1"/>
            </p:cNvSpPr>
            <p:nvPr/>
          </p:nvSpPr>
          <p:spPr bwMode="auto">
            <a:xfrm>
              <a:off x="2243" y="2287"/>
              <a:ext cx="46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>
                <a:lnSpc>
                  <a:spcPct val="100000"/>
                </a:lnSpc>
                <a:spcBef>
                  <a:spcPct val="20000"/>
                </a:spcBef>
              </a:pPr>
              <a:r>
                <a:rPr lang="en-US" sz="2000">
                  <a:solidFill>
                    <a:schemeClr val="accent2"/>
                  </a:solidFill>
                </a:rPr>
                <a:t>ACK</a:t>
              </a:r>
            </a:p>
          </p:txBody>
        </p:sp>
      </p:grpSp>
      <p:grpSp>
        <p:nvGrpSpPr>
          <p:cNvPr id="14" name="Group 235"/>
          <p:cNvGrpSpPr>
            <a:grpSpLocks/>
          </p:cNvGrpSpPr>
          <p:nvPr/>
        </p:nvGrpSpPr>
        <p:grpSpPr bwMode="auto">
          <a:xfrm>
            <a:off x="814388" y="5557838"/>
            <a:ext cx="7138987" cy="739775"/>
            <a:chOff x="513" y="3501"/>
            <a:chExt cx="4497" cy="466"/>
          </a:xfrm>
        </p:grpSpPr>
        <p:sp>
          <p:nvSpPr>
            <p:cNvPr id="260332" name="Line 236"/>
            <p:cNvSpPr>
              <a:spLocks noChangeShapeType="1"/>
            </p:cNvSpPr>
            <p:nvPr/>
          </p:nvSpPr>
          <p:spPr bwMode="auto">
            <a:xfrm flipH="1">
              <a:off x="513" y="3720"/>
              <a:ext cx="4497" cy="247"/>
            </a:xfrm>
            <a:prstGeom prst="line">
              <a:avLst/>
            </a:prstGeom>
            <a:noFill/>
            <a:ln w="28575">
              <a:solidFill>
                <a:schemeClr val="hlink"/>
              </a:solidFill>
              <a:round/>
              <a:headEnd/>
              <a:tailEnd type="triangle" w="med" len="med"/>
            </a:ln>
            <a:effectLst/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260333" name="Oval 237"/>
            <p:cNvSpPr>
              <a:spLocks noChangeArrowheads="1"/>
            </p:cNvSpPr>
            <p:nvPr/>
          </p:nvSpPr>
          <p:spPr bwMode="gray">
            <a:xfrm>
              <a:off x="2679" y="3501"/>
              <a:ext cx="271" cy="271"/>
            </a:xfrm>
            <a:prstGeom prst="ellipse">
              <a:avLst/>
            </a:prstGeom>
            <a:solidFill>
              <a:schemeClr val="hlink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>
              <a:outerShdw dist="53882" dir="2700000" algn="ctr" rotWithShape="0">
                <a:srgbClr val="004E9C"/>
              </a:outerShdw>
            </a:effectLst>
          </p:spPr>
          <p:txBody>
            <a:bodyPr wrap="none" lIns="90488" tIns="44450" rIns="90488" bIns="44450" anchor="ctr"/>
            <a:lstStyle/>
            <a:p>
              <a:pPr eaLnBrk="0" hangingPunct="0">
                <a:lnSpc>
                  <a:spcPct val="100000"/>
                </a:lnSpc>
                <a:spcBef>
                  <a:spcPct val="0"/>
                </a:spcBef>
              </a:pPr>
              <a:r>
                <a:rPr lang="en-US" sz="2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4</a:t>
              </a:r>
            </a:p>
          </p:txBody>
        </p:sp>
        <p:sp>
          <p:nvSpPr>
            <p:cNvPr id="260334" name="Text Box 238"/>
            <p:cNvSpPr txBox="1">
              <a:spLocks noChangeArrowheads="1"/>
            </p:cNvSpPr>
            <p:nvPr/>
          </p:nvSpPr>
          <p:spPr bwMode="auto">
            <a:xfrm>
              <a:off x="2979" y="3512"/>
              <a:ext cx="46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  <a:spcBef>
                  <a:spcPct val="20000"/>
                </a:spcBef>
              </a:pPr>
              <a:r>
                <a:rPr lang="en-US" sz="2000">
                  <a:solidFill>
                    <a:schemeClr val="hlink"/>
                  </a:solidFill>
                </a:rPr>
                <a:t>ACK</a:t>
              </a:r>
            </a:p>
          </p:txBody>
        </p:sp>
      </p:grpSp>
      <p:grpSp>
        <p:nvGrpSpPr>
          <p:cNvPr id="15" name="Group 239"/>
          <p:cNvGrpSpPr>
            <a:grpSpLocks/>
          </p:cNvGrpSpPr>
          <p:nvPr/>
        </p:nvGrpSpPr>
        <p:grpSpPr bwMode="auto">
          <a:xfrm>
            <a:off x="830263" y="4581525"/>
            <a:ext cx="7123112" cy="955675"/>
            <a:chOff x="523" y="2886"/>
            <a:chExt cx="4487" cy="602"/>
          </a:xfrm>
        </p:grpSpPr>
        <p:sp>
          <p:nvSpPr>
            <p:cNvPr id="260336" name="Line 240"/>
            <p:cNvSpPr>
              <a:spLocks noChangeShapeType="1"/>
            </p:cNvSpPr>
            <p:nvPr/>
          </p:nvSpPr>
          <p:spPr bwMode="auto">
            <a:xfrm>
              <a:off x="523" y="2969"/>
              <a:ext cx="4487" cy="519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 type="triangle" w="med" len="med"/>
            </a:ln>
            <a:effectLst/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260337" name="Oval 241"/>
            <p:cNvSpPr>
              <a:spLocks noChangeArrowheads="1"/>
            </p:cNvSpPr>
            <p:nvPr/>
          </p:nvSpPr>
          <p:spPr bwMode="gray">
            <a:xfrm>
              <a:off x="2522" y="2886"/>
              <a:ext cx="271" cy="271"/>
            </a:xfrm>
            <a:prstGeom prst="ellipse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>
              <a:outerShdw dist="53882" dir="2700000" algn="ctr" rotWithShape="0">
                <a:srgbClr val="004E9C"/>
              </a:outerShdw>
            </a:effectLst>
          </p:spPr>
          <p:txBody>
            <a:bodyPr wrap="none" lIns="90488" tIns="44450" rIns="90488" bIns="44450" anchor="ctr"/>
            <a:lstStyle/>
            <a:p>
              <a:pPr eaLnBrk="0" hangingPunct="0">
                <a:lnSpc>
                  <a:spcPct val="100000"/>
                </a:lnSpc>
                <a:spcBef>
                  <a:spcPct val="0"/>
                </a:spcBef>
              </a:pPr>
              <a:r>
                <a:rPr lang="en-US" sz="2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3</a:t>
              </a:r>
            </a:p>
          </p:txBody>
        </p:sp>
        <p:sp>
          <p:nvSpPr>
            <p:cNvPr id="260338" name="Text Box 242"/>
            <p:cNvSpPr txBox="1">
              <a:spLocks noChangeArrowheads="1"/>
            </p:cNvSpPr>
            <p:nvPr/>
          </p:nvSpPr>
          <p:spPr bwMode="auto">
            <a:xfrm>
              <a:off x="2819" y="2897"/>
              <a:ext cx="810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>
                <a:lnSpc>
                  <a:spcPct val="100000"/>
                </a:lnSpc>
                <a:spcBef>
                  <a:spcPct val="20000"/>
                </a:spcBef>
              </a:pPr>
              <a:r>
                <a:rPr lang="en-US" sz="2000">
                  <a:solidFill>
                    <a:schemeClr val="accent2"/>
                  </a:solidFill>
                </a:rPr>
                <a:t>ACK, FIN</a:t>
              </a:r>
            </a:p>
          </p:txBody>
        </p:sp>
      </p:grpSp>
      <p:grpSp>
        <p:nvGrpSpPr>
          <p:cNvPr id="16" name="Group 243"/>
          <p:cNvGrpSpPr>
            <a:grpSpLocks/>
          </p:cNvGrpSpPr>
          <p:nvPr/>
        </p:nvGrpSpPr>
        <p:grpSpPr bwMode="auto">
          <a:xfrm>
            <a:off x="5437188" y="1916113"/>
            <a:ext cx="2320925" cy="1641475"/>
            <a:chOff x="3425" y="1144"/>
            <a:chExt cx="1462" cy="1034"/>
          </a:xfrm>
        </p:grpSpPr>
        <p:sp>
          <p:nvSpPr>
            <p:cNvPr id="260340" name="AutoShape 244"/>
            <p:cNvSpPr>
              <a:spLocks noChangeArrowheads="1"/>
            </p:cNvSpPr>
            <p:nvPr/>
          </p:nvSpPr>
          <p:spPr bwMode="auto">
            <a:xfrm>
              <a:off x="3425" y="1144"/>
              <a:ext cx="1462" cy="1034"/>
            </a:xfrm>
            <a:prstGeom prst="verticalScroll">
              <a:avLst>
                <a:gd name="adj" fmla="val 12500"/>
              </a:avLst>
            </a:prstGeom>
            <a:gradFill rotWithShape="0">
              <a:gsLst>
                <a:gs pos="0">
                  <a:srgbClr val="FFFFFF"/>
                </a:gs>
                <a:gs pos="100000">
                  <a:srgbClr val="FF5723"/>
                </a:gs>
              </a:gsLst>
              <a:lin ang="5400000" scaled="1"/>
            </a:gradFill>
            <a:ln w="19050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260341" name="Text Box 245"/>
            <p:cNvSpPr txBox="1">
              <a:spLocks noChangeArrowheads="1"/>
            </p:cNvSpPr>
            <p:nvPr/>
          </p:nvSpPr>
          <p:spPr bwMode="auto">
            <a:xfrm>
              <a:off x="3572" y="1319"/>
              <a:ext cx="1226" cy="8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100000"/>
                </a:lnSpc>
                <a:spcBef>
                  <a:spcPct val="20000"/>
                </a:spcBef>
              </a:pPr>
              <a:r>
                <a:rPr lang="en-US" sz="1400" dirty="0"/>
                <a:t>Sequence </a:t>
              </a:r>
              <a:br>
                <a:rPr lang="en-US" sz="1400" dirty="0"/>
              </a:br>
              <a:r>
                <a:rPr lang="en-US" sz="1400" dirty="0"/>
                <a:t>number = 900</a:t>
              </a:r>
            </a:p>
            <a:p>
              <a:pPr algn="l">
                <a:lnSpc>
                  <a:spcPct val="100000"/>
                </a:lnSpc>
                <a:spcBef>
                  <a:spcPct val="20000"/>
                </a:spcBef>
              </a:pPr>
              <a:r>
                <a:rPr lang="en-US" sz="1400" dirty="0"/>
                <a:t>Acknowledge = 8542</a:t>
              </a:r>
            </a:p>
            <a:p>
              <a:pPr algn="l">
                <a:lnSpc>
                  <a:spcPct val="100000"/>
                </a:lnSpc>
                <a:spcBef>
                  <a:spcPct val="20000"/>
                </a:spcBef>
              </a:pPr>
              <a:r>
                <a:rPr lang="en-US" sz="1400" dirty="0"/>
                <a:t>Flags = ACK, FYN</a:t>
              </a:r>
            </a:p>
            <a:p>
              <a:pPr algn="l">
                <a:lnSpc>
                  <a:spcPct val="100000"/>
                </a:lnSpc>
                <a:spcBef>
                  <a:spcPct val="20000"/>
                </a:spcBef>
              </a:pPr>
              <a:r>
                <a:rPr lang="en-US" sz="1400" dirty="0"/>
                <a:t>Window = 4096</a:t>
              </a:r>
            </a:p>
          </p:txBody>
        </p:sp>
      </p:grpSp>
      <p:grpSp>
        <p:nvGrpSpPr>
          <p:cNvPr id="17" name="Group 246"/>
          <p:cNvGrpSpPr>
            <a:grpSpLocks/>
          </p:cNvGrpSpPr>
          <p:nvPr/>
        </p:nvGrpSpPr>
        <p:grpSpPr bwMode="auto">
          <a:xfrm>
            <a:off x="963613" y="2852740"/>
            <a:ext cx="2193925" cy="1643063"/>
            <a:chOff x="535" y="1842"/>
            <a:chExt cx="1382" cy="1035"/>
          </a:xfrm>
        </p:grpSpPr>
        <p:sp>
          <p:nvSpPr>
            <p:cNvPr id="260343" name="AutoShape 247"/>
            <p:cNvSpPr>
              <a:spLocks noChangeArrowheads="1"/>
            </p:cNvSpPr>
            <p:nvPr/>
          </p:nvSpPr>
          <p:spPr bwMode="auto">
            <a:xfrm>
              <a:off x="535" y="1842"/>
              <a:ext cx="1382" cy="1035"/>
            </a:xfrm>
            <a:prstGeom prst="verticalScroll">
              <a:avLst>
                <a:gd name="adj" fmla="val 12500"/>
              </a:avLst>
            </a:prstGeom>
            <a:gradFill rotWithShape="0">
              <a:gsLst>
                <a:gs pos="0">
                  <a:srgbClr val="FFFFFF"/>
                </a:gs>
                <a:gs pos="100000">
                  <a:srgbClr val="3399FF"/>
                </a:gs>
              </a:gsLst>
              <a:lin ang="5400000" scaled="1"/>
            </a:gradFill>
            <a:ln w="1905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260344" name="Text Box 248"/>
            <p:cNvSpPr txBox="1">
              <a:spLocks noChangeArrowheads="1"/>
            </p:cNvSpPr>
            <p:nvPr/>
          </p:nvSpPr>
          <p:spPr bwMode="auto">
            <a:xfrm>
              <a:off x="670" y="2016"/>
              <a:ext cx="1152" cy="8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100000"/>
                </a:lnSpc>
                <a:spcBef>
                  <a:spcPct val="20000"/>
                </a:spcBef>
              </a:pPr>
              <a:r>
                <a:rPr lang="en-US" sz="1400" dirty="0"/>
                <a:t>Sequence </a:t>
              </a:r>
              <a:br>
                <a:rPr lang="en-US" sz="1400" dirty="0"/>
              </a:br>
              <a:r>
                <a:rPr lang="en-US" sz="1400" dirty="0"/>
                <a:t>number = 8542</a:t>
              </a:r>
            </a:p>
            <a:p>
              <a:pPr algn="l">
                <a:lnSpc>
                  <a:spcPct val="100000"/>
                </a:lnSpc>
                <a:spcBef>
                  <a:spcPct val="20000"/>
                </a:spcBef>
              </a:pPr>
              <a:r>
                <a:rPr lang="en-US" sz="1400" dirty="0"/>
                <a:t>Acknowledge = 901</a:t>
              </a:r>
            </a:p>
            <a:p>
              <a:pPr algn="l">
                <a:lnSpc>
                  <a:spcPct val="100000"/>
                </a:lnSpc>
                <a:spcBef>
                  <a:spcPct val="20000"/>
                </a:spcBef>
              </a:pPr>
              <a:r>
                <a:rPr lang="en-US" sz="1400" dirty="0"/>
                <a:t>Flags = ACK</a:t>
              </a:r>
            </a:p>
            <a:p>
              <a:pPr algn="l">
                <a:lnSpc>
                  <a:spcPct val="100000"/>
                </a:lnSpc>
                <a:spcBef>
                  <a:spcPct val="20000"/>
                </a:spcBef>
              </a:pPr>
              <a:r>
                <a:rPr lang="en-US" sz="1400" dirty="0"/>
                <a:t>Window = 4096</a:t>
              </a:r>
            </a:p>
          </p:txBody>
        </p:sp>
      </p:grpSp>
      <p:grpSp>
        <p:nvGrpSpPr>
          <p:cNvPr id="18" name="Group 249"/>
          <p:cNvGrpSpPr>
            <a:grpSpLocks/>
          </p:cNvGrpSpPr>
          <p:nvPr/>
        </p:nvGrpSpPr>
        <p:grpSpPr bwMode="auto">
          <a:xfrm>
            <a:off x="1871663" y="4351341"/>
            <a:ext cx="2244725" cy="1630363"/>
            <a:chOff x="1179" y="2696"/>
            <a:chExt cx="1414" cy="1027"/>
          </a:xfrm>
        </p:grpSpPr>
        <p:sp>
          <p:nvSpPr>
            <p:cNvPr id="260346" name="AutoShape 250"/>
            <p:cNvSpPr>
              <a:spLocks noChangeArrowheads="1"/>
            </p:cNvSpPr>
            <p:nvPr/>
          </p:nvSpPr>
          <p:spPr bwMode="auto">
            <a:xfrm>
              <a:off x="1179" y="2696"/>
              <a:ext cx="1414" cy="1027"/>
            </a:xfrm>
            <a:prstGeom prst="verticalScroll">
              <a:avLst>
                <a:gd name="adj" fmla="val 12500"/>
              </a:avLst>
            </a:prstGeom>
            <a:gradFill rotWithShape="0">
              <a:gsLst>
                <a:gs pos="0">
                  <a:srgbClr val="FFFFFF"/>
                </a:gs>
                <a:gs pos="100000">
                  <a:srgbClr val="3399FF"/>
                </a:gs>
              </a:gsLst>
              <a:lin ang="5400000" scaled="1"/>
            </a:gradFill>
            <a:ln w="1905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260347" name="Text Box 251"/>
            <p:cNvSpPr txBox="1">
              <a:spLocks noChangeArrowheads="1"/>
            </p:cNvSpPr>
            <p:nvPr/>
          </p:nvSpPr>
          <p:spPr bwMode="auto">
            <a:xfrm>
              <a:off x="1334" y="2873"/>
              <a:ext cx="1152" cy="8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100000"/>
                </a:lnSpc>
                <a:spcBef>
                  <a:spcPct val="20000"/>
                </a:spcBef>
              </a:pPr>
              <a:r>
                <a:rPr lang="en-US" sz="1400" dirty="0"/>
                <a:t>Sequence </a:t>
              </a:r>
              <a:br>
                <a:rPr lang="en-US" sz="1400" dirty="0"/>
              </a:br>
              <a:r>
                <a:rPr lang="en-US" sz="1400" dirty="0"/>
                <a:t>number = 8542</a:t>
              </a:r>
            </a:p>
            <a:p>
              <a:pPr algn="l">
                <a:lnSpc>
                  <a:spcPct val="100000"/>
                </a:lnSpc>
                <a:spcBef>
                  <a:spcPct val="20000"/>
                </a:spcBef>
              </a:pPr>
              <a:r>
                <a:rPr lang="en-US" sz="1400" dirty="0"/>
                <a:t>Acknowledge = 901</a:t>
              </a:r>
            </a:p>
            <a:p>
              <a:pPr algn="l">
                <a:lnSpc>
                  <a:spcPct val="100000"/>
                </a:lnSpc>
                <a:spcBef>
                  <a:spcPct val="20000"/>
                </a:spcBef>
              </a:pPr>
              <a:r>
                <a:rPr lang="en-US" sz="1400" dirty="0"/>
                <a:t>Flags = ACK, FIN</a:t>
              </a:r>
            </a:p>
            <a:p>
              <a:pPr algn="l">
                <a:lnSpc>
                  <a:spcPct val="100000"/>
                </a:lnSpc>
                <a:spcBef>
                  <a:spcPct val="20000"/>
                </a:spcBef>
              </a:pPr>
              <a:r>
                <a:rPr lang="en-US" sz="1400" dirty="0"/>
                <a:t>Window = 4096</a:t>
              </a:r>
            </a:p>
          </p:txBody>
        </p:sp>
      </p:grpSp>
      <p:grpSp>
        <p:nvGrpSpPr>
          <p:cNvPr id="19" name="Group 252"/>
          <p:cNvGrpSpPr>
            <a:grpSpLocks/>
          </p:cNvGrpSpPr>
          <p:nvPr/>
        </p:nvGrpSpPr>
        <p:grpSpPr bwMode="auto">
          <a:xfrm>
            <a:off x="5411788" y="5103813"/>
            <a:ext cx="2274887" cy="1609725"/>
            <a:chOff x="3409" y="3215"/>
            <a:chExt cx="1433" cy="1014"/>
          </a:xfrm>
        </p:grpSpPr>
        <p:sp>
          <p:nvSpPr>
            <p:cNvPr id="260349" name="AutoShape 253"/>
            <p:cNvSpPr>
              <a:spLocks noChangeArrowheads="1"/>
            </p:cNvSpPr>
            <p:nvPr/>
          </p:nvSpPr>
          <p:spPr bwMode="auto">
            <a:xfrm>
              <a:off x="3409" y="3215"/>
              <a:ext cx="1433" cy="1014"/>
            </a:xfrm>
            <a:prstGeom prst="verticalScroll">
              <a:avLst>
                <a:gd name="adj" fmla="val 12500"/>
              </a:avLst>
            </a:prstGeom>
            <a:gradFill rotWithShape="0">
              <a:gsLst>
                <a:gs pos="0">
                  <a:srgbClr val="FFFFFF"/>
                </a:gs>
                <a:gs pos="100000">
                  <a:srgbClr val="FF5723"/>
                </a:gs>
              </a:gsLst>
              <a:lin ang="5400000" scaled="1"/>
            </a:gradFill>
            <a:ln w="19050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260350" name="Text Box 254"/>
            <p:cNvSpPr txBox="1">
              <a:spLocks noChangeArrowheads="1"/>
            </p:cNvSpPr>
            <p:nvPr/>
          </p:nvSpPr>
          <p:spPr bwMode="auto">
            <a:xfrm>
              <a:off x="3534" y="3382"/>
              <a:ext cx="1235" cy="8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100000"/>
                </a:lnSpc>
                <a:spcBef>
                  <a:spcPct val="20000"/>
                </a:spcBef>
              </a:pPr>
              <a:r>
                <a:rPr lang="en-US" sz="1400" dirty="0"/>
                <a:t>Sequence </a:t>
              </a:r>
              <a:br>
                <a:rPr lang="en-US" sz="1400" dirty="0"/>
              </a:br>
              <a:r>
                <a:rPr lang="en-US" sz="1400" dirty="0"/>
                <a:t>number = 901</a:t>
              </a:r>
            </a:p>
            <a:p>
              <a:pPr algn="l">
                <a:lnSpc>
                  <a:spcPct val="100000"/>
                </a:lnSpc>
                <a:spcBef>
                  <a:spcPct val="20000"/>
                </a:spcBef>
              </a:pPr>
              <a:r>
                <a:rPr lang="en-US" sz="1400" dirty="0"/>
                <a:t>Acknowledge = 8543</a:t>
              </a:r>
            </a:p>
            <a:p>
              <a:pPr algn="l">
                <a:lnSpc>
                  <a:spcPct val="100000"/>
                </a:lnSpc>
                <a:spcBef>
                  <a:spcPct val="20000"/>
                </a:spcBef>
              </a:pPr>
              <a:r>
                <a:rPr lang="en-US" sz="1400" dirty="0"/>
                <a:t>Flags = ACK</a:t>
              </a:r>
            </a:p>
            <a:p>
              <a:pPr algn="l">
                <a:lnSpc>
                  <a:spcPct val="100000"/>
                </a:lnSpc>
                <a:spcBef>
                  <a:spcPct val="20000"/>
                </a:spcBef>
              </a:pPr>
              <a:r>
                <a:rPr lang="en-US" sz="1400" dirty="0"/>
                <a:t>Window = 4096</a:t>
              </a:r>
            </a:p>
          </p:txBody>
        </p:sp>
      </p:grpSp>
      <p:sp>
        <p:nvSpPr>
          <p:cNvPr id="25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736725" y="6629797"/>
            <a:ext cx="4694238" cy="255587"/>
          </a:xfrm>
        </p:spPr>
        <p:txBody>
          <a:bodyPr/>
          <a:lstStyle/>
          <a:p>
            <a:pPr>
              <a:defRPr/>
            </a:pPr>
            <a:r>
              <a:rPr lang="en-US" smtClean="0"/>
              <a:t>Data Networks – ISOTDAQ 2013 – Enrico.Bonaccorsi@cern.ch </a:t>
            </a:r>
            <a:endParaRPr lang="en-GB" sz="1200" dirty="0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1965548-D45B-410C-B245-CE1CA6092D31}" type="slidenum">
              <a:rPr lang="en-GB" smtClean="0"/>
              <a:pPr>
                <a:defRPr/>
              </a:pPr>
              <a:t>46</a:t>
            </a:fld>
            <a:endParaRPr lang="en-GB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Step 1: Sending a FIN</a:t>
            </a:r>
          </a:p>
        </p:txBody>
      </p:sp>
      <p:pic>
        <p:nvPicPr>
          <p:cNvPr id="26112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813" y="1878013"/>
            <a:ext cx="7577137" cy="344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736725" y="6465888"/>
            <a:ext cx="4694238" cy="255587"/>
          </a:xfrm>
        </p:spPr>
        <p:txBody>
          <a:bodyPr/>
          <a:lstStyle/>
          <a:p>
            <a:pPr>
              <a:defRPr/>
            </a:pPr>
            <a:r>
              <a:rPr lang="en-US" smtClean="0"/>
              <a:t>Data Networks – ISOTDAQ 2013 – Enrico.Bonaccorsi@cern.ch </a:t>
            </a:r>
            <a:endParaRPr lang="en-GB" sz="12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1965548-D45B-410C-B245-CE1CA6092D31}" type="slidenum">
              <a:rPr lang="en-GB" smtClean="0"/>
              <a:pPr>
                <a:defRPr/>
              </a:pPr>
              <a:t>47</a:t>
            </a:fld>
            <a:endParaRPr lang="en-GB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Step 2: Acknowledging the FIN</a:t>
            </a:r>
          </a:p>
        </p:txBody>
      </p:sp>
      <p:pic>
        <p:nvPicPr>
          <p:cNvPr id="26214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3725" y="1878013"/>
            <a:ext cx="7961313" cy="340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736725" y="6465888"/>
            <a:ext cx="4694238" cy="255587"/>
          </a:xfrm>
        </p:spPr>
        <p:txBody>
          <a:bodyPr/>
          <a:lstStyle/>
          <a:p>
            <a:pPr>
              <a:defRPr/>
            </a:pPr>
            <a:r>
              <a:rPr lang="en-US" smtClean="0"/>
              <a:t>Data Networks – ISOTDAQ 2013 – Enrico.Bonaccorsi@cern.ch </a:t>
            </a:r>
            <a:endParaRPr lang="en-GB" sz="12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1965548-D45B-410C-B245-CE1CA6092D31}" type="slidenum">
              <a:rPr lang="en-GB" smtClean="0"/>
              <a:pPr>
                <a:defRPr/>
              </a:pPr>
              <a:t>48</a:t>
            </a:fld>
            <a:endParaRPr lang="en-GB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Step 3: Client Sends a FIN</a:t>
            </a:r>
          </a:p>
        </p:txBody>
      </p:sp>
      <p:pic>
        <p:nvPicPr>
          <p:cNvPr id="26317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2138" y="1878013"/>
            <a:ext cx="7964487" cy="360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736725" y="6381328"/>
            <a:ext cx="4694238" cy="255587"/>
          </a:xfrm>
        </p:spPr>
        <p:txBody>
          <a:bodyPr/>
          <a:lstStyle/>
          <a:p>
            <a:pPr>
              <a:defRPr/>
            </a:pPr>
            <a:r>
              <a:rPr lang="en-US" smtClean="0"/>
              <a:t>Data Networks – ISOTDAQ 2013 – Enrico.Bonaccorsi@cern.ch </a:t>
            </a:r>
            <a:endParaRPr lang="en-GB" sz="12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1965548-D45B-410C-B245-CE1CA6092D31}" type="slidenum">
              <a:rPr lang="en-GB" smtClean="0"/>
              <a:pPr>
                <a:defRPr/>
              </a:pPr>
              <a:t>49</a:t>
            </a:fld>
            <a:endParaRPr lang="en-GB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Step 4: The Server </a:t>
            </a:r>
            <a:br>
              <a:rPr lang="en-US"/>
            </a:br>
            <a:r>
              <a:rPr lang="en-US"/>
              <a:t>Acknowledges the FIN</a:t>
            </a:r>
          </a:p>
        </p:txBody>
      </p:sp>
      <p:pic>
        <p:nvPicPr>
          <p:cNvPr id="26419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4188" y="1878013"/>
            <a:ext cx="8181975" cy="3570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736725" y="6465888"/>
            <a:ext cx="4694238" cy="255587"/>
          </a:xfrm>
        </p:spPr>
        <p:txBody>
          <a:bodyPr/>
          <a:lstStyle/>
          <a:p>
            <a:pPr>
              <a:defRPr/>
            </a:pPr>
            <a:r>
              <a:rPr lang="en-US" smtClean="0"/>
              <a:t>Data Networks – ISOTDAQ 2013 – Enrico.Bonaccorsi@cern.ch </a:t>
            </a:r>
            <a:endParaRPr lang="en-GB" sz="12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1965548-D45B-410C-B245-CE1CA6092D31}" type="slidenum">
              <a:rPr lang="en-GB" smtClean="0"/>
              <a:pPr>
                <a:defRPr/>
              </a:pPr>
              <a:t>50</a:t>
            </a:fld>
            <a:endParaRPr lang="en-GB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History and Standards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525963"/>
          </a:xfrm>
        </p:spPr>
        <p:txBody>
          <a:bodyPr/>
          <a:lstStyle/>
          <a:p>
            <a:r>
              <a:rPr lang="it-IT" sz="2400" dirty="0" smtClean="0"/>
              <a:t>1969: ARPANET is commisioned by the USA defense department for reasearch into networking</a:t>
            </a:r>
          </a:p>
          <a:p>
            <a:r>
              <a:rPr lang="it-IT" sz="2400" dirty="0" smtClean="0"/>
              <a:t>1972: First e-mail program written</a:t>
            </a:r>
          </a:p>
          <a:p>
            <a:pPr lvl="1"/>
            <a:r>
              <a:rPr lang="it-IT" sz="2000" dirty="0" smtClean="0"/>
              <a:t>Telnet is specified</a:t>
            </a:r>
          </a:p>
          <a:p>
            <a:r>
              <a:rPr lang="it-IT" sz="2400" dirty="0" smtClean="0"/>
              <a:t>1973: Ethernet is outlined</a:t>
            </a:r>
          </a:p>
          <a:p>
            <a:pPr lvl="1"/>
            <a:r>
              <a:rPr lang="it-IT" sz="2000" dirty="0" smtClean="0"/>
              <a:t>FTP is specified</a:t>
            </a:r>
          </a:p>
          <a:p>
            <a:r>
              <a:rPr lang="it-IT" sz="2400" dirty="0" smtClean="0"/>
              <a:t>1974: TCP is specified</a:t>
            </a:r>
          </a:p>
          <a:p>
            <a:r>
              <a:rPr lang="it-IT" sz="2400" dirty="0" smtClean="0"/>
              <a:t>1976: First email sent by Queen Elizabeth</a:t>
            </a:r>
          </a:p>
          <a:p>
            <a:r>
              <a:rPr lang="it-IT" sz="2400" dirty="0" smtClean="0"/>
              <a:t>1977: Number of hosts breaks 100</a:t>
            </a:r>
          </a:p>
          <a:p>
            <a:r>
              <a:rPr lang="it-IT" sz="2400" dirty="0" smtClean="0"/>
              <a:t>1981: IP Standard is published in RFC 791</a:t>
            </a:r>
          </a:p>
          <a:p>
            <a:r>
              <a:rPr lang="it-IT" sz="2400" dirty="0" smtClean="0"/>
              <a:t>1983: TCP/IP becomes the core Internet Protocol</a:t>
            </a:r>
          </a:p>
          <a:p>
            <a:r>
              <a:rPr lang="it-IT" sz="2400" dirty="0" smtClean="0"/>
              <a:t>1984: DNS is specified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Data Networks – ISOTDAQ 2013 – Enrico.Bonaccorsi@cern.ch </a:t>
            </a:r>
            <a:endParaRPr lang="en-GB" sz="1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5B4A213-182E-4865-9052-6E7FBF0972B9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Reset Session</a:t>
            </a:r>
          </a:p>
        </p:txBody>
      </p:sp>
      <p:sp>
        <p:nvSpPr>
          <p:cNvPr id="265220" name="Rectangle 4"/>
          <p:cNvSpPr>
            <a:spLocks noChangeArrowheads="1"/>
          </p:cNvSpPr>
          <p:nvPr/>
        </p:nvSpPr>
        <p:spPr bwMode="auto">
          <a:xfrm>
            <a:off x="7188200" y="4419600"/>
            <a:ext cx="15875" cy="95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5221" name="Line 5"/>
          <p:cNvSpPr>
            <a:spLocks noChangeShapeType="1"/>
          </p:cNvSpPr>
          <p:nvPr/>
        </p:nvSpPr>
        <p:spPr bwMode="gray">
          <a:xfrm>
            <a:off x="2046288" y="4486275"/>
            <a:ext cx="5392737" cy="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793750" y="3084513"/>
            <a:ext cx="1725613" cy="2016125"/>
            <a:chOff x="1894" y="2088"/>
            <a:chExt cx="1975" cy="2066"/>
          </a:xfrm>
        </p:grpSpPr>
        <p:grpSp>
          <p:nvGrpSpPr>
            <p:cNvPr id="3" name="Group 7"/>
            <p:cNvGrpSpPr>
              <a:grpSpLocks/>
            </p:cNvGrpSpPr>
            <p:nvPr/>
          </p:nvGrpSpPr>
          <p:grpSpPr bwMode="auto">
            <a:xfrm>
              <a:off x="1894" y="3808"/>
              <a:ext cx="1975" cy="346"/>
              <a:chOff x="1894" y="3808"/>
              <a:chExt cx="1975" cy="346"/>
            </a:xfrm>
          </p:grpSpPr>
          <p:sp>
            <p:nvSpPr>
              <p:cNvPr id="265224" name="Freeform 8"/>
              <p:cNvSpPr>
                <a:spLocks noChangeAspect="1"/>
              </p:cNvSpPr>
              <p:nvPr/>
            </p:nvSpPr>
            <p:spPr bwMode="gray">
              <a:xfrm>
                <a:off x="1894" y="4098"/>
                <a:ext cx="1975" cy="56"/>
              </a:xfrm>
              <a:custGeom>
                <a:avLst/>
                <a:gdLst/>
                <a:ahLst/>
                <a:cxnLst>
                  <a:cxn ang="0">
                    <a:pos x="31" y="150"/>
                  </a:cxn>
                  <a:cxn ang="0">
                    <a:pos x="0" y="39"/>
                  </a:cxn>
                  <a:cxn ang="0">
                    <a:pos x="55" y="0"/>
                  </a:cxn>
                  <a:cxn ang="0">
                    <a:pos x="5221" y="0"/>
                  </a:cxn>
                  <a:cxn ang="0">
                    <a:pos x="5265" y="39"/>
                  </a:cxn>
                  <a:cxn ang="0">
                    <a:pos x="5221" y="150"/>
                  </a:cxn>
                  <a:cxn ang="0">
                    <a:pos x="31" y="150"/>
                  </a:cxn>
                </a:cxnLst>
                <a:rect l="0" t="0" r="r" b="b"/>
                <a:pathLst>
                  <a:path w="5265" h="150">
                    <a:moveTo>
                      <a:pt x="31" y="150"/>
                    </a:moveTo>
                    <a:lnTo>
                      <a:pt x="0" y="39"/>
                    </a:lnTo>
                    <a:lnTo>
                      <a:pt x="55" y="0"/>
                    </a:lnTo>
                    <a:lnTo>
                      <a:pt x="5221" y="0"/>
                    </a:lnTo>
                    <a:lnTo>
                      <a:pt x="5265" y="39"/>
                    </a:lnTo>
                    <a:lnTo>
                      <a:pt x="5221" y="150"/>
                    </a:lnTo>
                    <a:lnTo>
                      <a:pt x="31" y="150"/>
                    </a:lnTo>
                    <a:close/>
                  </a:path>
                </a:pathLst>
              </a:custGeom>
              <a:solidFill>
                <a:srgbClr val="969696"/>
              </a:solidFill>
              <a:ln w="3175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5225" name="Freeform 9"/>
              <p:cNvSpPr>
                <a:spLocks noChangeAspect="1"/>
              </p:cNvSpPr>
              <p:nvPr/>
            </p:nvSpPr>
            <p:spPr bwMode="gray">
              <a:xfrm>
                <a:off x="1894" y="3821"/>
                <a:ext cx="1974" cy="292"/>
              </a:xfrm>
              <a:custGeom>
                <a:avLst/>
                <a:gdLst/>
                <a:ahLst/>
                <a:cxnLst>
                  <a:cxn ang="0">
                    <a:pos x="0" y="777"/>
                  </a:cxn>
                  <a:cxn ang="0">
                    <a:pos x="191" y="0"/>
                  </a:cxn>
                  <a:cxn ang="0">
                    <a:pos x="5034" y="0"/>
                  </a:cxn>
                  <a:cxn ang="0">
                    <a:pos x="5262" y="780"/>
                  </a:cxn>
                  <a:cxn ang="0">
                    <a:pos x="0" y="777"/>
                  </a:cxn>
                </a:cxnLst>
                <a:rect l="0" t="0" r="r" b="b"/>
                <a:pathLst>
                  <a:path w="5262" h="780">
                    <a:moveTo>
                      <a:pt x="0" y="777"/>
                    </a:moveTo>
                    <a:lnTo>
                      <a:pt x="191" y="0"/>
                    </a:lnTo>
                    <a:lnTo>
                      <a:pt x="5034" y="0"/>
                    </a:lnTo>
                    <a:lnTo>
                      <a:pt x="5262" y="780"/>
                    </a:lnTo>
                    <a:lnTo>
                      <a:pt x="0" y="777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DDDDDD"/>
                  </a:gs>
                  <a:gs pos="100000">
                    <a:schemeClr val="tx1"/>
                  </a:gs>
                </a:gsLst>
                <a:lin ang="0" scaled="1"/>
              </a:gra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5226" name="Freeform 10"/>
              <p:cNvSpPr>
                <a:spLocks noChangeAspect="1"/>
              </p:cNvSpPr>
              <p:nvPr/>
            </p:nvSpPr>
            <p:spPr bwMode="gray">
              <a:xfrm>
                <a:off x="3222" y="3967"/>
                <a:ext cx="232" cy="112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618" y="300"/>
                  </a:cxn>
                  <a:cxn ang="0">
                    <a:pos x="588" y="130"/>
                  </a:cxn>
                  <a:cxn ang="0">
                    <a:pos x="558" y="85"/>
                  </a:cxn>
                  <a:cxn ang="0">
                    <a:pos x="397" y="82"/>
                  </a:cxn>
                  <a:cxn ang="0">
                    <a:pos x="352" y="0"/>
                  </a:cxn>
                  <a:cxn ang="0">
                    <a:pos x="220" y="0"/>
                  </a:cxn>
                  <a:cxn ang="0">
                    <a:pos x="187" y="40"/>
                  </a:cxn>
                  <a:cxn ang="0">
                    <a:pos x="183" y="85"/>
                  </a:cxn>
                  <a:cxn ang="0">
                    <a:pos x="33" y="85"/>
                  </a:cxn>
                  <a:cxn ang="0">
                    <a:pos x="0" y="130"/>
                  </a:cxn>
                  <a:cxn ang="0">
                    <a:pos x="18" y="300"/>
                  </a:cxn>
                </a:cxnLst>
                <a:rect l="0" t="0" r="r" b="b"/>
                <a:pathLst>
                  <a:path w="618" h="300">
                    <a:moveTo>
                      <a:pt x="18" y="300"/>
                    </a:moveTo>
                    <a:lnTo>
                      <a:pt x="618" y="300"/>
                    </a:lnTo>
                    <a:lnTo>
                      <a:pt x="588" y="130"/>
                    </a:lnTo>
                    <a:lnTo>
                      <a:pt x="558" y="85"/>
                    </a:lnTo>
                    <a:lnTo>
                      <a:pt x="397" y="82"/>
                    </a:lnTo>
                    <a:lnTo>
                      <a:pt x="352" y="0"/>
                    </a:lnTo>
                    <a:lnTo>
                      <a:pt x="220" y="0"/>
                    </a:lnTo>
                    <a:lnTo>
                      <a:pt x="187" y="40"/>
                    </a:lnTo>
                    <a:lnTo>
                      <a:pt x="183" y="85"/>
                    </a:lnTo>
                    <a:lnTo>
                      <a:pt x="33" y="85"/>
                    </a:lnTo>
                    <a:lnTo>
                      <a:pt x="0" y="130"/>
                    </a:lnTo>
                    <a:lnTo>
                      <a:pt x="18" y="300"/>
                    </a:lnTo>
                    <a:close/>
                  </a:path>
                </a:pathLst>
              </a:custGeom>
              <a:solidFill>
                <a:srgbClr val="808080"/>
              </a:solidFill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5227" name="Freeform 11"/>
              <p:cNvSpPr>
                <a:spLocks noChangeAspect="1"/>
              </p:cNvSpPr>
              <p:nvPr/>
            </p:nvSpPr>
            <p:spPr bwMode="gray">
              <a:xfrm>
                <a:off x="3475" y="3864"/>
                <a:ext cx="335" cy="216"/>
              </a:xfrm>
              <a:custGeom>
                <a:avLst/>
                <a:gdLst/>
                <a:ahLst/>
                <a:cxnLst>
                  <a:cxn ang="0">
                    <a:pos x="82" y="573"/>
                  </a:cxn>
                  <a:cxn ang="0">
                    <a:pos x="892" y="576"/>
                  </a:cxn>
                  <a:cxn ang="0">
                    <a:pos x="756" y="45"/>
                  </a:cxn>
                  <a:cxn ang="0">
                    <a:pos x="727" y="0"/>
                  </a:cxn>
                  <a:cxn ang="0">
                    <a:pos x="603" y="0"/>
                  </a:cxn>
                  <a:cxn ang="0">
                    <a:pos x="568" y="56"/>
                  </a:cxn>
                  <a:cxn ang="0">
                    <a:pos x="535" y="3"/>
                  </a:cxn>
                  <a:cxn ang="0">
                    <a:pos x="412" y="6"/>
                  </a:cxn>
                  <a:cxn ang="0">
                    <a:pos x="378" y="56"/>
                  </a:cxn>
                  <a:cxn ang="0">
                    <a:pos x="345" y="3"/>
                  </a:cxn>
                  <a:cxn ang="0">
                    <a:pos x="220" y="3"/>
                  </a:cxn>
                  <a:cxn ang="0">
                    <a:pos x="187" y="51"/>
                  </a:cxn>
                  <a:cxn ang="0">
                    <a:pos x="150" y="3"/>
                  </a:cxn>
                  <a:cxn ang="0">
                    <a:pos x="22" y="3"/>
                  </a:cxn>
                  <a:cxn ang="0">
                    <a:pos x="0" y="89"/>
                  </a:cxn>
                  <a:cxn ang="0">
                    <a:pos x="82" y="573"/>
                  </a:cxn>
                </a:cxnLst>
                <a:rect l="0" t="0" r="r" b="b"/>
                <a:pathLst>
                  <a:path w="892" h="576">
                    <a:moveTo>
                      <a:pt x="82" y="573"/>
                    </a:moveTo>
                    <a:lnTo>
                      <a:pt x="892" y="576"/>
                    </a:lnTo>
                    <a:lnTo>
                      <a:pt x="756" y="45"/>
                    </a:lnTo>
                    <a:lnTo>
                      <a:pt x="727" y="0"/>
                    </a:lnTo>
                    <a:lnTo>
                      <a:pt x="603" y="0"/>
                    </a:lnTo>
                    <a:lnTo>
                      <a:pt x="568" y="56"/>
                    </a:lnTo>
                    <a:lnTo>
                      <a:pt x="535" y="3"/>
                    </a:lnTo>
                    <a:lnTo>
                      <a:pt x="412" y="6"/>
                    </a:lnTo>
                    <a:lnTo>
                      <a:pt x="378" y="56"/>
                    </a:lnTo>
                    <a:lnTo>
                      <a:pt x="345" y="3"/>
                    </a:lnTo>
                    <a:lnTo>
                      <a:pt x="220" y="3"/>
                    </a:lnTo>
                    <a:lnTo>
                      <a:pt x="187" y="51"/>
                    </a:lnTo>
                    <a:lnTo>
                      <a:pt x="150" y="3"/>
                    </a:lnTo>
                    <a:lnTo>
                      <a:pt x="22" y="3"/>
                    </a:lnTo>
                    <a:lnTo>
                      <a:pt x="0" y="89"/>
                    </a:lnTo>
                    <a:lnTo>
                      <a:pt x="82" y="573"/>
                    </a:lnTo>
                    <a:close/>
                  </a:path>
                </a:pathLst>
              </a:custGeom>
              <a:solidFill>
                <a:srgbClr val="808080"/>
              </a:solidFill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5228" name="Freeform 12"/>
              <p:cNvSpPr>
                <a:spLocks noChangeAspect="1"/>
              </p:cNvSpPr>
              <p:nvPr/>
            </p:nvSpPr>
            <p:spPr bwMode="gray">
              <a:xfrm>
                <a:off x="1970" y="3808"/>
                <a:ext cx="1210" cy="273"/>
              </a:xfrm>
              <a:custGeom>
                <a:avLst/>
                <a:gdLst/>
                <a:ahLst/>
                <a:cxnLst>
                  <a:cxn ang="0">
                    <a:pos x="413" y="724"/>
                  </a:cxn>
                  <a:cxn ang="0">
                    <a:pos x="615" y="628"/>
                  </a:cxn>
                  <a:cxn ang="0">
                    <a:pos x="2679" y="724"/>
                  </a:cxn>
                  <a:cxn ang="0">
                    <a:pos x="2835" y="628"/>
                  </a:cxn>
                  <a:cxn ang="0">
                    <a:pos x="3225" y="724"/>
                  </a:cxn>
                  <a:cxn ang="0">
                    <a:pos x="3150" y="178"/>
                  </a:cxn>
                  <a:cxn ang="0">
                    <a:pos x="3114" y="4"/>
                  </a:cxn>
                  <a:cxn ang="0">
                    <a:pos x="2964" y="73"/>
                  </a:cxn>
                  <a:cxn ang="0">
                    <a:pos x="2802" y="9"/>
                  </a:cxn>
                  <a:cxn ang="0">
                    <a:pos x="2724" y="13"/>
                  </a:cxn>
                  <a:cxn ang="0">
                    <a:pos x="2565" y="79"/>
                  </a:cxn>
                  <a:cxn ang="0">
                    <a:pos x="2402" y="4"/>
                  </a:cxn>
                  <a:cxn ang="0">
                    <a:pos x="2355" y="169"/>
                  </a:cxn>
                  <a:cxn ang="0">
                    <a:pos x="2289" y="58"/>
                  </a:cxn>
                  <a:cxn ang="0">
                    <a:pos x="2142" y="1"/>
                  </a:cxn>
                  <a:cxn ang="0">
                    <a:pos x="2070" y="7"/>
                  </a:cxn>
                  <a:cxn ang="0">
                    <a:pos x="1902" y="79"/>
                  </a:cxn>
                  <a:cxn ang="0">
                    <a:pos x="1737" y="4"/>
                  </a:cxn>
                  <a:cxn ang="0">
                    <a:pos x="1659" y="7"/>
                  </a:cxn>
                  <a:cxn ang="0">
                    <a:pos x="1485" y="73"/>
                  </a:cxn>
                  <a:cxn ang="0">
                    <a:pos x="1425" y="148"/>
                  </a:cxn>
                  <a:cxn ang="0">
                    <a:pos x="1395" y="7"/>
                  </a:cxn>
                  <a:cxn ang="0">
                    <a:pos x="1209" y="79"/>
                  </a:cxn>
                  <a:cxn ang="0">
                    <a:pos x="1065" y="4"/>
                  </a:cxn>
                  <a:cxn ang="0">
                    <a:pos x="984" y="7"/>
                  </a:cxn>
                  <a:cxn ang="0">
                    <a:pos x="810" y="79"/>
                  </a:cxn>
                  <a:cxn ang="0">
                    <a:pos x="639" y="13"/>
                  </a:cxn>
                  <a:cxn ang="0">
                    <a:pos x="600" y="150"/>
                  </a:cxn>
                  <a:cxn ang="0">
                    <a:pos x="519" y="199"/>
                  </a:cxn>
                  <a:cxn ang="0">
                    <a:pos x="345" y="154"/>
                  </a:cxn>
                  <a:cxn ang="0">
                    <a:pos x="296" y="0"/>
                  </a:cxn>
                  <a:cxn ang="0">
                    <a:pos x="120" y="79"/>
                  </a:cxn>
                  <a:cxn ang="0">
                    <a:pos x="128" y="181"/>
                  </a:cxn>
                  <a:cxn ang="0">
                    <a:pos x="0" y="727"/>
                  </a:cxn>
                </a:cxnLst>
                <a:rect l="0" t="0" r="r" b="b"/>
                <a:pathLst>
                  <a:path w="3225" h="727">
                    <a:moveTo>
                      <a:pt x="0" y="727"/>
                    </a:moveTo>
                    <a:lnTo>
                      <a:pt x="413" y="724"/>
                    </a:lnTo>
                    <a:lnTo>
                      <a:pt x="429" y="628"/>
                    </a:lnTo>
                    <a:lnTo>
                      <a:pt x="615" y="628"/>
                    </a:lnTo>
                    <a:lnTo>
                      <a:pt x="600" y="727"/>
                    </a:lnTo>
                    <a:lnTo>
                      <a:pt x="2679" y="724"/>
                    </a:lnTo>
                    <a:lnTo>
                      <a:pt x="2664" y="628"/>
                    </a:lnTo>
                    <a:lnTo>
                      <a:pt x="2835" y="628"/>
                    </a:lnTo>
                    <a:lnTo>
                      <a:pt x="2850" y="724"/>
                    </a:lnTo>
                    <a:lnTo>
                      <a:pt x="3225" y="724"/>
                    </a:lnTo>
                    <a:lnTo>
                      <a:pt x="3174" y="193"/>
                    </a:lnTo>
                    <a:lnTo>
                      <a:pt x="3150" y="178"/>
                    </a:lnTo>
                    <a:lnTo>
                      <a:pt x="3150" y="67"/>
                    </a:lnTo>
                    <a:lnTo>
                      <a:pt x="3114" y="4"/>
                    </a:lnTo>
                    <a:lnTo>
                      <a:pt x="3000" y="7"/>
                    </a:lnTo>
                    <a:lnTo>
                      <a:pt x="2964" y="73"/>
                    </a:lnTo>
                    <a:lnTo>
                      <a:pt x="2918" y="12"/>
                    </a:lnTo>
                    <a:lnTo>
                      <a:pt x="2802" y="9"/>
                    </a:lnTo>
                    <a:lnTo>
                      <a:pt x="2766" y="82"/>
                    </a:lnTo>
                    <a:lnTo>
                      <a:pt x="2724" y="13"/>
                    </a:lnTo>
                    <a:lnTo>
                      <a:pt x="2604" y="7"/>
                    </a:lnTo>
                    <a:lnTo>
                      <a:pt x="2565" y="79"/>
                    </a:lnTo>
                    <a:lnTo>
                      <a:pt x="2529" y="4"/>
                    </a:lnTo>
                    <a:lnTo>
                      <a:pt x="2402" y="4"/>
                    </a:lnTo>
                    <a:lnTo>
                      <a:pt x="2364" y="58"/>
                    </a:lnTo>
                    <a:lnTo>
                      <a:pt x="2355" y="169"/>
                    </a:lnTo>
                    <a:lnTo>
                      <a:pt x="2295" y="148"/>
                    </a:lnTo>
                    <a:lnTo>
                      <a:pt x="2289" y="58"/>
                    </a:lnTo>
                    <a:lnTo>
                      <a:pt x="2262" y="4"/>
                    </a:lnTo>
                    <a:lnTo>
                      <a:pt x="2142" y="1"/>
                    </a:lnTo>
                    <a:lnTo>
                      <a:pt x="2097" y="72"/>
                    </a:lnTo>
                    <a:lnTo>
                      <a:pt x="2070" y="7"/>
                    </a:lnTo>
                    <a:lnTo>
                      <a:pt x="1950" y="7"/>
                    </a:lnTo>
                    <a:lnTo>
                      <a:pt x="1902" y="79"/>
                    </a:lnTo>
                    <a:lnTo>
                      <a:pt x="1869" y="12"/>
                    </a:lnTo>
                    <a:lnTo>
                      <a:pt x="1737" y="4"/>
                    </a:lnTo>
                    <a:lnTo>
                      <a:pt x="1700" y="79"/>
                    </a:lnTo>
                    <a:lnTo>
                      <a:pt x="1659" y="7"/>
                    </a:lnTo>
                    <a:lnTo>
                      <a:pt x="1539" y="7"/>
                    </a:lnTo>
                    <a:lnTo>
                      <a:pt x="1485" y="73"/>
                    </a:lnTo>
                    <a:lnTo>
                      <a:pt x="1476" y="148"/>
                    </a:lnTo>
                    <a:lnTo>
                      <a:pt x="1425" y="148"/>
                    </a:lnTo>
                    <a:lnTo>
                      <a:pt x="1425" y="73"/>
                    </a:lnTo>
                    <a:lnTo>
                      <a:pt x="1395" y="7"/>
                    </a:lnTo>
                    <a:lnTo>
                      <a:pt x="1266" y="7"/>
                    </a:lnTo>
                    <a:lnTo>
                      <a:pt x="1209" y="79"/>
                    </a:lnTo>
                    <a:lnTo>
                      <a:pt x="1193" y="12"/>
                    </a:lnTo>
                    <a:lnTo>
                      <a:pt x="1065" y="4"/>
                    </a:lnTo>
                    <a:lnTo>
                      <a:pt x="1016" y="79"/>
                    </a:lnTo>
                    <a:lnTo>
                      <a:pt x="984" y="7"/>
                    </a:lnTo>
                    <a:lnTo>
                      <a:pt x="849" y="4"/>
                    </a:lnTo>
                    <a:lnTo>
                      <a:pt x="810" y="79"/>
                    </a:lnTo>
                    <a:lnTo>
                      <a:pt x="780" y="13"/>
                    </a:lnTo>
                    <a:lnTo>
                      <a:pt x="639" y="13"/>
                    </a:lnTo>
                    <a:lnTo>
                      <a:pt x="609" y="73"/>
                    </a:lnTo>
                    <a:lnTo>
                      <a:pt x="600" y="150"/>
                    </a:lnTo>
                    <a:lnTo>
                      <a:pt x="563" y="142"/>
                    </a:lnTo>
                    <a:lnTo>
                      <a:pt x="519" y="199"/>
                    </a:lnTo>
                    <a:lnTo>
                      <a:pt x="474" y="148"/>
                    </a:lnTo>
                    <a:lnTo>
                      <a:pt x="345" y="154"/>
                    </a:lnTo>
                    <a:lnTo>
                      <a:pt x="330" y="67"/>
                    </a:lnTo>
                    <a:lnTo>
                      <a:pt x="296" y="0"/>
                    </a:lnTo>
                    <a:lnTo>
                      <a:pt x="165" y="4"/>
                    </a:lnTo>
                    <a:lnTo>
                      <a:pt x="120" y="79"/>
                    </a:lnTo>
                    <a:lnTo>
                      <a:pt x="105" y="159"/>
                    </a:lnTo>
                    <a:lnTo>
                      <a:pt x="128" y="181"/>
                    </a:lnTo>
                    <a:lnTo>
                      <a:pt x="99" y="187"/>
                    </a:lnTo>
                    <a:lnTo>
                      <a:pt x="0" y="727"/>
                    </a:lnTo>
                    <a:close/>
                  </a:path>
                </a:pathLst>
              </a:custGeom>
              <a:solidFill>
                <a:srgbClr val="808080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5229" name="Freeform 13"/>
              <p:cNvSpPr>
                <a:spLocks noChangeAspect="1"/>
              </p:cNvSpPr>
              <p:nvPr/>
            </p:nvSpPr>
            <p:spPr bwMode="gray">
              <a:xfrm>
                <a:off x="3198" y="3810"/>
                <a:ext cx="239" cy="150"/>
              </a:xfrm>
              <a:custGeom>
                <a:avLst/>
                <a:gdLst/>
                <a:ahLst/>
                <a:cxnLst>
                  <a:cxn ang="0">
                    <a:pos x="45" y="397"/>
                  </a:cxn>
                  <a:cxn ang="0">
                    <a:pos x="638" y="400"/>
                  </a:cxn>
                  <a:cxn ang="0">
                    <a:pos x="597" y="183"/>
                  </a:cxn>
                  <a:cxn ang="0">
                    <a:pos x="575" y="162"/>
                  </a:cxn>
                  <a:cxn ang="0">
                    <a:pos x="588" y="162"/>
                  </a:cxn>
                  <a:cxn ang="0">
                    <a:pos x="573" y="57"/>
                  </a:cxn>
                  <a:cxn ang="0">
                    <a:pos x="545" y="4"/>
                  </a:cxn>
                  <a:cxn ang="0">
                    <a:pos x="425" y="3"/>
                  </a:cxn>
                  <a:cxn ang="0">
                    <a:pos x="387" y="63"/>
                  </a:cxn>
                  <a:cxn ang="0">
                    <a:pos x="350" y="4"/>
                  </a:cxn>
                  <a:cxn ang="0">
                    <a:pos x="237" y="0"/>
                  </a:cxn>
                  <a:cxn ang="0">
                    <a:pos x="200" y="63"/>
                  </a:cxn>
                  <a:cxn ang="0">
                    <a:pos x="162" y="4"/>
                  </a:cxn>
                  <a:cxn ang="0">
                    <a:pos x="41" y="3"/>
                  </a:cxn>
                  <a:cxn ang="0">
                    <a:pos x="0" y="60"/>
                  </a:cxn>
                  <a:cxn ang="0">
                    <a:pos x="11" y="165"/>
                  </a:cxn>
                  <a:cxn ang="0">
                    <a:pos x="42" y="165"/>
                  </a:cxn>
                  <a:cxn ang="0">
                    <a:pos x="20" y="187"/>
                  </a:cxn>
                  <a:cxn ang="0">
                    <a:pos x="45" y="397"/>
                  </a:cxn>
                </a:cxnLst>
                <a:rect l="0" t="0" r="r" b="b"/>
                <a:pathLst>
                  <a:path w="638" h="400">
                    <a:moveTo>
                      <a:pt x="45" y="397"/>
                    </a:moveTo>
                    <a:lnTo>
                      <a:pt x="638" y="400"/>
                    </a:lnTo>
                    <a:lnTo>
                      <a:pt x="597" y="183"/>
                    </a:lnTo>
                    <a:lnTo>
                      <a:pt x="575" y="162"/>
                    </a:lnTo>
                    <a:lnTo>
                      <a:pt x="588" y="162"/>
                    </a:lnTo>
                    <a:lnTo>
                      <a:pt x="573" y="57"/>
                    </a:lnTo>
                    <a:lnTo>
                      <a:pt x="545" y="4"/>
                    </a:lnTo>
                    <a:lnTo>
                      <a:pt x="425" y="3"/>
                    </a:lnTo>
                    <a:lnTo>
                      <a:pt x="387" y="63"/>
                    </a:lnTo>
                    <a:lnTo>
                      <a:pt x="350" y="4"/>
                    </a:lnTo>
                    <a:lnTo>
                      <a:pt x="237" y="0"/>
                    </a:lnTo>
                    <a:lnTo>
                      <a:pt x="200" y="63"/>
                    </a:lnTo>
                    <a:lnTo>
                      <a:pt x="162" y="4"/>
                    </a:lnTo>
                    <a:lnTo>
                      <a:pt x="41" y="3"/>
                    </a:lnTo>
                    <a:lnTo>
                      <a:pt x="0" y="60"/>
                    </a:lnTo>
                    <a:lnTo>
                      <a:pt x="11" y="165"/>
                    </a:lnTo>
                    <a:lnTo>
                      <a:pt x="42" y="165"/>
                    </a:lnTo>
                    <a:lnTo>
                      <a:pt x="20" y="187"/>
                    </a:lnTo>
                    <a:lnTo>
                      <a:pt x="45" y="397"/>
                    </a:lnTo>
                    <a:close/>
                  </a:path>
                </a:pathLst>
              </a:custGeom>
              <a:solidFill>
                <a:srgbClr val="808080"/>
              </a:solidFill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5230" name="Freeform 14"/>
              <p:cNvSpPr>
                <a:spLocks noChangeAspect="1"/>
              </p:cNvSpPr>
              <p:nvPr/>
            </p:nvSpPr>
            <p:spPr bwMode="gray">
              <a:xfrm>
                <a:off x="3213" y="3810"/>
                <a:ext cx="47" cy="24"/>
              </a:xfrm>
              <a:custGeom>
                <a:avLst/>
                <a:gdLst/>
                <a:ahLst/>
                <a:cxnLst>
                  <a:cxn ang="0">
                    <a:pos x="137" y="64"/>
                  </a:cxn>
                  <a:cxn ang="0">
                    <a:pos x="0" y="64"/>
                  </a:cxn>
                  <a:cxn ang="0">
                    <a:pos x="2" y="3"/>
                  </a:cxn>
                  <a:cxn ang="0">
                    <a:pos x="127" y="0"/>
                  </a:cxn>
                  <a:cxn ang="0">
                    <a:pos x="137" y="64"/>
                  </a:cxn>
                </a:cxnLst>
                <a:rect l="0" t="0" r="r" b="b"/>
                <a:pathLst>
                  <a:path w="137" h="64">
                    <a:moveTo>
                      <a:pt x="137" y="64"/>
                    </a:moveTo>
                    <a:lnTo>
                      <a:pt x="0" y="64"/>
                    </a:lnTo>
                    <a:lnTo>
                      <a:pt x="2" y="3"/>
                    </a:lnTo>
                    <a:lnTo>
                      <a:pt x="127" y="0"/>
                    </a:lnTo>
                    <a:lnTo>
                      <a:pt x="137" y="6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5231" name="Freeform 15"/>
              <p:cNvSpPr>
                <a:spLocks noChangeAspect="1"/>
              </p:cNvSpPr>
              <p:nvPr/>
            </p:nvSpPr>
            <p:spPr bwMode="gray">
              <a:xfrm>
                <a:off x="3286" y="3810"/>
                <a:ext cx="44" cy="24"/>
              </a:xfrm>
              <a:custGeom>
                <a:avLst/>
                <a:gdLst/>
                <a:ahLst/>
                <a:cxnLst>
                  <a:cxn ang="0">
                    <a:pos x="137" y="64"/>
                  </a:cxn>
                  <a:cxn ang="0">
                    <a:pos x="0" y="64"/>
                  </a:cxn>
                  <a:cxn ang="0">
                    <a:pos x="2" y="3"/>
                  </a:cxn>
                  <a:cxn ang="0">
                    <a:pos x="127" y="0"/>
                  </a:cxn>
                  <a:cxn ang="0">
                    <a:pos x="137" y="64"/>
                  </a:cxn>
                </a:cxnLst>
                <a:rect l="0" t="0" r="r" b="b"/>
                <a:pathLst>
                  <a:path w="137" h="64">
                    <a:moveTo>
                      <a:pt x="137" y="64"/>
                    </a:moveTo>
                    <a:lnTo>
                      <a:pt x="0" y="64"/>
                    </a:lnTo>
                    <a:lnTo>
                      <a:pt x="2" y="3"/>
                    </a:lnTo>
                    <a:lnTo>
                      <a:pt x="127" y="0"/>
                    </a:lnTo>
                    <a:lnTo>
                      <a:pt x="137" y="6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5232" name="Freeform 16"/>
              <p:cNvSpPr>
                <a:spLocks noChangeAspect="1"/>
              </p:cNvSpPr>
              <p:nvPr/>
            </p:nvSpPr>
            <p:spPr bwMode="gray">
              <a:xfrm>
                <a:off x="3357" y="3810"/>
                <a:ext cx="46" cy="24"/>
              </a:xfrm>
              <a:custGeom>
                <a:avLst/>
                <a:gdLst/>
                <a:ahLst/>
                <a:cxnLst>
                  <a:cxn ang="0">
                    <a:pos x="137" y="64"/>
                  </a:cxn>
                  <a:cxn ang="0">
                    <a:pos x="0" y="64"/>
                  </a:cxn>
                  <a:cxn ang="0">
                    <a:pos x="2" y="3"/>
                  </a:cxn>
                  <a:cxn ang="0">
                    <a:pos x="127" y="0"/>
                  </a:cxn>
                  <a:cxn ang="0">
                    <a:pos x="137" y="64"/>
                  </a:cxn>
                </a:cxnLst>
                <a:rect l="0" t="0" r="r" b="b"/>
                <a:pathLst>
                  <a:path w="137" h="64">
                    <a:moveTo>
                      <a:pt x="137" y="64"/>
                    </a:moveTo>
                    <a:lnTo>
                      <a:pt x="0" y="64"/>
                    </a:lnTo>
                    <a:lnTo>
                      <a:pt x="2" y="3"/>
                    </a:lnTo>
                    <a:lnTo>
                      <a:pt x="127" y="0"/>
                    </a:lnTo>
                    <a:lnTo>
                      <a:pt x="137" y="6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5233" name="Freeform 17"/>
              <p:cNvSpPr>
                <a:spLocks noChangeAspect="1"/>
              </p:cNvSpPr>
              <p:nvPr/>
            </p:nvSpPr>
            <p:spPr bwMode="gray">
              <a:xfrm>
                <a:off x="3363" y="3864"/>
                <a:ext cx="58" cy="67"/>
              </a:xfrm>
              <a:custGeom>
                <a:avLst/>
                <a:gdLst/>
                <a:ahLst/>
                <a:cxnLst>
                  <a:cxn ang="0">
                    <a:pos x="155" y="176"/>
                  </a:cxn>
                  <a:cxn ang="0">
                    <a:pos x="128" y="0"/>
                  </a:cxn>
                  <a:cxn ang="0">
                    <a:pos x="0" y="0"/>
                  </a:cxn>
                  <a:cxn ang="0">
                    <a:pos x="23" y="180"/>
                  </a:cxn>
                  <a:cxn ang="0">
                    <a:pos x="155" y="176"/>
                  </a:cxn>
                </a:cxnLst>
                <a:rect l="0" t="0" r="r" b="b"/>
                <a:pathLst>
                  <a:path w="155" h="180">
                    <a:moveTo>
                      <a:pt x="155" y="176"/>
                    </a:moveTo>
                    <a:lnTo>
                      <a:pt x="128" y="0"/>
                    </a:lnTo>
                    <a:lnTo>
                      <a:pt x="0" y="0"/>
                    </a:lnTo>
                    <a:lnTo>
                      <a:pt x="23" y="180"/>
                    </a:lnTo>
                    <a:lnTo>
                      <a:pt x="155" y="176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5234" name="Freeform 18"/>
              <p:cNvSpPr>
                <a:spLocks noChangeAspect="1"/>
              </p:cNvSpPr>
              <p:nvPr/>
            </p:nvSpPr>
            <p:spPr bwMode="gray">
              <a:xfrm>
                <a:off x="3291" y="3864"/>
                <a:ext cx="57" cy="67"/>
              </a:xfrm>
              <a:custGeom>
                <a:avLst/>
                <a:gdLst/>
                <a:ahLst/>
                <a:cxnLst>
                  <a:cxn ang="0">
                    <a:pos x="152" y="180"/>
                  </a:cxn>
                  <a:cxn ang="0">
                    <a:pos x="125" y="0"/>
                  </a:cxn>
                  <a:cxn ang="0">
                    <a:pos x="0" y="0"/>
                  </a:cxn>
                  <a:cxn ang="0">
                    <a:pos x="20" y="180"/>
                  </a:cxn>
                  <a:cxn ang="0">
                    <a:pos x="152" y="180"/>
                  </a:cxn>
                </a:cxnLst>
                <a:rect l="0" t="0" r="r" b="b"/>
                <a:pathLst>
                  <a:path w="152" h="180">
                    <a:moveTo>
                      <a:pt x="152" y="180"/>
                    </a:moveTo>
                    <a:lnTo>
                      <a:pt x="125" y="0"/>
                    </a:lnTo>
                    <a:lnTo>
                      <a:pt x="0" y="0"/>
                    </a:lnTo>
                    <a:lnTo>
                      <a:pt x="20" y="180"/>
                    </a:lnTo>
                    <a:lnTo>
                      <a:pt x="152" y="180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5235" name="Freeform 19"/>
              <p:cNvSpPr>
                <a:spLocks noChangeAspect="1"/>
              </p:cNvSpPr>
              <p:nvPr/>
            </p:nvSpPr>
            <p:spPr bwMode="gray">
              <a:xfrm>
                <a:off x="3219" y="3864"/>
                <a:ext cx="58" cy="67"/>
              </a:xfrm>
              <a:custGeom>
                <a:avLst/>
                <a:gdLst/>
                <a:ahLst/>
                <a:cxnLst>
                  <a:cxn ang="0">
                    <a:pos x="157" y="180"/>
                  </a:cxn>
                  <a:cxn ang="0">
                    <a:pos x="138" y="0"/>
                  </a:cxn>
                  <a:cxn ang="0">
                    <a:pos x="3" y="3"/>
                  </a:cxn>
                  <a:cxn ang="0">
                    <a:pos x="0" y="180"/>
                  </a:cxn>
                  <a:cxn ang="0">
                    <a:pos x="157" y="180"/>
                  </a:cxn>
                </a:cxnLst>
                <a:rect l="0" t="0" r="r" b="b"/>
                <a:pathLst>
                  <a:path w="157" h="180">
                    <a:moveTo>
                      <a:pt x="157" y="180"/>
                    </a:moveTo>
                    <a:lnTo>
                      <a:pt x="138" y="0"/>
                    </a:lnTo>
                    <a:lnTo>
                      <a:pt x="3" y="3"/>
                    </a:lnTo>
                    <a:lnTo>
                      <a:pt x="0" y="180"/>
                    </a:lnTo>
                    <a:lnTo>
                      <a:pt x="157" y="180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5236" name="Freeform 20"/>
              <p:cNvSpPr>
                <a:spLocks noChangeAspect="1"/>
              </p:cNvSpPr>
              <p:nvPr/>
            </p:nvSpPr>
            <p:spPr bwMode="gray">
              <a:xfrm>
                <a:off x="3384" y="3999"/>
                <a:ext cx="52" cy="36"/>
              </a:xfrm>
              <a:custGeom>
                <a:avLst/>
                <a:gdLst/>
                <a:ahLst/>
                <a:cxnLst>
                  <a:cxn ang="0">
                    <a:pos x="4" y="98"/>
                  </a:cxn>
                  <a:cxn ang="0">
                    <a:pos x="139" y="98"/>
                  </a:cxn>
                  <a:cxn ang="0">
                    <a:pos x="129" y="0"/>
                  </a:cxn>
                  <a:cxn ang="0">
                    <a:pos x="0" y="0"/>
                  </a:cxn>
                  <a:cxn ang="0">
                    <a:pos x="4" y="98"/>
                  </a:cxn>
                </a:cxnLst>
                <a:rect l="0" t="0" r="r" b="b"/>
                <a:pathLst>
                  <a:path w="139" h="98">
                    <a:moveTo>
                      <a:pt x="4" y="98"/>
                    </a:moveTo>
                    <a:lnTo>
                      <a:pt x="139" y="98"/>
                    </a:lnTo>
                    <a:lnTo>
                      <a:pt x="129" y="0"/>
                    </a:lnTo>
                    <a:lnTo>
                      <a:pt x="0" y="0"/>
                    </a:lnTo>
                    <a:lnTo>
                      <a:pt x="4" y="98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5237" name="Freeform 21"/>
              <p:cNvSpPr>
                <a:spLocks noChangeAspect="1"/>
              </p:cNvSpPr>
              <p:nvPr/>
            </p:nvSpPr>
            <p:spPr bwMode="gray">
              <a:xfrm>
                <a:off x="3304" y="3965"/>
                <a:ext cx="57" cy="72"/>
              </a:xfrm>
              <a:custGeom>
                <a:avLst/>
                <a:gdLst/>
                <a:ahLst/>
                <a:cxnLst>
                  <a:cxn ang="0">
                    <a:pos x="153" y="188"/>
                  </a:cxn>
                  <a:cxn ang="0">
                    <a:pos x="135" y="5"/>
                  </a:cxn>
                  <a:cxn ang="0">
                    <a:pos x="0" y="0"/>
                  </a:cxn>
                  <a:cxn ang="0">
                    <a:pos x="22" y="191"/>
                  </a:cxn>
                  <a:cxn ang="0">
                    <a:pos x="153" y="188"/>
                  </a:cxn>
                </a:cxnLst>
                <a:rect l="0" t="0" r="r" b="b"/>
                <a:pathLst>
                  <a:path w="153" h="191">
                    <a:moveTo>
                      <a:pt x="153" y="188"/>
                    </a:moveTo>
                    <a:lnTo>
                      <a:pt x="135" y="5"/>
                    </a:lnTo>
                    <a:lnTo>
                      <a:pt x="0" y="0"/>
                    </a:lnTo>
                    <a:lnTo>
                      <a:pt x="22" y="191"/>
                    </a:lnTo>
                    <a:lnTo>
                      <a:pt x="153" y="188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5238" name="Freeform 22"/>
              <p:cNvSpPr>
                <a:spLocks noChangeAspect="1"/>
              </p:cNvSpPr>
              <p:nvPr/>
            </p:nvSpPr>
            <p:spPr bwMode="gray">
              <a:xfrm>
                <a:off x="3232" y="3998"/>
                <a:ext cx="54" cy="37"/>
              </a:xfrm>
              <a:custGeom>
                <a:avLst/>
                <a:gdLst/>
                <a:ahLst/>
                <a:cxnLst>
                  <a:cxn ang="0">
                    <a:pos x="144" y="98"/>
                  </a:cxn>
                  <a:cxn ang="0">
                    <a:pos x="136" y="3"/>
                  </a:cxn>
                  <a:cxn ang="0">
                    <a:pos x="0" y="0"/>
                  </a:cxn>
                  <a:cxn ang="0">
                    <a:pos x="12" y="101"/>
                  </a:cxn>
                  <a:cxn ang="0">
                    <a:pos x="144" y="98"/>
                  </a:cxn>
                </a:cxnLst>
                <a:rect l="0" t="0" r="r" b="b"/>
                <a:pathLst>
                  <a:path w="144" h="101">
                    <a:moveTo>
                      <a:pt x="144" y="98"/>
                    </a:moveTo>
                    <a:lnTo>
                      <a:pt x="136" y="3"/>
                    </a:lnTo>
                    <a:lnTo>
                      <a:pt x="0" y="0"/>
                    </a:lnTo>
                    <a:lnTo>
                      <a:pt x="12" y="101"/>
                    </a:lnTo>
                    <a:lnTo>
                      <a:pt x="144" y="98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5239" name="Freeform 23"/>
              <p:cNvSpPr>
                <a:spLocks noChangeAspect="1"/>
              </p:cNvSpPr>
              <p:nvPr/>
            </p:nvSpPr>
            <p:spPr bwMode="gray">
              <a:xfrm>
                <a:off x="2026" y="3809"/>
                <a:ext cx="56" cy="27"/>
              </a:xfrm>
              <a:custGeom>
                <a:avLst/>
                <a:gdLst/>
                <a:ahLst/>
                <a:cxnLst>
                  <a:cxn ang="0">
                    <a:pos x="142" y="71"/>
                  </a:cxn>
                  <a:cxn ang="0">
                    <a:pos x="0" y="71"/>
                  </a:cxn>
                  <a:cxn ang="0">
                    <a:pos x="12" y="0"/>
                  </a:cxn>
                  <a:cxn ang="0">
                    <a:pos x="150" y="0"/>
                  </a:cxn>
                  <a:cxn ang="0">
                    <a:pos x="142" y="71"/>
                  </a:cxn>
                </a:cxnLst>
                <a:rect l="0" t="0" r="r" b="b"/>
                <a:pathLst>
                  <a:path w="150" h="71">
                    <a:moveTo>
                      <a:pt x="142" y="71"/>
                    </a:moveTo>
                    <a:lnTo>
                      <a:pt x="0" y="71"/>
                    </a:lnTo>
                    <a:lnTo>
                      <a:pt x="12" y="0"/>
                    </a:lnTo>
                    <a:lnTo>
                      <a:pt x="150" y="0"/>
                    </a:lnTo>
                    <a:lnTo>
                      <a:pt x="142" y="7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solidFill>
                  <a:srgbClr val="80808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5240" name="Freeform 24"/>
              <p:cNvSpPr>
                <a:spLocks noChangeAspect="1"/>
              </p:cNvSpPr>
              <p:nvPr/>
            </p:nvSpPr>
            <p:spPr bwMode="gray">
              <a:xfrm>
                <a:off x="2206" y="3810"/>
                <a:ext cx="56" cy="24"/>
              </a:xfrm>
              <a:custGeom>
                <a:avLst/>
                <a:gdLst/>
                <a:ahLst/>
                <a:cxnLst>
                  <a:cxn ang="0">
                    <a:pos x="142" y="71"/>
                  </a:cxn>
                  <a:cxn ang="0">
                    <a:pos x="0" y="71"/>
                  </a:cxn>
                  <a:cxn ang="0">
                    <a:pos x="12" y="0"/>
                  </a:cxn>
                  <a:cxn ang="0">
                    <a:pos x="150" y="0"/>
                  </a:cxn>
                  <a:cxn ang="0">
                    <a:pos x="142" y="71"/>
                  </a:cxn>
                </a:cxnLst>
                <a:rect l="0" t="0" r="r" b="b"/>
                <a:pathLst>
                  <a:path w="150" h="71">
                    <a:moveTo>
                      <a:pt x="142" y="71"/>
                    </a:moveTo>
                    <a:lnTo>
                      <a:pt x="0" y="71"/>
                    </a:lnTo>
                    <a:lnTo>
                      <a:pt x="12" y="0"/>
                    </a:lnTo>
                    <a:lnTo>
                      <a:pt x="150" y="0"/>
                    </a:lnTo>
                    <a:lnTo>
                      <a:pt x="142" y="7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5241" name="Freeform 25"/>
              <p:cNvSpPr>
                <a:spLocks noChangeAspect="1"/>
              </p:cNvSpPr>
              <p:nvPr/>
            </p:nvSpPr>
            <p:spPr bwMode="gray">
              <a:xfrm>
                <a:off x="2283" y="3810"/>
                <a:ext cx="57" cy="24"/>
              </a:xfrm>
              <a:custGeom>
                <a:avLst/>
                <a:gdLst/>
                <a:ahLst/>
                <a:cxnLst>
                  <a:cxn ang="0">
                    <a:pos x="142" y="71"/>
                  </a:cxn>
                  <a:cxn ang="0">
                    <a:pos x="0" y="71"/>
                  </a:cxn>
                  <a:cxn ang="0">
                    <a:pos x="12" y="0"/>
                  </a:cxn>
                  <a:cxn ang="0">
                    <a:pos x="150" y="0"/>
                  </a:cxn>
                  <a:cxn ang="0">
                    <a:pos x="142" y="71"/>
                  </a:cxn>
                </a:cxnLst>
                <a:rect l="0" t="0" r="r" b="b"/>
                <a:pathLst>
                  <a:path w="150" h="71">
                    <a:moveTo>
                      <a:pt x="142" y="71"/>
                    </a:moveTo>
                    <a:lnTo>
                      <a:pt x="0" y="71"/>
                    </a:lnTo>
                    <a:lnTo>
                      <a:pt x="12" y="0"/>
                    </a:lnTo>
                    <a:lnTo>
                      <a:pt x="150" y="0"/>
                    </a:lnTo>
                    <a:lnTo>
                      <a:pt x="142" y="7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5242" name="Freeform 26"/>
              <p:cNvSpPr>
                <a:spLocks noChangeAspect="1"/>
              </p:cNvSpPr>
              <p:nvPr/>
            </p:nvSpPr>
            <p:spPr bwMode="gray">
              <a:xfrm>
                <a:off x="2366" y="3811"/>
                <a:ext cx="50" cy="23"/>
              </a:xfrm>
              <a:custGeom>
                <a:avLst/>
                <a:gdLst/>
                <a:ahLst/>
                <a:cxnLst>
                  <a:cxn ang="0">
                    <a:pos x="142" y="61"/>
                  </a:cxn>
                  <a:cxn ang="0">
                    <a:pos x="0" y="61"/>
                  </a:cxn>
                  <a:cxn ang="0">
                    <a:pos x="6" y="0"/>
                  </a:cxn>
                  <a:cxn ang="0">
                    <a:pos x="141" y="0"/>
                  </a:cxn>
                  <a:cxn ang="0">
                    <a:pos x="142" y="61"/>
                  </a:cxn>
                </a:cxnLst>
                <a:rect l="0" t="0" r="r" b="b"/>
                <a:pathLst>
                  <a:path w="142" h="61">
                    <a:moveTo>
                      <a:pt x="142" y="61"/>
                    </a:moveTo>
                    <a:lnTo>
                      <a:pt x="0" y="61"/>
                    </a:lnTo>
                    <a:lnTo>
                      <a:pt x="6" y="0"/>
                    </a:lnTo>
                    <a:lnTo>
                      <a:pt x="141" y="0"/>
                    </a:lnTo>
                    <a:lnTo>
                      <a:pt x="142" y="6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5243" name="Freeform 27"/>
              <p:cNvSpPr>
                <a:spLocks noChangeAspect="1"/>
              </p:cNvSpPr>
              <p:nvPr/>
            </p:nvSpPr>
            <p:spPr bwMode="gray">
              <a:xfrm>
                <a:off x="2444" y="3810"/>
                <a:ext cx="49" cy="24"/>
              </a:xfrm>
              <a:custGeom>
                <a:avLst/>
                <a:gdLst/>
                <a:ahLst/>
                <a:cxnLst>
                  <a:cxn ang="0">
                    <a:pos x="142" y="64"/>
                  </a:cxn>
                  <a:cxn ang="0">
                    <a:pos x="0" y="64"/>
                  </a:cxn>
                  <a:cxn ang="0">
                    <a:pos x="5" y="3"/>
                  </a:cxn>
                  <a:cxn ang="0">
                    <a:pos x="137" y="0"/>
                  </a:cxn>
                  <a:cxn ang="0">
                    <a:pos x="142" y="64"/>
                  </a:cxn>
                </a:cxnLst>
                <a:rect l="0" t="0" r="r" b="b"/>
                <a:pathLst>
                  <a:path w="142" h="64">
                    <a:moveTo>
                      <a:pt x="142" y="64"/>
                    </a:moveTo>
                    <a:lnTo>
                      <a:pt x="0" y="64"/>
                    </a:lnTo>
                    <a:lnTo>
                      <a:pt x="5" y="3"/>
                    </a:lnTo>
                    <a:lnTo>
                      <a:pt x="137" y="0"/>
                    </a:lnTo>
                    <a:lnTo>
                      <a:pt x="142" y="6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5244" name="Freeform 28"/>
              <p:cNvSpPr>
                <a:spLocks noChangeAspect="1"/>
              </p:cNvSpPr>
              <p:nvPr/>
            </p:nvSpPr>
            <p:spPr bwMode="gray">
              <a:xfrm>
                <a:off x="2545" y="3810"/>
                <a:ext cx="48" cy="24"/>
              </a:xfrm>
              <a:custGeom>
                <a:avLst/>
                <a:gdLst/>
                <a:ahLst/>
                <a:cxnLst>
                  <a:cxn ang="0">
                    <a:pos x="142" y="64"/>
                  </a:cxn>
                  <a:cxn ang="0">
                    <a:pos x="0" y="64"/>
                  </a:cxn>
                  <a:cxn ang="0">
                    <a:pos x="5" y="3"/>
                  </a:cxn>
                  <a:cxn ang="0">
                    <a:pos x="137" y="0"/>
                  </a:cxn>
                  <a:cxn ang="0">
                    <a:pos x="142" y="64"/>
                  </a:cxn>
                </a:cxnLst>
                <a:rect l="0" t="0" r="r" b="b"/>
                <a:pathLst>
                  <a:path w="142" h="64">
                    <a:moveTo>
                      <a:pt x="142" y="64"/>
                    </a:moveTo>
                    <a:lnTo>
                      <a:pt x="0" y="64"/>
                    </a:lnTo>
                    <a:lnTo>
                      <a:pt x="5" y="3"/>
                    </a:lnTo>
                    <a:lnTo>
                      <a:pt x="137" y="0"/>
                    </a:lnTo>
                    <a:lnTo>
                      <a:pt x="142" y="6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5245" name="Freeform 29"/>
              <p:cNvSpPr>
                <a:spLocks noChangeAspect="1"/>
              </p:cNvSpPr>
              <p:nvPr/>
            </p:nvSpPr>
            <p:spPr bwMode="gray">
              <a:xfrm>
                <a:off x="2620" y="3811"/>
                <a:ext cx="50" cy="23"/>
              </a:xfrm>
              <a:custGeom>
                <a:avLst/>
                <a:gdLst/>
                <a:ahLst/>
                <a:cxnLst>
                  <a:cxn ang="0">
                    <a:pos x="142" y="61"/>
                  </a:cxn>
                  <a:cxn ang="0">
                    <a:pos x="0" y="61"/>
                  </a:cxn>
                  <a:cxn ang="0">
                    <a:pos x="6" y="0"/>
                  </a:cxn>
                  <a:cxn ang="0">
                    <a:pos x="141" y="0"/>
                  </a:cxn>
                  <a:cxn ang="0">
                    <a:pos x="142" y="61"/>
                  </a:cxn>
                </a:cxnLst>
                <a:rect l="0" t="0" r="r" b="b"/>
                <a:pathLst>
                  <a:path w="142" h="61">
                    <a:moveTo>
                      <a:pt x="142" y="61"/>
                    </a:moveTo>
                    <a:lnTo>
                      <a:pt x="0" y="61"/>
                    </a:lnTo>
                    <a:lnTo>
                      <a:pt x="6" y="0"/>
                    </a:lnTo>
                    <a:lnTo>
                      <a:pt x="141" y="0"/>
                    </a:lnTo>
                    <a:lnTo>
                      <a:pt x="142" y="6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5246" name="Freeform 30"/>
              <p:cNvSpPr>
                <a:spLocks noChangeAspect="1"/>
              </p:cNvSpPr>
              <p:nvPr/>
            </p:nvSpPr>
            <p:spPr bwMode="gray">
              <a:xfrm>
                <a:off x="2700" y="3811"/>
                <a:ext cx="47" cy="23"/>
              </a:xfrm>
              <a:custGeom>
                <a:avLst/>
                <a:gdLst/>
                <a:ahLst/>
                <a:cxnLst>
                  <a:cxn ang="0">
                    <a:pos x="142" y="61"/>
                  </a:cxn>
                  <a:cxn ang="0">
                    <a:pos x="0" y="61"/>
                  </a:cxn>
                  <a:cxn ang="0">
                    <a:pos x="6" y="0"/>
                  </a:cxn>
                  <a:cxn ang="0">
                    <a:pos x="141" y="0"/>
                  </a:cxn>
                  <a:cxn ang="0">
                    <a:pos x="142" y="61"/>
                  </a:cxn>
                </a:cxnLst>
                <a:rect l="0" t="0" r="r" b="b"/>
                <a:pathLst>
                  <a:path w="142" h="61">
                    <a:moveTo>
                      <a:pt x="142" y="61"/>
                    </a:moveTo>
                    <a:lnTo>
                      <a:pt x="0" y="61"/>
                    </a:lnTo>
                    <a:lnTo>
                      <a:pt x="6" y="0"/>
                    </a:lnTo>
                    <a:lnTo>
                      <a:pt x="141" y="0"/>
                    </a:lnTo>
                    <a:lnTo>
                      <a:pt x="142" y="6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5247" name="Freeform 31"/>
              <p:cNvSpPr>
                <a:spLocks noChangeAspect="1"/>
              </p:cNvSpPr>
              <p:nvPr/>
            </p:nvSpPr>
            <p:spPr bwMode="gray">
              <a:xfrm>
                <a:off x="2771" y="3810"/>
                <a:ext cx="48" cy="23"/>
              </a:xfrm>
              <a:custGeom>
                <a:avLst/>
                <a:gdLst/>
                <a:ahLst/>
                <a:cxnLst>
                  <a:cxn ang="0">
                    <a:pos x="142" y="61"/>
                  </a:cxn>
                  <a:cxn ang="0">
                    <a:pos x="0" y="61"/>
                  </a:cxn>
                  <a:cxn ang="0">
                    <a:pos x="6" y="0"/>
                  </a:cxn>
                  <a:cxn ang="0">
                    <a:pos x="141" y="0"/>
                  </a:cxn>
                  <a:cxn ang="0">
                    <a:pos x="142" y="61"/>
                  </a:cxn>
                </a:cxnLst>
                <a:rect l="0" t="0" r="r" b="b"/>
                <a:pathLst>
                  <a:path w="142" h="61">
                    <a:moveTo>
                      <a:pt x="142" y="61"/>
                    </a:moveTo>
                    <a:lnTo>
                      <a:pt x="0" y="61"/>
                    </a:lnTo>
                    <a:lnTo>
                      <a:pt x="6" y="0"/>
                    </a:lnTo>
                    <a:lnTo>
                      <a:pt x="141" y="0"/>
                    </a:lnTo>
                    <a:lnTo>
                      <a:pt x="142" y="6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5248" name="Freeform 32"/>
              <p:cNvSpPr>
                <a:spLocks noChangeAspect="1"/>
              </p:cNvSpPr>
              <p:nvPr/>
            </p:nvSpPr>
            <p:spPr bwMode="gray">
              <a:xfrm>
                <a:off x="2868" y="3811"/>
                <a:ext cx="52" cy="23"/>
              </a:xfrm>
              <a:custGeom>
                <a:avLst/>
                <a:gdLst/>
                <a:ahLst/>
                <a:cxnLst>
                  <a:cxn ang="0">
                    <a:pos x="142" y="61"/>
                  </a:cxn>
                  <a:cxn ang="0">
                    <a:pos x="0" y="61"/>
                  </a:cxn>
                  <a:cxn ang="0">
                    <a:pos x="6" y="0"/>
                  </a:cxn>
                  <a:cxn ang="0">
                    <a:pos x="141" y="0"/>
                  </a:cxn>
                  <a:cxn ang="0">
                    <a:pos x="142" y="61"/>
                  </a:cxn>
                </a:cxnLst>
                <a:rect l="0" t="0" r="r" b="b"/>
                <a:pathLst>
                  <a:path w="142" h="61">
                    <a:moveTo>
                      <a:pt x="142" y="61"/>
                    </a:moveTo>
                    <a:lnTo>
                      <a:pt x="0" y="61"/>
                    </a:lnTo>
                    <a:lnTo>
                      <a:pt x="6" y="0"/>
                    </a:lnTo>
                    <a:lnTo>
                      <a:pt x="141" y="0"/>
                    </a:lnTo>
                    <a:lnTo>
                      <a:pt x="142" y="6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5249" name="Freeform 33"/>
              <p:cNvSpPr>
                <a:spLocks noChangeAspect="1"/>
              </p:cNvSpPr>
              <p:nvPr/>
            </p:nvSpPr>
            <p:spPr bwMode="gray">
              <a:xfrm>
                <a:off x="2944" y="3811"/>
                <a:ext cx="49" cy="23"/>
              </a:xfrm>
              <a:custGeom>
                <a:avLst/>
                <a:gdLst/>
                <a:ahLst/>
                <a:cxnLst>
                  <a:cxn ang="0">
                    <a:pos x="137" y="61"/>
                  </a:cxn>
                  <a:cxn ang="0">
                    <a:pos x="0" y="61"/>
                  </a:cxn>
                  <a:cxn ang="0">
                    <a:pos x="6" y="0"/>
                  </a:cxn>
                  <a:cxn ang="0">
                    <a:pos x="128" y="3"/>
                  </a:cxn>
                  <a:cxn ang="0">
                    <a:pos x="137" y="61"/>
                  </a:cxn>
                </a:cxnLst>
                <a:rect l="0" t="0" r="r" b="b"/>
                <a:pathLst>
                  <a:path w="137" h="61">
                    <a:moveTo>
                      <a:pt x="137" y="61"/>
                    </a:moveTo>
                    <a:lnTo>
                      <a:pt x="0" y="61"/>
                    </a:lnTo>
                    <a:lnTo>
                      <a:pt x="6" y="0"/>
                    </a:lnTo>
                    <a:lnTo>
                      <a:pt x="128" y="3"/>
                    </a:lnTo>
                    <a:lnTo>
                      <a:pt x="137" y="6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5250" name="Freeform 34"/>
              <p:cNvSpPr>
                <a:spLocks noChangeAspect="1"/>
              </p:cNvSpPr>
              <p:nvPr/>
            </p:nvSpPr>
            <p:spPr bwMode="gray">
              <a:xfrm>
                <a:off x="3019" y="3811"/>
                <a:ext cx="48" cy="23"/>
              </a:xfrm>
              <a:custGeom>
                <a:avLst/>
                <a:gdLst/>
                <a:ahLst/>
                <a:cxnLst>
                  <a:cxn ang="0">
                    <a:pos x="137" y="61"/>
                  </a:cxn>
                  <a:cxn ang="0">
                    <a:pos x="0" y="61"/>
                  </a:cxn>
                  <a:cxn ang="0">
                    <a:pos x="6" y="0"/>
                  </a:cxn>
                  <a:cxn ang="0">
                    <a:pos x="128" y="3"/>
                  </a:cxn>
                  <a:cxn ang="0">
                    <a:pos x="137" y="61"/>
                  </a:cxn>
                </a:cxnLst>
                <a:rect l="0" t="0" r="r" b="b"/>
                <a:pathLst>
                  <a:path w="137" h="61">
                    <a:moveTo>
                      <a:pt x="137" y="61"/>
                    </a:moveTo>
                    <a:lnTo>
                      <a:pt x="0" y="61"/>
                    </a:lnTo>
                    <a:lnTo>
                      <a:pt x="6" y="0"/>
                    </a:lnTo>
                    <a:lnTo>
                      <a:pt x="128" y="3"/>
                    </a:lnTo>
                    <a:lnTo>
                      <a:pt x="137" y="61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5251" name="Freeform 35"/>
              <p:cNvSpPr>
                <a:spLocks noChangeAspect="1"/>
              </p:cNvSpPr>
              <p:nvPr/>
            </p:nvSpPr>
            <p:spPr bwMode="gray">
              <a:xfrm>
                <a:off x="3096" y="3810"/>
                <a:ext cx="45" cy="24"/>
              </a:xfrm>
              <a:custGeom>
                <a:avLst/>
                <a:gdLst/>
                <a:ahLst/>
                <a:cxnLst>
                  <a:cxn ang="0">
                    <a:pos x="137" y="64"/>
                  </a:cxn>
                  <a:cxn ang="0">
                    <a:pos x="0" y="64"/>
                  </a:cxn>
                  <a:cxn ang="0">
                    <a:pos x="2" y="3"/>
                  </a:cxn>
                  <a:cxn ang="0">
                    <a:pos x="127" y="0"/>
                  </a:cxn>
                  <a:cxn ang="0">
                    <a:pos x="137" y="64"/>
                  </a:cxn>
                </a:cxnLst>
                <a:rect l="0" t="0" r="r" b="b"/>
                <a:pathLst>
                  <a:path w="137" h="64">
                    <a:moveTo>
                      <a:pt x="137" y="64"/>
                    </a:moveTo>
                    <a:lnTo>
                      <a:pt x="0" y="64"/>
                    </a:lnTo>
                    <a:lnTo>
                      <a:pt x="2" y="3"/>
                    </a:lnTo>
                    <a:lnTo>
                      <a:pt x="127" y="0"/>
                    </a:lnTo>
                    <a:lnTo>
                      <a:pt x="137" y="6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5252" name="Freeform 36"/>
              <p:cNvSpPr>
                <a:spLocks noChangeAspect="1"/>
              </p:cNvSpPr>
              <p:nvPr/>
            </p:nvSpPr>
            <p:spPr bwMode="gray">
              <a:xfrm>
                <a:off x="2945" y="3864"/>
                <a:ext cx="51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5253" name="Freeform 37"/>
              <p:cNvSpPr>
                <a:spLocks noChangeAspect="1"/>
              </p:cNvSpPr>
              <p:nvPr/>
            </p:nvSpPr>
            <p:spPr bwMode="gray">
              <a:xfrm>
                <a:off x="2871" y="3864"/>
                <a:ext cx="50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5254" name="Freeform 38"/>
              <p:cNvSpPr>
                <a:spLocks noChangeAspect="1"/>
              </p:cNvSpPr>
              <p:nvPr/>
            </p:nvSpPr>
            <p:spPr bwMode="gray">
              <a:xfrm>
                <a:off x="2796" y="3864"/>
                <a:ext cx="50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5255" name="Freeform 39"/>
              <p:cNvSpPr>
                <a:spLocks noChangeAspect="1"/>
              </p:cNvSpPr>
              <p:nvPr/>
            </p:nvSpPr>
            <p:spPr bwMode="gray">
              <a:xfrm>
                <a:off x="2718" y="3864"/>
                <a:ext cx="51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5256" name="Freeform 40"/>
              <p:cNvSpPr>
                <a:spLocks noChangeAspect="1"/>
              </p:cNvSpPr>
              <p:nvPr/>
            </p:nvSpPr>
            <p:spPr bwMode="gray">
              <a:xfrm>
                <a:off x="2643" y="3864"/>
                <a:ext cx="51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5257" name="Freeform 41"/>
              <p:cNvSpPr>
                <a:spLocks noChangeAspect="1"/>
              </p:cNvSpPr>
              <p:nvPr/>
            </p:nvSpPr>
            <p:spPr bwMode="gray">
              <a:xfrm>
                <a:off x="2566" y="3864"/>
                <a:ext cx="50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5258" name="Freeform 42"/>
              <p:cNvSpPr>
                <a:spLocks noChangeAspect="1"/>
              </p:cNvSpPr>
              <p:nvPr/>
            </p:nvSpPr>
            <p:spPr bwMode="gray">
              <a:xfrm>
                <a:off x="2490" y="3864"/>
                <a:ext cx="51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5259" name="Freeform 43"/>
              <p:cNvSpPr>
                <a:spLocks noChangeAspect="1"/>
              </p:cNvSpPr>
              <p:nvPr/>
            </p:nvSpPr>
            <p:spPr bwMode="gray">
              <a:xfrm>
                <a:off x="2411" y="3864"/>
                <a:ext cx="51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5260" name="Freeform 44"/>
              <p:cNvSpPr>
                <a:spLocks noChangeAspect="1"/>
              </p:cNvSpPr>
              <p:nvPr/>
            </p:nvSpPr>
            <p:spPr bwMode="gray">
              <a:xfrm>
                <a:off x="2336" y="3865"/>
                <a:ext cx="52" cy="31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5261" name="Freeform 45"/>
              <p:cNvSpPr>
                <a:spLocks noChangeAspect="1"/>
              </p:cNvSpPr>
              <p:nvPr/>
            </p:nvSpPr>
            <p:spPr bwMode="gray">
              <a:xfrm>
                <a:off x="2255" y="3865"/>
                <a:ext cx="52" cy="31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5262" name="Freeform 46"/>
              <p:cNvSpPr>
                <a:spLocks noChangeAspect="1"/>
              </p:cNvSpPr>
              <p:nvPr/>
            </p:nvSpPr>
            <p:spPr bwMode="gray">
              <a:xfrm>
                <a:off x="2177" y="3865"/>
                <a:ext cx="53" cy="31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5263" name="Freeform 47"/>
              <p:cNvSpPr>
                <a:spLocks noChangeAspect="1"/>
              </p:cNvSpPr>
              <p:nvPr/>
            </p:nvSpPr>
            <p:spPr bwMode="gray">
              <a:xfrm>
                <a:off x="2145" y="3897"/>
                <a:ext cx="57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5264" name="Freeform 48"/>
              <p:cNvSpPr>
                <a:spLocks noChangeAspect="1"/>
              </p:cNvSpPr>
              <p:nvPr/>
            </p:nvSpPr>
            <p:spPr bwMode="gray">
              <a:xfrm>
                <a:off x="2226" y="3897"/>
                <a:ext cx="57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5265" name="Freeform 49"/>
              <p:cNvSpPr>
                <a:spLocks noChangeAspect="1"/>
              </p:cNvSpPr>
              <p:nvPr/>
            </p:nvSpPr>
            <p:spPr bwMode="gray">
              <a:xfrm>
                <a:off x="2305" y="3897"/>
                <a:ext cx="57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5266" name="Freeform 50"/>
              <p:cNvSpPr>
                <a:spLocks noChangeAspect="1"/>
              </p:cNvSpPr>
              <p:nvPr/>
            </p:nvSpPr>
            <p:spPr bwMode="gray">
              <a:xfrm>
                <a:off x="2382" y="3897"/>
                <a:ext cx="57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5267" name="Freeform 51"/>
              <p:cNvSpPr>
                <a:spLocks noChangeAspect="1"/>
              </p:cNvSpPr>
              <p:nvPr/>
            </p:nvSpPr>
            <p:spPr bwMode="gray">
              <a:xfrm>
                <a:off x="2462" y="3897"/>
                <a:ext cx="55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9" y="0"/>
                  </a:cxn>
                  <a:cxn ang="0">
                    <a:pos x="142" y="0"/>
                  </a:cxn>
                  <a:cxn ang="0">
                    <a:pos x="146" y="86"/>
                  </a:cxn>
                  <a:cxn ang="0">
                    <a:pos x="0" y="87"/>
                  </a:cxn>
                </a:cxnLst>
                <a:rect l="0" t="0" r="r" b="b"/>
                <a:pathLst>
                  <a:path w="146" h="87">
                    <a:moveTo>
                      <a:pt x="0" y="87"/>
                    </a:moveTo>
                    <a:lnTo>
                      <a:pt x="9" y="0"/>
                    </a:lnTo>
                    <a:lnTo>
                      <a:pt x="142" y="0"/>
                    </a:lnTo>
                    <a:lnTo>
                      <a:pt x="146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5268" name="Freeform 52"/>
              <p:cNvSpPr>
                <a:spLocks noChangeAspect="1"/>
              </p:cNvSpPr>
              <p:nvPr/>
            </p:nvSpPr>
            <p:spPr bwMode="gray">
              <a:xfrm>
                <a:off x="2539" y="3897"/>
                <a:ext cx="55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9" y="0"/>
                  </a:cxn>
                  <a:cxn ang="0">
                    <a:pos x="142" y="0"/>
                  </a:cxn>
                  <a:cxn ang="0">
                    <a:pos x="146" y="86"/>
                  </a:cxn>
                  <a:cxn ang="0">
                    <a:pos x="0" y="87"/>
                  </a:cxn>
                </a:cxnLst>
                <a:rect l="0" t="0" r="r" b="b"/>
                <a:pathLst>
                  <a:path w="146" h="87">
                    <a:moveTo>
                      <a:pt x="0" y="87"/>
                    </a:moveTo>
                    <a:lnTo>
                      <a:pt x="9" y="0"/>
                    </a:lnTo>
                    <a:lnTo>
                      <a:pt x="142" y="0"/>
                    </a:lnTo>
                    <a:lnTo>
                      <a:pt x="146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5269" name="Freeform 53"/>
              <p:cNvSpPr>
                <a:spLocks noChangeAspect="1"/>
              </p:cNvSpPr>
              <p:nvPr/>
            </p:nvSpPr>
            <p:spPr bwMode="gray">
              <a:xfrm>
                <a:off x="2617" y="3897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5270" name="Freeform 54"/>
              <p:cNvSpPr>
                <a:spLocks noChangeAspect="1"/>
              </p:cNvSpPr>
              <p:nvPr/>
            </p:nvSpPr>
            <p:spPr bwMode="gray">
              <a:xfrm>
                <a:off x="2694" y="3897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5271" name="Freeform 55"/>
              <p:cNvSpPr>
                <a:spLocks noChangeAspect="1"/>
              </p:cNvSpPr>
              <p:nvPr/>
            </p:nvSpPr>
            <p:spPr bwMode="gray">
              <a:xfrm>
                <a:off x="2771" y="3897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5272" name="Freeform 56"/>
              <p:cNvSpPr>
                <a:spLocks noChangeAspect="1"/>
              </p:cNvSpPr>
              <p:nvPr/>
            </p:nvSpPr>
            <p:spPr bwMode="gray">
              <a:xfrm>
                <a:off x="2849" y="3897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5273" name="Freeform 57"/>
              <p:cNvSpPr>
                <a:spLocks noChangeAspect="1"/>
              </p:cNvSpPr>
              <p:nvPr/>
            </p:nvSpPr>
            <p:spPr bwMode="gray">
              <a:xfrm>
                <a:off x="2921" y="3897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5274" name="Freeform 58"/>
              <p:cNvSpPr>
                <a:spLocks noChangeAspect="1"/>
              </p:cNvSpPr>
              <p:nvPr/>
            </p:nvSpPr>
            <p:spPr bwMode="gray">
              <a:xfrm>
                <a:off x="2998" y="3897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5275" name="Freeform 59"/>
              <p:cNvSpPr>
                <a:spLocks noChangeAspect="1"/>
              </p:cNvSpPr>
              <p:nvPr/>
            </p:nvSpPr>
            <p:spPr bwMode="gray">
              <a:xfrm>
                <a:off x="2948" y="3931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5276" name="Freeform 60"/>
              <p:cNvSpPr>
                <a:spLocks noChangeAspect="1"/>
              </p:cNvSpPr>
              <p:nvPr/>
            </p:nvSpPr>
            <p:spPr bwMode="gray">
              <a:xfrm>
                <a:off x="2872" y="3931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5277" name="Freeform 61"/>
              <p:cNvSpPr>
                <a:spLocks noChangeAspect="1"/>
              </p:cNvSpPr>
              <p:nvPr/>
            </p:nvSpPr>
            <p:spPr bwMode="gray">
              <a:xfrm>
                <a:off x="2795" y="3931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5278" name="Freeform 62"/>
              <p:cNvSpPr>
                <a:spLocks noChangeAspect="1"/>
              </p:cNvSpPr>
              <p:nvPr/>
            </p:nvSpPr>
            <p:spPr bwMode="gray">
              <a:xfrm>
                <a:off x="2717" y="3931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5279" name="Freeform 63"/>
              <p:cNvSpPr>
                <a:spLocks noChangeAspect="1"/>
              </p:cNvSpPr>
              <p:nvPr/>
            </p:nvSpPr>
            <p:spPr bwMode="gray">
              <a:xfrm>
                <a:off x="2640" y="3931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5280" name="Freeform 64"/>
              <p:cNvSpPr>
                <a:spLocks noChangeAspect="1"/>
              </p:cNvSpPr>
              <p:nvPr/>
            </p:nvSpPr>
            <p:spPr bwMode="gray">
              <a:xfrm>
                <a:off x="2563" y="3931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5281" name="Freeform 65"/>
              <p:cNvSpPr>
                <a:spLocks noChangeAspect="1"/>
              </p:cNvSpPr>
              <p:nvPr/>
            </p:nvSpPr>
            <p:spPr bwMode="gray">
              <a:xfrm>
                <a:off x="2486" y="3931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5282" name="Freeform 66"/>
              <p:cNvSpPr>
                <a:spLocks noChangeAspect="1"/>
              </p:cNvSpPr>
              <p:nvPr/>
            </p:nvSpPr>
            <p:spPr bwMode="gray">
              <a:xfrm>
                <a:off x="2407" y="3931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5283" name="Freeform 67"/>
              <p:cNvSpPr>
                <a:spLocks noChangeAspect="1"/>
              </p:cNvSpPr>
              <p:nvPr/>
            </p:nvSpPr>
            <p:spPr bwMode="gray">
              <a:xfrm>
                <a:off x="2328" y="3931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5284" name="Freeform 68"/>
              <p:cNvSpPr>
                <a:spLocks noChangeAspect="1"/>
              </p:cNvSpPr>
              <p:nvPr/>
            </p:nvSpPr>
            <p:spPr bwMode="gray">
              <a:xfrm>
                <a:off x="2249" y="3931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5285" name="Freeform 69"/>
              <p:cNvSpPr>
                <a:spLocks noChangeAspect="1"/>
              </p:cNvSpPr>
              <p:nvPr/>
            </p:nvSpPr>
            <p:spPr bwMode="gray">
              <a:xfrm>
                <a:off x="2170" y="3931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5286" name="Freeform 70"/>
              <p:cNvSpPr>
                <a:spLocks noChangeAspect="1"/>
              </p:cNvSpPr>
              <p:nvPr/>
            </p:nvSpPr>
            <p:spPr bwMode="gray">
              <a:xfrm>
                <a:off x="2217" y="3964"/>
                <a:ext cx="57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5287" name="Freeform 71"/>
              <p:cNvSpPr>
                <a:spLocks noChangeAspect="1"/>
              </p:cNvSpPr>
              <p:nvPr/>
            </p:nvSpPr>
            <p:spPr bwMode="gray">
              <a:xfrm>
                <a:off x="2297" y="3964"/>
                <a:ext cx="57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5288" name="Freeform 72"/>
              <p:cNvSpPr>
                <a:spLocks noChangeAspect="1"/>
              </p:cNvSpPr>
              <p:nvPr/>
            </p:nvSpPr>
            <p:spPr bwMode="gray">
              <a:xfrm>
                <a:off x="2379" y="3965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5289" name="Freeform 73"/>
              <p:cNvSpPr>
                <a:spLocks noChangeAspect="1"/>
              </p:cNvSpPr>
              <p:nvPr/>
            </p:nvSpPr>
            <p:spPr bwMode="gray">
              <a:xfrm>
                <a:off x="2457" y="3965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5290" name="Freeform 74"/>
              <p:cNvSpPr>
                <a:spLocks noChangeAspect="1"/>
              </p:cNvSpPr>
              <p:nvPr/>
            </p:nvSpPr>
            <p:spPr bwMode="gray">
              <a:xfrm>
                <a:off x="2537" y="3965"/>
                <a:ext cx="53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5291" name="Freeform 75"/>
              <p:cNvSpPr>
                <a:spLocks noChangeAspect="1"/>
              </p:cNvSpPr>
              <p:nvPr/>
            </p:nvSpPr>
            <p:spPr bwMode="gray">
              <a:xfrm>
                <a:off x="2615" y="3965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5292" name="Freeform 76"/>
              <p:cNvSpPr>
                <a:spLocks noChangeAspect="1"/>
              </p:cNvSpPr>
              <p:nvPr/>
            </p:nvSpPr>
            <p:spPr bwMode="gray">
              <a:xfrm>
                <a:off x="2694" y="3965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5293" name="Freeform 77"/>
              <p:cNvSpPr>
                <a:spLocks noChangeAspect="1"/>
              </p:cNvSpPr>
              <p:nvPr/>
            </p:nvSpPr>
            <p:spPr bwMode="gray">
              <a:xfrm>
                <a:off x="2771" y="3965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5294" name="Freeform 78"/>
              <p:cNvSpPr>
                <a:spLocks noChangeAspect="1"/>
              </p:cNvSpPr>
              <p:nvPr/>
            </p:nvSpPr>
            <p:spPr bwMode="gray">
              <a:xfrm>
                <a:off x="2849" y="3965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5295" name="Freeform 79"/>
              <p:cNvSpPr>
                <a:spLocks noChangeAspect="1"/>
              </p:cNvSpPr>
              <p:nvPr/>
            </p:nvSpPr>
            <p:spPr bwMode="gray">
              <a:xfrm>
                <a:off x="2926" y="3965"/>
                <a:ext cx="52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5296" name="Freeform 80"/>
              <p:cNvSpPr>
                <a:spLocks noChangeAspect="1"/>
              </p:cNvSpPr>
              <p:nvPr/>
            </p:nvSpPr>
            <p:spPr bwMode="gray">
              <a:xfrm>
                <a:off x="2849" y="4000"/>
                <a:ext cx="107" cy="35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5297" name="Freeform 81"/>
              <p:cNvSpPr>
                <a:spLocks noChangeAspect="1"/>
              </p:cNvSpPr>
              <p:nvPr/>
            </p:nvSpPr>
            <p:spPr bwMode="gray">
              <a:xfrm>
                <a:off x="2350" y="4000"/>
                <a:ext cx="476" cy="35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5298" name="Freeform 82"/>
              <p:cNvSpPr>
                <a:spLocks noChangeAspect="1"/>
              </p:cNvSpPr>
              <p:nvPr/>
            </p:nvSpPr>
            <p:spPr bwMode="gray">
              <a:xfrm>
                <a:off x="2212" y="4000"/>
                <a:ext cx="110" cy="35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5299" name="Freeform 83"/>
              <p:cNvSpPr>
                <a:spLocks noChangeAspect="1"/>
              </p:cNvSpPr>
              <p:nvPr/>
            </p:nvSpPr>
            <p:spPr bwMode="gray">
              <a:xfrm>
                <a:off x="2097" y="3865"/>
                <a:ext cx="53" cy="31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5300" name="Freeform 84"/>
              <p:cNvSpPr>
                <a:spLocks noChangeAspect="1"/>
              </p:cNvSpPr>
              <p:nvPr/>
            </p:nvSpPr>
            <p:spPr bwMode="gray">
              <a:xfrm>
                <a:off x="2019" y="3865"/>
                <a:ext cx="52" cy="31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5301" name="Freeform 85"/>
              <p:cNvSpPr>
                <a:spLocks noChangeAspect="1"/>
              </p:cNvSpPr>
              <p:nvPr/>
            </p:nvSpPr>
            <p:spPr bwMode="gray">
              <a:xfrm>
                <a:off x="2013" y="3897"/>
                <a:ext cx="111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5302" name="Freeform 86"/>
              <p:cNvSpPr>
                <a:spLocks noChangeAspect="1"/>
              </p:cNvSpPr>
              <p:nvPr/>
            </p:nvSpPr>
            <p:spPr bwMode="gray">
              <a:xfrm>
                <a:off x="2007" y="3931"/>
                <a:ext cx="94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3" y="0"/>
                  </a:cxn>
                  <a:cxn ang="0">
                    <a:pos x="251" y="3"/>
                  </a:cxn>
                  <a:cxn ang="0">
                    <a:pos x="236" y="86"/>
                  </a:cxn>
                  <a:cxn ang="0">
                    <a:pos x="0" y="87"/>
                  </a:cxn>
                </a:cxnLst>
                <a:rect l="0" t="0" r="r" b="b"/>
                <a:pathLst>
                  <a:path w="251" h="87">
                    <a:moveTo>
                      <a:pt x="0" y="87"/>
                    </a:moveTo>
                    <a:lnTo>
                      <a:pt x="3" y="0"/>
                    </a:lnTo>
                    <a:lnTo>
                      <a:pt x="251" y="3"/>
                    </a:lnTo>
                    <a:lnTo>
                      <a:pt x="236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5303" name="Freeform 87"/>
              <p:cNvSpPr>
                <a:spLocks noChangeAspect="1"/>
              </p:cNvSpPr>
              <p:nvPr/>
            </p:nvSpPr>
            <p:spPr bwMode="gray">
              <a:xfrm>
                <a:off x="2001" y="3964"/>
                <a:ext cx="145" cy="3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8" y="0"/>
                  </a:cxn>
                  <a:cxn ang="0">
                    <a:pos x="140" y="0"/>
                  </a:cxn>
                  <a:cxn ang="0">
                    <a:pos x="135" y="83"/>
                  </a:cxn>
                  <a:cxn ang="0">
                    <a:pos x="0" y="84"/>
                  </a:cxn>
                </a:cxnLst>
                <a:rect l="0" t="0" r="r" b="b"/>
                <a:pathLst>
                  <a:path w="140" h="84">
                    <a:moveTo>
                      <a:pt x="0" y="84"/>
                    </a:moveTo>
                    <a:lnTo>
                      <a:pt x="8" y="0"/>
                    </a:lnTo>
                    <a:lnTo>
                      <a:pt x="140" y="0"/>
                    </a:lnTo>
                    <a:lnTo>
                      <a:pt x="135" y="83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5304" name="Freeform 88"/>
              <p:cNvSpPr>
                <a:spLocks noChangeAspect="1"/>
              </p:cNvSpPr>
              <p:nvPr/>
            </p:nvSpPr>
            <p:spPr bwMode="gray">
              <a:xfrm>
                <a:off x="1995" y="4000"/>
                <a:ext cx="114" cy="35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5305" name="Freeform 89"/>
              <p:cNvSpPr>
                <a:spLocks noChangeAspect="1"/>
              </p:cNvSpPr>
              <p:nvPr/>
            </p:nvSpPr>
            <p:spPr bwMode="gray">
              <a:xfrm>
                <a:off x="3019" y="3864"/>
                <a:ext cx="127" cy="32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0" y="3"/>
                  </a:cxn>
                  <a:cxn ang="0">
                    <a:pos x="131" y="0"/>
                  </a:cxn>
                  <a:cxn ang="0">
                    <a:pos x="135" y="86"/>
                  </a:cxn>
                  <a:cxn ang="0">
                    <a:pos x="0" y="87"/>
                  </a:cxn>
                </a:cxnLst>
                <a:rect l="0" t="0" r="r" b="b"/>
                <a:pathLst>
                  <a:path w="135" h="87">
                    <a:moveTo>
                      <a:pt x="0" y="87"/>
                    </a:moveTo>
                    <a:lnTo>
                      <a:pt x="0" y="3"/>
                    </a:lnTo>
                    <a:lnTo>
                      <a:pt x="131" y="0"/>
                    </a:lnTo>
                    <a:lnTo>
                      <a:pt x="135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5306" name="Freeform 90"/>
              <p:cNvSpPr>
                <a:spLocks noChangeAspect="1"/>
              </p:cNvSpPr>
              <p:nvPr/>
            </p:nvSpPr>
            <p:spPr bwMode="gray">
              <a:xfrm>
                <a:off x="3065" y="3897"/>
                <a:ext cx="81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5307" name="Freeform 91"/>
              <p:cNvSpPr>
                <a:spLocks noChangeAspect="1"/>
              </p:cNvSpPr>
              <p:nvPr/>
            </p:nvSpPr>
            <p:spPr bwMode="gray">
              <a:xfrm>
                <a:off x="3022" y="3931"/>
                <a:ext cx="129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5308" name="Freeform 92"/>
              <p:cNvSpPr>
                <a:spLocks noChangeAspect="1"/>
              </p:cNvSpPr>
              <p:nvPr/>
            </p:nvSpPr>
            <p:spPr bwMode="gray">
              <a:xfrm>
                <a:off x="3001" y="3965"/>
                <a:ext cx="155" cy="33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5309" name="Freeform 93"/>
              <p:cNvSpPr>
                <a:spLocks noChangeAspect="1"/>
              </p:cNvSpPr>
              <p:nvPr/>
            </p:nvSpPr>
            <p:spPr bwMode="gray">
              <a:xfrm>
                <a:off x="3052" y="4000"/>
                <a:ext cx="107" cy="35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" y="0"/>
                  </a:cxn>
                  <a:cxn ang="0">
                    <a:pos x="140" y="0"/>
                  </a:cxn>
                  <a:cxn ang="0">
                    <a:pos x="139" y="86"/>
                  </a:cxn>
                  <a:cxn ang="0">
                    <a:pos x="0" y="87"/>
                  </a:cxn>
                </a:cxnLst>
                <a:rect l="0" t="0" r="r" b="b"/>
                <a:pathLst>
                  <a:path w="140" h="87">
                    <a:moveTo>
                      <a:pt x="0" y="87"/>
                    </a:moveTo>
                    <a:lnTo>
                      <a:pt x="2" y="0"/>
                    </a:lnTo>
                    <a:lnTo>
                      <a:pt x="140" y="0"/>
                    </a:lnTo>
                    <a:lnTo>
                      <a:pt x="139" y="86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EAEAEA"/>
              </a:solidFill>
              <a:ln w="6350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4" name="Group 94"/>
              <p:cNvGrpSpPr>
                <a:grpSpLocks/>
              </p:cNvGrpSpPr>
              <p:nvPr/>
            </p:nvGrpSpPr>
            <p:grpSpPr bwMode="auto">
              <a:xfrm>
                <a:off x="3483" y="3862"/>
                <a:ext cx="303" cy="174"/>
                <a:chOff x="3483" y="3862"/>
                <a:chExt cx="303" cy="174"/>
              </a:xfrm>
            </p:grpSpPr>
            <p:sp>
              <p:nvSpPr>
                <p:cNvPr id="265311" name="Freeform 95"/>
                <p:cNvSpPr>
                  <a:spLocks noChangeAspect="1"/>
                </p:cNvSpPr>
                <p:nvPr/>
              </p:nvSpPr>
              <p:spPr bwMode="gray">
                <a:xfrm>
                  <a:off x="3483" y="3862"/>
                  <a:ext cx="80" cy="174"/>
                </a:xfrm>
                <a:custGeom>
                  <a:avLst/>
                  <a:gdLst/>
                  <a:ahLst/>
                  <a:cxnLst>
                    <a:cxn ang="0">
                      <a:pos x="76" y="464"/>
                    </a:cxn>
                    <a:cxn ang="0">
                      <a:pos x="124" y="464"/>
                    </a:cxn>
                    <a:cxn ang="0">
                      <a:pos x="214" y="460"/>
                    </a:cxn>
                    <a:cxn ang="0">
                      <a:pos x="130" y="4"/>
                    </a:cxn>
                    <a:cxn ang="0">
                      <a:pos x="0" y="0"/>
                    </a:cxn>
                    <a:cxn ang="0">
                      <a:pos x="76" y="464"/>
                    </a:cxn>
                  </a:cxnLst>
                  <a:rect l="0" t="0" r="r" b="b"/>
                  <a:pathLst>
                    <a:path w="214" h="464">
                      <a:moveTo>
                        <a:pt x="76" y="464"/>
                      </a:moveTo>
                      <a:cubicBezTo>
                        <a:pt x="92" y="464"/>
                        <a:pt x="108" y="464"/>
                        <a:pt x="124" y="464"/>
                      </a:cubicBezTo>
                      <a:lnTo>
                        <a:pt x="214" y="460"/>
                      </a:lnTo>
                      <a:lnTo>
                        <a:pt x="130" y="4"/>
                      </a:lnTo>
                      <a:lnTo>
                        <a:pt x="0" y="0"/>
                      </a:lnTo>
                      <a:lnTo>
                        <a:pt x="76" y="464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65312" name="Freeform 96"/>
                <p:cNvSpPr>
                  <a:spLocks noChangeAspect="1"/>
                </p:cNvSpPr>
                <p:nvPr/>
              </p:nvSpPr>
              <p:spPr bwMode="gray">
                <a:xfrm>
                  <a:off x="3556" y="3864"/>
                  <a:ext cx="80" cy="171"/>
                </a:xfrm>
                <a:custGeom>
                  <a:avLst/>
                  <a:gdLst/>
                  <a:ahLst/>
                  <a:cxnLst>
                    <a:cxn ang="0">
                      <a:pos x="212" y="456"/>
                    </a:cxn>
                    <a:cxn ang="0">
                      <a:pos x="126" y="0"/>
                    </a:cxn>
                    <a:cxn ang="0">
                      <a:pos x="0" y="4"/>
                    </a:cxn>
                    <a:cxn ang="0">
                      <a:pos x="80" y="454"/>
                    </a:cxn>
                    <a:cxn ang="0">
                      <a:pos x="212" y="456"/>
                    </a:cxn>
                  </a:cxnLst>
                  <a:rect l="0" t="0" r="r" b="b"/>
                  <a:pathLst>
                    <a:path w="212" h="456">
                      <a:moveTo>
                        <a:pt x="212" y="456"/>
                      </a:moveTo>
                      <a:lnTo>
                        <a:pt x="126" y="0"/>
                      </a:lnTo>
                      <a:lnTo>
                        <a:pt x="0" y="4"/>
                      </a:lnTo>
                      <a:lnTo>
                        <a:pt x="80" y="454"/>
                      </a:lnTo>
                      <a:lnTo>
                        <a:pt x="212" y="456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65313" name="Freeform 97"/>
                <p:cNvSpPr>
                  <a:spLocks noChangeAspect="1"/>
                </p:cNvSpPr>
                <p:nvPr/>
              </p:nvSpPr>
              <p:spPr bwMode="gray">
                <a:xfrm>
                  <a:off x="3630" y="3864"/>
                  <a:ext cx="82" cy="171"/>
                </a:xfrm>
                <a:custGeom>
                  <a:avLst/>
                  <a:gdLst/>
                  <a:ahLst/>
                  <a:cxnLst>
                    <a:cxn ang="0">
                      <a:pos x="220" y="456"/>
                    </a:cxn>
                    <a:cxn ang="0">
                      <a:pos x="126" y="6"/>
                    </a:cxn>
                    <a:cxn ang="0">
                      <a:pos x="0" y="0"/>
                    </a:cxn>
                    <a:cxn ang="0">
                      <a:pos x="84" y="454"/>
                    </a:cxn>
                    <a:cxn ang="0">
                      <a:pos x="220" y="456"/>
                    </a:cxn>
                  </a:cxnLst>
                  <a:rect l="0" t="0" r="r" b="b"/>
                  <a:pathLst>
                    <a:path w="220" h="456">
                      <a:moveTo>
                        <a:pt x="220" y="456"/>
                      </a:moveTo>
                      <a:lnTo>
                        <a:pt x="126" y="6"/>
                      </a:lnTo>
                      <a:lnTo>
                        <a:pt x="0" y="0"/>
                      </a:lnTo>
                      <a:lnTo>
                        <a:pt x="84" y="454"/>
                      </a:lnTo>
                      <a:lnTo>
                        <a:pt x="220" y="456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65314" name="Freeform 98"/>
                <p:cNvSpPr>
                  <a:spLocks noChangeAspect="1"/>
                </p:cNvSpPr>
                <p:nvPr/>
              </p:nvSpPr>
              <p:spPr bwMode="gray">
                <a:xfrm>
                  <a:off x="3722" y="3963"/>
                  <a:ext cx="64" cy="60"/>
                </a:xfrm>
                <a:custGeom>
                  <a:avLst/>
                  <a:gdLst/>
                  <a:ahLst/>
                  <a:cxnLst>
                    <a:cxn ang="0">
                      <a:pos x="170" y="154"/>
                    </a:cxn>
                    <a:cxn ang="0">
                      <a:pos x="134" y="0"/>
                    </a:cxn>
                    <a:cxn ang="0">
                      <a:pos x="0" y="0"/>
                    </a:cxn>
                    <a:cxn ang="0">
                      <a:pos x="38" y="160"/>
                    </a:cxn>
                    <a:cxn ang="0">
                      <a:pos x="170" y="154"/>
                    </a:cxn>
                  </a:cxnLst>
                  <a:rect l="0" t="0" r="r" b="b"/>
                  <a:pathLst>
                    <a:path w="170" h="160">
                      <a:moveTo>
                        <a:pt x="170" y="154"/>
                      </a:moveTo>
                      <a:lnTo>
                        <a:pt x="134" y="0"/>
                      </a:lnTo>
                      <a:lnTo>
                        <a:pt x="0" y="0"/>
                      </a:lnTo>
                      <a:lnTo>
                        <a:pt x="38" y="160"/>
                      </a:lnTo>
                      <a:lnTo>
                        <a:pt x="170" y="154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65315" name="Freeform 99"/>
                <p:cNvSpPr>
                  <a:spLocks noChangeAspect="1"/>
                </p:cNvSpPr>
                <p:nvPr/>
              </p:nvSpPr>
              <p:spPr bwMode="gray">
                <a:xfrm>
                  <a:off x="3701" y="3864"/>
                  <a:ext cx="65" cy="90"/>
                </a:xfrm>
                <a:custGeom>
                  <a:avLst/>
                  <a:gdLst/>
                  <a:ahLst/>
                  <a:cxnLst>
                    <a:cxn ang="0">
                      <a:pos x="174" y="234"/>
                    </a:cxn>
                    <a:cxn ang="0">
                      <a:pos x="136" y="84"/>
                    </a:cxn>
                    <a:cxn ang="0">
                      <a:pos x="126" y="0"/>
                    </a:cxn>
                    <a:cxn ang="0">
                      <a:pos x="0" y="0"/>
                    </a:cxn>
                    <a:cxn ang="0">
                      <a:pos x="14" y="90"/>
                    </a:cxn>
                    <a:cxn ang="0">
                      <a:pos x="50" y="240"/>
                    </a:cxn>
                    <a:cxn ang="0">
                      <a:pos x="174" y="234"/>
                    </a:cxn>
                  </a:cxnLst>
                  <a:rect l="0" t="0" r="r" b="b"/>
                  <a:pathLst>
                    <a:path w="174" h="240">
                      <a:moveTo>
                        <a:pt x="174" y="234"/>
                      </a:moveTo>
                      <a:lnTo>
                        <a:pt x="136" y="84"/>
                      </a:lnTo>
                      <a:lnTo>
                        <a:pt x="126" y="0"/>
                      </a:lnTo>
                      <a:lnTo>
                        <a:pt x="0" y="0"/>
                      </a:lnTo>
                      <a:lnTo>
                        <a:pt x="14" y="90"/>
                      </a:lnTo>
                      <a:lnTo>
                        <a:pt x="50" y="240"/>
                      </a:lnTo>
                      <a:lnTo>
                        <a:pt x="174" y="234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5" name="Group 100"/>
            <p:cNvGrpSpPr>
              <a:grpSpLocks/>
            </p:cNvGrpSpPr>
            <p:nvPr/>
          </p:nvGrpSpPr>
          <p:grpSpPr bwMode="auto">
            <a:xfrm>
              <a:off x="2160" y="2088"/>
              <a:ext cx="1442" cy="1636"/>
              <a:chOff x="2160" y="2088"/>
              <a:chExt cx="1442" cy="1636"/>
            </a:xfrm>
          </p:grpSpPr>
          <p:sp>
            <p:nvSpPr>
              <p:cNvPr id="265317" name="Rectangle 101"/>
              <p:cNvSpPr>
                <a:spLocks noChangeAspect="1" noChangeArrowheads="1"/>
              </p:cNvSpPr>
              <p:nvPr/>
            </p:nvSpPr>
            <p:spPr bwMode="gray">
              <a:xfrm>
                <a:off x="2181" y="3686"/>
                <a:ext cx="1410" cy="38"/>
              </a:xfrm>
              <a:prstGeom prst="rect">
                <a:avLst/>
              </a:prstGeom>
              <a:solidFill>
                <a:srgbClr val="5F5F5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5318" name="Rectangle 102"/>
              <p:cNvSpPr>
                <a:spLocks noChangeAspect="1" noChangeArrowheads="1"/>
              </p:cNvSpPr>
              <p:nvPr/>
            </p:nvSpPr>
            <p:spPr bwMode="gray">
              <a:xfrm>
                <a:off x="2161" y="3344"/>
                <a:ext cx="1441" cy="350"/>
              </a:xfrm>
              <a:prstGeom prst="rect">
                <a:avLst/>
              </a:prstGeom>
              <a:gradFill rotWithShape="0">
                <a:gsLst>
                  <a:gs pos="0">
                    <a:srgbClr val="DDDDDD"/>
                  </a:gs>
                  <a:gs pos="100000">
                    <a:srgbClr val="777777"/>
                  </a:gs>
                </a:gsLst>
                <a:lin ang="0" scaled="1"/>
              </a:gradFill>
              <a:ln w="3175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6" name="Group 103"/>
              <p:cNvGrpSpPr>
                <a:grpSpLocks/>
              </p:cNvGrpSpPr>
              <p:nvPr/>
            </p:nvGrpSpPr>
            <p:grpSpPr bwMode="auto">
              <a:xfrm>
                <a:off x="3160" y="3459"/>
                <a:ext cx="302" cy="60"/>
                <a:chOff x="3160" y="3459"/>
                <a:chExt cx="302" cy="60"/>
              </a:xfrm>
            </p:grpSpPr>
            <p:sp>
              <p:nvSpPr>
                <p:cNvPr id="265320" name="Freeform 104"/>
                <p:cNvSpPr>
                  <a:spLocks noChangeAspect="1"/>
                </p:cNvSpPr>
                <p:nvPr/>
              </p:nvSpPr>
              <p:spPr bwMode="gray">
                <a:xfrm>
                  <a:off x="3234" y="3459"/>
                  <a:ext cx="163" cy="60"/>
                </a:xfrm>
                <a:custGeom>
                  <a:avLst/>
                  <a:gdLst/>
                  <a:ahLst/>
                  <a:cxnLst>
                    <a:cxn ang="0">
                      <a:pos x="0" y="130"/>
                    </a:cxn>
                    <a:cxn ang="0">
                      <a:pos x="0" y="110"/>
                    </a:cxn>
                    <a:cxn ang="0">
                      <a:pos x="34" y="0"/>
                    </a:cxn>
                    <a:cxn ang="0">
                      <a:pos x="314" y="4"/>
                    </a:cxn>
                    <a:cxn ang="0">
                      <a:pos x="354" y="130"/>
                    </a:cxn>
                    <a:cxn ang="0">
                      <a:pos x="0" y="130"/>
                    </a:cxn>
                  </a:cxnLst>
                  <a:rect l="0" t="0" r="r" b="b"/>
                  <a:pathLst>
                    <a:path w="354" h="130">
                      <a:moveTo>
                        <a:pt x="0" y="130"/>
                      </a:moveTo>
                      <a:cubicBezTo>
                        <a:pt x="0" y="123"/>
                        <a:pt x="0" y="117"/>
                        <a:pt x="0" y="110"/>
                      </a:cubicBezTo>
                      <a:lnTo>
                        <a:pt x="34" y="0"/>
                      </a:lnTo>
                      <a:lnTo>
                        <a:pt x="314" y="4"/>
                      </a:lnTo>
                      <a:lnTo>
                        <a:pt x="354" y="130"/>
                      </a:lnTo>
                      <a:lnTo>
                        <a:pt x="0" y="13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65321" name="Rectangle 105"/>
                <p:cNvSpPr>
                  <a:spLocks noChangeAspect="1" noChangeArrowheads="1"/>
                </p:cNvSpPr>
                <p:nvPr/>
              </p:nvSpPr>
              <p:spPr bwMode="gray">
                <a:xfrm>
                  <a:off x="3160" y="3475"/>
                  <a:ext cx="302" cy="28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265322" name="Rectangle 106"/>
              <p:cNvSpPr>
                <a:spLocks noChangeAspect="1" noChangeArrowheads="1"/>
              </p:cNvSpPr>
              <p:nvPr/>
            </p:nvSpPr>
            <p:spPr bwMode="gray">
              <a:xfrm>
                <a:off x="2318" y="3571"/>
                <a:ext cx="109" cy="53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5323" name="Freeform 107"/>
              <p:cNvSpPr>
                <a:spLocks noChangeAspect="1"/>
              </p:cNvSpPr>
              <p:nvPr/>
            </p:nvSpPr>
            <p:spPr bwMode="gray">
              <a:xfrm>
                <a:off x="2160" y="3113"/>
                <a:ext cx="1442" cy="244"/>
              </a:xfrm>
              <a:custGeom>
                <a:avLst/>
                <a:gdLst/>
                <a:ahLst/>
                <a:cxnLst>
                  <a:cxn ang="0">
                    <a:pos x="399" y="0"/>
                  </a:cxn>
                  <a:cxn ang="0">
                    <a:pos x="0" y="501"/>
                  </a:cxn>
                  <a:cxn ang="0">
                    <a:pos x="17" y="530"/>
                  </a:cxn>
                  <a:cxn ang="0">
                    <a:pos x="3114" y="525"/>
                  </a:cxn>
                  <a:cxn ang="0">
                    <a:pos x="3129" y="501"/>
                  </a:cxn>
                  <a:cxn ang="0">
                    <a:pos x="2724" y="6"/>
                  </a:cxn>
                  <a:cxn ang="0">
                    <a:pos x="399" y="0"/>
                  </a:cxn>
                </a:cxnLst>
                <a:rect l="0" t="0" r="r" b="b"/>
                <a:pathLst>
                  <a:path w="3129" h="530">
                    <a:moveTo>
                      <a:pt x="399" y="0"/>
                    </a:moveTo>
                    <a:lnTo>
                      <a:pt x="0" y="501"/>
                    </a:lnTo>
                    <a:lnTo>
                      <a:pt x="17" y="530"/>
                    </a:lnTo>
                    <a:lnTo>
                      <a:pt x="3114" y="525"/>
                    </a:lnTo>
                    <a:lnTo>
                      <a:pt x="3129" y="501"/>
                    </a:lnTo>
                    <a:lnTo>
                      <a:pt x="2724" y="6"/>
                    </a:lnTo>
                    <a:lnTo>
                      <a:pt x="399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B2B2B2"/>
                  </a:gs>
                  <a:gs pos="100000">
                    <a:srgbClr val="4D4D4D"/>
                  </a:gs>
                </a:gsLst>
                <a:lin ang="0" scaled="1"/>
              </a:gradFill>
              <a:ln w="3175" cap="flat" cmpd="sng">
                <a:solidFill>
                  <a:srgbClr val="808080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5324" name="Freeform 108"/>
              <p:cNvSpPr>
                <a:spLocks noChangeAspect="1"/>
              </p:cNvSpPr>
              <p:nvPr/>
            </p:nvSpPr>
            <p:spPr bwMode="gray">
              <a:xfrm>
                <a:off x="2375" y="3132"/>
                <a:ext cx="954" cy="99"/>
              </a:xfrm>
              <a:custGeom>
                <a:avLst/>
                <a:gdLst/>
                <a:ahLst/>
                <a:cxnLst>
                  <a:cxn ang="0">
                    <a:pos x="1904" y="0"/>
                  </a:cxn>
                  <a:cxn ang="0">
                    <a:pos x="2034" y="160"/>
                  </a:cxn>
                  <a:cxn ang="0">
                    <a:pos x="1984" y="214"/>
                  </a:cxn>
                  <a:cxn ang="0">
                    <a:pos x="94" y="214"/>
                  </a:cxn>
                  <a:cxn ang="0">
                    <a:pos x="44" y="160"/>
                  </a:cxn>
                  <a:cxn ang="0">
                    <a:pos x="160" y="14"/>
                  </a:cxn>
                  <a:cxn ang="0">
                    <a:pos x="1904" y="0"/>
                  </a:cxn>
                </a:cxnLst>
                <a:rect l="0" t="0" r="r" b="b"/>
                <a:pathLst>
                  <a:path w="2070" h="214">
                    <a:moveTo>
                      <a:pt x="1904" y="0"/>
                    </a:moveTo>
                    <a:lnTo>
                      <a:pt x="2034" y="160"/>
                    </a:lnTo>
                    <a:cubicBezTo>
                      <a:pt x="2034" y="160"/>
                      <a:pt x="2070" y="214"/>
                      <a:pt x="1984" y="214"/>
                    </a:cubicBezTo>
                    <a:cubicBezTo>
                      <a:pt x="1984" y="214"/>
                      <a:pt x="1039" y="214"/>
                      <a:pt x="94" y="214"/>
                    </a:cubicBezTo>
                    <a:cubicBezTo>
                      <a:pt x="0" y="210"/>
                      <a:pt x="44" y="160"/>
                      <a:pt x="44" y="160"/>
                    </a:cubicBezTo>
                    <a:lnTo>
                      <a:pt x="160" y="14"/>
                    </a:lnTo>
                    <a:lnTo>
                      <a:pt x="190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777777"/>
                  </a:gs>
                  <a:gs pos="100000">
                    <a:srgbClr val="808080"/>
                  </a:gs>
                </a:gsLst>
                <a:lin ang="0" scaled="1"/>
              </a:gradFill>
              <a:ln w="3175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5325" name="Freeform 109"/>
              <p:cNvSpPr>
                <a:spLocks noChangeAspect="1"/>
              </p:cNvSpPr>
              <p:nvPr/>
            </p:nvSpPr>
            <p:spPr bwMode="gray">
              <a:xfrm>
                <a:off x="2387" y="3217"/>
                <a:ext cx="929" cy="81"/>
              </a:xfrm>
              <a:custGeom>
                <a:avLst/>
                <a:gdLst/>
                <a:ahLst/>
                <a:cxnLst>
                  <a:cxn ang="0">
                    <a:pos x="2014" y="0"/>
                  </a:cxn>
                  <a:cxn ang="0">
                    <a:pos x="2016" y="126"/>
                  </a:cxn>
                  <a:cxn ang="0">
                    <a:pos x="1960" y="176"/>
                  </a:cxn>
                  <a:cxn ang="0">
                    <a:pos x="70" y="176"/>
                  </a:cxn>
                  <a:cxn ang="0">
                    <a:pos x="10" y="120"/>
                  </a:cxn>
                  <a:cxn ang="0">
                    <a:pos x="10" y="2"/>
                  </a:cxn>
                  <a:cxn ang="0">
                    <a:pos x="2014" y="0"/>
                  </a:cxn>
                </a:cxnLst>
                <a:rect l="0" t="0" r="r" b="b"/>
                <a:pathLst>
                  <a:path w="2018" h="176">
                    <a:moveTo>
                      <a:pt x="2014" y="0"/>
                    </a:moveTo>
                    <a:lnTo>
                      <a:pt x="2016" y="126"/>
                    </a:lnTo>
                    <a:cubicBezTo>
                      <a:pt x="2007" y="155"/>
                      <a:pt x="2018" y="156"/>
                      <a:pt x="1960" y="176"/>
                    </a:cubicBezTo>
                    <a:cubicBezTo>
                      <a:pt x="1960" y="176"/>
                      <a:pt x="1015" y="176"/>
                      <a:pt x="70" y="176"/>
                    </a:cubicBezTo>
                    <a:cubicBezTo>
                      <a:pt x="0" y="172"/>
                      <a:pt x="20" y="149"/>
                      <a:pt x="10" y="120"/>
                    </a:cubicBezTo>
                    <a:lnTo>
                      <a:pt x="10" y="2"/>
                    </a:lnTo>
                    <a:lnTo>
                      <a:pt x="201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DDDDDD"/>
                  </a:gs>
                  <a:gs pos="100000">
                    <a:srgbClr val="292929"/>
                  </a:gs>
                </a:gsLst>
                <a:lin ang="0" scaled="1"/>
              </a:gradFill>
              <a:ln w="317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5326" name="AutoShape 110"/>
              <p:cNvSpPr>
                <a:spLocks noChangeAspect="1" noChangeArrowheads="1"/>
              </p:cNvSpPr>
              <p:nvPr/>
            </p:nvSpPr>
            <p:spPr bwMode="gray">
              <a:xfrm>
                <a:off x="2217" y="2088"/>
                <a:ext cx="1318" cy="1073"/>
              </a:xfrm>
              <a:prstGeom prst="roundRect">
                <a:avLst>
                  <a:gd name="adj" fmla="val 1847"/>
                </a:avLst>
              </a:prstGeom>
              <a:gradFill rotWithShape="0">
                <a:gsLst>
                  <a:gs pos="0">
                    <a:srgbClr val="DDDDDD"/>
                  </a:gs>
                  <a:gs pos="100000">
                    <a:srgbClr val="5F5F5F"/>
                  </a:gs>
                </a:gsLst>
                <a:lin ang="2700000" scaled="1"/>
              </a:gradFill>
              <a:ln w="3175">
                <a:solidFill>
                  <a:srgbClr val="80808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5327" name="AutoShape 111"/>
              <p:cNvSpPr>
                <a:spLocks noChangeAspect="1" noChangeArrowheads="1"/>
              </p:cNvSpPr>
              <p:nvPr/>
            </p:nvSpPr>
            <p:spPr bwMode="gray">
              <a:xfrm>
                <a:off x="2297" y="2178"/>
                <a:ext cx="1158" cy="897"/>
              </a:xfrm>
              <a:prstGeom prst="roundRect">
                <a:avLst>
                  <a:gd name="adj" fmla="val 1847"/>
                </a:avLst>
              </a:prstGeom>
              <a:gradFill rotWithShape="0">
                <a:gsLst>
                  <a:gs pos="0">
                    <a:srgbClr val="5F5F5F"/>
                  </a:gs>
                  <a:gs pos="100000">
                    <a:srgbClr val="DDDDDD"/>
                  </a:gs>
                </a:gsLst>
                <a:lin ang="2700000" scaled="1"/>
              </a:gradFill>
              <a:ln w="3175">
                <a:solidFill>
                  <a:srgbClr val="80808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5328" name="AutoShape 112"/>
              <p:cNvSpPr>
                <a:spLocks noChangeAspect="1" noChangeArrowheads="1"/>
              </p:cNvSpPr>
              <p:nvPr/>
            </p:nvSpPr>
            <p:spPr bwMode="gray">
              <a:xfrm>
                <a:off x="2375" y="2251"/>
                <a:ext cx="1004" cy="736"/>
              </a:xfrm>
              <a:prstGeom prst="roundRect">
                <a:avLst>
                  <a:gd name="adj" fmla="val 1847"/>
                </a:avLst>
              </a:prstGeom>
              <a:gradFill rotWithShape="0">
                <a:gsLst>
                  <a:gs pos="0">
                    <a:srgbClr val="FFFFCC"/>
                  </a:gs>
                  <a:gs pos="100000">
                    <a:srgbClr val="FFCC00"/>
                  </a:gs>
                </a:gsLst>
                <a:lin ang="2700000" scaled="1"/>
              </a:gradFill>
              <a:ln w="6350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5329" name="AutoShape 113"/>
              <p:cNvSpPr>
                <a:spLocks noChangeAspect="1" noChangeArrowheads="1"/>
              </p:cNvSpPr>
              <p:nvPr/>
            </p:nvSpPr>
            <p:spPr bwMode="gray">
              <a:xfrm>
                <a:off x="3125" y="2360"/>
                <a:ext cx="79" cy="185"/>
              </a:xfrm>
              <a:prstGeom prst="roundRect">
                <a:avLst>
                  <a:gd name="adj" fmla="val 50000"/>
                </a:avLst>
              </a:prstGeom>
              <a:solidFill>
                <a:srgbClr val="FFFFCC"/>
              </a:solidFill>
              <a:ln w="635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7" name="Group 114"/>
          <p:cNvGrpSpPr>
            <a:grpSpLocks noChangeAspect="1"/>
          </p:cNvGrpSpPr>
          <p:nvPr/>
        </p:nvGrpSpPr>
        <p:grpSpPr bwMode="auto">
          <a:xfrm flipH="1">
            <a:off x="3252788" y="3421063"/>
            <a:ext cx="342900" cy="439737"/>
            <a:chOff x="1969" y="466"/>
            <a:chExt cx="3489" cy="3486"/>
          </a:xfrm>
        </p:grpSpPr>
        <p:sp>
          <p:nvSpPr>
            <p:cNvPr id="265331" name="AutoShape 115"/>
            <p:cNvSpPr>
              <a:spLocks noChangeAspect="1" noChangeArrowheads="1"/>
            </p:cNvSpPr>
            <p:nvPr/>
          </p:nvSpPr>
          <p:spPr bwMode="gray">
            <a:xfrm>
              <a:off x="1969" y="466"/>
              <a:ext cx="3489" cy="3486"/>
            </a:xfrm>
            <a:prstGeom prst="roundRect">
              <a:avLst>
                <a:gd name="adj" fmla="val 18847"/>
              </a:avLst>
            </a:prstGeom>
            <a:solidFill>
              <a:srgbClr val="72727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5332" name="AutoShape 116"/>
            <p:cNvSpPr>
              <a:spLocks noChangeAspect="1" noChangeArrowheads="1"/>
            </p:cNvSpPr>
            <p:nvPr/>
          </p:nvSpPr>
          <p:spPr bwMode="gray">
            <a:xfrm>
              <a:off x="2151" y="656"/>
              <a:ext cx="3125" cy="3116"/>
            </a:xfrm>
            <a:prstGeom prst="roundRect">
              <a:avLst>
                <a:gd name="adj" fmla="val 14856"/>
              </a:avLst>
            </a:prstGeom>
            <a:solidFill>
              <a:srgbClr val="FFA723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5333" name="Oval 117"/>
            <p:cNvSpPr>
              <a:spLocks noChangeAspect="1" noChangeArrowheads="1"/>
            </p:cNvSpPr>
            <p:nvPr/>
          </p:nvSpPr>
          <p:spPr bwMode="gray">
            <a:xfrm>
              <a:off x="2168" y="672"/>
              <a:ext cx="3092" cy="308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FFA723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65334" name="Text Box 118"/>
          <p:cNvSpPr txBox="1">
            <a:spLocks noChangeArrowheads="1"/>
          </p:cNvSpPr>
          <p:nvPr/>
        </p:nvSpPr>
        <p:spPr bwMode="auto">
          <a:xfrm>
            <a:off x="1346200" y="5208588"/>
            <a:ext cx="7493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20000"/>
              </a:spcBef>
            </a:pPr>
            <a:r>
              <a:rPr lang="en-US" sz="1600"/>
              <a:t>Client</a:t>
            </a:r>
          </a:p>
        </p:txBody>
      </p:sp>
      <p:grpSp>
        <p:nvGrpSpPr>
          <p:cNvPr id="8" name="Group 119"/>
          <p:cNvGrpSpPr>
            <a:grpSpLocks/>
          </p:cNvGrpSpPr>
          <p:nvPr/>
        </p:nvGrpSpPr>
        <p:grpSpPr bwMode="auto">
          <a:xfrm>
            <a:off x="6711950" y="3433763"/>
            <a:ext cx="1076325" cy="1665287"/>
            <a:chOff x="1933" y="1330"/>
            <a:chExt cx="1884" cy="2743"/>
          </a:xfrm>
        </p:grpSpPr>
        <p:grpSp>
          <p:nvGrpSpPr>
            <p:cNvPr id="9" name="Group 120"/>
            <p:cNvGrpSpPr>
              <a:grpSpLocks/>
            </p:cNvGrpSpPr>
            <p:nvPr/>
          </p:nvGrpSpPr>
          <p:grpSpPr bwMode="auto">
            <a:xfrm>
              <a:off x="1950" y="1335"/>
              <a:ext cx="1862" cy="2737"/>
              <a:chOff x="1950" y="1335"/>
              <a:chExt cx="1862" cy="2737"/>
            </a:xfrm>
          </p:grpSpPr>
          <p:sp>
            <p:nvSpPr>
              <p:cNvPr id="265337" name="Freeform 121"/>
              <p:cNvSpPr>
                <a:spLocks noChangeAspect="1"/>
              </p:cNvSpPr>
              <p:nvPr/>
            </p:nvSpPr>
            <p:spPr bwMode="gray">
              <a:xfrm>
                <a:off x="1950" y="1337"/>
                <a:ext cx="1862" cy="404"/>
              </a:xfrm>
              <a:custGeom>
                <a:avLst/>
                <a:gdLst/>
                <a:ahLst/>
                <a:cxnLst>
                  <a:cxn ang="0">
                    <a:pos x="0" y="515"/>
                  </a:cxn>
                  <a:cxn ang="0">
                    <a:pos x="853" y="0"/>
                  </a:cxn>
                  <a:cxn ang="0">
                    <a:pos x="2701" y="0"/>
                  </a:cxn>
                  <a:cxn ang="0">
                    <a:pos x="2281" y="585"/>
                  </a:cxn>
                  <a:cxn ang="0">
                    <a:pos x="31" y="573"/>
                  </a:cxn>
                  <a:cxn ang="0">
                    <a:pos x="0" y="515"/>
                  </a:cxn>
                </a:cxnLst>
                <a:rect l="0" t="0" r="r" b="b"/>
                <a:pathLst>
                  <a:path w="2701" h="585">
                    <a:moveTo>
                      <a:pt x="0" y="515"/>
                    </a:moveTo>
                    <a:lnTo>
                      <a:pt x="853" y="0"/>
                    </a:lnTo>
                    <a:lnTo>
                      <a:pt x="2701" y="0"/>
                    </a:lnTo>
                    <a:lnTo>
                      <a:pt x="2281" y="585"/>
                    </a:lnTo>
                    <a:lnTo>
                      <a:pt x="31" y="573"/>
                    </a:lnTo>
                    <a:lnTo>
                      <a:pt x="0" y="515"/>
                    </a:lnTo>
                    <a:close/>
                  </a:path>
                </a:pathLst>
              </a:custGeom>
              <a:noFill/>
              <a:ln w="38100" cap="flat" cmpd="sng">
                <a:solidFill>
                  <a:srgbClr val="B2B2B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5338" name="Freeform 122"/>
              <p:cNvSpPr>
                <a:spLocks noChangeAspect="1"/>
              </p:cNvSpPr>
              <p:nvPr/>
            </p:nvSpPr>
            <p:spPr bwMode="gray">
              <a:xfrm>
                <a:off x="3524" y="1335"/>
                <a:ext cx="288" cy="2737"/>
              </a:xfrm>
              <a:custGeom>
                <a:avLst/>
                <a:gdLst/>
                <a:ahLst/>
                <a:cxnLst>
                  <a:cxn ang="0">
                    <a:pos x="39" y="3966"/>
                  </a:cxn>
                  <a:cxn ang="0">
                    <a:pos x="417" y="3438"/>
                  </a:cxn>
                  <a:cxn ang="0">
                    <a:pos x="417" y="0"/>
                  </a:cxn>
                  <a:cxn ang="0">
                    <a:pos x="0" y="560"/>
                  </a:cxn>
                  <a:cxn ang="0">
                    <a:pos x="39" y="3966"/>
                  </a:cxn>
                </a:cxnLst>
                <a:rect l="0" t="0" r="r" b="b"/>
                <a:pathLst>
                  <a:path w="417" h="3966">
                    <a:moveTo>
                      <a:pt x="39" y="3966"/>
                    </a:moveTo>
                    <a:lnTo>
                      <a:pt x="417" y="3438"/>
                    </a:lnTo>
                    <a:lnTo>
                      <a:pt x="417" y="0"/>
                    </a:lnTo>
                    <a:lnTo>
                      <a:pt x="0" y="560"/>
                    </a:lnTo>
                    <a:lnTo>
                      <a:pt x="39" y="3966"/>
                    </a:lnTo>
                    <a:close/>
                  </a:path>
                </a:pathLst>
              </a:custGeom>
              <a:noFill/>
              <a:ln w="38100" cap="flat" cmpd="sng">
                <a:solidFill>
                  <a:srgbClr val="B2B2B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5339" name="Rectangle 123"/>
              <p:cNvSpPr>
                <a:spLocks noChangeAspect="1" noChangeArrowheads="1"/>
              </p:cNvSpPr>
              <p:nvPr/>
            </p:nvSpPr>
            <p:spPr bwMode="gray">
              <a:xfrm>
                <a:off x="1951" y="1691"/>
                <a:ext cx="1605" cy="2377"/>
              </a:xfrm>
              <a:prstGeom prst="rect">
                <a:avLst/>
              </a:prstGeom>
              <a:noFill/>
              <a:ln w="38100">
                <a:solidFill>
                  <a:srgbClr val="B2B2B2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0" name="Group 124"/>
            <p:cNvGrpSpPr>
              <a:grpSpLocks/>
            </p:cNvGrpSpPr>
            <p:nvPr/>
          </p:nvGrpSpPr>
          <p:grpSpPr bwMode="auto">
            <a:xfrm>
              <a:off x="1950" y="1330"/>
              <a:ext cx="1867" cy="2743"/>
              <a:chOff x="1950" y="1330"/>
              <a:chExt cx="1867" cy="2743"/>
            </a:xfrm>
          </p:grpSpPr>
          <p:sp>
            <p:nvSpPr>
              <p:cNvPr id="265341" name="Freeform 125"/>
              <p:cNvSpPr>
                <a:spLocks noChangeAspect="1"/>
              </p:cNvSpPr>
              <p:nvPr/>
            </p:nvSpPr>
            <p:spPr bwMode="auto">
              <a:xfrm>
                <a:off x="1950" y="1332"/>
                <a:ext cx="1867" cy="405"/>
              </a:xfrm>
              <a:custGeom>
                <a:avLst/>
                <a:gdLst/>
                <a:ahLst/>
                <a:cxnLst>
                  <a:cxn ang="0">
                    <a:pos x="0" y="515"/>
                  </a:cxn>
                  <a:cxn ang="0">
                    <a:pos x="853" y="0"/>
                  </a:cxn>
                  <a:cxn ang="0">
                    <a:pos x="2701" y="0"/>
                  </a:cxn>
                  <a:cxn ang="0">
                    <a:pos x="2281" y="585"/>
                  </a:cxn>
                  <a:cxn ang="0">
                    <a:pos x="31" y="573"/>
                  </a:cxn>
                  <a:cxn ang="0">
                    <a:pos x="0" y="515"/>
                  </a:cxn>
                </a:cxnLst>
                <a:rect l="0" t="0" r="r" b="b"/>
                <a:pathLst>
                  <a:path w="2701" h="585">
                    <a:moveTo>
                      <a:pt x="0" y="515"/>
                    </a:moveTo>
                    <a:lnTo>
                      <a:pt x="853" y="0"/>
                    </a:lnTo>
                    <a:lnTo>
                      <a:pt x="2701" y="0"/>
                    </a:lnTo>
                    <a:lnTo>
                      <a:pt x="2281" y="585"/>
                    </a:lnTo>
                    <a:lnTo>
                      <a:pt x="31" y="573"/>
                    </a:lnTo>
                    <a:lnTo>
                      <a:pt x="0" y="515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669999"/>
                  </a:gs>
                  <a:gs pos="100000">
                    <a:srgbClr val="CCCCCC"/>
                  </a:gs>
                </a:gsLst>
                <a:lin ang="540000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5342" name="Freeform 126"/>
              <p:cNvSpPr>
                <a:spLocks noChangeAspect="1"/>
              </p:cNvSpPr>
              <p:nvPr/>
            </p:nvSpPr>
            <p:spPr bwMode="auto">
              <a:xfrm>
                <a:off x="3529" y="1330"/>
                <a:ext cx="288" cy="2743"/>
              </a:xfrm>
              <a:custGeom>
                <a:avLst/>
                <a:gdLst/>
                <a:ahLst/>
                <a:cxnLst>
                  <a:cxn ang="0">
                    <a:pos x="39" y="3966"/>
                  </a:cxn>
                  <a:cxn ang="0">
                    <a:pos x="417" y="3438"/>
                  </a:cxn>
                  <a:cxn ang="0">
                    <a:pos x="417" y="0"/>
                  </a:cxn>
                  <a:cxn ang="0">
                    <a:pos x="0" y="560"/>
                  </a:cxn>
                  <a:cxn ang="0">
                    <a:pos x="39" y="3966"/>
                  </a:cxn>
                </a:cxnLst>
                <a:rect l="0" t="0" r="r" b="b"/>
                <a:pathLst>
                  <a:path w="417" h="3966">
                    <a:moveTo>
                      <a:pt x="39" y="3966"/>
                    </a:moveTo>
                    <a:lnTo>
                      <a:pt x="417" y="3438"/>
                    </a:lnTo>
                    <a:lnTo>
                      <a:pt x="417" y="0"/>
                    </a:lnTo>
                    <a:lnTo>
                      <a:pt x="0" y="560"/>
                    </a:lnTo>
                    <a:lnTo>
                      <a:pt x="39" y="3966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A3C3C2"/>
                  </a:gs>
                  <a:gs pos="100000">
                    <a:srgbClr val="669999"/>
                  </a:gs>
                </a:gsLst>
                <a:lin ang="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5343" name="Rectangle 127"/>
              <p:cNvSpPr>
                <a:spLocks noChangeAspect="1" noChangeArrowheads="1"/>
              </p:cNvSpPr>
              <p:nvPr/>
            </p:nvSpPr>
            <p:spPr bwMode="auto">
              <a:xfrm>
                <a:off x="1951" y="1687"/>
                <a:ext cx="1610" cy="2382"/>
              </a:xfrm>
              <a:prstGeom prst="rect">
                <a:avLst/>
              </a:prstGeom>
              <a:solidFill>
                <a:srgbClr val="CCCCCC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1" name="Group 128"/>
            <p:cNvGrpSpPr>
              <a:grpSpLocks/>
            </p:cNvGrpSpPr>
            <p:nvPr/>
          </p:nvGrpSpPr>
          <p:grpSpPr bwMode="auto">
            <a:xfrm>
              <a:off x="1933" y="1564"/>
              <a:ext cx="1773" cy="2170"/>
              <a:chOff x="1933" y="1564"/>
              <a:chExt cx="1773" cy="2170"/>
            </a:xfrm>
          </p:grpSpPr>
          <p:grpSp>
            <p:nvGrpSpPr>
              <p:cNvPr id="12" name="Group 129"/>
              <p:cNvGrpSpPr>
                <a:grpSpLocks/>
              </p:cNvGrpSpPr>
              <p:nvPr/>
            </p:nvGrpSpPr>
            <p:grpSpPr bwMode="auto">
              <a:xfrm>
                <a:off x="1933" y="1564"/>
                <a:ext cx="1773" cy="548"/>
                <a:chOff x="1933" y="1564"/>
                <a:chExt cx="1773" cy="548"/>
              </a:xfrm>
            </p:grpSpPr>
            <p:grpSp>
              <p:nvGrpSpPr>
                <p:cNvPr id="13" name="Group 130"/>
                <p:cNvGrpSpPr>
                  <a:grpSpLocks/>
                </p:cNvGrpSpPr>
                <p:nvPr/>
              </p:nvGrpSpPr>
              <p:grpSpPr bwMode="auto">
                <a:xfrm>
                  <a:off x="1933" y="1989"/>
                  <a:ext cx="1630" cy="89"/>
                  <a:chOff x="1933" y="1989"/>
                  <a:chExt cx="1630" cy="89"/>
                </a:xfrm>
              </p:grpSpPr>
              <p:sp>
                <p:nvSpPr>
                  <p:cNvPr id="265347" name="AutoShape 131"/>
                  <p:cNvSpPr>
                    <a:spLocks noChangeAspect="1" noChangeArrowheads="1"/>
                  </p:cNvSpPr>
                  <p:nvPr/>
                </p:nvSpPr>
                <p:spPr bwMode="white">
                  <a:xfrm>
                    <a:off x="1933" y="1989"/>
                    <a:ext cx="1630" cy="4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317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65348" name="AutoShape 13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933" y="2037"/>
                    <a:ext cx="1630" cy="4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666666"/>
                  </a:solidFill>
                  <a:ln w="635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4" name="Group 133"/>
                <p:cNvGrpSpPr>
                  <a:grpSpLocks/>
                </p:cNvGrpSpPr>
                <p:nvPr/>
              </p:nvGrpSpPr>
              <p:grpSpPr bwMode="auto">
                <a:xfrm>
                  <a:off x="3662" y="1564"/>
                  <a:ext cx="44" cy="548"/>
                  <a:chOff x="3662" y="1564"/>
                  <a:chExt cx="44" cy="548"/>
                </a:xfrm>
              </p:grpSpPr>
              <p:sp>
                <p:nvSpPr>
                  <p:cNvPr id="265350" name="AutoShape 134"/>
                  <p:cNvSpPr>
                    <a:spLocks noChangeAspect="1" noChangeArrowheads="1"/>
                  </p:cNvSpPr>
                  <p:nvPr/>
                </p:nvSpPr>
                <p:spPr bwMode="white">
                  <a:xfrm rot="18340212">
                    <a:off x="3429" y="1797"/>
                    <a:ext cx="504" cy="3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317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65351" name="AutoShape 135"/>
                  <p:cNvSpPr>
                    <a:spLocks noChangeAspect="1" noChangeArrowheads="1"/>
                  </p:cNvSpPr>
                  <p:nvPr/>
                </p:nvSpPr>
                <p:spPr bwMode="auto">
                  <a:xfrm rot="18340212">
                    <a:off x="3445" y="1850"/>
                    <a:ext cx="486" cy="3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666666"/>
                  </a:solidFill>
                  <a:ln w="635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15" name="Group 136"/>
              <p:cNvGrpSpPr>
                <a:grpSpLocks/>
              </p:cNvGrpSpPr>
              <p:nvPr/>
            </p:nvGrpSpPr>
            <p:grpSpPr bwMode="auto">
              <a:xfrm>
                <a:off x="2246" y="2188"/>
                <a:ext cx="1024" cy="269"/>
                <a:chOff x="2239" y="2107"/>
                <a:chExt cx="1042" cy="273"/>
              </a:xfrm>
            </p:grpSpPr>
            <p:sp>
              <p:nvSpPr>
                <p:cNvPr id="265353" name="AutoShape 137"/>
                <p:cNvSpPr>
                  <a:spLocks noChangeAspect="1" noChangeArrowheads="1"/>
                </p:cNvSpPr>
                <p:nvPr/>
              </p:nvSpPr>
              <p:spPr bwMode="auto">
                <a:xfrm>
                  <a:off x="2239" y="2107"/>
                  <a:ext cx="1042" cy="273"/>
                </a:xfrm>
                <a:prstGeom prst="roundRect">
                  <a:avLst>
                    <a:gd name="adj" fmla="val 10616"/>
                  </a:avLst>
                </a:prstGeom>
                <a:solidFill>
                  <a:srgbClr val="969696"/>
                </a:solidFill>
                <a:ln w="317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65354" name="Rectangle 138"/>
                <p:cNvSpPr>
                  <a:spLocks noChangeAspect="1" noChangeArrowheads="1"/>
                </p:cNvSpPr>
                <p:nvPr/>
              </p:nvSpPr>
              <p:spPr bwMode="white">
                <a:xfrm>
                  <a:off x="2276" y="2148"/>
                  <a:ext cx="966" cy="192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6" name="Group 139"/>
              <p:cNvGrpSpPr>
                <a:grpSpLocks noChangeAspect="1"/>
              </p:cNvGrpSpPr>
              <p:nvPr/>
            </p:nvGrpSpPr>
            <p:grpSpPr bwMode="auto">
              <a:xfrm>
                <a:off x="2309" y="2556"/>
                <a:ext cx="865" cy="1081"/>
                <a:chOff x="2033" y="1989"/>
                <a:chExt cx="1305" cy="1632"/>
              </a:xfrm>
            </p:grpSpPr>
            <p:grpSp>
              <p:nvGrpSpPr>
                <p:cNvPr id="17" name="Group 140"/>
                <p:cNvGrpSpPr>
                  <a:grpSpLocks noChangeAspect="1"/>
                </p:cNvGrpSpPr>
                <p:nvPr/>
              </p:nvGrpSpPr>
              <p:grpSpPr bwMode="auto">
                <a:xfrm>
                  <a:off x="2033" y="1989"/>
                  <a:ext cx="123" cy="1632"/>
                  <a:chOff x="1838" y="1995"/>
                  <a:chExt cx="123" cy="1632"/>
                </a:xfrm>
              </p:grpSpPr>
              <p:sp>
                <p:nvSpPr>
                  <p:cNvPr id="265357" name="AutoShape 141"/>
                  <p:cNvSpPr>
                    <a:spLocks noChangeAspect="1" noChangeArrowheads="1"/>
                  </p:cNvSpPr>
                  <p:nvPr/>
                </p:nvSpPr>
                <p:spPr bwMode="auto">
                  <a:xfrm rot="-5400000">
                    <a:off x="1053" y="2780"/>
                    <a:ext cx="1631" cy="6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317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65358" name="AutoShape 142"/>
                  <p:cNvSpPr>
                    <a:spLocks noChangeAspect="1" noChangeArrowheads="1"/>
                  </p:cNvSpPr>
                  <p:nvPr/>
                </p:nvSpPr>
                <p:spPr bwMode="auto">
                  <a:xfrm rot="-5400000">
                    <a:off x="1115" y="2781"/>
                    <a:ext cx="1631" cy="6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969696"/>
                  </a:solidFill>
                  <a:ln w="635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8" name="Group 143"/>
                <p:cNvGrpSpPr>
                  <a:grpSpLocks noChangeAspect="1"/>
                </p:cNvGrpSpPr>
                <p:nvPr/>
              </p:nvGrpSpPr>
              <p:grpSpPr bwMode="auto">
                <a:xfrm>
                  <a:off x="2328" y="1989"/>
                  <a:ext cx="123" cy="1632"/>
                  <a:chOff x="1838" y="1995"/>
                  <a:chExt cx="123" cy="1632"/>
                </a:xfrm>
              </p:grpSpPr>
              <p:sp>
                <p:nvSpPr>
                  <p:cNvPr id="265360" name="AutoShape 144"/>
                  <p:cNvSpPr>
                    <a:spLocks noChangeAspect="1" noChangeArrowheads="1"/>
                  </p:cNvSpPr>
                  <p:nvPr/>
                </p:nvSpPr>
                <p:spPr bwMode="auto">
                  <a:xfrm rot="-5400000">
                    <a:off x="1053" y="2780"/>
                    <a:ext cx="1631" cy="6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317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65361" name="AutoShape 145"/>
                  <p:cNvSpPr>
                    <a:spLocks noChangeAspect="1" noChangeArrowheads="1"/>
                  </p:cNvSpPr>
                  <p:nvPr/>
                </p:nvSpPr>
                <p:spPr bwMode="auto">
                  <a:xfrm rot="-5400000">
                    <a:off x="1115" y="2781"/>
                    <a:ext cx="1631" cy="6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969696"/>
                  </a:solidFill>
                  <a:ln w="635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9" name="Group 146"/>
                <p:cNvGrpSpPr>
                  <a:grpSpLocks noChangeAspect="1"/>
                </p:cNvGrpSpPr>
                <p:nvPr/>
              </p:nvGrpSpPr>
              <p:grpSpPr bwMode="auto">
                <a:xfrm>
                  <a:off x="2624" y="1989"/>
                  <a:ext cx="123" cy="1632"/>
                  <a:chOff x="1838" y="1995"/>
                  <a:chExt cx="123" cy="1632"/>
                </a:xfrm>
              </p:grpSpPr>
              <p:sp>
                <p:nvSpPr>
                  <p:cNvPr id="265363" name="AutoShape 147"/>
                  <p:cNvSpPr>
                    <a:spLocks noChangeAspect="1" noChangeArrowheads="1"/>
                  </p:cNvSpPr>
                  <p:nvPr/>
                </p:nvSpPr>
                <p:spPr bwMode="auto">
                  <a:xfrm rot="-5400000">
                    <a:off x="1053" y="2780"/>
                    <a:ext cx="1631" cy="6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317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65364" name="AutoShape 148"/>
                  <p:cNvSpPr>
                    <a:spLocks noChangeAspect="1" noChangeArrowheads="1"/>
                  </p:cNvSpPr>
                  <p:nvPr/>
                </p:nvSpPr>
                <p:spPr bwMode="auto">
                  <a:xfrm rot="-5400000">
                    <a:off x="1115" y="2781"/>
                    <a:ext cx="1631" cy="6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969696"/>
                  </a:solidFill>
                  <a:ln w="635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0" name="Group 149"/>
                <p:cNvGrpSpPr>
                  <a:grpSpLocks noChangeAspect="1"/>
                </p:cNvGrpSpPr>
                <p:nvPr/>
              </p:nvGrpSpPr>
              <p:grpSpPr bwMode="auto">
                <a:xfrm>
                  <a:off x="2919" y="1989"/>
                  <a:ext cx="123" cy="1632"/>
                  <a:chOff x="1838" y="1995"/>
                  <a:chExt cx="123" cy="1632"/>
                </a:xfrm>
              </p:grpSpPr>
              <p:sp>
                <p:nvSpPr>
                  <p:cNvPr id="265366" name="AutoShape 150"/>
                  <p:cNvSpPr>
                    <a:spLocks noChangeAspect="1" noChangeArrowheads="1"/>
                  </p:cNvSpPr>
                  <p:nvPr/>
                </p:nvSpPr>
                <p:spPr bwMode="auto">
                  <a:xfrm rot="-5400000">
                    <a:off x="1053" y="2780"/>
                    <a:ext cx="1631" cy="6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317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65367" name="AutoShape 151"/>
                  <p:cNvSpPr>
                    <a:spLocks noChangeAspect="1" noChangeArrowheads="1"/>
                  </p:cNvSpPr>
                  <p:nvPr/>
                </p:nvSpPr>
                <p:spPr bwMode="auto">
                  <a:xfrm rot="-5400000">
                    <a:off x="1115" y="2781"/>
                    <a:ext cx="1631" cy="6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969696"/>
                  </a:solidFill>
                  <a:ln w="635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1" name="Group 152"/>
                <p:cNvGrpSpPr>
                  <a:grpSpLocks noChangeAspect="1"/>
                </p:cNvGrpSpPr>
                <p:nvPr/>
              </p:nvGrpSpPr>
              <p:grpSpPr bwMode="auto">
                <a:xfrm>
                  <a:off x="3215" y="1989"/>
                  <a:ext cx="123" cy="1632"/>
                  <a:chOff x="1838" y="1995"/>
                  <a:chExt cx="123" cy="1632"/>
                </a:xfrm>
              </p:grpSpPr>
              <p:sp>
                <p:nvSpPr>
                  <p:cNvPr id="265369" name="AutoShape 153"/>
                  <p:cNvSpPr>
                    <a:spLocks noChangeAspect="1" noChangeArrowheads="1"/>
                  </p:cNvSpPr>
                  <p:nvPr/>
                </p:nvSpPr>
                <p:spPr bwMode="auto">
                  <a:xfrm rot="-5400000">
                    <a:off x="1053" y="2780"/>
                    <a:ext cx="1631" cy="6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317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65370" name="AutoShape 154"/>
                  <p:cNvSpPr>
                    <a:spLocks noChangeAspect="1" noChangeArrowheads="1"/>
                  </p:cNvSpPr>
                  <p:nvPr/>
                </p:nvSpPr>
                <p:spPr bwMode="auto">
                  <a:xfrm rot="-5400000">
                    <a:off x="1115" y="2781"/>
                    <a:ext cx="1631" cy="6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969696"/>
                  </a:solidFill>
                  <a:ln w="635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22" name="Group 155"/>
              <p:cNvGrpSpPr>
                <a:grpSpLocks/>
              </p:cNvGrpSpPr>
              <p:nvPr/>
            </p:nvGrpSpPr>
            <p:grpSpPr bwMode="auto">
              <a:xfrm>
                <a:off x="1933" y="3187"/>
                <a:ext cx="1773" cy="547"/>
                <a:chOff x="1933" y="3187"/>
                <a:chExt cx="1773" cy="547"/>
              </a:xfrm>
            </p:grpSpPr>
            <p:grpSp>
              <p:nvGrpSpPr>
                <p:cNvPr id="23" name="Group 156"/>
                <p:cNvGrpSpPr>
                  <a:grpSpLocks/>
                </p:cNvGrpSpPr>
                <p:nvPr/>
              </p:nvGrpSpPr>
              <p:grpSpPr bwMode="auto">
                <a:xfrm>
                  <a:off x="3662" y="3187"/>
                  <a:ext cx="44" cy="547"/>
                  <a:chOff x="3662" y="3187"/>
                  <a:chExt cx="44" cy="547"/>
                </a:xfrm>
              </p:grpSpPr>
              <p:sp>
                <p:nvSpPr>
                  <p:cNvPr id="265373" name="AutoShape 157"/>
                  <p:cNvSpPr>
                    <a:spLocks noChangeAspect="1" noChangeArrowheads="1"/>
                  </p:cNvSpPr>
                  <p:nvPr/>
                </p:nvSpPr>
                <p:spPr bwMode="white">
                  <a:xfrm rot="18340212">
                    <a:off x="3429" y="3420"/>
                    <a:ext cx="504" cy="3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317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65374" name="AutoShape 158"/>
                  <p:cNvSpPr>
                    <a:spLocks noChangeAspect="1" noChangeArrowheads="1"/>
                  </p:cNvSpPr>
                  <p:nvPr/>
                </p:nvSpPr>
                <p:spPr bwMode="auto">
                  <a:xfrm rot="18340212">
                    <a:off x="3445" y="3473"/>
                    <a:ext cx="485" cy="3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666666"/>
                  </a:solidFill>
                  <a:ln w="635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4" name="Group 159"/>
                <p:cNvGrpSpPr>
                  <a:grpSpLocks/>
                </p:cNvGrpSpPr>
                <p:nvPr/>
              </p:nvGrpSpPr>
              <p:grpSpPr bwMode="auto">
                <a:xfrm>
                  <a:off x="1933" y="3612"/>
                  <a:ext cx="1630" cy="89"/>
                  <a:chOff x="1933" y="3612"/>
                  <a:chExt cx="1630" cy="89"/>
                </a:xfrm>
              </p:grpSpPr>
              <p:sp>
                <p:nvSpPr>
                  <p:cNvPr id="265376" name="AutoShape 160"/>
                  <p:cNvSpPr>
                    <a:spLocks noChangeAspect="1" noChangeArrowheads="1"/>
                  </p:cNvSpPr>
                  <p:nvPr/>
                </p:nvSpPr>
                <p:spPr bwMode="white">
                  <a:xfrm>
                    <a:off x="1933" y="3612"/>
                    <a:ext cx="1630" cy="4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317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65377" name="AutoShape 16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933" y="3660"/>
                    <a:ext cx="1630" cy="4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666666"/>
                  </a:solidFill>
                  <a:ln w="635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</p:grpSp>
        </p:grpSp>
      </p:grpSp>
      <p:sp>
        <p:nvSpPr>
          <p:cNvPr id="265378" name="Text Box 162"/>
          <p:cNvSpPr txBox="1">
            <a:spLocks noChangeArrowheads="1"/>
          </p:cNvSpPr>
          <p:nvPr/>
        </p:nvSpPr>
        <p:spPr bwMode="auto">
          <a:xfrm>
            <a:off x="6757988" y="5222875"/>
            <a:ext cx="8159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20000"/>
              </a:spcBef>
            </a:pPr>
            <a:r>
              <a:rPr lang="en-US" sz="1600"/>
              <a:t>Server</a:t>
            </a:r>
          </a:p>
        </p:txBody>
      </p:sp>
      <p:grpSp>
        <p:nvGrpSpPr>
          <p:cNvPr id="25" name="Group 163"/>
          <p:cNvGrpSpPr>
            <a:grpSpLocks/>
          </p:cNvGrpSpPr>
          <p:nvPr/>
        </p:nvGrpSpPr>
        <p:grpSpPr bwMode="auto">
          <a:xfrm>
            <a:off x="2374900" y="2027238"/>
            <a:ext cx="2098675" cy="1362075"/>
            <a:chOff x="1496" y="1277"/>
            <a:chExt cx="1322" cy="858"/>
          </a:xfrm>
        </p:grpSpPr>
        <p:sp>
          <p:nvSpPr>
            <p:cNvPr id="265380" name="AutoShape 164"/>
            <p:cNvSpPr>
              <a:spLocks noChangeArrowheads="1"/>
            </p:cNvSpPr>
            <p:nvPr/>
          </p:nvSpPr>
          <p:spPr bwMode="auto">
            <a:xfrm>
              <a:off x="1496" y="1277"/>
              <a:ext cx="1322" cy="858"/>
            </a:xfrm>
            <a:custGeom>
              <a:avLst/>
              <a:gdLst>
                <a:gd name="G0" fmla="+- 9594 0 0"/>
                <a:gd name="G1" fmla="+- 21600 0 9594"/>
                <a:gd name="G2" fmla="*/ 9594 1 2"/>
                <a:gd name="G3" fmla="+- 21600 0 G2"/>
                <a:gd name="G4" fmla="+/ 9594 21600 2"/>
                <a:gd name="G5" fmla="+/ G1 0 2"/>
                <a:gd name="G6" fmla="*/ 21600 21600 9594"/>
                <a:gd name="G7" fmla="*/ G6 1 2"/>
                <a:gd name="G8" fmla="+- 21600 0 G7"/>
                <a:gd name="G9" fmla="*/ 21600 1 2"/>
                <a:gd name="G10" fmla="+- 9594 0 G9"/>
                <a:gd name="G11" fmla="?: G10 G8 0"/>
                <a:gd name="G12" fmla="?: G10 G7 21600"/>
                <a:gd name="T0" fmla="*/ 16803 w 21600"/>
                <a:gd name="T1" fmla="*/ 10800 h 21600"/>
                <a:gd name="T2" fmla="*/ 10800 w 21600"/>
                <a:gd name="T3" fmla="*/ 21600 h 21600"/>
                <a:gd name="T4" fmla="*/ 4797 w 21600"/>
                <a:gd name="T5" fmla="*/ 10800 h 21600"/>
                <a:gd name="T6" fmla="*/ 10800 w 21600"/>
                <a:gd name="T7" fmla="*/ 0 h 21600"/>
                <a:gd name="T8" fmla="*/ 6597 w 21600"/>
                <a:gd name="T9" fmla="*/ 6597 h 21600"/>
                <a:gd name="T10" fmla="*/ 15003 w 21600"/>
                <a:gd name="T11" fmla="*/ 15003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9594" y="21600"/>
                  </a:lnTo>
                  <a:lnTo>
                    <a:pt x="12006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rgbClr val="FFCC66"/>
                </a:gs>
                <a:gs pos="100000">
                  <a:srgbClr val="FFCC66">
                    <a:gamma/>
                    <a:tint val="0"/>
                    <a:invGamma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265381" name="Text Box 165"/>
            <p:cNvSpPr txBox="1">
              <a:spLocks noChangeArrowheads="1"/>
            </p:cNvSpPr>
            <p:nvPr/>
          </p:nvSpPr>
          <p:spPr bwMode="auto">
            <a:xfrm>
              <a:off x="1847" y="1342"/>
              <a:ext cx="631" cy="2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/>
                <a:t>Reset bit</a:t>
              </a:r>
            </a:p>
            <a:p>
              <a:r>
                <a:rPr lang="en-US"/>
                <a:t>turned on</a:t>
              </a:r>
            </a:p>
          </p:txBody>
        </p:sp>
      </p:grpSp>
      <p:grpSp>
        <p:nvGrpSpPr>
          <p:cNvPr id="26" name="Group 166"/>
          <p:cNvGrpSpPr>
            <a:grpSpLocks/>
          </p:cNvGrpSpPr>
          <p:nvPr/>
        </p:nvGrpSpPr>
        <p:grpSpPr bwMode="auto">
          <a:xfrm>
            <a:off x="615950" y="2805113"/>
            <a:ext cx="2209800" cy="1343025"/>
            <a:chOff x="388" y="1767"/>
            <a:chExt cx="1392" cy="846"/>
          </a:xfrm>
        </p:grpSpPr>
        <p:sp>
          <p:nvSpPr>
            <p:cNvPr id="265383" name="WordArt 167"/>
            <p:cNvSpPr>
              <a:spLocks noChangeArrowheads="1" noChangeShapeType="1" noTextEdit="1"/>
            </p:cNvSpPr>
            <p:nvPr/>
          </p:nvSpPr>
          <p:spPr bwMode="auto">
            <a:xfrm>
              <a:off x="683" y="1940"/>
              <a:ext cx="684" cy="67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sz="3600" kern="10" spc="720">
                  <a:ln w="9525">
                    <a:noFill/>
                    <a:round/>
                    <a:headEnd/>
                    <a:tailEnd/>
                  </a:ln>
                  <a:solidFill>
                    <a:schemeClr val="hlink"/>
                  </a:solidFill>
                  <a:effectLst>
                    <a:outerShdw dist="45791" dir="3378596" algn="ctr" rotWithShape="0">
                      <a:srgbClr val="4D4D4D"/>
                    </a:outerShdw>
                  </a:effectLst>
                  <a:latin typeface="Arial Black"/>
                </a:rPr>
                <a:t>X</a:t>
              </a:r>
            </a:p>
          </p:txBody>
        </p:sp>
        <p:sp>
          <p:nvSpPr>
            <p:cNvPr id="265384" name="Text Box 168"/>
            <p:cNvSpPr txBox="1">
              <a:spLocks noChangeArrowheads="1"/>
            </p:cNvSpPr>
            <p:nvPr/>
          </p:nvSpPr>
          <p:spPr bwMode="auto">
            <a:xfrm>
              <a:off x="388" y="1767"/>
              <a:ext cx="1392" cy="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2000">
                  <a:solidFill>
                    <a:schemeClr val="hlink"/>
                  </a:solidFill>
                </a:rPr>
                <a:t>System failure</a:t>
              </a:r>
            </a:p>
          </p:txBody>
        </p:sp>
      </p:grpSp>
      <p:sp>
        <p:nvSpPr>
          <p:cNvPr id="169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736725" y="6465888"/>
            <a:ext cx="4694238" cy="255587"/>
          </a:xfrm>
        </p:spPr>
        <p:txBody>
          <a:bodyPr/>
          <a:lstStyle/>
          <a:p>
            <a:pPr>
              <a:defRPr/>
            </a:pPr>
            <a:r>
              <a:rPr lang="en-US" smtClean="0"/>
              <a:t>Data Networks – ISOTDAQ 2013 – Enrico.Bonaccorsi@cern.ch </a:t>
            </a:r>
            <a:endParaRPr lang="en-GB" sz="1200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1965548-D45B-410C-B245-CE1CA6092D31}" type="slidenum">
              <a:rPr lang="en-GB" smtClean="0"/>
              <a:pPr>
                <a:defRPr/>
              </a:pPr>
              <a:t>51</a:t>
            </a:fld>
            <a:endParaRPr lang="en-GB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 Address Translation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Nat includes:</a:t>
            </a:r>
          </a:p>
          <a:p>
            <a:pPr lvl="1"/>
            <a:r>
              <a:rPr lang="en-US" dirty="0" smtClean="0"/>
              <a:t>Static NAT</a:t>
            </a:r>
          </a:p>
          <a:p>
            <a:pPr lvl="2"/>
            <a:r>
              <a:rPr lang="en-US" dirty="0" smtClean="0"/>
              <a:t>Permanent one-to-one mapping</a:t>
            </a:r>
          </a:p>
          <a:p>
            <a:pPr lvl="2"/>
            <a:r>
              <a:rPr lang="en-US" dirty="0" smtClean="0"/>
              <a:t>Allows outbound and inbound sessions</a:t>
            </a:r>
          </a:p>
          <a:p>
            <a:pPr lvl="1"/>
            <a:r>
              <a:rPr lang="en-US" dirty="0" smtClean="0"/>
              <a:t>Dynamic NAT</a:t>
            </a:r>
          </a:p>
          <a:p>
            <a:pPr lvl="2"/>
            <a:r>
              <a:rPr lang="en-US" dirty="0" smtClean="0"/>
              <a:t>Mappings dynamically assigned from pool</a:t>
            </a:r>
          </a:p>
          <a:p>
            <a:pPr lvl="2"/>
            <a:r>
              <a:rPr lang="en-US" dirty="0" smtClean="0"/>
              <a:t>Allow outbound sessions only</a:t>
            </a:r>
          </a:p>
          <a:p>
            <a:pPr lvl="1"/>
            <a:r>
              <a:rPr lang="en-US" dirty="0" smtClean="0"/>
              <a:t>PAT</a:t>
            </a:r>
          </a:p>
          <a:p>
            <a:pPr lvl="2"/>
            <a:r>
              <a:rPr lang="en-US" dirty="0" smtClean="0"/>
              <a:t>One public address serves many internal sessions</a:t>
            </a:r>
          </a:p>
          <a:p>
            <a:pPr lvl="2"/>
            <a:r>
              <a:rPr lang="en-US" dirty="0" smtClean="0"/>
              <a:t>Allows </a:t>
            </a:r>
            <a:r>
              <a:rPr lang="en-US" dirty="0" err="1" smtClean="0"/>
              <a:t>oubound</a:t>
            </a:r>
            <a:r>
              <a:rPr lang="en-US" dirty="0" smtClean="0"/>
              <a:t> sessions only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5B4A213-182E-4865-9052-6E7FBF0972B9}" type="slidenum">
              <a:rPr lang="en-GB" smtClean="0"/>
              <a:pPr>
                <a:defRPr/>
              </a:pPr>
              <a:t>52</a:t>
            </a:fld>
            <a:endParaRPr lang="en-GB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736725" y="6629797"/>
            <a:ext cx="4694238" cy="255587"/>
          </a:xfrm>
        </p:spPr>
        <p:txBody>
          <a:bodyPr/>
          <a:lstStyle/>
          <a:p>
            <a:pPr>
              <a:defRPr/>
            </a:pPr>
            <a:r>
              <a:rPr lang="en-US" smtClean="0"/>
              <a:t>Data Networks – ISOTDAQ 2013 – Enrico.Bonaccorsi@cern.ch 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8159601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404664"/>
            <a:ext cx="7975600" cy="1143000"/>
          </a:xfrm>
        </p:spPr>
        <p:txBody>
          <a:bodyPr/>
          <a:lstStyle/>
          <a:p>
            <a:r>
              <a:rPr lang="it-IT" dirty="0" smtClean="0"/>
              <a:t>RFCs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>
                <a:hlinkClick r:id="rId2"/>
              </a:rPr>
              <a:t>http://www.ietf.org/</a:t>
            </a:r>
            <a:endParaRPr lang="en-US" sz="2400" dirty="0" smtClean="0"/>
          </a:p>
          <a:p>
            <a:pPr lvl="1"/>
            <a:r>
              <a:rPr lang="en-US" sz="2000" dirty="0" smtClean="0"/>
              <a:t>Large, open, international community of network designers, operators, vendors and researchers concerned with the evolution of the Internet Architecture</a:t>
            </a:r>
          </a:p>
          <a:p>
            <a:pPr lvl="1"/>
            <a:r>
              <a:rPr lang="en-US" sz="2000" dirty="0" smtClean="0"/>
              <a:t>Open to any interested individual</a:t>
            </a:r>
          </a:p>
          <a:p>
            <a:r>
              <a:rPr lang="en-US" sz="2400" dirty="0" smtClean="0"/>
              <a:t>Network managers will readily agree that networks need documentation.</a:t>
            </a:r>
          </a:p>
          <a:p>
            <a:r>
              <a:rPr lang="en-US" sz="2400" dirty="0" smtClean="0"/>
              <a:t>RFCs (Request for Comments) document the functions of the Internet and the protocols that support it</a:t>
            </a:r>
          </a:p>
          <a:p>
            <a:r>
              <a:rPr lang="en-US" sz="2400" dirty="0" smtClean="0"/>
              <a:t>The documentation process start with the Internet Draft</a:t>
            </a:r>
          </a:p>
          <a:p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5B4A213-182E-4865-9052-6E7FBF0972B9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736725" y="6465888"/>
            <a:ext cx="4694238" cy="255587"/>
          </a:xfrm>
        </p:spPr>
        <p:txBody>
          <a:bodyPr/>
          <a:lstStyle/>
          <a:p>
            <a:pPr>
              <a:defRPr/>
            </a:pPr>
            <a:r>
              <a:rPr lang="en-US" smtClean="0"/>
              <a:t>Data Networks – ISOTDAQ 2013 – Enrico.Bonaccorsi@cern.ch </a:t>
            </a:r>
            <a:endParaRPr lang="en-GB" sz="12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ISO/OSI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Application</a:t>
            </a:r>
          </a:p>
          <a:p>
            <a:r>
              <a:rPr lang="en-US" dirty="0" smtClean="0"/>
              <a:t>Presentation</a:t>
            </a:r>
          </a:p>
          <a:p>
            <a:r>
              <a:rPr lang="en-US" dirty="0" smtClean="0"/>
              <a:t>Session</a:t>
            </a:r>
          </a:p>
          <a:p>
            <a:r>
              <a:rPr lang="en-US" dirty="0" smtClean="0"/>
              <a:t>Transport</a:t>
            </a:r>
          </a:p>
          <a:p>
            <a:r>
              <a:rPr lang="en-US" dirty="0" smtClean="0"/>
              <a:t>Network</a:t>
            </a:r>
          </a:p>
          <a:p>
            <a:r>
              <a:rPr lang="en-US" dirty="0" smtClean="0"/>
              <a:t>Data Link</a:t>
            </a:r>
          </a:p>
          <a:p>
            <a:r>
              <a:rPr lang="en-US" dirty="0" smtClean="0"/>
              <a:t>Physical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5B4A213-182E-4865-9052-6E7FBF0972B9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736725" y="6465888"/>
            <a:ext cx="4694238" cy="255587"/>
          </a:xfrm>
        </p:spPr>
        <p:txBody>
          <a:bodyPr/>
          <a:lstStyle/>
          <a:p>
            <a:pPr>
              <a:defRPr/>
            </a:pPr>
            <a:r>
              <a:rPr lang="en-US" smtClean="0"/>
              <a:t>Data Networks – ISOTDAQ 2013 – Enrico.Bonaccorsi@cern.ch </a:t>
            </a:r>
            <a:endParaRPr lang="en-GB" sz="12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Network Components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Hosts</a:t>
            </a:r>
          </a:p>
          <a:p>
            <a:r>
              <a:rPr lang="en-US" dirty="0" smtClean="0"/>
              <a:t>Hubs</a:t>
            </a:r>
          </a:p>
          <a:p>
            <a:r>
              <a:rPr lang="en-US" dirty="0" smtClean="0"/>
              <a:t>Switches</a:t>
            </a:r>
          </a:p>
          <a:p>
            <a:r>
              <a:rPr lang="en-US" dirty="0" smtClean="0"/>
              <a:t>Routers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5B4A213-182E-4865-9052-6E7FBF0972B9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736725" y="6465888"/>
            <a:ext cx="4694238" cy="255587"/>
          </a:xfrm>
        </p:spPr>
        <p:txBody>
          <a:bodyPr/>
          <a:lstStyle/>
          <a:p>
            <a:pPr>
              <a:defRPr/>
            </a:pPr>
            <a:r>
              <a:rPr lang="en-US" smtClean="0"/>
              <a:t>Data Networks – ISOTDAQ 2013 – Enrico.Bonaccorsi@cern.ch </a:t>
            </a:r>
            <a:endParaRPr lang="en-GB" sz="12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Local Signaling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Data formatting</a:t>
            </a:r>
          </a:p>
          <a:p>
            <a:r>
              <a:rPr lang="it-IT" dirty="0" smtClean="0"/>
              <a:t>Session Handling</a:t>
            </a:r>
          </a:p>
          <a:p>
            <a:r>
              <a:rPr lang="it-IT" dirty="0" smtClean="0"/>
              <a:t>Routing</a:t>
            </a:r>
          </a:p>
          <a:p>
            <a:r>
              <a:rPr lang="it-IT" b="1" dirty="0" smtClean="0"/>
              <a:t>Local Signaling</a:t>
            </a:r>
          </a:p>
          <a:p>
            <a:endParaRPr lang="it-IT" sz="2400" dirty="0" smtClean="0"/>
          </a:p>
          <a:p>
            <a:r>
              <a:rPr lang="it-IT" sz="2400" dirty="0" smtClean="0"/>
              <a:t>Local Signialing is not part of the TCP/IP family of protocols, but an IP datagram requires a physical interface to get to the target station</a:t>
            </a:r>
          </a:p>
          <a:p>
            <a:r>
              <a:rPr lang="it-IT" sz="2400" dirty="0" smtClean="0"/>
              <a:t>Most popular LAN protocol in use today is Ethernet</a:t>
            </a:r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5B4A213-182E-4865-9052-6E7FBF0972B9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736725" y="6465888"/>
            <a:ext cx="4694238" cy="255587"/>
          </a:xfrm>
        </p:spPr>
        <p:txBody>
          <a:bodyPr/>
          <a:lstStyle/>
          <a:p>
            <a:pPr>
              <a:defRPr/>
            </a:pPr>
            <a:r>
              <a:rPr lang="en-US" smtClean="0"/>
              <a:t>Data Networks – ISOTDAQ 2013 – Enrico.Bonaccorsi@cern.ch </a:t>
            </a:r>
            <a:endParaRPr lang="en-GB" sz="12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nline">
  <a:themeElements>
    <a:clrScheme name="daq-lectur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aq-lecture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>
        <a:normAutofit lnSpcReduction="10000"/>
      </a:bodyPr>
      <a:lstStyle>
        <a:defPPr algn="ctr">
          <a:defRPr dirty="0" smtClean="0">
            <a:solidFill>
              <a:schemeClr val="tx1"/>
            </a:solidFill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1800" dirty="0" smtClean="0">
            <a:latin typeface="+mn-lt"/>
          </a:defRPr>
        </a:defPPr>
      </a:lstStyle>
    </a:txDef>
  </a:objectDefaults>
  <a:extraClrSchemeLst>
    <a:extraClrScheme>
      <a:clrScheme name="daq-lectur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q-lectur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q-lectur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q-lectur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q-lectur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q-lectur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q-lectur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q-lectur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q-lectur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q-lectur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q-lectur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q-lectur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online.potx</Template>
  <TotalTime>3836</TotalTime>
  <Words>2130</Words>
  <Application>Microsoft Macintosh PowerPoint</Application>
  <PresentationFormat>On-screen Show (4:3)</PresentationFormat>
  <Paragraphs>659</Paragraphs>
  <Slides>51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51</vt:i4>
      </vt:variant>
    </vt:vector>
  </HeadingPairs>
  <TitlesOfParts>
    <vt:vector size="54" baseType="lpstr">
      <vt:lpstr>online</vt:lpstr>
      <vt:lpstr>Visio</vt:lpstr>
      <vt:lpstr>Document</vt:lpstr>
      <vt:lpstr>Data Networks</vt:lpstr>
      <vt:lpstr>TCP/IP Protocols</vt:lpstr>
      <vt:lpstr>Networks</vt:lpstr>
      <vt:lpstr>Protocols</vt:lpstr>
      <vt:lpstr>History and Standards</vt:lpstr>
      <vt:lpstr>RFCs</vt:lpstr>
      <vt:lpstr>ISO/OSI</vt:lpstr>
      <vt:lpstr>Network Components</vt:lpstr>
      <vt:lpstr>Local Signaling</vt:lpstr>
      <vt:lpstr>Ethernet</vt:lpstr>
      <vt:lpstr>Internet Protocol</vt:lpstr>
      <vt:lpstr>IP Addressing</vt:lpstr>
      <vt:lpstr>Reserved Address</vt:lpstr>
      <vt:lpstr>Private Addressing</vt:lpstr>
      <vt:lpstr>Address Resolution Protocol</vt:lpstr>
      <vt:lpstr>ARP Cache</vt:lpstr>
      <vt:lpstr>ARP Restrictions</vt:lpstr>
      <vt:lpstr>ARP Message Fields</vt:lpstr>
      <vt:lpstr>Prefix Notation</vt:lpstr>
      <vt:lpstr>IP datagrams</vt:lpstr>
      <vt:lpstr>Fragment Bytes Layout</vt:lpstr>
      <vt:lpstr>Fragmenting Fragments</vt:lpstr>
      <vt:lpstr>Fragmenting Fragments</vt:lpstr>
      <vt:lpstr>Fragmenting Fragments</vt:lpstr>
      <vt:lpstr>Fragmenting Fragments</vt:lpstr>
      <vt:lpstr>What Is IP Routing?</vt:lpstr>
      <vt:lpstr>Routing Function</vt:lpstr>
      <vt:lpstr>Routing Table Basics</vt:lpstr>
      <vt:lpstr>Routing Table Contents</vt:lpstr>
      <vt:lpstr>Router Routing Table</vt:lpstr>
      <vt:lpstr>Reliable Transport Services</vt:lpstr>
      <vt:lpstr>Transport (Host-to-Host) Layer Protocols</vt:lpstr>
      <vt:lpstr>UDP</vt:lpstr>
      <vt:lpstr>UDP Header</vt:lpstr>
      <vt:lpstr>UDP Header Layout</vt:lpstr>
      <vt:lpstr>TCP Header</vt:lpstr>
      <vt:lpstr>TCP Header Layout</vt:lpstr>
      <vt:lpstr>TCP Three-Way Handshake</vt:lpstr>
      <vt:lpstr>Example of DAQ Network</vt:lpstr>
      <vt:lpstr>Backup slides</vt:lpstr>
      <vt:lpstr>Step 1: Request for Synchronization</vt:lpstr>
      <vt:lpstr>Step 2: Acknowledgment  of the Client Request</vt:lpstr>
      <vt:lpstr>Step 3: Acknowledgment  of the Server Request</vt:lpstr>
      <vt:lpstr>Congestion and TCP</vt:lpstr>
      <vt:lpstr>Normal End of the Session</vt:lpstr>
      <vt:lpstr>Step 1: Sending a FIN</vt:lpstr>
      <vt:lpstr>Step 2: Acknowledging the FIN</vt:lpstr>
      <vt:lpstr>Step 3: Client Sends a FIN</vt:lpstr>
      <vt:lpstr>Step 4: The Server  Acknowledges the FIN</vt:lpstr>
      <vt:lpstr>Reset Session</vt:lpstr>
      <vt:lpstr>Network Address Translation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LHCb Event-Builder</dc:title>
  <dc:creator>Niko Neufeld</dc:creator>
  <cp:lastModifiedBy>e</cp:lastModifiedBy>
  <cp:revision>265</cp:revision>
  <dcterms:created xsi:type="dcterms:W3CDTF">2010-11-22T09:45:40Z</dcterms:created>
  <dcterms:modified xsi:type="dcterms:W3CDTF">2013-02-03T20:09:06Z</dcterms:modified>
</cp:coreProperties>
</file>