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189" r:id="rId1"/>
  </p:sldMasterIdLst>
  <p:notesMasterIdLst>
    <p:notesMasterId r:id="rId45"/>
  </p:notesMasterIdLst>
  <p:sldIdLst>
    <p:sldId id="315" r:id="rId2"/>
    <p:sldId id="316" r:id="rId3"/>
    <p:sldId id="317" r:id="rId4"/>
    <p:sldId id="318" r:id="rId5"/>
    <p:sldId id="371" r:id="rId6"/>
    <p:sldId id="319" r:id="rId7"/>
    <p:sldId id="320" r:id="rId8"/>
    <p:sldId id="321" r:id="rId9"/>
    <p:sldId id="322" r:id="rId10"/>
    <p:sldId id="323" r:id="rId11"/>
    <p:sldId id="324" r:id="rId12"/>
    <p:sldId id="325" r:id="rId13"/>
    <p:sldId id="328" r:id="rId14"/>
    <p:sldId id="365" r:id="rId15"/>
    <p:sldId id="354" r:id="rId16"/>
    <p:sldId id="362" r:id="rId17"/>
    <p:sldId id="370" r:id="rId18"/>
    <p:sldId id="329" r:id="rId19"/>
    <p:sldId id="363" r:id="rId20"/>
    <p:sldId id="330" r:id="rId21"/>
    <p:sldId id="331" r:id="rId22"/>
    <p:sldId id="332" r:id="rId23"/>
    <p:sldId id="333" r:id="rId24"/>
    <p:sldId id="334" r:id="rId25"/>
    <p:sldId id="335" r:id="rId26"/>
    <p:sldId id="337" r:id="rId27"/>
    <p:sldId id="338" r:id="rId28"/>
    <p:sldId id="339" r:id="rId29"/>
    <p:sldId id="340" r:id="rId30"/>
    <p:sldId id="357" r:id="rId31"/>
    <p:sldId id="361" r:id="rId32"/>
    <p:sldId id="360" r:id="rId33"/>
    <p:sldId id="359" r:id="rId34"/>
    <p:sldId id="341" r:id="rId35"/>
    <p:sldId id="342" r:id="rId36"/>
    <p:sldId id="343" r:id="rId37"/>
    <p:sldId id="348" r:id="rId38"/>
    <p:sldId id="345" r:id="rId39"/>
    <p:sldId id="369" r:id="rId40"/>
    <p:sldId id="367" r:id="rId41"/>
    <p:sldId id="346" r:id="rId42"/>
    <p:sldId id="368" r:id="rId43"/>
    <p:sldId id="296"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3399"/>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56" autoAdjust="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sorterViewPr>
    <p:cViewPr>
      <p:scale>
        <a:sx n="100" d="100"/>
        <a:sy n="100" d="100"/>
      </p:scale>
      <p:origin x="0" y="550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0BCED5-3E17-4B8A-ADE9-6BE84CB98A2B}" type="datetimeFigureOut">
              <a:rPr lang="en-US" smtClean="0"/>
              <a:t>10/23/2012</a:t>
            </a:fld>
            <a:endParaRPr lang="en-US"/>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C9BC71-AAB0-4CA9-8298-D00556E082E2}" type="slidenum">
              <a:rPr lang="en-US" smtClean="0"/>
              <a:t>‹#›</a:t>
            </a:fld>
            <a:endParaRPr lang="en-US"/>
          </a:p>
        </p:txBody>
      </p:sp>
    </p:spTree>
    <p:extLst>
      <p:ext uri="{BB962C8B-B14F-4D97-AF65-F5344CB8AC3E}">
        <p14:creationId xmlns:p14="http://schemas.microsoft.com/office/powerpoint/2010/main" val="3749599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dirty="0"/>
          </a:p>
        </p:txBody>
      </p:sp>
      <p:sp>
        <p:nvSpPr>
          <p:cNvPr id="4" name="Zástupný symbol pro číslo snímku 3"/>
          <p:cNvSpPr>
            <a:spLocks noGrp="1"/>
          </p:cNvSpPr>
          <p:nvPr>
            <p:ph type="sldNum" sz="quarter" idx="10"/>
          </p:nvPr>
        </p:nvSpPr>
        <p:spPr/>
        <p:txBody>
          <a:bodyPr/>
          <a:lstStyle/>
          <a:p>
            <a:fld id="{0290FB14-5560-43D7-815D-C927B80DC1F9}" type="slidenum">
              <a:rPr lang="en-US" smtClean="0"/>
              <a:t>1</a:t>
            </a:fld>
            <a:endParaRPr lang="en-US"/>
          </a:p>
        </p:txBody>
      </p:sp>
    </p:spTree>
    <p:extLst>
      <p:ext uri="{BB962C8B-B14F-4D97-AF65-F5344CB8AC3E}">
        <p14:creationId xmlns:p14="http://schemas.microsoft.com/office/powerpoint/2010/main" val="3587493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en-US"/>
          </a:p>
        </p:txBody>
      </p:sp>
      <p:sp>
        <p:nvSpPr>
          <p:cNvPr id="4" name="Zástupný symbol pro číslo snímku 3"/>
          <p:cNvSpPr>
            <a:spLocks noGrp="1"/>
          </p:cNvSpPr>
          <p:nvPr>
            <p:ph type="sldNum" sz="quarter" idx="10"/>
          </p:nvPr>
        </p:nvSpPr>
        <p:spPr/>
        <p:txBody>
          <a:bodyPr/>
          <a:lstStyle/>
          <a:p>
            <a:fld id="{93C9BC71-AAB0-4CA9-8298-D00556E082E2}" type="slidenum">
              <a:rPr lang="en-US" smtClean="0"/>
              <a:t>3</a:t>
            </a:fld>
            <a:endParaRPr lang="en-US"/>
          </a:p>
        </p:txBody>
      </p:sp>
    </p:spTree>
    <p:extLst>
      <p:ext uri="{BB962C8B-B14F-4D97-AF65-F5344CB8AC3E}">
        <p14:creationId xmlns:p14="http://schemas.microsoft.com/office/powerpoint/2010/main" val="18727996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bg>
      <p:bgRef idx="1001">
        <a:schemeClr val="bg2"/>
      </p:bgRef>
    </p:bg>
    <p:spTree>
      <p:nvGrpSpPr>
        <p:cNvPr id="1" name=""/>
        <p:cNvGrpSpPr/>
        <p:nvPr/>
      </p:nvGrpSpPr>
      <p:grpSpPr>
        <a:xfrm>
          <a:off x="0" y="0"/>
          <a:ext cx="0" cy="0"/>
          <a:chOff x="0" y="0"/>
          <a:chExt cx="0" cy="0"/>
        </a:xfrm>
      </p:grpSpPr>
      <p:sp>
        <p:nvSpPr>
          <p:cNvPr id="7" name="Obdélník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élník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élník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Nadpis 7"/>
          <p:cNvSpPr>
            <a:spLocks noGrp="1"/>
          </p:cNvSpPr>
          <p:nvPr>
            <p:ph type="ctrTitle"/>
          </p:nvPr>
        </p:nvSpPr>
        <p:spPr>
          <a:xfrm>
            <a:off x="2362200" y="4038600"/>
            <a:ext cx="6477000" cy="1828800"/>
          </a:xfrm>
        </p:spPr>
        <p:txBody>
          <a:bodyPr anchor="b"/>
          <a:lstStyle>
            <a:lvl1pPr>
              <a:defRPr cap="all" baseline="0"/>
            </a:lvl1pPr>
          </a:lstStyle>
          <a:p>
            <a:r>
              <a:rPr kumimoji="0" lang="cs-CZ" smtClean="0"/>
              <a:t>Kliknutím lze upravit styl.</a:t>
            </a:r>
            <a:endParaRPr kumimoji="0" lang="en-US"/>
          </a:p>
        </p:txBody>
      </p:sp>
      <p:sp>
        <p:nvSpPr>
          <p:cNvPr id="9" name="Podnadpis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28" name="Zástupný symbol pro datum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B075C7FC-F660-4311-B8FE-17DC921DD184}" type="datetime4">
              <a:rPr lang="en-US" smtClean="0"/>
              <a:t>October 23, 2012</a:t>
            </a:fld>
            <a:endParaRPr lang="en-US"/>
          </a:p>
        </p:txBody>
      </p:sp>
      <p:sp>
        <p:nvSpPr>
          <p:cNvPr id="17" name="Zástupný symbol pro zápatí 16"/>
          <p:cNvSpPr>
            <a:spLocks noGrp="1"/>
          </p:cNvSpPr>
          <p:nvPr>
            <p:ph type="ftr" sz="quarter" idx="11"/>
          </p:nvPr>
        </p:nvSpPr>
        <p:spPr>
          <a:xfrm>
            <a:off x="2085393" y="236538"/>
            <a:ext cx="5867400" cy="365125"/>
          </a:xfrm>
        </p:spPr>
        <p:txBody>
          <a:bodyPr/>
          <a:lstStyle>
            <a:lvl1pPr algn="r">
              <a:defRPr>
                <a:solidFill>
                  <a:schemeClr val="tx2"/>
                </a:solidFill>
              </a:defRPr>
            </a:lvl1pPr>
          </a:lstStyle>
          <a:p>
            <a:r>
              <a:rPr lang="en-US" smtClean="0"/>
              <a:t>107th MEETING OF THE SPSC</a:t>
            </a:r>
            <a:endParaRPr lang="en-US"/>
          </a:p>
        </p:txBody>
      </p:sp>
      <p:sp>
        <p:nvSpPr>
          <p:cNvPr id="29" name="Zástupný symbol pro číslo snímku 28"/>
          <p:cNvSpPr>
            <a:spLocks noGrp="1"/>
          </p:cNvSpPr>
          <p:nvPr>
            <p:ph type="sldNum" sz="quarter" idx="12"/>
          </p:nvPr>
        </p:nvSpPr>
        <p:spPr>
          <a:xfrm>
            <a:off x="8001000" y="228600"/>
            <a:ext cx="838200" cy="381000"/>
          </a:xfrm>
        </p:spPr>
        <p:txBody>
          <a:bodyPr/>
          <a:lstStyle>
            <a:lvl1pPr>
              <a:defRPr>
                <a:solidFill>
                  <a:schemeClr val="tx2"/>
                </a:solidFill>
              </a:defRPr>
            </a:lvl1pPr>
          </a:lstStyle>
          <a:p>
            <a:fld id="{90D7A542-B47A-47AE-871E-DCF552FE1ED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1F2786DC-1FBD-44AD-93A0-3C517BD46857}" type="datetime4">
              <a:rPr lang="en-US" smtClean="0"/>
              <a:t>October 23, 2012</a:t>
            </a:fld>
            <a:endParaRPr lang="en-US"/>
          </a:p>
        </p:txBody>
      </p:sp>
      <p:sp>
        <p:nvSpPr>
          <p:cNvPr id="5" name="Zástupný symbol pro zápatí 4"/>
          <p:cNvSpPr>
            <a:spLocks noGrp="1"/>
          </p:cNvSpPr>
          <p:nvPr>
            <p:ph type="ftr" sz="quarter" idx="11"/>
          </p:nvPr>
        </p:nvSpPr>
        <p:spPr/>
        <p:txBody>
          <a:bodyPr/>
          <a:lstStyle/>
          <a:p>
            <a:r>
              <a:rPr lang="en-US" smtClean="0"/>
              <a:t>107th MEETING OF THE SPSC</a:t>
            </a:r>
            <a:endParaRPr lang="en-US"/>
          </a:p>
        </p:txBody>
      </p:sp>
      <p:sp>
        <p:nvSpPr>
          <p:cNvPr id="6" name="Zástupný symbol pro číslo snímku 5"/>
          <p:cNvSpPr>
            <a:spLocks noGrp="1"/>
          </p:cNvSpPr>
          <p:nvPr>
            <p:ph type="sldNum" sz="quarter" idx="12"/>
          </p:nvPr>
        </p:nvSpPr>
        <p:spPr/>
        <p:txBody>
          <a:bodyPr/>
          <a:lstStyle/>
          <a:p>
            <a:fld id="{90D7A542-B47A-47AE-871E-DCF552FE1ED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Svislý nadpis a text">
    <p:bg>
      <p:bgRef idx="1001">
        <a:schemeClr val="bg1"/>
      </p:bgRef>
    </p:bg>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553200" y="609600"/>
            <a:ext cx="2057400" cy="5516563"/>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609600"/>
            <a:ext cx="5562600" cy="5516564"/>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a:xfrm>
            <a:off x="6553200" y="6248402"/>
            <a:ext cx="2209800" cy="365125"/>
          </a:xfrm>
        </p:spPr>
        <p:txBody>
          <a:bodyPr/>
          <a:lstStyle/>
          <a:p>
            <a:fld id="{BD30B46F-0CAA-4567-B147-660FE7C5909C}" type="datetime4">
              <a:rPr lang="en-US" smtClean="0"/>
              <a:t>October 23, 2012</a:t>
            </a:fld>
            <a:endParaRPr lang="en-US"/>
          </a:p>
        </p:txBody>
      </p:sp>
      <p:sp>
        <p:nvSpPr>
          <p:cNvPr id="5" name="Zástupný symbol pro zápatí 4"/>
          <p:cNvSpPr>
            <a:spLocks noGrp="1"/>
          </p:cNvSpPr>
          <p:nvPr>
            <p:ph type="ftr" sz="quarter" idx="11"/>
          </p:nvPr>
        </p:nvSpPr>
        <p:spPr>
          <a:xfrm>
            <a:off x="457201" y="6248207"/>
            <a:ext cx="5573483" cy="365125"/>
          </a:xfrm>
        </p:spPr>
        <p:txBody>
          <a:bodyPr/>
          <a:lstStyle/>
          <a:p>
            <a:r>
              <a:rPr lang="en-US" smtClean="0"/>
              <a:t>107th MEETING OF THE SPSC</a:t>
            </a:r>
            <a:endParaRPr lang="en-US"/>
          </a:p>
        </p:txBody>
      </p:sp>
      <p:sp>
        <p:nvSpPr>
          <p:cNvPr id="7" name="Obdélník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Obdélník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Obdélník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Zástupný symbol pro číslo snímku 5"/>
          <p:cNvSpPr>
            <a:spLocks noGrp="1"/>
          </p:cNvSpPr>
          <p:nvPr>
            <p:ph type="sldNum" sz="quarter" idx="12"/>
          </p:nvPr>
        </p:nvSpPr>
        <p:spPr>
          <a:xfrm rot="5400000">
            <a:off x="5989638" y="144462"/>
            <a:ext cx="533400" cy="244476"/>
          </a:xfrm>
        </p:spPr>
        <p:txBody>
          <a:bodyPr/>
          <a:lstStyle/>
          <a:p>
            <a:fld id="{90D7A542-B47A-47AE-871E-DCF552FE1ED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612648" y="228600"/>
            <a:ext cx="8153400" cy="990600"/>
          </a:xfrm>
        </p:spPr>
        <p:txBody>
          <a:bodyPr/>
          <a:lstStyle/>
          <a:p>
            <a:r>
              <a:rPr kumimoji="0" lang="cs-CZ" smtClean="0"/>
              <a:t>Kliknutím lze upravit styl.</a:t>
            </a:r>
            <a:endParaRPr kumimoji="0" lang="en-US"/>
          </a:p>
        </p:txBody>
      </p:sp>
      <p:sp>
        <p:nvSpPr>
          <p:cNvPr id="4" name="Zástupný symbol pro datum 3"/>
          <p:cNvSpPr>
            <a:spLocks noGrp="1"/>
          </p:cNvSpPr>
          <p:nvPr>
            <p:ph type="dt" sz="half" idx="10"/>
          </p:nvPr>
        </p:nvSpPr>
        <p:spPr/>
        <p:txBody>
          <a:bodyPr/>
          <a:lstStyle/>
          <a:p>
            <a:fld id="{C28B0F79-4BBF-449B-A16E-339544D237F6}" type="datetime4">
              <a:rPr lang="en-US" smtClean="0"/>
              <a:t>October 23, 2012</a:t>
            </a:fld>
            <a:endParaRPr lang="en-US"/>
          </a:p>
        </p:txBody>
      </p:sp>
      <p:sp>
        <p:nvSpPr>
          <p:cNvPr id="5" name="Zástupný symbol pro zápatí 4"/>
          <p:cNvSpPr>
            <a:spLocks noGrp="1"/>
          </p:cNvSpPr>
          <p:nvPr>
            <p:ph type="ftr" sz="quarter" idx="11"/>
          </p:nvPr>
        </p:nvSpPr>
        <p:spPr/>
        <p:txBody>
          <a:bodyPr/>
          <a:lstStyle/>
          <a:p>
            <a:r>
              <a:rPr lang="en-US" smtClean="0"/>
              <a:t>107th MEETING OF THE SPSC</a:t>
            </a:r>
            <a:endParaRPr lang="en-US"/>
          </a:p>
        </p:txBody>
      </p:sp>
      <p:sp>
        <p:nvSpPr>
          <p:cNvPr id="6" name="Zástupný symbol pro číslo snímku 5"/>
          <p:cNvSpPr>
            <a:spLocks noGrp="1"/>
          </p:cNvSpPr>
          <p:nvPr>
            <p:ph type="sldNum" sz="quarter" idx="12"/>
          </p:nvPr>
        </p:nvSpPr>
        <p:spPr/>
        <p:txBody>
          <a:bodyPr/>
          <a:lstStyle>
            <a:lvl1pPr>
              <a:defRPr>
                <a:solidFill>
                  <a:srgbClr val="FFFFFF"/>
                </a:solidFill>
              </a:defRPr>
            </a:lvl1pPr>
          </a:lstStyle>
          <a:p>
            <a:fld id="{90D7A542-B47A-47AE-871E-DCF552FE1ED8}" type="slidenum">
              <a:rPr lang="en-US" smtClean="0"/>
              <a:t>‹#›</a:t>
            </a:fld>
            <a:endParaRPr lang="en-US"/>
          </a:p>
        </p:txBody>
      </p:sp>
      <p:sp>
        <p:nvSpPr>
          <p:cNvPr id="8" name="Zástupný symbol pro obsah 7"/>
          <p:cNvSpPr>
            <a:spLocks noGrp="1"/>
          </p:cNvSpPr>
          <p:nvPr>
            <p:ph sz="quarter" idx="1"/>
          </p:nvPr>
        </p:nvSpPr>
        <p:spPr>
          <a:xfrm>
            <a:off x="612648" y="1600200"/>
            <a:ext cx="8153400" cy="4495800"/>
          </a:xfrm>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3">
        <a:schemeClr val="bg1"/>
      </p:bgRef>
    </p:bg>
    <p:spTree>
      <p:nvGrpSpPr>
        <p:cNvPr id="1" name=""/>
        <p:cNvGrpSpPr/>
        <p:nvPr/>
      </p:nvGrpSpPr>
      <p:grpSpPr>
        <a:xfrm>
          <a:off x="0" y="0"/>
          <a:ext cx="0" cy="0"/>
          <a:chOff x="0" y="0"/>
          <a:chExt cx="0" cy="0"/>
        </a:xfrm>
      </p:grpSpPr>
      <p:sp>
        <p:nvSpPr>
          <p:cNvPr id="3" name="Zástupný symbol pro text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7" name="Obdélník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bdélník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Obdélník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cs-CZ" smtClean="0"/>
              <a:t>Kliknutím lze upravit styl.</a:t>
            </a:r>
            <a:endParaRPr kumimoji="0" lang="en-US"/>
          </a:p>
        </p:txBody>
      </p:sp>
      <p:sp>
        <p:nvSpPr>
          <p:cNvPr id="12" name="Zástupný symbol pro datum 11"/>
          <p:cNvSpPr>
            <a:spLocks noGrp="1"/>
          </p:cNvSpPr>
          <p:nvPr>
            <p:ph type="dt" sz="half" idx="10"/>
          </p:nvPr>
        </p:nvSpPr>
        <p:spPr/>
        <p:txBody>
          <a:bodyPr/>
          <a:lstStyle/>
          <a:p>
            <a:fld id="{361D525A-1190-4684-9117-0BAE306177E1}" type="datetime4">
              <a:rPr lang="en-US" smtClean="0"/>
              <a:t>October 23, 2012</a:t>
            </a:fld>
            <a:endParaRPr lang="en-US"/>
          </a:p>
        </p:txBody>
      </p:sp>
      <p:sp>
        <p:nvSpPr>
          <p:cNvPr id="13" name="Zástupný symbol pro číslo snímku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0D7A542-B47A-47AE-871E-DCF552FE1ED8}" type="slidenum">
              <a:rPr lang="en-US" smtClean="0"/>
              <a:t>‹#›</a:t>
            </a:fld>
            <a:endParaRPr lang="en-US"/>
          </a:p>
        </p:txBody>
      </p:sp>
      <p:sp>
        <p:nvSpPr>
          <p:cNvPr id="14" name="Zástupný symbol pro zápatí 13"/>
          <p:cNvSpPr>
            <a:spLocks noGrp="1"/>
          </p:cNvSpPr>
          <p:nvPr>
            <p:ph type="ftr" sz="quarter" idx="12"/>
          </p:nvPr>
        </p:nvSpPr>
        <p:spPr/>
        <p:txBody>
          <a:bodyPr/>
          <a:lstStyle/>
          <a:p>
            <a:r>
              <a:rPr lang="en-US" smtClean="0"/>
              <a:t>107th MEETING OF THE SPSC</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9" name="Zástupný symbol pro obsah 8"/>
          <p:cNvSpPr>
            <a:spLocks noGrp="1"/>
          </p:cNvSpPr>
          <p:nvPr>
            <p:ph sz="quarter" idx="1"/>
          </p:nvPr>
        </p:nvSpPr>
        <p:spPr>
          <a:xfrm>
            <a:off x="609600" y="1589567"/>
            <a:ext cx="3886200" cy="4572000"/>
          </a:xfrm>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1" name="Zástupný symbol pro obsah 10"/>
          <p:cNvSpPr>
            <a:spLocks noGrp="1"/>
          </p:cNvSpPr>
          <p:nvPr>
            <p:ph sz="quarter" idx="2"/>
          </p:nvPr>
        </p:nvSpPr>
        <p:spPr>
          <a:xfrm>
            <a:off x="4844901" y="1589567"/>
            <a:ext cx="3886200" cy="4572000"/>
          </a:xfrm>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8" name="Zástupný symbol pro datum 7"/>
          <p:cNvSpPr>
            <a:spLocks noGrp="1"/>
          </p:cNvSpPr>
          <p:nvPr>
            <p:ph type="dt" sz="half" idx="15"/>
          </p:nvPr>
        </p:nvSpPr>
        <p:spPr/>
        <p:txBody>
          <a:bodyPr rtlCol="0"/>
          <a:lstStyle/>
          <a:p>
            <a:fld id="{59CD25CA-8133-41AA-A237-BE6CD85EF56E}" type="datetime4">
              <a:rPr lang="en-US" smtClean="0"/>
              <a:t>October 23, 2012</a:t>
            </a:fld>
            <a:endParaRPr lang="en-US"/>
          </a:p>
        </p:txBody>
      </p:sp>
      <p:sp>
        <p:nvSpPr>
          <p:cNvPr id="10" name="Zástupný symbol pro číslo snímku 9"/>
          <p:cNvSpPr>
            <a:spLocks noGrp="1"/>
          </p:cNvSpPr>
          <p:nvPr>
            <p:ph type="sldNum" sz="quarter" idx="16"/>
          </p:nvPr>
        </p:nvSpPr>
        <p:spPr/>
        <p:txBody>
          <a:bodyPr rtlCol="0"/>
          <a:lstStyle/>
          <a:p>
            <a:fld id="{90D7A542-B47A-47AE-871E-DCF552FE1ED8}" type="slidenum">
              <a:rPr lang="en-US" smtClean="0"/>
              <a:t>‹#›</a:t>
            </a:fld>
            <a:endParaRPr lang="en-US"/>
          </a:p>
        </p:txBody>
      </p:sp>
      <p:sp>
        <p:nvSpPr>
          <p:cNvPr id="12" name="Zástupný symbol pro zápatí 11"/>
          <p:cNvSpPr>
            <a:spLocks noGrp="1"/>
          </p:cNvSpPr>
          <p:nvPr>
            <p:ph type="ftr" sz="quarter" idx="17"/>
          </p:nvPr>
        </p:nvSpPr>
        <p:spPr/>
        <p:txBody>
          <a:bodyPr rtlCol="0"/>
          <a:lstStyle/>
          <a:p>
            <a:r>
              <a:rPr lang="en-US" smtClean="0"/>
              <a:t>107th MEETING OF THE SPSC</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533400" y="273050"/>
            <a:ext cx="8153400" cy="869950"/>
          </a:xfrm>
        </p:spPr>
        <p:txBody>
          <a:bodyPr anchor="ctr"/>
          <a:lstStyle>
            <a:lvl1pPr>
              <a:defRPr/>
            </a:lvl1pPr>
          </a:lstStyle>
          <a:p>
            <a:r>
              <a:rPr kumimoji="0" lang="cs-CZ" smtClean="0"/>
              <a:t>Kliknutím lze upravit styl.</a:t>
            </a:r>
            <a:endParaRPr kumimoji="0" lang="en-US"/>
          </a:p>
        </p:txBody>
      </p:sp>
      <p:sp>
        <p:nvSpPr>
          <p:cNvPr id="11" name="Zástupný symbol pro obsah 10"/>
          <p:cNvSpPr>
            <a:spLocks noGrp="1"/>
          </p:cNvSpPr>
          <p:nvPr>
            <p:ph sz="quarter" idx="2"/>
          </p:nvPr>
        </p:nvSpPr>
        <p:spPr>
          <a:xfrm>
            <a:off x="609600" y="2438400"/>
            <a:ext cx="3886200" cy="3581400"/>
          </a:xfrm>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3" name="Zástupný symbol pro obsah 12"/>
          <p:cNvSpPr>
            <a:spLocks noGrp="1"/>
          </p:cNvSpPr>
          <p:nvPr>
            <p:ph sz="quarter" idx="4"/>
          </p:nvPr>
        </p:nvSpPr>
        <p:spPr>
          <a:xfrm>
            <a:off x="4800600" y="2438400"/>
            <a:ext cx="3886200" cy="3581400"/>
          </a:xfrm>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10" name="Zástupný symbol pro datum 9"/>
          <p:cNvSpPr>
            <a:spLocks noGrp="1"/>
          </p:cNvSpPr>
          <p:nvPr>
            <p:ph type="dt" sz="half" idx="15"/>
          </p:nvPr>
        </p:nvSpPr>
        <p:spPr/>
        <p:txBody>
          <a:bodyPr rtlCol="0"/>
          <a:lstStyle/>
          <a:p>
            <a:fld id="{E1299DB5-638A-4CE3-AE06-E629F0EE7226}" type="datetime4">
              <a:rPr lang="en-US" smtClean="0"/>
              <a:t>October 23, 2012</a:t>
            </a:fld>
            <a:endParaRPr lang="en-US"/>
          </a:p>
        </p:txBody>
      </p:sp>
      <p:sp>
        <p:nvSpPr>
          <p:cNvPr id="12" name="Zástupný symbol pro číslo snímku 11"/>
          <p:cNvSpPr>
            <a:spLocks noGrp="1"/>
          </p:cNvSpPr>
          <p:nvPr>
            <p:ph type="sldNum" sz="quarter" idx="16"/>
          </p:nvPr>
        </p:nvSpPr>
        <p:spPr/>
        <p:txBody>
          <a:bodyPr rtlCol="0"/>
          <a:lstStyle/>
          <a:p>
            <a:fld id="{90D7A542-B47A-47AE-871E-DCF552FE1ED8}" type="slidenum">
              <a:rPr lang="en-US" smtClean="0"/>
              <a:t>‹#›</a:t>
            </a:fld>
            <a:endParaRPr lang="en-US"/>
          </a:p>
        </p:txBody>
      </p:sp>
      <p:sp>
        <p:nvSpPr>
          <p:cNvPr id="14" name="Zástupný symbol pro zápatí 13"/>
          <p:cNvSpPr>
            <a:spLocks noGrp="1"/>
          </p:cNvSpPr>
          <p:nvPr>
            <p:ph type="ftr" sz="quarter" idx="17"/>
          </p:nvPr>
        </p:nvSpPr>
        <p:spPr/>
        <p:txBody>
          <a:bodyPr rtlCol="0"/>
          <a:lstStyle/>
          <a:p>
            <a:r>
              <a:rPr lang="en-US" smtClean="0"/>
              <a:t>107th MEETING OF THE SPSC</a:t>
            </a:r>
            <a:endParaRPr lang="en-US"/>
          </a:p>
        </p:txBody>
      </p:sp>
      <p:sp>
        <p:nvSpPr>
          <p:cNvPr id="16" name="Zástupný symbol pro text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cs-CZ" smtClean="0"/>
              <a:t>Kliknutím lze upravit styly předlohy textu.</a:t>
            </a:r>
          </a:p>
        </p:txBody>
      </p:sp>
      <p:sp>
        <p:nvSpPr>
          <p:cNvPr id="15" name="Zástupný symbol pro text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cs-CZ" smtClean="0"/>
              <a:t>Kliknutím lze upravit styly předlohy textu.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datum 2"/>
          <p:cNvSpPr>
            <a:spLocks noGrp="1"/>
          </p:cNvSpPr>
          <p:nvPr>
            <p:ph type="dt" sz="half" idx="10"/>
          </p:nvPr>
        </p:nvSpPr>
        <p:spPr/>
        <p:txBody>
          <a:bodyPr/>
          <a:lstStyle/>
          <a:p>
            <a:fld id="{F126E9BC-872D-4D20-B9BD-6D7645576956}" type="datetime4">
              <a:rPr lang="en-US" smtClean="0"/>
              <a:t>October 23, 2012</a:t>
            </a:fld>
            <a:endParaRPr lang="en-US"/>
          </a:p>
        </p:txBody>
      </p:sp>
      <p:sp>
        <p:nvSpPr>
          <p:cNvPr id="4" name="Zástupný symbol pro zápatí 3"/>
          <p:cNvSpPr>
            <a:spLocks noGrp="1"/>
          </p:cNvSpPr>
          <p:nvPr>
            <p:ph type="ftr" sz="quarter" idx="11"/>
          </p:nvPr>
        </p:nvSpPr>
        <p:spPr/>
        <p:txBody>
          <a:bodyPr/>
          <a:lstStyle/>
          <a:p>
            <a:r>
              <a:rPr lang="en-US" smtClean="0"/>
              <a:t>107th MEETING OF THE SPSC</a:t>
            </a:r>
            <a:endParaRPr lang="en-US"/>
          </a:p>
        </p:txBody>
      </p:sp>
      <p:sp>
        <p:nvSpPr>
          <p:cNvPr id="5" name="Zástupný symbol pro číslo snímku 4"/>
          <p:cNvSpPr>
            <a:spLocks noGrp="1"/>
          </p:cNvSpPr>
          <p:nvPr>
            <p:ph type="sldNum" sz="quarter" idx="12"/>
          </p:nvPr>
        </p:nvSpPr>
        <p:spPr/>
        <p:txBody>
          <a:bodyPr/>
          <a:lstStyle>
            <a:lvl1pPr>
              <a:defRPr>
                <a:solidFill>
                  <a:srgbClr val="FFFFFF"/>
                </a:solidFill>
              </a:defRPr>
            </a:lvl1pPr>
          </a:lstStyle>
          <a:p>
            <a:fld id="{90D7A542-B47A-47AE-871E-DCF552FE1ED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5A87B9EF-0C3A-4BAF-AA63-8C4B5BB1715A}" type="datetime4">
              <a:rPr lang="en-US" smtClean="0"/>
              <a:t>October 23, 2012</a:t>
            </a:fld>
            <a:endParaRPr lang="en-US"/>
          </a:p>
        </p:txBody>
      </p:sp>
      <p:sp>
        <p:nvSpPr>
          <p:cNvPr id="3" name="Zástupný symbol pro zápatí 2"/>
          <p:cNvSpPr>
            <a:spLocks noGrp="1"/>
          </p:cNvSpPr>
          <p:nvPr>
            <p:ph type="ftr" sz="quarter" idx="11"/>
          </p:nvPr>
        </p:nvSpPr>
        <p:spPr/>
        <p:txBody>
          <a:bodyPr/>
          <a:lstStyle/>
          <a:p>
            <a:r>
              <a:rPr lang="en-US" smtClean="0"/>
              <a:t>107th MEETING OF THE SPSC</a:t>
            </a:r>
            <a:endParaRPr lang="en-US"/>
          </a:p>
        </p:txBody>
      </p:sp>
      <p:sp>
        <p:nvSpPr>
          <p:cNvPr id="4" name="Zástupný symbol pro číslo snímku 3"/>
          <p:cNvSpPr>
            <a:spLocks noGrp="1"/>
          </p:cNvSpPr>
          <p:nvPr>
            <p:ph type="sldNum" sz="quarter" idx="12"/>
          </p:nvPr>
        </p:nvSpPr>
        <p:spPr>
          <a:xfrm>
            <a:off x="0" y="6248400"/>
            <a:ext cx="533400" cy="381000"/>
          </a:xfrm>
        </p:spPr>
        <p:txBody>
          <a:bodyPr/>
          <a:lstStyle>
            <a:lvl1pPr>
              <a:defRPr>
                <a:solidFill>
                  <a:schemeClr val="tx2"/>
                </a:solidFill>
              </a:defRPr>
            </a:lvl1pPr>
          </a:lstStyle>
          <a:p>
            <a:fld id="{90D7A542-B47A-47AE-871E-DCF552FE1ED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609600" y="273050"/>
            <a:ext cx="8077200" cy="869950"/>
          </a:xfrm>
        </p:spPr>
        <p:txBody>
          <a:bodyPr anchor="ctr"/>
          <a:lstStyle>
            <a:lvl1pPr algn="l">
              <a:buNone/>
              <a:defRPr sz="4400" b="0"/>
            </a:lvl1pPr>
          </a:lstStyle>
          <a:p>
            <a:r>
              <a:rPr kumimoji="0" lang="cs-CZ" smtClean="0"/>
              <a:t>Kliknutím lze upravit styl.</a:t>
            </a:r>
            <a:endParaRPr kumimoji="0" lang="en-US"/>
          </a:p>
        </p:txBody>
      </p:sp>
      <p:sp>
        <p:nvSpPr>
          <p:cNvPr id="5" name="Zástupný symbol pro datum 4"/>
          <p:cNvSpPr>
            <a:spLocks noGrp="1"/>
          </p:cNvSpPr>
          <p:nvPr>
            <p:ph type="dt" sz="half" idx="10"/>
          </p:nvPr>
        </p:nvSpPr>
        <p:spPr/>
        <p:txBody>
          <a:bodyPr/>
          <a:lstStyle/>
          <a:p>
            <a:fld id="{D3348387-6BEC-4763-839C-8BD8339A9954}" type="datetime4">
              <a:rPr lang="en-US" smtClean="0"/>
              <a:t>October 23, 2012</a:t>
            </a:fld>
            <a:endParaRPr lang="en-US"/>
          </a:p>
        </p:txBody>
      </p:sp>
      <p:sp>
        <p:nvSpPr>
          <p:cNvPr id="6" name="Zástupný symbol pro zápatí 5"/>
          <p:cNvSpPr>
            <a:spLocks noGrp="1"/>
          </p:cNvSpPr>
          <p:nvPr>
            <p:ph type="ftr" sz="quarter" idx="11"/>
          </p:nvPr>
        </p:nvSpPr>
        <p:spPr/>
        <p:txBody>
          <a:bodyPr/>
          <a:lstStyle/>
          <a:p>
            <a:r>
              <a:rPr lang="en-US" smtClean="0"/>
              <a:t>107th MEETING OF THE SPSC</a:t>
            </a:r>
            <a:endParaRPr lang="en-US"/>
          </a:p>
        </p:txBody>
      </p:sp>
      <p:sp>
        <p:nvSpPr>
          <p:cNvPr id="7" name="Zástupný symbol pro číslo snímku 6"/>
          <p:cNvSpPr>
            <a:spLocks noGrp="1"/>
          </p:cNvSpPr>
          <p:nvPr>
            <p:ph type="sldNum" sz="quarter" idx="12"/>
          </p:nvPr>
        </p:nvSpPr>
        <p:spPr/>
        <p:txBody>
          <a:bodyPr/>
          <a:lstStyle>
            <a:lvl1pPr>
              <a:defRPr>
                <a:solidFill>
                  <a:srgbClr val="FFFFFF"/>
                </a:solidFill>
              </a:defRPr>
            </a:lvl1pPr>
          </a:lstStyle>
          <a:p>
            <a:fld id="{90D7A542-B47A-47AE-871E-DCF552FE1ED8}" type="slidenum">
              <a:rPr lang="en-US" smtClean="0"/>
              <a:t>‹#›</a:t>
            </a:fld>
            <a:endParaRPr lang="en-US"/>
          </a:p>
        </p:txBody>
      </p:sp>
      <p:sp>
        <p:nvSpPr>
          <p:cNvPr id="3" name="Zástupný symbol pro text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9" name="Zástupný symbol pro obsah 8"/>
          <p:cNvSpPr>
            <a:spLocks noGrp="1"/>
          </p:cNvSpPr>
          <p:nvPr>
            <p:ph sz="quarter" idx="1"/>
          </p:nvPr>
        </p:nvSpPr>
        <p:spPr>
          <a:xfrm>
            <a:off x="2362200" y="1752600"/>
            <a:ext cx="6400800" cy="4419600"/>
          </a:xfrm>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bg>
      <p:bgRef idx="1003">
        <a:schemeClr val="bg2"/>
      </p:bgRef>
    </p:bg>
    <p:spTree>
      <p:nvGrpSpPr>
        <p:cNvPr id="1" name=""/>
        <p:cNvGrpSpPr/>
        <p:nvPr/>
      </p:nvGrpSpPr>
      <p:grpSpPr>
        <a:xfrm>
          <a:off x="0" y="0"/>
          <a:ext cx="0" cy="0"/>
          <a:chOff x="0" y="0"/>
          <a:chExt cx="0" cy="0"/>
        </a:xfrm>
      </p:grpSpPr>
      <p:sp>
        <p:nvSpPr>
          <p:cNvPr id="4" name="Zástupný symbol pro text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cs-CZ" smtClean="0"/>
              <a:t>Kliknutím lze upravit styly předlohy textu.</a:t>
            </a:r>
          </a:p>
        </p:txBody>
      </p:sp>
      <p:sp>
        <p:nvSpPr>
          <p:cNvPr id="8" name="Obdélník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Obdélník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élník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Nadpis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cs-CZ" smtClean="0"/>
              <a:t>Kliknutím lze upravit styl.</a:t>
            </a:r>
            <a:endParaRPr kumimoji="0" lang="en-US"/>
          </a:p>
        </p:txBody>
      </p:sp>
      <p:sp>
        <p:nvSpPr>
          <p:cNvPr id="11" name="Obdélník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Zástupný symbol pro datum 11"/>
          <p:cNvSpPr>
            <a:spLocks noGrp="1"/>
          </p:cNvSpPr>
          <p:nvPr>
            <p:ph type="dt" sz="half" idx="10"/>
          </p:nvPr>
        </p:nvSpPr>
        <p:spPr>
          <a:xfrm>
            <a:off x="6248400" y="6248400"/>
            <a:ext cx="2667000" cy="365125"/>
          </a:xfrm>
        </p:spPr>
        <p:txBody>
          <a:bodyPr rtlCol="0"/>
          <a:lstStyle/>
          <a:p>
            <a:fld id="{9E8D9719-370F-42D3-B387-86404CE3CF44}" type="datetime4">
              <a:rPr lang="en-US" smtClean="0"/>
              <a:t>October 23, 2012</a:t>
            </a:fld>
            <a:endParaRPr lang="en-US"/>
          </a:p>
        </p:txBody>
      </p:sp>
      <p:sp>
        <p:nvSpPr>
          <p:cNvPr id="13" name="Zástupný symbol pro číslo snímku 12"/>
          <p:cNvSpPr>
            <a:spLocks noGrp="1"/>
          </p:cNvSpPr>
          <p:nvPr>
            <p:ph type="sldNum" sz="quarter" idx="11"/>
          </p:nvPr>
        </p:nvSpPr>
        <p:spPr>
          <a:xfrm>
            <a:off x="0" y="4667249"/>
            <a:ext cx="1447800" cy="663578"/>
          </a:xfrm>
        </p:spPr>
        <p:txBody>
          <a:bodyPr rtlCol="0"/>
          <a:lstStyle>
            <a:lvl1pPr>
              <a:defRPr sz="2800"/>
            </a:lvl1pPr>
          </a:lstStyle>
          <a:p>
            <a:fld id="{90D7A542-B47A-47AE-871E-DCF552FE1ED8}" type="slidenum">
              <a:rPr lang="en-US" smtClean="0"/>
              <a:t>‹#›</a:t>
            </a:fld>
            <a:endParaRPr lang="en-US"/>
          </a:p>
        </p:txBody>
      </p:sp>
      <p:sp>
        <p:nvSpPr>
          <p:cNvPr id="14" name="Zástupný symbol pro zápatí 13"/>
          <p:cNvSpPr>
            <a:spLocks noGrp="1"/>
          </p:cNvSpPr>
          <p:nvPr>
            <p:ph type="ftr" sz="quarter" idx="12"/>
          </p:nvPr>
        </p:nvSpPr>
        <p:spPr>
          <a:xfrm>
            <a:off x="1600200" y="6248206"/>
            <a:ext cx="4572000" cy="365125"/>
          </a:xfrm>
        </p:spPr>
        <p:txBody>
          <a:bodyPr rtlCol="0"/>
          <a:lstStyle/>
          <a:p>
            <a:r>
              <a:rPr lang="en-US" smtClean="0"/>
              <a:t>107th MEETING OF THE SPSC</a:t>
            </a:r>
            <a:endParaRPr lang="en-US"/>
          </a:p>
        </p:txBody>
      </p:sp>
      <p:sp>
        <p:nvSpPr>
          <p:cNvPr id="3" name="Zástupný symbol pro obrázek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cs-CZ" smtClean="0"/>
              <a:t>Kliknutím na ikonu přidáte obrázek.</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Zástupný symbol pro nadpis 21"/>
          <p:cNvSpPr>
            <a:spLocks noGrp="1"/>
          </p:cNvSpPr>
          <p:nvPr>
            <p:ph type="title"/>
          </p:nvPr>
        </p:nvSpPr>
        <p:spPr>
          <a:xfrm>
            <a:off x="609600" y="228600"/>
            <a:ext cx="8153400" cy="990600"/>
          </a:xfrm>
          <a:prstGeom prst="rect">
            <a:avLst/>
          </a:prstGeom>
        </p:spPr>
        <p:txBody>
          <a:bodyPr vert="horz" anchor="ctr">
            <a:normAutofit/>
          </a:bodyPr>
          <a:lstStyle/>
          <a:p>
            <a:r>
              <a:rPr kumimoji="0" lang="cs-CZ" smtClean="0"/>
              <a:t>Kliknutím lze upravit styl.</a:t>
            </a:r>
            <a:endParaRPr kumimoji="0" lang="en-US"/>
          </a:p>
        </p:txBody>
      </p:sp>
      <p:sp>
        <p:nvSpPr>
          <p:cNvPr id="13" name="Zástupný symbol pro text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4" name="Zástupný symbol pro datum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A0AB104-FA4B-457F-A756-274261324275}" type="datetime4">
              <a:rPr lang="en-US" smtClean="0"/>
              <a:t>October 23, 2012</a:t>
            </a:fld>
            <a:endParaRPr lang="en-US"/>
          </a:p>
        </p:txBody>
      </p:sp>
      <p:sp>
        <p:nvSpPr>
          <p:cNvPr id="3" name="Zástupný symbol pro zápatí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r>
              <a:rPr lang="en-US" smtClean="0"/>
              <a:t>107th MEETING OF THE SPSC</a:t>
            </a:r>
            <a:endParaRPr lang="en-US"/>
          </a:p>
        </p:txBody>
      </p:sp>
      <p:sp>
        <p:nvSpPr>
          <p:cNvPr id="7" name="Obdélník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bdélník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Obdélník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Zástupný symbol pro číslo snímku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0D7A542-B47A-47AE-871E-DCF552FE1ED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4190" r:id="rId1"/>
    <p:sldLayoutId id="2147484191" r:id="rId2"/>
    <p:sldLayoutId id="2147484192" r:id="rId3"/>
    <p:sldLayoutId id="2147484193" r:id="rId4"/>
    <p:sldLayoutId id="2147484194" r:id="rId5"/>
    <p:sldLayoutId id="2147484195" r:id="rId6"/>
    <p:sldLayoutId id="2147484196" r:id="rId7"/>
    <p:sldLayoutId id="2147484197" r:id="rId8"/>
    <p:sldLayoutId id="2147484198" r:id="rId9"/>
    <p:sldLayoutId id="2147484199" r:id="rId10"/>
    <p:sldLayoutId id="2147484200" r:id="rId11"/>
  </p:sldLayoutIdLst>
  <p:hf hd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w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hyperlink" Target="http://www-lsp.ujf-grenoble.fr/" TargetMode="External"/><Relationship Id="rId13" Type="http://schemas.openxmlformats.org/officeDocument/2006/relationships/hyperlink" Target="http://neel.cnrs.fr/" TargetMode="External"/><Relationship Id="rId18" Type="http://schemas.openxmlformats.org/officeDocument/2006/relationships/image" Target="../media/image16.png"/><Relationship Id="rId3" Type="http://schemas.openxmlformats.org/officeDocument/2006/relationships/image" Target="../media/image5.png"/><Relationship Id="rId21" Type="http://schemas.microsoft.com/office/2007/relationships/hdphoto" Target="../media/hdphoto1.wdp"/><Relationship Id="rId7" Type="http://schemas.openxmlformats.org/officeDocument/2006/relationships/image" Target="../media/image8.png"/><Relationship Id="rId12" Type="http://schemas.openxmlformats.org/officeDocument/2006/relationships/image" Target="../media/image11.jpeg"/><Relationship Id="rId17" Type="http://schemas.openxmlformats.org/officeDocument/2006/relationships/image" Target="../media/image15.png"/><Relationship Id="rId2" Type="http://schemas.openxmlformats.org/officeDocument/2006/relationships/image" Target="../media/image4.png"/><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6.xml"/><Relationship Id="rId6" Type="http://schemas.openxmlformats.org/officeDocument/2006/relationships/image" Target="../media/image7.png"/><Relationship Id="rId11" Type="http://schemas.openxmlformats.org/officeDocument/2006/relationships/image" Target="../media/image10.png"/><Relationship Id="rId24" Type="http://schemas.openxmlformats.org/officeDocument/2006/relationships/image" Target="../media/image21.jpeg"/><Relationship Id="rId5" Type="http://schemas.openxmlformats.org/officeDocument/2006/relationships/hyperlink" Target="http://www.vslib.cz/en/" TargetMode="External"/><Relationship Id="rId15" Type="http://schemas.openxmlformats.org/officeDocument/2006/relationships/image" Target="../media/image13.jpeg"/><Relationship Id="rId23" Type="http://schemas.openxmlformats.org/officeDocument/2006/relationships/image" Target="../media/image20.jpeg"/><Relationship Id="rId10" Type="http://schemas.openxmlformats.org/officeDocument/2006/relationships/hyperlink" Target="http://www.uw.edu.pl/" TargetMode="External"/><Relationship Id="rId19" Type="http://schemas.openxmlformats.org/officeDocument/2006/relationships/image" Target="../media/image17.png"/><Relationship Id="rId4" Type="http://schemas.openxmlformats.org/officeDocument/2006/relationships/image" Target="../media/image6.png"/><Relationship Id="rId9" Type="http://schemas.openxmlformats.org/officeDocument/2006/relationships/image" Target="../media/image9.png"/><Relationship Id="rId14" Type="http://schemas.openxmlformats.org/officeDocument/2006/relationships/image" Target="../media/image12.jpeg"/><Relationship Id="rId22" Type="http://schemas.openxmlformats.org/officeDocument/2006/relationships/image" Target="../media/image19.jpeg"/></Relationships>
</file>

<file path=ppt/slides/_rels/slide2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4.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 Id="rId4" Type="http://schemas.microsoft.com/office/2007/relationships/hdphoto" Target="../media/hdphoto3.wdp"/></Relationships>
</file>

<file path=ppt/slides/_rels/slide28.xml.rels><?xml version="1.0" encoding="UTF-8" standalone="yes"?>
<Relationships xmlns="http://schemas.openxmlformats.org/package/2006/relationships"><Relationship Id="rId3" Type="http://schemas.openxmlformats.org/officeDocument/2006/relationships/image" Target="../media/image580.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microsoft.com/office/2007/relationships/hdphoto" Target="../media/hdphoto4.wdp"/><Relationship Id="rId7" Type="http://schemas.microsoft.com/office/2007/relationships/hdphoto" Target="../media/hdphoto6.wdp"/><Relationship Id="rId2" Type="http://schemas.openxmlformats.org/officeDocument/2006/relationships/image" Target="../media/image53.jpeg"/><Relationship Id="rId1" Type="http://schemas.openxmlformats.org/officeDocument/2006/relationships/slideLayout" Target="../slideLayouts/slideLayout2.xml"/><Relationship Id="rId6" Type="http://schemas.openxmlformats.org/officeDocument/2006/relationships/image" Target="../media/image55.jpeg"/><Relationship Id="rId5" Type="http://schemas.microsoft.com/office/2007/relationships/hdphoto" Target="../media/hdphoto5.wdp"/><Relationship Id="rId4" Type="http://schemas.openxmlformats.org/officeDocument/2006/relationships/image" Target="../media/image54.jpeg"/></Relationships>
</file>

<file path=ppt/slides/_rels/slide31.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4.xml"/><Relationship Id="rId4" Type="http://schemas.openxmlformats.org/officeDocument/2006/relationships/image" Target="../media/image59.jpe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4" Type="http://schemas.openxmlformats.org/officeDocument/2006/relationships/image" Target="../media/image60.emf"/></Relationships>
</file>

<file path=ppt/slides/_rels/slide3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4.xml"/><Relationship Id="rId5" Type="http://schemas.openxmlformats.org/officeDocument/2006/relationships/image" Target="../media/image65.jpeg"/><Relationship Id="rId4" Type="http://schemas.microsoft.com/office/2007/relationships/hdphoto" Target="../media/hdphoto7.wdp"/></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theor.jinr.ru/~praha/2012/" TargetMode="External"/><Relationship Id="rId2" Type="http://schemas.openxmlformats.org/officeDocument/2006/relationships/hyperlink" Target="http://www.pi.infn.it/pm/2012/" TargetMode="External"/><Relationship Id="rId1" Type="http://schemas.openxmlformats.org/officeDocument/2006/relationships/slideLayout" Target="../slideLayouts/slideLayout2.xml"/><Relationship Id="rId6" Type="http://schemas.openxmlformats.org/officeDocument/2006/relationships/hyperlink" Target="http://oam.kez.tul.cz/" TargetMode="External"/><Relationship Id="rId5" Type="http://schemas.openxmlformats.org/officeDocument/2006/relationships/hyperlink" Target="http://indico.cern.ch/conferenceDisplay.py?confId=175067" TargetMode="External"/><Relationship Id="rId4" Type="http://schemas.openxmlformats.org/officeDocument/2006/relationships/hyperlink" Target="http://axion-wimp2012.desy.de/"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arxiv.org/abs/1203.3886" TargetMode="External"/><Relationship Id="rId2" Type="http://schemas.openxmlformats.org/officeDocument/2006/relationships/hyperlink" Target="http://arxiv.org/abs/1010.5417"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539552" y="2852936"/>
            <a:ext cx="8352928" cy="1673352"/>
          </a:xfrm>
        </p:spPr>
        <p:txBody>
          <a:bodyPr>
            <a:normAutofit/>
          </a:bodyPr>
          <a:lstStyle/>
          <a:p>
            <a:r>
              <a:rPr lang="cs-CZ" sz="4400" dirty="0" smtClean="0"/>
              <a:t>Laser </a:t>
            </a:r>
            <a:r>
              <a:rPr lang="cs-CZ" sz="4400" dirty="0" err="1" smtClean="0"/>
              <a:t>based</a:t>
            </a:r>
            <a:r>
              <a:rPr lang="cs-CZ" sz="4400" dirty="0" smtClean="0"/>
              <a:t> </a:t>
            </a:r>
            <a:r>
              <a:rPr lang="en-US" sz="4400" dirty="0" smtClean="0"/>
              <a:t>experiment</a:t>
            </a:r>
            <a:r>
              <a:rPr lang="cs-CZ" sz="4400" dirty="0" smtClean="0"/>
              <a:t>s </a:t>
            </a:r>
            <a:r>
              <a:rPr lang="en-US" sz="4400" dirty="0" smtClean="0"/>
              <a:t>OSQAR</a:t>
            </a:r>
            <a:r>
              <a:rPr lang="en-US" dirty="0"/>
              <a:t/>
            </a:r>
            <a:br>
              <a:rPr lang="en-US" dirty="0"/>
            </a:br>
            <a:endParaRPr lang="en-US" dirty="0"/>
          </a:p>
        </p:txBody>
      </p:sp>
      <p:sp>
        <p:nvSpPr>
          <p:cNvPr id="3" name="Podnadpis 2"/>
          <p:cNvSpPr>
            <a:spLocks noGrp="1"/>
          </p:cNvSpPr>
          <p:nvPr>
            <p:ph type="subTitle" idx="1"/>
          </p:nvPr>
        </p:nvSpPr>
        <p:spPr>
          <a:xfrm>
            <a:off x="614221" y="548680"/>
            <a:ext cx="8077200" cy="1499616"/>
          </a:xfrm>
        </p:spPr>
        <p:txBody>
          <a:bodyPr>
            <a:normAutofit/>
          </a:bodyPr>
          <a:lstStyle/>
          <a:p>
            <a:r>
              <a:rPr lang="cs-CZ" sz="3600" b="1" dirty="0" smtClean="0"/>
              <a:t>Miroslav Sulc</a:t>
            </a:r>
            <a:endParaRPr lang="en-US" sz="3600" b="1" dirty="0" smtClean="0"/>
          </a:p>
          <a:p>
            <a:r>
              <a:rPr lang="en-US" sz="2400" b="1" dirty="0" smtClean="0"/>
              <a:t>on behalf of OSQAR collaboration</a:t>
            </a:r>
            <a:endParaRPr lang="en-US" sz="2400"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96" y="5987225"/>
            <a:ext cx="2304256" cy="85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3343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sz="4800" dirty="0" smtClean="0">
                <a:latin typeface="Calibri" pitchFamily="34" charset="0"/>
                <a:cs typeface="Calibri" pitchFamily="34" charset="0"/>
              </a:rPr>
              <a:t>P</a:t>
            </a:r>
            <a:r>
              <a:rPr lang="cs-CZ" sz="4800" dirty="0" err="1" smtClean="0">
                <a:latin typeface="Calibri" pitchFamily="34" charset="0"/>
                <a:cs typeface="Calibri" pitchFamily="34" charset="0"/>
              </a:rPr>
              <a:t>hoton</a:t>
            </a:r>
            <a:r>
              <a:rPr lang="cs-CZ" sz="4800" dirty="0" smtClean="0">
                <a:latin typeface="Calibri" pitchFamily="34" charset="0"/>
                <a:cs typeface="Calibri" pitchFamily="34" charset="0"/>
              </a:rPr>
              <a:t> </a:t>
            </a:r>
            <a:r>
              <a:rPr lang="cs-CZ" sz="4800" dirty="0" err="1">
                <a:latin typeface="Calibri" pitchFamily="34" charset="0"/>
                <a:cs typeface="Calibri" pitchFamily="34" charset="0"/>
              </a:rPr>
              <a:t>regeneration</a:t>
            </a:r>
            <a:r>
              <a:rPr lang="cs-CZ" sz="4800" dirty="0">
                <a:latin typeface="Calibri" pitchFamily="34" charset="0"/>
                <a:cs typeface="Calibri" pitchFamily="34" charset="0"/>
              </a:rPr>
              <a:t> </a:t>
            </a:r>
            <a:r>
              <a:rPr lang="cs-CZ" sz="4800" dirty="0" err="1" smtClean="0">
                <a:latin typeface="Calibri" pitchFamily="34" charset="0"/>
                <a:cs typeface="Calibri" pitchFamily="34" charset="0"/>
              </a:rPr>
              <a:t>effect</a:t>
            </a:r>
            <a:r>
              <a:rPr lang="en-US" sz="4800" dirty="0" smtClean="0">
                <a:latin typeface="Calibri" pitchFamily="34" charset="0"/>
                <a:cs typeface="Calibri" pitchFamily="34" charset="0"/>
              </a:rPr>
              <a:t/>
            </a:r>
            <a:br>
              <a:rPr lang="en-US" sz="4800" dirty="0" smtClean="0">
                <a:latin typeface="Calibri" pitchFamily="34" charset="0"/>
                <a:cs typeface="Calibri" pitchFamily="34" charset="0"/>
              </a:rPr>
            </a:br>
            <a:endParaRPr lang="en-US" sz="2700" dirty="0"/>
          </a:p>
        </p:txBody>
      </p:sp>
      <p:sp>
        <p:nvSpPr>
          <p:cNvPr id="5" name="Zástupný symbol pro zápatí 4"/>
          <p:cNvSpPr>
            <a:spLocks noGrp="1"/>
          </p:cNvSpPr>
          <p:nvPr>
            <p:ph type="ftr" sz="quarter" idx="11"/>
          </p:nvPr>
        </p:nvSpPr>
        <p:spPr/>
        <p:txBody>
          <a:bodyPr/>
          <a:lstStyle/>
          <a:p>
            <a:r>
              <a:rPr lang="en-US" smtClean="0"/>
              <a:t>107th MEETING OF THE SPSC</a:t>
            </a:r>
            <a:endParaRPr lang="en-US"/>
          </a:p>
        </p:txBody>
      </p:sp>
      <p:sp>
        <p:nvSpPr>
          <p:cNvPr id="6" name="Zástupný symbol pro číslo snímku 5"/>
          <p:cNvSpPr>
            <a:spLocks noGrp="1"/>
          </p:cNvSpPr>
          <p:nvPr>
            <p:ph type="sldNum" sz="quarter" idx="12"/>
          </p:nvPr>
        </p:nvSpPr>
        <p:spPr/>
        <p:txBody>
          <a:bodyPr>
            <a:normAutofit fontScale="85000" lnSpcReduction="20000"/>
          </a:bodyPr>
          <a:lstStyle/>
          <a:p>
            <a:fld id="{20741979-6BAC-445B-A87D-E3386F7FCCBD}" type="slidenum">
              <a:rPr lang="en-US" smtClean="0"/>
              <a:t>10</a:t>
            </a:fld>
            <a:endParaRPr lang="en-US"/>
          </a:p>
        </p:txBody>
      </p:sp>
      <p:sp>
        <p:nvSpPr>
          <p:cNvPr id="9" name="Zástupný symbol pro obsah 8"/>
          <p:cNvSpPr>
            <a:spLocks noGrp="1"/>
          </p:cNvSpPr>
          <p:nvPr>
            <p:ph idx="1"/>
          </p:nvPr>
        </p:nvSpPr>
        <p:spPr>
          <a:xfrm>
            <a:off x="529207" y="1484784"/>
            <a:ext cx="5483027" cy="959669"/>
          </a:xfrm>
        </p:spPr>
        <p:txBody>
          <a:bodyPr>
            <a:normAutofit/>
          </a:bodyPr>
          <a:lstStyle/>
          <a:p>
            <a:pPr marL="118872" indent="0">
              <a:buNone/>
            </a:pPr>
            <a:r>
              <a:rPr lang="cs-CZ" sz="2400" dirty="0" err="1" smtClean="0">
                <a:latin typeface="Calibri" pitchFamily="34" charset="0"/>
                <a:cs typeface="Calibri" pitchFamily="34" charset="0"/>
              </a:rPr>
              <a:t>The</a:t>
            </a:r>
            <a:r>
              <a:rPr lang="cs-CZ" sz="2400" dirty="0" smtClean="0">
                <a:latin typeface="Calibri" pitchFamily="34" charset="0"/>
                <a:cs typeface="Calibri" pitchFamily="34" charset="0"/>
              </a:rPr>
              <a:t> </a:t>
            </a:r>
            <a:r>
              <a:rPr lang="cs-CZ" sz="2400" dirty="0" err="1">
                <a:latin typeface="Calibri" pitchFamily="34" charset="0"/>
                <a:cs typeface="Calibri" pitchFamily="34" charset="0"/>
              </a:rPr>
              <a:t>photon</a:t>
            </a:r>
            <a:r>
              <a:rPr lang="cs-CZ" sz="2400" dirty="0">
                <a:latin typeface="Calibri" pitchFamily="34" charset="0"/>
                <a:cs typeface="Calibri" pitchFamily="34" charset="0"/>
              </a:rPr>
              <a:t> </a:t>
            </a:r>
            <a:r>
              <a:rPr lang="cs-CZ" sz="2400" dirty="0" err="1">
                <a:latin typeface="Calibri" pitchFamily="34" charset="0"/>
                <a:cs typeface="Calibri" pitchFamily="34" charset="0"/>
              </a:rPr>
              <a:t>regeneration</a:t>
            </a:r>
            <a:r>
              <a:rPr lang="cs-CZ" sz="2400" dirty="0">
                <a:latin typeface="Calibri" pitchFamily="34" charset="0"/>
                <a:cs typeface="Calibri" pitchFamily="34" charset="0"/>
              </a:rPr>
              <a:t> </a:t>
            </a:r>
            <a:r>
              <a:rPr lang="cs-CZ" sz="2400" dirty="0" err="1">
                <a:latin typeface="Calibri" pitchFamily="34" charset="0"/>
                <a:cs typeface="Calibri" pitchFamily="34" charset="0"/>
              </a:rPr>
              <a:t>effect</a:t>
            </a:r>
            <a:r>
              <a:rPr lang="cs-CZ" sz="2400" dirty="0">
                <a:latin typeface="Calibri" pitchFamily="34" charset="0"/>
                <a:cs typeface="Calibri" pitchFamily="34" charset="0"/>
              </a:rPr>
              <a:t> </a:t>
            </a:r>
            <a:r>
              <a:rPr lang="cs-CZ" sz="2400" dirty="0" err="1">
                <a:latin typeface="Calibri" pitchFamily="34" charset="0"/>
                <a:cs typeface="Calibri" pitchFamily="34" charset="0"/>
              </a:rPr>
              <a:t>is</a:t>
            </a:r>
            <a:r>
              <a:rPr lang="cs-CZ" sz="2400" dirty="0">
                <a:latin typeface="Calibri" pitchFamily="34" charset="0"/>
                <a:cs typeface="Calibri" pitchFamily="34" charset="0"/>
              </a:rPr>
              <a:t> </a:t>
            </a:r>
            <a:r>
              <a:rPr lang="cs-CZ" sz="2400" dirty="0" err="1">
                <a:latin typeface="Calibri" pitchFamily="34" charset="0"/>
                <a:cs typeface="Calibri" pitchFamily="34" charset="0"/>
              </a:rPr>
              <a:t>looked</a:t>
            </a:r>
            <a:r>
              <a:rPr lang="cs-CZ" sz="2400" dirty="0">
                <a:latin typeface="Calibri" pitchFamily="34" charset="0"/>
                <a:cs typeface="Calibri" pitchFamily="34" charset="0"/>
              </a:rPr>
              <a:t> as a </a:t>
            </a:r>
            <a:r>
              <a:rPr lang="cs-CZ" sz="2400" dirty="0" err="1">
                <a:latin typeface="Calibri" pitchFamily="34" charset="0"/>
                <a:cs typeface="Calibri" pitchFamily="34" charset="0"/>
              </a:rPr>
              <a:t>light</a:t>
            </a:r>
            <a:r>
              <a:rPr lang="cs-CZ" sz="2400" dirty="0">
                <a:latin typeface="Calibri" pitchFamily="34" charset="0"/>
                <a:cs typeface="Calibri" pitchFamily="34" charset="0"/>
              </a:rPr>
              <a:t> </a:t>
            </a:r>
            <a:r>
              <a:rPr lang="cs-CZ" sz="2400" dirty="0" err="1">
                <a:latin typeface="Calibri" pitchFamily="34" charset="0"/>
                <a:cs typeface="Calibri" pitchFamily="34" charset="0"/>
              </a:rPr>
              <a:t>shining</a:t>
            </a:r>
            <a:r>
              <a:rPr lang="cs-CZ" sz="2400" dirty="0">
                <a:latin typeface="Calibri" pitchFamily="34" charset="0"/>
                <a:cs typeface="Calibri" pitchFamily="34" charset="0"/>
              </a:rPr>
              <a:t> </a:t>
            </a:r>
            <a:r>
              <a:rPr lang="cs-CZ" sz="2400" dirty="0" err="1">
                <a:latin typeface="Calibri" pitchFamily="34" charset="0"/>
                <a:cs typeface="Calibri" pitchFamily="34" charset="0"/>
              </a:rPr>
              <a:t>through</a:t>
            </a:r>
            <a:r>
              <a:rPr lang="cs-CZ" sz="2400" dirty="0">
                <a:latin typeface="Calibri" pitchFamily="34" charset="0"/>
                <a:cs typeface="Calibri" pitchFamily="34" charset="0"/>
              </a:rPr>
              <a:t> </a:t>
            </a:r>
            <a:r>
              <a:rPr lang="cs-CZ" sz="2400" dirty="0" err="1">
                <a:latin typeface="Calibri" pitchFamily="34" charset="0"/>
                <a:cs typeface="Calibri" pitchFamily="34" charset="0"/>
              </a:rPr>
              <a:t>the</a:t>
            </a:r>
            <a:r>
              <a:rPr lang="cs-CZ" sz="2400" dirty="0">
                <a:latin typeface="Calibri" pitchFamily="34" charset="0"/>
                <a:cs typeface="Calibri" pitchFamily="34" charset="0"/>
              </a:rPr>
              <a:t> </a:t>
            </a:r>
            <a:r>
              <a:rPr lang="cs-CZ" sz="2400" dirty="0" err="1" smtClean="0">
                <a:latin typeface="Calibri" pitchFamily="34" charset="0"/>
                <a:cs typeface="Calibri" pitchFamily="34" charset="0"/>
              </a:rPr>
              <a:t>wall</a:t>
            </a:r>
            <a:endParaRPr lang="en-US" sz="2400" dirty="0" smtClean="0">
              <a:latin typeface="Calibri" pitchFamily="34" charset="0"/>
              <a:cs typeface="Calibri" pitchFamily="34" charset="0"/>
            </a:endParaRPr>
          </a:p>
          <a:p>
            <a:pPr marL="118872" indent="0">
              <a:buNone/>
            </a:pPr>
            <a:endParaRPr lang="cs-CZ" sz="2400" dirty="0">
              <a:latin typeface="Calibri" pitchFamily="34" charset="0"/>
              <a:cs typeface="Calibri" pitchFamily="34" charset="0"/>
            </a:endParaRPr>
          </a:p>
          <a:p>
            <a:endParaRPr lang="en-US" dirty="0"/>
          </a:p>
        </p:txBody>
      </p:sp>
      <p:sp>
        <p:nvSpPr>
          <p:cNvPr id="3" name="TextovéPole 2"/>
          <p:cNvSpPr txBox="1"/>
          <p:nvPr/>
        </p:nvSpPr>
        <p:spPr>
          <a:xfrm>
            <a:off x="540259" y="4515034"/>
            <a:ext cx="6437039" cy="461665"/>
          </a:xfrm>
          <a:prstGeom prst="rect">
            <a:avLst/>
          </a:prstGeom>
          <a:noFill/>
        </p:spPr>
        <p:txBody>
          <a:bodyPr wrap="square" rtlCol="0">
            <a:spAutoFit/>
          </a:bodyPr>
          <a:lstStyle/>
          <a:p>
            <a:r>
              <a:rPr lang="en-US" sz="2400" dirty="0" smtClean="0">
                <a:latin typeface="Calibri" pitchFamily="34" charset="0"/>
                <a:cs typeface="Calibri" pitchFamily="34" charset="0"/>
              </a:rPr>
              <a:t>T</a:t>
            </a:r>
            <a:r>
              <a:rPr lang="cs-CZ" sz="2400" dirty="0" err="1" smtClean="0">
                <a:latin typeface="Calibri" pitchFamily="34" charset="0"/>
                <a:cs typeface="Calibri" pitchFamily="34" charset="0"/>
              </a:rPr>
              <a:t>wo</a:t>
            </a:r>
            <a:r>
              <a:rPr lang="cs-CZ" sz="2400" dirty="0" smtClean="0">
                <a:latin typeface="Calibri" pitchFamily="34" charset="0"/>
                <a:cs typeface="Calibri" pitchFamily="34" charset="0"/>
              </a:rPr>
              <a:t> </a:t>
            </a:r>
            <a:r>
              <a:rPr lang="cs-CZ" sz="2400" dirty="0" err="1" smtClean="0">
                <a:latin typeface="Calibri" pitchFamily="34" charset="0"/>
                <a:cs typeface="Calibri" pitchFamily="34" charset="0"/>
              </a:rPr>
              <a:t>magnets</a:t>
            </a:r>
            <a:r>
              <a:rPr lang="cs-CZ" sz="2400" dirty="0" smtClean="0">
                <a:latin typeface="Calibri" pitchFamily="34" charset="0"/>
                <a:cs typeface="Calibri" pitchFamily="34" charset="0"/>
              </a:rPr>
              <a:t> </a:t>
            </a:r>
            <a:r>
              <a:rPr lang="en-US" sz="2400" dirty="0" smtClean="0">
                <a:latin typeface="Calibri" pitchFamily="34" charset="0"/>
                <a:cs typeface="Calibri" pitchFamily="34" charset="0"/>
              </a:rPr>
              <a:t> separated by </a:t>
            </a:r>
            <a:r>
              <a:rPr lang="cs-CZ" sz="2400" dirty="0" err="1" smtClean="0">
                <a:latin typeface="Calibri" pitchFamily="34" charset="0"/>
                <a:cs typeface="Calibri" pitchFamily="34" charset="0"/>
              </a:rPr>
              <a:t>an</a:t>
            </a:r>
            <a:r>
              <a:rPr lang="cs-CZ" sz="2400" dirty="0" smtClean="0">
                <a:latin typeface="Calibri" pitchFamily="34" charset="0"/>
                <a:cs typeface="Calibri" pitchFamily="34" charset="0"/>
              </a:rPr>
              <a:t> </a:t>
            </a:r>
            <a:r>
              <a:rPr lang="cs-CZ" sz="2400" dirty="0" err="1">
                <a:latin typeface="Calibri" pitchFamily="34" charset="0"/>
                <a:cs typeface="Calibri" pitchFamily="34" charset="0"/>
              </a:rPr>
              <a:t>optical</a:t>
            </a:r>
            <a:r>
              <a:rPr lang="cs-CZ" sz="2400" dirty="0">
                <a:latin typeface="Calibri" pitchFamily="34" charset="0"/>
                <a:cs typeface="Calibri" pitchFamily="34" charset="0"/>
              </a:rPr>
              <a:t> </a:t>
            </a:r>
            <a:r>
              <a:rPr lang="cs-CZ" sz="2400" dirty="0" err="1" smtClean="0">
                <a:latin typeface="Calibri" pitchFamily="34" charset="0"/>
                <a:cs typeface="Calibri" pitchFamily="34" charset="0"/>
              </a:rPr>
              <a:t>barrier</a:t>
            </a:r>
            <a:endParaRPr lang="en-US" sz="2400" dirty="0"/>
          </a:p>
        </p:txBody>
      </p:sp>
      <p:sp>
        <p:nvSpPr>
          <p:cNvPr id="7" name="TextovéPole 6"/>
          <p:cNvSpPr txBox="1"/>
          <p:nvPr/>
        </p:nvSpPr>
        <p:spPr>
          <a:xfrm>
            <a:off x="344340" y="5157191"/>
            <a:ext cx="1285921" cy="1477328"/>
          </a:xfrm>
          <a:prstGeom prst="rect">
            <a:avLst/>
          </a:prstGeom>
          <a:noFill/>
        </p:spPr>
        <p:txBody>
          <a:bodyPr wrap="square" rtlCol="0">
            <a:spAutoFit/>
          </a:bodyPr>
          <a:lstStyle/>
          <a:p>
            <a:r>
              <a:rPr lang="cs-CZ" dirty="0">
                <a:solidFill>
                  <a:srgbClr val="002060"/>
                </a:solidFill>
                <a:latin typeface="Calibri" pitchFamily="34" charset="0"/>
                <a:cs typeface="Calibri" pitchFamily="34" charset="0"/>
              </a:rPr>
              <a:t>Argon laser </a:t>
            </a:r>
            <a:r>
              <a:rPr lang="cs-CZ" dirty="0" err="1">
                <a:solidFill>
                  <a:srgbClr val="002060"/>
                </a:solidFill>
                <a:latin typeface="Calibri" pitchFamily="34" charset="0"/>
                <a:cs typeface="Calibri" pitchFamily="34" charset="0"/>
              </a:rPr>
              <a:t>is</a:t>
            </a:r>
            <a:r>
              <a:rPr lang="cs-CZ" dirty="0">
                <a:solidFill>
                  <a:srgbClr val="002060"/>
                </a:solidFill>
                <a:latin typeface="Calibri" pitchFamily="34" charset="0"/>
                <a:cs typeface="Calibri" pitchFamily="34" charset="0"/>
              </a:rPr>
              <a:t> a source </a:t>
            </a:r>
            <a:r>
              <a:rPr lang="cs-CZ" dirty="0" err="1">
                <a:solidFill>
                  <a:srgbClr val="002060"/>
                </a:solidFill>
                <a:latin typeface="Calibri" pitchFamily="34" charset="0"/>
                <a:cs typeface="Calibri" pitchFamily="34" charset="0"/>
              </a:rPr>
              <a:t>of</a:t>
            </a:r>
            <a:r>
              <a:rPr lang="cs-CZ" dirty="0">
                <a:solidFill>
                  <a:srgbClr val="002060"/>
                </a:solidFill>
                <a:latin typeface="Calibri" pitchFamily="34" charset="0"/>
                <a:cs typeface="Calibri" pitchFamily="34" charset="0"/>
              </a:rPr>
              <a:t> </a:t>
            </a:r>
            <a:r>
              <a:rPr lang="en-US" dirty="0" smtClean="0">
                <a:solidFill>
                  <a:srgbClr val="002060"/>
                </a:solidFill>
                <a:latin typeface="Calibri" pitchFamily="34" charset="0"/>
                <a:cs typeface="Calibri" pitchFamily="34" charset="0"/>
              </a:rPr>
              <a:t>3-</a:t>
            </a:r>
            <a:r>
              <a:rPr lang="cs-CZ" dirty="0" smtClean="0">
                <a:solidFill>
                  <a:srgbClr val="002060"/>
                </a:solidFill>
                <a:latin typeface="Calibri" pitchFamily="34" charset="0"/>
                <a:cs typeface="Calibri" pitchFamily="34" charset="0"/>
              </a:rPr>
              <a:t>7 </a:t>
            </a:r>
            <a:r>
              <a:rPr lang="cs-CZ" dirty="0">
                <a:solidFill>
                  <a:srgbClr val="002060"/>
                </a:solidFill>
                <a:latin typeface="Calibri" pitchFamily="34" charset="0"/>
                <a:cs typeface="Calibri" pitchFamily="34" charset="0"/>
              </a:rPr>
              <a:t>W </a:t>
            </a:r>
            <a:r>
              <a:rPr lang="cs-CZ" dirty="0" err="1">
                <a:solidFill>
                  <a:srgbClr val="002060"/>
                </a:solidFill>
                <a:latin typeface="Calibri" pitchFamily="34" charset="0"/>
                <a:cs typeface="Calibri" pitchFamily="34" charset="0"/>
              </a:rPr>
              <a:t>beam</a:t>
            </a:r>
            <a:endParaRPr lang="en-US" dirty="0">
              <a:solidFill>
                <a:srgbClr val="002060"/>
              </a:solidFill>
              <a:latin typeface="Calibri" pitchFamily="34" charset="0"/>
              <a:cs typeface="Calibri" pitchFamily="34" charset="0"/>
            </a:endParaRPr>
          </a:p>
          <a:p>
            <a:endParaRPr lang="en-US" dirty="0">
              <a:solidFill>
                <a:srgbClr val="002060"/>
              </a:solidFill>
            </a:endParaRPr>
          </a:p>
        </p:txBody>
      </p:sp>
      <p:sp>
        <p:nvSpPr>
          <p:cNvPr id="8" name="TextovéPole 7"/>
          <p:cNvSpPr txBox="1"/>
          <p:nvPr/>
        </p:nvSpPr>
        <p:spPr>
          <a:xfrm>
            <a:off x="5023129" y="5396056"/>
            <a:ext cx="3357082" cy="830997"/>
          </a:xfrm>
          <a:prstGeom prst="rect">
            <a:avLst/>
          </a:prstGeom>
          <a:noFill/>
        </p:spPr>
        <p:txBody>
          <a:bodyPr wrap="square" rtlCol="0">
            <a:spAutoFit/>
          </a:bodyPr>
          <a:lstStyle/>
          <a:p>
            <a:r>
              <a:rPr lang="cs-CZ" sz="1600" dirty="0" err="1">
                <a:solidFill>
                  <a:srgbClr val="002060"/>
                </a:solidFill>
                <a:latin typeface="Calibri" pitchFamily="34" charset="0"/>
                <a:cs typeface="Calibri" pitchFamily="34" charset="0"/>
              </a:rPr>
              <a:t>The</a:t>
            </a:r>
            <a:r>
              <a:rPr lang="cs-CZ" sz="1600" dirty="0">
                <a:solidFill>
                  <a:srgbClr val="002060"/>
                </a:solidFill>
                <a:latin typeface="Calibri" pitchFamily="34" charset="0"/>
                <a:cs typeface="Calibri" pitchFamily="34" charset="0"/>
              </a:rPr>
              <a:t> CCD </a:t>
            </a:r>
            <a:r>
              <a:rPr lang="cs-CZ" sz="1600" dirty="0" err="1">
                <a:solidFill>
                  <a:srgbClr val="002060"/>
                </a:solidFill>
                <a:latin typeface="Calibri" pitchFamily="34" charset="0"/>
                <a:cs typeface="Calibri" pitchFamily="34" charset="0"/>
              </a:rPr>
              <a:t>detector</a:t>
            </a:r>
            <a:r>
              <a:rPr lang="cs-CZ" sz="1600" dirty="0">
                <a:solidFill>
                  <a:srgbClr val="002060"/>
                </a:solidFill>
                <a:latin typeface="Calibri" pitchFamily="34" charset="0"/>
                <a:cs typeface="Calibri" pitchFamily="34" charset="0"/>
              </a:rPr>
              <a:t>, </a:t>
            </a:r>
            <a:r>
              <a:rPr lang="cs-CZ" sz="1600" dirty="0" err="1">
                <a:solidFill>
                  <a:srgbClr val="002060"/>
                </a:solidFill>
                <a:latin typeface="Calibri" pitchFamily="34" charset="0"/>
                <a:cs typeface="Calibri" pitchFamily="34" charset="0"/>
              </a:rPr>
              <a:t>cooled</a:t>
            </a:r>
            <a:r>
              <a:rPr lang="cs-CZ" sz="1600" dirty="0">
                <a:solidFill>
                  <a:srgbClr val="002060"/>
                </a:solidFill>
                <a:latin typeface="Calibri" pitchFamily="34" charset="0"/>
                <a:cs typeface="Calibri" pitchFamily="34" charset="0"/>
              </a:rPr>
              <a:t> by </a:t>
            </a:r>
            <a:r>
              <a:rPr lang="cs-CZ" sz="1600" dirty="0" err="1">
                <a:solidFill>
                  <a:srgbClr val="002060"/>
                </a:solidFill>
                <a:latin typeface="Calibri" pitchFamily="34" charset="0"/>
                <a:cs typeface="Calibri" pitchFamily="34" charset="0"/>
              </a:rPr>
              <a:t>liquid</a:t>
            </a:r>
            <a:r>
              <a:rPr lang="cs-CZ" sz="1600" dirty="0">
                <a:solidFill>
                  <a:srgbClr val="002060"/>
                </a:solidFill>
                <a:latin typeface="Calibri" pitchFamily="34" charset="0"/>
                <a:cs typeface="Calibri" pitchFamily="34" charset="0"/>
              </a:rPr>
              <a:t> </a:t>
            </a:r>
            <a:r>
              <a:rPr lang="cs-CZ" sz="1600" dirty="0" err="1">
                <a:solidFill>
                  <a:srgbClr val="002060"/>
                </a:solidFill>
                <a:latin typeface="Calibri" pitchFamily="34" charset="0"/>
                <a:cs typeface="Calibri" pitchFamily="34" charset="0"/>
              </a:rPr>
              <a:t>nitrogen</a:t>
            </a:r>
            <a:r>
              <a:rPr lang="cs-CZ" sz="1600" dirty="0">
                <a:solidFill>
                  <a:srgbClr val="002060"/>
                </a:solidFill>
                <a:latin typeface="Calibri" pitchFamily="34" charset="0"/>
                <a:cs typeface="Calibri" pitchFamily="34" charset="0"/>
              </a:rPr>
              <a:t>, </a:t>
            </a:r>
            <a:r>
              <a:rPr lang="cs-CZ" sz="1600" dirty="0" err="1">
                <a:solidFill>
                  <a:srgbClr val="002060"/>
                </a:solidFill>
                <a:latin typeface="Calibri" pitchFamily="34" charset="0"/>
                <a:cs typeface="Calibri" pitchFamily="34" charset="0"/>
              </a:rPr>
              <a:t>measures</a:t>
            </a:r>
            <a:r>
              <a:rPr lang="cs-CZ" sz="1600" dirty="0">
                <a:solidFill>
                  <a:srgbClr val="002060"/>
                </a:solidFill>
                <a:latin typeface="Calibri" pitchFamily="34" charset="0"/>
                <a:cs typeface="Calibri" pitchFamily="34" charset="0"/>
              </a:rPr>
              <a:t> </a:t>
            </a:r>
            <a:r>
              <a:rPr lang="cs-CZ" sz="1600" dirty="0" err="1">
                <a:solidFill>
                  <a:srgbClr val="002060"/>
                </a:solidFill>
                <a:latin typeface="Calibri" pitchFamily="34" charset="0"/>
                <a:cs typeface="Calibri" pitchFamily="34" charset="0"/>
              </a:rPr>
              <a:t>the</a:t>
            </a:r>
            <a:r>
              <a:rPr lang="cs-CZ" sz="1600" dirty="0">
                <a:solidFill>
                  <a:srgbClr val="002060"/>
                </a:solidFill>
                <a:latin typeface="Calibri" pitchFamily="34" charset="0"/>
                <a:cs typeface="Calibri" pitchFamily="34" charset="0"/>
              </a:rPr>
              <a:t> laser </a:t>
            </a:r>
            <a:r>
              <a:rPr lang="cs-CZ" sz="1600" dirty="0" err="1">
                <a:solidFill>
                  <a:srgbClr val="002060"/>
                </a:solidFill>
                <a:latin typeface="Calibri" pitchFamily="34" charset="0"/>
                <a:cs typeface="Calibri" pitchFamily="34" charset="0"/>
              </a:rPr>
              <a:t>beam</a:t>
            </a:r>
            <a:r>
              <a:rPr lang="cs-CZ" sz="1600" dirty="0">
                <a:solidFill>
                  <a:srgbClr val="002060"/>
                </a:solidFill>
                <a:latin typeface="Calibri" pitchFamily="34" charset="0"/>
                <a:cs typeface="Calibri" pitchFamily="34" charset="0"/>
              </a:rPr>
              <a:t> profile by </a:t>
            </a:r>
            <a:r>
              <a:rPr lang="cs-CZ" sz="1600" dirty="0" err="1">
                <a:solidFill>
                  <a:srgbClr val="002060"/>
                </a:solidFill>
                <a:latin typeface="Calibri" pitchFamily="34" charset="0"/>
                <a:cs typeface="Calibri" pitchFamily="34" charset="0"/>
              </a:rPr>
              <a:t>photon</a:t>
            </a:r>
            <a:r>
              <a:rPr lang="cs-CZ" sz="1600" dirty="0">
                <a:solidFill>
                  <a:srgbClr val="002060"/>
                </a:solidFill>
                <a:latin typeface="Calibri" pitchFamily="34" charset="0"/>
                <a:cs typeface="Calibri" pitchFamily="34" charset="0"/>
              </a:rPr>
              <a:t> </a:t>
            </a:r>
            <a:r>
              <a:rPr lang="cs-CZ" sz="1600" dirty="0" err="1">
                <a:solidFill>
                  <a:srgbClr val="002060"/>
                </a:solidFill>
                <a:latin typeface="Calibri" pitchFamily="34" charset="0"/>
                <a:cs typeface="Calibri" pitchFamily="34" charset="0"/>
              </a:rPr>
              <a:t>counting</a:t>
            </a:r>
            <a:r>
              <a:rPr lang="cs-CZ" sz="1600" dirty="0">
                <a:solidFill>
                  <a:srgbClr val="002060"/>
                </a:solidFill>
                <a:latin typeface="Calibri" pitchFamily="34" charset="0"/>
                <a:cs typeface="Calibri" pitchFamily="34" charset="0"/>
              </a:rPr>
              <a:t> </a:t>
            </a:r>
            <a:r>
              <a:rPr lang="cs-CZ" sz="1600" dirty="0" err="1">
                <a:solidFill>
                  <a:srgbClr val="002060"/>
                </a:solidFill>
                <a:latin typeface="Calibri" pitchFamily="34" charset="0"/>
                <a:cs typeface="Calibri" pitchFamily="34" charset="0"/>
              </a:rPr>
              <a:t>method</a:t>
            </a:r>
            <a:endParaRPr lang="en-US" sz="1600" dirty="0">
              <a:solidFill>
                <a:srgbClr val="002060"/>
              </a:solidFill>
            </a:endParaRPr>
          </a:p>
        </p:txBody>
      </p:sp>
      <p:grpSp>
        <p:nvGrpSpPr>
          <p:cNvPr id="11" name="Groupe 42"/>
          <p:cNvGrpSpPr/>
          <p:nvPr/>
        </p:nvGrpSpPr>
        <p:grpSpPr>
          <a:xfrm>
            <a:off x="6770052" y="3499372"/>
            <a:ext cx="2206899" cy="1477327"/>
            <a:chOff x="5105400" y="4343400"/>
            <a:chExt cx="2819400" cy="2136775"/>
          </a:xfrm>
        </p:grpSpPr>
        <p:pic>
          <p:nvPicPr>
            <p:cNvPr id="12" name="Picture 38"/>
            <p:cNvPicPr>
              <a:picLocks noChangeAspect="1" noChangeArrowheads="1"/>
            </p:cNvPicPr>
            <p:nvPr/>
          </p:nvPicPr>
          <p:blipFill>
            <a:blip r:embed="rId2" cstate="print"/>
            <a:srcRect l="1094"/>
            <a:stretch>
              <a:fillRect/>
            </a:stretch>
          </p:blipFill>
          <p:spPr bwMode="auto">
            <a:xfrm>
              <a:off x="5105400" y="4343400"/>
              <a:ext cx="2819400" cy="2136775"/>
            </a:xfrm>
            <a:prstGeom prst="rect">
              <a:avLst/>
            </a:prstGeom>
            <a:noFill/>
            <a:ln w="12700" cap="sq">
              <a:noFill/>
              <a:miter lim="800000"/>
              <a:headEnd type="none" w="sm" len="sm"/>
              <a:tailEnd type="none" w="sm" len="sm"/>
            </a:ln>
          </p:spPr>
        </p:pic>
        <p:sp>
          <p:nvSpPr>
            <p:cNvPr id="13" name="Text Box 41"/>
            <p:cNvSpPr txBox="1">
              <a:spLocks noChangeArrowheads="1"/>
            </p:cNvSpPr>
            <p:nvPr/>
          </p:nvSpPr>
          <p:spPr bwMode="auto">
            <a:xfrm>
              <a:off x="5523089" y="4343400"/>
              <a:ext cx="2313557" cy="499664"/>
            </a:xfrm>
            <a:prstGeom prst="rect">
              <a:avLst/>
            </a:prstGeom>
            <a:noFill/>
            <a:ln w="12700" cap="sq">
              <a:noFill/>
              <a:miter lim="800000"/>
              <a:headEnd type="none" w="sm" len="sm"/>
              <a:tailEnd type="none" w="sm" len="sm"/>
            </a:ln>
          </p:spPr>
          <p:txBody>
            <a:bodyPr wrap="none">
              <a:spAutoFit/>
            </a:bodyPr>
            <a:lstStyle/>
            <a:p>
              <a:r>
                <a:rPr lang="fr-FR" sz="1600" b="1" dirty="0">
                  <a:solidFill>
                    <a:schemeClr val="bg1"/>
                  </a:solidFill>
                </a:rPr>
                <a:t>LN</a:t>
              </a:r>
              <a:r>
                <a:rPr lang="fr-FR" sz="1600" b="1" baseline="-25000" dirty="0">
                  <a:solidFill>
                    <a:schemeClr val="bg1"/>
                  </a:solidFill>
                </a:rPr>
                <a:t>2</a:t>
              </a:r>
              <a:r>
                <a:rPr lang="fr-FR" sz="1600" b="1" dirty="0">
                  <a:solidFill>
                    <a:schemeClr val="bg1"/>
                  </a:solidFill>
                </a:rPr>
                <a:t> </a:t>
              </a:r>
              <a:r>
                <a:rPr lang="fr-FR" sz="1600" b="1" dirty="0" err="1">
                  <a:solidFill>
                    <a:schemeClr val="bg1"/>
                  </a:solidFill>
                </a:rPr>
                <a:t>cooled</a:t>
              </a:r>
              <a:r>
                <a:rPr lang="fr-FR" sz="1600" b="1" dirty="0">
                  <a:solidFill>
                    <a:schemeClr val="bg1"/>
                  </a:solidFill>
                </a:rPr>
                <a:t> CCD</a:t>
              </a:r>
            </a:p>
          </p:txBody>
        </p:sp>
      </p:grpSp>
      <p:grpSp>
        <p:nvGrpSpPr>
          <p:cNvPr id="127" name="Skupina 126"/>
          <p:cNvGrpSpPr/>
          <p:nvPr/>
        </p:nvGrpSpPr>
        <p:grpSpPr>
          <a:xfrm>
            <a:off x="611560" y="2492896"/>
            <a:ext cx="6429375" cy="2087563"/>
            <a:chOff x="1105263" y="2328862"/>
            <a:chExt cx="6429375" cy="2087563"/>
          </a:xfrm>
        </p:grpSpPr>
        <p:sp>
          <p:nvSpPr>
            <p:cNvPr id="15" name="AutoShape 3"/>
            <p:cNvSpPr>
              <a:spLocks noChangeAspect="1" noChangeArrowheads="1" noTextEdit="1"/>
            </p:cNvSpPr>
            <p:nvPr/>
          </p:nvSpPr>
          <p:spPr bwMode="auto">
            <a:xfrm>
              <a:off x="1105263" y="2328862"/>
              <a:ext cx="6356350" cy="208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5"/>
            <p:cNvSpPr>
              <a:spLocks noChangeArrowheads="1"/>
            </p:cNvSpPr>
            <p:nvPr/>
          </p:nvSpPr>
          <p:spPr bwMode="auto">
            <a:xfrm>
              <a:off x="1105263" y="2330450"/>
              <a:ext cx="109538"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Rectangle 6"/>
            <p:cNvSpPr>
              <a:spLocks noChangeArrowheads="1"/>
            </p:cNvSpPr>
            <p:nvPr/>
          </p:nvSpPr>
          <p:spPr bwMode="auto">
            <a:xfrm>
              <a:off x="1684701" y="4108450"/>
              <a:ext cx="1857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7"/>
            <p:cNvSpPr>
              <a:spLocks noChangeArrowheads="1"/>
            </p:cNvSpPr>
            <p:nvPr/>
          </p:nvSpPr>
          <p:spPr bwMode="auto">
            <a:xfrm>
              <a:off x="1792651" y="4108450"/>
              <a:ext cx="14160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ource of scalar or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Rectangle 8"/>
            <p:cNvSpPr>
              <a:spLocks noChangeArrowheads="1"/>
            </p:cNvSpPr>
            <p:nvPr/>
          </p:nvSpPr>
          <p:spPr bwMode="auto">
            <a:xfrm>
              <a:off x="3094401" y="4108450"/>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9"/>
            <p:cNvSpPr>
              <a:spLocks noChangeArrowheads="1"/>
            </p:cNvSpPr>
            <p:nvPr/>
          </p:nvSpPr>
          <p:spPr bwMode="auto">
            <a:xfrm>
              <a:off x="1684701" y="4235450"/>
              <a:ext cx="6254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pseudo</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10"/>
            <p:cNvSpPr>
              <a:spLocks noChangeArrowheads="1"/>
            </p:cNvSpPr>
            <p:nvPr/>
          </p:nvSpPr>
          <p:spPr bwMode="auto">
            <a:xfrm>
              <a:off x="2216513" y="4235450"/>
              <a:ext cx="12858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Rectangle 11"/>
            <p:cNvSpPr>
              <a:spLocks noChangeArrowheads="1"/>
            </p:cNvSpPr>
            <p:nvPr/>
          </p:nvSpPr>
          <p:spPr bwMode="auto">
            <a:xfrm>
              <a:off x="2272076" y="4235450"/>
              <a:ext cx="119062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scalar particles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12"/>
            <p:cNvSpPr>
              <a:spLocks noChangeArrowheads="1"/>
            </p:cNvSpPr>
            <p:nvPr/>
          </p:nvSpPr>
          <p:spPr bwMode="auto">
            <a:xfrm>
              <a:off x="3356338" y="4235450"/>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13"/>
            <p:cNvSpPr>
              <a:spLocks noChangeArrowheads="1"/>
            </p:cNvSpPr>
            <p:nvPr/>
          </p:nvSpPr>
          <p:spPr bwMode="auto">
            <a:xfrm>
              <a:off x="4042138" y="4108450"/>
              <a:ext cx="16414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Photon regeneration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14"/>
            <p:cNvSpPr>
              <a:spLocks noChangeArrowheads="1"/>
            </p:cNvSpPr>
            <p:nvPr/>
          </p:nvSpPr>
          <p:spPr bwMode="auto">
            <a:xfrm>
              <a:off x="5561376" y="4108450"/>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Rectangle 15"/>
            <p:cNvSpPr>
              <a:spLocks noChangeArrowheads="1"/>
            </p:cNvSpPr>
            <p:nvPr/>
          </p:nvSpPr>
          <p:spPr bwMode="auto">
            <a:xfrm>
              <a:off x="4042138" y="4235450"/>
              <a:ext cx="541338"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region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16"/>
            <p:cNvSpPr>
              <a:spLocks noChangeArrowheads="1"/>
            </p:cNvSpPr>
            <p:nvPr/>
          </p:nvSpPr>
          <p:spPr bwMode="auto">
            <a:xfrm>
              <a:off x="4492988" y="4235450"/>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Rectangle 17"/>
            <p:cNvSpPr>
              <a:spLocks noChangeArrowheads="1"/>
            </p:cNvSpPr>
            <p:nvPr/>
          </p:nvSpPr>
          <p:spPr bwMode="auto">
            <a:xfrm>
              <a:off x="1121138" y="2905125"/>
              <a:ext cx="871538" cy="430213"/>
            </a:xfrm>
            <a:prstGeom prst="rect">
              <a:avLst/>
            </a:prstGeom>
            <a:noFill/>
            <a:ln w="21"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Rectangle 18"/>
            <p:cNvSpPr>
              <a:spLocks noChangeArrowheads="1"/>
            </p:cNvSpPr>
            <p:nvPr/>
          </p:nvSpPr>
          <p:spPr bwMode="auto">
            <a:xfrm>
              <a:off x="1213213" y="2946400"/>
              <a:ext cx="7556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cs typeface="Arial" pitchFamily="34" charset="0"/>
                </a:rPr>
                <a:t>Ar+ Laser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2" name="Rectangle 21"/>
            <p:cNvSpPr>
              <a:spLocks noChangeArrowheads="1"/>
            </p:cNvSpPr>
            <p:nvPr/>
          </p:nvSpPr>
          <p:spPr bwMode="auto">
            <a:xfrm>
              <a:off x="1725976" y="3168650"/>
              <a:ext cx="1079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Rectangle 22"/>
            <p:cNvSpPr>
              <a:spLocks noChangeArrowheads="1"/>
            </p:cNvSpPr>
            <p:nvPr/>
          </p:nvSpPr>
          <p:spPr bwMode="auto">
            <a:xfrm>
              <a:off x="3081701" y="2332037"/>
              <a:ext cx="1211263" cy="214313"/>
            </a:xfrm>
            <a:prstGeom prst="rect">
              <a:avLst/>
            </a:prstGeom>
            <a:noFill/>
            <a:ln w="6" cap="rnd">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Rectangle 23"/>
            <p:cNvSpPr>
              <a:spLocks noChangeArrowheads="1"/>
            </p:cNvSpPr>
            <p:nvPr/>
          </p:nvSpPr>
          <p:spPr bwMode="auto">
            <a:xfrm>
              <a:off x="3254896" y="2363787"/>
              <a:ext cx="38100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err="1" smtClean="0">
                  <a:ln>
                    <a:noFill/>
                  </a:ln>
                  <a:solidFill>
                    <a:srgbClr val="000000"/>
                  </a:solidFill>
                  <a:effectLst/>
                  <a:latin typeface="Arial" pitchFamily="34" charset="0"/>
                  <a:cs typeface="Arial" pitchFamily="34" charset="0"/>
                </a:rPr>
                <a:t>Opti</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5" name="Rectangle 24"/>
            <p:cNvSpPr>
              <a:spLocks noChangeArrowheads="1"/>
            </p:cNvSpPr>
            <p:nvPr/>
          </p:nvSpPr>
          <p:spPr bwMode="auto">
            <a:xfrm>
              <a:off x="3459526" y="2363787"/>
              <a:ext cx="8191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err="1" smtClean="0">
                  <a:ln>
                    <a:noFill/>
                  </a:ln>
                  <a:solidFill>
                    <a:srgbClr val="000000"/>
                  </a:solidFill>
                  <a:effectLst/>
                  <a:latin typeface="Arial" pitchFamily="34" charset="0"/>
                  <a:cs typeface="Arial" pitchFamily="34" charset="0"/>
                </a:rPr>
                <a:t>cal</a:t>
              </a:r>
              <a:r>
                <a:rPr kumimoji="0" lang="en-US" sz="900" b="0" i="0" u="none" strike="noStrike" cap="none" normalizeH="0" baseline="0" dirty="0" smtClean="0">
                  <a:ln>
                    <a:noFill/>
                  </a:ln>
                  <a:solidFill>
                    <a:srgbClr val="000000"/>
                  </a:solidFill>
                  <a:effectLst/>
                  <a:latin typeface="Arial" pitchFamily="34" charset="0"/>
                  <a:cs typeface="Arial" pitchFamily="34" charset="0"/>
                </a:rPr>
                <a:t> barrier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6" name="Rectangle 25"/>
            <p:cNvSpPr>
              <a:spLocks noChangeArrowheads="1"/>
            </p:cNvSpPr>
            <p:nvPr/>
          </p:nvSpPr>
          <p:spPr bwMode="auto">
            <a:xfrm>
              <a:off x="4181838" y="2363787"/>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7" name="Rectangle 26"/>
            <p:cNvSpPr>
              <a:spLocks noChangeArrowheads="1"/>
            </p:cNvSpPr>
            <p:nvPr/>
          </p:nvSpPr>
          <p:spPr bwMode="auto">
            <a:xfrm>
              <a:off x="1632313" y="2432050"/>
              <a:ext cx="735013"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Polarizer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 name="Rectangle 27"/>
            <p:cNvSpPr>
              <a:spLocks noChangeArrowheads="1"/>
            </p:cNvSpPr>
            <p:nvPr/>
          </p:nvSpPr>
          <p:spPr bwMode="auto">
            <a:xfrm>
              <a:off x="2273663" y="2432050"/>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9" name="Group 30"/>
            <p:cNvGrpSpPr>
              <a:grpSpLocks/>
            </p:cNvGrpSpPr>
            <p:nvPr/>
          </p:nvGrpSpPr>
          <p:grpSpPr bwMode="auto">
            <a:xfrm>
              <a:off x="3642088" y="3719512"/>
              <a:ext cx="708025" cy="258763"/>
              <a:chOff x="1977" y="2446"/>
              <a:chExt cx="446" cy="163"/>
            </a:xfrm>
          </p:grpSpPr>
          <p:sp>
            <p:nvSpPr>
              <p:cNvPr id="124" name="Rectangle 28"/>
              <p:cNvSpPr>
                <a:spLocks noChangeArrowheads="1"/>
              </p:cNvSpPr>
              <p:nvPr/>
            </p:nvSpPr>
            <p:spPr bwMode="auto">
              <a:xfrm>
                <a:off x="1977" y="2446"/>
                <a:ext cx="446" cy="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Rectangle 29"/>
              <p:cNvSpPr>
                <a:spLocks noChangeArrowheads="1"/>
              </p:cNvSpPr>
              <p:nvPr/>
            </p:nvSpPr>
            <p:spPr bwMode="auto">
              <a:xfrm>
                <a:off x="1977" y="2446"/>
                <a:ext cx="446" cy="163"/>
              </a:xfrm>
              <a:prstGeom prst="rect">
                <a:avLst/>
              </a:prstGeom>
              <a:noFill/>
              <a:ln w="6" cap="rnd">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40" name="Rectangle 31"/>
            <p:cNvSpPr>
              <a:spLocks noChangeArrowheads="1"/>
            </p:cNvSpPr>
            <p:nvPr/>
          </p:nvSpPr>
          <p:spPr bwMode="auto">
            <a:xfrm>
              <a:off x="3721463" y="3752850"/>
              <a:ext cx="201613"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8080"/>
                  </a:solidFill>
                  <a:effectLst/>
                  <a:latin typeface="Arial" pitchFamily="34" charset="0"/>
                  <a:cs typeface="Arial" pitchFamily="34" charset="0"/>
                </a:rPr>
                <a:t>B</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1" name="Rectangle 32"/>
            <p:cNvSpPr>
              <a:spLocks noChangeArrowheads="1"/>
            </p:cNvSpPr>
            <p:nvPr/>
          </p:nvSpPr>
          <p:spPr bwMode="auto">
            <a:xfrm>
              <a:off x="3838938" y="3752850"/>
              <a:ext cx="1270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808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2" name="Rectangle 33"/>
            <p:cNvSpPr>
              <a:spLocks noChangeArrowheads="1"/>
            </p:cNvSpPr>
            <p:nvPr/>
          </p:nvSpPr>
          <p:spPr bwMode="auto">
            <a:xfrm>
              <a:off x="3884976" y="3752850"/>
              <a:ext cx="179388"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8080"/>
                  </a:solidFill>
                  <a:effectLst/>
                  <a:latin typeface="Arial" pitchFamily="34" charset="0"/>
                  <a:cs typeface="Arial" pitchFamily="34" charset="0"/>
                </a:rPr>
                <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3" name="Rectangle 34"/>
            <p:cNvSpPr>
              <a:spLocks noChangeArrowheads="1"/>
            </p:cNvSpPr>
            <p:nvPr/>
          </p:nvSpPr>
          <p:spPr bwMode="auto">
            <a:xfrm>
              <a:off x="3980226" y="3752850"/>
              <a:ext cx="1270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808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Rectangle 35"/>
            <p:cNvSpPr>
              <a:spLocks noChangeArrowheads="1"/>
            </p:cNvSpPr>
            <p:nvPr/>
          </p:nvSpPr>
          <p:spPr bwMode="auto">
            <a:xfrm>
              <a:off x="4024676" y="3752850"/>
              <a:ext cx="174625"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8080"/>
                  </a:solidFill>
                  <a:effectLst/>
                  <a:latin typeface="Arial" pitchFamily="34" charset="0"/>
                  <a:cs typeface="Arial" pitchFamily="34" charset="0"/>
                </a:rPr>
                <a:t>9</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5" name="Rectangle 36"/>
            <p:cNvSpPr>
              <a:spLocks noChangeArrowheads="1"/>
            </p:cNvSpPr>
            <p:nvPr/>
          </p:nvSpPr>
          <p:spPr bwMode="auto">
            <a:xfrm>
              <a:off x="4115163" y="3752850"/>
              <a:ext cx="1270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808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 name="Rectangle 37"/>
            <p:cNvSpPr>
              <a:spLocks noChangeArrowheads="1"/>
            </p:cNvSpPr>
            <p:nvPr/>
          </p:nvSpPr>
          <p:spPr bwMode="auto">
            <a:xfrm>
              <a:off x="4161201" y="3752850"/>
              <a:ext cx="182563"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808080"/>
                  </a:solidFill>
                  <a:effectLst/>
                  <a:latin typeface="Arial" pitchFamily="34" charset="0"/>
                  <a:cs typeface="Arial" pitchFamily="34" charset="0"/>
                </a:rPr>
                <a:t>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7" name="Rectangle 38"/>
            <p:cNvSpPr>
              <a:spLocks noChangeArrowheads="1"/>
            </p:cNvSpPr>
            <p:nvPr/>
          </p:nvSpPr>
          <p:spPr bwMode="auto">
            <a:xfrm>
              <a:off x="4259626" y="3752850"/>
              <a:ext cx="1270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80808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8" name="Rectangle 39"/>
            <p:cNvSpPr>
              <a:spLocks noChangeArrowheads="1"/>
            </p:cNvSpPr>
            <p:nvPr/>
          </p:nvSpPr>
          <p:spPr bwMode="auto">
            <a:xfrm>
              <a:off x="5750288" y="3522662"/>
              <a:ext cx="898525"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1" i="0" u="none" strike="noStrike" cap="none" normalizeH="0" baseline="0" smtClean="0">
                  <a:ln>
                    <a:noFill/>
                  </a:ln>
                  <a:solidFill>
                    <a:srgbClr val="000000"/>
                  </a:solidFill>
                  <a:effectLst/>
                  <a:latin typeface="Arial" pitchFamily="34" charset="0"/>
                  <a:cs typeface="Arial" pitchFamily="34" charset="0"/>
                </a:rPr>
                <a:t>Detection: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9" name="Rectangle 40"/>
            <p:cNvSpPr>
              <a:spLocks noChangeArrowheads="1"/>
            </p:cNvSpPr>
            <p:nvPr/>
          </p:nvSpPr>
          <p:spPr bwMode="auto">
            <a:xfrm>
              <a:off x="6545626" y="3525837"/>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0" name="Rectangle 41"/>
            <p:cNvSpPr>
              <a:spLocks noChangeArrowheads="1"/>
            </p:cNvSpPr>
            <p:nvPr/>
          </p:nvSpPr>
          <p:spPr bwMode="auto">
            <a:xfrm>
              <a:off x="6591663" y="3525837"/>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3" name="Rectangle 44"/>
            <p:cNvSpPr>
              <a:spLocks noChangeArrowheads="1"/>
            </p:cNvSpPr>
            <p:nvPr/>
          </p:nvSpPr>
          <p:spPr bwMode="auto">
            <a:xfrm>
              <a:off x="5750288" y="3781425"/>
              <a:ext cx="755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counting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6" name="Rectangle 47"/>
            <p:cNvSpPr>
              <a:spLocks noChangeArrowheads="1"/>
            </p:cNvSpPr>
            <p:nvPr/>
          </p:nvSpPr>
          <p:spPr bwMode="auto">
            <a:xfrm>
              <a:off x="7413988" y="3781425"/>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7" name="Rectangle 48"/>
            <p:cNvSpPr>
              <a:spLocks noChangeArrowheads="1"/>
            </p:cNvSpPr>
            <p:nvPr/>
          </p:nvSpPr>
          <p:spPr bwMode="auto">
            <a:xfrm>
              <a:off x="5750288" y="3908425"/>
              <a:ext cx="904875"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laser beam</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8" name="Rectangle 49"/>
            <p:cNvSpPr>
              <a:spLocks noChangeArrowheads="1"/>
            </p:cNvSpPr>
            <p:nvPr/>
          </p:nvSpPr>
          <p:spPr bwMode="auto">
            <a:xfrm>
              <a:off x="6553563" y="3908425"/>
              <a:ext cx="120650"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59" name="Group 52"/>
            <p:cNvGrpSpPr>
              <a:grpSpLocks/>
            </p:cNvGrpSpPr>
            <p:nvPr/>
          </p:nvGrpSpPr>
          <p:grpSpPr bwMode="auto">
            <a:xfrm>
              <a:off x="5529626" y="2921000"/>
              <a:ext cx="996950" cy="422275"/>
              <a:chOff x="3166" y="1943"/>
              <a:chExt cx="628" cy="266"/>
            </a:xfrm>
          </p:grpSpPr>
          <p:sp>
            <p:nvSpPr>
              <p:cNvPr id="122" name="Rectangle 50"/>
              <p:cNvSpPr>
                <a:spLocks noChangeArrowheads="1"/>
              </p:cNvSpPr>
              <p:nvPr/>
            </p:nvSpPr>
            <p:spPr bwMode="auto">
              <a:xfrm>
                <a:off x="3166" y="1943"/>
                <a:ext cx="628" cy="26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Rectangle 51"/>
              <p:cNvSpPr>
                <a:spLocks noChangeArrowheads="1"/>
              </p:cNvSpPr>
              <p:nvPr/>
            </p:nvSpPr>
            <p:spPr bwMode="auto">
              <a:xfrm>
                <a:off x="3166" y="1943"/>
                <a:ext cx="628" cy="266"/>
              </a:xfrm>
              <a:prstGeom prst="rect">
                <a:avLst/>
              </a:prstGeom>
              <a:noFill/>
              <a:ln w="19"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60" name="Rectangle 53"/>
            <p:cNvSpPr>
              <a:spLocks noChangeArrowheads="1"/>
            </p:cNvSpPr>
            <p:nvPr/>
          </p:nvSpPr>
          <p:spPr bwMode="auto">
            <a:xfrm>
              <a:off x="5618526" y="2946400"/>
              <a:ext cx="174625"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cs typeface="Arial" pitchFamily="34" charset="0"/>
                </a:rPr>
                <a:t>N</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54"/>
            <p:cNvSpPr>
              <a:spLocks noChangeArrowheads="1"/>
            </p:cNvSpPr>
            <p:nvPr/>
          </p:nvSpPr>
          <p:spPr bwMode="auto">
            <a:xfrm>
              <a:off x="5721713" y="2986087"/>
              <a:ext cx="111125" cy="10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500" b="0" i="0" u="none" strike="noStrike" cap="none" normalizeH="0" baseline="0" smtClean="0">
                  <a:ln>
                    <a:noFill/>
                  </a:ln>
                  <a:solidFill>
                    <a:srgbClr val="000000"/>
                  </a:solidFill>
                  <a:effectLst/>
                  <a:latin typeface="Arial" pitchFamily="34" charset="0"/>
                  <a:cs typeface="Arial" pitchFamily="34" charset="0"/>
                </a:rPr>
                <a:t>2</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55"/>
            <p:cNvSpPr>
              <a:spLocks noChangeArrowheads="1"/>
            </p:cNvSpPr>
            <p:nvPr/>
          </p:nvSpPr>
          <p:spPr bwMode="auto">
            <a:xfrm>
              <a:off x="5774101" y="2946400"/>
              <a:ext cx="585788"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cs typeface="Arial" pitchFamily="34" charset="0"/>
                </a:rPr>
                <a:t> cooled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3" name="Rectangle 56"/>
            <p:cNvSpPr>
              <a:spLocks noChangeArrowheads="1"/>
            </p:cNvSpPr>
            <p:nvPr/>
          </p:nvSpPr>
          <p:spPr bwMode="auto">
            <a:xfrm>
              <a:off x="5618526" y="3057525"/>
              <a:ext cx="43021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cs typeface="Arial" pitchFamily="34" charset="0"/>
                </a:rPr>
                <a:t>CCD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4" name="Rectangle 57"/>
            <p:cNvSpPr>
              <a:spLocks noChangeArrowheads="1"/>
            </p:cNvSpPr>
            <p:nvPr/>
          </p:nvSpPr>
          <p:spPr bwMode="auto">
            <a:xfrm>
              <a:off x="5618526" y="3167062"/>
              <a:ext cx="627063"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dirty="0" smtClean="0">
                  <a:ln>
                    <a:noFill/>
                  </a:ln>
                  <a:solidFill>
                    <a:srgbClr val="000000"/>
                  </a:solidFill>
                  <a:effectLst/>
                  <a:latin typeface="Arial" pitchFamily="34" charset="0"/>
                  <a:cs typeface="Arial" pitchFamily="34" charset="0"/>
                </a:rPr>
                <a:t>Detector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5" name="Rectangle 58"/>
            <p:cNvSpPr>
              <a:spLocks noChangeArrowheads="1"/>
            </p:cNvSpPr>
            <p:nvPr/>
          </p:nvSpPr>
          <p:spPr bwMode="auto">
            <a:xfrm>
              <a:off x="6156688" y="3167062"/>
              <a:ext cx="1079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66" name="Group 61"/>
            <p:cNvGrpSpPr>
              <a:grpSpLocks/>
            </p:cNvGrpSpPr>
            <p:nvPr/>
          </p:nvGrpSpPr>
          <p:grpSpPr bwMode="auto">
            <a:xfrm>
              <a:off x="2456226" y="2814637"/>
              <a:ext cx="2927350" cy="633413"/>
              <a:chOff x="1230" y="1876"/>
              <a:chExt cx="1844" cy="399"/>
            </a:xfrm>
          </p:grpSpPr>
          <p:sp>
            <p:nvSpPr>
              <p:cNvPr id="120" name="Rectangle 59"/>
              <p:cNvSpPr>
                <a:spLocks noChangeArrowheads="1"/>
              </p:cNvSpPr>
              <p:nvPr/>
            </p:nvSpPr>
            <p:spPr bwMode="auto">
              <a:xfrm>
                <a:off x="1230" y="1876"/>
                <a:ext cx="1844" cy="39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Rectangle 60"/>
              <p:cNvSpPr>
                <a:spLocks noChangeArrowheads="1"/>
              </p:cNvSpPr>
              <p:nvPr/>
            </p:nvSpPr>
            <p:spPr bwMode="auto">
              <a:xfrm>
                <a:off x="1230" y="1876"/>
                <a:ext cx="1844" cy="399"/>
              </a:xfrm>
              <a:prstGeom prst="rect">
                <a:avLst/>
              </a:prstGeom>
              <a:noFill/>
              <a:ln w="19"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67" name="Group 64"/>
            <p:cNvGrpSpPr>
              <a:grpSpLocks/>
            </p:cNvGrpSpPr>
            <p:nvPr/>
          </p:nvGrpSpPr>
          <p:grpSpPr bwMode="auto">
            <a:xfrm>
              <a:off x="3845288" y="2830512"/>
              <a:ext cx="220663" cy="601663"/>
              <a:chOff x="2105" y="1886"/>
              <a:chExt cx="139" cy="379"/>
            </a:xfrm>
          </p:grpSpPr>
          <p:sp>
            <p:nvSpPr>
              <p:cNvPr id="118" name="Rectangle 62"/>
              <p:cNvSpPr>
                <a:spLocks noChangeArrowheads="1"/>
              </p:cNvSpPr>
              <p:nvPr/>
            </p:nvSpPr>
            <p:spPr bwMode="auto">
              <a:xfrm>
                <a:off x="2105" y="1886"/>
                <a:ext cx="139" cy="37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Rectangle 63"/>
              <p:cNvSpPr>
                <a:spLocks noChangeArrowheads="1"/>
              </p:cNvSpPr>
              <p:nvPr/>
            </p:nvSpPr>
            <p:spPr bwMode="auto">
              <a:xfrm>
                <a:off x="2105" y="1886"/>
                <a:ext cx="139" cy="379"/>
              </a:xfrm>
              <a:prstGeom prst="rect">
                <a:avLst/>
              </a:prstGeom>
              <a:noFill/>
              <a:ln w="19"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68" name="Rectangle 65"/>
            <p:cNvSpPr>
              <a:spLocks noChangeArrowheads="1"/>
            </p:cNvSpPr>
            <p:nvPr/>
          </p:nvSpPr>
          <p:spPr bwMode="auto">
            <a:xfrm>
              <a:off x="2173651" y="2921000"/>
              <a:ext cx="188913" cy="422275"/>
            </a:xfrm>
            <a:prstGeom prst="rect">
              <a:avLst/>
            </a:prstGeom>
            <a:noFill/>
            <a:ln w="19"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Line 66"/>
            <p:cNvSpPr>
              <a:spLocks noChangeShapeType="1"/>
            </p:cNvSpPr>
            <p:nvPr/>
          </p:nvSpPr>
          <p:spPr bwMode="auto">
            <a:xfrm>
              <a:off x="2173651" y="2921000"/>
              <a:ext cx="188913" cy="422275"/>
            </a:xfrm>
            <a:prstGeom prst="line">
              <a:avLst/>
            </a:prstGeom>
            <a:noFill/>
            <a:ln w="19"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Line 67"/>
            <p:cNvSpPr>
              <a:spLocks noChangeShapeType="1"/>
            </p:cNvSpPr>
            <p:nvPr/>
          </p:nvSpPr>
          <p:spPr bwMode="auto">
            <a:xfrm flipH="1" flipV="1">
              <a:off x="1992676" y="3121025"/>
              <a:ext cx="3541713" cy="11113"/>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Freeform 68"/>
            <p:cNvSpPr>
              <a:spLocks noEditPoints="1"/>
            </p:cNvSpPr>
            <p:nvPr/>
          </p:nvSpPr>
          <p:spPr bwMode="auto">
            <a:xfrm>
              <a:off x="4367576" y="2619375"/>
              <a:ext cx="203200" cy="1054100"/>
            </a:xfrm>
            <a:custGeom>
              <a:avLst/>
              <a:gdLst>
                <a:gd name="T0" fmla="*/ 77 w 128"/>
                <a:gd name="T1" fmla="*/ 78 h 664"/>
                <a:gd name="T2" fmla="*/ 77 w 128"/>
                <a:gd name="T3" fmla="*/ 664 h 664"/>
                <a:gd name="T4" fmla="*/ 51 w 128"/>
                <a:gd name="T5" fmla="*/ 664 h 664"/>
                <a:gd name="T6" fmla="*/ 51 w 128"/>
                <a:gd name="T7" fmla="*/ 78 h 664"/>
                <a:gd name="T8" fmla="*/ 77 w 128"/>
                <a:gd name="T9" fmla="*/ 78 h 664"/>
                <a:gd name="T10" fmla="*/ 0 w 128"/>
                <a:gd name="T11" fmla="*/ 87 h 664"/>
                <a:gd name="T12" fmla="*/ 64 w 128"/>
                <a:gd name="T13" fmla="*/ 0 h 664"/>
                <a:gd name="T14" fmla="*/ 128 w 128"/>
                <a:gd name="T15" fmla="*/ 87 h 664"/>
                <a:gd name="T16" fmla="*/ 0 w 128"/>
                <a:gd name="T17" fmla="*/ 87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664">
                  <a:moveTo>
                    <a:pt x="77" y="78"/>
                  </a:moveTo>
                  <a:lnTo>
                    <a:pt x="77" y="664"/>
                  </a:lnTo>
                  <a:lnTo>
                    <a:pt x="51" y="664"/>
                  </a:lnTo>
                  <a:lnTo>
                    <a:pt x="51" y="78"/>
                  </a:lnTo>
                  <a:lnTo>
                    <a:pt x="77" y="78"/>
                  </a:lnTo>
                  <a:close/>
                  <a:moveTo>
                    <a:pt x="0" y="87"/>
                  </a:moveTo>
                  <a:lnTo>
                    <a:pt x="64" y="0"/>
                  </a:lnTo>
                  <a:lnTo>
                    <a:pt x="128" y="87"/>
                  </a:lnTo>
                  <a:lnTo>
                    <a:pt x="0" y="87"/>
                  </a:lnTo>
                  <a:close/>
                </a:path>
              </a:pathLst>
            </a:custGeom>
            <a:solidFill>
              <a:srgbClr val="808080"/>
            </a:solidFill>
            <a:ln w="1" cap="flat">
              <a:solidFill>
                <a:srgbClr val="80808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72" name="Line 69"/>
            <p:cNvSpPr>
              <a:spLocks noChangeShapeType="1"/>
            </p:cNvSpPr>
            <p:nvPr/>
          </p:nvSpPr>
          <p:spPr bwMode="auto">
            <a:xfrm flipV="1">
              <a:off x="6801213" y="3132137"/>
              <a:ext cx="376238" cy="315913"/>
            </a:xfrm>
            <a:prstGeom prst="line">
              <a:avLst/>
            </a:prstGeom>
            <a:noFill/>
            <a:ln w="19"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Line 70"/>
            <p:cNvSpPr>
              <a:spLocks noChangeShapeType="1"/>
            </p:cNvSpPr>
            <p:nvPr/>
          </p:nvSpPr>
          <p:spPr bwMode="auto">
            <a:xfrm flipH="1" flipV="1">
              <a:off x="6801213" y="2814637"/>
              <a:ext cx="376238" cy="317500"/>
            </a:xfrm>
            <a:prstGeom prst="line">
              <a:avLst/>
            </a:prstGeom>
            <a:noFill/>
            <a:ln w="19"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74" name="Group 73"/>
            <p:cNvGrpSpPr>
              <a:grpSpLocks/>
            </p:cNvGrpSpPr>
            <p:nvPr/>
          </p:nvGrpSpPr>
          <p:grpSpPr bwMode="auto">
            <a:xfrm>
              <a:off x="6526576" y="2814637"/>
              <a:ext cx="274638" cy="633413"/>
              <a:chOff x="3794" y="1876"/>
              <a:chExt cx="173" cy="399"/>
            </a:xfrm>
          </p:grpSpPr>
          <p:sp>
            <p:nvSpPr>
              <p:cNvPr id="116" name="Line 71"/>
              <p:cNvSpPr>
                <a:spLocks noChangeShapeType="1"/>
              </p:cNvSpPr>
              <p:nvPr/>
            </p:nvSpPr>
            <p:spPr bwMode="auto">
              <a:xfrm>
                <a:off x="3967" y="1876"/>
                <a:ext cx="0" cy="399"/>
              </a:xfrm>
              <a:prstGeom prst="line">
                <a:avLst/>
              </a:prstGeom>
              <a:noFill/>
              <a:ln w="19"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Line 72"/>
              <p:cNvSpPr>
                <a:spLocks noChangeShapeType="1"/>
              </p:cNvSpPr>
              <p:nvPr/>
            </p:nvSpPr>
            <p:spPr bwMode="auto">
              <a:xfrm>
                <a:off x="3794" y="2082"/>
                <a:ext cx="158"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75" name="Freeform 74"/>
            <p:cNvSpPr>
              <a:spLocks noEditPoints="1"/>
            </p:cNvSpPr>
            <p:nvPr/>
          </p:nvSpPr>
          <p:spPr bwMode="auto">
            <a:xfrm>
              <a:off x="4991463" y="2619375"/>
              <a:ext cx="203200" cy="1054100"/>
            </a:xfrm>
            <a:custGeom>
              <a:avLst/>
              <a:gdLst>
                <a:gd name="T0" fmla="*/ 77 w 128"/>
                <a:gd name="T1" fmla="*/ 78 h 664"/>
                <a:gd name="T2" fmla="*/ 77 w 128"/>
                <a:gd name="T3" fmla="*/ 664 h 664"/>
                <a:gd name="T4" fmla="*/ 51 w 128"/>
                <a:gd name="T5" fmla="*/ 664 h 664"/>
                <a:gd name="T6" fmla="*/ 51 w 128"/>
                <a:gd name="T7" fmla="*/ 78 h 664"/>
                <a:gd name="T8" fmla="*/ 77 w 128"/>
                <a:gd name="T9" fmla="*/ 78 h 664"/>
                <a:gd name="T10" fmla="*/ 0 w 128"/>
                <a:gd name="T11" fmla="*/ 87 h 664"/>
                <a:gd name="T12" fmla="*/ 64 w 128"/>
                <a:gd name="T13" fmla="*/ 0 h 664"/>
                <a:gd name="T14" fmla="*/ 128 w 128"/>
                <a:gd name="T15" fmla="*/ 87 h 664"/>
                <a:gd name="T16" fmla="*/ 0 w 128"/>
                <a:gd name="T17" fmla="*/ 87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664">
                  <a:moveTo>
                    <a:pt x="77" y="78"/>
                  </a:moveTo>
                  <a:lnTo>
                    <a:pt x="77" y="664"/>
                  </a:lnTo>
                  <a:lnTo>
                    <a:pt x="51" y="664"/>
                  </a:lnTo>
                  <a:lnTo>
                    <a:pt x="51" y="78"/>
                  </a:lnTo>
                  <a:lnTo>
                    <a:pt x="77" y="78"/>
                  </a:lnTo>
                  <a:close/>
                  <a:moveTo>
                    <a:pt x="0" y="87"/>
                  </a:moveTo>
                  <a:lnTo>
                    <a:pt x="64" y="0"/>
                  </a:lnTo>
                  <a:lnTo>
                    <a:pt x="128" y="87"/>
                  </a:lnTo>
                  <a:lnTo>
                    <a:pt x="0" y="87"/>
                  </a:lnTo>
                  <a:close/>
                </a:path>
              </a:pathLst>
            </a:custGeom>
            <a:solidFill>
              <a:srgbClr val="808080"/>
            </a:solidFill>
            <a:ln w="1" cap="flat">
              <a:solidFill>
                <a:srgbClr val="80808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75"/>
            <p:cNvSpPr>
              <a:spLocks noEditPoints="1"/>
            </p:cNvSpPr>
            <p:nvPr/>
          </p:nvSpPr>
          <p:spPr bwMode="auto">
            <a:xfrm>
              <a:off x="3307126" y="2619375"/>
              <a:ext cx="203200" cy="1054100"/>
            </a:xfrm>
            <a:custGeom>
              <a:avLst/>
              <a:gdLst>
                <a:gd name="T0" fmla="*/ 77 w 128"/>
                <a:gd name="T1" fmla="*/ 78 h 664"/>
                <a:gd name="T2" fmla="*/ 77 w 128"/>
                <a:gd name="T3" fmla="*/ 664 h 664"/>
                <a:gd name="T4" fmla="*/ 51 w 128"/>
                <a:gd name="T5" fmla="*/ 664 h 664"/>
                <a:gd name="T6" fmla="*/ 51 w 128"/>
                <a:gd name="T7" fmla="*/ 78 h 664"/>
                <a:gd name="T8" fmla="*/ 77 w 128"/>
                <a:gd name="T9" fmla="*/ 78 h 664"/>
                <a:gd name="T10" fmla="*/ 0 w 128"/>
                <a:gd name="T11" fmla="*/ 87 h 664"/>
                <a:gd name="T12" fmla="*/ 64 w 128"/>
                <a:gd name="T13" fmla="*/ 0 h 664"/>
                <a:gd name="T14" fmla="*/ 128 w 128"/>
                <a:gd name="T15" fmla="*/ 87 h 664"/>
                <a:gd name="T16" fmla="*/ 0 w 128"/>
                <a:gd name="T17" fmla="*/ 87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664">
                  <a:moveTo>
                    <a:pt x="77" y="78"/>
                  </a:moveTo>
                  <a:lnTo>
                    <a:pt x="77" y="664"/>
                  </a:lnTo>
                  <a:lnTo>
                    <a:pt x="51" y="664"/>
                  </a:lnTo>
                  <a:lnTo>
                    <a:pt x="51" y="78"/>
                  </a:lnTo>
                  <a:lnTo>
                    <a:pt x="77" y="78"/>
                  </a:lnTo>
                  <a:close/>
                  <a:moveTo>
                    <a:pt x="0" y="87"/>
                  </a:moveTo>
                  <a:lnTo>
                    <a:pt x="64" y="0"/>
                  </a:lnTo>
                  <a:lnTo>
                    <a:pt x="128" y="87"/>
                  </a:lnTo>
                  <a:lnTo>
                    <a:pt x="0" y="87"/>
                  </a:lnTo>
                  <a:close/>
                </a:path>
              </a:pathLst>
            </a:custGeom>
            <a:solidFill>
              <a:srgbClr val="808080"/>
            </a:solidFill>
            <a:ln w="1" cap="flat">
              <a:solidFill>
                <a:srgbClr val="80808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76"/>
            <p:cNvSpPr>
              <a:spLocks noEditPoints="1"/>
            </p:cNvSpPr>
            <p:nvPr/>
          </p:nvSpPr>
          <p:spPr bwMode="auto">
            <a:xfrm>
              <a:off x="2746738" y="2619375"/>
              <a:ext cx="203200" cy="1054100"/>
            </a:xfrm>
            <a:custGeom>
              <a:avLst/>
              <a:gdLst>
                <a:gd name="T0" fmla="*/ 76 w 128"/>
                <a:gd name="T1" fmla="*/ 78 h 664"/>
                <a:gd name="T2" fmla="*/ 76 w 128"/>
                <a:gd name="T3" fmla="*/ 664 h 664"/>
                <a:gd name="T4" fmla="*/ 51 w 128"/>
                <a:gd name="T5" fmla="*/ 664 h 664"/>
                <a:gd name="T6" fmla="*/ 51 w 128"/>
                <a:gd name="T7" fmla="*/ 78 h 664"/>
                <a:gd name="T8" fmla="*/ 76 w 128"/>
                <a:gd name="T9" fmla="*/ 78 h 664"/>
                <a:gd name="T10" fmla="*/ 0 w 128"/>
                <a:gd name="T11" fmla="*/ 87 h 664"/>
                <a:gd name="T12" fmla="*/ 64 w 128"/>
                <a:gd name="T13" fmla="*/ 0 h 664"/>
                <a:gd name="T14" fmla="*/ 128 w 128"/>
                <a:gd name="T15" fmla="*/ 87 h 664"/>
                <a:gd name="T16" fmla="*/ 0 w 128"/>
                <a:gd name="T17" fmla="*/ 87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664">
                  <a:moveTo>
                    <a:pt x="76" y="78"/>
                  </a:moveTo>
                  <a:lnTo>
                    <a:pt x="76" y="664"/>
                  </a:lnTo>
                  <a:lnTo>
                    <a:pt x="51" y="664"/>
                  </a:lnTo>
                  <a:lnTo>
                    <a:pt x="51" y="78"/>
                  </a:lnTo>
                  <a:lnTo>
                    <a:pt x="76" y="78"/>
                  </a:lnTo>
                  <a:close/>
                  <a:moveTo>
                    <a:pt x="0" y="87"/>
                  </a:moveTo>
                  <a:lnTo>
                    <a:pt x="64" y="0"/>
                  </a:lnTo>
                  <a:lnTo>
                    <a:pt x="128" y="87"/>
                  </a:lnTo>
                  <a:lnTo>
                    <a:pt x="0" y="87"/>
                  </a:lnTo>
                  <a:close/>
                </a:path>
              </a:pathLst>
            </a:custGeom>
            <a:solidFill>
              <a:srgbClr val="808080"/>
            </a:solidFill>
            <a:ln w="1" cap="flat">
              <a:solidFill>
                <a:srgbClr val="80808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77"/>
            <p:cNvSpPr>
              <a:spLocks/>
            </p:cNvSpPr>
            <p:nvPr/>
          </p:nvSpPr>
          <p:spPr bwMode="auto">
            <a:xfrm>
              <a:off x="4481876" y="3097212"/>
              <a:ext cx="627063" cy="57150"/>
            </a:xfrm>
            <a:custGeom>
              <a:avLst/>
              <a:gdLst>
                <a:gd name="T0" fmla="*/ 0 w 395"/>
                <a:gd name="T1" fmla="*/ 36 h 36"/>
                <a:gd name="T2" fmla="*/ 33 w 395"/>
                <a:gd name="T3" fmla="*/ 0 h 36"/>
                <a:gd name="T4" fmla="*/ 66 w 395"/>
                <a:gd name="T5" fmla="*/ 36 h 36"/>
                <a:gd name="T6" fmla="*/ 99 w 395"/>
                <a:gd name="T7" fmla="*/ 0 h 36"/>
                <a:gd name="T8" fmla="*/ 131 w 395"/>
                <a:gd name="T9" fmla="*/ 36 h 36"/>
                <a:gd name="T10" fmla="*/ 164 w 395"/>
                <a:gd name="T11" fmla="*/ 0 h 36"/>
                <a:gd name="T12" fmla="*/ 197 w 395"/>
                <a:gd name="T13" fmla="*/ 36 h 36"/>
                <a:gd name="T14" fmla="*/ 230 w 395"/>
                <a:gd name="T15" fmla="*/ 0 h 36"/>
                <a:gd name="T16" fmla="*/ 263 w 395"/>
                <a:gd name="T17" fmla="*/ 36 h 36"/>
                <a:gd name="T18" fmla="*/ 296 w 395"/>
                <a:gd name="T19" fmla="*/ 0 h 36"/>
                <a:gd name="T20" fmla="*/ 329 w 395"/>
                <a:gd name="T21" fmla="*/ 36 h 36"/>
                <a:gd name="T22" fmla="*/ 362 w 395"/>
                <a:gd name="T23" fmla="*/ 0 h 36"/>
                <a:gd name="T24" fmla="*/ 395 w 395"/>
                <a:gd name="T25"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36">
                  <a:moveTo>
                    <a:pt x="0" y="36"/>
                  </a:moveTo>
                  <a:cubicBezTo>
                    <a:pt x="11" y="18"/>
                    <a:pt x="22" y="0"/>
                    <a:pt x="33" y="0"/>
                  </a:cubicBezTo>
                  <a:cubicBezTo>
                    <a:pt x="44" y="0"/>
                    <a:pt x="55" y="36"/>
                    <a:pt x="66" y="36"/>
                  </a:cubicBezTo>
                  <a:cubicBezTo>
                    <a:pt x="77" y="36"/>
                    <a:pt x="88" y="0"/>
                    <a:pt x="99" y="0"/>
                  </a:cubicBezTo>
                  <a:cubicBezTo>
                    <a:pt x="110" y="0"/>
                    <a:pt x="121" y="36"/>
                    <a:pt x="131" y="36"/>
                  </a:cubicBezTo>
                  <a:cubicBezTo>
                    <a:pt x="142" y="36"/>
                    <a:pt x="153" y="0"/>
                    <a:pt x="164" y="0"/>
                  </a:cubicBezTo>
                  <a:cubicBezTo>
                    <a:pt x="175" y="0"/>
                    <a:pt x="186" y="36"/>
                    <a:pt x="197" y="36"/>
                  </a:cubicBezTo>
                  <a:cubicBezTo>
                    <a:pt x="208" y="36"/>
                    <a:pt x="219" y="0"/>
                    <a:pt x="230" y="0"/>
                  </a:cubicBezTo>
                  <a:cubicBezTo>
                    <a:pt x="241" y="0"/>
                    <a:pt x="252" y="36"/>
                    <a:pt x="263" y="36"/>
                  </a:cubicBezTo>
                  <a:cubicBezTo>
                    <a:pt x="274" y="36"/>
                    <a:pt x="285" y="0"/>
                    <a:pt x="296" y="0"/>
                  </a:cubicBezTo>
                  <a:cubicBezTo>
                    <a:pt x="307" y="0"/>
                    <a:pt x="318" y="36"/>
                    <a:pt x="329" y="36"/>
                  </a:cubicBezTo>
                  <a:cubicBezTo>
                    <a:pt x="340" y="36"/>
                    <a:pt x="351" y="0"/>
                    <a:pt x="362" y="0"/>
                  </a:cubicBezTo>
                  <a:cubicBezTo>
                    <a:pt x="373" y="0"/>
                    <a:pt x="384" y="18"/>
                    <a:pt x="395" y="36"/>
                  </a:cubicBezTo>
                </a:path>
              </a:pathLst>
            </a:custGeom>
            <a:noFill/>
            <a:ln w="17" cap="sq">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Rectangle 78"/>
            <p:cNvSpPr>
              <a:spLocks noChangeArrowheads="1"/>
            </p:cNvSpPr>
            <p:nvPr/>
          </p:nvSpPr>
          <p:spPr bwMode="auto">
            <a:xfrm>
              <a:off x="4693013" y="3190875"/>
              <a:ext cx="153988"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0000"/>
                  </a:solidFill>
                  <a:effectLst/>
                  <a:latin typeface="Symbol" pitchFamily="18" charset="2"/>
                  <a:cs typeface="Arial" pitchFamily="34" charset="0"/>
                </a:rPr>
                <a:t>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0" name="Rectangle 79"/>
            <p:cNvSpPr>
              <a:spLocks noChangeArrowheads="1"/>
            </p:cNvSpPr>
            <p:nvPr/>
          </p:nvSpPr>
          <p:spPr bwMode="auto">
            <a:xfrm>
              <a:off x="4754926" y="3200400"/>
              <a:ext cx="1079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1" name="Freeform 80"/>
            <p:cNvSpPr>
              <a:spLocks noEditPoints="1"/>
            </p:cNvSpPr>
            <p:nvPr/>
          </p:nvSpPr>
          <p:spPr bwMode="auto">
            <a:xfrm>
              <a:off x="5094651" y="3094037"/>
              <a:ext cx="174625" cy="92075"/>
            </a:xfrm>
            <a:custGeom>
              <a:avLst/>
              <a:gdLst>
                <a:gd name="T0" fmla="*/ 0 w 110"/>
                <a:gd name="T1" fmla="*/ 23 h 58"/>
                <a:gd name="T2" fmla="*/ 33 w 110"/>
                <a:gd name="T3" fmla="*/ 23 h 58"/>
                <a:gd name="T4" fmla="*/ 33 w 110"/>
                <a:gd name="T5" fmla="*/ 35 h 58"/>
                <a:gd name="T6" fmla="*/ 0 w 110"/>
                <a:gd name="T7" fmla="*/ 35 h 58"/>
                <a:gd name="T8" fmla="*/ 0 w 110"/>
                <a:gd name="T9" fmla="*/ 23 h 58"/>
                <a:gd name="T10" fmla="*/ 24 w 110"/>
                <a:gd name="T11" fmla="*/ 0 h 58"/>
                <a:gd name="T12" fmla="*/ 110 w 110"/>
                <a:gd name="T13" fmla="*/ 29 h 58"/>
                <a:gd name="T14" fmla="*/ 24 w 110"/>
                <a:gd name="T15" fmla="*/ 58 h 58"/>
                <a:gd name="T16" fmla="*/ 24 w 110"/>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58">
                  <a:moveTo>
                    <a:pt x="0" y="23"/>
                  </a:moveTo>
                  <a:lnTo>
                    <a:pt x="33" y="23"/>
                  </a:lnTo>
                  <a:lnTo>
                    <a:pt x="33" y="35"/>
                  </a:lnTo>
                  <a:lnTo>
                    <a:pt x="0" y="35"/>
                  </a:lnTo>
                  <a:lnTo>
                    <a:pt x="0" y="23"/>
                  </a:lnTo>
                  <a:close/>
                  <a:moveTo>
                    <a:pt x="24" y="0"/>
                  </a:moveTo>
                  <a:lnTo>
                    <a:pt x="110" y="29"/>
                  </a:lnTo>
                  <a:lnTo>
                    <a:pt x="24" y="58"/>
                  </a:lnTo>
                  <a:lnTo>
                    <a:pt x="24" y="0"/>
                  </a:lnTo>
                  <a:close/>
                </a:path>
              </a:pathLst>
            </a:custGeom>
            <a:solidFill>
              <a:srgbClr val="FF0000"/>
            </a:solidFill>
            <a:ln w="1" cap="flat">
              <a:solidFill>
                <a:srgbClr val="FF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81"/>
            <p:cNvSpPr>
              <a:spLocks/>
            </p:cNvSpPr>
            <p:nvPr/>
          </p:nvSpPr>
          <p:spPr bwMode="auto">
            <a:xfrm>
              <a:off x="2748326" y="3097212"/>
              <a:ext cx="627063" cy="57150"/>
            </a:xfrm>
            <a:custGeom>
              <a:avLst/>
              <a:gdLst>
                <a:gd name="T0" fmla="*/ 0 w 395"/>
                <a:gd name="T1" fmla="*/ 36 h 36"/>
                <a:gd name="T2" fmla="*/ 33 w 395"/>
                <a:gd name="T3" fmla="*/ 0 h 36"/>
                <a:gd name="T4" fmla="*/ 66 w 395"/>
                <a:gd name="T5" fmla="*/ 36 h 36"/>
                <a:gd name="T6" fmla="*/ 99 w 395"/>
                <a:gd name="T7" fmla="*/ 0 h 36"/>
                <a:gd name="T8" fmla="*/ 132 w 395"/>
                <a:gd name="T9" fmla="*/ 36 h 36"/>
                <a:gd name="T10" fmla="*/ 164 w 395"/>
                <a:gd name="T11" fmla="*/ 0 h 36"/>
                <a:gd name="T12" fmla="*/ 197 w 395"/>
                <a:gd name="T13" fmla="*/ 36 h 36"/>
                <a:gd name="T14" fmla="*/ 230 w 395"/>
                <a:gd name="T15" fmla="*/ 0 h 36"/>
                <a:gd name="T16" fmla="*/ 263 w 395"/>
                <a:gd name="T17" fmla="*/ 36 h 36"/>
                <a:gd name="T18" fmla="*/ 296 w 395"/>
                <a:gd name="T19" fmla="*/ 0 h 36"/>
                <a:gd name="T20" fmla="*/ 329 w 395"/>
                <a:gd name="T21" fmla="*/ 36 h 36"/>
                <a:gd name="T22" fmla="*/ 362 w 395"/>
                <a:gd name="T23" fmla="*/ 0 h 36"/>
                <a:gd name="T24" fmla="*/ 395 w 395"/>
                <a:gd name="T25"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36">
                  <a:moveTo>
                    <a:pt x="0" y="36"/>
                  </a:moveTo>
                  <a:cubicBezTo>
                    <a:pt x="11" y="18"/>
                    <a:pt x="22" y="0"/>
                    <a:pt x="33" y="0"/>
                  </a:cubicBezTo>
                  <a:cubicBezTo>
                    <a:pt x="44" y="0"/>
                    <a:pt x="55" y="36"/>
                    <a:pt x="66" y="36"/>
                  </a:cubicBezTo>
                  <a:cubicBezTo>
                    <a:pt x="77" y="36"/>
                    <a:pt x="88" y="0"/>
                    <a:pt x="99" y="0"/>
                  </a:cubicBezTo>
                  <a:cubicBezTo>
                    <a:pt x="110" y="0"/>
                    <a:pt x="121" y="36"/>
                    <a:pt x="132" y="36"/>
                  </a:cubicBezTo>
                  <a:cubicBezTo>
                    <a:pt x="143" y="36"/>
                    <a:pt x="153" y="0"/>
                    <a:pt x="164" y="0"/>
                  </a:cubicBezTo>
                  <a:cubicBezTo>
                    <a:pt x="175" y="0"/>
                    <a:pt x="186" y="36"/>
                    <a:pt x="197" y="36"/>
                  </a:cubicBezTo>
                  <a:cubicBezTo>
                    <a:pt x="208" y="36"/>
                    <a:pt x="219" y="0"/>
                    <a:pt x="230" y="0"/>
                  </a:cubicBezTo>
                  <a:cubicBezTo>
                    <a:pt x="241" y="0"/>
                    <a:pt x="252" y="36"/>
                    <a:pt x="263" y="36"/>
                  </a:cubicBezTo>
                  <a:cubicBezTo>
                    <a:pt x="274" y="36"/>
                    <a:pt x="285" y="0"/>
                    <a:pt x="296" y="0"/>
                  </a:cubicBezTo>
                  <a:cubicBezTo>
                    <a:pt x="307" y="0"/>
                    <a:pt x="318" y="36"/>
                    <a:pt x="329" y="36"/>
                  </a:cubicBezTo>
                  <a:cubicBezTo>
                    <a:pt x="340" y="36"/>
                    <a:pt x="351" y="0"/>
                    <a:pt x="362" y="0"/>
                  </a:cubicBezTo>
                  <a:cubicBezTo>
                    <a:pt x="373" y="0"/>
                    <a:pt x="384" y="18"/>
                    <a:pt x="395" y="36"/>
                  </a:cubicBezTo>
                </a:path>
              </a:pathLst>
            </a:custGeom>
            <a:noFill/>
            <a:ln w="17" cap="sq">
              <a:solidFill>
                <a:srgbClr val="FF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Rectangle 82"/>
            <p:cNvSpPr>
              <a:spLocks noChangeArrowheads="1"/>
            </p:cNvSpPr>
            <p:nvPr/>
          </p:nvSpPr>
          <p:spPr bwMode="auto">
            <a:xfrm>
              <a:off x="2984863" y="3190875"/>
              <a:ext cx="153988"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smtClean="0">
                  <a:ln>
                    <a:noFill/>
                  </a:ln>
                  <a:solidFill>
                    <a:srgbClr val="FF0000"/>
                  </a:solidFill>
                  <a:effectLst/>
                  <a:latin typeface="Symbol" pitchFamily="18" charset="2"/>
                  <a:cs typeface="Arial" pitchFamily="34" charset="0"/>
                </a:rPr>
                <a:t>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4" name="Rectangle 83"/>
            <p:cNvSpPr>
              <a:spLocks noChangeArrowheads="1"/>
            </p:cNvSpPr>
            <p:nvPr/>
          </p:nvSpPr>
          <p:spPr bwMode="auto">
            <a:xfrm>
              <a:off x="3046776" y="3200400"/>
              <a:ext cx="1079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5" name="Freeform 84"/>
            <p:cNvSpPr>
              <a:spLocks noEditPoints="1"/>
            </p:cNvSpPr>
            <p:nvPr/>
          </p:nvSpPr>
          <p:spPr bwMode="auto">
            <a:xfrm>
              <a:off x="3361101" y="3094037"/>
              <a:ext cx="174625" cy="92075"/>
            </a:xfrm>
            <a:custGeom>
              <a:avLst/>
              <a:gdLst>
                <a:gd name="T0" fmla="*/ 0 w 110"/>
                <a:gd name="T1" fmla="*/ 23 h 58"/>
                <a:gd name="T2" fmla="*/ 33 w 110"/>
                <a:gd name="T3" fmla="*/ 23 h 58"/>
                <a:gd name="T4" fmla="*/ 33 w 110"/>
                <a:gd name="T5" fmla="*/ 35 h 58"/>
                <a:gd name="T6" fmla="*/ 0 w 110"/>
                <a:gd name="T7" fmla="*/ 35 h 58"/>
                <a:gd name="T8" fmla="*/ 0 w 110"/>
                <a:gd name="T9" fmla="*/ 23 h 58"/>
                <a:gd name="T10" fmla="*/ 25 w 110"/>
                <a:gd name="T11" fmla="*/ 0 h 58"/>
                <a:gd name="T12" fmla="*/ 110 w 110"/>
                <a:gd name="T13" fmla="*/ 29 h 58"/>
                <a:gd name="T14" fmla="*/ 25 w 110"/>
                <a:gd name="T15" fmla="*/ 58 h 58"/>
                <a:gd name="T16" fmla="*/ 25 w 110"/>
                <a:gd name="T17" fmla="*/ 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58">
                  <a:moveTo>
                    <a:pt x="0" y="23"/>
                  </a:moveTo>
                  <a:lnTo>
                    <a:pt x="33" y="23"/>
                  </a:lnTo>
                  <a:lnTo>
                    <a:pt x="33" y="35"/>
                  </a:lnTo>
                  <a:lnTo>
                    <a:pt x="0" y="35"/>
                  </a:lnTo>
                  <a:lnTo>
                    <a:pt x="0" y="23"/>
                  </a:lnTo>
                  <a:close/>
                  <a:moveTo>
                    <a:pt x="25" y="0"/>
                  </a:moveTo>
                  <a:lnTo>
                    <a:pt x="110" y="29"/>
                  </a:lnTo>
                  <a:lnTo>
                    <a:pt x="25" y="58"/>
                  </a:lnTo>
                  <a:lnTo>
                    <a:pt x="25" y="0"/>
                  </a:lnTo>
                  <a:close/>
                </a:path>
              </a:pathLst>
            </a:custGeom>
            <a:solidFill>
              <a:srgbClr val="FF0000"/>
            </a:solidFill>
            <a:ln w="1" cap="flat">
              <a:solidFill>
                <a:srgbClr val="FF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grpSp>
          <p:nvGrpSpPr>
            <p:cNvPr id="86" name="Group 87"/>
            <p:cNvGrpSpPr>
              <a:grpSpLocks/>
            </p:cNvGrpSpPr>
            <p:nvPr/>
          </p:nvGrpSpPr>
          <p:grpSpPr bwMode="auto">
            <a:xfrm>
              <a:off x="3559538" y="3106737"/>
              <a:ext cx="808038" cy="77788"/>
              <a:chOff x="1925" y="2060"/>
              <a:chExt cx="509" cy="49"/>
            </a:xfrm>
          </p:grpSpPr>
          <p:sp>
            <p:nvSpPr>
              <p:cNvPr id="114" name="Freeform 85"/>
              <p:cNvSpPr>
                <a:spLocks/>
              </p:cNvSpPr>
              <p:nvPr/>
            </p:nvSpPr>
            <p:spPr bwMode="auto">
              <a:xfrm>
                <a:off x="1925" y="2060"/>
                <a:ext cx="509" cy="49"/>
              </a:xfrm>
              <a:custGeom>
                <a:avLst/>
                <a:gdLst>
                  <a:gd name="T0" fmla="*/ 382 w 509"/>
                  <a:gd name="T1" fmla="*/ 0 h 49"/>
                  <a:gd name="T2" fmla="*/ 382 w 509"/>
                  <a:gd name="T3" fmla="*/ 12 h 49"/>
                  <a:gd name="T4" fmla="*/ 0 w 509"/>
                  <a:gd name="T5" fmla="*/ 12 h 49"/>
                  <a:gd name="T6" fmla="*/ 0 w 509"/>
                  <a:gd name="T7" fmla="*/ 37 h 49"/>
                  <a:gd name="T8" fmla="*/ 382 w 509"/>
                  <a:gd name="T9" fmla="*/ 37 h 49"/>
                  <a:gd name="T10" fmla="*/ 382 w 509"/>
                  <a:gd name="T11" fmla="*/ 49 h 49"/>
                  <a:gd name="T12" fmla="*/ 509 w 509"/>
                  <a:gd name="T13" fmla="*/ 24 h 49"/>
                  <a:gd name="T14" fmla="*/ 382 w 509"/>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49">
                    <a:moveTo>
                      <a:pt x="382" y="0"/>
                    </a:moveTo>
                    <a:lnTo>
                      <a:pt x="382" y="12"/>
                    </a:lnTo>
                    <a:lnTo>
                      <a:pt x="0" y="12"/>
                    </a:lnTo>
                    <a:lnTo>
                      <a:pt x="0" y="37"/>
                    </a:lnTo>
                    <a:lnTo>
                      <a:pt x="382" y="37"/>
                    </a:lnTo>
                    <a:lnTo>
                      <a:pt x="382" y="49"/>
                    </a:lnTo>
                    <a:lnTo>
                      <a:pt x="509" y="24"/>
                    </a:lnTo>
                    <a:lnTo>
                      <a:pt x="38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86"/>
              <p:cNvSpPr>
                <a:spLocks/>
              </p:cNvSpPr>
              <p:nvPr/>
            </p:nvSpPr>
            <p:spPr bwMode="auto">
              <a:xfrm>
                <a:off x="1925" y="2060"/>
                <a:ext cx="509" cy="49"/>
              </a:xfrm>
              <a:custGeom>
                <a:avLst/>
                <a:gdLst>
                  <a:gd name="T0" fmla="*/ 382 w 509"/>
                  <a:gd name="T1" fmla="*/ 0 h 49"/>
                  <a:gd name="T2" fmla="*/ 382 w 509"/>
                  <a:gd name="T3" fmla="*/ 12 h 49"/>
                  <a:gd name="T4" fmla="*/ 0 w 509"/>
                  <a:gd name="T5" fmla="*/ 12 h 49"/>
                  <a:gd name="T6" fmla="*/ 0 w 509"/>
                  <a:gd name="T7" fmla="*/ 37 h 49"/>
                  <a:gd name="T8" fmla="*/ 382 w 509"/>
                  <a:gd name="T9" fmla="*/ 37 h 49"/>
                  <a:gd name="T10" fmla="*/ 382 w 509"/>
                  <a:gd name="T11" fmla="*/ 49 h 49"/>
                  <a:gd name="T12" fmla="*/ 509 w 509"/>
                  <a:gd name="T13" fmla="*/ 24 h 49"/>
                  <a:gd name="T14" fmla="*/ 382 w 509"/>
                  <a:gd name="T15" fmla="*/ 0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9" h="49">
                    <a:moveTo>
                      <a:pt x="382" y="0"/>
                    </a:moveTo>
                    <a:lnTo>
                      <a:pt x="382" y="12"/>
                    </a:lnTo>
                    <a:lnTo>
                      <a:pt x="0" y="12"/>
                    </a:lnTo>
                    <a:lnTo>
                      <a:pt x="0" y="37"/>
                    </a:lnTo>
                    <a:lnTo>
                      <a:pt x="382" y="37"/>
                    </a:lnTo>
                    <a:lnTo>
                      <a:pt x="382" y="49"/>
                    </a:lnTo>
                    <a:lnTo>
                      <a:pt x="509" y="24"/>
                    </a:lnTo>
                    <a:lnTo>
                      <a:pt x="382" y="0"/>
                    </a:lnTo>
                    <a:close/>
                  </a:path>
                </a:pathLst>
              </a:custGeom>
              <a:noFill/>
              <a:ln w="9" cap="rnd">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87" name="Group 90"/>
            <p:cNvGrpSpPr>
              <a:grpSpLocks/>
            </p:cNvGrpSpPr>
            <p:nvPr/>
          </p:nvGrpSpPr>
          <p:grpSpPr bwMode="auto">
            <a:xfrm>
              <a:off x="3491276" y="3106737"/>
              <a:ext cx="134938" cy="77788"/>
              <a:chOff x="1882" y="2060"/>
              <a:chExt cx="85" cy="49"/>
            </a:xfrm>
          </p:grpSpPr>
          <p:sp>
            <p:nvSpPr>
              <p:cNvPr id="112" name="Oval 88"/>
              <p:cNvSpPr>
                <a:spLocks noChangeArrowheads="1"/>
              </p:cNvSpPr>
              <p:nvPr/>
            </p:nvSpPr>
            <p:spPr bwMode="auto">
              <a:xfrm>
                <a:off x="1882" y="2060"/>
                <a:ext cx="85" cy="49"/>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Oval 89"/>
              <p:cNvSpPr>
                <a:spLocks noChangeArrowheads="1"/>
              </p:cNvSpPr>
              <p:nvPr/>
            </p:nvSpPr>
            <p:spPr bwMode="auto">
              <a:xfrm>
                <a:off x="1882" y="2060"/>
                <a:ext cx="85" cy="49"/>
              </a:xfrm>
              <a:prstGeom prst="ellipse">
                <a:avLst/>
              </a:prstGeom>
              <a:noFill/>
              <a:ln w="9"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88" name="Freeform 91"/>
            <p:cNvSpPr>
              <a:spLocks/>
            </p:cNvSpPr>
            <p:nvPr/>
          </p:nvSpPr>
          <p:spPr bwMode="auto">
            <a:xfrm>
              <a:off x="3559538" y="3184525"/>
              <a:ext cx="134938" cy="466725"/>
            </a:xfrm>
            <a:custGeom>
              <a:avLst/>
              <a:gdLst>
                <a:gd name="T0" fmla="*/ 0 w 85"/>
                <a:gd name="T1" fmla="*/ 0 h 294"/>
                <a:gd name="T2" fmla="*/ 85 w 85"/>
                <a:gd name="T3" fmla="*/ 25 h 294"/>
                <a:gd name="T4" fmla="*/ 0 w 85"/>
                <a:gd name="T5" fmla="*/ 49 h 294"/>
                <a:gd name="T6" fmla="*/ 85 w 85"/>
                <a:gd name="T7" fmla="*/ 73 h 294"/>
                <a:gd name="T8" fmla="*/ 0 w 85"/>
                <a:gd name="T9" fmla="*/ 98 h 294"/>
                <a:gd name="T10" fmla="*/ 85 w 85"/>
                <a:gd name="T11" fmla="*/ 122 h 294"/>
                <a:gd name="T12" fmla="*/ 0 w 85"/>
                <a:gd name="T13" fmla="*/ 147 h 294"/>
                <a:gd name="T14" fmla="*/ 85 w 85"/>
                <a:gd name="T15" fmla="*/ 171 h 294"/>
                <a:gd name="T16" fmla="*/ 0 w 85"/>
                <a:gd name="T17" fmla="*/ 196 h 294"/>
                <a:gd name="T18" fmla="*/ 85 w 85"/>
                <a:gd name="T19" fmla="*/ 220 h 294"/>
                <a:gd name="T20" fmla="*/ 0 w 85"/>
                <a:gd name="T21" fmla="*/ 245 h 294"/>
                <a:gd name="T22" fmla="*/ 85 w 85"/>
                <a:gd name="T23" fmla="*/ 269 h 294"/>
                <a:gd name="T24" fmla="*/ 0 w 85"/>
                <a:gd name="T25" fmla="*/ 2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294">
                  <a:moveTo>
                    <a:pt x="0" y="0"/>
                  </a:moveTo>
                  <a:cubicBezTo>
                    <a:pt x="43" y="8"/>
                    <a:pt x="85" y="16"/>
                    <a:pt x="85" y="25"/>
                  </a:cubicBezTo>
                  <a:cubicBezTo>
                    <a:pt x="85" y="33"/>
                    <a:pt x="0" y="41"/>
                    <a:pt x="0" y="49"/>
                  </a:cubicBezTo>
                  <a:cubicBezTo>
                    <a:pt x="0" y="57"/>
                    <a:pt x="85" y="65"/>
                    <a:pt x="85" y="73"/>
                  </a:cubicBezTo>
                  <a:cubicBezTo>
                    <a:pt x="85" y="82"/>
                    <a:pt x="0" y="90"/>
                    <a:pt x="0" y="98"/>
                  </a:cubicBezTo>
                  <a:cubicBezTo>
                    <a:pt x="0" y="106"/>
                    <a:pt x="85" y="114"/>
                    <a:pt x="85" y="122"/>
                  </a:cubicBezTo>
                  <a:cubicBezTo>
                    <a:pt x="85" y="131"/>
                    <a:pt x="0" y="139"/>
                    <a:pt x="0" y="147"/>
                  </a:cubicBezTo>
                  <a:cubicBezTo>
                    <a:pt x="0" y="155"/>
                    <a:pt x="85" y="163"/>
                    <a:pt x="85" y="171"/>
                  </a:cubicBezTo>
                  <a:cubicBezTo>
                    <a:pt x="85" y="179"/>
                    <a:pt x="0" y="188"/>
                    <a:pt x="0" y="196"/>
                  </a:cubicBezTo>
                  <a:cubicBezTo>
                    <a:pt x="0" y="204"/>
                    <a:pt x="85" y="212"/>
                    <a:pt x="85" y="220"/>
                  </a:cubicBezTo>
                  <a:cubicBezTo>
                    <a:pt x="85" y="228"/>
                    <a:pt x="0" y="237"/>
                    <a:pt x="0" y="245"/>
                  </a:cubicBezTo>
                  <a:cubicBezTo>
                    <a:pt x="0" y="253"/>
                    <a:pt x="85" y="261"/>
                    <a:pt x="85" y="269"/>
                  </a:cubicBezTo>
                  <a:cubicBezTo>
                    <a:pt x="85" y="277"/>
                    <a:pt x="43" y="286"/>
                    <a:pt x="0" y="294"/>
                  </a:cubicBezTo>
                </a:path>
              </a:pathLst>
            </a:custGeom>
            <a:noFill/>
            <a:ln w="17"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Rectangle 92"/>
            <p:cNvSpPr>
              <a:spLocks noChangeArrowheads="1"/>
            </p:cNvSpPr>
            <p:nvPr/>
          </p:nvSpPr>
          <p:spPr bwMode="auto">
            <a:xfrm>
              <a:off x="3853226" y="2932112"/>
              <a:ext cx="168275" cy="211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smtClean="0">
                  <a:ln>
                    <a:noFill/>
                  </a:ln>
                  <a:solidFill>
                    <a:srgbClr val="FFFFFF"/>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0" name="Rectangle 93"/>
            <p:cNvSpPr>
              <a:spLocks noChangeArrowheads="1"/>
            </p:cNvSpPr>
            <p:nvPr/>
          </p:nvSpPr>
          <p:spPr bwMode="auto">
            <a:xfrm>
              <a:off x="3913551" y="2986087"/>
              <a:ext cx="179388"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smtClean="0">
                  <a:ln>
                    <a:noFill/>
                  </a:ln>
                  <a:solidFill>
                    <a:srgbClr val="FFFFFF"/>
                  </a:solidFill>
                  <a:effectLst/>
                  <a:latin typeface="Arial" pitchFamily="34" charset="0"/>
                  <a:cs typeface="Arial" pitchFamily="34" charset="0"/>
                </a:rPr>
                <a:t>A</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1" name="Rectangle 94"/>
            <p:cNvSpPr>
              <a:spLocks noChangeArrowheads="1"/>
            </p:cNvSpPr>
            <p:nvPr/>
          </p:nvSpPr>
          <p:spPr bwMode="auto">
            <a:xfrm>
              <a:off x="4011976" y="2986087"/>
              <a:ext cx="1079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7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2" name="Freeform 95"/>
            <p:cNvSpPr>
              <a:spLocks/>
            </p:cNvSpPr>
            <p:nvPr/>
          </p:nvSpPr>
          <p:spPr bwMode="auto">
            <a:xfrm>
              <a:off x="4416788" y="3184525"/>
              <a:ext cx="133350" cy="466725"/>
            </a:xfrm>
            <a:custGeom>
              <a:avLst/>
              <a:gdLst>
                <a:gd name="T0" fmla="*/ 0 w 84"/>
                <a:gd name="T1" fmla="*/ 0 h 294"/>
                <a:gd name="T2" fmla="*/ 84 w 84"/>
                <a:gd name="T3" fmla="*/ 25 h 294"/>
                <a:gd name="T4" fmla="*/ 0 w 84"/>
                <a:gd name="T5" fmla="*/ 49 h 294"/>
                <a:gd name="T6" fmla="*/ 84 w 84"/>
                <a:gd name="T7" fmla="*/ 73 h 294"/>
                <a:gd name="T8" fmla="*/ 0 w 84"/>
                <a:gd name="T9" fmla="*/ 98 h 294"/>
                <a:gd name="T10" fmla="*/ 84 w 84"/>
                <a:gd name="T11" fmla="*/ 122 h 294"/>
                <a:gd name="T12" fmla="*/ 0 w 84"/>
                <a:gd name="T13" fmla="*/ 147 h 294"/>
                <a:gd name="T14" fmla="*/ 84 w 84"/>
                <a:gd name="T15" fmla="*/ 171 h 294"/>
                <a:gd name="T16" fmla="*/ 0 w 84"/>
                <a:gd name="T17" fmla="*/ 196 h 294"/>
                <a:gd name="T18" fmla="*/ 84 w 84"/>
                <a:gd name="T19" fmla="*/ 220 h 294"/>
                <a:gd name="T20" fmla="*/ 0 w 84"/>
                <a:gd name="T21" fmla="*/ 245 h 294"/>
                <a:gd name="T22" fmla="*/ 84 w 84"/>
                <a:gd name="T23" fmla="*/ 269 h 294"/>
                <a:gd name="T24" fmla="*/ 0 w 84"/>
                <a:gd name="T25" fmla="*/ 2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294">
                  <a:moveTo>
                    <a:pt x="0" y="0"/>
                  </a:moveTo>
                  <a:cubicBezTo>
                    <a:pt x="42" y="8"/>
                    <a:pt x="84" y="16"/>
                    <a:pt x="84" y="25"/>
                  </a:cubicBezTo>
                  <a:cubicBezTo>
                    <a:pt x="84" y="33"/>
                    <a:pt x="0" y="41"/>
                    <a:pt x="0" y="49"/>
                  </a:cubicBezTo>
                  <a:cubicBezTo>
                    <a:pt x="0" y="57"/>
                    <a:pt x="84" y="65"/>
                    <a:pt x="84" y="73"/>
                  </a:cubicBezTo>
                  <a:cubicBezTo>
                    <a:pt x="84" y="82"/>
                    <a:pt x="0" y="90"/>
                    <a:pt x="0" y="98"/>
                  </a:cubicBezTo>
                  <a:cubicBezTo>
                    <a:pt x="0" y="106"/>
                    <a:pt x="84" y="114"/>
                    <a:pt x="84" y="122"/>
                  </a:cubicBezTo>
                  <a:cubicBezTo>
                    <a:pt x="84" y="131"/>
                    <a:pt x="0" y="139"/>
                    <a:pt x="0" y="147"/>
                  </a:cubicBezTo>
                  <a:cubicBezTo>
                    <a:pt x="0" y="155"/>
                    <a:pt x="84" y="163"/>
                    <a:pt x="84" y="171"/>
                  </a:cubicBezTo>
                  <a:cubicBezTo>
                    <a:pt x="84" y="180"/>
                    <a:pt x="0" y="188"/>
                    <a:pt x="0" y="196"/>
                  </a:cubicBezTo>
                  <a:cubicBezTo>
                    <a:pt x="0" y="204"/>
                    <a:pt x="84" y="212"/>
                    <a:pt x="84" y="220"/>
                  </a:cubicBezTo>
                  <a:cubicBezTo>
                    <a:pt x="84" y="228"/>
                    <a:pt x="0" y="237"/>
                    <a:pt x="0" y="245"/>
                  </a:cubicBezTo>
                  <a:cubicBezTo>
                    <a:pt x="0" y="253"/>
                    <a:pt x="84" y="261"/>
                    <a:pt x="84" y="269"/>
                  </a:cubicBezTo>
                  <a:cubicBezTo>
                    <a:pt x="84" y="277"/>
                    <a:pt x="42" y="286"/>
                    <a:pt x="0" y="294"/>
                  </a:cubicBezTo>
                </a:path>
              </a:pathLst>
            </a:custGeom>
            <a:noFill/>
            <a:ln w="17"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93" name="Group 98"/>
            <p:cNvGrpSpPr>
              <a:grpSpLocks/>
            </p:cNvGrpSpPr>
            <p:nvPr/>
          </p:nvGrpSpPr>
          <p:grpSpPr bwMode="auto">
            <a:xfrm>
              <a:off x="4350113" y="3105150"/>
              <a:ext cx="134938" cy="79375"/>
              <a:chOff x="2423" y="2059"/>
              <a:chExt cx="85" cy="50"/>
            </a:xfrm>
          </p:grpSpPr>
          <p:sp>
            <p:nvSpPr>
              <p:cNvPr id="110" name="Oval 96"/>
              <p:cNvSpPr>
                <a:spLocks noChangeArrowheads="1"/>
              </p:cNvSpPr>
              <p:nvPr/>
            </p:nvSpPr>
            <p:spPr bwMode="auto">
              <a:xfrm>
                <a:off x="2423" y="2059"/>
                <a:ext cx="85" cy="50"/>
              </a:xfrm>
              <a:prstGeom prst="ellipse">
                <a:avLst/>
              </a:pr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Oval 97"/>
              <p:cNvSpPr>
                <a:spLocks noChangeArrowheads="1"/>
              </p:cNvSpPr>
              <p:nvPr/>
            </p:nvSpPr>
            <p:spPr bwMode="auto">
              <a:xfrm>
                <a:off x="2423" y="2059"/>
                <a:ext cx="85" cy="50"/>
              </a:xfrm>
              <a:prstGeom prst="ellipse">
                <a:avLst/>
              </a:prstGeom>
              <a:noFill/>
              <a:ln w="9"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94" name="Rectangle 99"/>
            <p:cNvSpPr>
              <a:spLocks noChangeArrowheads="1"/>
            </p:cNvSpPr>
            <p:nvPr/>
          </p:nvSpPr>
          <p:spPr bwMode="auto">
            <a:xfrm>
              <a:off x="3473813" y="3611562"/>
              <a:ext cx="212725"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x</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5" name="Rectangle 100"/>
            <p:cNvSpPr>
              <a:spLocks noChangeArrowheads="1"/>
            </p:cNvSpPr>
            <p:nvPr/>
          </p:nvSpPr>
          <p:spPr bwMode="auto">
            <a:xfrm>
              <a:off x="3578588" y="3581400"/>
              <a:ext cx="3333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6" name="Rectangle 101"/>
            <p:cNvSpPr>
              <a:spLocks noChangeArrowheads="1"/>
            </p:cNvSpPr>
            <p:nvPr/>
          </p:nvSpPr>
          <p:spPr bwMode="auto">
            <a:xfrm>
              <a:off x="3781788" y="3581400"/>
              <a:ext cx="3333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7" name="Rectangle 102"/>
            <p:cNvSpPr>
              <a:spLocks noChangeArrowheads="1"/>
            </p:cNvSpPr>
            <p:nvPr/>
          </p:nvSpPr>
          <p:spPr bwMode="auto">
            <a:xfrm>
              <a:off x="3984988" y="3581400"/>
              <a:ext cx="260350"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8" name="Rectangle 103"/>
            <p:cNvSpPr>
              <a:spLocks noChangeArrowheads="1"/>
            </p:cNvSpPr>
            <p:nvPr/>
          </p:nvSpPr>
          <p:spPr bwMode="auto">
            <a:xfrm>
              <a:off x="4119926" y="3581400"/>
              <a:ext cx="33337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9" name="Rectangle 104"/>
            <p:cNvSpPr>
              <a:spLocks noChangeArrowheads="1"/>
            </p:cNvSpPr>
            <p:nvPr/>
          </p:nvSpPr>
          <p:spPr bwMode="auto">
            <a:xfrm>
              <a:off x="4323126" y="3611562"/>
              <a:ext cx="212725"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smtClean="0">
                  <a:ln>
                    <a:noFill/>
                  </a:ln>
                  <a:solidFill>
                    <a:srgbClr val="000000"/>
                  </a:solidFill>
                  <a:effectLst/>
                  <a:latin typeface="Arial" pitchFamily="34" charset="0"/>
                  <a:cs typeface="Arial" pitchFamily="34" charset="0"/>
                </a:rPr>
                <a:t>x</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0" name="Rectangle 105"/>
            <p:cNvSpPr>
              <a:spLocks noChangeArrowheads="1"/>
            </p:cNvSpPr>
            <p:nvPr/>
          </p:nvSpPr>
          <p:spPr bwMode="auto">
            <a:xfrm>
              <a:off x="4429488" y="3581400"/>
              <a:ext cx="187325"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300" b="0" i="0" u="none" strike="noStrike" cap="none" normalizeH="0" baseline="0" smtClean="0">
                  <a:ln>
                    <a:noFill/>
                  </a:ln>
                  <a:solidFill>
                    <a:srgbClr val="000000"/>
                  </a:solidFill>
                  <a:effectLst/>
                  <a:latin typeface="Arial" pitchFamily="34"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1" name="Group 108"/>
            <p:cNvGrpSpPr>
              <a:grpSpLocks/>
            </p:cNvGrpSpPr>
            <p:nvPr/>
          </p:nvGrpSpPr>
          <p:grpSpPr bwMode="auto">
            <a:xfrm>
              <a:off x="3245213" y="2541587"/>
              <a:ext cx="792163" cy="247650"/>
              <a:chOff x="1727" y="1704"/>
              <a:chExt cx="499" cy="156"/>
            </a:xfrm>
          </p:grpSpPr>
          <p:sp>
            <p:nvSpPr>
              <p:cNvPr id="108" name="Freeform 106"/>
              <p:cNvSpPr>
                <a:spLocks noEditPoints="1"/>
              </p:cNvSpPr>
              <p:nvPr/>
            </p:nvSpPr>
            <p:spPr bwMode="auto">
              <a:xfrm>
                <a:off x="2140" y="1704"/>
                <a:ext cx="86" cy="156"/>
              </a:xfrm>
              <a:custGeom>
                <a:avLst/>
                <a:gdLst>
                  <a:gd name="T0" fmla="*/ 721 w 1333"/>
                  <a:gd name="T1" fmla="*/ 67 h 3560"/>
                  <a:gd name="T2" fmla="*/ 734 w 1333"/>
                  <a:gd name="T3" fmla="*/ 2360 h 3560"/>
                  <a:gd name="T4" fmla="*/ 668 w 1333"/>
                  <a:gd name="T5" fmla="*/ 2427 h 3560"/>
                  <a:gd name="T6" fmla="*/ 601 w 1333"/>
                  <a:gd name="T7" fmla="*/ 2361 h 3560"/>
                  <a:gd name="T8" fmla="*/ 587 w 1333"/>
                  <a:gd name="T9" fmla="*/ 68 h 3560"/>
                  <a:gd name="T10" fmla="*/ 654 w 1333"/>
                  <a:gd name="T11" fmla="*/ 0 h 3560"/>
                  <a:gd name="T12" fmla="*/ 721 w 1333"/>
                  <a:gd name="T13" fmla="*/ 67 h 3560"/>
                  <a:gd name="T14" fmla="*/ 1333 w 1333"/>
                  <a:gd name="T15" fmla="*/ 2223 h 3560"/>
                  <a:gd name="T16" fmla="*/ 674 w 1333"/>
                  <a:gd name="T17" fmla="*/ 3560 h 3560"/>
                  <a:gd name="T18" fmla="*/ 0 w 1333"/>
                  <a:gd name="T19" fmla="*/ 2231 h 3560"/>
                  <a:gd name="T20" fmla="*/ 1333 w 1333"/>
                  <a:gd name="T21" fmla="*/ 2223 h 3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3" h="3560">
                    <a:moveTo>
                      <a:pt x="721" y="67"/>
                    </a:moveTo>
                    <a:lnTo>
                      <a:pt x="734" y="2360"/>
                    </a:lnTo>
                    <a:cubicBezTo>
                      <a:pt x="734" y="2397"/>
                      <a:pt x="704" y="2427"/>
                      <a:pt x="668" y="2427"/>
                    </a:cubicBezTo>
                    <a:cubicBezTo>
                      <a:pt x="631" y="2427"/>
                      <a:pt x="601" y="2398"/>
                      <a:pt x="601" y="2361"/>
                    </a:cubicBezTo>
                    <a:lnTo>
                      <a:pt x="587" y="68"/>
                    </a:lnTo>
                    <a:cubicBezTo>
                      <a:pt x="587" y="31"/>
                      <a:pt x="617" y="1"/>
                      <a:pt x="654" y="0"/>
                    </a:cubicBezTo>
                    <a:cubicBezTo>
                      <a:pt x="691" y="0"/>
                      <a:pt x="721" y="30"/>
                      <a:pt x="721" y="67"/>
                    </a:cubicBezTo>
                    <a:close/>
                    <a:moveTo>
                      <a:pt x="1333" y="2223"/>
                    </a:moveTo>
                    <a:lnTo>
                      <a:pt x="674" y="3560"/>
                    </a:lnTo>
                    <a:lnTo>
                      <a:pt x="0" y="2231"/>
                    </a:lnTo>
                    <a:lnTo>
                      <a:pt x="1333" y="2223"/>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9" name="Line 107"/>
              <p:cNvSpPr>
                <a:spLocks noChangeShapeType="1"/>
              </p:cNvSpPr>
              <p:nvPr/>
            </p:nvSpPr>
            <p:spPr bwMode="auto">
              <a:xfrm flipH="1">
                <a:off x="1727" y="1707"/>
                <a:ext cx="455"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102" name="Freeform 109"/>
            <p:cNvSpPr>
              <a:spLocks/>
            </p:cNvSpPr>
            <p:nvPr/>
          </p:nvSpPr>
          <p:spPr bwMode="auto">
            <a:xfrm>
              <a:off x="1176701" y="3979862"/>
              <a:ext cx="2667000" cy="71438"/>
            </a:xfrm>
            <a:custGeom>
              <a:avLst/>
              <a:gdLst>
                <a:gd name="T0" fmla="*/ 0 w 26240"/>
                <a:gd name="T1" fmla="*/ 0 h 1026"/>
                <a:gd name="T2" fmla="*/ 2187 w 26240"/>
                <a:gd name="T3" fmla="*/ 513 h 1026"/>
                <a:gd name="T4" fmla="*/ 10934 w 26240"/>
                <a:gd name="T5" fmla="*/ 513 h 1026"/>
                <a:gd name="T6" fmla="*/ 13120 w 26240"/>
                <a:gd name="T7" fmla="*/ 1026 h 1026"/>
                <a:gd name="T8" fmla="*/ 15307 w 26240"/>
                <a:gd name="T9" fmla="*/ 513 h 1026"/>
                <a:gd name="T10" fmla="*/ 24054 w 26240"/>
                <a:gd name="T11" fmla="*/ 513 h 1026"/>
                <a:gd name="T12" fmla="*/ 26240 w 26240"/>
                <a:gd name="T13" fmla="*/ 0 h 1026"/>
              </a:gdLst>
              <a:ahLst/>
              <a:cxnLst>
                <a:cxn ang="0">
                  <a:pos x="T0" y="T1"/>
                </a:cxn>
                <a:cxn ang="0">
                  <a:pos x="T2" y="T3"/>
                </a:cxn>
                <a:cxn ang="0">
                  <a:pos x="T4" y="T5"/>
                </a:cxn>
                <a:cxn ang="0">
                  <a:pos x="T6" y="T7"/>
                </a:cxn>
                <a:cxn ang="0">
                  <a:pos x="T8" y="T9"/>
                </a:cxn>
                <a:cxn ang="0">
                  <a:pos x="T10" y="T11"/>
                </a:cxn>
                <a:cxn ang="0">
                  <a:pos x="T12" y="T13"/>
                </a:cxn>
              </a:cxnLst>
              <a:rect l="0" t="0" r="r" b="b"/>
              <a:pathLst>
                <a:path w="26240" h="1026">
                  <a:moveTo>
                    <a:pt x="0" y="0"/>
                  </a:moveTo>
                  <a:cubicBezTo>
                    <a:pt x="0" y="283"/>
                    <a:pt x="980" y="513"/>
                    <a:pt x="2187" y="513"/>
                  </a:cubicBezTo>
                  <a:lnTo>
                    <a:pt x="10934" y="513"/>
                  </a:lnTo>
                  <a:cubicBezTo>
                    <a:pt x="12141" y="513"/>
                    <a:pt x="13120" y="743"/>
                    <a:pt x="13120" y="1026"/>
                  </a:cubicBezTo>
                  <a:cubicBezTo>
                    <a:pt x="13120" y="743"/>
                    <a:pt x="14100" y="513"/>
                    <a:pt x="15307" y="513"/>
                  </a:cubicBezTo>
                  <a:lnTo>
                    <a:pt x="24054" y="513"/>
                  </a:lnTo>
                  <a:cubicBezTo>
                    <a:pt x="25261" y="513"/>
                    <a:pt x="26240" y="283"/>
                    <a:pt x="26240" y="0"/>
                  </a:cubicBezTo>
                </a:path>
              </a:pathLst>
            </a:custGeom>
            <a:noFill/>
            <a:ln w="1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Freeform 110"/>
            <p:cNvSpPr>
              <a:spLocks/>
            </p:cNvSpPr>
            <p:nvPr/>
          </p:nvSpPr>
          <p:spPr bwMode="auto">
            <a:xfrm>
              <a:off x="4062776" y="3979862"/>
              <a:ext cx="1360488" cy="71438"/>
            </a:xfrm>
            <a:custGeom>
              <a:avLst/>
              <a:gdLst>
                <a:gd name="T0" fmla="*/ 0 w 6697"/>
                <a:gd name="T1" fmla="*/ 0 h 513"/>
                <a:gd name="T2" fmla="*/ 558 w 6697"/>
                <a:gd name="T3" fmla="*/ 257 h 513"/>
                <a:gd name="T4" fmla="*/ 2790 w 6697"/>
                <a:gd name="T5" fmla="*/ 257 h 513"/>
                <a:gd name="T6" fmla="*/ 3348 w 6697"/>
                <a:gd name="T7" fmla="*/ 513 h 513"/>
                <a:gd name="T8" fmla="*/ 3907 w 6697"/>
                <a:gd name="T9" fmla="*/ 257 h 513"/>
                <a:gd name="T10" fmla="*/ 6139 w 6697"/>
                <a:gd name="T11" fmla="*/ 257 h 513"/>
                <a:gd name="T12" fmla="*/ 6697 w 6697"/>
                <a:gd name="T13" fmla="*/ 0 h 513"/>
              </a:gdLst>
              <a:ahLst/>
              <a:cxnLst>
                <a:cxn ang="0">
                  <a:pos x="T0" y="T1"/>
                </a:cxn>
                <a:cxn ang="0">
                  <a:pos x="T2" y="T3"/>
                </a:cxn>
                <a:cxn ang="0">
                  <a:pos x="T4" y="T5"/>
                </a:cxn>
                <a:cxn ang="0">
                  <a:pos x="T6" y="T7"/>
                </a:cxn>
                <a:cxn ang="0">
                  <a:pos x="T8" y="T9"/>
                </a:cxn>
                <a:cxn ang="0">
                  <a:pos x="T10" y="T11"/>
                </a:cxn>
                <a:cxn ang="0">
                  <a:pos x="T12" y="T13"/>
                </a:cxn>
              </a:cxnLst>
              <a:rect l="0" t="0" r="r" b="b"/>
              <a:pathLst>
                <a:path w="6697" h="513">
                  <a:moveTo>
                    <a:pt x="0" y="0"/>
                  </a:moveTo>
                  <a:cubicBezTo>
                    <a:pt x="0" y="142"/>
                    <a:pt x="250" y="257"/>
                    <a:pt x="558" y="257"/>
                  </a:cubicBezTo>
                  <a:lnTo>
                    <a:pt x="2790" y="257"/>
                  </a:lnTo>
                  <a:cubicBezTo>
                    <a:pt x="3099" y="257"/>
                    <a:pt x="3348" y="372"/>
                    <a:pt x="3348" y="513"/>
                  </a:cubicBezTo>
                  <a:cubicBezTo>
                    <a:pt x="3348" y="372"/>
                    <a:pt x="3598" y="257"/>
                    <a:pt x="3907" y="257"/>
                  </a:cubicBezTo>
                  <a:lnTo>
                    <a:pt x="6139" y="257"/>
                  </a:lnTo>
                  <a:cubicBezTo>
                    <a:pt x="6447" y="257"/>
                    <a:pt x="6697" y="142"/>
                    <a:pt x="6697" y="0"/>
                  </a:cubicBezTo>
                </a:path>
              </a:pathLst>
            </a:custGeom>
            <a:noFill/>
            <a:ln w="15" cap="flat">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111"/>
            <p:cNvSpPr>
              <a:spLocks noChangeShapeType="1"/>
            </p:cNvSpPr>
            <p:nvPr/>
          </p:nvSpPr>
          <p:spPr bwMode="auto">
            <a:xfrm>
              <a:off x="7166338" y="3132137"/>
              <a:ext cx="217488"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105" name="Group 114"/>
            <p:cNvGrpSpPr>
              <a:grpSpLocks/>
            </p:cNvGrpSpPr>
            <p:nvPr/>
          </p:nvGrpSpPr>
          <p:grpSpPr bwMode="auto">
            <a:xfrm>
              <a:off x="1557701" y="2614612"/>
              <a:ext cx="792163" cy="246063"/>
              <a:chOff x="664" y="1750"/>
              <a:chExt cx="499" cy="155"/>
            </a:xfrm>
          </p:grpSpPr>
          <p:sp>
            <p:nvSpPr>
              <p:cNvPr id="106" name="Freeform 112"/>
              <p:cNvSpPr>
                <a:spLocks noEditPoints="1"/>
              </p:cNvSpPr>
              <p:nvPr/>
            </p:nvSpPr>
            <p:spPr bwMode="auto">
              <a:xfrm>
                <a:off x="1078" y="1750"/>
                <a:ext cx="85" cy="155"/>
              </a:xfrm>
              <a:custGeom>
                <a:avLst/>
                <a:gdLst>
                  <a:gd name="T0" fmla="*/ 1441 w 2666"/>
                  <a:gd name="T1" fmla="*/ 133 h 7107"/>
                  <a:gd name="T2" fmla="*/ 1468 w 2666"/>
                  <a:gd name="T3" fmla="*/ 4706 h 7107"/>
                  <a:gd name="T4" fmla="*/ 1335 w 2666"/>
                  <a:gd name="T5" fmla="*/ 4841 h 7107"/>
                  <a:gd name="T6" fmla="*/ 1201 w 2666"/>
                  <a:gd name="T7" fmla="*/ 4708 h 7107"/>
                  <a:gd name="T8" fmla="*/ 1175 w 2666"/>
                  <a:gd name="T9" fmla="*/ 135 h 7107"/>
                  <a:gd name="T10" fmla="*/ 1307 w 2666"/>
                  <a:gd name="T11" fmla="*/ 0 h 7107"/>
                  <a:gd name="T12" fmla="*/ 1441 w 2666"/>
                  <a:gd name="T13" fmla="*/ 133 h 7107"/>
                  <a:gd name="T14" fmla="*/ 2666 w 2666"/>
                  <a:gd name="T15" fmla="*/ 4433 h 7107"/>
                  <a:gd name="T16" fmla="*/ 1348 w 2666"/>
                  <a:gd name="T17" fmla="*/ 7107 h 7107"/>
                  <a:gd name="T18" fmla="*/ 0 w 2666"/>
                  <a:gd name="T19" fmla="*/ 4448 h 7107"/>
                  <a:gd name="T20" fmla="*/ 2666 w 2666"/>
                  <a:gd name="T21" fmla="*/ 4433 h 7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66" h="7107">
                    <a:moveTo>
                      <a:pt x="1441" y="133"/>
                    </a:moveTo>
                    <a:lnTo>
                      <a:pt x="1468" y="4706"/>
                    </a:lnTo>
                    <a:cubicBezTo>
                      <a:pt x="1468" y="4780"/>
                      <a:pt x="1409" y="4840"/>
                      <a:pt x="1335" y="4841"/>
                    </a:cubicBezTo>
                    <a:cubicBezTo>
                      <a:pt x="1261" y="4841"/>
                      <a:pt x="1201" y="4782"/>
                      <a:pt x="1201" y="4708"/>
                    </a:cubicBezTo>
                    <a:lnTo>
                      <a:pt x="1175" y="135"/>
                    </a:lnTo>
                    <a:cubicBezTo>
                      <a:pt x="1174" y="61"/>
                      <a:pt x="1234" y="1"/>
                      <a:pt x="1307" y="0"/>
                    </a:cubicBezTo>
                    <a:cubicBezTo>
                      <a:pt x="1381" y="0"/>
                      <a:pt x="1441" y="59"/>
                      <a:pt x="1441" y="133"/>
                    </a:cubicBezTo>
                    <a:close/>
                    <a:moveTo>
                      <a:pt x="2666" y="4433"/>
                    </a:moveTo>
                    <a:lnTo>
                      <a:pt x="1348" y="7107"/>
                    </a:lnTo>
                    <a:lnTo>
                      <a:pt x="0" y="4448"/>
                    </a:lnTo>
                    <a:lnTo>
                      <a:pt x="2666" y="4433"/>
                    </a:lnTo>
                    <a:close/>
                  </a:path>
                </a:pathLst>
              </a:custGeom>
              <a:solidFill>
                <a:srgbClr val="000000"/>
              </a:solidFill>
              <a:ln w="1"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7" name="Line 113"/>
              <p:cNvSpPr>
                <a:spLocks noChangeShapeType="1"/>
              </p:cNvSpPr>
              <p:nvPr/>
            </p:nvSpPr>
            <p:spPr bwMode="auto">
              <a:xfrm flipH="1">
                <a:off x="664" y="1753"/>
                <a:ext cx="456" cy="0"/>
              </a:xfrm>
              <a:prstGeom prst="line">
                <a:avLst/>
              </a:prstGeom>
              <a:noFill/>
              <a:ln w="6"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grpSp>
      <p:pic>
        <p:nvPicPr>
          <p:cNvPr id="128" name="Picture 2" descr="C:\Documents and Settings\Pugnat.LNCMI-G\Bureau\OSQAR Report2011\100OLYMP\P1010010.JPG"/>
          <p:cNvPicPr>
            <a:picLocks noChangeAspect="1" noChangeArrowheads="1"/>
          </p:cNvPicPr>
          <p:nvPr/>
        </p:nvPicPr>
        <p:blipFill>
          <a:blip r:embed="rId3" cstate="print"/>
          <a:srcRect r="4420" b="31183"/>
          <a:stretch>
            <a:fillRect/>
          </a:stretch>
        </p:blipFill>
        <p:spPr bwMode="auto">
          <a:xfrm>
            <a:off x="1613970" y="5157192"/>
            <a:ext cx="2488244" cy="1343652"/>
          </a:xfrm>
          <a:prstGeom prst="rect">
            <a:avLst/>
          </a:prstGeom>
          <a:noFill/>
        </p:spPr>
      </p:pic>
      <p:grpSp>
        <p:nvGrpSpPr>
          <p:cNvPr id="129" name="Group 72"/>
          <p:cNvGrpSpPr>
            <a:grpSpLocks/>
          </p:cNvGrpSpPr>
          <p:nvPr/>
        </p:nvGrpSpPr>
        <p:grpSpPr bwMode="auto">
          <a:xfrm>
            <a:off x="6347476" y="1597867"/>
            <a:ext cx="2303463" cy="1368425"/>
            <a:chOff x="4150" y="1389"/>
            <a:chExt cx="1451" cy="862"/>
          </a:xfrm>
          <a:noFill/>
        </p:grpSpPr>
        <p:grpSp>
          <p:nvGrpSpPr>
            <p:cNvPr id="130" name="Group 50"/>
            <p:cNvGrpSpPr>
              <a:grpSpLocks/>
            </p:cNvGrpSpPr>
            <p:nvPr/>
          </p:nvGrpSpPr>
          <p:grpSpPr bwMode="auto">
            <a:xfrm>
              <a:off x="4150" y="1389"/>
              <a:ext cx="1451" cy="862"/>
              <a:chOff x="3379" y="3203"/>
              <a:chExt cx="1451" cy="817"/>
            </a:xfrm>
            <a:grpFill/>
          </p:grpSpPr>
          <p:grpSp>
            <p:nvGrpSpPr>
              <p:cNvPr id="133" name="Group 26"/>
              <p:cNvGrpSpPr>
                <a:grpSpLocks/>
              </p:cNvGrpSpPr>
              <p:nvPr/>
            </p:nvGrpSpPr>
            <p:grpSpPr bwMode="auto">
              <a:xfrm>
                <a:off x="3464" y="3224"/>
                <a:ext cx="1268" cy="694"/>
                <a:chOff x="1973" y="2207"/>
                <a:chExt cx="1420" cy="818"/>
              </a:xfrm>
              <a:grpFill/>
            </p:grpSpPr>
            <p:sp>
              <p:nvSpPr>
                <p:cNvPr id="135" name="AutoShape 27"/>
                <p:cNvSpPr>
                  <a:spLocks noChangeArrowheads="1"/>
                </p:cNvSpPr>
                <p:nvPr/>
              </p:nvSpPr>
              <p:spPr bwMode="auto">
                <a:xfrm>
                  <a:off x="2429" y="2415"/>
                  <a:ext cx="456" cy="66"/>
                </a:xfrm>
                <a:prstGeom prst="rightArrow">
                  <a:avLst>
                    <a:gd name="adj1" fmla="val 50000"/>
                    <a:gd name="adj2" fmla="val 172727"/>
                  </a:avLst>
                </a:prstGeom>
                <a:grpFill/>
                <a:ln w="12700" cap="sq">
                  <a:solidFill>
                    <a:schemeClr val="tx1"/>
                  </a:solidFill>
                  <a:miter lim="800000"/>
                  <a:headEnd type="none" w="sm" len="sm"/>
                  <a:tailEnd type="none" w="sm" len="sm"/>
                </a:ln>
              </p:spPr>
              <p:txBody>
                <a:bodyPr wrap="none" anchor="ctr"/>
                <a:lstStyle/>
                <a:p>
                  <a:pPr algn="ctr"/>
                  <a:endParaRPr lang="fr-FR">
                    <a:solidFill>
                      <a:srgbClr val="0000FF"/>
                    </a:solidFill>
                  </a:endParaRPr>
                </a:p>
              </p:txBody>
            </p:sp>
            <p:sp>
              <p:nvSpPr>
                <p:cNvPr id="136" name="Oval 28"/>
                <p:cNvSpPr>
                  <a:spLocks noChangeArrowheads="1"/>
                </p:cNvSpPr>
                <p:nvPr/>
              </p:nvSpPr>
              <p:spPr bwMode="auto">
                <a:xfrm>
                  <a:off x="2391" y="2415"/>
                  <a:ext cx="76" cy="66"/>
                </a:xfrm>
                <a:prstGeom prst="ellipse">
                  <a:avLst/>
                </a:prstGeom>
                <a:grpFill/>
                <a:ln w="12700" cap="sq">
                  <a:solidFill>
                    <a:schemeClr val="tx1"/>
                  </a:solidFill>
                  <a:miter lim="800000"/>
                  <a:headEnd type="none" w="sm" len="sm"/>
                  <a:tailEnd type="none" w="sm" len="sm"/>
                </a:ln>
              </p:spPr>
              <p:txBody>
                <a:bodyPr wrap="none" anchor="ctr"/>
                <a:lstStyle/>
                <a:p>
                  <a:endParaRPr lang="fr-FR"/>
                </a:p>
              </p:txBody>
            </p:sp>
            <p:sp>
              <p:nvSpPr>
                <p:cNvPr id="137" name="Rectangle 29"/>
                <p:cNvSpPr>
                  <a:spLocks noChangeArrowheads="1"/>
                </p:cNvSpPr>
                <p:nvPr/>
              </p:nvSpPr>
              <p:spPr bwMode="auto">
                <a:xfrm>
                  <a:off x="2353" y="2778"/>
                  <a:ext cx="186" cy="247"/>
                </a:xfrm>
                <a:prstGeom prst="rect">
                  <a:avLst/>
                </a:prstGeom>
                <a:grpFill/>
                <a:ln w="12700" cap="sq">
                  <a:noFill/>
                  <a:miter lim="800000"/>
                  <a:headEnd type="none" w="sm" len="sm"/>
                  <a:tailEnd type="none" w="sm" len="sm"/>
                </a:ln>
              </p:spPr>
              <p:txBody>
                <a:bodyPr>
                  <a:spAutoFit/>
                </a:bodyPr>
                <a:lstStyle/>
                <a:p>
                  <a:r>
                    <a:rPr lang="en-US" b="1"/>
                    <a:t>x</a:t>
                  </a:r>
                </a:p>
              </p:txBody>
            </p:sp>
            <p:sp>
              <p:nvSpPr>
                <p:cNvPr id="138" name="Freeform 30"/>
                <p:cNvSpPr>
                  <a:spLocks/>
                </p:cNvSpPr>
                <p:nvPr/>
              </p:nvSpPr>
              <p:spPr bwMode="auto">
                <a:xfrm>
                  <a:off x="1973" y="2415"/>
                  <a:ext cx="456" cy="66"/>
                </a:xfrm>
                <a:custGeom>
                  <a:avLst/>
                  <a:gdLst>
                    <a:gd name="T0" fmla="*/ 0 w 576"/>
                    <a:gd name="T1" fmla="*/ 31 h 96"/>
                    <a:gd name="T2" fmla="*/ 24 w 576"/>
                    <a:gd name="T3" fmla="*/ 0 h 96"/>
                    <a:gd name="T4" fmla="*/ 47 w 576"/>
                    <a:gd name="T5" fmla="*/ 31 h 96"/>
                    <a:gd name="T6" fmla="*/ 71 w 576"/>
                    <a:gd name="T7" fmla="*/ 0 h 96"/>
                    <a:gd name="T8" fmla="*/ 95 w 576"/>
                    <a:gd name="T9" fmla="*/ 31 h 96"/>
                    <a:gd name="T10" fmla="*/ 119 w 576"/>
                    <a:gd name="T11" fmla="*/ 0 h 96"/>
                    <a:gd name="T12" fmla="*/ 142 w 576"/>
                    <a:gd name="T13" fmla="*/ 31 h 96"/>
                    <a:gd name="T14" fmla="*/ 167 w 576"/>
                    <a:gd name="T15" fmla="*/ 0 h 96"/>
                    <a:gd name="T16" fmla="*/ 191 w 576"/>
                    <a:gd name="T17" fmla="*/ 31 h 96"/>
                    <a:gd name="T18" fmla="*/ 215 w 576"/>
                    <a:gd name="T19" fmla="*/ 0 h 96"/>
                    <a:gd name="T20" fmla="*/ 238 w 576"/>
                    <a:gd name="T21" fmla="*/ 31 h 96"/>
                    <a:gd name="T22" fmla="*/ 262 w 576"/>
                    <a:gd name="T23" fmla="*/ 0 h 96"/>
                    <a:gd name="T24" fmla="*/ 286 w 576"/>
                    <a:gd name="T25" fmla="*/ 31 h 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6"/>
                    <a:gd name="T40" fmla="*/ 0 h 96"/>
                    <a:gd name="T41" fmla="*/ 576 w 576"/>
                    <a:gd name="T42" fmla="*/ 96 h 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6" h="96">
                      <a:moveTo>
                        <a:pt x="0" y="96"/>
                      </a:moveTo>
                      <a:cubicBezTo>
                        <a:pt x="16" y="48"/>
                        <a:pt x="32" y="0"/>
                        <a:pt x="48" y="0"/>
                      </a:cubicBezTo>
                      <a:cubicBezTo>
                        <a:pt x="64" y="0"/>
                        <a:pt x="80" y="96"/>
                        <a:pt x="96" y="96"/>
                      </a:cubicBezTo>
                      <a:cubicBezTo>
                        <a:pt x="112" y="96"/>
                        <a:pt x="128" y="0"/>
                        <a:pt x="144" y="0"/>
                      </a:cubicBezTo>
                      <a:cubicBezTo>
                        <a:pt x="160" y="0"/>
                        <a:pt x="176" y="96"/>
                        <a:pt x="192" y="96"/>
                      </a:cubicBezTo>
                      <a:cubicBezTo>
                        <a:pt x="208" y="96"/>
                        <a:pt x="224" y="0"/>
                        <a:pt x="240" y="0"/>
                      </a:cubicBezTo>
                      <a:cubicBezTo>
                        <a:pt x="256" y="0"/>
                        <a:pt x="272" y="96"/>
                        <a:pt x="288" y="96"/>
                      </a:cubicBezTo>
                      <a:cubicBezTo>
                        <a:pt x="304" y="96"/>
                        <a:pt x="320" y="0"/>
                        <a:pt x="336" y="0"/>
                      </a:cubicBezTo>
                      <a:cubicBezTo>
                        <a:pt x="352" y="0"/>
                        <a:pt x="368" y="96"/>
                        <a:pt x="384" y="96"/>
                      </a:cubicBezTo>
                      <a:cubicBezTo>
                        <a:pt x="400" y="96"/>
                        <a:pt x="416" y="0"/>
                        <a:pt x="432" y="0"/>
                      </a:cubicBezTo>
                      <a:cubicBezTo>
                        <a:pt x="448" y="0"/>
                        <a:pt x="464" y="96"/>
                        <a:pt x="480" y="96"/>
                      </a:cubicBezTo>
                      <a:cubicBezTo>
                        <a:pt x="496" y="96"/>
                        <a:pt x="512" y="0"/>
                        <a:pt x="528" y="0"/>
                      </a:cubicBezTo>
                      <a:cubicBezTo>
                        <a:pt x="544" y="0"/>
                        <a:pt x="560" y="48"/>
                        <a:pt x="576" y="96"/>
                      </a:cubicBezTo>
                    </a:path>
                  </a:pathLst>
                </a:custGeom>
                <a:grpFill/>
                <a:ln w="25400" cap="sq">
                  <a:solidFill>
                    <a:schemeClr val="tx1"/>
                  </a:solidFill>
                  <a:miter lim="800000"/>
                  <a:headEnd type="none" w="sm" len="sm"/>
                  <a:tailEnd type="none" w="sm" len="sm"/>
                </a:ln>
              </p:spPr>
              <p:txBody>
                <a:bodyPr/>
                <a:lstStyle/>
                <a:p>
                  <a:endParaRPr lang="fr-FR"/>
                </a:p>
              </p:txBody>
            </p:sp>
            <p:sp>
              <p:nvSpPr>
                <p:cNvPr id="139" name="Freeform 31"/>
                <p:cNvSpPr>
                  <a:spLocks/>
                </p:cNvSpPr>
                <p:nvPr/>
              </p:nvSpPr>
              <p:spPr bwMode="auto">
                <a:xfrm rot="5400000">
                  <a:off x="2270" y="2640"/>
                  <a:ext cx="394" cy="76"/>
                </a:xfrm>
                <a:custGeom>
                  <a:avLst/>
                  <a:gdLst>
                    <a:gd name="T0" fmla="*/ 0 w 576"/>
                    <a:gd name="T1" fmla="*/ 47 h 96"/>
                    <a:gd name="T2" fmla="*/ 16 w 576"/>
                    <a:gd name="T3" fmla="*/ 0 h 96"/>
                    <a:gd name="T4" fmla="*/ 31 w 576"/>
                    <a:gd name="T5" fmla="*/ 47 h 96"/>
                    <a:gd name="T6" fmla="*/ 47 w 576"/>
                    <a:gd name="T7" fmla="*/ 0 h 96"/>
                    <a:gd name="T8" fmla="*/ 62 w 576"/>
                    <a:gd name="T9" fmla="*/ 47 h 96"/>
                    <a:gd name="T10" fmla="*/ 77 w 576"/>
                    <a:gd name="T11" fmla="*/ 0 h 96"/>
                    <a:gd name="T12" fmla="*/ 92 w 576"/>
                    <a:gd name="T13" fmla="*/ 47 h 96"/>
                    <a:gd name="T14" fmla="*/ 107 w 576"/>
                    <a:gd name="T15" fmla="*/ 0 h 96"/>
                    <a:gd name="T16" fmla="*/ 123 w 576"/>
                    <a:gd name="T17" fmla="*/ 47 h 96"/>
                    <a:gd name="T18" fmla="*/ 138 w 576"/>
                    <a:gd name="T19" fmla="*/ 0 h 96"/>
                    <a:gd name="T20" fmla="*/ 153 w 576"/>
                    <a:gd name="T21" fmla="*/ 47 h 96"/>
                    <a:gd name="T22" fmla="*/ 169 w 576"/>
                    <a:gd name="T23" fmla="*/ 0 h 96"/>
                    <a:gd name="T24" fmla="*/ 185 w 576"/>
                    <a:gd name="T25" fmla="*/ 47 h 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6"/>
                    <a:gd name="T40" fmla="*/ 0 h 96"/>
                    <a:gd name="T41" fmla="*/ 576 w 576"/>
                    <a:gd name="T42" fmla="*/ 96 h 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6" h="96">
                      <a:moveTo>
                        <a:pt x="0" y="96"/>
                      </a:moveTo>
                      <a:cubicBezTo>
                        <a:pt x="16" y="48"/>
                        <a:pt x="32" y="0"/>
                        <a:pt x="48" y="0"/>
                      </a:cubicBezTo>
                      <a:cubicBezTo>
                        <a:pt x="64" y="0"/>
                        <a:pt x="80" y="96"/>
                        <a:pt x="96" y="96"/>
                      </a:cubicBezTo>
                      <a:cubicBezTo>
                        <a:pt x="112" y="96"/>
                        <a:pt x="128" y="0"/>
                        <a:pt x="144" y="0"/>
                      </a:cubicBezTo>
                      <a:cubicBezTo>
                        <a:pt x="160" y="0"/>
                        <a:pt x="176" y="96"/>
                        <a:pt x="192" y="96"/>
                      </a:cubicBezTo>
                      <a:cubicBezTo>
                        <a:pt x="208" y="96"/>
                        <a:pt x="224" y="0"/>
                        <a:pt x="240" y="0"/>
                      </a:cubicBezTo>
                      <a:cubicBezTo>
                        <a:pt x="256" y="0"/>
                        <a:pt x="272" y="96"/>
                        <a:pt x="288" y="96"/>
                      </a:cubicBezTo>
                      <a:cubicBezTo>
                        <a:pt x="304" y="96"/>
                        <a:pt x="320" y="0"/>
                        <a:pt x="336" y="0"/>
                      </a:cubicBezTo>
                      <a:cubicBezTo>
                        <a:pt x="352" y="0"/>
                        <a:pt x="368" y="96"/>
                        <a:pt x="384" y="96"/>
                      </a:cubicBezTo>
                      <a:cubicBezTo>
                        <a:pt x="400" y="96"/>
                        <a:pt x="416" y="0"/>
                        <a:pt x="432" y="0"/>
                      </a:cubicBezTo>
                      <a:cubicBezTo>
                        <a:pt x="448" y="0"/>
                        <a:pt x="464" y="96"/>
                        <a:pt x="480" y="96"/>
                      </a:cubicBezTo>
                      <a:cubicBezTo>
                        <a:pt x="496" y="96"/>
                        <a:pt x="512" y="0"/>
                        <a:pt x="528" y="0"/>
                      </a:cubicBezTo>
                      <a:cubicBezTo>
                        <a:pt x="544" y="0"/>
                        <a:pt x="560" y="48"/>
                        <a:pt x="576" y="96"/>
                      </a:cubicBezTo>
                    </a:path>
                  </a:pathLst>
                </a:custGeom>
                <a:grpFill/>
                <a:ln w="25400" cap="sq">
                  <a:solidFill>
                    <a:schemeClr val="tx1"/>
                  </a:solidFill>
                  <a:miter lim="800000"/>
                  <a:headEnd type="none" w="sm" len="sm"/>
                  <a:tailEnd type="none" w="sm" len="sm"/>
                </a:ln>
              </p:spPr>
              <p:txBody>
                <a:bodyPr rot="10800000" vert="eaVert"/>
                <a:lstStyle/>
                <a:p>
                  <a:endParaRPr lang="fr-FR"/>
                </a:p>
              </p:txBody>
            </p:sp>
            <p:sp>
              <p:nvSpPr>
                <p:cNvPr id="140" name="Text Box 32"/>
                <p:cNvSpPr txBox="1">
                  <a:spLocks noChangeArrowheads="1"/>
                </p:cNvSpPr>
                <p:nvPr/>
              </p:nvSpPr>
              <p:spPr bwMode="auto">
                <a:xfrm>
                  <a:off x="2471" y="2207"/>
                  <a:ext cx="215" cy="247"/>
                </a:xfrm>
                <a:prstGeom prst="rect">
                  <a:avLst/>
                </a:prstGeom>
                <a:grpFill/>
                <a:ln w="12700" cap="sq">
                  <a:noFill/>
                  <a:miter lim="800000"/>
                  <a:headEnd type="none" w="sm" len="sm"/>
                  <a:tailEnd type="none" w="sm" len="sm"/>
                </a:ln>
              </p:spPr>
              <p:txBody>
                <a:bodyPr wrap="none">
                  <a:spAutoFit/>
                </a:bodyPr>
                <a:lstStyle/>
                <a:p>
                  <a:r>
                    <a:rPr lang="en-US"/>
                    <a:t>a</a:t>
                  </a:r>
                </a:p>
              </p:txBody>
            </p:sp>
            <p:sp>
              <p:nvSpPr>
                <p:cNvPr id="141" name="Text Box 33"/>
                <p:cNvSpPr txBox="1">
                  <a:spLocks noChangeArrowheads="1"/>
                </p:cNvSpPr>
                <p:nvPr/>
              </p:nvSpPr>
              <p:spPr bwMode="auto">
                <a:xfrm>
                  <a:off x="2117" y="2443"/>
                  <a:ext cx="193" cy="247"/>
                </a:xfrm>
                <a:prstGeom prst="rect">
                  <a:avLst/>
                </a:prstGeom>
                <a:grpFill/>
                <a:ln w="12700" cap="sq">
                  <a:noFill/>
                  <a:miter lim="800000"/>
                  <a:headEnd type="none" w="sm" len="sm"/>
                  <a:tailEnd type="none" w="sm" len="sm"/>
                </a:ln>
              </p:spPr>
              <p:txBody>
                <a:bodyPr wrap="none">
                  <a:spAutoFit/>
                </a:bodyPr>
                <a:lstStyle/>
                <a:p>
                  <a:r>
                    <a:rPr lang="en-US">
                      <a:latin typeface="Symbol" pitchFamily="18" charset="2"/>
                    </a:rPr>
                    <a:t>g</a:t>
                  </a:r>
                </a:p>
              </p:txBody>
            </p:sp>
            <p:sp>
              <p:nvSpPr>
                <p:cNvPr id="142" name="Text Box 34"/>
                <p:cNvSpPr txBox="1">
                  <a:spLocks noChangeArrowheads="1"/>
                </p:cNvSpPr>
                <p:nvPr/>
              </p:nvSpPr>
              <p:spPr bwMode="auto">
                <a:xfrm>
                  <a:off x="2516" y="2614"/>
                  <a:ext cx="414" cy="342"/>
                </a:xfrm>
                <a:prstGeom prst="rect">
                  <a:avLst/>
                </a:prstGeom>
                <a:grpFill/>
                <a:ln w="12700" cap="sq">
                  <a:noFill/>
                  <a:miter lim="800000"/>
                  <a:headEnd type="none" w="sm" len="sm"/>
                  <a:tailEnd type="none" w="sm" len="sm"/>
                </a:ln>
              </p:spPr>
              <p:txBody>
                <a:bodyPr wrap="none">
                  <a:spAutoFit/>
                </a:bodyPr>
                <a:lstStyle/>
                <a:p>
                  <a:r>
                    <a:rPr lang="en-US" sz="1400" b="1"/>
                    <a:t>9.5 T</a:t>
                  </a:r>
                </a:p>
                <a:p>
                  <a:endParaRPr lang="en-US" sz="1200" b="1"/>
                </a:p>
              </p:txBody>
            </p:sp>
            <p:grpSp>
              <p:nvGrpSpPr>
                <p:cNvPr id="143" name="Group 35"/>
                <p:cNvGrpSpPr>
                  <a:grpSpLocks/>
                </p:cNvGrpSpPr>
                <p:nvPr/>
              </p:nvGrpSpPr>
              <p:grpSpPr bwMode="auto">
                <a:xfrm>
                  <a:off x="2837" y="2395"/>
                  <a:ext cx="556" cy="630"/>
                  <a:chOff x="3164" y="960"/>
                  <a:chExt cx="556" cy="630"/>
                </a:xfrm>
                <a:grpFill/>
              </p:grpSpPr>
              <p:sp>
                <p:nvSpPr>
                  <p:cNvPr id="146" name="Rectangle 36"/>
                  <p:cNvSpPr>
                    <a:spLocks noChangeArrowheads="1"/>
                  </p:cNvSpPr>
                  <p:nvPr/>
                </p:nvSpPr>
                <p:spPr bwMode="auto">
                  <a:xfrm>
                    <a:off x="3164" y="1343"/>
                    <a:ext cx="186" cy="247"/>
                  </a:xfrm>
                  <a:prstGeom prst="rect">
                    <a:avLst/>
                  </a:prstGeom>
                  <a:grpFill/>
                  <a:ln w="12700" cap="sq">
                    <a:noFill/>
                    <a:miter lim="800000"/>
                    <a:headEnd type="none" w="sm" len="sm"/>
                    <a:tailEnd type="none" w="sm" len="sm"/>
                  </a:ln>
                </p:spPr>
                <p:txBody>
                  <a:bodyPr>
                    <a:spAutoFit/>
                  </a:bodyPr>
                  <a:lstStyle/>
                  <a:p>
                    <a:r>
                      <a:rPr lang="en-US" b="1"/>
                      <a:t>x</a:t>
                    </a:r>
                  </a:p>
                </p:txBody>
              </p:sp>
              <p:sp>
                <p:nvSpPr>
                  <p:cNvPr id="147" name="Freeform 37"/>
                  <p:cNvSpPr>
                    <a:spLocks/>
                  </p:cNvSpPr>
                  <p:nvPr/>
                </p:nvSpPr>
                <p:spPr bwMode="auto">
                  <a:xfrm>
                    <a:off x="3264" y="960"/>
                    <a:ext cx="456" cy="66"/>
                  </a:xfrm>
                  <a:custGeom>
                    <a:avLst/>
                    <a:gdLst>
                      <a:gd name="T0" fmla="*/ 0 w 576"/>
                      <a:gd name="T1" fmla="*/ 31 h 96"/>
                      <a:gd name="T2" fmla="*/ 24 w 576"/>
                      <a:gd name="T3" fmla="*/ 0 h 96"/>
                      <a:gd name="T4" fmla="*/ 47 w 576"/>
                      <a:gd name="T5" fmla="*/ 31 h 96"/>
                      <a:gd name="T6" fmla="*/ 71 w 576"/>
                      <a:gd name="T7" fmla="*/ 0 h 96"/>
                      <a:gd name="T8" fmla="*/ 95 w 576"/>
                      <a:gd name="T9" fmla="*/ 31 h 96"/>
                      <a:gd name="T10" fmla="*/ 119 w 576"/>
                      <a:gd name="T11" fmla="*/ 0 h 96"/>
                      <a:gd name="T12" fmla="*/ 142 w 576"/>
                      <a:gd name="T13" fmla="*/ 31 h 96"/>
                      <a:gd name="T14" fmla="*/ 167 w 576"/>
                      <a:gd name="T15" fmla="*/ 0 h 96"/>
                      <a:gd name="T16" fmla="*/ 191 w 576"/>
                      <a:gd name="T17" fmla="*/ 31 h 96"/>
                      <a:gd name="T18" fmla="*/ 215 w 576"/>
                      <a:gd name="T19" fmla="*/ 0 h 96"/>
                      <a:gd name="T20" fmla="*/ 238 w 576"/>
                      <a:gd name="T21" fmla="*/ 31 h 96"/>
                      <a:gd name="T22" fmla="*/ 262 w 576"/>
                      <a:gd name="T23" fmla="*/ 0 h 96"/>
                      <a:gd name="T24" fmla="*/ 286 w 576"/>
                      <a:gd name="T25" fmla="*/ 31 h 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6"/>
                      <a:gd name="T40" fmla="*/ 0 h 96"/>
                      <a:gd name="T41" fmla="*/ 576 w 576"/>
                      <a:gd name="T42" fmla="*/ 96 h 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6" h="96">
                        <a:moveTo>
                          <a:pt x="0" y="96"/>
                        </a:moveTo>
                        <a:cubicBezTo>
                          <a:pt x="16" y="48"/>
                          <a:pt x="32" y="0"/>
                          <a:pt x="48" y="0"/>
                        </a:cubicBezTo>
                        <a:cubicBezTo>
                          <a:pt x="64" y="0"/>
                          <a:pt x="80" y="96"/>
                          <a:pt x="96" y="96"/>
                        </a:cubicBezTo>
                        <a:cubicBezTo>
                          <a:pt x="112" y="96"/>
                          <a:pt x="128" y="0"/>
                          <a:pt x="144" y="0"/>
                        </a:cubicBezTo>
                        <a:cubicBezTo>
                          <a:pt x="160" y="0"/>
                          <a:pt x="176" y="96"/>
                          <a:pt x="192" y="96"/>
                        </a:cubicBezTo>
                        <a:cubicBezTo>
                          <a:pt x="208" y="96"/>
                          <a:pt x="224" y="0"/>
                          <a:pt x="240" y="0"/>
                        </a:cubicBezTo>
                        <a:cubicBezTo>
                          <a:pt x="256" y="0"/>
                          <a:pt x="272" y="96"/>
                          <a:pt x="288" y="96"/>
                        </a:cubicBezTo>
                        <a:cubicBezTo>
                          <a:pt x="304" y="96"/>
                          <a:pt x="320" y="0"/>
                          <a:pt x="336" y="0"/>
                        </a:cubicBezTo>
                        <a:cubicBezTo>
                          <a:pt x="352" y="0"/>
                          <a:pt x="368" y="96"/>
                          <a:pt x="384" y="96"/>
                        </a:cubicBezTo>
                        <a:cubicBezTo>
                          <a:pt x="400" y="96"/>
                          <a:pt x="416" y="0"/>
                          <a:pt x="432" y="0"/>
                        </a:cubicBezTo>
                        <a:cubicBezTo>
                          <a:pt x="448" y="0"/>
                          <a:pt x="464" y="96"/>
                          <a:pt x="480" y="96"/>
                        </a:cubicBezTo>
                        <a:cubicBezTo>
                          <a:pt x="496" y="96"/>
                          <a:pt x="512" y="0"/>
                          <a:pt x="528" y="0"/>
                        </a:cubicBezTo>
                        <a:cubicBezTo>
                          <a:pt x="544" y="0"/>
                          <a:pt x="560" y="48"/>
                          <a:pt x="576" y="96"/>
                        </a:cubicBezTo>
                      </a:path>
                    </a:pathLst>
                  </a:custGeom>
                  <a:grpFill/>
                  <a:ln w="25400" cap="sq">
                    <a:solidFill>
                      <a:schemeClr val="tx1"/>
                    </a:solidFill>
                    <a:miter lim="800000"/>
                    <a:headEnd type="none" w="sm" len="sm"/>
                    <a:tailEnd type="none" w="sm" len="sm"/>
                  </a:ln>
                </p:spPr>
                <p:txBody>
                  <a:bodyPr/>
                  <a:lstStyle/>
                  <a:p>
                    <a:endParaRPr lang="fr-FR"/>
                  </a:p>
                </p:txBody>
              </p:sp>
              <p:sp>
                <p:nvSpPr>
                  <p:cNvPr id="148" name="Freeform 38"/>
                  <p:cNvSpPr>
                    <a:spLocks/>
                  </p:cNvSpPr>
                  <p:nvPr/>
                </p:nvSpPr>
                <p:spPr bwMode="auto">
                  <a:xfrm rot="5400000">
                    <a:off x="3081" y="1205"/>
                    <a:ext cx="394" cy="76"/>
                  </a:xfrm>
                  <a:custGeom>
                    <a:avLst/>
                    <a:gdLst>
                      <a:gd name="T0" fmla="*/ 0 w 576"/>
                      <a:gd name="T1" fmla="*/ 47 h 96"/>
                      <a:gd name="T2" fmla="*/ 16 w 576"/>
                      <a:gd name="T3" fmla="*/ 0 h 96"/>
                      <a:gd name="T4" fmla="*/ 31 w 576"/>
                      <a:gd name="T5" fmla="*/ 47 h 96"/>
                      <a:gd name="T6" fmla="*/ 47 w 576"/>
                      <a:gd name="T7" fmla="*/ 0 h 96"/>
                      <a:gd name="T8" fmla="*/ 62 w 576"/>
                      <a:gd name="T9" fmla="*/ 47 h 96"/>
                      <a:gd name="T10" fmla="*/ 77 w 576"/>
                      <a:gd name="T11" fmla="*/ 0 h 96"/>
                      <a:gd name="T12" fmla="*/ 92 w 576"/>
                      <a:gd name="T13" fmla="*/ 47 h 96"/>
                      <a:gd name="T14" fmla="*/ 107 w 576"/>
                      <a:gd name="T15" fmla="*/ 0 h 96"/>
                      <a:gd name="T16" fmla="*/ 123 w 576"/>
                      <a:gd name="T17" fmla="*/ 47 h 96"/>
                      <a:gd name="T18" fmla="*/ 138 w 576"/>
                      <a:gd name="T19" fmla="*/ 0 h 96"/>
                      <a:gd name="T20" fmla="*/ 153 w 576"/>
                      <a:gd name="T21" fmla="*/ 47 h 96"/>
                      <a:gd name="T22" fmla="*/ 169 w 576"/>
                      <a:gd name="T23" fmla="*/ 0 h 96"/>
                      <a:gd name="T24" fmla="*/ 185 w 576"/>
                      <a:gd name="T25" fmla="*/ 47 h 9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76"/>
                      <a:gd name="T40" fmla="*/ 0 h 96"/>
                      <a:gd name="T41" fmla="*/ 576 w 576"/>
                      <a:gd name="T42" fmla="*/ 96 h 9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76" h="96">
                        <a:moveTo>
                          <a:pt x="0" y="96"/>
                        </a:moveTo>
                        <a:cubicBezTo>
                          <a:pt x="16" y="48"/>
                          <a:pt x="32" y="0"/>
                          <a:pt x="48" y="0"/>
                        </a:cubicBezTo>
                        <a:cubicBezTo>
                          <a:pt x="64" y="0"/>
                          <a:pt x="80" y="96"/>
                          <a:pt x="96" y="96"/>
                        </a:cubicBezTo>
                        <a:cubicBezTo>
                          <a:pt x="112" y="96"/>
                          <a:pt x="128" y="0"/>
                          <a:pt x="144" y="0"/>
                        </a:cubicBezTo>
                        <a:cubicBezTo>
                          <a:pt x="160" y="0"/>
                          <a:pt x="176" y="96"/>
                          <a:pt x="192" y="96"/>
                        </a:cubicBezTo>
                        <a:cubicBezTo>
                          <a:pt x="208" y="96"/>
                          <a:pt x="224" y="0"/>
                          <a:pt x="240" y="0"/>
                        </a:cubicBezTo>
                        <a:cubicBezTo>
                          <a:pt x="256" y="0"/>
                          <a:pt x="272" y="96"/>
                          <a:pt x="288" y="96"/>
                        </a:cubicBezTo>
                        <a:cubicBezTo>
                          <a:pt x="304" y="96"/>
                          <a:pt x="320" y="0"/>
                          <a:pt x="336" y="0"/>
                        </a:cubicBezTo>
                        <a:cubicBezTo>
                          <a:pt x="352" y="0"/>
                          <a:pt x="368" y="96"/>
                          <a:pt x="384" y="96"/>
                        </a:cubicBezTo>
                        <a:cubicBezTo>
                          <a:pt x="400" y="96"/>
                          <a:pt x="416" y="0"/>
                          <a:pt x="432" y="0"/>
                        </a:cubicBezTo>
                        <a:cubicBezTo>
                          <a:pt x="448" y="0"/>
                          <a:pt x="464" y="96"/>
                          <a:pt x="480" y="96"/>
                        </a:cubicBezTo>
                        <a:cubicBezTo>
                          <a:pt x="496" y="96"/>
                          <a:pt x="512" y="0"/>
                          <a:pt x="528" y="0"/>
                        </a:cubicBezTo>
                        <a:cubicBezTo>
                          <a:pt x="544" y="0"/>
                          <a:pt x="560" y="48"/>
                          <a:pt x="576" y="96"/>
                        </a:cubicBezTo>
                      </a:path>
                    </a:pathLst>
                  </a:custGeom>
                  <a:grpFill/>
                  <a:ln w="25400" cap="sq">
                    <a:solidFill>
                      <a:schemeClr val="tx1"/>
                    </a:solidFill>
                    <a:miter lim="800000"/>
                    <a:headEnd type="none" w="sm" len="sm"/>
                    <a:tailEnd type="none" w="sm" len="sm"/>
                  </a:ln>
                </p:spPr>
                <p:txBody>
                  <a:bodyPr rot="10800000" vert="eaVert"/>
                  <a:lstStyle/>
                  <a:p>
                    <a:endParaRPr lang="fr-FR"/>
                  </a:p>
                </p:txBody>
              </p:sp>
              <p:sp>
                <p:nvSpPr>
                  <p:cNvPr id="149" name="Oval 39"/>
                  <p:cNvSpPr>
                    <a:spLocks noChangeArrowheads="1"/>
                  </p:cNvSpPr>
                  <p:nvPr/>
                </p:nvSpPr>
                <p:spPr bwMode="auto">
                  <a:xfrm>
                    <a:off x="3202" y="980"/>
                    <a:ext cx="76" cy="66"/>
                  </a:xfrm>
                  <a:prstGeom prst="ellipse">
                    <a:avLst/>
                  </a:prstGeom>
                  <a:grpFill/>
                  <a:ln w="12700" cap="sq">
                    <a:solidFill>
                      <a:schemeClr val="tx1"/>
                    </a:solidFill>
                    <a:miter lim="800000"/>
                    <a:headEnd type="none" w="sm" len="sm"/>
                    <a:tailEnd type="none" w="sm" len="sm"/>
                  </a:ln>
                </p:spPr>
                <p:txBody>
                  <a:bodyPr wrap="none" anchor="ctr"/>
                  <a:lstStyle/>
                  <a:p>
                    <a:endParaRPr lang="fr-FR"/>
                  </a:p>
                </p:txBody>
              </p:sp>
            </p:grpSp>
            <p:sp>
              <p:nvSpPr>
                <p:cNvPr id="144" name="Text Box 40"/>
                <p:cNvSpPr txBox="1">
                  <a:spLocks noChangeArrowheads="1"/>
                </p:cNvSpPr>
                <p:nvPr/>
              </p:nvSpPr>
              <p:spPr bwMode="auto">
                <a:xfrm>
                  <a:off x="3125" y="2443"/>
                  <a:ext cx="193" cy="247"/>
                </a:xfrm>
                <a:prstGeom prst="rect">
                  <a:avLst/>
                </a:prstGeom>
                <a:grpFill/>
                <a:ln w="12700" cap="sq">
                  <a:noFill/>
                  <a:miter lim="800000"/>
                  <a:headEnd type="none" w="sm" len="sm"/>
                  <a:tailEnd type="none" w="sm" len="sm"/>
                </a:ln>
              </p:spPr>
              <p:txBody>
                <a:bodyPr wrap="none">
                  <a:spAutoFit/>
                </a:bodyPr>
                <a:lstStyle/>
                <a:p>
                  <a:r>
                    <a:rPr lang="en-US">
                      <a:latin typeface="Symbol" pitchFamily="18" charset="2"/>
                    </a:rPr>
                    <a:t>g</a:t>
                  </a:r>
                </a:p>
              </p:txBody>
            </p:sp>
            <p:sp>
              <p:nvSpPr>
                <p:cNvPr id="145" name="Rectangle 41" descr="Granite"/>
                <p:cNvSpPr>
                  <a:spLocks noChangeArrowheads="1"/>
                </p:cNvSpPr>
                <p:nvPr/>
              </p:nvSpPr>
              <p:spPr bwMode="auto">
                <a:xfrm>
                  <a:off x="2653" y="2296"/>
                  <a:ext cx="45" cy="317"/>
                </a:xfrm>
                <a:prstGeom prst="rect">
                  <a:avLst/>
                </a:prstGeom>
                <a:grpFill/>
                <a:ln w="9525">
                  <a:solidFill>
                    <a:schemeClr val="tx1"/>
                  </a:solidFill>
                  <a:miter lim="800000"/>
                  <a:headEnd/>
                  <a:tailEnd/>
                </a:ln>
              </p:spPr>
              <p:txBody>
                <a:bodyPr wrap="none" anchor="ctr"/>
                <a:lstStyle/>
                <a:p>
                  <a:endParaRPr lang="fr-FR"/>
                </a:p>
              </p:txBody>
            </p:sp>
          </p:grpSp>
          <p:sp>
            <p:nvSpPr>
              <p:cNvPr id="134" name="Rectangle 42"/>
              <p:cNvSpPr>
                <a:spLocks noChangeArrowheads="1"/>
              </p:cNvSpPr>
              <p:nvPr/>
            </p:nvSpPr>
            <p:spPr bwMode="auto">
              <a:xfrm>
                <a:off x="3379" y="3203"/>
                <a:ext cx="1451" cy="817"/>
              </a:xfrm>
              <a:prstGeom prst="rect">
                <a:avLst/>
              </a:prstGeom>
              <a:grpFill/>
              <a:ln w="25400">
                <a:solidFill>
                  <a:srgbClr val="0000FF"/>
                </a:solidFill>
                <a:miter lim="800000"/>
                <a:headEnd/>
                <a:tailEnd/>
              </a:ln>
            </p:spPr>
            <p:txBody>
              <a:bodyPr wrap="none" anchor="ctr"/>
              <a:lstStyle/>
              <a:p>
                <a:endParaRPr lang="fr-FR"/>
              </a:p>
            </p:txBody>
          </p:sp>
        </p:grpSp>
        <p:sp>
          <p:nvSpPr>
            <p:cNvPr id="131" name="Line 48"/>
            <p:cNvSpPr>
              <a:spLocks noChangeShapeType="1"/>
            </p:cNvSpPr>
            <p:nvPr/>
          </p:nvSpPr>
          <p:spPr bwMode="auto">
            <a:xfrm>
              <a:off x="4377" y="2205"/>
              <a:ext cx="998" cy="0"/>
            </a:xfrm>
            <a:prstGeom prst="line">
              <a:avLst/>
            </a:prstGeom>
            <a:grpFill/>
            <a:ln w="25400">
              <a:solidFill>
                <a:schemeClr val="tx1"/>
              </a:solidFill>
              <a:round/>
              <a:headEnd type="triangle" w="med" len="med"/>
              <a:tailEnd type="triangle" w="med" len="med"/>
            </a:ln>
          </p:spPr>
          <p:txBody>
            <a:bodyPr/>
            <a:lstStyle/>
            <a:p>
              <a:endParaRPr lang="en-GB"/>
            </a:p>
          </p:txBody>
        </p:sp>
        <p:sp>
          <p:nvSpPr>
            <p:cNvPr id="132" name="Text Box 49"/>
            <p:cNvSpPr txBox="1">
              <a:spLocks noChangeArrowheads="1"/>
            </p:cNvSpPr>
            <p:nvPr/>
          </p:nvSpPr>
          <p:spPr bwMode="auto">
            <a:xfrm>
              <a:off x="4640" y="2018"/>
              <a:ext cx="460" cy="192"/>
            </a:xfrm>
            <a:prstGeom prst="rect">
              <a:avLst/>
            </a:prstGeom>
            <a:grpFill/>
            <a:ln w="9525">
              <a:noFill/>
              <a:miter lim="800000"/>
              <a:headEnd/>
              <a:tailEnd/>
            </a:ln>
          </p:spPr>
          <p:txBody>
            <a:bodyPr wrap="none">
              <a:spAutoFit/>
            </a:bodyPr>
            <a:lstStyle/>
            <a:p>
              <a:pPr>
                <a:defRPr/>
              </a:pPr>
              <a:r>
                <a:rPr lang="en-US" sz="1400" i="1" kern="0" dirty="0"/>
                <a:t>~ </a:t>
              </a:r>
              <a:r>
                <a:rPr lang="en-US" sz="1400" b="1" dirty="0"/>
                <a:t>53 </a:t>
              </a:r>
              <a:r>
                <a:rPr lang="en-US" sz="1400" dirty="0"/>
                <a:t>m</a:t>
              </a:r>
            </a:p>
          </p:txBody>
        </p:sp>
      </p:grpSp>
    </p:spTree>
    <p:extLst>
      <p:ext uri="{BB962C8B-B14F-4D97-AF65-F5344CB8AC3E}">
        <p14:creationId xmlns:p14="http://schemas.microsoft.com/office/powerpoint/2010/main" val="30434044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304800" y="152400"/>
            <a:ext cx="8610600" cy="914400"/>
          </a:xfrm>
        </p:spPr>
        <p:txBody>
          <a:bodyPr>
            <a:normAutofit/>
          </a:bodyPr>
          <a:lstStyle/>
          <a:p>
            <a:r>
              <a:rPr lang="en-US" sz="3200" i="1" dirty="0" smtClean="0"/>
              <a:t> </a:t>
            </a:r>
            <a:r>
              <a:rPr lang="en-US" sz="3200" dirty="0" smtClean="0"/>
              <a:t>Photon Regeneration </a:t>
            </a:r>
            <a:r>
              <a:rPr lang="cs-CZ" sz="3200" dirty="0" smtClean="0"/>
              <a:t>Experiment </a:t>
            </a:r>
            <a:r>
              <a:rPr lang="en-US" sz="3200" dirty="0" smtClean="0"/>
              <a:t>at CERN </a:t>
            </a:r>
            <a:r>
              <a:rPr lang="en-US" sz="3200" dirty="0"/>
              <a:t>SM18 </a:t>
            </a:r>
            <a:endParaRPr lang="en-US" sz="3200" i="1" dirty="0" smtClean="0"/>
          </a:p>
        </p:txBody>
      </p:sp>
      <p:grpSp>
        <p:nvGrpSpPr>
          <p:cNvPr id="7172" name="Group 271"/>
          <p:cNvGrpSpPr>
            <a:grpSpLocks/>
          </p:cNvGrpSpPr>
          <p:nvPr/>
        </p:nvGrpSpPr>
        <p:grpSpPr bwMode="auto">
          <a:xfrm>
            <a:off x="608105" y="1459215"/>
            <a:ext cx="6932613" cy="4876800"/>
            <a:chOff x="288" y="768"/>
            <a:chExt cx="4367" cy="3072"/>
          </a:xfrm>
        </p:grpSpPr>
        <p:grpSp>
          <p:nvGrpSpPr>
            <p:cNvPr id="7180" name="Group 272"/>
            <p:cNvGrpSpPr>
              <a:grpSpLocks/>
            </p:cNvGrpSpPr>
            <p:nvPr/>
          </p:nvGrpSpPr>
          <p:grpSpPr bwMode="auto">
            <a:xfrm>
              <a:off x="288" y="768"/>
              <a:ext cx="4367" cy="3072"/>
              <a:chOff x="288" y="768"/>
              <a:chExt cx="4367" cy="3072"/>
            </a:xfrm>
          </p:grpSpPr>
          <p:pic>
            <p:nvPicPr>
              <p:cNvPr id="7184" name="Picture 273"/>
              <p:cNvPicPr>
                <a:picLocks noChangeAspect="1" noChangeArrowheads="1"/>
              </p:cNvPicPr>
              <p:nvPr/>
            </p:nvPicPr>
            <p:blipFill>
              <a:blip r:embed="rId2" cstate="print"/>
              <a:srcRect/>
              <a:stretch>
                <a:fillRect/>
              </a:stretch>
            </p:blipFill>
            <p:spPr bwMode="auto">
              <a:xfrm>
                <a:off x="413" y="785"/>
                <a:ext cx="4151" cy="3055"/>
              </a:xfrm>
              <a:prstGeom prst="rect">
                <a:avLst/>
              </a:prstGeom>
              <a:noFill/>
              <a:ln w="9525">
                <a:noFill/>
                <a:round/>
                <a:headEnd/>
                <a:tailEnd/>
              </a:ln>
            </p:spPr>
          </p:pic>
          <p:grpSp>
            <p:nvGrpSpPr>
              <p:cNvPr id="7185" name="Group 274"/>
              <p:cNvGrpSpPr>
                <a:grpSpLocks/>
              </p:cNvGrpSpPr>
              <p:nvPr/>
            </p:nvGrpSpPr>
            <p:grpSpPr bwMode="auto">
              <a:xfrm>
                <a:off x="288" y="2756"/>
                <a:ext cx="1080" cy="778"/>
                <a:chOff x="288" y="2756"/>
                <a:chExt cx="1080" cy="778"/>
              </a:xfrm>
            </p:grpSpPr>
            <p:grpSp>
              <p:nvGrpSpPr>
                <p:cNvPr id="7214" name="Group 275"/>
                <p:cNvGrpSpPr>
                  <a:grpSpLocks/>
                </p:cNvGrpSpPr>
                <p:nvPr/>
              </p:nvGrpSpPr>
              <p:grpSpPr bwMode="auto">
                <a:xfrm>
                  <a:off x="1067" y="3274"/>
                  <a:ext cx="301" cy="260"/>
                  <a:chOff x="1067" y="3274"/>
                  <a:chExt cx="301" cy="260"/>
                </a:xfrm>
              </p:grpSpPr>
              <p:sp>
                <p:nvSpPr>
                  <p:cNvPr id="7239" name="Freeform 276"/>
                  <p:cNvSpPr>
                    <a:spLocks noChangeArrowheads="1"/>
                  </p:cNvSpPr>
                  <p:nvPr/>
                </p:nvSpPr>
                <p:spPr bwMode="auto">
                  <a:xfrm>
                    <a:off x="1067" y="3274"/>
                    <a:ext cx="301" cy="260"/>
                  </a:xfrm>
                  <a:custGeom>
                    <a:avLst/>
                    <a:gdLst>
                      <a:gd name="T0" fmla="*/ 157 w 251"/>
                      <a:gd name="T1" fmla="*/ 0 h 216"/>
                      <a:gd name="T2" fmla="*/ 0 w 251"/>
                      <a:gd name="T3" fmla="*/ 163 h 216"/>
                      <a:gd name="T4" fmla="*/ 0 w 251"/>
                      <a:gd name="T5" fmla="*/ 385 h 216"/>
                      <a:gd name="T6" fmla="*/ 157 w 251"/>
                      <a:gd name="T7" fmla="*/ 546 h 216"/>
                      <a:gd name="T8" fmla="*/ 466 w 251"/>
                      <a:gd name="T9" fmla="*/ 546 h 216"/>
                      <a:gd name="T10" fmla="*/ 622 w 251"/>
                      <a:gd name="T11" fmla="*/ 385 h 216"/>
                      <a:gd name="T12" fmla="*/ 622 w 251"/>
                      <a:gd name="T13" fmla="*/ 163 h 216"/>
                      <a:gd name="T14" fmla="*/ 466 w 251"/>
                      <a:gd name="T15" fmla="*/ 0 h 216"/>
                      <a:gd name="T16" fmla="*/ 157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4"/>
                        </a:lnTo>
                        <a:lnTo>
                          <a:pt x="0" y="153"/>
                        </a:lnTo>
                        <a:lnTo>
                          <a:pt x="63" y="216"/>
                        </a:lnTo>
                        <a:lnTo>
                          <a:pt x="188" y="216"/>
                        </a:lnTo>
                        <a:lnTo>
                          <a:pt x="251" y="153"/>
                        </a:lnTo>
                        <a:lnTo>
                          <a:pt x="251" y="64"/>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240" name="Freeform 277"/>
                  <p:cNvSpPr>
                    <a:spLocks noChangeArrowheads="1"/>
                  </p:cNvSpPr>
                  <p:nvPr/>
                </p:nvSpPr>
                <p:spPr bwMode="auto">
                  <a:xfrm>
                    <a:off x="1067" y="3274"/>
                    <a:ext cx="301" cy="260"/>
                  </a:xfrm>
                  <a:custGeom>
                    <a:avLst/>
                    <a:gdLst>
                      <a:gd name="T0" fmla="*/ 157 w 251"/>
                      <a:gd name="T1" fmla="*/ 0 h 216"/>
                      <a:gd name="T2" fmla="*/ 0 w 251"/>
                      <a:gd name="T3" fmla="*/ 163 h 216"/>
                      <a:gd name="T4" fmla="*/ 0 w 251"/>
                      <a:gd name="T5" fmla="*/ 385 h 216"/>
                      <a:gd name="T6" fmla="*/ 157 w 251"/>
                      <a:gd name="T7" fmla="*/ 546 h 216"/>
                      <a:gd name="T8" fmla="*/ 466 w 251"/>
                      <a:gd name="T9" fmla="*/ 546 h 216"/>
                      <a:gd name="T10" fmla="*/ 622 w 251"/>
                      <a:gd name="T11" fmla="*/ 385 h 216"/>
                      <a:gd name="T12" fmla="*/ 622 w 251"/>
                      <a:gd name="T13" fmla="*/ 163 h 216"/>
                      <a:gd name="T14" fmla="*/ 466 w 251"/>
                      <a:gd name="T15" fmla="*/ 0 h 216"/>
                      <a:gd name="T16" fmla="*/ 157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4"/>
                        </a:lnTo>
                        <a:lnTo>
                          <a:pt x="0" y="153"/>
                        </a:lnTo>
                        <a:lnTo>
                          <a:pt x="63" y="216"/>
                        </a:lnTo>
                        <a:lnTo>
                          <a:pt x="188" y="216"/>
                        </a:lnTo>
                        <a:lnTo>
                          <a:pt x="251" y="153"/>
                        </a:lnTo>
                        <a:lnTo>
                          <a:pt x="251" y="64"/>
                        </a:lnTo>
                        <a:lnTo>
                          <a:pt x="188" y="0"/>
                        </a:lnTo>
                        <a:lnTo>
                          <a:pt x="63" y="0"/>
                        </a:lnTo>
                        <a:close/>
                      </a:path>
                    </a:pathLst>
                  </a:custGeom>
                  <a:noFill/>
                  <a:ln w="7920">
                    <a:solidFill>
                      <a:srgbClr val="000000"/>
                    </a:solidFill>
                    <a:round/>
                    <a:headEnd/>
                    <a:tailEnd/>
                  </a:ln>
                </p:spPr>
                <p:txBody>
                  <a:bodyPr wrap="none" anchor="ctr"/>
                  <a:lstStyle/>
                  <a:p>
                    <a:endParaRPr lang="fr-FR"/>
                  </a:p>
                </p:txBody>
              </p:sp>
            </p:grpSp>
            <p:sp>
              <p:nvSpPr>
                <p:cNvPr id="7215" name="Rectangle 278"/>
                <p:cNvSpPr>
                  <a:spLocks noChangeArrowheads="1"/>
                </p:cNvSpPr>
                <p:nvPr/>
              </p:nvSpPr>
              <p:spPr bwMode="auto">
                <a:xfrm>
                  <a:off x="1199" y="3349"/>
                  <a:ext cx="82"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A</a:t>
                  </a:r>
                </a:p>
              </p:txBody>
            </p:sp>
            <p:grpSp>
              <p:nvGrpSpPr>
                <p:cNvPr id="7216" name="Group 279"/>
                <p:cNvGrpSpPr>
                  <a:grpSpLocks/>
                </p:cNvGrpSpPr>
                <p:nvPr/>
              </p:nvGrpSpPr>
              <p:grpSpPr bwMode="auto">
                <a:xfrm>
                  <a:off x="677" y="3016"/>
                  <a:ext cx="302" cy="257"/>
                  <a:chOff x="677" y="3016"/>
                  <a:chExt cx="302" cy="257"/>
                </a:xfrm>
              </p:grpSpPr>
              <p:sp>
                <p:nvSpPr>
                  <p:cNvPr id="7237" name="Freeform 280"/>
                  <p:cNvSpPr>
                    <a:spLocks noChangeArrowheads="1"/>
                  </p:cNvSpPr>
                  <p:nvPr/>
                </p:nvSpPr>
                <p:spPr bwMode="auto">
                  <a:xfrm>
                    <a:off x="677" y="3016"/>
                    <a:ext cx="302" cy="257"/>
                  </a:xfrm>
                  <a:custGeom>
                    <a:avLst/>
                    <a:gdLst>
                      <a:gd name="T0" fmla="*/ 158 w 251"/>
                      <a:gd name="T1" fmla="*/ 0 h 214"/>
                      <a:gd name="T2" fmla="*/ 0 w 251"/>
                      <a:gd name="T3" fmla="*/ 155 h 214"/>
                      <a:gd name="T4" fmla="*/ 0 w 251"/>
                      <a:gd name="T5" fmla="*/ 376 h 214"/>
                      <a:gd name="T6" fmla="*/ 158 w 251"/>
                      <a:gd name="T7" fmla="*/ 536 h 214"/>
                      <a:gd name="T8" fmla="*/ 473 w 251"/>
                      <a:gd name="T9" fmla="*/ 536 h 214"/>
                      <a:gd name="T10" fmla="*/ 633 w 251"/>
                      <a:gd name="T11" fmla="*/ 376 h 214"/>
                      <a:gd name="T12" fmla="*/ 633 w 251"/>
                      <a:gd name="T13" fmla="*/ 155 h 214"/>
                      <a:gd name="T14" fmla="*/ 473 w 251"/>
                      <a:gd name="T15" fmla="*/ 0 h 214"/>
                      <a:gd name="T16" fmla="*/ 158 w 251"/>
                      <a:gd name="T17" fmla="*/ 0 h 2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4"/>
                      <a:gd name="T29" fmla="*/ 251 w 251"/>
                      <a:gd name="T30" fmla="*/ 214 h 2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4">
                        <a:moveTo>
                          <a:pt x="63" y="0"/>
                        </a:moveTo>
                        <a:lnTo>
                          <a:pt x="0" y="62"/>
                        </a:lnTo>
                        <a:lnTo>
                          <a:pt x="0" y="151"/>
                        </a:lnTo>
                        <a:lnTo>
                          <a:pt x="63" y="214"/>
                        </a:lnTo>
                        <a:lnTo>
                          <a:pt x="188" y="214"/>
                        </a:lnTo>
                        <a:lnTo>
                          <a:pt x="251" y="151"/>
                        </a:lnTo>
                        <a:lnTo>
                          <a:pt x="251" y="62"/>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238" name="Freeform 281"/>
                  <p:cNvSpPr>
                    <a:spLocks noChangeArrowheads="1"/>
                  </p:cNvSpPr>
                  <p:nvPr/>
                </p:nvSpPr>
                <p:spPr bwMode="auto">
                  <a:xfrm>
                    <a:off x="677" y="3016"/>
                    <a:ext cx="302" cy="257"/>
                  </a:xfrm>
                  <a:custGeom>
                    <a:avLst/>
                    <a:gdLst>
                      <a:gd name="T0" fmla="*/ 158 w 251"/>
                      <a:gd name="T1" fmla="*/ 0 h 214"/>
                      <a:gd name="T2" fmla="*/ 0 w 251"/>
                      <a:gd name="T3" fmla="*/ 155 h 214"/>
                      <a:gd name="T4" fmla="*/ 0 w 251"/>
                      <a:gd name="T5" fmla="*/ 376 h 214"/>
                      <a:gd name="T6" fmla="*/ 158 w 251"/>
                      <a:gd name="T7" fmla="*/ 536 h 214"/>
                      <a:gd name="T8" fmla="*/ 473 w 251"/>
                      <a:gd name="T9" fmla="*/ 536 h 214"/>
                      <a:gd name="T10" fmla="*/ 633 w 251"/>
                      <a:gd name="T11" fmla="*/ 376 h 214"/>
                      <a:gd name="T12" fmla="*/ 633 w 251"/>
                      <a:gd name="T13" fmla="*/ 155 h 214"/>
                      <a:gd name="T14" fmla="*/ 473 w 251"/>
                      <a:gd name="T15" fmla="*/ 0 h 214"/>
                      <a:gd name="T16" fmla="*/ 158 w 251"/>
                      <a:gd name="T17" fmla="*/ 0 h 2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4"/>
                      <a:gd name="T29" fmla="*/ 251 w 251"/>
                      <a:gd name="T30" fmla="*/ 214 h 2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4">
                        <a:moveTo>
                          <a:pt x="63" y="0"/>
                        </a:moveTo>
                        <a:lnTo>
                          <a:pt x="0" y="62"/>
                        </a:lnTo>
                        <a:lnTo>
                          <a:pt x="0" y="151"/>
                        </a:lnTo>
                        <a:lnTo>
                          <a:pt x="63" y="214"/>
                        </a:lnTo>
                        <a:lnTo>
                          <a:pt x="188" y="214"/>
                        </a:lnTo>
                        <a:lnTo>
                          <a:pt x="251" y="151"/>
                        </a:lnTo>
                        <a:lnTo>
                          <a:pt x="251" y="62"/>
                        </a:lnTo>
                        <a:lnTo>
                          <a:pt x="188" y="0"/>
                        </a:lnTo>
                        <a:lnTo>
                          <a:pt x="63" y="0"/>
                        </a:lnTo>
                        <a:close/>
                      </a:path>
                    </a:pathLst>
                  </a:custGeom>
                  <a:noFill/>
                  <a:ln w="7920">
                    <a:solidFill>
                      <a:srgbClr val="000000"/>
                    </a:solidFill>
                    <a:round/>
                    <a:headEnd/>
                    <a:tailEnd/>
                  </a:ln>
                </p:spPr>
                <p:txBody>
                  <a:bodyPr wrap="none" anchor="ctr"/>
                  <a:lstStyle/>
                  <a:p>
                    <a:endParaRPr lang="fr-FR"/>
                  </a:p>
                </p:txBody>
              </p:sp>
            </p:grpSp>
            <p:sp>
              <p:nvSpPr>
                <p:cNvPr id="7217" name="Rectangle 282"/>
                <p:cNvSpPr>
                  <a:spLocks noChangeArrowheads="1"/>
                </p:cNvSpPr>
                <p:nvPr/>
              </p:nvSpPr>
              <p:spPr bwMode="auto">
                <a:xfrm>
                  <a:off x="813" y="3088"/>
                  <a:ext cx="75"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B</a:t>
                  </a:r>
                </a:p>
              </p:txBody>
            </p:sp>
            <p:grpSp>
              <p:nvGrpSpPr>
                <p:cNvPr id="7218" name="Group 283"/>
                <p:cNvGrpSpPr>
                  <a:grpSpLocks/>
                </p:cNvGrpSpPr>
                <p:nvPr/>
              </p:nvGrpSpPr>
              <p:grpSpPr bwMode="auto">
                <a:xfrm>
                  <a:off x="288" y="2756"/>
                  <a:ext cx="302" cy="260"/>
                  <a:chOff x="288" y="2756"/>
                  <a:chExt cx="302" cy="260"/>
                </a:xfrm>
              </p:grpSpPr>
              <p:sp>
                <p:nvSpPr>
                  <p:cNvPr id="7235" name="Freeform 284"/>
                  <p:cNvSpPr>
                    <a:spLocks noChangeArrowheads="1"/>
                  </p:cNvSpPr>
                  <p:nvPr/>
                </p:nvSpPr>
                <p:spPr bwMode="auto">
                  <a:xfrm>
                    <a:off x="288" y="2756"/>
                    <a:ext cx="302" cy="260"/>
                  </a:xfrm>
                  <a:custGeom>
                    <a:avLst/>
                    <a:gdLst>
                      <a:gd name="T0" fmla="*/ 158 w 251"/>
                      <a:gd name="T1" fmla="*/ 0 h 216"/>
                      <a:gd name="T2" fmla="*/ 0 w 251"/>
                      <a:gd name="T3" fmla="*/ 159 h 216"/>
                      <a:gd name="T4" fmla="*/ 0 w 251"/>
                      <a:gd name="T5" fmla="*/ 384 h 216"/>
                      <a:gd name="T6" fmla="*/ 158 w 251"/>
                      <a:gd name="T7" fmla="*/ 546 h 216"/>
                      <a:gd name="T8" fmla="*/ 472 w 251"/>
                      <a:gd name="T9" fmla="*/ 546 h 216"/>
                      <a:gd name="T10" fmla="*/ 633 w 251"/>
                      <a:gd name="T11" fmla="*/ 384 h 216"/>
                      <a:gd name="T12" fmla="*/ 633 w 251"/>
                      <a:gd name="T13" fmla="*/ 159 h 216"/>
                      <a:gd name="T14" fmla="*/ 472 w 251"/>
                      <a:gd name="T15" fmla="*/ 0 h 216"/>
                      <a:gd name="T16" fmla="*/ 158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7" y="216"/>
                        </a:lnTo>
                        <a:lnTo>
                          <a:pt x="251" y="152"/>
                        </a:lnTo>
                        <a:lnTo>
                          <a:pt x="251" y="63"/>
                        </a:lnTo>
                        <a:lnTo>
                          <a:pt x="187" y="0"/>
                        </a:lnTo>
                        <a:lnTo>
                          <a:pt x="63" y="0"/>
                        </a:lnTo>
                        <a:close/>
                      </a:path>
                    </a:pathLst>
                  </a:custGeom>
                  <a:solidFill>
                    <a:srgbClr val="CCCC00"/>
                  </a:solidFill>
                  <a:ln w="9525">
                    <a:noFill/>
                    <a:round/>
                    <a:headEnd/>
                    <a:tailEnd/>
                  </a:ln>
                </p:spPr>
                <p:txBody>
                  <a:bodyPr wrap="none" anchor="ctr"/>
                  <a:lstStyle/>
                  <a:p>
                    <a:endParaRPr lang="fr-FR"/>
                  </a:p>
                </p:txBody>
              </p:sp>
              <p:sp>
                <p:nvSpPr>
                  <p:cNvPr id="7236" name="Freeform 285"/>
                  <p:cNvSpPr>
                    <a:spLocks noChangeArrowheads="1"/>
                  </p:cNvSpPr>
                  <p:nvPr/>
                </p:nvSpPr>
                <p:spPr bwMode="auto">
                  <a:xfrm>
                    <a:off x="288" y="2756"/>
                    <a:ext cx="302" cy="260"/>
                  </a:xfrm>
                  <a:custGeom>
                    <a:avLst/>
                    <a:gdLst>
                      <a:gd name="T0" fmla="*/ 158 w 251"/>
                      <a:gd name="T1" fmla="*/ 0 h 216"/>
                      <a:gd name="T2" fmla="*/ 0 w 251"/>
                      <a:gd name="T3" fmla="*/ 159 h 216"/>
                      <a:gd name="T4" fmla="*/ 0 w 251"/>
                      <a:gd name="T5" fmla="*/ 384 h 216"/>
                      <a:gd name="T6" fmla="*/ 158 w 251"/>
                      <a:gd name="T7" fmla="*/ 546 h 216"/>
                      <a:gd name="T8" fmla="*/ 472 w 251"/>
                      <a:gd name="T9" fmla="*/ 546 h 216"/>
                      <a:gd name="T10" fmla="*/ 633 w 251"/>
                      <a:gd name="T11" fmla="*/ 384 h 216"/>
                      <a:gd name="T12" fmla="*/ 633 w 251"/>
                      <a:gd name="T13" fmla="*/ 159 h 216"/>
                      <a:gd name="T14" fmla="*/ 472 w 251"/>
                      <a:gd name="T15" fmla="*/ 0 h 216"/>
                      <a:gd name="T16" fmla="*/ 158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7" y="216"/>
                        </a:lnTo>
                        <a:lnTo>
                          <a:pt x="251" y="152"/>
                        </a:lnTo>
                        <a:lnTo>
                          <a:pt x="251" y="63"/>
                        </a:lnTo>
                        <a:lnTo>
                          <a:pt x="187" y="0"/>
                        </a:lnTo>
                        <a:lnTo>
                          <a:pt x="63" y="0"/>
                        </a:lnTo>
                        <a:close/>
                      </a:path>
                    </a:pathLst>
                  </a:custGeom>
                  <a:noFill/>
                  <a:ln w="7920">
                    <a:solidFill>
                      <a:srgbClr val="000000"/>
                    </a:solidFill>
                    <a:round/>
                    <a:headEnd/>
                    <a:tailEnd/>
                  </a:ln>
                </p:spPr>
                <p:txBody>
                  <a:bodyPr wrap="none" anchor="ctr"/>
                  <a:lstStyle/>
                  <a:p>
                    <a:endParaRPr lang="fr-FR"/>
                  </a:p>
                </p:txBody>
              </p:sp>
            </p:grpSp>
            <p:sp>
              <p:nvSpPr>
                <p:cNvPr id="7219" name="Rectangle 286"/>
                <p:cNvSpPr>
                  <a:spLocks noChangeArrowheads="1"/>
                </p:cNvSpPr>
                <p:nvPr/>
              </p:nvSpPr>
              <p:spPr bwMode="auto">
                <a:xfrm>
                  <a:off x="420" y="2830"/>
                  <a:ext cx="75"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C</a:t>
                  </a:r>
                </a:p>
              </p:txBody>
            </p:sp>
            <p:sp>
              <p:nvSpPr>
                <p:cNvPr id="7220" name="Freeform 287"/>
                <p:cNvSpPr>
                  <a:spLocks noChangeArrowheads="1"/>
                </p:cNvSpPr>
                <p:nvPr/>
              </p:nvSpPr>
              <p:spPr bwMode="auto">
                <a:xfrm>
                  <a:off x="1067" y="3274"/>
                  <a:ext cx="301" cy="260"/>
                </a:xfrm>
                <a:custGeom>
                  <a:avLst/>
                  <a:gdLst>
                    <a:gd name="T0" fmla="*/ 157 w 251"/>
                    <a:gd name="T1" fmla="*/ 0 h 216"/>
                    <a:gd name="T2" fmla="*/ 0 w 251"/>
                    <a:gd name="T3" fmla="*/ 163 h 216"/>
                    <a:gd name="T4" fmla="*/ 0 w 251"/>
                    <a:gd name="T5" fmla="*/ 385 h 216"/>
                    <a:gd name="T6" fmla="*/ 157 w 251"/>
                    <a:gd name="T7" fmla="*/ 546 h 216"/>
                    <a:gd name="T8" fmla="*/ 466 w 251"/>
                    <a:gd name="T9" fmla="*/ 546 h 216"/>
                    <a:gd name="T10" fmla="*/ 622 w 251"/>
                    <a:gd name="T11" fmla="*/ 385 h 216"/>
                    <a:gd name="T12" fmla="*/ 622 w 251"/>
                    <a:gd name="T13" fmla="*/ 163 h 216"/>
                    <a:gd name="T14" fmla="*/ 466 w 251"/>
                    <a:gd name="T15" fmla="*/ 0 h 216"/>
                    <a:gd name="T16" fmla="*/ 157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4"/>
                      </a:lnTo>
                      <a:lnTo>
                        <a:pt x="0" y="153"/>
                      </a:lnTo>
                      <a:lnTo>
                        <a:pt x="63" y="216"/>
                      </a:lnTo>
                      <a:lnTo>
                        <a:pt x="188" y="216"/>
                      </a:lnTo>
                      <a:lnTo>
                        <a:pt x="251" y="153"/>
                      </a:lnTo>
                      <a:lnTo>
                        <a:pt x="251" y="64"/>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221" name="Freeform 288"/>
                <p:cNvSpPr>
                  <a:spLocks noChangeArrowheads="1"/>
                </p:cNvSpPr>
                <p:nvPr/>
              </p:nvSpPr>
              <p:spPr bwMode="auto">
                <a:xfrm>
                  <a:off x="1067" y="3274"/>
                  <a:ext cx="301" cy="260"/>
                </a:xfrm>
                <a:custGeom>
                  <a:avLst/>
                  <a:gdLst>
                    <a:gd name="T0" fmla="*/ 157 w 251"/>
                    <a:gd name="T1" fmla="*/ 0 h 216"/>
                    <a:gd name="T2" fmla="*/ 0 w 251"/>
                    <a:gd name="T3" fmla="*/ 163 h 216"/>
                    <a:gd name="T4" fmla="*/ 0 w 251"/>
                    <a:gd name="T5" fmla="*/ 385 h 216"/>
                    <a:gd name="T6" fmla="*/ 157 w 251"/>
                    <a:gd name="T7" fmla="*/ 546 h 216"/>
                    <a:gd name="T8" fmla="*/ 466 w 251"/>
                    <a:gd name="T9" fmla="*/ 546 h 216"/>
                    <a:gd name="T10" fmla="*/ 622 w 251"/>
                    <a:gd name="T11" fmla="*/ 385 h 216"/>
                    <a:gd name="T12" fmla="*/ 622 w 251"/>
                    <a:gd name="T13" fmla="*/ 163 h 216"/>
                    <a:gd name="T14" fmla="*/ 466 w 251"/>
                    <a:gd name="T15" fmla="*/ 0 h 216"/>
                    <a:gd name="T16" fmla="*/ 157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4"/>
                      </a:lnTo>
                      <a:lnTo>
                        <a:pt x="0" y="153"/>
                      </a:lnTo>
                      <a:lnTo>
                        <a:pt x="63" y="216"/>
                      </a:lnTo>
                      <a:lnTo>
                        <a:pt x="188" y="216"/>
                      </a:lnTo>
                      <a:lnTo>
                        <a:pt x="251" y="153"/>
                      </a:lnTo>
                      <a:lnTo>
                        <a:pt x="251" y="64"/>
                      </a:lnTo>
                      <a:lnTo>
                        <a:pt x="188" y="0"/>
                      </a:lnTo>
                      <a:lnTo>
                        <a:pt x="63" y="0"/>
                      </a:lnTo>
                      <a:close/>
                    </a:path>
                  </a:pathLst>
                </a:custGeom>
                <a:noFill/>
                <a:ln w="7920">
                  <a:solidFill>
                    <a:srgbClr val="000000"/>
                  </a:solidFill>
                  <a:round/>
                  <a:headEnd/>
                  <a:tailEnd/>
                </a:ln>
              </p:spPr>
              <p:txBody>
                <a:bodyPr wrap="none" anchor="ctr"/>
                <a:lstStyle/>
                <a:p>
                  <a:endParaRPr lang="fr-FR"/>
                </a:p>
              </p:txBody>
            </p:sp>
            <p:sp>
              <p:nvSpPr>
                <p:cNvPr id="7222" name="Freeform 289"/>
                <p:cNvSpPr>
                  <a:spLocks noChangeArrowheads="1"/>
                </p:cNvSpPr>
                <p:nvPr/>
              </p:nvSpPr>
              <p:spPr bwMode="auto">
                <a:xfrm>
                  <a:off x="1067" y="3274"/>
                  <a:ext cx="301" cy="260"/>
                </a:xfrm>
                <a:custGeom>
                  <a:avLst/>
                  <a:gdLst>
                    <a:gd name="T0" fmla="*/ 157 w 251"/>
                    <a:gd name="T1" fmla="*/ 0 h 216"/>
                    <a:gd name="T2" fmla="*/ 0 w 251"/>
                    <a:gd name="T3" fmla="*/ 163 h 216"/>
                    <a:gd name="T4" fmla="*/ 0 w 251"/>
                    <a:gd name="T5" fmla="*/ 385 h 216"/>
                    <a:gd name="T6" fmla="*/ 157 w 251"/>
                    <a:gd name="T7" fmla="*/ 546 h 216"/>
                    <a:gd name="T8" fmla="*/ 466 w 251"/>
                    <a:gd name="T9" fmla="*/ 546 h 216"/>
                    <a:gd name="T10" fmla="*/ 622 w 251"/>
                    <a:gd name="T11" fmla="*/ 385 h 216"/>
                    <a:gd name="T12" fmla="*/ 622 w 251"/>
                    <a:gd name="T13" fmla="*/ 163 h 216"/>
                    <a:gd name="T14" fmla="*/ 466 w 251"/>
                    <a:gd name="T15" fmla="*/ 0 h 216"/>
                    <a:gd name="T16" fmla="*/ 157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4"/>
                      </a:lnTo>
                      <a:lnTo>
                        <a:pt x="0" y="153"/>
                      </a:lnTo>
                      <a:lnTo>
                        <a:pt x="63" y="216"/>
                      </a:lnTo>
                      <a:lnTo>
                        <a:pt x="188" y="216"/>
                      </a:lnTo>
                      <a:lnTo>
                        <a:pt x="251" y="153"/>
                      </a:lnTo>
                      <a:lnTo>
                        <a:pt x="251" y="64"/>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223" name="Freeform 290"/>
                <p:cNvSpPr>
                  <a:spLocks noChangeArrowheads="1"/>
                </p:cNvSpPr>
                <p:nvPr/>
              </p:nvSpPr>
              <p:spPr bwMode="auto">
                <a:xfrm>
                  <a:off x="1067" y="3274"/>
                  <a:ext cx="301" cy="260"/>
                </a:xfrm>
                <a:custGeom>
                  <a:avLst/>
                  <a:gdLst>
                    <a:gd name="T0" fmla="*/ 157 w 251"/>
                    <a:gd name="T1" fmla="*/ 0 h 216"/>
                    <a:gd name="T2" fmla="*/ 0 w 251"/>
                    <a:gd name="T3" fmla="*/ 163 h 216"/>
                    <a:gd name="T4" fmla="*/ 0 w 251"/>
                    <a:gd name="T5" fmla="*/ 385 h 216"/>
                    <a:gd name="T6" fmla="*/ 157 w 251"/>
                    <a:gd name="T7" fmla="*/ 546 h 216"/>
                    <a:gd name="T8" fmla="*/ 466 w 251"/>
                    <a:gd name="T9" fmla="*/ 546 h 216"/>
                    <a:gd name="T10" fmla="*/ 622 w 251"/>
                    <a:gd name="T11" fmla="*/ 385 h 216"/>
                    <a:gd name="T12" fmla="*/ 622 w 251"/>
                    <a:gd name="T13" fmla="*/ 163 h 216"/>
                    <a:gd name="T14" fmla="*/ 466 w 251"/>
                    <a:gd name="T15" fmla="*/ 0 h 216"/>
                    <a:gd name="T16" fmla="*/ 157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4"/>
                      </a:lnTo>
                      <a:lnTo>
                        <a:pt x="0" y="153"/>
                      </a:lnTo>
                      <a:lnTo>
                        <a:pt x="63" y="216"/>
                      </a:lnTo>
                      <a:lnTo>
                        <a:pt x="188" y="216"/>
                      </a:lnTo>
                      <a:lnTo>
                        <a:pt x="251" y="153"/>
                      </a:lnTo>
                      <a:lnTo>
                        <a:pt x="251" y="64"/>
                      </a:lnTo>
                      <a:lnTo>
                        <a:pt x="188" y="0"/>
                      </a:lnTo>
                      <a:lnTo>
                        <a:pt x="63" y="0"/>
                      </a:lnTo>
                      <a:close/>
                    </a:path>
                  </a:pathLst>
                </a:custGeom>
                <a:noFill/>
                <a:ln w="7920">
                  <a:solidFill>
                    <a:srgbClr val="000000"/>
                  </a:solidFill>
                  <a:round/>
                  <a:headEnd/>
                  <a:tailEnd/>
                </a:ln>
              </p:spPr>
              <p:txBody>
                <a:bodyPr wrap="none" anchor="ctr"/>
                <a:lstStyle/>
                <a:p>
                  <a:endParaRPr lang="fr-FR"/>
                </a:p>
              </p:txBody>
            </p:sp>
            <p:sp>
              <p:nvSpPr>
                <p:cNvPr id="7224" name="Rectangle 291"/>
                <p:cNvSpPr>
                  <a:spLocks noChangeArrowheads="1"/>
                </p:cNvSpPr>
                <p:nvPr/>
              </p:nvSpPr>
              <p:spPr bwMode="auto">
                <a:xfrm>
                  <a:off x="1199" y="3349"/>
                  <a:ext cx="82"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A</a:t>
                  </a:r>
                </a:p>
              </p:txBody>
            </p:sp>
            <p:sp>
              <p:nvSpPr>
                <p:cNvPr id="7225" name="Freeform 292"/>
                <p:cNvSpPr>
                  <a:spLocks noChangeArrowheads="1"/>
                </p:cNvSpPr>
                <p:nvPr/>
              </p:nvSpPr>
              <p:spPr bwMode="auto">
                <a:xfrm>
                  <a:off x="677" y="3016"/>
                  <a:ext cx="303" cy="257"/>
                </a:xfrm>
                <a:custGeom>
                  <a:avLst/>
                  <a:gdLst>
                    <a:gd name="T0" fmla="*/ 162 w 251"/>
                    <a:gd name="T1" fmla="*/ 0 h 214"/>
                    <a:gd name="T2" fmla="*/ 0 w 251"/>
                    <a:gd name="T3" fmla="*/ 155 h 214"/>
                    <a:gd name="T4" fmla="*/ 0 w 251"/>
                    <a:gd name="T5" fmla="*/ 376 h 214"/>
                    <a:gd name="T6" fmla="*/ 162 w 251"/>
                    <a:gd name="T7" fmla="*/ 536 h 214"/>
                    <a:gd name="T8" fmla="*/ 483 w 251"/>
                    <a:gd name="T9" fmla="*/ 536 h 214"/>
                    <a:gd name="T10" fmla="*/ 645 w 251"/>
                    <a:gd name="T11" fmla="*/ 376 h 214"/>
                    <a:gd name="T12" fmla="*/ 645 w 251"/>
                    <a:gd name="T13" fmla="*/ 155 h 214"/>
                    <a:gd name="T14" fmla="*/ 483 w 251"/>
                    <a:gd name="T15" fmla="*/ 0 h 214"/>
                    <a:gd name="T16" fmla="*/ 162 w 251"/>
                    <a:gd name="T17" fmla="*/ 0 h 2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4"/>
                    <a:gd name="T29" fmla="*/ 251 w 251"/>
                    <a:gd name="T30" fmla="*/ 214 h 2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4">
                      <a:moveTo>
                        <a:pt x="63" y="0"/>
                      </a:moveTo>
                      <a:lnTo>
                        <a:pt x="0" y="62"/>
                      </a:lnTo>
                      <a:lnTo>
                        <a:pt x="0" y="151"/>
                      </a:lnTo>
                      <a:lnTo>
                        <a:pt x="63" y="214"/>
                      </a:lnTo>
                      <a:lnTo>
                        <a:pt x="188" y="214"/>
                      </a:lnTo>
                      <a:lnTo>
                        <a:pt x="251" y="151"/>
                      </a:lnTo>
                      <a:lnTo>
                        <a:pt x="251" y="62"/>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226" name="Freeform 293"/>
                <p:cNvSpPr>
                  <a:spLocks noChangeArrowheads="1"/>
                </p:cNvSpPr>
                <p:nvPr/>
              </p:nvSpPr>
              <p:spPr bwMode="auto">
                <a:xfrm>
                  <a:off x="677" y="3016"/>
                  <a:ext cx="303" cy="257"/>
                </a:xfrm>
                <a:custGeom>
                  <a:avLst/>
                  <a:gdLst>
                    <a:gd name="T0" fmla="*/ 162 w 251"/>
                    <a:gd name="T1" fmla="*/ 0 h 214"/>
                    <a:gd name="T2" fmla="*/ 0 w 251"/>
                    <a:gd name="T3" fmla="*/ 155 h 214"/>
                    <a:gd name="T4" fmla="*/ 0 w 251"/>
                    <a:gd name="T5" fmla="*/ 376 h 214"/>
                    <a:gd name="T6" fmla="*/ 162 w 251"/>
                    <a:gd name="T7" fmla="*/ 536 h 214"/>
                    <a:gd name="T8" fmla="*/ 483 w 251"/>
                    <a:gd name="T9" fmla="*/ 536 h 214"/>
                    <a:gd name="T10" fmla="*/ 645 w 251"/>
                    <a:gd name="T11" fmla="*/ 376 h 214"/>
                    <a:gd name="T12" fmla="*/ 645 w 251"/>
                    <a:gd name="T13" fmla="*/ 155 h 214"/>
                    <a:gd name="T14" fmla="*/ 483 w 251"/>
                    <a:gd name="T15" fmla="*/ 0 h 214"/>
                    <a:gd name="T16" fmla="*/ 162 w 251"/>
                    <a:gd name="T17" fmla="*/ 0 h 2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4"/>
                    <a:gd name="T29" fmla="*/ 251 w 251"/>
                    <a:gd name="T30" fmla="*/ 214 h 2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4">
                      <a:moveTo>
                        <a:pt x="63" y="0"/>
                      </a:moveTo>
                      <a:lnTo>
                        <a:pt x="0" y="62"/>
                      </a:lnTo>
                      <a:lnTo>
                        <a:pt x="0" y="151"/>
                      </a:lnTo>
                      <a:lnTo>
                        <a:pt x="63" y="214"/>
                      </a:lnTo>
                      <a:lnTo>
                        <a:pt x="188" y="214"/>
                      </a:lnTo>
                      <a:lnTo>
                        <a:pt x="251" y="151"/>
                      </a:lnTo>
                      <a:lnTo>
                        <a:pt x="251" y="62"/>
                      </a:lnTo>
                      <a:lnTo>
                        <a:pt x="188" y="0"/>
                      </a:lnTo>
                      <a:lnTo>
                        <a:pt x="63" y="0"/>
                      </a:lnTo>
                      <a:close/>
                    </a:path>
                  </a:pathLst>
                </a:custGeom>
                <a:noFill/>
                <a:ln w="7920">
                  <a:solidFill>
                    <a:srgbClr val="000000"/>
                  </a:solidFill>
                  <a:round/>
                  <a:headEnd/>
                  <a:tailEnd/>
                </a:ln>
              </p:spPr>
              <p:txBody>
                <a:bodyPr wrap="none" anchor="ctr"/>
                <a:lstStyle/>
                <a:p>
                  <a:endParaRPr lang="fr-FR"/>
                </a:p>
              </p:txBody>
            </p:sp>
            <p:sp>
              <p:nvSpPr>
                <p:cNvPr id="7227" name="Freeform 294"/>
                <p:cNvSpPr>
                  <a:spLocks noChangeArrowheads="1"/>
                </p:cNvSpPr>
                <p:nvPr/>
              </p:nvSpPr>
              <p:spPr bwMode="auto">
                <a:xfrm>
                  <a:off x="677" y="3016"/>
                  <a:ext cx="303" cy="257"/>
                </a:xfrm>
                <a:custGeom>
                  <a:avLst/>
                  <a:gdLst>
                    <a:gd name="T0" fmla="*/ 162 w 251"/>
                    <a:gd name="T1" fmla="*/ 0 h 214"/>
                    <a:gd name="T2" fmla="*/ 0 w 251"/>
                    <a:gd name="T3" fmla="*/ 155 h 214"/>
                    <a:gd name="T4" fmla="*/ 0 w 251"/>
                    <a:gd name="T5" fmla="*/ 376 h 214"/>
                    <a:gd name="T6" fmla="*/ 162 w 251"/>
                    <a:gd name="T7" fmla="*/ 536 h 214"/>
                    <a:gd name="T8" fmla="*/ 483 w 251"/>
                    <a:gd name="T9" fmla="*/ 536 h 214"/>
                    <a:gd name="T10" fmla="*/ 645 w 251"/>
                    <a:gd name="T11" fmla="*/ 376 h 214"/>
                    <a:gd name="T12" fmla="*/ 645 w 251"/>
                    <a:gd name="T13" fmla="*/ 155 h 214"/>
                    <a:gd name="T14" fmla="*/ 483 w 251"/>
                    <a:gd name="T15" fmla="*/ 0 h 214"/>
                    <a:gd name="T16" fmla="*/ 162 w 251"/>
                    <a:gd name="T17" fmla="*/ 0 h 2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4"/>
                    <a:gd name="T29" fmla="*/ 251 w 251"/>
                    <a:gd name="T30" fmla="*/ 214 h 2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4">
                      <a:moveTo>
                        <a:pt x="63" y="0"/>
                      </a:moveTo>
                      <a:lnTo>
                        <a:pt x="0" y="62"/>
                      </a:lnTo>
                      <a:lnTo>
                        <a:pt x="0" y="151"/>
                      </a:lnTo>
                      <a:lnTo>
                        <a:pt x="63" y="214"/>
                      </a:lnTo>
                      <a:lnTo>
                        <a:pt x="188" y="214"/>
                      </a:lnTo>
                      <a:lnTo>
                        <a:pt x="251" y="151"/>
                      </a:lnTo>
                      <a:lnTo>
                        <a:pt x="251" y="62"/>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228" name="Freeform 295"/>
                <p:cNvSpPr>
                  <a:spLocks noChangeArrowheads="1"/>
                </p:cNvSpPr>
                <p:nvPr/>
              </p:nvSpPr>
              <p:spPr bwMode="auto">
                <a:xfrm>
                  <a:off x="677" y="3016"/>
                  <a:ext cx="303" cy="257"/>
                </a:xfrm>
                <a:custGeom>
                  <a:avLst/>
                  <a:gdLst>
                    <a:gd name="T0" fmla="*/ 162 w 251"/>
                    <a:gd name="T1" fmla="*/ 0 h 214"/>
                    <a:gd name="T2" fmla="*/ 0 w 251"/>
                    <a:gd name="T3" fmla="*/ 155 h 214"/>
                    <a:gd name="T4" fmla="*/ 0 w 251"/>
                    <a:gd name="T5" fmla="*/ 376 h 214"/>
                    <a:gd name="T6" fmla="*/ 162 w 251"/>
                    <a:gd name="T7" fmla="*/ 536 h 214"/>
                    <a:gd name="T8" fmla="*/ 483 w 251"/>
                    <a:gd name="T9" fmla="*/ 536 h 214"/>
                    <a:gd name="T10" fmla="*/ 645 w 251"/>
                    <a:gd name="T11" fmla="*/ 376 h 214"/>
                    <a:gd name="T12" fmla="*/ 645 w 251"/>
                    <a:gd name="T13" fmla="*/ 155 h 214"/>
                    <a:gd name="T14" fmla="*/ 483 w 251"/>
                    <a:gd name="T15" fmla="*/ 0 h 214"/>
                    <a:gd name="T16" fmla="*/ 162 w 251"/>
                    <a:gd name="T17" fmla="*/ 0 h 2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4"/>
                    <a:gd name="T29" fmla="*/ 251 w 251"/>
                    <a:gd name="T30" fmla="*/ 214 h 2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4">
                      <a:moveTo>
                        <a:pt x="63" y="0"/>
                      </a:moveTo>
                      <a:lnTo>
                        <a:pt x="0" y="62"/>
                      </a:lnTo>
                      <a:lnTo>
                        <a:pt x="0" y="151"/>
                      </a:lnTo>
                      <a:lnTo>
                        <a:pt x="63" y="214"/>
                      </a:lnTo>
                      <a:lnTo>
                        <a:pt x="188" y="214"/>
                      </a:lnTo>
                      <a:lnTo>
                        <a:pt x="251" y="151"/>
                      </a:lnTo>
                      <a:lnTo>
                        <a:pt x="251" y="62"/>
                      </a:lnTo>
                      <a:lnTo>
                        <a:pt x="188" y="0"/>
                      </a:lnTo>
                      <a:lnTo>
                        <a:pt x="63" y="0"/>
                      </a:lnTo>
                      <a:close/>
                    </a:path>
                  </a:pathLst>
                </a:custGeom>
                <a:noFill/>
                <a:ln w="7920">
                  <a:solidFill>
                    <a:srgbClr val="000000"/>
                  </a:solidFill>
                  <a:round/>
                  <a:headEnd/>
                  <a:tailEnd/>
                </a:ln>
              </p:spPr>
              <p:txBody>
                <a:bodyPr wrap="none" anchor="ctr"/>
                <a:lstStyle/>
                <a:p>
                  <a:endParaRPr lang="fr-FR"/>
                </a:p>
              </p:txBody>
            </p:sp>
            <p:sp>
              <p:nvSpPr>
                <p:cNvPr id="7229" name="Rectangle 296"/>
                <p:cNvSpPr>
                  <a:spLocks noChangeArrowheads="1"/>
                </p:cNvSpPr>
                <p:nvPr/>
              </p:nvSpPr>
              <p:spPr bwMode="auto">
                <a:xfrm>
                  <a:off x="813" y="3088"/>
                  <a:ext cx="75"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B</a:t>
                  </a:r>
                </a:p>
              </p:txBody>
            </p:sp>
            <p:sp>
              <p:nvSpPr>
                <p:cNvPr id="7230" name="Freeform 297"/>
                <p:cNvSpPr>
                  <a:spLocks noChangeArrowheads="1"/>
                </p:cNvSpPr>
                <p:nvPr/>
              </p:nvSpPr>
              <p:spPr bwMode="auto">
                <a:xfrm>
                  <a:off x="288" y="2756"/>
                  <a:ext cx="303" cy="260"/>
                </a:xfrm>
                <a:custGeom>
                  <a:avLst/>
                  <a:gdLst>
                    <a:gd name="T0" fmla="*/ 162 w 251"/>
                    <a:gd name="T1" fmla="*/ 0 h 216"/>
                    <a:gd name="T2" fmla="*/ 0 w 251"/>
                    <a:gd name="T3" fmla="*/ 159 h 216"/>
                    <a:gd name="T4" fmla="*/ 0 w 251"/>
                    <a:gd name="T5" fmla="*/ 384 h 216"/>
                    <a:gd name="T6" fmla="*/ 162 w 251"/>
                    <a:gd name="T7" fmla="*/ 546 h 216"/>
                    <a:gd name="T8" fmla="*/ 480 w 251"/>
                    <a:gd name="T9" fmla="*/ 546 h 216"/>
                    <a:gd name="T10" fmla="*/ 645 w 251"/>
                    <a:gd name="T11" fmla="*/ 384 h 216"/>
                    <a:gd name="T12" fmla="*/ 645 w 251"/>
                    <a:gd name="T13" fmla="*/ 159 h 216"/>
                    <a:gd name="T14" fmla="*/ 480 w 251"/>
                    <a:gd name="T15" fmla="*/ 0 h 216"/>
                    <a:gd name="T16" fmla="*/ 162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7" y="216"/>
                      </a:lnTo>
                      <a:lnTo>
                        <a:pt x="251" y="152"/>
                      </a:lnTo>
                      <a:lnTo>
                        <a:pt x="251" y="63"/>
                      </a:lnTo>
                      <a:lnTo>
                        <a:pt x="187" y="0"/>
                      </a:lnTo>
                      <a:lnTo>
                        <a:pt x="63" y="0"/>
                      </a:lnTo>
                      <a:close/>
                    </a:path>
                  </a:pathLst>
                </a:custGeom>
                <a:solidFill>
                  <a:srgbClr val="CCCC00"/>
                </a:solidFill>
                <a:ln w="9525">
                  <a:noFill/>
                  <a:round/>
                  <a:headEnd/>
                  <a:tailEnd/>
                </a:ln>
              </p:spPr>
              <p:txBody>
                <a:bodyPr wrap="none" anchor="ctr"/>
                <a:lstStyle/>
                <a:p>
                  <a:endParaRPr lang="fr-FR"/>
                </a:p>
              </p:txBody>
            </p:sp>
            <p:sp>
              <p:nvSpPr>
                <p:cNvPr id="7231" name="Freeform 298"/>
                <p:cNvSpPr>
                  <a:spLocks noChangeArrowheads="1"/>
                </p:cNvSpPr>
                <p:nvPr/>
              </p:nvSpPr>
              <p:spPr bwMode="auto">
                <a:xfrm>
                  <a:off x="288" y="2756"/>
                  <a:ext cx="303" cy="260"/>
                </a:xfrm>
                <a:custGeom>
                  <a:avLst/>
                  <a:gdLst>
                    <a:gd name="T0" fmla="*/ 162 w 251"/>
                    <a:gd name="T1" fmla="*/ 0 h 216"/>
                    <a:gd name="T2" fmla="*/ 0 w 251"/>
                    <a:gd name="T3" fmla="*/ 159 h 216"/>
                    <a:gd name="T4" fmla="*/ 0 w 251"/>
                    <a:gd name="T5" fmla="*/ 384 h 216"/>
                    <a:gd name="T6" fmla="*/ 162 w 251"/>
                    <a:gd name="T7" fmla="*/ 546 h 216"/>
                    <a:gd name="T8" fmla="*/ 480 w 251"/>
                    <a:gd name="T9" fmla="*/ 546 h 216"/>
                    <a:gd name="T10" fmla="*/ 645 w 251"/>
                    <a:gd name="T11" fmla="*/ 384 h 216"/>
                    <a:gd name="T12" fmla="*/ 645 w 251"/>
                    <a:gd name="T13" fmla="*/ 159 h 216"/>
                    <a:gd name="T14" fmla="*/ 480 w 251"/>
                    <a:gd name="T15" fmla="*/ 0 h 216"/>
                    <a:gd name="T16" fmla="*/ 162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7" y="216"/>
                      </a:lnTo>
                      <a:lnTo>
                        <a:pt x="251" y="152"/>
                      </a:lnTo>
                      <a:lnTo>
                        <a:pt x="251" y="63"/>
                      </a:lnTo>
                      <a:lnTo>
                        <a:pt x="187" y="0"/>
                      </a:lnTo>
                      <a:lnTo>
                        <a:pt x="63" y="0"/>
                      </a:lnTo>
                      <a:close/>
                    </a:path>
                  </a:pathLst>
                </a:custGeom>
                <a:noFill/>
                <a:ln w="7920">
                  <a:solidFill>
                    <a:srgbClr val="000000"/>
                  </a:solidFill>
                  <a:round/>
                  <a:headEnd/>
                  <a:tailEnd/>
                </a:ln>
              </p:spPr>
              <p:txBody>
                <a:bodyPr wrap="none" anchor="ctr"/>
                <a:lstStyle/>
                <a:p>
                  <a:endParaRPr lang="fr-FR"/>
                </a:p>
              </p:txBody>
            </p:sp>
            <p:sp>
              <p:nvSpPr>
                <p:cNvPr id="7232" name="Freeform 299"/>
                <p:cNvSpPr>
                  <a:spLocks noChangeArrowheads="1"/>
                </p:cNvSpPr>
                <p:nvPr/>
              </p:nvSpPr>
              <p:spPr bwMode="auto">
                <a:xfrm>
                  <a:off x="288" y="2756"/>
                  <a:ext cx="303" cy="260"/>
                </a:xfrm>
                <a:custGeom>
                  <a:avLst/>
                  <a:gdLst>
                    <a:gd name="T0" fmla="*/ 162 w 251"/>
                    <a:gd name="T1" fmla="*/ 0 h 216"/>
                    <a:gd name="T2" fmla="*/ 0 w 251"/>
                    <a:gd name="T3" fmla="*/ 159 h 216"/>
                    <a:gd name="T4" fmla="*/ 0 w 251"/>
                    <a:gd name="T5" fmla="*/ 384 h 216"/>
                    <a:gd name="T6" fmla="*/ 162 w 251"/>
                    <a:gd name="T7" fmla="*/ 546 h 216"/>
                    <a:gd name="T8" fmla="*/ 480 w 251"/>
                    <a:gd name="T9" fmla="*/ 546 h 216"/>
                    <a:gd name="T10" fmla="*/ 645 w 251"/>
                    <a:gd name="T11" fmla="*/ 384 h 216"/>
                    <a:gd name="T12" fmla="*/ 645 w 251"/>
                    <a:gd name="T13" fmla="*/ 159 h 216"/>
                    <a:gd name="T14" fmla="*/ 480 w 251"/>
                    <a:gd name="T15" fmla="*/ 0 h 216"/>
                    <a:gd name="T16" fmla="*/ 162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7" y="216"/>
                      </a:lnTo>
                      <a:lnTo>
                        <a:pt x="251" y="152"/>
                      </a:lnTo>
                      <a:lnTo>
                        <a:pt x="251" y="63"/>
                      </a:lnTo>
                      <a:lnTo>
                        <a:pt x="187" y="0"/>
                      </a:lnTo>
                      <a:lnTo>
                        <a:pt x="63" y="0"/>
                      </a:lnTo>
                      <a:close/>
                    </a:path>
                  </a:pathLst>
                </a:custGeom>
                <a:solidFill>
                  <a:srgbClr val="CCCC00"/>
                </a:solidFill>
                <a:ln w="9525">
                  <a:noFill/>
                  <a:round/>
                  <a:headEnd/>
                  <a:tailEnd/>
                </a:ln>
              </p:spPr>
              <p:txBody>
                <a:bodyPr wrap="none" anchor="ctr"/>
                <a:lstStyle/>
                <a:p>
                  <a:endParaRPr lang="fr-FR"/>
                </a:p>
              </p:txBody>
            </p:sp>
            <p:sp>
              <p:nvSpPr>
                <p:cNvPr id="7233" name="Freeform 300"/>
                <p:cNvSpPr>
                  <a:spLocks noChangeArrowheads="1"/>
                </p:cNvSpPr>
                <p:nvPr/>
              </p:nvSpPr>
              <p:spPr bwMode="auto">
                <a:xfrm>
                  <a:off x="288" y="2756"/>
                  <a:ext cx="303" cy="260"/>
                </a:xfrm>
                <a:custGeom>
                  <a:avLst/>
                  <a:gdLst>
                    <a:gd name="T0" fmla="*/ 162 w 251"/>
                    <a:gd name="T1" fmla="*/ 0 h 216"/>
                    <a:gd name="T2" fmla="*/ 0 w 251"/>
                    <a:gd name="T3" fmla="*/ 159 h 216"/>
                    <a:gd name="T4" fmla="*/ 0 w 251"/>
                    <a:gd name="T5" fmla="*/ 384 h 216"/>
                    <a:gd name="T6" fmla="*/ 162 w 251"/>
                    <a:gd name="T7" fmla="*/ 546 h 216"/>
                    <a:gd name="T8" fmla="*/ 480 w 251"/>
                    <a:gd name="T9" fmla="*/ 546 h 216"/>
                    <a:gd name="T10" fmla="*/ 645 w 251"/>
                    <a:gd name="T11" fmla="*/ 384 h 216"/>
                    <a:gd name="T12" fmla="*/ 645 w 251"/>
                    <a:gd name="T13" fmla="*/ 159 h 216"/>
                    <a:gd name="T14" fmla="*/ 480 w 251"/>
                    <a:gd name="T15" fmla="*/ 0 h 216"/>
                    <a:gd name="T16" fmla="*/ 162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7" y="216"/>
                      </a:lnTo>
                      <a:lnTo>
                        <a:pt x="251" y="152"/>
                      </a:lnTo>
                      <a:lnTo>
                        <a:pt x="251" y="63"/>
                      </a:lnTo>
                      <a:lnTo>
                        <a:pt x="187" y="0"/>
                      </a:lnTo>
                      <a:lnTo>
                        <a:pt x="63" y="0"/>
                      </a:lnTo>
                      <a:close/>
                    </a:path>
                  </a:pathLst>
                </a:custGeom>
                <a:noFill/>
                <a:ln w="7920">
                  <a:solidFill>
                    <a:srgbClr val="000000"/>
                  </a:solidFill>
                  <a:round/>
                  <a:headEnd/>
                  <a:tailEnd/>
                </a:ln>
              </p:spPr>
              <p:txBody>
                <a:bodyPr wrap="none" anchor="ctr"/>
                <a:lstStyle/>
                <a:p>
                  <a:endParaRPr lang="fr-FR"/>
                </a:p>
              </p:txBody>
            </p:sp>
            <p:sp>
              <p:nvSpPr>
                <p:cNvPr id="7234" name="Rectangle 301"/>
                <p:cNvSpPr>
                  <a:spLocks noChangeArrowheads="1"/>
                </p:cNvSpPr>
                <p:nvPr/>
              </p:nvSpPr>
              <p:spPr bwMode="auto">
                <a:xfrm>
                  <a:off x="420" y="2830"/>
                  <a:ext cx="75"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C</a:t>
                  </a:r>
                </a:p>
              </p:txBody>
            </p:sp>
          </p:grpSp>
          <p:grpSp>
            <p:nvGrpSpPr>
              <p:cNvPr id="7186" name="Group 302"/>
              <p:cNvGrpSpPr>
                <a:grpSpLocks/>
              </p:cNvGrpSpPr>
              <p:nvPr/>
            </p:nvGrpSpPr>
            <p:grpSpPr bwMode="auto">
              <a:xfrm>
                <a:off x="3489" y="768"/>
                <a:ext cx="1166" cy="779"/>
                <a:chOff x="3489" y="768"/>
                <a:chExt cx="1166" cy="779"/>
              </a:xfrm>
            </p:grpSpPr>
            <p:grpSp>
              <p:nvGrpSpPr>
                <p:cNvPr id="7187" name="Group 303"/>
                <p:cNvGrpSpPr>
                  <a:grpSpLocks/>
                </p:cNvGrpSpPr>
                <p:nvPr/>
              </p:nvGrpSpPr>
              <p:grpSpPr bwMode="auto">
                <a:xfrm>
                  <a:off x="4353" y="1287"/>
                  <a:ext cx="302" cy="259"/>
                  <a:chOff x="4353" y="1287"/>
                  <a:chExt cx="302" cy="259"/>
                </a:xfrm>
              </p:grpSpPr>
              <p:sp>
                <p:nvSpPr>
                  <p:cNvPr id="7212" name="Freeform 304"/>
                  <p:cNvSpPr>
                    <a:spLocks noChangeArrowheads="1"/>
                  </p:cNvSpPr>
                  <p:nvPr/>
                </p:nvSpPr>
                <p:spPr bwMode="auto">
                  <a:xfrm>
                    <a:off x="4353" y="1287"/>
                    <a:ext cx="302" cy="259"/>
                  </a:xfrm>
                  <a:custGeom>
                    <a:avLst/>
                    <a:gdLst>
                      <a:gd name="T0" fmla="*/ 158 w 251"/>
                      <a:gd name="T1" fmla="*/ 0 h 216"/>
                      <a:gd name="T2" fmla="*/ 0 w 251"/>
                      <a:gd name="T3" fmla="*/ 157 h 216"/>
                      <a:gd name="T4" fmla="*/ 0 w 251"/>
                      <a:gd name="T5" fmla="*/ 375 h 216"/>
                      <a:gd name="T6" fmla="*/ 158 w 251"/>
                      <a:gd name="T7" fmla="*/ 536 h 216"/>
                      <a:gd name="T8" fmla="*/ 473 w 251"/>
                      <a:gd name="T9" fmla="*/ 536 h 216"/>
                      <a:gd name="T10" fmla="*/ 633 w 251"/>
                      <a:gd name="T11" fmla="*/ 375 h 216"/>
                      <a:gd name="T12" fmla="*/ 633 w 251"/>
                      <a:gd name="T13" fmla="*/ 157 h 216"/>
                      <a:gd name="T14" fmla="*/ 473 w 251"/>
                      <a:gd name="T15" fmla="*/ 0 h 216"/>
                      <a:gd name="T16" fmla="*/ 158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8" y="216"/>
                        </a:lnTo>
                        <a:lnTo>
                          <a:pt x="251" y="152"/>
                        </a:lnTo>
                        <a:lnTo>
                          <a:pt x="251" y="63"/>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213" name="Freeform 305"/>
                  <p:cNvSpPr>
                    <a:spLocks noChangeArrowheads="1"/>
                  </p:cNvSpPr>
                  <p:nvPr/>
                </p:nvSpPr>
                <p:spPr bwMode="auto">
                  <a:xfrm>
                    <a:off x="4353" y="1287"/>
                    <a:ext cx="302" cy="259"/>
                  </a:xfrm>
                  <a:custGeom>
                    <a:avLst/>
                    <a:gdLst>
                      <a:gd name="T0" fmla="*/ 158 w 251"/>
                      <a:gd name="T1" fmla="*/ 0 h 216"/>
                      <a:gd name="T2" fmla="*/ 0 w 251"/>
                      <a:gd name="T3" fmla="*/ 157 h 216"/>
                      <a:gd name="T4" fmla="*/ 0 w 251"/>
                      <a:gd name="T5" fmla="*/ 375 h 216"/>
                      <a:gd name="T6" fmla="*/ 158 w 251"/>
                      <a:gd name="T7" fmla="*/ 536 h 216"/>
                      <a:gd name="T8" fmla="*/ 473 w 251"/>
                      <a:gd name="T9" fmla="*/ 536 h 216"/>
                      <a:gd name="T10" fmla="*/ 633 w 251"/>
                      <a:gd name="T11" fmla="*/ 375 h 216"/>
                      <a:gd name="T12" fmla="*/ 633 w 251"/>
                      <a:gd name="T13" fmla="*/ 157 h 216"/>
                      <a:gd name="T14" fmla="*/ 473 w 251"/>
                      <a:gd name="T15" fmla="*/ 0 h 216"/>
                      <a:gd name="T16" fmla="*/ 158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8" y="216"/>
                        </a:lnTo>
                        <a:lnTo>
                          <a:pt x="251" y="152"/>
                        </a:lnTo>
                        <a:lnTo>
                          <a:pt x="251" y="63"/>
                        </a:lnTo>
                        <a:lnTo>
                          <a:pt x="188" y="0"/>
                        </a:lnTo>
                        <a:lnTo>
                          <a:pt x="63" y="0"/>
                        </a:lnTo>
                        <a:close/>
                      </a:path>
                    </a:pathLst>
                  </a:custGeom>
                  <a:noFill/>
                  <a:ln w="7920">
                    <a:solidFill>
                      <a:srgbClr val="000000"/>
                    </a:solidFill>
                    <a:round/>
                    <a:headEnd/>
                    <a:tailEnd/>
                  </a:ln>
                </p:spPr>
                <p:txBody>
                  <a:bodyPr wrap="none" anchor="ctr"/>
                  <a:lstStyle/>
                  <a:p>
                    <a:endParaRPr lang="fr-FR"/>
                  </a:p>
                </p:txBody>
              </p:sp>
            </p:grpSp>
            <p:sp>
              <p:nvSpPr>
                <p:cNvPr id="7188" name="Rectangle 306"/>
                <p:cNvSpPr>
                  <a:spLocks noChangeArrowheads="1"/>
                </p:cNvSpPr>
                <p:nvPr/>
              </p:nvSpPr>
              <p:spPr bwMode="auto">
                <a:xfrm>
                  <a:off x="4486" y="1360"/>
                  <a:ext cx="82"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D</a:t>
                  </a:r>
                </a:p>
              </p:txBody>
            </p:sp>
            <p:grpSp>
              <p:nvGrpSpPr>
                <p:cNvPr id="7189" name="Group 307"/>
                <p:cNvGrpSpPr>
                  <a:grpSpLocks/>
                </p:cNvGrpSpPr>
                <p:nvPr/>
              </p:nvGrpSpPr>
              <p:grpSpPr bwMode="auto">
                <a:xfrm>
                  <a:off x="3878" y="985"/>
                  <a:ext cx="302" cy="258"/>
                  <a:chOff x="3878" y="985"/>
                  <a:chExt cx="302" cy="258"/>
                </a:xfrm>
              </p:grpSpPr>
              <p:sp>
                <p:nvSpPr>
                  <p:cNvPr id="7210" name="Freeform 308"/>
                  <p:cNvSpPr>
                    <a:spLocks noChangeArrowheads="1"/>
                  </p:cNvSpPr>
                  <p:nvPr/>
                </p:nvSpPr>
                <p:spPr bwMode="auto">
                  <a:xfrm>
                    <a:off x="3878" y="985"/>
                    <a:ext cx="302" cy="258"/>
                  </a:xfrm>
                  <a:custGeom>
                    <a:avLst/>
                    <a:gdLst>
                      <a:gd name="T0" fmla="*/ 158 w 251"/>
                      <a:gd name="T1" fmla="*/ 0 h 215"/>
                      <a:gd name="T2" fmla="*/ 0 w 251"/>
                      <a:gd name="T3" fmla="*/ 157 h 215"/>
                      <a:gd name="T4" fmla="*/ 0 w 251"/>
                      <a:gd name="T5" fmla="*/ 377 h 215"/>
                      <a:gd name="T6" fmla="*/ 158 w 251"/>
                      <a:gd name="T7" fmla="*/ 535 h 215"/>
                      <a:gd name="T8" fmla="*/ 473 w 251"/>
                      <a:gd name="T9" fmla="*/ 535 h 215"/>
                      <a:gd name="T10" fmla="*/ 633 w 251"/>
                      <a:gd name="T11" fmla="*/ 377 h 215"/>
                      <a:gd name="T12" fmla="*/ 633 w 251"/>
                      <a:gd name="T13" fmla="*/ 157 h 215"/>
                      <a:gd name="T14" fmla="*/ 473 w 251"/>
                      <a:gd name="T15" fmla="*/ 0 h 215"/>
                      <a:gd name="T16" fmla="*/ 158 w 251"/>
                      <a:gd name="T17" fmla="*/ 0 h 2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5"/>
                      <a:gd name="T29" fmla="*/ 251 w 251"/>
                      <a:gd name="T30" fmla="*/ 215 h 2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5">
                        <a:moveTo>
                          <a:pt x="63" y="0"/>
                        </a:moveTo>
                        <a:lnTo>
                          <a:pt x="0" y="63"/>
                        </a:lnTo>
                        <a:lnTo>
                          <a:pt x="0" y="152"/>
                        </a:lnTo>
                        <a:lnTo>
                          <a:pt x="63" y="215"/>
                        </a:lnTo>
                        <a:lnTo>
                          <a:pt x="188" y="215"/>
                        </a:lnTo>
                        <a:lnTo>
                          <a:pt x="251" y="152"/>
                        </a:lnTo>
                        <a:lnTo>
                          <a:pt x="251" y="63"/>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211" name="Freeform 309"/>
                  <p:cNvSpPr>
                    <a:spLocks noChangeArrowheads="1"/>
                  </p:cNvSpPr>
                  <p:nvPr/>
                </p:nvSpPr>
                <p:spPr bwMode="auto">
                  <a:xfrm>
                    <a:off x="3878" y="985"/>
                    <a:ext cx="302" cy="258"/>
                  </a:xfrm>
                  <a:custGeom>
                    <a:avLst/>
                    <a:gdLst>
                      <a:gd name="T0" fmla="*/ 158 w 251"/>
                      <a:gd name="T1" fmla="*/ 0 h 215"/>
                      <a:gd name="T2" fmla="*/ 0 w 251"/>
                      <a:gd name="T3" fmla="*/ 157 h 215"/>
                      <a:gd name="T4" fmla="*/ 0 w 251"/>
                      <a:gd name="T5" fmla="*/ 377 h 215"/>
                      <a:gd name="T6" fmla="*/ 158 w 251"/>
                      <a:gd name="T7" fmla="*/ 535 h 215"/>
                      <a:gd name="T8" fmla="*/ 473 w 251"/>
                      <a:gd name="T9" fmla="*/ 535 h 215"/>
                      <a:gd name="T10" fmla="*/ 633 w 251"/>
                      <a:gd name="T11" fmla="*/ 377 h 215"/>
                      <a:gd name="T12" fmla="*/ 633 w 251"/>
                      <a:gd name="T13" fmla="*/ 157 h 215"/>
                      <a:gd name="T14" fmla="*/ 473 w 251"/>
                      <a:gd name="T15" fmla="*/ 0 h 215"/>
                      <a:gd name="T16" fmla="*/ 158 w 251"/>
                      <a:gd name="T17" fmla="*/ 0 h 2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5"/>
                      <a:gd name="T29" fmla="*/ 251 w 251"/>
                      <a:gd name="T30" fmla="*/ 215 h 2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5">
                        <a:moveTo>
                          <a:pt x="63" y="0"/>
                        </a:moveTo>
                        <a:lnTo>
                          <a:pt x="0" y="63"/>
                        </a:lnTo>
                        <a:lnTo>
                          <a:pt x="0" y="152"/>
                        </a:lnTo>
                        <a:lnTo>
                          <a:pt x="63" y="215"/>
                        </a:lnTo>
                        <a:lnTo>
                          <a:pt x="188" y="215"/>
                        </a:lnTo>
                        <a:lnTo>
                          <a:pt x="251" y="152"/>
                        </a:lnTo>
                        <a:lnTo>
                          <a:pt x="251" y="63"/>
                        </a:lnTo>
                        <a:lnTo>
                          <a:pt x="188" y="0"/>
                        </a:lnTo>
                        <a:lnTo>
                          <a:pt x="63" y="0"/>
                        </a:lnTo>
                        <a:close/>
                      </a:path>
                    </a:pathLst>
                  </a:custGeom>
                  <a:noFill/>
                  <a:ln w="7920">
                    <a:solidFill>
                      <a:srgbClr val="000000"/>
                    </a:solidFill>
                    <a:round/>
                    <a:headEnd/>
                    <a:tailEnd/>
                  </a:ln>
                </p:spPr>
                <p:txBody>
                  <a:bodyPr wrap="none" anchor="ctr"/>
                  <a:lstStyle/>
                  <a:p>
                    <a:endParaRPr lang="fr-FR"/>
                  </a:p>
                </p:txBody>
              </p:sp>
            </p:grpSp>
            <p:sp>
              <p:nvSpPr>
                <p:cNvPr id="7190" name="Rectangle 310"/>
                <p:cNvSpPr>
                  <a:spLocks noChangeArrowheads="1"/>
                </p:cNvSpPr>
                <p:nvPr/>
              </p:nvSpPr>
              <p:spPr bwMode="auto">
                <a:xfrm>
                  <a:off x="4013" y="1057"/>
                  <a:ext cx="68"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E</a:t>
                  </a:r>
                </a:p>
              </p:txBody>
            </p:sp>
            <p:grpSp>
              <p:nvGrpSpPr>
                <p:cNvPr id="7191" name="Group 311"/>
                <p:cNvGrpSpPr>
                  <a:grpSpLocks/>
                </p:cNvGrpSpPr>
                <p:nvPr/>
              </p:nvGrpSpPr>
              <p:grpSpPr bwMode="auto">
                <a:xfrm>
                  <a:off x="3489" y="768"/>
                  <a:ext cx="302" cy="260"/>
                  <a:chOff x="3489" y="768"/>
                  <a:chExt cx="302" cy="260"/>
                </a:xfrm>
              </p:grpSpPr>
              <p:sp>
                <p:nvSpPr>
                  <p:cNvPr id="7208" name="Freeform 312"/>
                  <p:cNvSpPr>
                    <a:spLocks noChangeArrowheads="1"/>
                  </p:cNvSpPr>
                  <p:nvPr/>
                </p:nvSpPr>
                <p:spPr bwMode="auto">
                  <a:xfrm>
                    <a:off x="3489" y="768"/>
                    <a:ext cx="302" cy="260"/>
                  </a:xfrm>
                  <a:custGeom>
                    <a:avLst/>
                    <a:gdLst>
                      <a:gd name="T0" fmla="*/ 156 w 251"/>
                      <a:gd name="T1" fmla="*/ 0 h 216"/>
                      <a:gd name="T2" fmla="*/ 0 w 251"/>
                      <a:gd name="T3" fmla="*/ 159 h 216"/>
                      <a:gd name="T4" fmla="*/ 0 w 251"/>
                      <a:gd name="T5" fmla="*/ 384 h 216"/>
                      <a:gd name="T6" fmla="*/ 156 w 251"/>
                      <a:gd name="T7" fmla="*/ 546 h 216"/>
                      <a:gd name="T8" fmla="*/ 472 w 251"/>
                      <a:gd name="T9" fmla="*/ 546 h 216"/>
                      <a:gd name="T10" fmla="*/ 633 w 251"/>
                      <a:gd name="T11" fmla="*/ 384 h 216"/>
                      <a:gd name="T12" fmla="*/ 633 w 251"/>
                      <a:gd name="T13" fmla="*/ 159 h 216"/>
                      <a:gd name="T14" fmla="*/ 472 w 251"/>
                      <a:gd name="T15" fmla="*/ 0 h 216"/>
                      <a:gd name="T16" fmla="*/ 156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2" y="0"/>
                        </a:moveTo>
                        <a:lnTo>
                          <a:pt x="0" y="63"/>
                        </a:lnTo>
                        <a:lnTo>
                          <a:pt x="0" y="152"/>
                        </a:lnTo>
                        <a:lnTo>
                          <a:pt x="62" y="216"/>
                        </a:lnTo>
                        <a:lnTo>
                          <a:pt x="187" y="216"/>
                        </a:lnTo>
                        <a:lnTo>
                          <a:pt x="251" y="152"/>
                        </a:lnTo>
                        <a:lnTo>
                          <a:pt x="251" y="63"/>
                        </a:lnTo>
                        <a:lnTo>
                          <a:pt x="187" y="0"/>
                        </a:lnTo>
                        <a:lnTo>
                          <a:pt x="62" y="0"/>
                        </a:lnTo>
                        <a:close/>
                      </a:path>
                    </a:pathLst>
                  </a:custGeom>
                  <a:solidFill>
                    <a:srgbClr val="CCCC00"/>
                  </a:solidFill>
                  <a:ln w="9525">
                    <a:noFill/>
                    <a:round/>
                    <a:headEnd/>
                    <a:tailEnd/>
                  </a:ln>
                </p:spPr>
                <p:txBody>
                  <a:bodyPr wrap="none" anchor="ctr"/>
                  <a:lstStyle/>
                  <a:p>
                    <a:endParaRPr lang="fr-FR"/>
                  </a:p>
                </p:txBody>
              </p:sp>
              <p:sp>
                <p:nvSpPr>
                  <p:cNvPr id="7209" name="Freeform 313"/>
                  <p:cNvSpPr>
                    <a:spLocks noChangeArrowheads="1"/>
                  </p:cNvSpPr>
                  <p:nvPr/>
                </p:nvSpPr>
                <p:spPr bwMode="auto">
                  <a:xfrm>
                    <a:off x="3489" y="768"/>
                    <a:ext cx="302" cy="260"/>
                  </a:xfrm>
                  <a:custGeom>
                    <a:avLst/>
                    <a:gdLst>
                      <a:gd name="T0" fmla="*/ 156 w 251"/>
                      <a:gd name="T1" fmla="*/ 0 h 216"/>
                      <a:gd name="T2" fmla="*/ 0 w 251"/>
                      <a:gd name="T3" fmla="*/ 159 h 216"/>
                      <a:gd name="T4" fmla="*/ 0 w 251"/>
                      <a:gd name="T5" fmla="*/ 384 h 216"/>
                      <a:gd name="T6" fmla="*/ 156 w 251"/>
                      <a:gd name="T7" fmla="*/ 546 h 216"/>
                      <a:gd name="T8" fmla="*/ 472 w 251"/>
                      <a:gd name="T9" fmla="*/ 546 h 216"/>
                      <a:gd name="T10" fmla="*/ 633 w 251"/>
                      <a:gd name="T11" fmla="*/ 384 h 216"/>
                      <a:gd name="T12" fmla="*/ 633 w 251"/>
                      <a:gd name="T13" fmla="*/ 159 h 216"/>
                      <a:gd name="T14" fmla="*/ 472 w 251"/>
                      <a:gd name="T15" fmla="*/ 0 h 216"/>
                      <a:gd name="T16" fmla="*/ 156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2" y="0"/>
                        </a:moveTo>
                        <a:lnTo>
                          <a:pt x="0" y="63"/>
                        </a:lnTo>
                        <a:lnTo>
                          <a:pt x="0" y="152"/>
                        </a:lnTo>
                        <a:lnTo>
                          <a:pt x="62" y="216"/>
                        </a:lnTo>
                        <a:lnTo>
                          <a:pt x="187" y="216"/>
                        </a:lnTo>
                        <a:lnTo>
                          <a:pt x="251" y="152"/>
                        </a:lnTo>
                        <a:lnTo>
                          <a:pt x="251" y="63"/>
                        </a:lnTo>
                        <a:lnTo>
                          <a:pt x="187" y="0"/>
                        </a:lnTo>
                        <a:lnTo>
                          <a:pt x="62" y="0"/>
                        </a:lnTo>
                        <a:close/>
                      </a:path>
                    </a:pathLst>
                  </a:custGeom>
                  <a:noFill/>
                  <a:ln w="7920">
                    <a:solidFill>
                      <a:srgbClr val="000000"/>
                    </a:solidFill>
                    <a:round/>
                    <a:headEnd/>
                    <a:tailEnd/>
                  </a:ln>
                </p:spPr>
                <p:txBody>
                  <a:bodyPr wrap="none" anchor="ctr"/>
                  <a:lstStyle/>
                  <a:p>
                    <a:endParaRPr lang="fr-FR"/>
                  </a:p>
                </p:txBody>
              </p:sp>
            </p:grpSp>
            <p:sp>
              <p:nvSpPr>
                <p:cNvPr id="7192" name="Rectangle 314"/>
                <p:cNvSpPr>
                  <a:spLocks noChangeArrowheads="1"/>
                </p:cNvSpPr>
                <p:nvPr/>
              </p:nvSpPr>
              <p:spPr bwMode="auto">
                <a:xfrm>
                  <a:off x="3628" y="841"/>
                  <a:ext cx="62"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F</a:t>
                  </a:r>
                </a:p>
              </p:txBody>
            </p:sp>
            <p:sp>
              <p:nvSpPr>
                <p:cNvPr id="7193" name="Freeform 315"/>
                <p:cNvSpPr>
                  <a:spLocks noChangeArrowheads="1"/>
                </p:cNvSpPr>
                <p:nvPr/>
              </p:nvSpPr>
              <p:spPr bwMode="auto">
                <a:xfrm>
                  <a:off x="4353" y="1287"/>
                  <a:ext cx="302" cy="260"/>
                </a:xfrm>
                <a:custGeom>
                  <a:avLst/>
                  <a:gdLst>
                    <a:gd name="T0" fmla="*/ 158 w 251"/>
                    <a:gd name="T1" fmla="*/ 0 h 216"/>
                    <a:gd name="T2" fmla="*/ 0 w 251"/>
                    <a:gd name="T3" fmla="*/ 159 h 216"/>
                    <a:gd name="T4" fmla="*/ 0 w 251"/>
                    <a:gd name="T5" fmla="*/ 384 h 216"/>
                    <a:gd name="T6" fmla="*/ 158 w 251"/>
                    <a:gd name="T7" fmla="*/ 546 h 216"/>
                    <a:gd name="T8" fmla="*/ 473 w 251"/>
                    <a:gd name="T9" fmla="*/ 546 h 216"/>
                    <a:gd name="T10" fmla="*/ 633 w 251"/>
                    <a:gd name="T11" fmla="*/ 384 h 216"/>
                    <a:gd name="T12" fmla="*/ 633 w 251"/>
                    <a:gd name="T13" fmla="*/ 159 h 216"/>
                    <a:gd name="T14" fmla="*/ 473 w 251"/>
                    <a:gd name="T15" fmla="*/ 0 h 216"/>
                    <a:gd name="T16" fmla="*/ 158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8" y="216"/>
                      </a:lnTo>
                      <a:lnTo>
                        <a:pt x="251" y="152"/>
                      </a:lnTo>
                      <a:lnTo>
                        <a:pt x="251" y="63"/>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194" name="Freeform 316"/>
                <p:cNvSpPr>
                  <a:spLocks noChangeArrowheads="1"/>
                </p:cNvSpPr>
                <p:nvPr/>
              </p:nvSpPr>
              <p:spPr bwMode="auto">
                <a:xfrm>
                  <a:off x="4353" y="1287"/>
                  <a:ext cx="302" cy="260"/>
                </a:xfrm>
                <a:custGeom>
                  <a:avLst/>
                  <a:gdLst>
                    <a:gd name="T0" fmla="*/ 158 w 251"/>
                    <a:gd name="T1" fmla="*/ 0 h 216"/>
                    <a:gd name="T2" fmla="*/ 0 w 251"/>
                    <a:gd name="T3" fmla="*/ 159 h 216"/>
                    <a:gd name="T4" fmla="*/ 0 w 251"/>
                    <a:gd name="T5" fmla="*/ 384 h 216"/>
                    <a:gd name="T6" fmla="*/ 158 w 251"/>
                    <a:gd name="T7" fmla="*/ 546 h 216"/>
                    <a:gd name="T8" fmla="*/ 473 w 251"/>
                    <a:gd name="T9" fmla="*/ 546 h 216"/>
                    <a:gd name="T10" fmla="*/ 633 w 251"/>
                    <a:gd name="T11" fmla="*/ 384 h 216"/>
                    <a:gd name="T12" fmla="*/ 633 w 251"/>
                    <a:gd name="T13" fmla="*/ 159 h 216"/>
                    <a:gd name="T14" fmla="*/ 473 w 251"/>
                    <a:gd name="T15" fmla="*/ 0 h 216"/>
                    <a:gd name="T16" fmla="*/ 158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8" y="216"/>
                      </a:lnTo>
                      <a:lnTo>
                        <a:pt x="251" y="152"/>
                      </a:lnTo>
                      <a:lnTo>
                        <a:pt x="251" y="63"/>
                      </a:lnTo>
                      <a:lnTo>
                        <a:pt x="188" y="0"/>
                      </a:lnTo>
                      <a:lnTo>
                        <a:pt x="63" y="0"/>
                      </a:lnTo>
                      <a:close/>
                    </a:path>
                  </a:pathLst>
                </a:custGeom>
                <a:noFill/>
                <a:ln w="7920">
                  <a:solidFill>
                    <a:srgbClr val="000000"/>
                  </a:solidFill>
                  <a:round/>
                  <a:headEnd/>
                  <a:tailEnd/>
                </a:ln>
              </p:spPr>
              <p:txBody>
                <a:bodyPr wrap="none" anchor="ctr"/>
                <a:lstStyle/>
                <a:p>
                  <a:endParaRPr lang="fr-FR"/>
                </a:p>
              </p:txBody>
            </p:sp>
            <p:sp>
              <p:nvSpPr>
                <p:cNvPr id="7195" name="Freeform 317"/>
                <p:cNvSpPr>
                  <a:spLocks noChangeArrowheads="1"/>
                </p:cNvSpPr>
                <p:nvPr/>
              </p:nvSpPr>
              <p:spPr bwMode="auto">
                <a:xfrm>
                  <a:off x="4353" y="1287"/>
                  <a:ext cx="302" cy="260"/>
                </a:xfrm>
                <a:custGeom>
                  <a:avLst/>
                  <a:gdLst>
                    <a:gd name="T0" fmla="*/ 158 w 251"/>
                    <a:gd name="T1" fmla="*/ 0 h 216"/>
                    <a:gd name="T2" fmla="*/ 0 w 251"/>
                    <a:gd name="T3" fmla="*/ 159 h 216"/>
                    <a:gd name="T4" fmla="*/ 0 w 251"/>
                    <a:gd name="T5" fmla="*/ 384 h 216"/>
                    <a:gd name="T6" fmla="*/ 158 w 251"/>
                    <a:gd name="T7" fmla="*/ 546 h 216"/>
                    <a:gd name="T8" fmla="*/ 473 w 251"/>
                    <a:gd name="T9" fmla="*/ 546 h 216"/>
                    <a:gd name="T10" fmla="*/ 633 w 251"/>
                    <a:gd name="T11" fmla="*/ 384 h 216"/>
                    <a:gd name="T12" fmla="*/ 633 w 251"/>
                    <a:gd name="T13" fmla="*/ 159 h 216"/>
                    <a:gd name="T14" fmla="*/ 473 w 251"/>
                    <a:gd name="T15" fmla="*/ 0 h 216"/>
                    <a:gd name="T16" fmla="*/ 158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8" y="216"/>
                      </a:lnTo>
                      <a:lnTo>
                        <a:pt x="251" y="152"/>
                      </a:lnTo>
                      <a:lnTo>
                        <a:pt x="251" y="63"/>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196" name="Freeform 318"/>
                <p:cNvSpPr>
                  <a:spLocks noChangeArrowheads="1"/>
                </p:cNvSpPr>
                <p:nvPr/>
              </p:nvSpPr>
              <p:spPr bwMode="auto">
                <a:xfrm>
                  <a:off x="4353" y="1287"/>
                  <a:ext cx="302" cy="260"/>
                </a:xfrm>
                <a:custGeom>
                  <a:avLst/>
                  <a:gdLst>
                    <a:gd name="T0" fmla="*/ 158 w 251"/>
                    <a:gd name="T1" fmla="*/ 0 h 216"/>
                    <a:gd name="T2" fmla="*/ 0 w 251"/>
                    <a:gd name="T3" fmla="*/ 159 h 216"/>
                    <a:gd name="T4" fmla="*/ 0 w 251"/>
                    <a:gd name="T5" fmla="*/ 384 h 216"/>
                    <a:gd name="T6" fmla="*/ 158 w 251"/>
                    <a:gd name="T7" fmla="*/ 546 h 216"/>
                    <a:gd name="T8" fmla="*/ 473 w 251"/>
                    <a:gd name="T9" fmla="*/ 546 h 216"/>
                    <a:gd name="T10" fmla="*/ 633 w 251"/>
                    <a:gd name="T11" fmla="*/ 384 h 216"/>
                    <a:gd name="T12" fmla="*/ 633 w 251"/>
                    <a:gd name="T13" fmla="*/ 159 h 216"/>
                    <a:gd name="T14" fmla="*/ 473 w 251"/>
                    <a:gd name="T15" fmla="*/ 0 h 216"/>
                    <a:gd name="T16" fmla="*/ 158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3" y="0"/>
                      </a:moveTo>
                      <a:lnTo>
                        <a:pt x="0" y="63"/>
                      </a:lnTo>
                      <a:lnTo>
                        <a:pt x="0" y="152"/>
                      </a:lnTo>
                      <a:lnTo>
                        <a:pt x="63" y="216"/>
                      </a:lnTo>
                      <a:lnTo>
                        <a:pt x="188" y="216"/>
                      </a:lnTo>
                      <a:lnTo>
                        <a:pt x="251" y="152"/>
                      </a:lnTo>
                      <a:lnTo>
                        <a:pt x="251" y="63"/>
                      </a:lnTo>
                      <a:lnTo>
                        <a:pt x="188" y="0"/>
                      </a:lnTo>
                      <a:lnTo>
                        <a:pt x="63" y="0"/>
                      </a:lnTo>
                      <a:close/>
                    </a:path>
                  </a:pathLst>
                </a:custGeom>
                <a:noFill/>
                <a:ln w="7920">
                  <a:solidFill>
                    <a:srgbClr val="000000"/>
                  </a:solidFill>
                  <a:round/>
                  <a:headEnd/>
                  <a:tailEnd/>
                </a:ln>
              </p:spPr>
              <p:txBody>
                <a:bodyPr wrap="none" anchor="ctr"/>
                <a:lstStyle/>
                <a:p>
                  <a:endParaRPr lang="fr-FR"/>
                </a:p>
              </p:txBody>
            </p:sp>
            <p:sp>
              <p:nvSpPr>
                <p:cNvPr id="7197" name="Rectangle 319"/>
                <p:cNvSpPr>
                  <a:spLocks noChangeArrowheads="1"/>
                </p:cNvSpPr>
                <p:nvPr/>
              </p:nvSpPr>
              <p:spPr bwMode="auto">
                <a:xfrm>
                  <a:off x="4486" y="1360"/>
                  <a:ext cx="82"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D</a:t>
                  </a:r>
                </a:p>
              </p:txBody>
            </p:sp>
            <p:sp>
              <p:nvSpPr>
                <p:cNvPr id="7198" name="Freeform 320"/>
                <p:cNvSpPr>
                  <a:spLocks noChangeArrowheads="1"/>
                </p:cNvSpPr>
                <p:nvPr/>
              </p:nvSpPr>
              <p:spPr bwMode="auto">
                <a:xfrm>
                  <a:off x="3878" y="985"/>
                  <a:ext cx="302" cy="259"/>
                </a:xfrm>
                <a:custGeom>
                  <a:avLst/>
                  <a:gdLst>
                    <a:gd name="T0" fmla="*/ 158 w 251"/>
                    <a:gd name="T1" fmla="*/ 0 h 215"/>
                    <a:gd name="T2" fmla="*/ 0 w 251"/>
                    <a:gd name="T3" fmla="*/ 161 h 215"/>
                    <a:gd name="T4" fmla="*/ 0 w 251"/>
                    <a:gd name="T5" fmla="*/ 384 h 215"/>
                    <a:gd name="T6" fmla="*/ 158 w 251"/>
                    <a:gd name="T7" fmla="*/ 546 h 215"/>
                    <a:gd name="T8" fmla="*/ 473 w 251"/>
                    <a:gd name="T9" fmla="*/ 546 h 215"/>
                    <a:gd name="T10" fmla="*/ 633 w 251"/>
                    <a:gd name="T11" fmla="*/ 384 h 215"/>
                    <a:gd name="T12" fmla="*/ 633 w 251"/>
                    <a:gd name="T13" fmla="*/ 161 h 215"/>
                    <a:gd name="T14" fmla="*/ 473 w 251"/>
                    <a:gd name="T15" fmla="*/ 0 h 215"/>
                    <a:gd name="T16" fmla="*/ 158 w 251"/>
                    <a:gd name="T17" fmla="*/ 0 h 2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5"/>
                    <a:gd name="T29" fmla="*/ 251 w 251"/>
                    <a:gd name="T30" fmla="*/ 215 h 2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5">
                      <a:moveTo>
                        <a:pt x="63" y="0"/>
                      </a:moveTo>
                      <a:lnTo>
                        <a:pt x="0" y="63"/>
                      </a:lnTo>
                      <a:lnTo>
                        <a:pt x="0" y="152"/>
                      </a:lnTo>
                      <a:lnTo>
                        <a:pt x="63" y="215"/>
                      </a:lnTo>
                      <a:lnTo>
                        <a:pt x="188" y="215"/>
                      </a:lnTo>
                      <a:lnTo>
                        <a:pt x="251" y="152"/>
                      </a:lnTo>
                      <a:lnTo>
                        <a:pt x="251" y="63"/>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199" name="Freeform 321"/>
                <p:cNvSpPr>
                  <a:spLocks noChangeArrowheads="1"/>
                </p:cNvSpPr>
                <p:nvPr/>
              </p:nvSpPr>
              <p:spPr bwMode="auto">
                <a:xfrm>
                  <a:off x="3878" y="985"/>
                  <a:ext cx="302" cy="259"/>
                </a:xfrm>
                <a:custGeom>
                  <a:avLst/>
                  <a:gdLst>
                    <a:gd name="T0" fmla="*/ 158 w 251"/>
                    <a:gd name="T1" fmla="*/ 0 h 215"/>
                    <a:gd name="T2" fmla="*/ 0 w 251"/>
                    <a:gd name="T3" fmla="*/ 161 h 215"/>
                    <a:gd name="T4" fmla="*/ 0 w 251"/>
                    <a:gd name="T5" fmla="*/ 384 h 215"/>
                    <a:gd name="T6" fmla="*/ 158 w 251"/>
                    <a:gd name="T7" fmla="*/ 546 h 215"/>
                    <a:gd name="T8" fmla="*/ 473 w 251"/>
                    <a:gd name="T9" fmla="*/ 546 h 215"/>
                    <a:gd name="T10" fmla="*/ 633 w 251"/>
                    <a:gd name="T11" fmla="*/ 384 h 215"/>
                    <a:gd name="T12" fmla="*/ 633 w 251"/>
                    <a:gd name="T13" fmla="*/ 161 h 215"/>
                    <a:gd name="T14" fmla="*/ 473 w 251"/>
                    <a:gd name="T15" fmla="*/ 0 h 215"/>
                    <a:gd name="T16" fmla="*/ 158 w 251"/>
                    <a:gd name="T17" fmla="*/ 0 h 2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5"/>
                    <a:gd name="T29" fmla="*/ 251 w 251"/>
                    <a:gd name="T30" fmla="*/ 215 h 2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5">
                      <a:moveTo>
                        <a:pt x="63" y="0"/>
                      </a:moveTo>
                      <a:lnTo>
                        <a:pt x="0" y="63"/>
                      </a:lnTo>
                      <a:lnTo>
                        <a:pt x="0" y="152"/>
                      </a:lnTo>
                      <a:lnTo>
                        <a:pt x="63" y="215"/>
                      </a:lnTo>
                      <a:lnTo>
                        <a:pt x="188" y="215"/>
                      </a:lnTo>
                      <a:lnTo>
                        <a:pt x="251" y="152"/>
                      </a:lnTo>
                      <a:lnTo>
                        <a:pt x="251" y="63"/>
                      </a:lnTo>
                      <a:lnTo>
                        <a:pt x="188" y="0"/>
                      </a:lnTo>
                      <a:lnTo>
                        <a:pt x="63" y="0"/>
                      </a:lnTo>
                      <a:close/>
                    </a:path>
                  </a:pathLst>
                </a:custGeom>
                <a:noFill/>
                <a:ln w="7920">
                  <a:solidFill>
                    <a:srgbClr val="000000"/>
                  </a:solidFill>
                  <a:round/>
                  <a:headEnd/>
                  <a:tailEnd/>
                </a:ln>
              </p:spPr>
              <p:txBody>
                <a:bodyPr wrap="none" anchor="ctr"/>
                <a:lstStyle/>
                <a:p>
                  <a:endParaRPr lang="fr-FR"/>
                </a:p>
              </p:txBody>
            </p:sp>
            <p:sp>
              <p:nvSpPr>
                <p:cNvPr id="7200" name="Freeform 322"/>
                <p:cNvSpPr>
                  <a:spLocks noChangeArrowheads="1"/>
                </p:cNvSpPr>
                <p:nvPr/>
              </p:nvSpPr>
              <p:spPr bwMode="auto">
                <a:xfrm>
                  <a:off x="3878" y="985"/>
                  <a:ext cx="302" cy="259"/>
                </a:xfrm>
                <a:custGeom>
                  <a:avLst/>
                  <a:gdLst>
                    <a:gd name="T0" fmla="*/ 158 w 251"/>
                    <a:gd name="T1" fmla="*/ 0 h 215"/>
                    <a:gd name="T2" fmla="*/ 0 w 251"/>
                    <a:gd name="T3" fmla="*/ 161 h 215"/>
                    <a:gd name="T4" fmla="*/ 0 w 251"/>
                    <a:gd name="T5" fmla="*/ 384 h 215"/>
                    <a:gd name="T6" fmla="*/ 158 w 251"/>
                    <a:gd name="T7" fmla="*/ 546 h 215"/>
                    <a:gd name="T8" fmla="*/ 473 w 251"/>
                    <a:gd name="T9" fmla="*/ 546 h 215"/>
                    <a:gd name="T10" fmla="*/ 633 w 251"/>
                    <a:gd name="T11" fmla="*/ 384 h 215"/>
                    <a:gd name="T12" fmla="*/ 633 w 251"/>
                    <a:gd name="T13" fmla="*/ 161 h 215"/>
                    <a:gd name="T14" fmla="*/ 473 w 251"/>
                    <a:gd name="T15" fmla="*/ 0 h 215"/>
                    <a:gd name="T16" fmla="*/ 158 w 251"/>
                    <a:gd name="T17" fmla="*/ 0 h 2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5"/>
                    <a:gd name="T29" fmla="*/ 251 w 251"/>
                    <a:gd name="T30" fmla="*/ 215 h 2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5">
                      <a:moveTo>
                        <a:pt x="63" y="0"/>
                      </a:moveTo>
                      <a:lnTo>
                        <a:pt x="0" y="63"/>
                      </a:lnTo>
                      <a:lnTo>
                        <a:pt x="0" y="152"/>
                      </a:lnTo>
                      <a:lnTo>
                        <a:pt x="63" y="215"/>
                      </a:lnTo>
                      <a:lnTo>
                        <a:pt x="188" y="215"/>
                      </a:lnTo>
                      <a:lnTo>
                        <a:pt x="251" y="152"/>
                      </a:lnTo>
                      <a:lnTo>
                        <a:pt x="251" y="63"/>
                      </a:lnTo>
                      <a:lnTo>
                        <a:pt x="188" y="0"/>
                      </a:lnTo>
                      <a:lnTo>
                        <a:pt x="63" y="0"/>
                      </a:lnTo>
                      <a:close/>
                    </a:path>
                  </a:pathLst>
                </a:custGeom>
                <a:solidFill>
                  <a:srgbClr val="CCCC00"/>
                </a:solidFill>
                <a:ln w="9525">
                  <a:noFill/>
                  <a:round/>
                  <a:headEnd/>
                  <a:tailEnd/>
                </a:ln>
              </p:spPr>
              <p:txBody>
                <a:bodyPr wrap="none" anchor="ctr"/>
                <a:lstStyle/>
                <a:p>
                  <a:endParaRPr lang="fr-FR"/>
                </a:p>
              </p:txBody>
            </p:sp>
            <p:sp>
              <p:nvSpPr>
                <p:cNvPr id="7201" name="Freeform 323"/>
                <p:cNvSpPr>
                  <a:spLocks noChangeArrowheads="1"/>
                </p:cNvSpPr>
                <p:nvPr/>
              </p:nvSpPr>
              <p:spPr bwMode="auto">
                <a:xfrm>
                  <a:off x="3878" y="985"/>
                  <a:ext cx="302" cy="259"/>
                </a:xfrm>
                <a:custGeom>
                  <a:avLst/>
                  <a:gdLst>
                    <a:gd name="T0" fmla="*/ 158 w 251"/>
                    <a:gd name="T1" fmla="*/ 0 h 215"/>
                    <a:gd name="T2" fmla="*/ 0 w 251"/>
                    <a:gd name="T3" fmla="*/ 161 h 215"/>
                    <a:gd name="T4" fmla="*/ 0 w 251"/>
                    <a:gd name="T5" fmla="*/ 384 h 215"/>
                    <a:gd name="T6" fmla="*/ 158 w 251"/>
                    <a:gd name="T7" fmla="*/ 546 h 215"/>
                    <a:gd name="T8" fmla="*/ 473 w 251"/>
                    <a:gd name="T9" fmla="*/ 546 h 215"/>
                    <a:gd name="T10" fmla="*/ 633 w 251"/>
                    <a:gd name="T11" fmla="*/ 384 h 215"/>
                    <a:gd name="T12" fmla="*/ 633 w 251"/>
                    <a:gd name="T13" fmla="*/ 161 h 215"/>
                    <a:gd name="T14" fmla="*/ 473 w 251"/>
                    <a:gd name="T15" fmla="*/ 0 h 215"/>
                    <a:gd name="T16" fmla="*/ 158 w 251"/>
                    <a:gd name="T17" fmla="*/ 0 h 2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5"/>
                    <a:gd name="T29" fmla="*/ 251 w 251"/>
                    <a:gd name="T30" fmla="*/ 215 h 2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5">
                      <a:moveTo>
                        <a:pt x="63" y="0"/>
                      </a:moveTo>
                      <a:lnTo>
                        <a:pt x="0" y="63"/>
                      </a:lnTo>
                      <a:lnTo>
                        <a:pt x="0" y="152"/>
                      </a:lnTo>
                      <a:lnTo>
                        <a:pt x="63" y="215"/>
                      </a:lnTo>
                      <a:lnTo>
                        <a:pt x="188" y="215"/>
                      </a:lnTo>
                      <a:lnTo>
                        <a:pt x="251" y="152"/>
                      </a:lnTo>
                      <a:lnTo>
                        <a:pt x="251" y="63"/>
                      </a:lnTo>
                      <a:lnTo>
                        <a:pt x="188" y="0"/>
                      </a:lnTo>
                      <a:lnTo>
                        <a:pt x="63" y="0"/>
                      </a:lnTo>
                      <a:close/>
                    </a:path>
                  </a:pathLst>
                </a:custGeom>
                <a:noFill/>
                <a:ln w="7920">
                  <a:solidFill>
                    <a:srgbClr val="000000"/>
                  </a:solidFill>
                  <a:round/>
                  <a:headEnd/>
                  <a:tailEnd/>
                </a:ln>
              </p:spPr>
              <p:txBody>
                <a:bodyPr wrap="none" anchor="ctr"/>
                <a:lstStyle/>
                <a:p>
                  <a:endParaRPr lang="fr-FR"/>
                </a:p>
              </p:txBody>
            </p:sp>
            <p:sp>
              <p:nvSpPr>
                <p:cNvPr id="7202" name="Rectangle 324"/>
                <p:cNvSpPr>
                  <a:spLocks noChangeArrowheads="1"/>
                </p:cNvSpPr>
                <p:nvPr/>
              </p:nvSpPr>
              <p:spPr bwMode="auto">
                <a:xfrm>
                  <a:off x="4013" y="1057"/>
                  <a:ext cx="68" cy="134"/>
                </a:xfrm>
                <a:prstGeom prst="rect">
                  <a:avLst/>
                </a:prstGeom>
                <a:noFill/>
                <a:ln w="9525">
                  <a:noFill/>
                  <a:round/>
                  <a:headEnd/>
                  <a:tailEnd/>
                </a:ln>
              </p:spPr>
              <p:txBody>
                <a:bodyPr wrap="none"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E</a:t>
                  </a:r>
                </a:p>
              </p:txBody>
            </p:sp>
            <p:sp>
              <p:nvSpPr>
                <p:cNvPr id="7203" name="Freeform 325"/>
                <p:cNvSpPr>
                  <a:spLocks noChangeArrowheads="1"/>
                </p:cNvSpPr>
                <p:nvPr/>
              </p:nvSpPr>
              <p:spPr bwMode="auto">
                <a:xfrm>
                  <a:off x="3489" y="768"/>
                  <a:ext cx="302" cy="260"/>
                </a:xfrm>
                <a:custGeom>
                  <a:avLst/>
                  <a:gdLst>
                    <a:gd name="T0" fmla="*/ 156 w 251"/>
                    <a:gd name="T1" fmla="*/ 0 h 216"/>
                    <a:gd name="T2" fmla="*/ 0 w 251"/>
                    <a:gd name="T3" fmla="*/ 159 h 216"/>
                    <a:gd name="T4" fmla="*/ 0 w 251"/>
                    <a:gd name="T5" fmla="*/ 384 h 216"/>
                    <a:gd name="T6" fmla="*/ 156 w 251"/>
                    <a:gd name="T7" fmla="*/ 546 h 216"/>
                    <a:gd name="T8" fmla="*/ 472 w 251"/>
                    <a:gd name="T9" fmla="*/ 546 h 216"/>
                    <a:gd name="T10" fmla="*/ 633 w 251"/>
                    <a:gd name="T11" fmla="*/ 384 h 216"/>
                    <a:gd name="T12" fmla="*/ 633 w 251"/>
                    <a:gd name="T13" fmla="*/ 159 h 216"/>
                    <a:gd name="T14" fmla="*/ 472 w 251"/>
                    <a:gd name="T15" fmla="*/ 0 h 216"/>
                    <a:gd name="T16" fmla="*/ 156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2" y="0"/>
                      </a:moveTo>
                      <a:lnTo>
                        <a:pt x="0" y="63"/>
                      </a:lnTo>
                      <a:lnTo>
                        <a:pt x="0" y="152"/>
                      </a:lnTo>
                      <a:lnTo>
                        <a:pt x="62" y="216"/>
                      </a:lnTo>
                      <a:lnTo>
                        <a:pt x="187" y="216"/>
                      </a:lnTo>
                      <a:lnTo>
                        <a:pt x="251" y="152"/>
                      </a:lnTo>
                      <a:lnTo>
                        <a:pt x="251" y="63"/>
                      </a:lnTo>
                      <a:lnTo>
                        <a:pt x="187" y="0"/>
                      </a:lnTo>
                      <a:lnTo>
                        <a:pt x="62" y="0"/>
                      </a:lnTo>
                      <a:close/>
                    </a:path>
                  </a:pathLst>
                </a:custGeom>
                <a:solidFill>
                  <a:srgbClr val="CCCC00"/>
                </a:solidFill>
                <a:ln w="9525">
                  <a:noFill/>
                  <a:round/>
                  <a:headEnd/>
                  <a:tailEnd/>
                </a:ln>
              </p:spPr>
              <p:txBody>
                <a:bodyPr wrap="none" anchor="ctr"/>
                <a:lstStyle/>
                <a:p>
                  <a:endParaRPr lang="fr-FR"/>
                </a:p>
              </p:txBody>
            </p:sp>
            <p:sp>
              <p:nvSpPr>
                <p:cNvPr id="7204" name="Freeform 326"/>
                <p:cNvSpPr>
                  <a:spLocks noChangeArrowheads="1"/>
                </p:cNvSpPr>
                <p:nvPr/>
              </p:nvSpPr>
              <p:spPr bwMode="auto">
                <a:xfrm>
                  <a:off x="3489" y="768"/>
                  <a:ext cx="302" cy="260"/>
                </a:xfrm>
                <a:custGeom>
                  <a:avLst/>
                  <a:gdLst>
                    <a:gd name="T0" fmla="*/ 156 w 251"/>
                    <a:gd name="T1" fmla="*/ 0 h 216"/>
                    <a:gd name="T2" fmla="*/ 0 w 251"/>
                    <a:gd name="T3" fmla="*/ 159 h 216"/>
                    <a:gd name="T4" fmla="*/ 0 w 251"/>
                    <a:gd name="T5" fmla="*/ 384 h 216"/>
                    <a:gd name="T6" fmla="*/ 156 w 251"/>
                    <a:gd name="T7" fmla="*/ 546 h 216"/>
                    <a:gd name="T8" fmla="*/ 472 w 251"/>
                    <a:gd name="T9" fmla="*/ 546 h 216"/>
                    <a:gd name="T10" fmla="*/ 633 w 251"/>
                    <a:gd name="T11" fmla="*/ 384 h 216"/>
                    <a:gd name="T12" fmla="*/ 633 w 251"/>
                    <a:gd name="T13" fmla="*/ 159 h 216"/>
                    <a:gd name="T14" fmla="*/ 472 w 251"/>
                    <a:gd name="T15" fmla="*/ 0 h 216"/>
                    <a:gd name="T16" fmla="*/ 156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2" y="0"/>
                      </a:moveTo>
                      <a:lnTo>
                        <a:pt x="0" y="63"/>
                      </a:lnTo>
                      <a:lnTo>
                        <a:pt x="0" y="152"/>
                      </a:lnTo>
                      <a:lnTo>
                        <a:pt x="62" y="216"/>
                      </a:lnTo>
                      <a:lnTo>
                        <a:pt x="187" y="216"/>
                      </a:lnTo>
                      <a:lnTo>
                        <a:pt x="251" y="152"/>
                      </a:lnTo>
                      <a:lnTo>
                        <a:pt x="251" y="63"/>
                      </a:lnTo>
                      <a:lnTo>
                        <a:pt x="187" y="0"/>
                      </a:lnTo>
                      <a:lnTo>
                        <a:pt x="62" y="0"/>
                      </a:lnTo>
                      <a:close/>
                    </a:path>
                  </a:pathLst>
                </a:custGeom>
                <a:noFill/>
                <a:ln w="7920">
                  <a:solidFill>
                    <a:srgbClr val="000000"/>
                  </a:solidFill>
                  <a:round/>
                  <a:headEnd/>
                  <a:tailEnd/>
                </a:ln>
              </p:spPr>
              <p:txBody>
                <a:bodyPr wrap="none" anchor="ctr"/>
                <a:lstStyle/>
                <a:p>
                  <a:endParaRPr lang="fr-FR"/>
                </a:p>
              </p:txBody>
            </p:sp>
            <p:sp>
              <p:nvSpPr>
                <p:cNvPr id="7205" name="Freeform 327"/>
                <p:cNvSpPr>
                  <a:spLocks noChangeArrowheads="1"/>
                </p:cNvSpPr>
                <p:nvPr/>
              </p:nvSpPr>
              <p:spPr bwMode="auto">
                <a:xfrm>
                  <a:off x="3489" y="768"/>
                  <a:ext cx="302" cy="260"/>
                </a:xfrm>
                <a:custGeom>
                  <a:avLst/>
                  <a:gdLst>
                    <a:gd name="T0" fmla="*/ 156 w 251"/>
                    <a:gd name="T1" fmla="*/ 0 h 216"/>
                    <a:gd name="T2" fmla="*/ 0 w 251"/>
                    <a:gd name="T3" fmla="*/ 159 h 216"/>
                    <a:gd name="T4" fmla="*/ 0 w 251"/>
                    <a:gd name="T5" fmla="*/ 384 h 216"/>
                    <a:gd name="T6" fmla="*/ 156 w 251"/>
                    <a:gd name="T7" fmla="*/ 546 h 216"/>
                    <a:gd name="T8" fmla="*/ 472 w 251"/>
                    <a:gd name="T9" fmla="*/ 546 h 216"/>
                    <a:gd name="T10" fmla="*/ 633 w 251"/>
                    <a:gd name="T11" fmla="*/ 384 h 216"/>
                    <a:gd name="T12" fmla="*/ 633 w 251"/>
                    <a:gd name="T13" fmla="*/ 159 h 216"/>
                    <a:gd name="T14" fmla="*/ 472 w 251"/>
                    <a:gd name="T15" fmla="*/ 0 h 216"/>
                    <a:gd name="T16" fmla="*/ 156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2" y="0"/>
                      </a:moveTo>
                      <a:lnTo>
                        <a:pt x="0" y="63"/>
                      </a:lnTo>
                      <a:lnTo>
                        <a:pt x="0" y="152"/>
                      </a:lnTo>
                      <a:lnTo>
                        <a:pt x="62" y="216"/>
                      </a:lnTo>
                      <a:lnTo>
                        <a:pt x="187" y="216"/>
                      </a:lnTo>
                      <a:lnTo>
                        <a:pt x="251" y="152"/>
                      </a:lnTo>
                      <a:lnTo>
                        <a:pt x="251" y="63"/>
                      </a:lnTo>
                      <a:lnTo>
                        <a:pt x="187" y="0"/>
                      </a:lnTo>
                      <a:lnTo>
                        <a:pt x="62" y="0"/>
                      </a:lnTo>
                      <a:close/>
                    </a:path>
                  </a:pathLst>
                </a:custGeom>
                <a:solidFill>
                  <a:srgbClr val="CCCC00"/>
                </a:solidFill>
                <a:ln w="9525">
                  <a:noFill/>
                  <a:round/>
                  <a:headEnd/>
                  <a:tailEnd/>
                </a:ln>
              </p:spPr>
              <p:txBody>
                <a:bodyPr wrap="none" anchor="ctr"/>
                <a:lstStyle/>
                <a:p>
                  <a:endParaRPr lang="fr-FR"/>
                </a:p>
              </p:txBody>
            </p:sp>
            <p:sp>
              <p:nvSpPr>
                <p:cNvPr id="7206" name="Freeform 328"/>
                <p:cNvSpPr>
                  <a:spLocks noChangeArrowheads="1"/>
                </p:cNvSpPr>
                <p:nvPr/>
              </p:nvSpPr>
              <p:spPr bwMode="auto">
                <a:xfrm>
                  <a:off x="3489" y="768"/>
                  <a:ext cx="302" cy="260"/>
                </a:xfrm>
                <a:custGeom>
                  <a:avLst/>
                  <a:gdLst>
                    <a:gd name="T0" fmla="*/ 156 w 251"/>
                    <a:gd name="T1" fmla="*/ 0 h 216"/>
                    <a:gd name="T2" fmla="*/ 0 w 251"/>
                    <a:gd name="T3" fmla="*/ 159 h 216"/>
                    <a:gd name="T4" fmla="*/ 0 w 251"/>
                    <a:gd name="T5" fmla="*/ 384 h 216"/>
                    <a:gd name="T6" fmla="*/ 156 w 251"/>
                    <a:gd name="T7" fmla="*/ 546 h 216"/>
                    <a:gd name="T8" fmla="*/ 472 w 251"/>
                    <a:gd name="T9" fmla="*/ 546 h 216"/>
                    <a:gd name="T10" fmla="*/ 633 w 251"/>
                    <a:gd name="T11" fmla="*/ 384 h 216"/>
                    <a:gd name="T12" fmla="*/ 633 w 251"/>
                    <a:gd name="T13" fmla="*/ 159 h 216"/>
                    <a:gd name="T14" fmla="*/ 472 w 251"/>
                    <a:gd name="T15" fmla="*/ 0 h 216"/>
                    <a:gd name="T16" fmla="*/ 156 w 251"/>
                    <a:gd name="T17" fmla="*/ 0 h 2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1"/>
                    <a:gd name="T28" fmla="*/ 0 h 216"/>
                    <a:gd name="T29" fmla="*/ 251 w 251"/>
                    <a:gd name="T30" fmla="*/ 216 h 2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1" h="216">
                      <a:moveTo>
                        <a:pt x="62" y="0"/>
                      </a:moveTo>
                      <a:lnTo>
                        <a:pt x="0" y="63"/>
                      </a:lnTo>
                      <a:lnTo>
                        <a:pt x="0" y="152"/>
                      </a:lnTo>
                      <a:lnTo>
                        <a:pt x="62" y="216"/>
                      </a:lnTo>
                      <a:lnTo>
                        <a:pt x="187" y="216"/>
                      </a:lnTo>
                      <a:lnTo>
                        <a:pt x="251" y="152"/>
                      </a:lnTo>
                      <a:lnTo>
                        <a:pt x="251" y="63"/>
                      </a:lnTo>
                      <a:lnTo>
                        <a:pt x="187" y="0"/>
                      </a:lnTo>
                      <a:lnTo>
                        <a:pt x="62" y="0"/>
                      </a:lnTo>
                      <a:close/>
                    </a:path>
                  </a:pathLst>
                </a:custGeom>
                <a:noFill/>
                <a:ln w="7920">
                  <a:solidFill>
                    <a:srgbClr val="000000"/>
                  </a:solidFill>
                  <a:round/>
                  <a:headEnd/>
                  <a:tailEnd/>
                </a:ln>
              </p:spPr>
              <p:txBody>
                <a:bodyPr wrap="none" anchor="ctr"/>
                <a:lstStyle/>
                <a:p>
                  <a:endParaRPr lang="fr-FR"/>
                </a:p>
              </p:txBody>
            </p:sp>
            <p:sp>
              <p:nvSpPr>
                <p:cNvPr id="7207" name="Rectangle 329"/>
                <p:cNvSpPr>
                  <a:spLocks noChangeArrowheads="1"/>
                </p:cNvSpPr>
                <p:nvPr/>
              </p:nvSpPr>
              <p:spPr bwMode="auto">
                <a:xfrm>
                  <a:off x="3606" y="843"/>
                  <a:ext cx="139" cy="134"/>
                </a:xfrm>
                <a:prstGeom prst="rect">
                  <a:avLst/>
                </a:prstGeom>
                <a:noFill/>
                <a:ln w="9525">
                  <a:noFill/>
                  <a:round/>
                  <a:headEnd/>
                  <a:tailEnd/>
                </a:ln>
              </p:spPr>
              <p:txBody>
                <a:bodyPr lIns="0" tIns="0" rIns="0" bIns="0">
                  <a:spAutoFit/>
                </a:bodyPr>
                <a:lstStyle/>
                <a:p>
                  <a:pPr defTabSz="449263">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400">
                      <a:solidFill>
                        <a:srgbClr val="000000"/>
                      </a:solidFill>
                      <a:latin typeface="Times New Roman" pitchFamily="18" charset="0"/>
                      <a:ea typeface="Arial Unicode MS" pitchFamily="34" charset="-128"/>
                      <a:cs typeface="Arial Unicode MS" pitchFamily="34" charset="-128"/>
                    </a:rPr>
                    <a:t>F</a:t>
                  </a:r>
                </a:p>
              </p:txBody>
            </p:sp>
          </p:grpSp>
        </p:grpSp>
        <p:grpSp>
          <p:nvGrpSpPr>
            <p:cNvPr id="7181" name="Group 330"/>
            <p:cNvGrpSpPr>
              <a:grpSpLocks/>
            </p:cNvGrpSpPr>
            <p:nvPr/>
          </p:nvGrpSpPr>
          <p:grpSpPr bwMode="auto">
            <a:xfrm>
              <a:off x="1488" y="1392"/>
              <a:ext cx="2338" cy="1351"/>
              <a:chOff x="1488" y="1392"/>
              <a:chExt cx="2338" cy="1351"/>
            </a:xfrm>
          </p:grpSpPr>
          <p:sp>
            <p:nvSpPr>
              <p:cNvPr id="7182" name="Text Box 331"/>
              <p:cNvSpPr txBox="1">
                <a:spLocks noChangeArrowheads="1"/>
              </p:cNvSpPr>
              <p:nvPr/>
            </p:nvSpPr>
            <p:spPr bwMode="auto">
              <a:xfrm>
                <a:off x="1488" y="2529"/>
                <a:ext cx="298" cy="214"/>
              </a:xfrm>
              <a:prstGeom prst="rect">
                <a:avLst/>
              </a:prstGeom>
              <a:solidFill>
                <a:srgbClr val="FFFF00"/>
              </a:solidFill>
              <a:ln w="9525">
                <a:noFill/>
                <a:round/>
                <a:headEnd/>
                <a:tailEnd/>
              </a:ln>
            </p:spPr>
            <p:txBody>
              <a:bodyPr lIns="90000" tIns="46800" rIns="90000" bIns="46800"/>
              <a:lstStyle/>
              <a:p>
                <a:pPr defTabSz="449263">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600" b="1">
                    <a:solidFill>
                      <a:srgbClr val="000000"/>
                    </a:solidFill>
                    <a:latin typeface="Times New Roman" pitchFamily="18" charset="0"/>
                    <a:ea typeface="Arial Unicode MS" pitchFamily="34" charset="-128"/>
                    <a:cs typeface="Arial Unicode MS" pitchFamily="34" charset="-128"/>
                  </a:rPr>
                  <a:t>B1</a:t>
                </a:r>
              </a:p>
            </p:txBody>
          </p:sp>
          <p:sp>
            <p:nvSpPr>
              <p:cNvPr id="7183" name="Text Box 332"/>
              <p:cNvSpPr txBox="1">
                <a:spLocks noChangeArrowheads="1"/>
              </p:cNvSpPr>
              <p:nvPr/>
            </p:nvSpPr>
            <p:spPr bwMode="auto">
              <a:xfrm>
                <a:off x="3523" y="1392"/>
                <a:ext cx="303" cy="217"/>
              </a:xfrm>
              <a:prstGeom prst="rect">
                <a:avLst/>
              </a:prstGeom>
              <a:solidFill>
                <a:srgbClr val="FFFF00"/>
              </a:solidFill>
              <a:ln w="9525">
                <a:noFill/>
                <a:round/>
                <a:headEnd/>
                <a:tailEnd/>
              </a:ln>
            </p:spPr>
            <p:txBody>
              <a:bodyPr lIns="90000" tIns="46800" rIns="90000" bIns="46800"/>
              <a:lstStyle/>
              <a:p>
                <a:pPr defTabSz="449263">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FR" sz="1600" b="1">
                    <a:solidFill>
                      <a:srgbClr val="000000"/>
                    </a:solidFill>
                    <a:latin typeface="Times New Roman" pitchFamily="18" charset="0"/>
                    <a:ea typeface="Arial Unicode MS" pitchFamily="34" charset="-128"/>
                    <a:cs typeface="Arial Unicode MS" pitchFamily="34" charset="-128"/>
                  </a:rPr>
                  <a:t>E1</a:t>
                </a:r>
              </a:p>
            </p:txBody>
          </p:sp>
        </p:grpSp>
      </p:grpSp>
      <p:grpSp>
        <p:nvGrpSpPr>
          <p:cNvPr id="7173" name="Group 333"/>
          <p:cNvGrpSpPr>
            <a:grpSpLocks/>
          </p:cNvGrpSpPr>
          <p:nvPr/>
        </p:nvGrpSpPr>
        <p:grpSpPr bwMode="auto">
          <a:xfrm>
            <a:off x="500063" y="1514561"/>
            <a:ext cx="4267200" cy="2365375"/>
            <a:chOff x="336" y="767"/>
            <a:chExt cx="2688" cy="1490"/>
          </a:xfrm>
        </p:grpSpPr>
        <p:sp>
          <p:nvSpPr>
            <p:cNvPr id="7178" name="Line 334"/>
            <p:cNvSpPr>
              <a:spLocks noChangeShapeType="1"/>
            </p:cNvSpPr>
            <p:nvPr/>
          </p:nvSpPr>
          <p:spPr bwMode="auto">
            <a:xfrm flipV="1">
              <a:off x="336" y="767"/>
              <a:ext cx="2688" cy="1490"/>
            </a:xfrm>
            <a:prstGeom prst="line">
              <a:avLst/>
            </a:prstGeom>
            <a:noFill/>
            <a:ln w="12600">
              <a:solidFill>
                <a:srgbClr val="000000"/>
              </a:solidFill>
              <a:miter lim="800000"/>
              <a:headEnd type="triangle" w="med" len="med"/>
              <a:tailEnd type="triangle" w="med" len="med"/>
            </a:ln>
          </p:spPr>
          <p:txBody>
            <a:bodyPr/>
            <a:lstStyle/>
            <a:p>
              <a:endParaRPr lang="en-GB"/>
            </a:p>
          </p:txBody>
        </p:sp>
        <p:sp>
          <p:nvSpPr>
            <p:cNvPr id="7179" name="Text Box 335"/>
            <p:cNvSpPr txBox="1">
              <a:spLocks noChangeArrowheads="1"/>
            </p:cNvSpPr>
            <p:nvPr/>
          </p:nvSpPr>
          <p:spPr bwMode="auto">
            <a:xfrm>
              <a:off x="1902" y="870"/>
              <a:ext cx="507" cy="292"/>
            </a:xfrm>
            <a:prstGeom prst="rect">
              <a:avLst/>
            </a:prstGeom>
            <a:noFill/>
            <a:ln w="9525">
              <a:noFill/>
              <a:round/>
              <a:headEnd/>
              <a:tailEnd/>
            </a:ln>
          </p:spPr>
          <p:txBody>
            <a:bodyPr wrap="none" lIns="90000" tIns="46800" rIns="90000" bIns="46800">
              <a:spAutoFit/>
            </a:bodyPr>
            <a:lstStyle/>
            <a:p>
              <a:pPr defTabSz="449263">
                <a:buClr>
                  <a:srgbClr val="000000"/>
                </a:buClr>
                <a:buSzPct val="100000"/>
                <a:buFont typeface="Times New Roman" pitchFamily="18"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fr-FR" sz="2400" dirty="0" smtClean="0">
                  <a:solidFill>
                    <a:srgbClr val="000000"/>
                  </a:solidFill>
                  <a:latin typeface="Times New Roman" pitchFamily="18" charset="0"/>
                  <a:ea typeface="Arial Unicode MS" pitchFamily="34" charset="-128"/>
                  <a:cs typeface="Arial Unicode MS" pitchFamily="34" charset="-128"/>
                </a:rPr>
                <a:t>53 </a:t>
              </a:r>
              <a:r>
                <a:rPr lang="fr-FR" sz="2400" dirty="0">
                  <a:solidFill>
                    <a:srgbClr val="000000"/>
                  </a:solidFill>
                  <a:latin typeface="Times New Roman" pitchFamily="18" charset="0"/>
                  <a:ea typeface="Arial Unicode MS" pitchFamily="34" charset="-128"/>
                  <a:cs typeface="Arial Unicode MS" pitchFamily="34" charset="-128"/>
                </a:rPr>
                <a:t>m</a:t>
              </a:r>
            </a:p>
          </p:txBody>
        </p:sp>
      </p:grpSp>
      <p:pic>
        <p:nvPicPr>
          <p:cNvPr id="7176" name="Picture 338"/>
          <p:cNvPicPr>
            <a:picLocks noChangeAspect="1" noChangeArrowheads="1"/>
          </p:cNvPicPr>
          <p:nvPr/>
        </p:nvPicPr>
        <p:blipFill>
          <a:blip r:embed="rId3" cstate="print"/>
          <a:srcRect/>
          <a:stretch>
            <a:fillRect/>
          </a:stretch>
        </p:blipFill>
        <p:spPr bwMode="auto">
          <a:xfrm>
            <a:off x="6248400" y="2990850"/>
            <a:ext cx="2671763" cy="3562350"/>
          </a:xfrm>
          <a:prstGeom prst="rect">
            <a:avLst/>
          </a:prstGeom>
          <a:noFill/>
          <a:ln w="9525">
            <a:noFill/>
            <a:round/>
            <a:headEnd/>
            <a:tailEnd/>
          </a:ln>
        </p:spPr>
      </p:pic>
      <p:pic>
        <p:nvPicPr>
          <p:cNvPr id="48132" name="Picture 4" descr="_VW06878"/>
          <p:cNvPicPr>
            <a:picLocks noChangeAspect="1" noChangeArrowheads="1"/>
          </p:cNvPicPr>
          <p:nvPr/>
        </p:nvPicPr>
        <p:blipFill>
          <a:blip r:embed="rId4" cstate="print"/>
          <a:srcRect t="12407" r="29146" b="28258"/>
          <a:stretch>
            <a:fillRect/>
          </a:stretch>
        </p:blipFill>
        <p:spPr bwMode="auto">
          <a:xfrm>
            <a:off x="3505200" y="4876800"/>
            <a:ext cx="2666390" cy="1676400"/>
          </a:xfrm>
          <a:prstGeom prst="rect">
            <a:avLst/>
          </a:prstGeom>
          <a:noFill/>
          <a:ln w="9525">
            <a:noFill/>
            <a:miter lim="800000"/>
            <a:headEnd/>
            <a:tailEnd/>
          </a:ln>
        </p:spPr>
      </p:pic>
      <p:pic>
        <p:nvPicPr>
          <p:cNvPr id="48134" name="Picture 6" descr="DSCF1520"/>
          <p:cNvPicPr>
            <a:picLocks noChangeAspect="1" noChangeArrowheads="1"/>
          </p:cNvPicPr>
          <p:nvPr/>
        </p:nvPicPr>
        <p:blipFill>
          <a:blip r:embed="rId5" cstate="print"/>
          <a:srcRect/>
          <a:stretch>
            <a:fillRect/>
          </a:stretch>
        </p:blipFill>
        <p:spPr bwMode="auto">
          <a:xfrm>
            <a:off x="7596336" y="1196752"/>
            <a:ext cx="1295400" cy="1730451"/>
          </a:xfrm>
          <a:prstGeom prst="rect">
            <a:avLst/>
          </a:prstGeom>
          <a:noFill/>
          <a:ln w="9525">
            <a:noFill/>
            <a:miter lim="800000"/>
            <a:headEnd/>
            <a:tailEnd/>
          </a:ln>
        </p:spPr>
      </p:pic>
      <p:sp>
        <p:nvSpPr>
          <p:cNvPr id="73" name="Espace réservé du numéro de diapositive 72"/>
          <p:cNvSpPr>
            <a:spLocks noGrp="1"/>
          </p:cNvSpPr>
          <p:nvPr>
            <p:ph type="sldNum" sz="quarter" idx="12"/>
          </p:nvPr>
        </p:nvSpPr>
        <p:spPr/>
        <p:txBody>
          <a:bodyPr>
            <a:normAutofit fontScale="85000" lnSpcReduction="20000"/>
          </a:bodyPr>
          <a:lstStyle/>
          <a:p>
            <a:pPr>
              <a:defRPr/>
            </a:pPr>
            <a:fld id="{0592D914-4DEA-48D5-A0BA-B5A91DC08CDE}" type="slidenum">
              <a:rPr lang="en-US" smtClean="0"/>
              <a:pPr>
                <a:defRPr/>
              </a:pPr>
              <a:t>11</a:t>
            </a:fld>
            <a:endParaRPr lang="en-US" smtClean="0"/>
          </a:p>
          <a:p>
            <a:pPr>
              <a:defRPr/>
            </a:pPr>
            <a:endParaRPr lang="en-US"/>
          </a:p>
        </p:txBody>
      </p:sp>
      <p:pic>
        <p:nvPicPr>
          <p:cNvPr id="75" name="Image 1" descr="E:\photos_experiment_Feb2010\DSCF0119.JPG"/>
          <p:cNvPicPr>
            <a:picLocks noChangeAspect="1" noChangeArrowheads="1"/>
          </p:cNvPicPr>
          <p:nvPr/>
        </p:nvPicPr>
        <p:blipFill>
          <a:blip r:embed="rId6" cstate="print"/>
          <a:srcRect l="15341"/>
          <a:stretch>
            <a:fillRect/>
          </a:stretch>
        </p:blipFill>
        <p:spPr bwMode="auto">
          <a:xfrm>
            <a:off x="6248400" y="2971800"/>
            <a:ext cx="1208856" cy="1076378"/>
          </a:xfrm>
          <a:prstGeom prst="rect">
            <a:avLst/>
          </a:prstGeom>
          <a:noFill/>
          <a:ln w="9525">
            <a:noFill/>
            <a:miter lim="800000"/>
            <a:headEnd/>
            <a:tailEnd/>
          </a:ln>
        </p:spPr>
      </p:pic>
      <p:sp>
        <p:nvSpPr>
          <p:cNvPr id="77" name="Rectangle 76"/>
          <p:cNvSpPr/>
          <p:nvPr/>
        </p:nvSpPr>
        <p:spPr>
          <a:xfrm>
            <a:off x="165193" y="5749173"/>
            <a:ext cx="3223326" cy="861774"/>
          </a:xfrm>
          <a:prstGeom prst="rect">
            <a:avLst/>
          </a:prstGeom>
        </p:spPr>
        <p:txBody>
          <a:bodyPr wrap="square">
            <a:spAutoFit/>
          </a:bodyPr>
          <a:lstStyle/>
          <a:p>
            <a:r>
              <a:rPr lang="en-US" i="1" dirty="0" smtClean="0"/>
              <a:t>“An invisible light shining through a wall” </a:t>
            </a:r>
          </a:p>
          <a:p>
            <a:r>
              <a:rPr lang="en-US" sz="1400" dirty="0" smtClean="0"/>
              <a:t>K. van Bibber et al. PRL 59 (1987) 759</a:t>
            </a:r>
            <a:endParaRPr lang="en-US" sz="1400" dirty="0"/>
          </a:p>
        </p:txBody>
      </p:sp>
      <p:sp>
        <p:nvSpPr>
          <p:cNvPr id="3" name="Zástupný symbol pro zápatí 2"/>
          <p:cNvSpPr>
            <a:spLocks noGrp="1"/>
          </p:cNvSpPr>
          <p:nvPr>
            <p:ph type="ftr" sz="quarter" idx="11"/>
          </p:nvPr>
        </p:nvSpPr>
        <p:spPr/>
        <p:txBody>
          <a:bodyPr/>
          <a:lstStyle/>
          <a:p>
            <a:r>
              <a:rPr lang="en-US" smtClean="0"/>
              <a:t>107th MEETING OF THE SPSC</a:t>
            </a:r>
            <a:endParaRPr lang="en-US"/>
          </a:p>
        </p:txBody>
      </p:sp>
      <p:sp>
        <p:nvSpPr>
          <p:cNvPr id="4" name="TextovéPole 3"/>
          <p:cNvSpPr txBox="1"/>
          <p:nvPr/>
        </p:nvSpPr>
        <p:spPr>
          <a:xfrm>
            <a:off x="181815" y="1575103"/>
            <a:ext cx="2757581" cy="1631216"/>
          </a:xfrm>
          <a:prstGeom prst="rect">
            <a:avLst/>
          </a:prstGeom>
          <a:noFill/>
        </p:spPr>
        <p:txBody>
          <a:bodyPr wrap="square" rtlCol="0">
            <a:spAutoFit/>
          </a:bodyPr>
          <a:lstStyle/>
          <a:p>
            <a:r>
              <a:rPr lang="en-US" sz="2000" dirty="0"/>
              <a:t>Two spare LHC dipoles assigned to OSQAR and installed on the test benches B1 and E2 have been used.</a:t>
            </a:r>
          </a:p>
        </p:txBody>
      </p:sp>
      <p:cxnSp>
        <p:nvCxnSpPr>
          <p:cNvPr id="6" name="Přímá spojnice se šipkou 5"/>
          <p:cNvCxnSpPr/>
          <p:nvPr/>
        </p:nvCxnSpPr>
        <p:spPr>
          <a:xfrm flipH="1">
            <a:off x="6629494" y="1871965"/>
            <a:ext cx="1614542" cy="34290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1" name="Přímá spojnice se šipkou 80"/>
          <p:cNvCxnSpPr/>
          <p:nvPr/>
        </p:nvCxnSpPr>
        <p:spPr>
          <a:xfrm flipH="1" flipV="1">
            <a:off x="2267744" y="5157192"/>
            <a:ext cx="1410823" cy="289849"/>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2" name="Přímá spojnice se šipkou 81"/>
          <p:cNvCxnSpPr/>
          <p:nvPr/>
        </p:nvCxnSpPr>
        <p:spPr>
          <a:xfrm flipH="1" flipV="1">
            <a:off x="4716103" y="3935333"/>
            <a:ext cx="2686503" cy="31947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96557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normAutofit/>
          </a:bodyPr>
          <a:lstStyle/>
          <a:p>
            <a:r>
              <a:rPr lang="en-US" sz="3200" dirty="0">
                <a:latin typeface="Calibri" pitchFamily="34" charset="0"/>
                <a:cs typeface="Calibri" pitchFamily="34" charset="0"/>
              </a:rPr>
              <a:t>L</a:t>
            </a:r>
            <a:r>
              <a:rPr lang="cs-CZ" sz="3200" dirty="0" err="1">
                <a:latin typeface="Calibri" pitchFamily="34" charset="0"/>
                <a:cs typeface="Calibri" pitchFamily="34" charset="0"/>
              </a:rPr>
              <a:t>ight</a:t>
            </a:r>
            <a:r>
              <a:rPr lang="cs-CZ" sz="3200" dirty="0">
                <a:latin typeface="Calibri" pitchFamily="34" charset="0"/>
                <a:cs typeface="Calibri" pitchFamily="34" charset="0"/>
              </a:rPr>
              <a:t> </a:t>
            </a:r>
            <a:r>
              <a:rPr lang="cs-CZ" sz="3200" dirty="0" err="1">
                <a:latin typeface="Calibri" pitchFamily="34" charset="0"/>
                <a:cs typeface="Calibri" pitchFamily="34" charset="0"/>
              </a:rPr>
              <a:t>shining</a:t>
            </a:r>
            <a:r>
              <a:rPr lang="cs-CZ" sz="3200" dirty="0">
                <a:latin typeface="Calibri" pitchFamily="34" charset="0"/>
                <a:cs typeface="Calibri" pitchFamily="34" charset="0"/>
              </a:rPr>
              <a:t> </a:t>
            </a:r>
            <a:r>
              <a:rPr lang="cs-CZ" sz="3200" dirty="0" err="1">
                <a:latin typeface="Calibri" pitchFamily="34" charset="0"/>
                <a:cs typeface="Calibri" pitchFamily="34" charset="0"/>
              </a:rPr>
              <a:t>through</a:t>
            </a:r>
            <a:r>
              <a:rPr lang="cs-CZ" sz="3200" dirty="0">
                <a:latin typeface="Calibri" pitchFamily="34" charset="0"/>
                <a:cs typeface="Calibri" pitchFamily="34" charset="0"/>
              </a:rPr>
              <a:t> </a:t>
            </a:r>
            <a:r>
              <a:rPr lang="cs-CZ" sz="3200" dirty="0" err="1">
                <a:latin typeface="Calibri" pitchFamily="34" charset="0"/>
                <a:cs typeface="Calibri" pitchFamily="34" charset="0"/>
              </a:rPr>
              <a:t>the</a:t>
            </a:r>
            <a:r>
              <a:rPr lang="cs-CZ" sz="3200" dirty="0">
                <a:latin typeface="Calibri" pitchFamily="34" charset="0"/>
                <a:cs typeface="Calibri" pitchFamily="34" charset="0"/>
              </a:rPr>
              <a:t> </a:t>
            </a:r>
            <a:r>
              <a:rPr lang="cs-CZ" sz="3200" dirty="0" err="1">
                <a:latin typeface="Calibri" pitchFamily="34" charset="0"/>
                <a:cs typeface="Calibri" pitchFamily="34" charset="0"/>
              </a:rPr>
              <a:t>wall</a:t>
            </a:r>
            <a:endParaRPr lang="en-US" sz="3200" dirty="0"/>
          </a:p>
        </p:txBody>
      </p:sp>
      <p:sp>
        <p:nvSpPr>
          <p:cNvPr id="2" name="Zástupný symbol pro obsah 1"/>
          <p:cNvSpPr>
            <a:spLocks noGrp="1"/>
          </p:cNvSpPr>
          <p:nvPr>
            <p:ph sz="half" idx="1"/>
          </p:nvPr>
        </p:nvSpPr>
        <p:spPr>
          <a:xfrm>
            <a:off x="601216" y="2638032"/>
            <a:ext cx="4618856" cy="2231128"/>
          </a:xfrm>
        </p:spPr>
        <p:txBody>
          <a:bodyPr>
            <a:noAutofit/>
          </a:bodyPr>
          <a:lstStyle/>
          <a:p>
            <a:r>
              <a:rPr lang="en-US" sz="2000" dirty="0" smtClean="0"/>
              <a:t>A </a:t>
            </a:r>
            <a:r>
              <a:rPr lang="en-US" sz="2000" dirty="0"/>
              <a:t>typical experimental run started and ended with the beam alignment using absorptive filters to reduce the laser intensity below the saturation level of the LN2 cooled CCD </a:t>
            </a:r>
            <a:r>
              <a:rPr lang="en-US" sz="2000" dirty="0" smtClean="0"/>
              <a:t>detector</a:t>
            </a:r>
          </a:p>
          <a:p>
            <a:r>
              <a:rPr lang="en-US" sz="2000" dirty="0" smtClean="0"/>
              <a:t>Wall was inserted</a:t>
            </a:r>
            <a:endParaRPr lang="en-US" sz="2000" dirty="0"/>
          </a:p>
        </p:txBody>
      </p:sp>
      <p:pic>
        <p:nvPicPr>
          <p:cNvPr id="10243" name="Picture 3" descr="F:\OSQAR\P1030360.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tretch>
            <a:fillRect/>
          </a:stretch>
        </p:blipFill>
        <p:spPr bwMode="auto">
          <a:xfrm>
            <a:off x="5108171" y="1412776"/>
            <a:ext cx="4035829" cy="3025833"/>
          </a:xfrm>
          <a:prstGeom prst="rect">
            <a:avLst/>
          </a:prstGeom>
          <a:noFill/>
          <a:extLst>
            <a:ext uri="{909E8E84-426E-40DD-AFC4-6F175D3DCCD1}">
              <a14:hiddenFill xmlns:a14="http://schemas.microsoft.com/office/drawing/2010/main">
                <a:solidFill>
                  <a:srgbClr val="FFFFFF"/>
                </a:solidFill>
              </a14:hiddenFill>
            </a:ext>
          </a:extLst>
        </p:spPr>
      </p:pic>
      <p:sp>
        <p:nvSpPr>
          <p:cNvPr id="5" name="Zástupný symbol pro zápatí 4"/>
          <p:cNvSpPr>
            <a:spLocks noGrp="1"/>
          </p:cNvSpPr>
          <p:nvPr>
            <p:ph type="ftr" sz="quarter" idx="4294967295"/>
          </p:nvPr>
        </p:nvSpPr>
        <p:spPr>
          <a:xfrm>
            <a:off x="2640596" y="6476999"/>
            <a:ext cx="5507719" cy="274320"/>
          </a:xfrm>
          <a:prstGeom prst="rect">
            <a:avLst/>
          </a:prstGeom>
        </p:spPr>
        <p:txBody>
          <a:bodyPr/>
          <a:lstStyle/>
          <a:p>
            <a:r>
              <a:rPr lang="en-US" smtClean="0"/>
              <a:t>107th MEETING OF THE SPSC</a:t>
            </a:r>
            <a:endParaRPr lang="en-US"/>
          </a:p>
        </p:txBody>
      </p:sp>
      <p:sp>
        <p:nvSpPr>
          <p:cNvPr id="6" name="Zástupný symbol pro číslo snímku 5"/>
          <p:cNvSpPr>
            <a:spLocks noGrp="1"/>
          </p:cNvSpPr>
          <p:nvPr>
            <p:ph type="sldNum" sz="quarter" idx="4294967295"/>
          </p:nvPr>
        </p:nvSpPr>
        <p:spPr>
          <a:xfrm>
            <a:off x="8204396" y="6476999"/>
            <a:ext cx="733864" cy="274320"/>
          </a:xfrm>
          <a:prstGeom prst="rect">
            <a:avLst/>
          </a:prstGeom>
        </p:spPr>
        <p:txBody>
          <a:bodyPr>
            <a:normAutofit fontScale="92500" lnSpcReduction="10000"/>
          </a:bodyPr>
          <a:lstStyle/>
          <a:p>
            <a:fld id="{20741979-6BAC-445B-A87D-E3386F7FCCBD}" type="slidenum">
              <a:rPr lang="en-US" smtClean="0"/>
              <a:t>12</a:t>
            </a:fld>
            <a:endParaRPr lang="en-US"/>
          </a:p>
        </p:txBody>
      </p:sp>
      <p:sp>
        <p:nvSpPr>
          <p:cNvPr id="9" name="Zástupný symbol pro obsah 7"/>
          <p:cNvSpPr txBox="1">
            <a:spLocks/>
          </p:cNvSpPr>
          <p:nvPr/>
        </p:nvSpPr>
        <p:spPr>
          <a:xfrm>
            <a:off x="539552" y="4581128"/>
            <a:ext cx="8136904" cy="2016224"/>
          </a:xfrm>
          <a:prstGeom prst="rect">
            <a:avLst/>
          </a:prstGeom>
        </p:spPr>
        <p:txBody>
          <a:bodyPr vert="horz" lIns="91440" tIns="91440" rtlCol="0">
            <a:normAutofit/>
          </a:bodyPr>
          <a:lstStyle>
            <a:lvl1pPr marL="438912" indent="-320040" algn="l" rtl="0" eaLnBrk="1" latinLnBrk="0" hangingPunct="1">
              <a:spcBef>
                <a:spcPts val="0"/>
              </a:spcBef>
              <a:buClr>
                <a:schemeClr val="accent1"/>
              </a:buClr>
              <a:buSzPct val="80000"/>
              <a:buFont typeface="Wingdings 2"/>
              <a:buChar char=""/>
              <a:defRPr kumimoji="0" sz="28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4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0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18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18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18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r>
              <a:rPr lang="en-US" sz="2000" dirty="0" smtClean="0"/>
              <a:t>The laser beam had a well defined linear polarization parallel to the magnetic field</a:t>
            </a:r>
          </a:p>
          <a:p>
            <a:r>
              <a:rPr lang="en-US" sz="2000" dirty="0" smtClean="0"/>
              <a:t>This configuration was suitable for the search of </a:t>
            </a:r>
            <a:r>
              <a:rPr lang="en-US" sz="2000" dirty="0" err="1" smtClean="0"/>
              <a:t>pseudoscalar</a:t>
            </a:r>
            <a:r>
              <a:rPr lang="en-US" sz="2000" dirty="0" smtClean="0"/>
              <a:t>/</a:t>
            </a:r>
            <a:r>
              <a:rPr lang="en-US" sz="2000" dirty="0" err="1" smtClean="0"/>
              <a:t>axion</a:t>
            </a:r>
            <a:r>
              <a:rPr lang="en-US" sz="2000" dirty="0" smtClean="0"/>
              <a:t> particles.</a:t>
            </a:r>
          </a:p>
          <a:p>
            <a:r>
              <a:rPr lang="en-US" sz="2000" dirty="0" smtClean="0"/>
              <a:t> For scalar particle, a half-wave plate oriented at 45° was inserted at the laser exit to align the polarization perpendicular to the magnetic field.</a:t>
            </a:r>
          </a:p>
          <a:p>
            <a:endParaRPr lang="en-US" dirty="0"/>
          </a:p>
        </p:txBody>
      </p:sp>
      <p:sp>
        <p:nvSpPr>
          <p:cNvPr id="8" name="Obdélník 7"/>
          <p:cNvSpPr/>
          <p:nvPr/>
        </p:nvSpPr>
        <p:spPr>
          <a:xfrm>
            <a:off x="388756" y="1556791"/>
            <a:ext cx="4968552" cy="1200329"/>
          </a:xfrm>
          <a:prstGeom prst="rect">
            <a:avLst/>
          </a:prstGeom>
        </p:spPr>
        <p:txBody>
          <a:bodyPr wrap="square">
            <a:spAutoFit/>
          </a:bodyPr>
          <a:lstStyle/>
          <a:p>
            <a:r>
              <a:rPr lang="cs-CZ" sz="2400" dirty="0">
                <a:solidFill>
                  <a:srgbClr val="0000FF"/>
                </a:solidFill>
                <a:latin typeface="Calibri" pitchFamily="34" charset="0"/>
                <a:cs typeface="Calibri" pitchFamily="34" charset="0"/>
              </a:rPr>
              <a:t>Argon laser </a:t>
            </a:r>
            <a:r>
              <a:rPr lang="cs-CZ" sz="2400" dirty="0" err="1">
                <a:solidFill>
                  <a:srgbClr val="0000FF"/>
                </a:solidFill>
                <a:latin typeface="Calibri" pitchFamily="34" charset="0"/>
                <a:cs typeface="Calibri" pitchFamily="34" charset="0"/>
              </a:rPr>
              <a:t>is</a:t>
            </a:r>
            <a:r>
              <a:rPr lang="cs-CZ" sz="2400" dirty="0">
                <a:solidFill>
                  <a:srgbClr val="0000FF"/>
                </a:solidFill>
                <a:latin typeface="Calibri" pitchFamily="34" charset="0"/>
                <a:cs typeface="Calibri" pitchFamily="34" charset="0"/>
              </a:rPr>
              <a:t> a source </a:t>
            </a:r>
            <a:r>
              <a:rPr lang="cs-CZ" sz="2400" dirty="0" err="1">
                <a:solidFill>
                  <a:srgbClr val="0000FF"/>
                </a:solidFill>
                <a:latin typeface="Calibri" pitchFamily="34" charset="0"/>
                <a:cs typeface="Calibri" pitchFamily="34" charset="0"/>
              </a:rPr>
              <a:t>of</a:t>
            </a:r>
            <a:r>
              <a:rPr lang="cs-CZ" sz="2400" dirty="0">
                <a:solidFill>
                  <a:srgbClr val="0000FF"/>
                </a:solidFill>
                <a:latin typeface="Calibri" pitchFamily="34" charset="0"/>
                <a:cs typeface="Calibri" pitchFamily="34" charset="0"/>
              </a:rPr>
              <a:t> </a:t>
            </a:r>
            <a:r>
              <a:rPr lang="en-US" sz="2400" dirty="0" smtClean="0">
                <a:solidFill>
                  <a:srgbClr val="0000FF"/>
                </a:solidFill>
                <a:latin typeface="Calibri" pitchFamily="34" charset="0"/>
                <a:cs typeface="Calibri" pitchFamily="34" charset="0"/>
              </a:rPr>
              <a:t>3</a:t>
            </a:r>
            <a:r>
              <a:rPr lang="cs-CZ" sz="2400" dirty="0" smtClean="0">
                <a:solidFill>
                  <a:srgbClr val="0000FF"/>
                </a:solidFill>
                <a:latin typeface="Calibri" pitchFamily="34" charset="0"/>
                <a:cs typeface="Calibri" pitchFamily="34" charset="0"/>
              </a:rPr>
              <a:t> </a:t>
            </a:r>
            <a:r>
              <a:rPr lang="cs-CZ" sz="2400" dirty="0">
                <a:solidFill>
                  <a:srgbClr val="0000FF"/>
                </a:solidFill>
                <a:latin typeface="Calibri" pitchFamily="34" charset="0"/>
                <a:cs typeface="Calibri" pitchFamily="34" charset="0"/>
              </a:rPr>
              <a:t>W </a:t>
            </a:r>
            <a:r>
              <a:rPr lang="cs-CZ" sz="2400" dirty="0" err="1" smtClean="0">
                <a:solidFill>
                  <a:srgbClr val="0000FF"/>
                </a:solidFill>
                <a:latin typeface="Calibri" pitchFamily="34" charset="0"/>
                <a:cs typeface="Calibri" pitchFamily="34" charset="0"/>
              </a:rPr>
              <a:t>beam</a:t>
            </a:r>
            <a:r>
              <a:rPr lang="en-US" sz="2400" dirty="0" smtClean="0">
                <a:solidFill>
                  <a:srgbClr val="0000FF"/>
                </a:solidFill>
                <a:latin typeface="Calibri" pitchFamily="34" charset="0"/>
                <a:cs typeface="Calibri" pitchFamily="34" charset="0"/>
              </a:rPr>
              <a:t/>
            </a:r>
            <a:br>
              <a:rPr lang="en-US" sz="2400" dirty="0" smtClean="0">
                <a:solidFill>
                  <a:srgbClr val="0000FF"/>
                </a:solidFill>
                <a:latin typeface="Calibri" pitchFamily="34" charset="0"/>
                <a:cs typeface="Calibri" pitchFamily="34" charset="0"/>
              </a:rPr>
            </a:br>
            <a:r>
              <a:rPr lang="en-US" sz="2400" dirty="0" smtClean="0">
                <a:solidFill>
                  <a:srgbClr val="0000FF"/>
                </a:solidFill>
                <a:latin typeface="Calibri" pitchFamily="34" charset="0"/>
                <a:cs typeface="Calibri" pitchFamily="34" charset="0"/>
              </a:rPr>
              <a:t> 488-514 nm, r</a:t>
            </a:r>
            <a:r>
              <a:rPr lang="en-US" sz="2400" dirty="0" smtClean="0">
                <a:solidFill>
                  <a:srgbClr val="0000FF"/>
                </a:solidFill>
              </a:rPr>
              <a:t>educed </a:t>
            </a:r>
            <a:r>
              <a:rPr lang="en-US" sz="2400" dirty="0">
                <a:solidFill>
                  <a:srgbClr val="0000FF"/>
                </a:solidFill>
              </a:rPr>
              <a:t>optical power of the </a:t>
            </a:r>
            <a:r>
              <a:rPr lang="en-US" sz="2400" dirty="0" smtClean="0">
                <a:solidFill>
                  <a:srgbClr val="0000FF"/>
                </a:solidFill>
              </a:rPr>
              <a:t>laser is limitation</a:t>
            </a:r>
            <a:endParaRPr lang="en-US" sz="2400" dirty="0">
              <a:solidFill>
                <a:srgbClr val="0000FF"/>
              </a:solidFill>
              <a:latin typeface="Calibri" pitchFamily="34" charset="0"/>
              <a:cs typeface="Calibri" pitchFamily="34" charset="0"/>
            </a:endParaRPr>
          </a:p>
        </p:txBody>
      </p:sp>
    </p:spTree>
    <p:extLst>
      <p:ext uri="{BB962C8B-B14F-4D97-AF65-F5344CB8AC3E}">
        <p14:creationId xmlns:p14="http://schemas.microsoft.com/office/powerpoint/2010/main" val="37230648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304800"/>
            <a:ext cx="8534400" cy="762000"/>
          </a:xfrm>
        </p:spPr>
        <p:txBody>
          <a:bodyPr>
            <a:normAutofit/>
          </a:bodyPr>
          <a:lstStyle/>
          <a:p>
            <a:r>
              <a:rPr lang="fr-FR" sz="2800" dirty="0" smtClean="0"/>
              <a:t>1-D    CCD replaced by new 2-D CCD in 2011</a:t>
            </a:r>
            <a:endParaRPr lang="fr-FR" sz="2800" dirty="0"/>
          </a:p>
        </p:txBody>
      </p:sp>
      <p:sp>
        <p:nvSpPr>
          <p:cNvPr id="3" name="Espace réservé du contenu 2"/>
          <p:cNvSpPr>
            <a:spLocks noGrp="1"/>
          </p:cNvSpPr>
          <p:nvPr>
            <p:ph idx="1"/>
          </p:nvPr>
        </p:nvSpPr>
        <p:spPr>
          <a:xfrm>
            <a:off x="395536" y="5122958"/>
            <a:ext cx="4248472" cy="1114354"/>
          </a:xfrm>
        </p:spPr>
        <p:txBody>
          <a:bodyPr/>
          <a:lstStyle/>
          <a:p>
            <a:pPr marL="0" indent="0">
              <a:buNone/>
            </a:pPr>
            <a:r>
              <a:rPr lang="fr-FR" sz="1800" dirty="0" err="1" smtClean="0"/>
              <a:t>Spurious</a:t>
            </a:r>
            <a:r>
              <a:rPr lang="fr-FR" sz="1800" dirty="0" smtClean="0"/>
              <a:t> </a:t>
            </a:r>
            <a:r>
              <a:rPr lang="fr-FR" sz="1800" dirty="0" err="1" smtClean="0"/>
              <a:t>signals</a:t>
            </a:r>
            <a:r>
              <a:rPr lang="fr-FR" sz="1800" dirty="0" smtClean="0"/>
              <a:t> </a:t>
            </a:r>
            <a:r>
              <a:rPr lang="fr-FR" sz="1800" dirty="0" err="1" smtClean="0"/>
              <a:t>coming</a:t>
            </a:r>
            <a:r>
              <a:rPr lang="fr-FR" sz="1800" dirty="0" smtClean="0"/>
              <a:t> </a:t>
            </a:r>
            <a:r>
              <a:rPr lang="fr-FR" sz="1800" dirty="0" err="1" smtClean="0"/>
              <a:t>from</a:t>
            </a:r>
            <a:r>
              <a:rPr lang="fr-FR" sz="1800" dirty="0" smtClean="0"/>
              <a:t> </a:t>
            </a:r>
            <a:r>
              <a:rPr lang="fr-FR" sz="1800" dirty="0" err="1" smtClean="0"/>
              <a:t>cosmic</a:t>
            </a:r>
            <a:r>
              <a:rPr lang="fr-FR" sz="1800" dirty="0" smtClean="0"/>
              <a:t> rays</a:t>
            </a:r>
          </a:p>
          <a:p>
            <a:pPr marL="285750" indent="-285750">
              <a:buFont typeface="Symbol"/>
              <a:buChar char="Þ"/>
            </a:pPr>
            <a:r>
              <a:rPr lang="fr-FR" sz="1800" dirty="0" smtClean="0"/>
              <a:t>Optimisation of the CCD use 1D vs. 2D</a:t>
            </a:r>
          </a:p>
          <a:p>
            <a:pPr marL="285750" indent="-285750">
              <a:buFont typeface="Symbol"/>
              <a:buChar char="Þ"/>
            </a:pPr>
            <a:r>
              <a:rPr lang="fr-FR" sz="1800" dirty="0" smtClean="0"/>
              <a:t>Impact to 1 stripe x  pixel</a:t>
            </a:r>
          </a:p>
          <a:p>
            <a:pPr marL="285750" indent="-285750">
              <a:buFont typeface="Symbol"/>
              <a:buChar char="Þ"/>
            </a:pPr>
            <a:endParaRPr lang="fr-FR" sz="1800" dirty="0" smtClean="0"/>
          </a:p>
          <a:p>
            <a:pPr marL="0" indent="0">
              <a:buNone/>
            </a:pPr>
            <a:endParaRPr lang="fr-FR" sz="1800" dirty="0"/>
          </a:p>
        </p:txBody>
      </p:sp>
      <p:sp>
        <p:nvSpPr>
          <p:cNvPr id="4" name="Espace réservé du pied de page 3"/>
          <p:cNvSpPr>
            <a:spLocks noGrp="1"/>
          </p:cNvSpPr>
          <p:nvPr>
            <p:ph type="ftr" sz="quarter" idx="11"/>
          </p:nvPr>
        </p:nvSpPr>
        <p:spPr/>
        <p:txBody>
          <a:bodyPr/>
          <a:lstStyle/>
          <a:p>
            <a:pPr>
              <a:defRPr/>
            </a:pPr>
            <a:r>
              <a:rPr lang="en-US" smtClean="0"/>
              <a:t>107th MEETING OF THE SPSC</a:t>
            </a:r>
            <a:endParaRPr lang="en-US" dirty="0"/>
          </a:p>
        </p:txBody>
      </p:sp>
      <p:sp>
        <p:nvSpPr>
          <p:cNvPr id="5" name="Espace réservé du numéro de diapositive 4"/>
          <p:cNvSpPr>
            <a:spLocks noGrp="1"/>
          </p:cNvSpPr>
          <p:nvPr>
            <p:ph type="sldNum" sz="quarter" idx="12"/>
          </p:nvPr>
        </p:nvSpPr>
        <p:spPr/>
        <p:txBody>
          <a:bodyPr>
            <a:normAutofit fontScale="85000" lnSpcReduction="20000"/>
          </a:bodyPr>
          <a:lstStyle/>
          <a:p>
            <a:pPr>
              <a:defRPr/>
            </a:pPr>
            <a:fld id="{0592D914-4DEA-48D5-A0BA-B5A91DC08CDE}" type="slidenum">
              <a:rPr lang="en-US" smtClean="0"/>
              <a:pPr>
                <a:defRPr/>
              </a:pPr>
              <a:t>13</a:t>
            </a:fld>
            <a:endParaRPr lang="en-US" dirty="0" smtClean="0"/>
          </a:p>
          <a:p>
            <a:pPr>
              <a:defRPr/>
            </a:pPr>
            <a:endParaRPr lang="en-US" dirty="0"/>
          </a:p>
        </p:txBody>
      </p:sp>
      <p:pic>
        <p:nvPicPr>
          <p:cNvPr id="65538" name="Picture 2"/>
          <p:cNvPicPr>
            <a:picLocks noChangeAspect="1" noChangeArrowheads="1"/>
          </p:cNvPicPr>
          <p:nvPr/>
        </p:nvPicPr>
        <p:blipFill>
          <a:blip r:embed="rId2" cstate="print"/>
          <a:srcRect l="22232" t="16889" r="17222" b="11111"/>
          <a:stretch>
            <a:fillRect/>
          </a:stretch>
        </p:blipFill>
        <p:spPr bwMode="auto">
          <a:xfrm>
            <a:off x="5245879" y="1660106"/>
            <a:ext cx="2926521" cy="2175116"/>
          </a:xfrm>
          <a:prstGeom prst="rect">
            <a:avLst/>
          </a:prstGeom>
          <a:ln>
            <a:noFill/>
          </a:ln>
          <a:effectLst>
            <a:outerShdw blurRad="292100" dist="139700" dir="2700000" algn="tl" rotWithShape="0">
              <a:srgbClr val="333333">
                <a:alpha val="65000"/>
              </a:srgbClr>
            </a:outerShdw>
          </a:effectLst>
        </p:spPr>
      </p:pic>
      <p:sp>
        <p:nvSpPr>
          <p:cNvPr id="12" name="Rectangle 11"/>
          <p:cNvSpPr/>
          <p:nvPr/>
        </p:nvSpPr>
        <p:spPr>
          <a:xfrm>
            <a:off x="395536" y="4169959"/>
            <a:ext cx="3694666" cy="707886"/>
          </a:xfrm>
          <a:prstGeom prst="rect">
            <a:avLst/>
          </a:prstGeom>
        </p:spPr>
        <p:txBody>
          <a:bodyPr wrap="none">
            <a:spAutoFit/>
          </a:bodyPr>
          <a:lstStyle/>
          <a:p>
            <a:r>
              <a:rPr lang="en-US" sz="2000" dirty="0" smtClean="0"/>
              <a:t>CCD chip, EEV 1024 × 256 square </a:t>
            </a:r>
          </a:p>
          <a:p>
            <a:r>
              <a:rPr lang="en-US" sz="2000" dirty="0" smtClean="0"/>
              <a:t>pixels of 26 </a:t>
            </a:r>
            <a:r>
              <a:rPr lang="en-US" sz="2000" dirty="0" smtClean="0">
                <a:latin typeface="Symbol" pitchFamily="18" charset="2"/>
              </a:rPr>
              <a:t>m</a:t>
            </a:r>
            <a:r>
              <a:rPr lang="en-US" sz="2000" dirty="0" smtClean="0"/>
              <a:t>m, </a:t>
            </a:r>
            <a:r>
              <a:rPr lang="fr-FR" sz="2000" dirty="0" smtClean="0"/>
              <a:t>26.6 x 6.7 mm</a:t>
            </a:r>
            <a:endParaRPr lang="fr-FR" sz="2000" dirty="0"/>
          </a:p>
        </p:txBody>
      </p:sp>
      <p:sp>
        <p:nvSpPr>
          <p:cNvPr id="60419" name="Rectangle 3"/>
          <p:cNvSpPr>
            <a:spLocks noChangeArrowheads="1"/>
          </p:cNvSpPr>
          <p:nvPr/>
        </p:nvSpPr>
        <p:spPr bwMode="auto">
          <a:xfrm>
            <a:off x="395536" y="2636912"/>
            <a:ext cx="3890229"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i="0" u="none" strike="noStrike" cap="none" normalizeH="0" baseline="0" dirty="0" smtClean="0">
                <a:ln>
                  <a:noFill/>
                </a:ln>
                <a:solidFill>
                  <a:schemeClr val="tx1"/>
                </a:solidFill>
                <a:effectLst/>
                <a:ea typeface="Times New Roman" pitchFamily="18" charset="0"/>
                <a:cs typeface="Times New Roman" pitchFamily="18" charset="0"/>
              </a:rPr>
              <a:t>- Lowest read noise in the industry  </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000" i="0" u="none" strike="noStrike" cap="none" normalizeH="0" baseline="0" dirty="0" smtClean="0">
                <a:ln>
                  <a:noFill/>
                </a:ln>
                <a:solidFill>
                  <a:schemeClr val="tx1"/>
                </a:solidFill>
                <a:effectLst/>
                <a:ea typeface="Times New Roman" pitchFamily="18" charset="0"/>
                <a:cs typeface="Times New Roman" pitchFamily="18" charset="0"/>
              </a:rPr>
              <a:t> Lowest dark current using cryogenic cooling</a:t>
            </a:r>
          </a:p>
          <a:p>
            <a:pPr lvl="0">
              <a:buFontTx/>
              <a:buChar char="-"/>
            </a:pPr>
            <a:r>
              <a:rPr kumimoji="0" lang="en-US" sz="2000" i="0" u="none" strike="noStrike" cap="none" normalizeH="0" baseline="0" dirty="0" smtClean="0">
                <a:ln>
                  <a:noFill/>
                </a:ln>
                <a:solidFill>
                  <a:schemeClr val="tx1"/>
                </a:solidFill>
                <a:effectLst/>
              </a:rPr>
              <a:t> QE</a:t>
            </a:r>
            <a:r>
              <a:rPr kumimoji="0" lang="en-US" sz="2000" i="0" u="none" strike="noStrike" cap="none" normalizeH="0" dirty="0" smtClean="0">
                <a:ln>
                  <a:noFill/>
                </a:ln>
                <a:solidFill>
                  <a:schemeClr val="tx1"/>
                </a:solidFill>
                <a:effectLst/>
              </a:rPr>
              <a:t> ~ </a:t>
            </a:r>
            <a:r>
              <a:rPr kumimoji="0" lang="fr-FR" sz="2000" i="0" u="none" strike="noStrike" cap="none" normalizeH="0" dirty="0" smtClean="0">
                <a:ln>
                  <a:noFill/>
                </a:ln>
                <a:solidFill>
                  <a:schemeClr val="tx1"/>
                </a:solidFill>
                <a:effectLst/>
                <a:sym typeface="Symbol"/>
              </a:rPr>
              <a:t>30 </a:t>
            </a:r>
            <a:r>
              <a:rPr lang="fr-FR" sz="2000" dirty="0" smtClean="0"/>
              <a:t>% </a:t>
            </a:r>
            <a:r>
              <a:rPr lang="fr-FR" sz="2000" dirty="0" err="1" smtClean="0"/>
              <a:t>at</a:t>
            </a:r>
            <a:r>
              <a:rPr lang="fr-FR" sz="2000" dirty="0" smtClean="0"/>
              <a:t> 488-514 nm</a:t>
            </a:r>
            <a:endParaRPr kumimoji="0" lang="en-US" sz="2000" i="0" u="none" strike="noStrike" cap="none" normalizeH="0" baseline="0" dirty="0" smtClean="0">
              <a:ln>
                <a:noFill/>
              </a:ln>
              <a:solidFill>
                <a:schemeClr val="tx1"/>
              </a:solidFill>
              <a:effectLst/>
            </a:endParaRPr>
          </a:p>
        </p:txBody>
      </p:sp>
      <p:pic>
        <p:nvPicPr>
          <p:cNvPr id="60420" name="Picture 4"/>
          <p:cNvPicPr>
            <a:picLocks noChangeAspect="1" noChangeArrowheads="1"/>
          </p:cNvPicPr>
          <p:nvPr/>
        </p:nvPicPr>
        <p:blipFill>
          <a:blip r:embed="rId3" cstate="print"/>
          <a:srcRect t="8696" r="67059"/>
          <a:stretch>
            <a:fillRect/>
          </a:stretch>
        </p:blipFill>
        <p:spPr bwMode="auto">
          <a:xfrm>
            <a:off x="395536" y="1749896"/>
            <a:ext cx="2749600" cy="824880"/>
          </a:xfrm>
          <a:prstGeom prst="rect">
            <a:avLst/>
          </a:prstGeom>
          <a:noFill/>
          <a:ln w="9525">
            <a:noFill/>
            <a:miter lim="800000"/>
            <a:headEnd/>
            <a:tailEnd/>
          </a:ln>
        </p:spPr>
      </p:pic>
      <p:sp>
        <p:nvSpPr>
          <p:cNvPr id="14" name="Rectangle 13"/>
          <p:cNvSpPr/>
          <p:nvPr/>
        </p:nvSpPr>
        <p:spPr>
          <a:xfrm>
            <a:off x="3448383" y="1774556"/>
            <a:ext cx="1797496" cy="830997"/>
          </a:xfrm>
          <a:prstGeom prst="rect">
            <a:avLst/>
          </a:prstGeom>
        </p:spPr>
        <p:txBody>
          <a:bodyPr wrap="square">
            <a:spAutoFit/>
          </a:bodyPr>
          <a:lstStyle/>
          <a:p>
            <a:r>
              <a:rPr lang="en-US" sz="2400" b="1" dirty="0" smtClean="0"/>
              <a:t>LN/CCD-</a:t>
            </a:r>
            <a:br>
              <a:rPr lang="en-US" sz="2400" b="1" dirty="0" smtClean="0"/>
            </a:br>
            <a:r>
              <a:rPr lang="en-US" sz="2400" b="1" dirty="0" smtClean="0"/>
              <a:t>1024E/1</a:t>
            </a:r>
            <a:endParaRPr lang="fr-FR" sz="2400" b="1" dirty="0"/>
          </a:p>
        </p:txBody>
      </p:sp>
      <p:pic>
        <p:nvPicPr>
          <p:cNvPr id="16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8355" y="3835222"/>
            <a:ext cx="3905250" cy="297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ovéPole 5"/>
          <p:cNvSpPr txBox="1"/>
          <p:nvPr/>
        </p:nvSpPr>
        <p:spPr>
          <a:xfrm>
            <a:off x="7236296" y="1959223"/>
            <a:ext cx="651140" cy="461665"/>
          </a:xfrm>
          <a:prstGeom prst="rect">
            <a:avLst/>
          </a:prstGeom>
          <a:noFill/>
        </p:spPr>
        <p:txBody>
          <a:bodyPr wrap="none" rtlCol="0">
            <a:spAutoFit/>
          </a:bodyPr>
          <a:lstStyle/>
          <a:p>
            <a:r>
              <a:rPr lang="en-US" sz="2400" b="1" dirty="0" smtClean="0">
                <a:solidFill>
                  <a:srgbClr val="FF0000"/>
                </a:solidFill>
              </a:rPr>
              <a:t>1-D</a:t>
            </a:r>
            <a:endParaRPr lang="en-US" sz="2400" b="1" dirty="0">
              <a:solidFill>
                <a:srgbClr val="FF0000"/>
              </a:solidFill>
            </a:endParaRPr>
          </a:p>
        </p:txBody>
      </p:sp>
      <p:sp>
        <p:nvSpPr>
          <p:cNvPr id="18" name="TextovéPole 17"/>
          <p:cNvSpPr txBox="1"/>
          <p:nvPr/>
        </p:nvSpPr>
        <p:spPr>
          <a:xfrm>
            <a:off x="7234693" y="4189829"/>
            <a:ext cx="652743" cy="461665"/>
          </a:xfrm>
          <a:prstGeom prst="rect">
            <a:avLst/>
          </a:prstGeom>
          <a:noFill/>
        </p:spPr>
        <p:txBody>
          <a:bodyPr wrap="none" rtlCol="0">
            <a:spAutoFit/>
          </a:bodyPr>
          <a:lstStyle/>
          <a:p>
            <a:r>
              <a:rPr lang="en-US" sz="2400" b="1" dirty="0" smtClean="0">
                <a:solidFill>
                  <a:srgbClr val="FF0000"/>
                </a:solidFill>
              </a:rPr>
              <a:t>2-D</a:t>
            </a:r>
            <a:endParaRPr lang="en-US" sz="2400" b="1" dirty="0">
              <a:solidFill>
                <a:srgbClr val="FF0000"/>
              </a:solidFill>
            </a:endParaRPr>
          </a:p>
        </p:txBody>
      </p:sp>
    </p:spTree>
    <p:extLst>
      <p:ext uri="{BB962C8B-B14F-4D97-AF65-F5344CB8AC3E}">
        <p14:creationId xmlns:p14="http://schemas.microsoft.com/office/powerpoint/2010/main" val="18006351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lstStyle/>
          <a:p>
            <a:r>
              <a:rPr lang="en-US" dirty="0" smtClean="0"/>
              <a:t>Run </a:t>
            </a:r>
            <a:r>
              <a:rPr lang="en-US" dirty="0" smtClean="0"/>
              <a:t>in</a:t>
            </a:r>
            <a:r>
              <a:rPr lang="cs-CZ" dirty="0" smtClean="0"/>
              <a:t> </a:t>
            </a:r>
            <a:r>
              <a:rPr lang="en-US" dirty="0" smtClean="0"/>
              <a:t>2012</a:t>
            </a:r>
            <a:endParaRPr lang="en-US" dirty="0"/>
          </a:p>
        </p:txBody>
      </p:sp>
      <p:sp>
        <p:nvSpPr>
          <p:cNvPr id="6" name="Zástupný symbol pro zápatí 5"/>
          <p:cNvSpPr>
            <a:spLocks noGrp="1"/>
          </p:cNvSpPr>
          <p:nvPr>
            <p:ph type="ftr" sz="quarter" idx="11"/>
          </p:nvPr>
        </p:nvSpPr>
        <p:spPr/>
        <p:txBody>
          <a:bodyPr/>
          <a:lstStyle/>
          <a:p>
            <a:r>
              <a:rPr lang="en-US" smtClean="0"/>
              <a:t>107th MEETING OF THE SPSC</a:t>
            </a:r>
            <a:endParaRPr lang="en-US"/>
          </a:p>
        </p:txBody>
      </p:sp>
      <p:sp>
        <p:nvSpPr>
          <p:cNvPr id="5" name="Zástupný symbol pro číslo snímku 4"/>
          <p:cNvSpPr>
            <a:spLocks noGrp="1"/>
          </p:cNvSpPr>
          <p:nvPr>
            <p:ph type="sldNum" sz="quarter" idx="12"/>
          </p:nvPr>
        </p:nvSpPr>
        <p:spPr/>
        <p:txBody>
          <a:bodyPr>
            <a:normAutofit fontScale="85000" lnSpcReduction="20000"/>
          </a:bodyPr>
          <a:lstStyle/>
          <a:p>
            <a:fld id="{90D7A542-B47A-47AE-871E-DCF552FE1ED8}" type="slidenum">
              <a:rPr lang="en-US" smtClean="0"/>
              <a:t>14</a:t>
            </a:fld>
            <a:endParaRPr lang="en-US"/>
          </a:p>
        </p:txBody>
      </p:sp>
      <p:sp>
        <p:nvSpPr>
          <p:cNvPr id="8" name="Zástupný symbol pro obsah 7"/>
          <p:cNvSpPr>
            <a:spLocks noGrp="1"/>
          </p:cNvSpPr>
          <p:nvPr>
            <p:ph sz="quarter" idx="1"/>
          </p:nvPr>
        </p:nvSpPr>
        <p:spPr/>
        <p:txBody>
          <a:bodyPr>
            <a:normAutofit fontScale="85000" lnSpcReduction="10000"/>
          </a:bodyPr>
          <a:lstStyle/>
          <a:p>
            <a:r>
              <a:rPr lang="en-US" sz="2800" dirty="0"/>
              <a:t>Both spare LHC dipoles used for OSQAR experiments have been affected to the LHC and removed from the SM18 test </a:t>
            </a:r>
            <a:r>
              <a:rPr lang="en-US" sz="2800" dirty="0" smtClean="0"/>
              <a:t>benches</a:t>
            </a:r>
          </a:p>
          <a:p>
            <a:r>
              <a:rPr lang="en-US" sz="2800" dirty="0" smtClean="0"/>
              <a:t>Two </a:t>
            </a:r>
            <a:r>
              <a:rPr lang="en-US" sz="2800" dirty="0"/>
              <a:t>new dipoles have been selected, installed and cold </a:t>
            </a:r>
            <a:r>
              <a:rPr lang="en-US" sz="2800" dirty="0" smtClean="0"/>
              <a:t>tested </a:t>
            </a:r>
          </a:p>
          <a:p>
            <a:r>
              <a:rPr lang="en-US" sz="2800" dirty="0" smtClean="0"/>
              <a:t>Alignment </a:t>
            </a:r>
            <a:r>
              <a:rPr lang="en-US" sz="2800" dirty="0"/>
              <a:t>tests with the laser beam have demonstrated that the beam pipe geometry of both these new dipoles is suitable for the OSQAR photon regeneration experiment, which is planned to restart in 2013</a:t>
            </a:r>
            <a:r>
              <a:rPr lang="en-US" sz="2800" dirty="0" smtClean="0"/>
              <a:t>.</a:t>
            </a:r>
          </a:p>
          <a:p>
            <a:r>
              <a:rPr lang="en-US" sz="2800" dirty="0" smtClean="0"/>
              <a:t>The </a:t>
            </a:r>
            <a:r>
              <a:rPr lang="en-US" sz="2800" dirty="0"/>
              <a:t>laser beam has been successfully aligned within the dipole apertures and has reached the CCD detector located at a distance of 55 </a:t>
            </a:r>
            <a:r>
              <a:rPr lang="en-US" sz="2800" dirty="0" smtClean="0"/>
              <a:t>m</a:t>
            </a:r>
            <a:endParaRPr lang="en-US" sz="2800" dirty="0"/>
          </a:p>
          <a:p>
            <a:r>
              <a:rPr lang="en-US" i="1" dirty="0" smtClean="0"/>
              <a:t> </a:t>
            </a:r>
            <a:endParaRPr lang="en-US" dirty="0"/>
          </a:p>
        </p:txBody>
      </p:sp>
    </p:spTree>
    <p:extLst>
      <p:ext uri="{BB962C8B-B14F-4D97-AF65-F5344CB8AC3E}">
        <p14:creationId xmlns:p14="http://schemas.microsoft.com/office/powerpoint/2010/main" val="4034414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Zástupný symbol pro obsah 6"/>
          <p:cNvPicPr>
            <a:picLocks noGrp="1"/>
          </p:cNvPicPr>
          <p:nvPr>
            <p:ph sz="quarter" idx="2"/>
          </p:nvPr>
        </p:nvPicPr>
        <p:blipFill rotWithShape="1">
          <a:blip r:embed="rId2" cstate="print">
            <a:extLst>
              <a:ext uri="{28A0092B-C50C-407E-A947-70E740481C1C}">
                <a14:useLocalDpi xmlns:a14="http://schemas.microsoft.com/office/drawing/2010/main" val="0"/>
              </a:ext>
            </a:extLst>
          </a:blip>
          <a:srcRect l="25008" t="8614"/>
          <a:stretch/>
        </p:blipFill>
        <p:spPr>
          <a:xfrm>
            <a:off x="1475656" y="3429000"/>
            <a:ext cx="4283968" cy="3096344"/>
          </a:xfrm>
          <a:prstGeom prst="rect">
            <a:avLst/>
          </a:prstGeom>
        </p:spPr>
      </p:pic>
      <p:sp>
        <p:nvSpPr>
          <p:cNvPr id="2" name="Nadpis 1"/>
          <p:cNvSpPr>
            <a:spLocks noGrp="1"/>
          </p:cNvSpPr>
          <p:nvPr>
            <p:ph type="title"/>
          </p:nvPr>
        </p:nvSpPr>
        <p:spPr>
          <a:xfrm>
            <a:off x="609600" y="228600"/>
            <a:ext cx="8426896" cy="990600"/>
          </a:xfrm>
        </p:spPr>
        <p:txBody>
          <a:bodyPr>
            <a:normAutofit/>
          </a:bodyPr>
          <a:lstStyle/>
          <a:p>
            <a:r>
              <a:rPr lang="en-US" sz="3600" dirty="0" smtClean="0"/>
              <a:t> </a:t>
            </a:r>
            <a:r>
              <a:rPr lang="cs-CZ" sz="3600" dirty="0" smtClean="0"/>
              <a:t>A</a:t>
            </a:r>
            <a:r>
              <a:rPr lang="en-US" sz="3600" dirty="0" err="1" smtClean="0"/>
              <a:t>djustments</a:t>
            </a:r>
            <a:r>
              <a:rPr lang="en-US" sz="3600" dirty="0" smtClean="0"/>
              <a:t> </a:t>
            </a:r>
            <a:r>
              <a:rPr lang="en-US" sz="3600" dirty="0"/>
              <a:t>to improve the experiment</a:t>
            </a:r>
          </a:p>
        </p:txBody>
      </p:sp>
      <p:sp>
        <p:nvSpPr>
          <p:cNvPr id="5" name="Zástupný symbol pro číslo snímku 4"/>
          <p:cNvSpPr>
            <a:spLocks noGrp="1"/>
          </p:cNvSpPr>
          <p:nvPr>
            <p:ph type="sldNum" sz="quarter" idx="16"/>
          </p:nvPr>
        </p:nvSpPr>
        <p:spPr/>
        <p:txBody>
          <a:bodyPr>
            <a:normAutofit fontScale="85000" lnSpcReduction="20000"/>
          </a:bodyPr>
          <a:lstStyle/>
          <a:p>
            <a:fld id="{90D7A542-B47A-47AE-871E-DCF552FE1ED8}" type="slidenum">
              <a:rPr lang="en-US" smtClean="0"/>
              <a:t>15</a:t>
            </a:fld>
            <a:endParaRPr lang="en-US"/>
          </a:p>
        </p:txBody>
      </p:sp>
      <p:sp>
        <p:nvSpPr>
          <p:cNvPr id="6" name="Zástupný symbol pro zápatí 5"/>
          <p:cNvSpPr>
            <a:spLocks noGrp="1"/>
          </p:cNvSpPr>
          <p:nvPr>
            <p:ph type="ftr" sz="quarter" idx="17"/>
          </p:nvPr>
        </p:nvSpPr>
        <p:spPr/>
        <p:txBody>
          <a:bodyPr/>
          <a:lstStyle/>
          <a:p>
            <a:r>
              <a:rPr lang="en-US" smtClean="0"/>
              <a:t>107th MEETING OF THE SPSC</a:t>
            </a:r>
            <a:endParaRPr lang="en-US"/>
          </a:p>
        </p:txBody>
      </p:sp>
      <p:pic>
        <p:nvPicPr>
          <p:cNvPr id="5122" name="Picture 2" descr="C:\Users\Public\Pictures\Osaqar\OSQAR2012dalsi\2012_09_19\_MG_0847.JPG"/>
          <p:cNvPicPr>
            <a:picLocks noGrp="1" noChangeAspect="1" noChangeArrowheads="1"/>
          </p:cNvPicPr>
          <p:nvPr>
            <p:ph sz="quarter" idx="1"/>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1700106"/>
            <a:ext cx="3886200" cy="2590800"/>
          </a:xfrm>
          <a:prstGeom prst="rect">
            <a:avLst/>
          </a:prstGeom>
          <a:noFill/>
          <a:extLst>
            <a:ext uri="{909E8E84-426E-40DD-AFC4-6F175D3DCCD1}">
              <a14:hiddenFill xmlns:a14="http://schemas.microsoft.com/office/drawing/2010/main">
                <a:solidFill>
                  <a:srgbClr val="FFFFFF"/>
                </a:solidFill>
              </a14:hiddenFill>
            </a:ext>
          </a:extLst>
        </p:spPr>
      </p:pic>
      <p:sp>
        <p:nvSpPr>
          <p:cNvPr id="3" name="TextovéPole 2"/>
          <p:cNvSpPr txBox="1"/>
          <p:nvPr/>
        </p:nvSpPr>
        <p:spPr>
          <a:xfrm>
            <a:off x="755576" y="1732493"/>
            <a:ext cx="3960440" cy="2554545"/>
          </a:xfrm>
          <a:prstGeom prst="rect">
            <a:avLst/>
          </a:prstGeom>
          <a:noFill/>
        </p:spPr>
        <p:txBody>
          <a:bodyPr wrap="square" rtlCol="0">
            <a:spAutoFit/>
          </a:bodyPr>
          <a:lstStyle/>
          <a:p>
            <a:r>
              <a:rPr lang="en-US" sz="2000" dirty="0"/>
              <a:t>The adjustable beam expander helps to receive appropriate intensity profile at the outer window of the second magnet.  It has helped to focus the beam to very small spot on CCD, roughly to one double binning (2x2)  </a:t>
            </a:r>
            <a:r>
              <a:rPr lang="en-US" sz="2000" dirty="0" err="1"/>
              <a:t>superpixel</a:t>
            </a:r>
            <a:r>
              <a:rPr lang="en-US" sz="2000" dirty="0"/>
              <a:t>. FWHM was about one </a:t>
            </a:r>
            <a:r>
              <a:rPr lang="en-US" sz="2000" dirty="0" err="1"/>
              <a:t>superpixel</a:t>
            </a:r>
            <a:r>
              <a:rPr lang="en-US" sz="2000" dirty="0"/>
              <a:t> ≈ 60 µm</a:t>
            </a:r>
          </a:p>
        </p:txBody>
      </p:sp>
      <p:sp>
        <p:nvSpPr>
          <p:cNvPr id="8" name="TextovéPole 7"/>
          <p:cNvSpPr txBox="1"/>
          <p:nvPr/>
        </p:nvSpPr>
        <p:spPr>
          <a:xfrm>
            <a:off x="5508104" y="4437112"/>
            <a:ext cx="4011312" cy="1631216"/>
          </a:xfrm>
          <a:prstGeom prst="rect">
            <a:avLst/>
          </a:prstGeom>
          <a:noFill/>
        </p:spPr>
        <p:txBody>
          <a:bodyPr wrap="square" rtlCol="0">
            <a:spAutoFit/>
          </a:bodyPr>
          <a:lstStyle/>
          <a:p>
            <a:pPr marL="342900" indent="-342900">
              <a:buFont typeface="Arial" pitchFamily="34" charset="0"/>
              <a:buChar char="•"/>
            </a:pPr>
            <a:r>
              <a:rPr lang="en-US" sz="2000" dirty="0" smtClean="0"/>
              <a:t>light- </a:t>
            </a:r>
            <a:r>
              <a:rPr lang="en-US" sz="2000" dirty="0"/>
              <a:t>tightness mechanical connection of CCD camera to </a:t>
            </a:r>
            <a:r>
              <a:rPr lang="en-US" sz="2000" dirty="0" err="1"/>
              <a:t>anticryostat</a:t>
            </a:r>
            <a:r>
              <a:rPr lang="en-US" sz="2000" dirty="0"/>
              <a:t> window </a:t>
            </a:r>
            <a:endParaRPr lang="en-US" sz="2000" dirty="0" smtClean="0"/>
          </a:p>
          <a:p>
            <a:pPr marL="342900" indent="-342900">
              <a:buFont typeface="Arial" pitchFamily="34" charset="0"/>
              <a:buChar char="•"/>
            </a:pPr>
            <a:r>
              <a:rPr lang="en-US" sz="2000" dirty="0" smtClean="0"/>
              <a:t>suppress </a:t>
            </a:r>
            <a:r>
              <a:rPr lang="en-US" sz="2000" dirty="0"/>
              <a:t>light background to almost zero level</a:t>
            </a:r>
          </a:p>
        </p:txBody>
      </p:sp>
    </p:spTree>
    <p:extLst>
      <p:ext uri="{BB962C8B-B14F-4D97-AF65-F5344CB8AC3E}">
        <p14:creationId xmlns:p14="http://schemas.microsoft.com/office/powerpoint/2010/main" val="39865398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dpis 5"/>
          <p:cNvSpPr>
            <a:spLocks noGrp="1"/>
          </p:cNvSpPr>
          <p:nvPr>
            <p:ph type="title"/>
          </p:nvPr>
        </p:nvSpPr>
        <p:spPr/>
        <p:txBody>
          <a:bodyPr>
            <a:normAutofit fontScale="90000"/>
          </a:bodyPr>
          <a:lstStyle/>
          <a:p>
            <a:r>
              <a:rPr lang="en-US" dirty="0" smtClean="0"/>
              <a:t>Laser cooling for photon </a:t>
            </a:r>
            <a:r>
              <a:rPr lang="en-US" dirty="0"/>
              <a:t>regeneration </a:t>
            </a:r>
          </a:p>
        </p:txBody>
      </p:sp>
      <p:sp>
        <p:nvSpPr>
          <p:cNvPr id="4" name="Zástupný symbol pro číslo snímku 3"/>
          <p:cNvSpPr>
            <a:spLocks noGrp="1"/>
          </p:cNvSpPr>
          <p:nvPr>
            <p:ph type="sldNum" sz="quarter" idx="16"/>
          </p:nvPr>
        </p:nvSpPr>
        <p:spPr/>
        <p:txBody>
          <a:bodyPr>
            <a:normAutofit fontScale="85000" lnSpcReduction="20000"/>
          </a:bodyPr>
          <a:lstStyle/>
          <a:p>
            <a:fld id="{90D7A542-B47A-47AE-871E-DCF552FE1ED8}" type="slidenum">
              <a:rPr lang="en-US" smtClean="0"/>
              <a:t>16</a:t>
            </a:fld>
            <a:endParaRPr lang="en-US"/>
          </a:p>
        </p:txBody>
      </p:sp>
      <p:sp>
        <p:nvSpPr>
          <p:cNvPr id="3" name="Zástupný symbol pro zápatí 2"/>
          <p:cNvSpPr>
            <a:spLocks noGrp="1"/>
          </p:cNvSpPr>
          <p:nvPr>
            <p:ph type="ftr" sz="quarter" idx="17"/>
          </p:nvPr>
        </p:nvSpPr>
        <p:spPr/>
        <p:txBody>
          <a:bodyPr/>
          <a:lstStyle/>
          <a:p>
            <a:r>
              <a:rPr lang="en-US" smtClean="0"/>
              <a:t>107th MEETING OF THE SPSC</a:t>
            </a:r>
            <a:endParaRPr lang="en-US"/>
          </a:p>
        </p:txBody>
      </p:sp>
      <p:pic>
        <p:nvPicPr>
          <p:cNvPr id="2050" name="Picture 2" descr="C:\Users\Public\Pictures\Osaqar\OSQAR2012dalsi\OSQAR foto\P1050489.JPG"/>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4637164"/>
            <a:ext cx="2928570" cy="219642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Public\Pictures\Osaqar\OSQAR2012dalsi\OSQAR foto\P1050486.JPG"/>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5454098" y="2402886"/>
            <a:ext cx="3888433" cy="2916325"/>
          </a:xfrm>
          <a:prstGeom prst="rect">
            <a:avLst/>
          </a:prstGeom>
          <a:noFill/>
          <a:extLst>
            <a:ext uri="{909E8E84-426E-40DD-AFC4-6F175D3DCCD1}">
              <a14:hiddenFill xmlns:a14="http://schemas.microsoft.com/office/drawing/2010/main">
                <a:solidFill>
                  <a:srgbClr val="FFFFFF"/>
                </a:solidFill>
              </a14:hiddenFill>
            </a:ext>
          </a:extLst>
        </p:spPr>
      </p:pic>
      <p:sp>
        <p:nvSpPr>
          <p:cNvPr id="2" name="TextovéPole 1"/>
          <p:cNvSpPr txBox="1"/>
          <p:nvPr/>
        </p:nvSpPr>
        <p:spPr>
          <a:xfrm>
            <a:off x="539551" y="1628800"/>
            <a:ext cx="5328593" cy="3046988"/>
          </a:xfrm>
          <a:prstGeom prst="rect">
            <a:avLst/>
          </a:prstGeom>
          <a:noFill/>
        </p:spPr>
        <p:txBody>
          <a:bodyPr wrap="square" rtlCol="0">
            <a:spAutoFit/>
          </a:bodyPr>
          <a:lstStyle/>
          <a:p>
            <a:pPr marL="342900" indent="-342900">
              <a:buFont typeface="Arial" pitchFamily="34" charset="0"/>
              <a:buChar char="•"/>
            </a:pPr>
            <a:r>
              <a:rPr lang="en-US" sz="2400" dirty="0"/>
              <a:t>The laser cooling system has been successfully improved with the installation and the commissioning of a dedicated pressurize unit for demineralized </a:t>
            </a:r>
            <a:r>
              <a:rPr lang="en-US" sz="2400" dirty="0" smtClean="0"/>
              <a:t>water in 2012 </a:t>
            </a:r>
            <a:endParaRPr lang="en-US" sz="2400" dirty="0" smtClean="0"/>
          </a:p>
          <a:p>
            <a:pPr marL="342900" indent="-342900">
              <a:buFont typeface="Arial" pitchFamily="34" charset="0"/>
              <a:buChar char="•"/>
            </a:pPr>
            <a:r>
              <a:rPr lang="en-US" sz="2400" dirty="0" smtClean="0"/>
              <a:t>This </a:t>
            </a:r>
            <a:r>
              <a:rPr lang="en-US" sz="2400" dirty="0"/>
              <a:t>new unit allows overcoming the limitation of the total water flow in the SM18 </a:t>
            </a:r>
            <a:r>
              <a:rPr lang="en-US" sz="2400" dirty="0" smtClean="0"/>
              <a:t>hall</a:t>
            </a:r>
            <a:endParaRPr lang="en-US" sz="2400" dirty="0"/>
          </a:p>
        </p:txBody>
      </p:sp>
    </p:spTree>
    <p:extLst>
      <p:ext uri="{BB962C8B-B14F-4D97-AF65-F5344CB8AC3E}">
        <p14:creationId xmlns:p14="http://schemas.microsoft.com/office/powerpoint/2010/main" val="19938393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lstStyle/>
          <a:p>
            <a:r>
              <a:rPr lang="en-US" dirty="0" smtClean="0"/>
              <a:t>Problem &amp; Solution</a:t>
            </a:r>
            <a:endParaRPr lang="en-US" dirty="0"/>
          </a:p>
        </p:txBody>
      </p:sp>
      <p:sp>
        <p:nvSpPr>
          <p:cNvPr id="6" name="Zástupný symbol pro zápatí 5"/>
          <p:cNvSpPr>
            <a:spLocks noGrp="1"/>
          </p:cNvSpPr>
          <p:nvPr>
            <p:ph type="ftr" sz="quarter" idx="11"/>
          </p:nvPr>
        </p:nvSpPr>
        <p:spPr/>
        <p:txBody>
          <a:bodyPr/>
          <a:lstStyle/>
          <a:p>
            <a:r>
              <a:rPr lang="en-US" smtClean="0"/>
              <a:t>107th MEETING OF THE SPSC</a:t>
            </a:r>
            <a:endParaRPr lang="en-US"/>
          </a:p>
        </p:txBody>
      </p:sp>
      <p:sp>
        <p:nvSpPr>
          <p:cNvPr id="5" name="Zástupný symbol pro číslo snímku 4"/>
          <p:cNvSpPr>
            <a:spLocks noGrp="1"/>
          </p:cNvSpPr>
          <p:nvPr>
            <p:ph type="sldNum" sz="quarter" idx="12"/>
          </p:nvPr>
        </p:nvSpPr>
        <p:spPr/>
        <p:txBody>
          <a:bodyPr>
            <a:normAutofit fontScale="85000" lnSpcReduction="20000"/>
          </a:bodyPr>
          <a:lstStyle/>
          <a:p>
            <a:fld id="{90D7A542-B47A-47AE-871E-DCF552FE1ED8}" type="slidenum">
              <a:rPr lang="en-US" smtClean="0"/>
              <a:t>17</a:t>
            </a:fld>
            <a:endParaRPr lang="en-US"/>
          </a:p>
        </p:txBody>
      </p:sp>
      <p:sp>
        <p:nvSpPr>
          <p:cNvPr id="8" name="Zástupný symbol pro obsah 7"/>
          <p:cNvSpPr>
            <a:spLocks noGrp="1"/>
          </p:cNvSpPr>
          <p:nvPr>
            <p:ph sz="quarter" idx="1"/>
          </p:nvPr>
        </p:nvSpPr>
        <p:spPr/>
        <p:txBody>
          <a:bodyPr/>
          <a:lstStyle/>
          <a:p>
            <a:r>
              <a:rPr lang="en-US" dirty="0"/>
              <a:t>Unfortunately output power of </a:t>
            </a:r>
            <a:r>
              <a:rPr lang="en-US" dirty="0" err="1"/>
              <a:t>Ar</a:t>
            </a:r>
            <a:r>
              <a:rPr lang="en-US" dirty="0"/>
              <a:t> laser was falling down </a:t>
            </a:r>
            <a:r>
              <a:rPr lang="en-US" dirty="0" smtClean="0"/>
              <a:t>to 0.3-1.1 W, </a:t>
            </a:r>
            <a:r>
              <a:rPr lang="en-US" dirty="0"/>
              <a:t>so next data taking had no sense due a ten times longer time to receive the same statistics, as at previous </a:t>
            </a:r>
            <a:r>
              <a:rPr lang="en-US" dirty="0" smtClean="0"/>
              <a:t>run</a:t>
            </a:r>
            <a:endParaRPr lang="en-US" sz="3600" b="1" dirty="0" smtClean="0">
              <a:solidFill>
                <a:srgbClr val="FF0000"/>
              </a:solidFill>
            </a:endParaRPr>
          </a:p>
          <a:p>
            <a:pPr marL="0" indent="0">
              <a:buNone/>
            </a:pPr>
            <a:r>
              <a:rPr lang="en-US" sz="3600" b="1" dirty="0">
                <a:solidFill>
                  <a:srgbClr val="FF0000"/>
                </a:solidFill>
              </a:rPr>
              <a:t> </a:t>
            </a:r>
            <a:r>
              <a:rPr lang="en-US" sz="3600" b="1" dirty="0" smtClean="0">
                <a:solidFill>
                  <a:srgbClr val="FF0000"/>
                </a:solidFill>
              </a:rPr>
              <a:t>            New laser needed</a:t>
            </a:r>
            <a:endParaRPr lang="en-US" sz="3600" b="1" dirty="0">
              <a:solidFill>
                <a:srgbClr val="FF0000"/>
              </a:solidFill>
            </a:endParaRPr>
          </a:p>
          <a:p>
            <a:r>
              <a:rPr lang="cs-CZ" dirty="0" err="1" smtClean="0"/>
              <a:t>Two</a:t>
            </a:r>
            <a:r>
              <a:rPr lang="cs-CZ" dirty="0" smtClean="0"/>
              <a:t> </a:t>
            </a:r>
            <a:r>
              <a:rPr lang="cs-CZ" dirty="0" err="1" smtClean="0"/>
              <a:t>solutions</a:t>
            </a:r>
            <a:r>
              <a:rPr lang="en-US" dirty="0" smtClean="0"/>
              <a:t> (</a:t>
            </a:r>
            <a:r>
              <a:rPr lang="en-US" dirty="0" smtClean="0"/>
              <a:t>ongoing</a:t>
            </a:r>
            <a:r>
              <a:rPr lang="en-US" dirty="0"/>
              <a:t>)</a:t>
            </a:r>
            <a:endParaRPr lang="en-US" dirty="0" smtClean="0"/>
          </a:p>
          <a:p>
            <a:pPr lvl="1"/>
            <a:r>
              <a:rPr lang="en-US" dirty="0" smtClean="0"/>
              <a:t>Work in close collaboration with ALPS (discussions well advanced)</a:t>
            </a:r>
          </a:p>
          <a:p>
            <a:pPr lvl="1"/>
            <a:r>
              <a:rPr lang="en-US" dirty="0" smtClean="0"/>
              <a:t>Rent a new laser from industry or </a:t>
            </a:r>
            <a:r>
              <a:rPr lang="en-US" dirty="0" smtClean="0"/>
              <a:t>institute</a:t>
            </a:r>
            <a:endParaRPr lang="en-US" dirty="0"/>
          </a:p>
        </p:txBody>
      </p:sp>
    </p:spTree>
    <p:extLst>
      <p:ext uri="{BB962C8B-B14F-4D97-AF65-F5344CB8AC3E}">
        <p14:creationId xmlns:p14="http://schemas.microsoft.com/office/powerpoint/2010/main" val="32449590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Data analysis from previous run </a:t>
            </a:r>
            <a:endParaRPr lang="en-US" dirty="0"/>
          </a:p>
        </p:txBody>
      </p:sp>
      <p:sp>
        <p:nvSpPr>
          <p:cNvPr id="7" name="Zástupný symbol pro obsah 6"/>
          <p:cNvSpPr>
            <a:spLocks noGrp="1"/>
          </p:cNvSpPr>
          <p:nvPr>
            <p:ph sz="half" idx="1"/>
          </p:nvPr>
        </p:nvSpPr>
        <p:spPr>
          <a:xfrm>
            <a:off x="179512" y="1773936"/>
            <a:ext cx="4329862" cy="4623816"/>
          </a:xfrm>
        </p:spPr>
        <p:txBody>
          <a:bodyPr>
            <a:normAutofit fontScale="25000" lnSpcReduction="20000"/>
          </a:bodyPr>
          <a:lstStyle/>
          <a:p>
            <a:pPr>
              <a:spcAft>
                <a:spcPts val="1200"/>
              </a:spcAft>
            </a:pPr>
            <a:r>
              <a:rPr lang="en-US" sz="8800" dirty="0"/>
              <a:t>The effective beam spot on the CCD was decreased  by using an optical lens with a focal length of 100 mm</a:t>
            </a:r>
          </a:p>
          <a:p>
            <a:pPr>
              <a:spcAft>
                <a:spcPts val="1200"/>
              </a:spcAft>
            </a:pPr>
            <a:r>
              <a:rPr lang="en-US" sz="8800" dirty="0"/>
              <a:t>It consists of 120 physical pixels, connected to 30 </a:t>
            </a:r>
            <a:r>
              <a:rPr lang="en-US" sz="8800" dirty="0" err="1"/>
              <a:t>superpixels</a:t>
            </a:r>
            <a:r>
              <a:rPr lang="en-US" sz="8800" dirty="0"/>
              <a:t> </a:t>
            </a:r>
            <a:r>
              <a:rPr lang="en-US" sz="7200" i="1" dirty="0" smtClean="0"/>
              <a:t>(Due </a:t>
            </a:r>
            <a:r>
              <a:rPr lang="en-US" sz="7200" i="1" dirty="0"/>
              <a:t>to double binning at the readout-step, i.e. summing the recorded entries of four </a:t>
            </a:r>
            <a:r>
              <a:rPr lang="en-US" sz="7200" i="1" dirty="0" err="1" smtClean="0"/>
              <a:t>neighbour</a:t>
            </a:r>
            <a:r>
              <a:rPr lang="en-US" sz="7200" i="1" dirty="0" smtClean="0"/>
              <a:t> pixels </a:t>
            </a:r>
            <a:r>
              <a:rPr lang="en-US" sz="7200" i="1" dirty="0"/>
              <a:t>(2*2) into one </a:t>
            </a:r>
            <a:r>
              <a:rPr lang="en-US" sz="7200" i="1" dirty="0" err="1"/>
              <a:t>superpixel</a:t>
            </a:r>
            <a:r>
              <a:rPr lang="en-US" sz="7200" i="1" dirty="0"/>
              <a:t>, the spectra have 512*128 values </a:t>
            </a:r>
            <a:r>
              <a:rPr lang="en-US" sz="7200" i="1" dirty="0" smtClean="0"/>
              <a:t>each</a:t>
            </a:r>
            <a:r>
              <a:rPr lang="en-US" sz="7200" dirty="0" smtClean="0"/>
              <a:t>).</a:t>
            </a:r>
            <a:r>
              <a:rPr lang="en-US" sz="7200" dirty="0"/>
              <a:t> </a:t>
            </a:r>
          </a:p>
          <a:p>
            <a:pPr>
              <a:spcAft>
                <a:spcPts val="1200"/>
              </a:spcAft>
            </a:pPr>
            <a:r>
              <a:rPr lang="en-US" sz="8800" dirty="0" smtClean="0"/>
              <a:t>It </a:t>
            </a:r>
            <a:r>
              <a:rPr lang="cs-CZ" sz="8800" dirty="0" err="1" smtClean="0"/>
              <a:t>was</a:t>
            </a:r>
            <a:r>
              <a:rPr lang="cs-CZ" sz="8800" dirty="0" smtClean="0"/>
              <a:t> </a:t>
            </a:r>
            <a:r>
              <a:rPr lang="en-US" sz="8800" dirty="0" smtClean="0"/>
              <a:t>measured that the signal shape of regenerated photons is close to the recorded laser spectrum when </a:t>
            </a:r>
            <a:r>
              <a:rPr lang="en-US" sz="8800" dirty="0"/>
              <a:t>removing the barrier between the two LHC magnets.</a:t>
            </a:r>
          </a:p>
          <a:p>
            <a:endParaRPr lang="en-US" dirty="0"/>
          </a:p>
        </p:txBody>
      </p:sp>
      <p:sp>
        <p:nvSpPr>
          <p:cNvPr id="8" name="Zástupný symbol pro obsah 7"/>
          <p:cNvSpPr>
            <a:spLocks noGrp="1"/>
          </p:cNvSpPr>
          <p:nvPr>
            <p:ph sz="half" idx="2"/>
          </p:nvPr>
        </p:nvSpPr>
        <p:spPr>
          <a:xfrm>
            <a:off x="4509374" y="3451625"/>
            <a:ext cx="4634626" cy="4320480"/>
          </a:xfrm>
        </p:spPr>
        <p:txBody>
          <a:bodyPr>
            <a:noAutofit/>
          </a:bodyPr>
          <a:lstStyle/>
          <a:p>
            <a:r>
              <a:rPr lang="en-US" sz="2200" dirty="0"/>
              <a:t>Cosmic noise (high signal in area smaller than 4 </a:t>
            </a:r>
            <a:r>
              <a:rPr lang="en-US" sz="2200" dirty="0" err="1"/>
              <a:t>superpixel</a:t>
            </a:r>
            <a:r>
              <a:rPr lang="en-US" sz="2200" dirty="0"/>
              <a:t> in width) was removed</a:t>
            </a:r>
          </a:p>
          <a:p>
            <a:r>
              <a:rPr lang="en-US" sz="2200" dirty="0" smtClean="0"/>
              <a:t>Preliminary </a:t>
            </a:r>
            <a:r>
              <a:rPr lang="en-US" sz="2200" dirty="0"/>
              <a:t>results with 2-D CCD leads to </a:t>
            </a:r>
            <a:r>
              <a:rPr lang="fr-FR" sz="2200" b="1" dirty="0">
                <a:solidFill>
                  <a:srgbClr val="0000FF"/>
                </a:solidFill>
              </a:rPr>
              <a:t>improving of </a:t>
            </a:r>
            <a:r>
              <a:rPr lang="en-US" sz="2200" b="1" dirty="0">
                <a:solidFill>
                  <a:srgbClr val="0000FF"/>
                </a:solidFill>
              </a:rPr>
              <a:t>coupling constants exclusion limit </a:t>
            </a:r>
            <a:r>
              <a:rPr lang="en-US" sz="2200" b="1" dirty="0" smtClean="0">
                <a:solidFill>
                  <a:srgbClr val="0000FF"/>
                </a:solidFill>
              </a:rPr>
              <a:t>2-3x</a:t>
            </a:r>
            <a:br>
              <a:rPr lang="en-US" sz="2200" b="1" dirty="0" smtClean="0">
                <a:solidFill>
                  <a:srgbClr val="0000FF"/>
                </a:solidFill>
              </a:rPr>
            </a:br>
            <a:r>
              <a:rPr lang="en-US" sz="2200" b="1" dirty="0" smtClean="0">
                <a:solidFill>
                  <a:srgbClr val="0000FF"/>
                </a:solidFill>
              </a:rPr>
              <a:t>with respect to our published one</a:t>
            </a:r>
            <a:endParaRPr lang="en-US" sz="2200" b="1" dirty="0">
              <a:solidFill>
                <a:srgbClr val="0000FF"/>
              </a:solidFill>
            </a:endParaRPr>
          </a:p>
          <a:p>
            <a:endParaRPr lang="en-US" sz="2200" dirty="0"/>
          </a:p>
          <a:p>
            <a:endParaRPr lang="en-US" sz="2200" dirty="0"/>
          </a:p>
        </p:txBody>
      </p:sp>
      <p:sp>
        <p:nvSpPr>
          <p:cNvPr id="5" name="Zástupný symbol pro zápatí 4"/>
          <p:cNvSpPr>
            <a:spLocks noGrp="1"/>
          </p:cNvSpPr>
          <p:nvPr>
            <p:ph type="ftr" sz="quarter" idx="4294967295"/>
          </p:nvPr>
        </p:nvSpPr>
        <p:spPr>
          <a:xfrm>
            <a:off x="2640596" y="6476999"/>
            <a:ext cx="5507719" cy="274320"/>
          </a:xfrm>
          <a:prstGeom prst="rect">
            <a:avLst/>
          </a:prstGeom>
        </p:spPr>
        <p:txBody>
          <a:bodyPr/>
          <a:lstStyle/>
          <a:p>
            <a:r>
              <a:rPr lang="en-US" smtClean="0"/>
              <a:t>107th MEETING OF THE SPSC</a:t>
            </a:r>
            <a:endParaRPr lang="en-US" dirty="0"/>
          </a:p>
        </p:txBody>
      </p:sp>
      <p:sp>
        <p:nvSpPr>
          <p:cNvPr id="6" name="Zástupný symbol pro číslo snímku 5"/>
          <p:cNvSpPr>
            <a:spLocks noGrp="1"/>
          </p:cNvSpPr>
          <p:nvPr>
            <p:ph type="sldNum" sz="quarter" idx="4294967295"/>
          </p:nvPr>
        </p:nvSpPr>
        <p:spPr>
          <a:xfrm>
            <a:off x="8204396" y="6476999"/>
            <a:ext cx="733864" cy="274320"/>
          </a:xfrm>
          <a:prstGeom prst="rect">
            <a:avLst/>
          </a:prstGeom>
        </p:spPr>
        <p:txBody>
          <a:bodyPr>
            <a:normAutofit fontScale="92500" lnSpcReduction="10000"/>
          </a:bodyPr>
          <a:lstStyle/>
          <a:p>
            <a:fld id="{20741979-6BAC-445B-A87D-E3386F7FCCBD}" type="slidenum">
              <a:rPr lang="en-US" smtClean="0"/>
              <a:t>18</a:t>
            </a:fld>
            <a:endParaRPr lang="en-US"/>
          </a:p>
        </p:txBody>
      </p:sp>
      <p:pic>
        <p:nvPicPr>
          <p:cNvPr id="1536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9374" y="1700808"/>
            <a:ext cx="4664001" cy="1749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65617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Skupina 10"/>
          <p:cNvGrpSpPr/>
          <p:nvPr/>
        </p:nvGrpSpPr>
        <p:grpSpPr>
          <a:xfrm>
            <a:off x="611560" y="3068960"/>
            <a:ext cx="4627240" cy="3096344"/>
            <a:chOff x="1500986" y="2996952"/>
            <a:chExt cx="3060340" cy="2265040"/>
          </a:xfrm>
        </p:grpSpPr>
        <p:pic>
          <p:nvPicPr>
            <p:cNvPr id="921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469" t="30167" r="43275" b="21951"/>
            <a:stretch/>
          </p:blipFill>
          <p:spPr bwMode="auto">
            <a:xfrm>
              <a:off x="1500986" y="2996952"/>
              <a:ext cx="3060340" cy="2265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3"/>
            <p:cNvSpPr txBox="1">
              <a:spLocks noChangeArrowheads="1"/>
            </p:cNvSpPr>
            <p:nvPr/>
          </p:nvSpPr>
          <p:spPr bwMode="auto">
            <a:xfrm>
              <a:off x="2195736" y="3346787"/>
              <a:ext cx="638730" cy="24923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100" b="0" i="0" u="none" strike="noStrike" cap="none" normalizeH="0" baseline="0" smtClean="0">
                  <a:ln>
                    <a:noFill/>
                  </a:ln>
                  <a:solidFill>
                    <a:schemeClr val="tx1"/>
                  </a:solidFill>
                  <a:effectLst/>
                  <a:latin typeface="Calibri" pitchFamily="34" charset="0"/>
                  <a:cs typeface="Arial" pitchFamily="34" charset="0"/>
                </a:rPr>
                <a:t>Preliminary</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7" name="Nadpis 6"/>
          <p:cNvSpPr>
            <a:spLocks noGrp="1"/>
          </p:cNvSpPr>
          <p:nvPr>
            <p:ph type="title"/>
          </p:nvPr>
        </p:nvSpPr>
        <p:spPr/>
        <p:txBody>
          <a:bodyPr>
            <a:noAutofit/>
          </a:bodyPr>
          <a:lstStyle/>
          <a:p>
            <a:r>
              <a:rPr lang="en-US" sz="3600" dirty="0"/>
              <a:t>Data </a:t>
            </a:r>
            <a:r>
              <a:rPr lang="en-US" sz="3600" dirty="0" smtClean="0"/>
              <a:t>analysis from 2011 </a:t>
            </a:r>
            <a:r>
              <a:rPr lang="en-US" sz="3600" dirty="0"/>
              <a:t>in French Institutes (CNRS/UJF-Grenoble1) and at CERN </a:t>
            </a:r>
          </a:p>
        </p:txBody>
      </p:sp>
      <p:sp>
        <p:nvSpPr>
          <p:cNvPr id="6" name="Zástupný symbol pro zápatí 5"/>
          <p:cNvSpPr>
            <a:spLocks noGrp="1"/>
          </p:cNvSpPr>
          <p:nvPr>
            <p:ph type="ftr" sz="quarter" idx="11"/>
          </p:nvPr>
        </p:nvSpPr>
        <p:spPr/>
        <p:txBody>
          <a:bodyPr/>
          <a:lstStyle/>
          <a:p>
            <a:r>
              <a:rPr lang="en-US" smtClean="0"/>
              <a:t>107th MEETING OF THE SPSC</a:t>
            </a:r>
            <a:endParaRPr lang="en-US"/>
          </a:p>
        </p:txBody>
      </p:sp>
      <p:sp>
        <p:nvSpPr>
          <p:cNvPr id="5" name="Zástupný symbol pro číslo snímku 4"/>
          <p:cNvSpPr>
            <a:spLocks noGrp="1"/>
          </p:cNvSpPr>
          <p:nvPr>
            <p:ph type="sldNum" sz="quarter" idx="12"/>
          </p:nvPr>
        </p:nvSpPr>
        <p:spPr/>
        <p:txBody>
          <a:bodyPr>
            <a:normAutofit fontScale="85000" lnSpcReduction="20000"/>
          </a:bodyPr>
          <a:lstStyle/>
          <a:p>
            <a:fld id="{90D7A542-B47A-47AE-871E-DCF552FE1ED8}" type="slidenum">
              <a:rPr lang="en-US" smtClean="0"/>
              <a:t>19</a:t>
            </a:fld>
            <a:endParaRPr lang="en-US"/>
          </a:p>
        </p:txBody>
      </p:sp>
      <p:sp>
        <p:nvSpPr>
          <p:cNvPr id="8" name="TextovéPole 7"/>
          <p:cNvSpPr txBox="1"/>
          <p:nvPr/>
        </p:nvSpPr>
        <p:spPr>
          <a:xfrm>
            <a:off x="5868144" y="3888319"/>
            <a:ext cx="2407556" cy="1200329"/>
          </a:xfrm>
          <a:prstGeom prst="rect">
            <a:avLst/>
          </a:prstGeom>
          <a:noFill/>
        </p:spPr>
        <p:txBody>
          <a:bodyPr wrap="square" rtlCol="0">
            <a:spAutoFit/>
          </a:bodyPr>
          <a:lstStyle/>
          <a:p>
            <a:r>
              <a:rPr lang="en-GB" i="1" dirty="0"/>
              <a:t>Preliminary exclusion limits </a:t>
            </a:r>
            <a:r>
              <a:rPr lang="en-GB" i="1" dirty="0" smtClean="0"/>
              <a:t>for </a:t>
            </a:r>
            <a:r>
              <a:rPr lang="en-GB" i="1" dirty="0"/>
              <a:t>the search of new pseudo-scalar </a:t>
            </a:r>
            <a:r>
              <a:rPr lang="en-GB" i="1" dirty="0" smtClean="0"/>
              <a:t>and </a:t>
            </a:r>
            <a:r>
              <a:rPr lang="en-GB" i="1" dirty="0"/>
              <a:t>scalar </a:t>
            </a:r>
            <a:r>
              <a:rPr lang="en-GB" i="1" dirty="0" smtClean="0"/>
              <a:t>WISPs.</a:t>
            </a:r>
            <a:endParaRPr lang="en-US" dirty="0"/>
          </a:p>
        </p:txBody>
      </p:sp>
      <p:sp>
        <p:nvSpPr>
          <p:cNvPr id="12" name="TextovéPole 11"/>
          <p:cNvSpPr txBox="1"/>
          <p:nvPr/>
        </p:nvSpPr>
        <p:spPr>
          <a:xfrm>
            <a:off x="376808" y="1539194"/>
            <a:ext cx="8568953" cy="1400383"/>
          </a:xfrm>
          <a:prstGeom prst="rect">
            <a:avLst/>
          </a:prstGeom>
          <a:noFill/>
        </p:spPr>
        <p:txBody>
          <a:bodyPr wrap="square" rtlCol="0">
            <a:spAutoFit/>
          </a:bodyPr>
          <a:lstStyle/>
          <a:p>
            <a:pPr marL="285750" indent="-285750">
              <a:spcAft>
                <a:spcPts val="600"/>
              </a:spcAft>
              <a:buFont typeface="Arial" pitchFamily="34" charset="0"/>
              <a:buChar char="•"/>
            </a:pPr>
            <a:r>
              <a:rPr lang="en-US" sz="2000" dirty="0" smtClean="0"/>
              <a:t>Exclusion </a:t>
            </a:r>
            <a:r>
              <a:rPr lang="en-US" sz="2000" dirty="0"/>
              <a:t>limits </a:t>
            </a:r>
            <a:r>
              <a:rPr lang="en-US" sz="2000" dirty="0" smtClean="0"/>
              <a:t>confirm </a:t>
            </a:r>
            <a:r>
              <a:rPr lang="en-US" sz="2000" dirty="0"/>
              <a:t>the present reference results obtained by the ALPS </a:t>
            </a:r>
            <a:r>
              <a:rPr lang="en-US" sz="2000" dirty="0" smtClean="0"/>
              <a:t>collaboration</a:t>
            </a:r>
          </a:p>
          <a:p>
            <a:pPr marL="285750" indent="-285750">
              <a:spcAft>
                <a:spcPts val="600"/>
              </a:spcAft>
              <a:buFont typeface="Arial" pitchFamily="34" charset="0"/>
              <a:buChar char="•"/>
            </a:pPr>
            <a:r>
              <a:rPr lang="en-US" sz="2000" dirty="0" smtClean="0"/>
              <a:t>The </a:t>
            </a:r>
            <a:r>
              <a:rPr lang="en-US" sz="2000" dirty="0"/>
              <a:t>preliminary exclusion limits of coupling constants that can be deduced are 7.8∙10</a:t>
            </a:r>
            <a:r>
              <a:rPr lang="en-US" sz="2000" baseline="30000" dirty="0"/>
              <a:t>-8</a:t>
            </a:r>
            <a:r>
              <a:rPr lang="en-US" sz="2000" dirty="0"/>
              <a:t> GeV</a:t>
            </a:r>
            <a:r>
              <a:rPr lang="en-US" sz="2000" baseline="30000" dirty="0"/>
              <a:t>-1</a:t>
            </a:r>
            <a:r>
              <a:rPr lang="en-US" sz="2000" dirty="0"/>
              <a:t> </a:t>
            </a:r>
            <a:r>
              <a:rPr lang="en-US" sz="2000" dirty="0" smtClean="0"/>
              <a:t>for </a:t>
            </a:r>
            <a:r>
              <a:rPr lang="en-US" sz="2000" dirty="0"/>
              <a:t>pseudo-scalar and scalar particle search in the massless </a:t>
            </a:r>
            <a:r>
              <a:rPr lang="en-US" sz="2000" dirty="0" smtClean="0"/>
              <a:t>limit</a:t>
            </a:r>
            <a:endParaRPr lang="en-US" sz="2000" dirty="0"/>
          </a:p>
        </p:txBody>
      </p:sp>
    </p:spTree>
    <p:extLst>
      <p:ext uri="{BB962C8B-B14F-4D97-AF65-F5344CB8AC3E}">
        <p14:creationId xmlns:p14="http://schemas.microsoft.com/office/powerpoint/2010/main" val="18236212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élník 2"/>
          <p:cNvSpPr/>
          <p:nvPr/>
        </p:nvSpPr>
        <p:spPr>
          <a:xfrm>
            <a:off x="4029" y="-27384"/>
            <a:ext cx="2191707" cy="109537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re 1"/>
          <p:cNvSpPr>
            <a:spLocks noGrp="1"/>
          </p:cNvSpPr>
          <p:nvPr>
            <p:ph type="title"/>
          </p:nvPr>
        </p:nvSpPr>
        <p:spPr>
          <a:xfrm>
            <a:off x="467544" y="177401"/>
            <a:ext cx="8610600" cy="685800"/>
          </a:xfrm>
        </p:spPr>
        <p:txBody>
          <a:bodyPr>
            <a:normAutofit/>
          </a:bodyPr>
          <a:lstStyle/>
          <a:p>
            <a:pPr algn="r"/>
            <a:r>
              <a:rPr lang="en-GB" sz="2400" dirty="0" smtClean="0"/>
              <a:t> 26 Members from 11 Institutes (CERN, </a:t>
            </a:r>
            <a:r>
              <a:rPr lang="en-GB" sz="2400" dirty="0" err="1" smtClean="0"/>
              <a:t>Cz</a:t>
            </a:r>
            <a:r>
              <a:rPr lang="en-GB" sz="2400" dirty="0" smtClean="0"/>
              <a:t>, Fr &amp; Po)</a:t>
            </a:r>
            <a:endParaRPr lang="fr-FR" sz="2400" dirty="0"/>
          </a:p>
        </p:txBody>
      </p:sp>
      <p:sp>
        <p:nvSpPr>
          <p:cNvPr id="4" name="Espace réservé du numéro de diapositive 3"/>
          <p:cNvSpPr>
            <a:spLocks noGrp="1"/>
          </p:cNvSpPr>
          <p:nvPr>
            <p:ph type="sldNum" sz="quarter" idx="12"/>
          </p:nvPr>
        </p:nvSpPr>
        <p:spPr/>
        <p:txBody>
          <a:bodyPr>
            <a:normAutofit fontScale="85000" lnSpcReduction="20000"/>
          </a:bodyPr>
          <a:lstStyle/>
          <a:p>
            <a:pPr>
              <a:defRPr/>
            </a:pPr>
            <a:fld id="{1E4AA4EC-DB61-458B-A56B-4F5B34BB393D}" type="slidenum">
              <a:rPr lang="en-US" smtClean="0"/>
              <a:pPr>
                <a:defRPr/>
              </a:pPr>
              <a:t>2</a:t>
            </a:fld>
            <a:endParaRPr lang="en-US" dirty="0" smtClean="0"/>
          </a:p>
          <a:p>
            <a:pPr>
              <a:defRPr/>
            </a:pPr>
            <a:endParaRPr lang="en-US" dirty="0"/>
          </a:p>
        </p:txBody>
      </p:sp>
      <p:sp>
        <p:nvSpPr>
          <p:cNvPr id="5" name="Rectangle 3"/>
          <p:cNvSpPr txBox="1">
            <a:spLocks noChangeArrowheads="1"/>
          </p:cNvSpPr>
          <p:nvPr/>
        </p:nvSpPr>
        <p:spPr>
          <a:xfrm>
            <a:off x="1535654" y="780485"/>
            <a:ext cx="7467600" cy="5562600"/>
          </a:xfrm>
          <a:prstGeom prst="rect">
            <a:avLst/>
          </a:prstGeom>
          <a:solidFill>
            <a:schemeClr val="bg1"/>
          </a:solidFill>
          <a:ln>
            <a:noFill/>
          </a:ln>
          <a:effectLst/>
        </p:spPr>
        <p:style>
          <a:lnRef idx="3">
            <a:schemeClr val="lt1"/>
          </a:lnRef>
          <a:fillRef idx="1">
            <a:schemeClr val="accent1"/>
          </a:fillRef>
          <a:effectRef idx="1">
            <a:schemeClr val="accent1"/>
          </a:effectRef>
          <a:fontRef idx="minor">
            <a:schemeClr val="lt1"/>
          </a:fontRef>
        </p:style>
        <p:txBody>
          <a:bodyPr vert="horz" lIns="91440" tIns="45720" rIns="91440" bIns="45720" rtlCol="0">
            <a:normAutofit fontScale="92500" lnSpcReduction="10000"/>
          </a:bodyPr>
          <a:lstStyle/>
          <a:p>
            <a:pPr marL="0" marR="0" lvl="0" indent="0" algn="ctr" defTabSz="914400" rtl="0" eaLnBrk="1" fontAlgn="auto" latinLnBrk="0" hangingPunct="1">
              <a:lnSpc>
                <a:spcPct val="80000"/>
              </a:lnSpc>
              <a:spcBef>
                <a:spcPct val="20000"/>
              </a:spcBef>
              <a:spcAft>
                <a:spcPts val="0"/>
              </a:spcAft>
              <a:buClrTx/>
              <a:buSzTx/>
              <a:buFontTx/>
              <a:buNone/>
              <a:tabLst/>
              <a:defRPr/>
            </a:pPr>
            <a:endParaRPr kumimoji="0" lang="en-US" sz="800" b="0" i="1" u="none" strike="noStrike" kern="1200" cap="none" spc="0" normalizeH="0" baseline="0" noProof="0" dirty="0" smtClean="0">
              <a:ln>
                <a:noFill/>
              </a:ln>
              <a:solidFill>
                <a:schemeClr val="tx1">
                  <a:tint val="75000"/>
                </a:schemeClr>
              </a:solidFill>
              <a:effectLst/>
              <a:uLnTx/>
              <a:uFillTx/>
              <a:latin typeface="Arial Narrow" pitchFamily="34"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r>
              <a:rPr kumimoji="0" lang="en-US" sz="1600" b="0" i="1" u="none" strike="noStrike" kern="1200" cap="none" spc="0" normalizeH="0" baseline="0" noProof="0" dirty="0" smtClean="0">
                <a:ln>
                  <a:noFill/>
                </a:ln>
                <a:solidFill>
                  <a:schemeClr val="tx1">
                    <a:tint val="75000"/>
                  </a:schemeClr>
                </a:solidFill>
                <a:effectLst/>
                <a:uLnTx/>
                <a:uFillTx/>
                <a:latin typeface="Arial Narrow" pitchFamily="34" charset="0"/>
                <a:ea typeface="+mn-ea"/>
                <a:cs typeface="+mn-cs"/>
              </a:rPr>
              <a:t>  </a:t>
            </a: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CERN, Geneva, Switzerland</a:t>
            </a:r>
          </a:p>
          <a:p>
            <a:pPr marL="0" marR="0" lvl="0" indent="0" algn="ctr" defTabSz="914400" rtl="0" eaLnBrk="1" fontAlgn="auto" latinLnBrk="0" hangingPunct="1">
              <a:lnSpc>
                <a:spcPct val="80000"/>
              </a:lnSpc>
              <a:spcBef>
                <a:spcPct val="20000"/>
              </a:spcBef>
              <a:spcAft>
                <a:spcPts val="0"/>
              </a:spcAft>
              <a:buClrTx/>
              <a:buSzTx/>
              <a:buFontTx/>
              <a:buNone/>
              <a:tabLs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1400" b="0" u="none" strike="noStrike" kern="1200" cap="none" spc="0" normalizeH="0" baseline="0" noProof="0" dirty="0" smtClean="0">
                <a:ln>
                  <a:noFill/>
                </a:ln>
                <a:solidFill>
                  <a:schemeClr val="tx1"/>
                </a:solidFill>
                <a:effectLst/>
                <a:uLnTx/>
                <a:uFillTx/>
                <a:latin typeface="Times" pitchFamily="18" charset="0"/>
              </a:rPr>
              <a:t>G.</a:t>
            </a:r>
            <a:r>
              <a:rPr kumimoji="0" lang="en-US" sz="1400" b="0" u="none" strike="noStrike" kern="1200" cap="none" spc="0" normalizeH="0" noProof="0" dirty="0" smtClean="0">
                <a:ln>
                  <a:noFill/>
                </a:ln>
                <a:solidFill>
                  <a:schemeClr val="tx1"/>
                </a:solidFill>
                <a:effectLst/>
                <a:uLnTx/>
                <a:uFillTx/>
                <a:latin typeface="Times" pitchFamily="18" charset="0"/>
              </a:rPr>
              <a:t> </a:t>
            </a:r>
            <a:r>
              <a:rPr kumimoji="0" lang="en-US" sz="1400" b="0" u="none" strike="noStrike" kern="1200" cap="none" spc="0" normalizeH="0" noProof="0" dirty="0" err="1" smtClean="0">
                <a:ln>
                  <a:noFill/>
                </a:ln>
                <a:solidFill>
                  <a:schemeClr val="tx1"/>
                </a:solidFill>
                <a:effectLst/>
                <a:uLnTx/>
                <a:uFillTx/>
                <a:latin typeface="Times" pitchFamily="18" charset="0"/>
              </a:rPr>
              <a:t>Deferne</a:t>
            </a:r>
            <a:r>
              <a:rPr kumimoji="0" lang="en-US" sz="1600" b="0" i="1" u="none" strike="noStrike" kern="1200" cap="none" spc="0" normalizeH="0" noProof="0" dirty="0" smtClean="0">
                <a:ln>
                  <a:noFill/>
                </a:ln>
                <a:solidFill>
                  <a:schemeClr val="tx1"/>
                </a:solidFill>
                <a:effectLst/>
                <a:uLnTx/>
                <a:uFillTx/>
                <a:latin typeface="Arial Narrow" pitchFamily="34" charset="0"/>
                <a:ea typeface="+mn-ea"/>
                <a:cs typeface="+mn-cs"/>
              </a:rPr>
              <a:t>, </a:t>
            </a:r>
            <a:r>
              <a:rPr kumimoji="0" lang="en-US" sz="1400" b="1" i="0" u="none" strike="noStrike" kern="1200" cap="none" spc="0" normalizeH="0" baseline="0" noProof="0" dirty="0" smtClean="0">
                <a:ln>
                  <a:noFill/>
                </a:ln>
                <a:solidFill>
                  <a:srgbClr val="0000FF"/>
                </a:solidFill>
                <a:effectLst/>
                <a:uLnTx/>
                <a:uFillTx/>
                <a:latin typeface="Times" charset="0"/>
                <a:ea typeface="+mn-ea"/>
                <a:cs typeface="+mn-cs"/>
              </a:rPr>
              <a:t>P. </a:t>
            </a:r>
            <a:r>
              <a:rPr kumimoji="0" lang="en-US" sz="1400" b="1" i="0" u="none" strike="noStrike" kern="1200" cap="none" spc="0" normalizeH="0" baseline="0" noProof="0" dirty="0" err="1" smtClean="0">
                <a:ln>
                  <a:noFill/>
                </a:ln>
                <a:solidFill>
                  <a:srgbClr val="0000FF"/>
                </a:solidFill>
                <a:effectLst/>
                <a:uLnTx/>
                <a:uFillTx/>
                <a:latin typeface="Times" charset="0"/>
                <a:ea typeface="+mn-ea"/>
                <a:cs typeface="+mn-cs"/>
              </a:rPr>
              <a:t>Pugnat</a:t>
            </a:r>
            <a:r>
              <a:rPr kumimoji="0" lang="en-US" sz="1400" b="1" i="0" u="none" strike="noStrike" kern="1200" cap="none" spc="0" normalizeH="0" baseline="0" noProof="0" dirty="0" smtClean="0">
                <a:ln>
                  <a:noFill/>
                </a:ln>
                <a:solidFill>
                  <a:srgbClr val="0000FF"/>
                </a:solidFill>
                <a:effectLst/>
                <a:uLnTx/>
                <a:uFillTx/>
                <a:latin typeface="Times"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(now at LNCMI-CNRS) </a:t>
            </a:r>
            <a:r>
              <a:rPr kumimoji="0" lang="en-US" sz="1400" b="1" i="0" u="none" strike="noStrike" kern="1200" cap="none" spc="0" normalizeH="0" baseline="0" noProof="0" dirty="0" err="1" smtClean="0">
                <a:ln>
                  <a:noFill/>
                </a:ln>
                <a:solidFill>
                  <a:srgbClr val="0000FF"/>
                </a:solidFill>
                <a:effectLst/>
                <a:uLnTx/>
                <a:uFillTx/>
                <a:latin typeface="Times" charset="0"/>
                <a:ea typeface="+mn-ea"/>
                <a:cs typeface="+mn-cs"/>
              </a:rPr>
              <a:t>spokeperson</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 M. Schott, A.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Siemko</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 </a:t>
            </a:r>
          </a:p>
          <a:p>
            <a:pPr marL="0" marR="0" lvl="0" indent="0" algn="ctr" defTabSz="914400" rtl="0" eaLnBrk="1" fontAlgn="auto" latinLnBrk="0" hangingPunct="1">
              <a:lnSpc>
                <a:spcPct val="80000"/>
              </a:lnSpc>
              <a:spcBef>
                <a:spcPct val="20000"/>
              </a:spcBef>
              <a:spcAft>
                <a:spcPts val="0"/>
              </a:spcAft>
              <a:buClrTx/>
              <a:buSzTx/>
              <a:buFontTx/>
              <a:buNone/>
              <a:tabLst/>
              <a:defRPr/>
            </a:pP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lvl="0" algn="ctr" eaLnBrk="1" fontAlgn="auto" hangingPunct="1">
              <a:lnSpc>
                <a:spcPct val="80000"/>
              </a:lnSpc>
              <a:spcBef>
                <a:spcPts val="360"/>
              </a:spcBef>
              <a:spcAft>
                <a:spcPts val="0"/>
              </a:spcAf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Charles University, Faculty of Mathematics &amp; Physics, Prague, Czech Republic                               </a:t>
            </a:r>
            <a:r>
              <a:rPr kumimoji="0" lang="en-US" sz="1600" b="0" i="1" u="none" strike="noStrike" kern="1200" cap="none" spc="0" normalizeH="0" baseline="0" noProof="0" dirty="0" smtClean="0">
                <a:ln>
                  <a:noFill/>
                </a:ln>
                <a:solidFill>
                  <a:schemeClr val="tx1"/>
                </a:solidFill>
                <a:effectLst/>
                <a:uLnTx/>
                <a:uFillTx/>
                <a:latin typeface="Times"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M. Finger Jr., M. Finger</a:t>
            </a:r>
            <a:r>
              <a:rPr lang="en-US" sz="1400" dirty="0" smtClean="0">
                <a:solidFill>
                  <a:schemeClr val="tx1"/>
                </a:solidFill>
                <a:latin typeface="Times" charset="0"/>
              </a:rPr>
              <a:t>, M. </a:t>
            </a:r>
            <a:r>
              <a:rPr lang="en-US" sz="1400" dirty="0" err="1" smtClean="0">
                <a:solidFill>
                  <a:schemeClr val="tx1"/>
                </a:solidFill>
                <a:latin typeface="Times" charset="0"/>
              </a:rPr>
              <a:t>Slunecka</a:t>
            </a: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lvl="0" algn="ctr" eaLnBrk="1" fontAlgn="auto" hangingPunct="1">
              <a:lnSpc>
                <a:spcPct val="80000"/>
              </a:lnSpc>
              <a:spcBef>
                <a:spcPct val="20000"/>
              </a:spcBef>
              <a:spcAft>
                <a:spcPts val="0"/>
              </a:spcAf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Czech Technical University, Faculty of Mechanical Engineering, Prague, Czech Republic</a:t>
            </a:r>
            <a:r>
              <a:rPr kumimoji="0" lang="en-US" sz="1600" b="0" i="1" u="none" strike="noStrike" kern="1200" cap="none" spc="0" normalizeH="0" baseline="0" noProof="0" dirty="0" smtClean="0">
                <a:ln>
                  <a:noFill/>
                </a:ln>
                <a:solidFill>
                  <a:schemeClr val="tx1"/>
                </a:solidFill>
                <a:effectLst/>
                <a:uLnTx/>
                <a:uFillTx/>
                <a:latin typeface="Times"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J.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Hošek</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a:t>
            </a:r>
            <a:r>
              <a:rPr kumimoji="0" lang="en-US" sz="1600" b="0" i="1" u="none" strike="noStrike" kern="1200" cap="none" spc="0" normalizeH="0" baseline="0" noProof="0" dirty="0" smtClean="0">
                <a:ln>
                  <a:noFill/>
                </a:ln>
                <a:solidFill>
                  <a:schemeClr val="tx1"/>
                </a:solidFill>
                <a:effectLst/>
                <a:uLnTx/>
                <a:uFillTx/>
                <a:latin typeface="Times"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M.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Kràl</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a:t>
            </a:r>
            <a:r>
              <a:rPr kumimoji="0" lang="en-US" sz="1400" b="0" i="1" u="none" strike="noStrike" kern="1200" cap="none" spc="0" normalizeH="0" baseline="0" noProof="0" dirty="0" smtClean="0">
                <a:ln>
                  <a:noFill/>
                </a:ln>
                <a:solidFill>
                  <a:schemeClr val="tx1"/>
                </a:solidFill>
                <a:effectLst/>
                <a:uLnTx/>
                <a:uFillTx/>
                <a:latin typeface="Times" charset="0"/>
                <a:ea typeface="+mn-ea"/>
                <a:cs typeface="+mn-cs"/>
              </a:rPr>
              <a:t> </a:t>
            </a:r>
            <a:r>
              <a:rPr lang="en-US" sz="1400" dirty="0" smtClean="0">
                <a:solidFill>
                  <a:schemeClr val="tx1"/>
                </a:solidFill>
                <a:latin typeface="Times" charset="0"/>
              </a:rPr>
              <a:t>K. </a:t>
            </a:r>
            <a:r>
              <a:rPr lang="en-US" sz="1400" dirty="0" err="1" smtClean="0">
                <a:solidFill>
                  <a:schemeClr val="tx1"/>
                </a:solidFill>
                <a:latin typeface="Times" charset="0"/>
              </a:rPr>
              <a:t>Macuchova</a:t>
            </a:r>
            <a:r>
              <a:rPr lang="en-US" sz="1400" dirty="0" smtClean="0">
                <a:solidFill>
                  <a:schemeClr val="tx1"/>
                </a:solidFill>
                <a:latin typeface="Times" charset="0"/>
              </a:rPr>
              <a:t>, M. </a:t>
            </a:r>
            <a:r>
              <a:rPr lang="cs-CZ" sz="1400" dirty="0" smtClean="0">
                <a:solidFill>
                  <a:schemeClr val="tx1"/>
                </a:solidFill>
                <a:latin typeface="Times" charset="0"/>
              </a:rPr>
              <a:t>V</a:t>
            </a:r>
            <a:r>
              <a:rPr lang="en-US" sz="1400" dirty="0" err="1" smtClean="0">
                <a:solidFill>
                  <a:schemeClr val="tx1"/>
                </a:solidFill>
                <a:latin typeface="Times" charset="0"/>
              </a:rPr>
              <a:t>irius</a:t>
            </a:r>
            <a:r>
              <a:rPr lang="en-US" sz="1400" dirty="0" smtClean="0">
                <a:solidFill>
                  <a:schemeClr val="tx1"/>
                </a:solidFill>
                <a:latin typeface="Times" charset="0"/>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J.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Zicha</a:t>
            </a: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ISI, ASCR, Brno, Czech Republic</a:t>
            </a:r>
          </a:p>
          <a:p>
            <a:pPr marL="0" marR="0" lvl="0" indent="0" algn="ctr" defTabSz="914400" rtl="0" eaLnBrk="1" fontAlgn="auto" latinLnBrk="0" hangingPunct="1">
              <a:lnSpc>
                <a:spcPct val="80000"/>
              </a:lnSpc>
              <a:spcBef>
                <a:spcPts val="360"/>
              </a:spcBef>
              <a:spcAft>
                <a:spcPts val="0"/>
              </a:spcAft>
              <a:buClrTx/>
              <a:buSzTx/>
              <a:buFontTx/>
              <a:buNone/>
              <a:tabLst/>
              <a:defRPr/>
            </a:pPr>
            <a:r>
              <a:rPr lang="en-US" sz="1600" i="1" dirty="0" smtClean="0">
                <a:solidFill>
                  <a:schemeClr val="tx1"/>
                </a:solidFill>
                <a:latin typeface="Arial Narrow" pitchFamily="34" charset="0"/>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A.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Srnka</a:t>
            </a: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marL="0" marR="0" lvl="0" indent="0" algn="ctr" defTabSz="914400" rtl="0" eaLnBrk="1" fontAlgn="auto" latinLnBrk="0" hangingPunct="1">
              <a:lnSpc>
                <a:spcPct val="80000"/>
              </a:lnSpc>
              <a:spcBef>
                <a:spcPts val="360"/>
              </a:spcBef>
              <a:spcAft>
                <a:spcPts val="0"/>
              </a:spcAft>
              <a:buClrTx/>
              <a:buSzTx/>
              <a:buFontTx/>
              <a:buNone/>
              <a:tabLs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IMEP/LAHC - INPG, 38016 Grenoble, France</a:t>
            </a:r>
            <a:r>
              <a:rPr kumimoji="0" lang="en-US" sz="1600" b="0" i="1" u="none" strike="noStrike" kern="1200" cap="none" spc="0" normalizeH="0" baseline="0" noProof="0" dirty="0" smtClean="0">
                <a:ln>
                  <a:noFill/>
                </a:ln>
                <a:solidFill>
                  <a:schemeClr val="tx1"/>
                </a:solidFill>
                <a:effectLst/>
                <a:uLnTx/>
                <a:uFillTx/>
                <a:latin typeface="Times"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L.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Duvillaret</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 G.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Vitrant</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 J.M. Duchamp</a:t>
            </a:r>
          </a:p>
          <a:p>
            <a:pPr marL="0" marR="0" lvl="0" indent="0" algn="ctr" defTabSz="914400" rtl="0" eaLnBrk="1" fontAlgn="auto" latinLnBrk="0" hangingPunct="1">
              <a:lnSpc>
                <a:spcPct val="80000"/>
              </a:lnSpc>
              <a:spcBef>
                <a:spcPct val="20000"/>
              </a:spcBef>
              <a:spcAft>
                <a:spcPts val="0"/>
              </a:spcAft>
              <a:buClrTx/>
              <a:buSzTx/>
              <a:buFontTx/>
              <a:buNone/>
              <a:tabLst/>
              <a:defRPr/>
            </a:pP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marL="0" marR="0" lvl="0" indent="0" algn="ctr" defTabSz="914400" rtl="0" eaLnBrk="1" fontAlgn="auto" latinLnBrk="0" hangingPunct="1">
              <a:lnSpc>
                <a:spcPct val="80000"/>
              </a:lnSpc>
              <a:spcBef>
                <a:spcPts val="360"/>
              </a:spcBef>
              <a:spcAft>
                <a:spcPts val="0"/>
              </a:spcAft>
              <a:buClrTx/>
              <a:buSzTx/>
              <a:buFontTx/>
              <a:buNone/>
              <a:tabLs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IN, CNRS – UJF &amp;  INPG, BP 166, 38042 Grenoble, France             	  </a:t>
            </a:r>
            <a:b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b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B. Barbara, R.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Ballou</a:t>
            </a: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endParaRPr lang="en-US" sz="1400" dirty="0" smtClean="0">
              <a:solidFill>
                <a:schemeClr val="tx1"/>
              </a:solidFill>
              <a:latin typeface="Times" charset="0"/>
            </a:endParaRPr>
          </a:p>
          <a:p>
            <a:pPr lvl="0" algn="ctr">
              <a:lnSpc>
                <a:spcPct val="80000"/>
              </a:lnSpc>
              <a:spcBef>
                <a:spcPct val="20000"/>
              </a:spcBef>
              <a:defRPr/>
            </a:pPr>
            <a:r>
              <a:rPr lang="en-US" sz="1400" i="1" dirty="0" smtClean="0">
                <a:solidFill>
                  <a:schemeClr val="tx1"/>
                </a:solidFill>
                <a:latin typeface="Arial Narrow" pitchFamily="34" charset="0"/>
              </a:rPr>
              <a:t>            LASIM , UCB Lyon1 &amp; CNRS, 69622 </a:t>
            </a:r>
            <a:r>
              <a:rPr lang="en-US" sz="1600" i="1" dirty="0" smtClean="0">
                <a:solidFill>
                  <a:schemeClr val="tx1"/>
                </a:solidFill>
                <a:latin typeface="Arial Narrow" pitchFamily="34" charset="0"/>
              </a:rPr>
              <a:t>Villeurbanne, France</a:t>
            </a:r>
          </a:p>
          <a:p>
            <a:pPr lvl="0" algn="ctr">
              <a:lnSpc>
                <a:spcPct val="80000"/>
              </a:lnSpc>
              <a:spcBef>
                <a:spcPts val="360"/>
              </a:spcBef>
              <a:defRPr/>
            </a:pPr>
            <a:r>
              <a:rPr lang="en-US" sz="1400" dirty="0" smtClean="0">
                <a:solidFill>
                  <a:schemeClr val="tx1"/>
                </a:solidFill>
                <a:latin typeface="Times" charset="0"/>
              </a:rPr>
              <a:t>M. Durand (now at NIST, Gaithersburg), J. </a:t>
            </a:r>
            <a:r>
              <a:rPr lang="en-US" sz="1400" dirty="0" err="1" smtClean="0">
                <a:solidFill>
                  <a:schemeClr val="tx1"/>
                </a:solidFill>
                <a:latin typeface="Times" charset="0"/>
              </a:rPr>
              <a:t>Morville</a:t>
            </a:r>
            <a:endParaRPr lang="en-US" sz="1400" dirty="0" smtClean="0">
              <a:solidFill>
                <a:schemeClr val="tx1"/>
              </a:solidFill>
              <a:latin typeface="Times" charset="0"/>
            </a:endParaRPr>
          </a:p>
          <a:p>
            <a:pPr lvl="0" algn="ctr">
              <a:lnSpc>
                <a:spcPct val="80000"/>
              </a:lnSpc>
              <a:spcBef>
                <a:spcPct val="20000"/>
              </a:spcBef>
              <a:defRPr/>
            </a:pPr>
            <a:endParaRPr kumimoji="0" lang="en-US" sz="1300" b="0" i="1"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LSP, UJF &amp; CNRS, 38402 Saint-Martin </a:t>
            </a:r>
            <a:r>
              <a:rPr kumimoji="0" lang="en-US" sz="1600" b="0" i="1" u="none" strike="noStrike" kern="1200" cap="none" spc="0" normalizeH="0" baseline="0" noProof="0" dirty="0" err="1" smtClean="0">
                <a:ln>
                  <a:noFill/>
                </a:ln>
                <a:solidFill>
                  <a:schemeClr val="tx1"/>
                </a:solidFill>
                <a:effectLst/>
                <a:uLnTx/>
                <a:uFillTx/>
                <a:latin typeface="Arial Narrow" pitchFamily="34" charset="0"/>
                <a:ea typeface="+mn-ea"/>
                <a:cs typeface="+mn-cs"/>
              </a:rPr>
              <a:t>d'Hères</a:t>
            </a: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France</a:t>
            </a:r>
            <a:r>
              <a:rPr kumimoji="0" lang="en-US" sz="1600" b="0" i="1" u="none" strike="noStrike" kern="1200" cap="none" spc="0" normalizeH="0" baseline="0" noProof="0" dirty="0" smtClean="0">
                <a:ln>
                  <a:noFill/>
                </a:ln>
                <a:solidFill>
                  <a:schemeClr val="tx1"/>
                </a:solidFill>
                <a:effectLst/>
                <a:uLnTx/>
                <a:uFillTx/>
                <a:latin typeface="Times"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R.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Jost</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a:t>
            </a:r>
            <a:r>
              <a:rPr kumimoji="0" lang="en-US" sz="1600" b="0" i="1" u="none" strike="noStrike" kern="1200" cap="none" spc="0" normalizeH="0" baseline="0" noProof="0" dirty="0" smtClean="0">
                <a:ln>
                  <a:noFill/>
                </a:ln>
                <a:solidFill>
                  <a:schemeClr val="tx1"/>
                </a:solidFill>
                <a:effectLst/>
                <a:uLnTx/>
                <a:uFillTx/>
                <a:latin typeface="Times"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S.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Kassi</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a:t>
            </a:r>
            <a:r>
              <a:rPr kumimoji="0" lang="en-US" sz="1600" b="0" i="1" u="none" strike="noStrike" kern="1200" cap="none" spc="0" normalizeH="0" baseline="0" noProof="0" dirty="0" smtClean="0">
                <a:ln>
                  <a:noFill/>
                </a:ln>
                <a:solidFill>
                  <a:schemeClr val="tx1"/>
                </a:solidFill>
                <a:effectLst/>
                <a:uLnTx/>
                <a:uFillTx/>
                <a:latin typeface="Times"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D.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Romanini</a:t>
            </a:r>
            <a:endParaRPr kumimoji="0" lang="en-US" sz="1400" b="0" i="0" u="none" strike="noStrike" kern="1200" cap="none" spc="0" normalizeH="0" baseline="0" noProof="0" dirty="0" smtClean="0">
              <a:ln>
                <a:noFill/>
              </a:ln>
              <a:solidFill>
                <a:schemeClr val="tx1"/>
              </a:solidFill>
              <a:effectLst/>
              <a:uLnTx/>
              <a:uFillTx/>
              <a:latin typeface="Times"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endParaRPr kumimoji="0" lang="en-US" sz="1000" b="0" i="0" u="none" strike="noStrike" kern="1200" cap="none" spc="0" normalizeH="0" baseline="0" noProof="0" dirty="0" smtClean="0">
              <a:ln>
                <a:noFill/>
              </a:ln>
              <a:solidFill>
                <a:schemeClr val="tx1"/>
              </a:solidFill>
              <a:effectLst/>
              <a:uLnTx/>
              <a:uFillTx/>
              <a:latin typeface="Times"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TUL, Czech Republic </a:t>
            </a:r>
          </a:p>
          <a:p>
            <a:pPr marL="0" marR="0" lvl="0" indent="0" algn="ctr" defTabSz="914400" rtl="0" eaLnBrk="1" fontAlgn="auto" latinLnBrk="0" hangingPunct="1">
              <a:lnSpc>
                <a:spcPct val="80000"/>
              </a:lnSpc>
              <a:spcBef>
                <a:spcPct val="20000"/>
              </a:spcBef>
              <a:spcAft>
                <a:spcPts val="0"/>
              </a:spcAft>
              <a:buClrTx/>
              <a:buSzTx/>
              <a:buFontTx/>
              <a:buNone/>
              <a:tabLs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M.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Šulc</a:t>
            </a:r>
            <a:r>
              <a:rPr kumimoji="0" lang="cs-CZ" sz="1400" b="0" i="0" u="none" strike="noStrike" kern="1200" cap="none" spc="0" normalizeH="0" baseline="0" noProof="0" dirty="0" smtClean="0">
                <a:ln>
                  <a:noFill/>
                </a:ln>
                <a:solidFill>
                  <a:schemeClr val="tx1"/>
                </a:solidFill>
                <a:effectLst/>
                <a:uLnTx/>
                <a:uFillTx/>
                <a:latin typeface="Times" charset="0"/>
                <a:ea typeface="+mn-ea"/>
                <a:cs typeface="+mn-cs"/>
              </a:rPr>
              <a:t>, S. Kunc, </a:t>
            </a:r>
            <a:r>
              <a:rPr kumimoji="0" lang="cs-CZ" sz="1400" b="0" i="0" u="none" strike="noStrike" kern="1200" cap="none" spc="0" normalizeH="0" baseline="0" noProof="0" dirty="0" err="1" smtClean="0">
                <a:ln>
                  <a:noFill/>
                </a:ln>
                <a:solidFill>
                  <a:schemeClr val="tx1"/>
                </a:solidFill>
                <a:effectLst/>
                <a:uLnTx/>
                <a:uFillTx/>
                <a:latin typeface="Times" charset="0"/>
                <a:ea typeface="+mn-ea"/>
                <a:cs typeface="+mn-cs"/>
              </a:rPr>
              <a:t>R.Puliček</a:t>
            </a:r>
            <a:r>
              <a:rPr kumimoji="0" lang="cs-CZ" sz="1400" b="0" i="0" u="none" strike="noStrike" kern="1200" cap="none" spc="0" normalizeH="0" baseline="0" noProof="0" dirty="0" smtClean="0">
                <a:ln>
                  <a:noFill/>
                </a:ln>
                <a:solidFill>
                  <a:schemeClr val="tx1"/>
                </a:solidFill>
                <a:effectLst/>
                <a:uLnTx/>
                <a:uFillTx/>
                <a:latin typeface="Times" charset="0"/>
                <a:ea typeface="+mn-ea"/>
                <a:cs typeface="+mn-cs"/>
              </a:rPr>
              <a:t>, </a:t>
            </a:r>
            <a:r>
              <a:rPr kumimoji="0" lang="cs-CZ" sz="1400" b="0" i="0" u="none" strike="noStrike" kern="1200" cap="none" spc="0" normalizeH="0" baseline="0" noProof="0" dirty="0" err="1" smtClean="0">
                <a:ln>
                  <a:noFill/>
                </a:ln>
                <a:solidFill>
                  <a:schemeClr val="tx1"/>
                </a:solidFill>
                <a:effectLst/>
                <a:uLnTx/>
                <a:uFillTx/>
                <a:latin typeface="Times" charset="0"/>
                <a:ea typeface="+mn-ea"/>
                <a:cs typeface="+mn-cs"/>
              </a:rPr>
              <a:t>F.Švec</a:t>
            </a:r>
            <a:endParaRPr kumimoji="0" lang="en-US" sz="14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endParaRPr kumimoji="0" lang="en-US" sz="900" b="0" i="0" u="none" strike="noStrike" kern="1200" cap="none" spc="0" normalizeH="0" baseline="0" noProof="0" dirty="0" smtClean="0">
              <a:ln>
                <a:noFill/>
              </a:ln>
              <a:solidFill>
                <a:schemeClr val="tx1"/>
              </a:solidFill>
              <a:effectLst/>
              <a:uLnTx/>
              <a:uFillTx/>
              <a:latin typeface="Arial Narrow" pitchFamily="34" charset="0"/>
              <a:ea typeface="+mn-ea"/>
              <a:cs typeface="+mn-cs"/>
            </a:endParaRPr>
          </a:p>
          <a:p>
            <a:pPr marL="0" marR="0" lvl="0" indent="0" algn="ctr" defTabSz="914400" rtl="0" eaLnBrk="1" fontAlgn="auto" latinLnBrk="0" hangingPunct="1">
              <a:lnSpc>
                <a:spcPct val="80000"/>
              </a:lnSpc>
              <a:spcBef>
                <a:spcPct val="20000"/>
              </a:spcBef>
              <a:spcAft>
                <a:spcPts val="0"/>
              </a:spcAft>
              <a:buClrTx/>
              <a:buSzTx/>
              <a:buFontTx/>
              <a:buNone/>
              <a:tabLst/>
              <a:defRPr/>
            </a:pP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Warsaw University, Physics Department, Poland 	</a:t>
            </a:r>
          </a:p>
          <a:p>
            <a:pPr marL="0" marR="0" lvl="0" indent="0" algn="ctr" defTabSz="914400" rtl="0" eaLnBrk="1" fontAlgn="auto" latinLnBrk="0" hangingPunct="1">
              <a:lnSpc>
                <a:spcPct val="80000"/>
              </a:lnSpc>
              <a:spcBef>
                <a:spcPct val="2000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A.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Hryczuk</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a:t>
            </a:r>
            <a:r>
              <a:rPr kumimoji="0" lang="en-US" sz="1600" b="0" i="1" u="none" strike="noStrike" kern="1200" cap="none" spc="0" normalizeH="0" baseline="0" noProof="0" dirty="0" smtClean="0">
                <a:ln>
                  <a:noFill/>
                </a:ln>
                <a:solidFill>
                  <a:schemeClr val="tx1"/>
                </a:solidFill>
                <a:effectLst/>
                <a:uLnTx/>
                <a:uFillTx/>
                <a:latin typeface="Arial Narrow" pitchFamily="34" charset="0"/>
                <a:ea typeface="+mn-ea"/>
                <a:cs typeface="+mn-cs"/>
              </a:rPr>
              <a:t> </a:t>
            </a:r>
            <a:r>
              <a:rPr kumimoji="0" lang="en-US" sz="1400" b="0" i="0" u="none" strike="noStrike" kern="1200" cap="none" spc="0" normalizeH="0" baseline="0" noProof="0" dirty="0" smtClean="0">
                <a:ln>
                  <a:noFill/>
                </a:ln>
                <a:solidFill>
                  <a:schemeClr val="tx1"/>
                </a:solidFill>
                <a:effectLst/>
                <a:uLnTx/>
                <a:uFillTx/>
                <a:latin typeface="Times" charset="0"/>
                <a:ea typeface="+mn-ea"/>
                <a:cs typeface="+mn-cs"/>
              </a:rPr>
              <a:t>K. A. </a:t>
            </a:r>
            <a:r>
              <a:rPr kumimoji="0" lang="en-US" sz="1400" b="0" i="0" u="none" strike="noStrike" kern="1200" cap="none" spc="0" normalizeH="0" baseline="0" noProof="0" dirty="0" err="1" smtClean="0">
                <a:ln>
                  <a:noFill/>
                </a:ln>
                <a:solidFill>
                  <a:schemeClr val="tx1"/>
                </a:solidFill>
                <a:effectLst/>
                <a:uLnTx/>
                <a:uFillTx/>
                <a:latin typeface="Times" charset="0"/>
                <a:ea typeface="+mn-ea"/>
                <a:cs typeface="+mn-cs"/>
              </a:rPr>
              <a:t>Meissne</a:t>
            </a:r>
            <a:r>
              <a:rPr kumimoji="0" lang="en-US" sz="1400" b="0" i="0" u="none" strike="noStrike" kern="1200" cap="none" spc="0" normalizeH="0" baseline="0" noProof="0" dirty="0" err="1" smtClean="0">
                <a:ln>
                  <a:noFill/>
                </a:ln>
                <a:solidFill>
                  <a:schemeClr val="accent2"/>
                </a:solidFill>
                <a:effectLst/>
                <a:uLnTx/>
                <a:uFillTx/>
                <a:latin typeface="Times" charset="0"/>
                <a:ea typeface="+mn-ea"/>
                <a:cs typeface="+mn-cs"/>
              </a:rPr>
              <a:t>r</a:t>
            </a:r>
            <a:endParaRPr kumimoji="0" lang="en-US" sz="1400" b="0" i="0" u="none" strike="noStrike" kern="1200" cap="none" spc="0" normalizeH="0" baseline="0" noProof="0" dirty="0" smtClean="0">
              <a:ln>
                <a:noFill/>
              </a:ln>
              <a:solidFill>
                <a:schemeClr val="accent2"/>
              </a:solidFill>
              <a:effectLst/>
              <a:uLnTx/>
              <a:uFillTx/>
              <a:latin typeface="Times" charset="0"/>
              <a:ea typeface="+mn-ea"/>
              <a:cs typeface="+mn-cs"/>
            </a:endParaRPr>
          </a:p>
        </p:txBody>
      </p:sp>
      <p:pic>
        <p:nvPicPr>
          <p:cNvPr id="35" name="Picture 2"/>
          <p:cNvPicPr>
            <a:picLocks noChangeAspect="1" noChangeArrowheads="1"/>
          </p:cNvPicPr>
          <p:nvPr/>
        </p:nvPicPr>
        <p:blipFill>
          <a:blip r:embed="rId2" cstate="print"/>
          <a:srcRect/>
          <a:stretch>
            <a:fillRect/>
          </a:stretch>
        </p:blipFill>
        <p:spPr bwMode="auto">
          <a:xfrm>
            <a:off x="381000" y="4495800"/>
            <a:ext cx="1419225" cy="628650"/>
          </a:xfrm>
          <a:prstGeom prst="rect">
            <a:avLst/>
          </a:prstGeom>
          <a:noFill/>
          <a:ln w="9525">
            <a:noFill/>
            <a:miter lim="800000"/>
            <a:headEnd/>
            <a:tailEnd/>
          </a:ln>
          <a:effectLst/>
        </p:spPr>
      </p:pic>
      <p:grpSp>
        <p:nvGrpSpPr>
          <p:cNvPr id="49" name="Groupe 48"/>
          <p:cNvGrpSpPr/>
          <p:nvPr/>
        </p:nvGrpSpPr>
        <p:grpSpPr>
          <a:xfrm>
            <a:off x="418270" y="908720"/>
            <a:ext cx="3342642" cy="5306786"/>
            <a:chOff x="0" y="1295401"/>
            <a:chExt cx="3429004" cy="5334005"/>
          </a:xfrm>
        </p:grpSpPr>
        <p:pic>
          <p:nvPicPr>
            <p:cNvPr id="32" name="Picture 27"/>
            <p:cNvPicPr>
              <a:picLocks noChangeAspect="1" noChangeArrowheads="1"/>
            </p:cNvPicPr>
            <p:nvPr/>
          </p:nvPicPr>
          <p:blipFill>
            <a:blip r:embed="rId3" cstate="print"/>
            <a:srcRect/>
            <a:stretch>
              <a:fillRect/>
            </a:stretch>
          </p:blipFill>
          <p:spPr bwMode="auto">
            <a:xfrm>
              <a:off x="838198" y="3352800"/>
              <a:ext cx="1828800" cy="617538"/>
            </a:xfrm>
            <a:prstGeom prst="rect">
              <a:avLst/>
            </a:prstGeom>
            <a:noFill/>
            <a:ln w="12700" cap="sq">
              <a:noFill/>
              <a:miter lim="800000"/>
              <a:headEnd type="none" w="sm" len="sm"/>
              <a:tailEnd type="none" w="sm" len="sm"/>
            </a:ln>
            <a:effectLst/>
          </p:spPr>
        </p:pic>
        <p:pic>
          <p:nvPicPr>
            <p:cNvPr id="37" name="Picture 4" descr="CERNlogo"/>
            <p:cNvPicPr>
              <a:picLocks noChangeAspect="1" noChangeArrowheads="1"/>
            </p:cNvPicPr>
            <p:nvPr/>
          </p:nvPicPr>
          <p:blipFill>
            <a:blip r:embed="rId4" cstate="print"/>
            <a:srcRect/>
            <a:stretch>
              <a:fillRect/>
            </a:stretch>
          </p:blipFill>
          <p:spPr bwMode="auto">
            <a:xfrm>
              <a:off x="1066801" y="1295401"/>
              <a:ext cx="630238" cy="630238"/>
            </a:xfrm>
            <a:prstGeom prst="rect">
              <a:avLst/>
            </a:prstGeom>
            <a:solidFill>
              <a:schemeClr val="bg1"/>
            </a:solidFill>
          </p:spPr>
        </p:pic>
        <p:pic>
          <p:nvPicPr>
            <p:cNvPr id="38" name="Picture 6" descr="Technical University of Liberec - Home">
              <a:hlinkClick r:id="rId5"/>
            </p:cNvPr>
            <p:cNvPicPr>
              <a:picLocks noChangeAspect="1" noChangeArrowheads="1"/>
            </p:cNvPicPr>
            <p:nvPr/>
          </p:nvPicPr>
          <p:blipFill>
            <a:blip r:embed="rId6" cstate="print"/>
            <a:srcRect/>
            <a:stretch>
              <a:fillRect/>
            </a:stretch>
          </p:blipFill>
          <p:spPr bwMode="auto">
            <a:xfrm>
              <a:off x="188913" y="5756280"/>
              <a:ext cx="3240091" cy="266700"/>
            </a:xfrm>
            <a:prstGeom prst="rect">
              <a:avLst/>
            </a:prstGeom>
            <a:noFill/>
          </p:spPr>
        </p:pic>
        <p:pic>
          <p:nvPicPr>
            <p:cNvPr id="39" name="Picture 7" descr="pecet"/>
            <p:cNvPicPr>
              <a:picLocks noChangeAspect="1" noChangeArrowheads="1"/>
            </p:cNvPicPr>
            <p:nvPr/>
          </p:nvPicPr>
          <p:blipFill>
            <a:blip r:embed="rId7" cstate="print"/>
            <a:srcRect/>
            <a:stretch>
              <a:fillRect/>
            </a:stretch>
          </p:blipFill>
          <p:spPr bwMode="auto">
            <a:xfrm>
              <a:off x="152400" y="1676401"/>
              <a:ext cx="630238" cy="617538"/>
            </a:xfrm>
            <a:prstGeom prst="rect">
              <a:avLst/>
            </a:prstGeom>
            <a:noFill/>
          </p:spPr>
        </p:pic>
        <p:pic>
          <p:nvPicPr>
            <p:cNvPr id="40" name="Picture 9" descr="spectro">
              <a:hlinkClick r:id="rId8"/>
            </p:cNvPr>
            <p:cNvPicPr>
              <a:picLocks noChangeAspect="1" noChangeArrowheads="1"/>
            </p:cNvPicPr>
            <p:nvPr/>
          </p:nvPicPr>
          <p:blipFill>
            <a:blip r:embed="rId9" cstate="print"/>
            <a:srcRect/>
            <a:stretch>
              <a:fillRect/>
            </a:stretch>
          </p:blipFill>
          <p:spPr bwMode="auto">
            <a:xfrm>
              <a:off x="125413" y="5062542"/>
              <a:ext cx="757238" cy="504825"/>
            </a:xfrm>
            <a:prstGeom prst="rect">
              <a:avLst/>
            </a:prstGeom>
            <a:noFill/>
          </p:spPr>
        </p:pic>
        <p:pic>
          <p:nvPicPr>
            <p:cNvPr id="41" name="Picture 11" descr="Uniwersytet Warszawski">
              <a:hlinkClick r:id="rId10"/>
            </p:cNvPr>
            <p:cNvPicPr>
              <a:picLocks noChangeAspect="1" noChangeArrowheads="1"/>
            </p:cNvPicPr>
            <p:nvPr/>
          </p:nvPicPr>
          <p:blipFill>
            <a:blip r:embed="rId11" cstate="print"/>
            <a:srcRect/>
            <a:stretch>
              <a:fillRect/>
            </a:stretch>
          </p:blipFill>
          <p:spPr bwMode="auto">
            <a:xfrm>
              <a:off x="0" y="6070605"/>
              <a:ext cx="1009651" cy="558801"/>
            </a:xfrm>
            <a:prstGeom prst="rect">
              <a:avLst/>
            </a:prstGeom>
            <a:noFill/>
          </p:spPr>
        </p:pic>
        <p:pic>
          <p:nvPicPr>
            <p:cNvPr id="43" name="Picture 15" descr="logoujf"/>
            <p:cNvPicPr>
              <a:picLocks noChangeAspect="1" noChangeArrowheads="1"/>
            </p:cNvPicPr>
            <p:nvPr/>
          </p:nvPicPr>
          <p:blipFill>
            <a:blip r:embed="rId12" cstate="print"/>
            <a:srcRect/>
            <a:stretch>
              <a:fillRect/>
            </a:stretch>
          </p:blipFill>
          <p:spPr bwMode="auto">
            <a:xfrm>
              <a:off x="914401" y="5114930"/>
              <a:ext cx="2095502" cy="447675"/>
            </a:xfrm>
            <a:prstGeom prst="rect">
              <a:avLst/>
            </a:prstGeom>
            <a:noFill/>
            <a:ln w="9525">
              <a:noFill/>
              <a:miter lim="800000"/>
              <a:headEnd/>
              <a:tailEnd/>
            </a:ln>
          </p:spPr>
        </p:pic>
        <p:pic>
          <p:nvPicPr>
            <p:cNvPr id="44" name="Picture 20" descr="logo_Neel_fr">
              <a:hlinkClick r:id="rId13"/>
            </p:cNvPr>
            <p:cNvPicPr>
              <a:picLocks noChangeAspect="1" noChangeArrowheads="1"/>
            </p:cNvPicPr>
            <p:nvPr/>
          </p:nvPicPr>
          <p:blipFill>
            <a:blip r:embed="rId14" cstate="print"/>
            <a:srcRect/>
            <a:stretch>
              <a:fillRect/>
            </a:stretch>
          </p:blipFill>
          <p:spPr bwMode="auto">
            <a:xfrm>
              <a:off x="228598" y="3962400"/>
              <a:ext cx="923926" cy="476250"/>
            </a:xfrm>
            <a:prstGeom prst="rect">
              <a:avLst/>
            </a:prstGeom>
            <a:noFill/>
          </p:spPr>
        </p:pic>
        <p:pic>
          <p:nvPicPr>
            <p:cNvPr id="45" name="Picture 24" descr="znaken"/>
            <p:cNvPicPr>
              <a:picLocks noChangeAspect="1" noChangeArrowheads="1"/>
            </p:cNvPicPr>
            <p:nvPr/>
          </p:nvPicPr>
          <p:blipFill>
            <a:blip r:embed="rId15" cstate="print"/>
            <a:srcRect/>
            <a:stretch>
              <a:fillRect/>
            </a:stretch>
          </p:blipFill>
          <p:spPr bwMode="auto">
            <a:xfrm>
              <a:off x="1142998" y="2743200"/>
              <a:ext cx="1490664" cy="661988"/>
            </a:xfrm>
            <a:prstGeom prst="rect">
              <a:avLst/>
            </a:prstGeom>
            <a:noFill/>
          </p:spPr>
        </p:pic>
        <p:pic>
          <p:nvPicPr>
            <p:cNvPr id="46" name="Picture 5"/>
            <p:cNvPicPr>
              <a:picLocks noChangeAspect="1" noChangeArrowheads="1"/>
            </p:cNvPicPr>
            <p:nvPr/>
          </p:nvPicPr>
          <p:blipFill>
            <a:blip r:embed="rId16" cstate="print"/>
            <a:srcRect/>
            <a:stretch>
              <a:fillRect/>
            </a:stretch>
          </p:blipFill>
          <p:spPr bwMode="auto">
            <a:xfrm>
              <a:off x="457201" y="2286002"/>
              <a:ext cx="693738" cy="577851"/>
            </a:xfrm>
            <a:prstGeom prst="rect">
              <a:avLst/>
            </a:prstGeom>
            <a:noFill/>
            <a:ln w="9525">
              <a:noFill/>
              <a:miter lim="800000"/>
              <a:headEnd/>
              <a:tailEnd/>
            </a:ln>
          </p:spPr>
        </p:pic>
        <p:pic>
          <p:nvPicPr>
            <p:cNvPr id="36" name="Picture 3"/>
            <p:cNvPicPr>
              <a:picLocks noChangeAspect="1" noChangeArrowheads="1"/>
            </p:cNvPicPr>
            <p:nvPr/>
          </p:nvPicPr>
          <p:blipFill>
            <a:blip r:embed="rId17" cstate="print"/>
            <a:srcRect/>
            <a:stretch>
              <a:fillRect/>
            </a:stretch>
          </p:blipFill>
          <p:spPr bwMode="auto">
            <a:xfrm>
              <a:off x="1142998" y="3886200"/>
              <a:ext cx="1428750" cy="619125"/>
            </a:xfrm>
            <a:prstGeom prst="rect">
              <a:avLst/>
            </a:prstGeom>
            <a:noFill/>
            <a:ln w="9525">
              <a:noFill/>
              <a:miter lim="800000"/>
              <a:headEnd/>
              <a:tailEnd/>
            </a:ln>
            <a:effectLst/>
          </p:spPr>
        </p:pic>
        <p:pic>
          <p:nvPicPr>
            <p:cNvPr id="46082" name="Picture 2"/>
            <p:cNvPicPr>
              <a:picLocks noChangeAspect="1" noChangeArrowheads="1"/>
            </p:cNvPicPr>
            <p:nvPr/>
          </p:nvPicPr>
          <p:blipFill>
            <a:blip r:embed="rId18" cstate="print"/>
            <a:srcRect/>
            <a:stretch>
              <a:fillRect/>
            </a:stretch>
          </p:blipFill>
          <p:spPr bwMode="auto">
            <a:xfrm>
              <a:off x="1524000" y="4495800"/>
              <a:ext cx="647700" cy="647700"/>
            </a:xfrm>
            <a:prstGeom prst="rect">
              <a:avLst/>
            </a:prstGeom>
            <a:noFill/>
            <a:ln w="9525">
              <a:noFill/>
              <a:miter lim="800000"/>
              <a:headEnd/>
              <a:tailEnd/>
            </a:ln>
          </p:spPr>
        </p:pic>
      </p:grpSp>
      <p:pic>
        <p:nvPicPr>
          <p:cNvPr id="28673" name="Picture 1"/>
          <p:cNvPicPr>
            <a:picLocks noChangeAspect="1" noChangeArrowheads="1"/>
          </p:cNvPicPr>
          <p:nvPr/>
        </p:nvPicPr>
        <p:blipFill>
          <a:blip r:embed="rId19" cstate="print"/>
          <a:srcRect/>
          <a:stretch>
            <a:fillRect/>
          </a:stretch>
        </p:blipFill>
        <p:spPr bwMode="auto">
          <a:xfrm>
            <a:off x="2285999" y="788660"/>
            <a:ext cx="641555" cy="685800"/>
          </a:xfrm>
          <a:prstGeom prst="rect">
            <a:avLst/>
          </a:prstGeom>
          <a:noFill/>
          <a:ln w="9525">
            <a:noFill/>
            <a:miter lim="800000"/>
            <a:headEnd/>
            <a:tailEnd/>
          </a:ln>
        </p:spPr>
      </p:pic>
      <p:pic>
        <p:nvPicPr>
          <p:cNvPr id="22" name="Picture 1" descr="Logo_OSQAR_Sans_Fond_Sans_Texte_Small"/>
          <p:cNvPicPr>
            <a:picLocks noChangeAspect="1" noChangeArrowheads="1"/>
          </p:cNvPicPr>
          <p:nvPr/>
        </p:nvPicPr>
        <p:blipFill>
          <a:blip r:embed="rId20" cstate="print">
            <a:extLst>
              <a:ext uri="{BEBA8EAE-BF5A-486C-A8C5-ECC9F3942E4B}">
                <a14:imgProps xmlns:a14="http://schemas.microsoft.com/office/drawing/2010/main">
                  <a14:imgLayer r:embed="rId21">
                    <a14:imgEffect>
                      <a14:brightnessContrast bright="40000" contrast="40000"/>
                    </a14:imgEffect>
                  </a14:imgLayer>
                </a14:imgProps>
              </a:ext>
            </a:extLst>
          </a:blip>
          <a:srcRect/>
          <a:stretch>
            <a:fillRect/>
          </a:stretch>
        </p:blipFill>
        <p:spPr bwMode="auto">
          <a:xfrm>
            <a:off x="179512" y="188640"/>
            <a:ext cx="1856491" cy="684581"/>
          </a:xfrm>
          <a:prstGeom prst="rect">
            <a:avLst/>
          </a:prstGeom>
          <a:noFill/>
          <a:ln w="9525">
            <a:noFill/>
            <a:miter lim="800000"/>
            <a:headEnd/>
            <a:tailEnd/>
          </a:ln>
        </p:spPr>
      </p:pic>
      <p:sp>
        <p:nvSpPr>
          <p:cNvPr id="7" name="Zástupný symbol pro zápatí 6"/>
          <p:cNvSpPr>
            <a:spLocks noGrp="1"/>
          </p:cNvSpPr>
          <p:nvPr>
            <p:ph type="ftr" sz="quarter" idx="11"/>
          </p:nvPr>
        </p:nvSpPr>
        <p:spPr/>
        <p:txBody>
          <a:bodyPr/>
          <a:lstStyle/>
          <a:p>
            <a:r>
              <a:rPr lang="en-US" smtClean="0"/>
              <a:t>107th MEETING OF THE SPSC</a:t>
            </a:r>
            <a:endParaRPr lang="en-US"/>
          </a:p>
        </p:txBody>
      </p:sp>
      <p:sp>
        <p:nvSpPr>
          <p:cNvPr id="8" name="Obdélník 7"/>
          <p:cNvSpPr/>
          <p:nvPr/>
        </p:nvSpPr>
        <p:spPr>
          <a:xfrm>
            <a:off x="7956376" y="3228889"/>
            <a:ext cx="1187624" cy="3440471"/>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8" descr="http://t2.gstatic.com/images?q=tbn:ANd9GcT_zSyULulEwziQKTRez_zT5XSZEGwjs-dXhdniZc9-etymgRyi"/>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8056821" y="4433966"/>
            <a:ext cx="858579" cy="571346"/>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6" descr="http://t0.gstatic.com/images?q=tbn:ANd9GcQBHTTKFpKn6ve-yd-LS3z31gvTuIOPXJfAuqBZUxhmmEwv9iF3SA"/>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8063546" y="5965081"/>
            <a:ext cx="890153" cy="59021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t0.gstatic.com/images?q=tbn:ANd9GcT0HOOAm_HsmaJugRH73bVkDKuK0DHB0NLnOzLI3Vnozf6twC2KNQ"/>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8069949" y="5157192"/>
            <a:ext cx="876209" cy="656312"/>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CERNlogo"/>
          <p:cNvPicPr>
            <a:picLocks noChangeAspect="1" noChangeArrowheads="1"/>
          </p:cNvPicPr>
          <p:nvPr/>
        </p:nvPicPr>
        <p:blipFill>
          <a:blip r:embed="rId4" cstate="print"/>
          <a:srcRect/>
          <a:stretch>
            <a:fillRect/>
          </a:stretch>
        </p:blipFill>
        <p:spPr bwMode="auto">
          <a:xfrm>
            <a:off x="8257152" y="3561785"/>
            <a:ext cx="658248" cy="675254"/>
          </a:xfrm>
          <a:prstGeom prst="rect">
            <a:avLst/>
          </a:prstGeom>
          <a:solidFill>
            <a:schemeClr val="bg1"/>
          </a:solidFill>
        </p:spPr>
      </p:pic>
    </p:spTree>
    <p:extLst>
      <p:ext uri="{BB962C8B-B14F-4D97-AF65-F5344CB8AC3E}">
        <p14:creationId xmlns:p14="http://schemas.microsoft.com/office/powerpoint/2010/main" val="20263197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683568" y="0"/>
            <a:ext cx="8153400" cy="1395264"/>
          </a:xfrm>
        </p:spPr>
        <p:txBody>
          <a:bodyPr>
            <a:normAutofit/>
          </a:bodyPr>
          <a:lstStyle/>
          <a:p>
            <a:r>
              <a:rPr lang="en-US" dirty="0">
                <a:latin typeface="Calibri" pitchFamily="34" charset="0"/>
                <a:cs typeface="Calibri" pitchFamily="34" charset="0"/>
              </a:rPr>
              <a:t>Vacuum Magnetic </a:t>
            </a:r>
            <a:r>
              <a:rPr lang="en-US" dirty="0" smtClean="0">
                <a:latin typeface="Calibri" pitchFamily="34" charset="0"/>
                <a:cs typeface="Calibri" pitchFamily="34" charset="0"/>
              </a:rPr>
              <a:t>Birefringence </a:t>
            </a:r>
            <a:br>
              <a:rPr lang="en-US" dirty="0" smtClean="0">
                <a:latin typeface="Calibri" pitchFamily="34" charset="0"/>
                <a:cs typeface="Calibri" pitchFamily="34" charset="0"/>
              </a:rPr>
            </a:br>
            <a:r>
              <a:rPr lang="en-US" sz="4000" dirty="0" smtClean="0">
                <a:latin typeface="Calibri" pitchFamily="34" charset="0"/>
                <a:cs typeface="Calibri" pitchFamily="34" charset="0"/>
              </a:rPr>
              <a:t>Preparatory phases in Czech Institutes</a:t>
            </a:r>
            <a:endParaRPr lang="en-US" dirty="0"/>
          </a:p>
        </p:txBody>
      </p:sp>
      <p:sp>
        <p:nvSpPr>
          <p:cNvPr id="3" name="Zástupný symbol pro obsah 2"/>
          <p:cNvSpPr>
            <a:spLocks noGrp="1"/>
          </p:cNvSpPr>
          <p:nvPr>
            <p:ph sz="half" idx="1"/>
          </p:nvPr>
        </p:nvSpPr>
        <p:spPr>
          <a:xfrm>
            <a:off x="323528" y="1628800"/>
            <a:ext cx="8075240" cy="2591168"/>
          </a:xfrm>
        </p:spPr>
        <p:txBody>
          <a:bodyPr>
            <a:normAutofit/>
          </a:bodyPr>
          <a:lstStyle/>
          <a:p>
            <a:pPr marL="342900" indent="-342900">
              <a:buFont typeface="Arial" pitchFamily="34" charset="0"/>
              <a:buChar char="•"/>
              <a:defRPr/>
            </a:pPr>
            <a:r>
              <a:rPr lang="en-US" sz="2400" dirty="0" smtClean="0">
                <a:cs typeface="Calibri" pitchFamily="34" charset="0"/>
              </a:rPr>
              <a:t>This </a:t>
            </a:r>
            <a:r>
              <a:rPr lang="en-US" sz="2400" dirty="0">
                <a:cs typeface="Calibri" pitchFamily="34" charset="0"/>
              </a:rPr>
              <a:t>method want to measure the ultrafine Vacuum Magnetic Birefringence</a:t>
            </a:r>
          </a:p>
          <a:p>
            <a:pPr marL="342900" indent="-342900">
              <a:buFont typeface="Arial" pitchFamily="34" charset="0"/>
              <a:buChar char="•"/>
              <a:defRPr/>
            </a:pPr>
            <a:r>
              <a:rPr lang="en-US" sz="2400" dirty="0"/>
              <a:t>The change of the light velocity in a background magnetic field is given by QED prediction</a:t>
            </a:r>
          </a:p>
          <a:p>
            <a:pPr marL="342900" indent="-342900">
              <a:buFont typeface="Arial" pitchFamily="34" charset="0"/>
              <a:buChar char="•"/>
              <a:defRPr/>
            </a:pPr>
            <a:r>
              <a:rPr lang="en-US" sz="2400" dirty="0">
                <a:cs typeface="Calibri" pitchFamily="34" charset="0"/>
              </a:rPr>
              <a:t>expected value by QED is </a:t>
            </a:r>
            <a:r>
              <a:rPr lang="en-US" sz="2400" dirty="0" err="1">
                <a:cs typeface="Calibri" pitchFamily="34" charset="0"/>
              </a:rPr>
              <a:t>Δn</a:t>
            </a:r>
            <a:r>
              <a:rPr lang="en-US" sz="2400" dirty="0">
                <a:cs typeface="Calibri" pitchFamily="34" charset="0"/>
              </a:rPr>
              <a:t> ≈ 3.6 10</a:t>
            </a:r>
            <a:r>
              <a:rPr lang="en-US" sz="2400" baseline="30000" dirty="0">
                <a:cs typeface="Calibri" pitchFamily="34" charset="0"/>
              </a:rPr>
              <a:t>-22</a:t>
            </a:r>
            <a:r>
              <a:rPr lang="en-US" sz="2400" b="1" dirty="0">
                <a:cs typeface="Calibri" pitchFamily="34" charset="0"/>
              </a:rPr>
              <a:t> </a:t>
            </a:r>
            <a:r>
              <a:rPr lang="en-US" sz="2400" dirty="0">
                <a:cs typeface="Calibri" pitchFamily="34" charset="0"/>
              </a:rPr>
              <a:t>in 9.5 T field </a:t>
            </a:r>
            <a:endParaRPr lang="cs-CZ" sz="2400" dirty="0">
              <a:cs typeface="Calibri" pitchFamily="34" charset="0"/>
            </a:endParaRPr>
          </a:p>
          <a:p>
            <a:pPr marL="285750" indent="-285750">
              <a:buFont typeface="Arial" pitchFamily="34" charset="0"/>
              <a:buChar char="•"/>
              <a:defRPr/>
            </a:pPr>
            <a:r>
              <a:rPr lang="en-US" sz="2400" dirty="0" err="1">
                <a:cs typeface="Calibri" pitchFamily="34" charset="0"/>
              </a:rPr>
              <a:t>axion</a:t>
            </a:r>
            <a:r>
              <a:rPr lang="en-US" sz="2400" dirty="0">
                <a:cs typeface="Calibri" pitchFamily="34" charset="0"/>
              </a:rPr>
              <a:t> presence can partially modify this </a:t>
            </a:r>
            <a:r>
              <a:rPr lang="en-US" sz="2400" dirty="0" smtClean="0">
                <a:cs typeface="Calibri" pitchFamily="34" charset="0"/>
              </a:rPr>
              <a:t>birefringence</a:t>
            </a:r>
            <a:endParaRPr lang="en-US" dirty="0"/>
          </a:p>
        </p:txBody>
      </p:sp>
      <p:sp>
        <p:nvSpPr>
          <p:cNvPr id="5" name="Zástupný symbol pro zápatí 4"/>
          <p:cNvSpPr>
            <a:spLocks noGrp="1"/>
          </p:cNvSpPr>
          <p:nvPr>
            <p:ph type="ftr" sz="quarter" idx="4294967295"/>
          </p:nvPr>
        </p:nvSpPr>
        <p:spPr>
          <a:xfrm>
            <a:off x="2640596" y="6476999"/>
            <a:ext cx="5507719" cy="274320"/>
          </a:xfrm>
          <a:prstGeom prst="rect">
            <a:avLst/>
          </a:prstGeom>
        </p:spPr>
        <p:txBody>
          <a:bodyPr/>
          <a:lstStyle/>
          <a:p>
            <a:r>
              <a:rPr lang="en-US" smtClean="0"/>
              <a:t>107th MEETING OF THE SPSC</a:t>
            </a:r>
            <a:endParaRPr lang="en-US"/>
          </a:p>
        </p:txBody>
      </p:sp>
      <p:sp>
        <p:nvSpPr>
          <p:cNvPr id="6" name="Zástupný symbol pro číslo snímku 5"/>
          <p:cNvSpPr>
            <a:spLocks noGrp="1"/>
          </p:cNvSpPr>
          <p:nvPr>
            <p:ph type="sldNum" sz="quarter" idx="4294967295"/>
          </p:nvPr>
        </p:nvSpPr>
        <p:spPr>
          <a:xfrm>
            <a:off x="8204396" y="6476999"/>
            <a:ext cx="733864" cy="274320"/>
          </a:xfrm>
          <a:prstGeom prst="rect">
            <a:avLst/>
          </a:prstGeom>
        </p:spPr>
        <p:txBody>
          <a:bodyPr>
            <a:normAutofit fontScale="92500" lnSpcReduction="10000"/>
          </a:bodyPr>
          <a:lstStyle/>
          <a:p>
            <a:fld id="{20741979-6BAC-445B-A87D-E3386F7FCCBD}" type="slidenum">
              <a:rPr lang="en-US" smtClean="0"/>
              <a:t>20</a:t>
            </a:fld>
            <a:endParaRPr lang="en-US"/>
          </a:p>
        </p:txBody>
      </p:sp>
      <p:pic>
        <p:nvPicPr>
          <p:cNvPr id="9" name="Picture 2" descr="G:\Clanek NIM elba\Clanek\obrazek 1 AXION clanek p.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4305955"/>
            <a:ext cx="6686516" cy="1802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9522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p:txBody>
          <a:bodyPr/>
          <a:lstStyle/>
          <a:p>
            <a:r>
              <a:rPr lang="en-US" sz="4400" dirty="0"/>
              <a:t>Birefringence</a:t>
            </a:r>
            <a:endParaRPr lang="en-US" dirty="0"/>
          </a:p>
        </p:txBody>
      </p:sp>
      <p:sp>
        <p:nvSpPr>
          <p:cNvPr id="9" name="Zástupný symbol pro obsah 6"/>
          <p:cNvSpPr>
            <a:spLocks noGrp="1"/>
          </p:cNvSpPr>
          <p:nvPr>
            <p:ph idx="1"/>
          </p:nvPr>
        </p:nvSpPr>
        <p:spPr/>
        <p:txBody>
          <a:bodyPr>
            <a:noAutofit/>
          </a:bodyPr>
          <a:lstStyle/>
          <a:p>
            <a:pPr marL="285750" indent="-285750">
              <a:buFont typeface="Arial" pitchFamily="34" charset="0"/>
              <a:buChar char="•"/>
              <a:defRPr/>
            </a:pPr>
            <a:r>
              <a:rPr lang="en-US" sz="2400" dirty="0" smtClean="0"/>
              <a:t>Anisotropy of </a:t>
            </a:r>
            <a:r>
              <a:rPr lang="en-US" sz="2400" dirty="0"/>
              <a:t>refractive index, the birefringence </a:t>
            </a:r>
            <a:r>
              <a:rPr lang="en-US" sz="2400" i="1" dirty="0"/>
              <a:t>δ</a:t>
            </a:r>
            <a:r>
              <a:rPr lang="en-US" sz="2400" i="1" dirty="0">
                <a:solidFill>
                  <a:srgbClr val="0000FF"/>
                </a:solidFill>
              </a:rPr>
              <a:t> </a:t>
            </a:r>
            <a:r>
              <a:rPr lang="en-US" sz="2400" dirty="0" smtClean="0"/>
              <a:t>shown </a:t>
            </a:r>
            <a:r>
              <a:rPr lang="en-US" sz="2400" dirty="0"/>
              <a:t>by the vacuum (or gas) after the light has propagated along an optical path </a:t>
            </a:r>
            <a:r>
              <a:rPr lang="en-US" sz="2400" i="1" dirty="0"/>
              <a:t>L</a:t>
            </a:r>
            <a:r>
              <a:rPr lang="en-US" sz="2400" dirty="0"/>
              <a:t> </a:t>
            </a:r>
            <a:r>
              <a:rPr lang="en-US" sz="2400" dirty="0" smtClean="0"/>
              <a:t>is</a:t>
            </a:r>
            <a:endParaRPr lang="en-US" sz="2400" dirty="0"/>
          </a:p>
          <a:p>
            <a:pPr marL="285750" indent="-285750">
              <a:buFont typeface="Arial" pitchFamily="34" charset="0"/>
              <a:buChar char="•"/>
              <a:defRPr/>
            </a:pPr>
            <a:r>
              <a:rPr lang="en-US" sz="2400" i="1" dirty="0">
                <a:solidFill>
                  <a:srgbClr val="0000FF"/>
                </a:solidFill>
              </a:rPr>
              <a:t>δ = 2π </a:t>
            </a:r>
            <a:r>
              <a:rPr lang="en-US" sz="2400" i="1" dirty="0" err="1">
                <a:solidFill>
                  <a:srgbClr val="0000FF"/>
                </a:solidFill>
              </a:rPr>
              <a:t>Δn</a:t>
            </a:r>
            <a:r>
              <a:rPr lang="en-US" sz="2400" i="1" dirty="0">
                <a:solidFill>
                  <a:srgbClr val="0000FF"/>
                </a:solidFill>
              </a:rPr>
              <a:t> (L/ </a:t>
            </a:r>
            <a:r>
              <a:rPr lang="en-US" sz="2400" i="1" dirty="0" smtClean="0">
                <a:solidFill>
                  <a:srgbClr val="0000FF"/>
                </a:solidFill>
              </a:rPr>
              <a:t>λ)sin2</a:t>
            </a:r>
            <a:r>
              <a:rPr lang="el-GR" sz="2400" i="1" dirty="0" smtClean="0">
                <a:solidFill>
                  <a:srgbClr val="0000FF"/>
                </a:solidFill>
                <a:latin typeface="Calibri"/>
                <a:cs typeface="Calibri"/>
              </a:rPr>
              <a:t>θ</a:t>
            </a:r>
            <a:r>
              <a:rPr lang="en-US" sz="2400" i="1" dirty="0" smtClean="0">
                <a:solidFill>
                  <a:srgbClr val="0000FF"/>
                </a:solidFill>
                <a:latin typeface="Calibri"/>
                <a:cs typeface="Calibri"/>
              </a:rPr>
              <a:t>         </a:t>
            </a:r>
            <a:r>
              <a:rPr lang="en-US" sz="2400" dirty="0" smtClean="0">
                <a:latin typeface="Calibri"/>
                <a:cs typeface="Calibri"/>
              </a:rPr>
              <a:t>and</a:t>
            </a:r>
            <a:r>
              <a:rPr lang="en-US" sz="2400" i="1" dirty="0" smtClean="0">
                <a:solidFill>
                  <a:srgbClr val="0000FF"/>
                </a:solidFill>
                <a:latin typeface="Calibri"/>
                <a:cs typeface="Calibri"/>
              </a:rPr>
              <a:t>       </a:t>
            </a:r>
            <a:r>
              <a:rPr lang="el-GR" sz="2400" i="1" dirty="0" smtClean="0">
                <a:solidFill>
                  <a:srgbClr val="0000FF"/>
                </a:solidFill>
                <a:cs typeface="Calibri"/>
              </a:rPr>
              <a:t>Δ</a:t>
            </a:r>
            <a:r>
              <a:rPr lang="en-US" sz="2400" i="1" dirty="0">
                <a:solidFill>
                  <a:srgbClr val="0000FF"/>
                </a:solidFill>
                <a:latin typeface="Calibri"/>
                <a:cs typeface="Calibri"/>
              </a:rPr>
              <a:t>n = C</a:t>
            </a:r>
            <a:r>
              <a:rPr lang="en-US" sz="2400" i="1" baseline="-25000" dirty="0">
                <a:solidFill>
                  <a:srgbClr val="0000FF"/>
                </a:solidFill>
                <a:latin typeface="Calibri"/>
                <a:cs typeface="Calibri"/>
              </a:rPr>
              <a:t>CM</a:t>
            </a:r>
            <a:r>
              <a:rPr lang="el-GR" sz="2400" i="1" dirty="0">
                <a:solidFill>
                  <a:srgbClr val="0000FF"/>
                </a:solidFill>
                <a:cs typeface="Calibri"/>
              </a:rPr>
              <a:t>λ</a:t>
            </a:r>
            <a:r>
              <a:rPr lang="en-US" sz="2400" i="1" baseline="-25000" dirty="0">
                <a:solidFill>
                  <a:srgbClr val="0000FF"/>
                </a:solidFill>
                <a:latin typeface="Calibri"/>
                <a:cs typeface="Calibri"/>
              </a:rPr>
              <a:t>0</a:t>
            </a:r>
            <a:r>
              <a:rPr lang="en-US" sz="2400" i="1" dirty="0">
                <a:solidFill>
                  <a:srgbClr val="0000FF"/>
                </a:solidFill>
                <a:latin typeface="Calibri"/>
                <a:cs typeface="Calibri"/>
              </a:rPr>
              <a:t>B</a:t>
            </a:r>
            <a:r>
              <a:rPr lang="en-US" sz="2400" i="1" baseline="30000" dirty="0">
                <a:solidFill>
                  <a:srgbClr val="0000FF"/>
                </a:solidFill>
                <a:latin typeface="Calibri"/>
                <a:cs typeface="Calibri"/>
              </a:rPr>
              <a:t>2</a:t>
            </a:r>
            <a:endParaRPr lang="en-US" sz="2400" dirty="0">
              <a:cs typeface="Calibri" pitchFamily="34" charset="0"/>
            </a:endParaRPr>
          </a:p>
          <a:p>
            <a:pPr marL="285750" indent="-285750">
              <a:buFont typeface="Arial" pitchFamily="34" charset="0"/>
              <a:buChar char="•"/>
              <a:defRPr/>
            </a:pPr>
            <a:r>
              <a:rPr lang="en-US" sz="2400" dirty="0" smtClean="0"/>
              <a:t>the </a:t>
            </a:r>
            <a:r>
              <a:rPr lang="en-US" sz="2400" dirty="0"/>
              <a:t>initially linearly polarized light beam acquires in magnetic field </a:t>
            </a:r>
            <a:r>
              <a:rPr lang="en-US" sz="2400" dirty="0" err="1" smtClean="0"/>
              <a:t>ellipticity</a:t>
            </a:r>
            <a:endParaRPr lang="en-US" sz="2400" dirty="0" smtClean="0"/>
          </a:p>
          <a:p>
            <a:pPr marL="285750" indent="-285750">
              <a:buFont typeface="Arial" pitchFamily="34" charset="0"/>
              <a:buChar char="•"/>
              <a:defRPr/>
            </a:pPr>
            <a:r>
              <a:rPr lang="en-US" sz="2400" dirty="0" smtClean="0">
                <a:cs typeface="Calibri" pitchFamily="34" charset="0"/>
              </a:rPr>
              <a:t>The </a:t>
            </a:r>
            <a:r>
              <a:rPr lang="en-US" sz="2400" dirty="0">
                <a:cs typeface="Calibri" pitchFamily="34" charset="0"/>
              </a:rPr>
              <a:t>predicted VMB effect is very weak so subsequent steps must be done</a:t>
            </a:r>
          </a:p>
          <a:p>
            <a:pPr marL="285750" indent="-285750">
              <a:buFont typeface="Arial" pitchFamily="34" charset="0"/>
              <a:buChar char="•"/>
              <a:defRPr/>
            </a:pPr>
            <a:r>
              <a:rPr lang="en-US" sz="2400" dirty="0" smtClean="0">
                <a:cs typeface="Calibri" pitchFamily="34" charset="0"/>
              </a:rPr>
              <a:t>VMB </a:t>
            </a:r>
            <a:r>
              <a:rPr lang="en-US" sz="2400" dirty="0">
                <a:cs typeface="Calibri" pitchFamily="34" charset="0"/>
              </a:rPr>
              <a:t>experiment starts from measurement magnetic-field-induced birefringence at gases, also known as a Cotton-Mouton, in air, in nitrogen, helium and finely in vacuum </a:t>
            </a:r>
            <a:endParaRPr lang="en-US" sz="2400" dirty="0" smtClean="0">
              <a:cs typeface="Calibri" pitchFamily="34" charset="0"/>
            </a:endParaRPr>
          </a:p>
        </p:txBody>
      </p:sp>
      <p:sp>
        <p:nvSpPr>
          <p:cNvPr id="3" name="Zástupný symbol pro zápatí 2"/>
          <p:cNvSpPr>
            <a:spLocks noGrp="1"/>
          </p:cNvSpPr>
          <p:nvPr>
            <p:ph type="ftr" sz="quarter" idx="11"/>
          </p:nvPr>
        </p:nvSpPr>
        <p:spPr/>
        <p:txBody>
          <a:bodyPr/>
          <a:lstStyle/>
          <a:p>
            <a:r>
              <a:rPr lang="en-US" smtClean="0"/>
              <a:t>107th MEETING OF THE SPSC</a:t>
            </a:r>
            <a:endParaRPr lang="en-US"/>
          </a:p>
        </p:txBody>
      </p:sp>
      <p:sp>
        <p:nvSpPr>
          <p:cNvPr id="4" name="Zástupný symbol pro číslo snímku 3"/>
          <p:cNvSpPr>
            <a:spLocks noGrp="1"/>
          </p:cNvSpPr>
          <p:nvPr>
            <p:ph type="sldNum" sz="quarter" idx="12"/>
          </p:nvPr>
        </p:nvSpPr>
        <p:spPr/>
        <p:txBody>
          <a:bodyPr>
            <a:normAutofit fontScale="85000" lnSpcReduction="20000"/>
          </a:bodyPr>
          <a:lstStyle/>
          <a:p>
            <a:fld id="{20741979-6BAC-445B-A87D-E3386F7FCCBD}" type="slidenum">
              <a:rPr lang="en-US" smtClean="0"/>
              <a:t>21</a:t>
            </a:fld>
            <a:endParaRPr lang="en-US"/>
          </a:p>
        </p:txBody>
      </p:sp>
    </p:spTree>
    <p:extLst>
      <p:ext uri="{BB962C8B-B14F-4D97-AF65-F5344CB8AC3E}">
        <p14:creationId xmlns:p14="http://schemas.microsoft.com/office/powerpoint/2010/main" val="30325674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52400"/>
            <a:ext cx="8435280" cy="1251062"/>
          </a:xfrm>
        </p:spPr>
        <p:txBody>
          <a:bodyPr>
            <a:noAutofit/>
          </a:bodyPr>
          <a:lstStyle/>
          <a:p>
            <a:r>
              <a:rPr lang="en-US" sz="3600" dirty="0" smtClean="0"/>
              <a:t>VMB </a:t>
            </a:r>
            <a:r>
              <a:rPr lang="en-US" sz="3600" dirty="0"/>
              <a:t>modulation </a:t>
            </a:r>
            <a:r>
              <a:rPr lang="en-US" sz="3600" dirty="0" smtClean="0"/>
              <a:t>detection techniques</a:t>
            </a:r>
            <a:endParaRPr lang="en-US" sz="3600" dirty="0"/>
          </a:p>
        </p:txBody>
      </p:sp>
      <p:sp>
        <p:nvSpPr>
          <p:cNvPr id="6" name="Zástupný symbol pro zápatí 5"/>
          <p:cNvSpPr>
            <a:spLocks noGrp="1"/>
          </p:cNvSpPr>
          <p:nvPr>
            <p:ph type="ftr" sz="quarter" idx="4294967295"/>
          </p:nvPr>
        </p:nvSpPr>
        <p:spPr>
          <a:xfrm>
            <a:off x="2640596" y="6476999"/>
            <a:ext cx="5507719" cy="274320"/>
          </a:xfrm>
          <a:prstGeom prst="rect">
            <a:avLst/>
          </a:prstGeom>
        </p:spPr>
        <p:txBody>
          <a:bodyPr/>
          <a:lstStyle/>
          <a:p>
            <a:r>
              <a:rPr lang="en-US" smtClean="0"/>
              <a:t>107th MEETING OF THE SPSC</a:t>
            </a:r>
            <a:endParaRPr lang="en-US"/>
          </a:p>
        </p:txBody>
      </p:sp>
      <p:sp>
        <p:nvSpPr>
          <p:cNvPr id="7" name="Zástupný symbol pro číslo snímku 6"/>
          <p:cNvSpPr>
            <a:spLocks noGrp="1"/>
          </p:cNvSpPr>
          <p:nvPr>
            <p:ph type="sldNum" sz="quarter" idx="4294967295"/>
          </p:nvPr>
        </p:nvSpPr>
        <p:spPr>
          <a:xfrm>
            <a:off x="8204396" y="6476999"/>
            <a:ext cx="733864" cy="274320"/>
          </a:xfrm>
          <a:prstGeom prst="rect">
            <a:avLst/>
          </a:prstGeom>
        </p:spPr>
        <p:txBody>
          <a:bodyPr>
            <a:normAutofit fontScale="92500" lnSpcReduction="10000"/>
          </a:bodyPr>
          <a:lstStyle/>
          <a:p>
            <a:fld id="{20741979-6BAC-445B-A87D-E3386F7FCCBD}" type="slidenum">
              <a:rPr lang="en-US" smtClean="0"/>
              <a:t>22</a:t>
            </a:fld>
            <a:endParaRPr lang="en-US"/>
          </a:p>
        </p:txBody>
      </p:sp>
      <p:sp>
        <p:nvSpPr>
          <p:cNvPr id="8" name="Text Box 332"/>
          <p:cNvSpPr txBox="1">
            <a:spLocks noGrp="1" noChangeArrowheads="1"/>
          </p:cNvSpPr>
          <p:nvPr>
            <p:ph sz="half" idx="1"/>
          </p:nvPr>
        </p:nvSpPr>
        <p:spPr bwMode="auto">
          <a:xfrm>
            <a:off x="683568" y="3312673"/>
            <a:ext cx="8108839" cy="3552254"/>
          </a:xfrm>
          <a:prstGeom prst="rect">
            <a:avLst/>
          </a:prstGeom>
          <a:noFill/>
          <a:ln w="12700" cap="sq">
            <a:noFill/>
            <a:miter lim="800000"/>
            <a:headEnd type="none" w="sm" len="sm"/>
            <a:tailEnd type="none" w="sm" len="sm"/>
          </a:ln>
          <a:effectLst/>
        </p:spPr>
        <p:txBody>
          <a:bodyPr wrap="square">
            <a:spAutoFit/>
          </a:bodyPr>
          <a:lstStyle/>
          <a:p>
            <a:pPr marL="118872" indent="0">
              <a:buNone/>
            </a:pPr>
            <a:endParaRPr lang="en-US" sz="2200" dirty="0" smtClean="0"/>
          </a:p>
          <a:p>
            <a:pPr marL="118872" indent="0">
              <a:buNone/>
            </a:pPr>
            <a:r>
              <a:rPr lang="en-US" sz="2000" dirty="0" smtClean="0"/>
              <a:t>Variation of relative directions of electric and magnetic field is needed (or magnetic field pulses….)</a:t>
            </a:r>
          </a:p>
          <a:p>
            <a:pPr marL="118872" indent="0">
              <a:buNone/>
            </a:pPr>
            <a:r>
              <a:rPr lang="en-US" sz="2000" b="1" dirty="0" smtClean="0">
                <a:solidFill>
                  <a:srgbClr val="003399"/>
                </a:solidFill>
              </a:rPr>
              <a:t>Magnetic filed rotation</a:t>
            </a:r>
            <a:endParaRPr lang="en-US" sz="2000" b="1" dirty="0">
              <a:solidFill>
                <a:srgbClr val="003399"/>
              </a:solidFill>
            </a:endParaRPr>
          </a:p>
          <a:p>
            <a:r>
              <a:rPr lang="en-US" sz="2000" dirty="0" smtClean="0"/>
              <a:t>Field </a:t>
            </a:r>
            <a:r>
              <a:rPr lang="en-US" sz="2000" dirty="0"/>
              <a:t>Modulation at </a:t>
            </a:r>
            <a:r>
              <a:rPr lang="en-US" sz="2000" dirty="0" smtClean="0"/>
              <a:t>1-1000 </a:t>
            </a:r>
            <a:r>
              <a:rPr lang="en-US" sz="2000" dirty="0" err="1" smtClean="0"/>
              <a:t>mHz</a:t>
            </a:r>
            <a:r>
              <a:rPr lang="en-US" sz="2000" dirty="0" smtClean="0"/>
              <a:t> (PVLAS …)</a:t>
            </a:r>
          </a:p>
          <a:p>
            <a:pPr marL="118872" indent="0">
              <a:buNone/>
            </a:pPr>
            <a:r>
              <a:rPr lang="en-US" sz="2000" b="1" dirty="0" smtClean="0">
                <a:solidFill>
                  <a:srgbClr val="003399"/>
                </a:solidFill>
              </a:rPr>
              <a:t>Electric filed rotation</a:t>
            </a:r>
          </a:p>
          <a:p>
            <a:r>
              <a:rPr lang="en-US" sz="2000" dirty="0" smtClean="0"/>
              <a:t>Half-wave plate </a:t>
            </a:r>
            <a:r>
              <a:rPr lang="en-US" sz="2000" dirty="0"/>
              <a:t> </a:t>
            </a:r>
            <a:r>
              <a:rPr lang="en-US" sz="2000" dirty="0" smtClean="0"/>
              <a:t>~</a:t>
            </a:r>
            <a:r>
              <a:rPr lang="cs-CZ" sz="2000" dirty="0" smtClean="0"/>
              <a:t>300 Hz</a:t>
            </a:r>
            <a:r>
              <a:rPr lang="en-US" sz="2000" dirty="0" smtClean="0"/>
              <a:t> (OSQAR 2007)</a:t>
            </a:r>
          </a:p>
          <a:p>
            <a:r>
              <a:rPr lang="en-US" sz="2000" dirty="0"/>
              <a:t>Electro-optical </a:t>
            </a:r>
            <a:r>
              <a:rPr lang="en-US" sz="2000" dirty="0" smtClean="0"/>
              <a:t>modulator  </a:t>
            </a:r>
            <a:r>
              <a:rPr lang="en-US" sz="2000" b="1" dirty="0" smtClean="0">
                <a:solidFill>
                  <a:srgbClr val="003300"/>
                </a:solidFill>
              </a:rPr>
              <a:t>EOM</a:t>
            </a:r>
            <a:r>
              <a:rPr lang="en-US" sz="2000" dirty="0" smtClean="0"/>
              <a:t> </a:t>
            </a:r>
            <a:r>
              <a:rPr lang="en-US" sz="2000" dirty="0"/>
              <a:t>~ </a:t>
            </a:r>
            <a:r>
              <a:rPr lang="cs-CZ" sz="2000" dirty="0" smtClean="0"/>
              <a:t>30 MHz</a:t>
            </a:r>
            <a:endParaRPr lang="en-US" sz="2000" dirty="0" smtClean="0"/>
          </a:p>
          <a:p>
            <a:endParaRPr lang="en-US" sz="2200" dirty="0"/>
          </a:p>
        </p:txBody>
      </p:sp>
      <p:sp>
        <p:nvSpPr>
          <p:cNvPr id="3" name="TextovéPole 2"/>
          <p:cNvSpPr txBox="1"/>
          <p:nvPr/>
        </p:nvSpPr>
        <p:spPr>
          <a:xfrm>
            <a:off x="9468544" y="764704"/>
            <a:ext cx="2016224" cy="369332"/>
          </a:xfrm>
          <a:prstGeom prst="rect">
            <a:avLst/>
          </a:prstGeom>
          <a:noFill/>
        </p:spPr>
        <p:txBody>
          <a:bodyPr wrap="square" rtlCol="0">
            <a:spAutoFit/>
          </a:bodyPr>
          <a:lstStyle/>
          <a:p>
            <a:endParaRPr lang="en-US" dirty="0"/>
          </a:p>
        </p:txBody>
      </p:sp>
      <p:cxnSp>
        <p:nvCxnSpPr>
          <p:cNvPr id="14" name="Přímá spojnice 13"/>
          <p:cNvCxnSpPr/>
          <p:nvPr/>
        </p:nvCxnSpPr>
        <p:spPr>
          <a:xfrm flipH="1">
            <a:off x="467544" y="3573016"/>
            <a:ext cx="7920880"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5" name="Zástupný symbol pro obsah 5"/>
          <p:cNvSpPr>
            <a:spLocks noGrp="1"/>
          </p:cNvSpPr>
          <p:nvPr>
            <p:ph sz="half" idx="1"/>
          </p:nvPr>
        </p:nvSpPr>
        <p:spPr>
          <a:xfrm>
            <a:off x="467544" y="1628800"/>
            <a:ext cx="7571184" cy="1944216"/>
          </a:xfrm>
        </p:spPr>
        <p:txBody>
          <a:bodyPr>
            <a:normAutofit/>
          </a:bodyPr>
          <a:lstStyle/>
          <a:p>
            <a:r>
              <a:rPr lang="en-US" sz="2200" dirty="0" smtClean="0"/>
              <a:t>Noise </a:t>
            </a:r>
            <a:r>
              <a:rPr lang="en-US" sz="2200" dirty="0"/>
              <a:t>limitation coming mostly from the shot noise of the </a:t>
            </a:r>
            <a:r>
              <a:rPr lang="en-US" sz="2200" dirty="0" err="1"/>
              <a:t>photodetector</a:t>
            </a:r>
            <a:r>
              <a:rPr lang="en-US" sz="2200" dirty="0"/>
              <a:t>. Signal must be modulated for Signal/Noise optimization.</a:t>
            </a:r>
          </a:p>
          <a:p>
            <a:r>
              <a:rPr lang="en-US" sz="2200" dirty="0"/>
              <a:t>The modulation techniques are sensitive with dedicated filtering techniques</a:t>
            </a:r>
          </a:p>
          <a:p>
            <a:pPr marL="118872" indent="0">
              <a:buNone/>
            </a:pPr>
            <a:endParaRPr lang="en-US" dirty="0"/>
          </a:p>
        </p:txBody>
      </p:sp>
    </p:spTree>
    <p:extLst>
      <p:ext uri="{BB962C8B-B14F-4D97-AF65-F5344CB8AC3E}">
        <p14:creationId xmlns:p14="http://schemas.microsoft.com/office/powerpoint/2010/main" val="33876687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Skupina 21"/>
          <p:cNvGrpSpPr/>
          <p:nvPr/>
        </p:nvGrpSpPr>
        <p:grpSpPr>
          <a:xfrm rot="16200000">
            <a:off x="5055516" y="4272556"/>
            <a:ext cx="3358394" cy="859150"/>
            <a:chOff x="413117" y="4157531"/>
            <a:chExt cx="3358394" cy="859150"/>
          </a:xfrm>
        </p:grpSpPr>
        <p:sp>
          <p:nvSpPr>
            <p:cNvPr id="23" name="Šipka nahoru 22"/>
            <p:cNvSpPr/>
            <p:nvPr/>
          </p:nvSpPr>
          <p:spPr>
            <a:xfrm rot="5400000">
              <a:off x="1805595" y="3264163"/>
              <a:ext cx="360040" cy="3144995"/>
            </a:xfrm>
            <a:prstGeom prst="upArrow">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2700000" scaled="1"/>
              <a:tileRect/>
            </a:gradFill>
            <a:ln>
              <a:solidFill>
                <a:srgbClr val="0070C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ovéPole 23"/>
            <p:cNvSpPr txBox="1"/>
            <p:nvPr/>
          </p:nvSpPr>
          <p:spPr>
            <a:xfrm rot="5400000">
              <a:off x="3354570" y="4112807"/>
              <a:ext cx="372218" cy="461665"/>
            </a:xfrm>
            <a:prstGeom prst="rect">
              <a:avLst/>
            </a:prstGeom>
            <a:noFill/>
          </p:spPr>
          <p:txBody>
            <a:bodyPr wrap="none" rtlCol="0">
              <a:spAutoFit/>
            </a:bodyPr>
            <a:lstStyle/>
            <a:p>
              <a:r>
                <a:rPr lang="en-US" sz="2400" b="1" i="1" dirty="0" smtClean="0">
                  <a:solidFill>
                    <a:srgbClr val="002060"/>
                  </a:solidFill>
                </a:rPr>
                <a:t>B</a:t>
              </a:r>
              <a:endParaRPr lang="en-US" sz="2400" b="1" i="1" dirty="0">
                <a:solidFill>
                  <a:srgbClr val="002060"/>
                </a:solidFill>
              </a:endParaRPr>
            </a:p>
          </p:txBody>
        </p:sp>
      </p:grpSp>
      <p:grpSp>
        <p:nvGrpSpPr>
          <p:cNvPr id="21" name="Skupina 20"/>
          <p:cNvGrpSpPr/>
          <p:nvPr/>
        </p:nvGrpSpPr>
        <p:grpSpPr>
          <a:xfrm rot="16200000">
            <a:off x="75965" y="4142477"/>
            <a:ext cx="3375828" cy="849971"/>
            <a:chOff x="413117" y="4166710"/>
            <a:chExt cx="3375828" cy="849971"/>
          </a:xfrm>
        </p:grpSpPr>
        <p:sp>
          <p:nvSpPr>
            <p:cNvPr id="19" name="Šipka nahoru 18"/>
            <p:cNvSpPr/>
            <p:nvPr/>
          </p:nvSpPr>
          <p:spPr>
            <a:xfrm rot="5400000">
              <a:off x="1805595" y="3264163"/>
              <a:ext cx="360040" cy="3144995"/>
            </a:xfrm>
            <a:prstGeom prst="upArrow">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2700000" scaled="1"/>
              <a:tileRect/>
            </a:gradFill>
            <a:ln>
              <a:solidFill>
                <a:srgbClr val="0070C0"/>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ovéPole 19"/>
            <p:cNvSpPr txBox="1"/>
            <p:nvPr/>
          </p:nvSpPr>
          <p:spPr>
            <a:xfrm rot="5400000">
              <a:off x="3372004" y="4121986"/>
              <a:ext cx="372218" cy="461665"/>
            </a:xfrm>
            <a:prstGeom prst="rect">
              <a:avLst/>
            </a:prstGeom>
            <a:noFill/>
          </p:spPr>
          <p:txBody>
            <a:bodyPr wrap="none" rtlCol="0">
              <a:spAutoFit/>
            </a:bodyPr>
            <a:lstStyle/>
            <a:p>
              <a:r>
                <a:rPr lang="en-US" sz="2400" b="1" i="1" dirty="0" smtClean="0">
                  <a:solidFill>
                    <a:srgbClr val="002060"/>
                  </a:solidFill>
                </a:rPr>
                <a:t>B</a:t>
              </a:r>
              <a:endParaRPr lang="en-US" sz="2400" b="1" i="1" dirty="0">
                <a:solidFill>
                  <a:srgbClr val="002060"/>
                </a:solidFill>
              </a:endParaRPr>
            </a:p>
          </p:txBody>
        </p:sp>
      </p:grpSp>
      <p:sp>
        <p:nvSpPr>
          <p:cNvPr id="2" name="Nadpis 1"/>
          <p:cNvSpPr>
            <a:spLocks noGrp="1"/>
          </p:cNvSpPr>
          <p:nvPr>
            <p:ph type="title"/>
          </p:nvPr>
        </p:nvSpPr>
        <p:spPr/>
        <p:txBody>
          <a:bodyPr>
            <a:normAutofit/>
          </a:bodyPr>
          <a:lstStyle/>
          <a:p>
            <a:r>
              <a:rPr lang="cs-CZ" dirty="0" err="1" smtClean="0"/>
              <a:t>Half-wave</a:t>
            </a:r>
            <a:r>
              <a:rPr lang="cs-CZ" dirty="0" smtClean="0"/>
              <a:t> plate  vs. EOM</a:t>
            </a:r>
            <a:endParaRPr lang="en-US" dirty="0"/>
          </a:p>
        </p:txBody>
      </p:sp>
      <p:sp>
        <p:nvSpPr>
          <p:cNvPr id="3" name="Zástupný symbol pro obsah 2"/>
          <p:cNvSpPr>
            <a:spLocks noGrp="1"/>
          </p:cNvSpPr>
          <p:nvPr>
            <p:ph sz="half" idx="1"/>
          </p:nvPr>
        </p:nvSpPr>
        <p:spPr>
          <a:xfrm>
            <a:off x="447644" y="1628800"/>
            <a:ext cx="3404275" cy="720080"/>
          </a:xfrm>
        </p:spPr>
        <p:txBody>
          <a:bodyPr>
            <a:noAutofit/>
          </a:bodyPr>
          <a:lstStyle/>
          <a:p>
            <a:pPr marL="118872" indent="0">
              <a:buNone/>
            </a:pPr>
            <a:r>
              <a:rPr lang="en-US" sz="2400" dirty="0" smtClean="0"/>
              <a:t>Half-wave plate, turning around with </a:t>
            </a:r>
            <a:r>
              <a:rPr lang="el-GR" sz="2400" dirty="0" smtClean="0"/>
              <a:t>ω</a:t>
            </a:r>
            <a:r>
              <a:rPr lang="en-US" sz="2400" dirty="0" smtClean="0"/>
              <a:t>, rotates electric field with 2 </a:t>
            </a:r>
            <a:r>
              <a:rPr lang="el-GR" sz="2400" dirty="0"/>
              <a:t>ω</a:t>
            </a:r>
            <a:endParaRPr lang="en-US" sz="2400" dirty="0"/>
          </a:p>
        </p:txBody>
      </p:sp>
      <p:sp>
        <p:nvSpPr>
          <p:cNvPr id="6" name="Zástupný symbol pro zápatí 5"/>
          <p:cNvSpPr>
            <a:spLocks noGrp="1"/>
          </p:cNvSpPr>
          <p:nvPr>
            <p:ph type="ftr" sz="quarter" idx="4294967295"/>
          </p:nvPr>
        </p:nvSpPr>
        <p:spPr>
          <a:xfrm>
            <a:off x="2640596" y="6476999"/>
            <a:ext cx="5507719" cy="274320"/>
          </a:xfrm>
          <a:prstGeom prst="rect">
            <a:avLst/>
          </a:prstGeom>
        </p:spPr>
        <p:txBody>
          <a:bodyPr/>
          <a:lstStyle/>
          <a:p>
            <a:r>
              <a:rPr lang="en-US" smtClean="0"/>
              <a:t>107th MEETING OF THE SPSC</a:t>
            </a:r>
            <a:endParaRPr lang="en-US"/>
          </a:p>
        </p:txBody>
      </p:sp>
      <p:sp>
        <p:nvSpPr>
          <p:cNvPr id="7" name="Zástupný symbol pro číslo snímku 6"/>
          <p:cNvSpPr>
            <a:spLocks noGrp="1"/>
          </p:cNvSpPr>
          <p:nvPr>
            <p:ph type="sldNum" sz="quarter" idx="4294967295"/>
          </p:nvPr>
        </p:nvSpPr>
        <p:spPr>
          <a:xfrm>
            <a:off x="8204396" y="6476999"/>
            <a:ext cx="733864" cy="274320"/>
          </a:xfrm>
          <a:prstGeom prst="rect">
            <a:avLst/>
          </a:prstGeom>
        </p:spPr>
        <p:txBody>
          <a:bodyPr>
            <a:normAutofit fontScale="92500" lnSpcReduction="10000"/>
          </a:bodyPr>
          <a:lstStyle/>
          <a:p>
            <a:fld id="{20741979-6BAC-445B-A87D-E3386F7FCCBD}" type="slidenum">
              <a:rPr lang="en-US" smtClean="0"/>
              <a:t>23</a:t>
            </a:fld>
            <a:endParaRPr lang="en-US"/>
          </a:p>
        </p:txBody>
      </p:sp>
      <p:sp>
        <p:nvSpPr>
          <p:cNvPr id="15" name="Ovál 14"/>
          <p:cNvSpPr/>
          <p:nvPr/>
        </p:nvSpPr>
        <p:spPr>
          <a:xfrm rot="5400000">
            <a:off x="5773606" y="3665491"/>
            <a:ext cx="2459511" cy="24651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Zástupný symbol pro obsah 3"/>
          <p:cNvSpPr>
            <a:spLocks noGrp="1"/>
          </p:cNvSpPr>
          <p:nvPr>
            <p:ph sz="half" idx="2"/>
          </p:nvPr>
        </p:nvSpPr>
        <p:spPr>
          <a:xfrm>
            <a:off x="4343267" y="1619532"/>
            <a:ext cx="4528236" cy="1583056"/>
          </a:xfrm>
        </p:spPr>
        <p:txBody>
          <a:bodyPr>
            <a:noAutofit/>
          </a:bodyPr>
          <a:lstStyle/>
          <a:p>
            <a:pPr marL="118872" indent="0">
              <a:buNone/>
            </a:pPr>
            <a:r>
              <a:rPr lang="en-US" sz="2400" dirty="0" smtClean="0"/>
              <a:t>Electro-optical modulator for phase modulation</a:t>
            </a:r>
            <a:endParaRPr lang="en-US" sz="2400" dirty="0"/>
          </a:p>
        </p:txBody>
      </p:sp>
      <p:cxnSp>
        <p:nvCxnSpPr>
          <p:cNvPr id="9" name="Přímá spojnice 8"/>
          <p:cNvCxnSpPr/>
          <p:nvPr/>
        </p:nvCxnSpPr>
        <p:spPr>
          <a:xfrm flipH="1">
            <a:off x="1993567" y="3656709"/>
            <a:ext cx="3804" cy="2268252"/>
          </a:xfrm>
          <a:prstGeom prst="line">
            <a:avLst/>
          </a:prstGeom>
          <a:ln w="3810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 name="TextovéPole 24"/>
          <p:cNvSpPr txBox="1"/>
          <p:nvPr/>
        </p:nvSpPr>
        <p:spPr>
          <a:xfrm>
            <a:off x="2012373" y="3203826"/>
            <a:ext cx="352982" cy="461665"/>
          </a:xfrm>
          <a:prstGeom prst="rect">
            <a:avLst/>
          </a:prstGeom>
          <a:noFill/>
        </p:spPr>
        <p:txBody>
          <a:bodyPr wrap="none" rtlCol="0">
            <a:spAutoFit/>
          </a:bodyPr>
          <a:lstStyle/>
          <a:p>
            <a:r>
              <a:rPr lang="en-US" sz="2400" b="1" i="1" dirty="0" smtClean="0">
                <a:solidFill>
                  <a:srgbClr val="FF0000"/>
                </a:solidFill>
              </a:rPr>
              <a:t>E</a:t>
            </a:r>
            <a:endParaRPr lang="en-US" sz="2400" b="1" i="1" dirty="0">
              <a:solidFill>
                <a:srgbClr val="FF0000"/>
              </a:solidFill>
            </a:endParaRPr>
          </a:p>
        </p:txBody>
      </p:sp>
      <p:sp>
        <p:nvSpPr>
          <p:cNvPr id="27" name="TextovéPole 26"/>
          <p:cNvSpPr txBox="1"/>
          <p:nvPr/>
        </p:nvSpPr>
        <p:spPr>
          <a:xfrm>
            <a:off x="5731186" y="3356226"/>
            <a:ext cx="352982" cy="461665"/>
          </a:xfrm>
          <a:prstGeom prst="rect">
            <a:avLst/>
          </a:prstGeom>
          <a:noFill/>
        </p:spPr>
        <p:txBody>
          <a:bodyPr wrap="none" rtlCol="0">
            <a:spAutoFit/>
          </a:bodyPr>
          <a:lstStyle/>
          <a:p>
            <a:r>
              <a:rPr lang="en-US" sz="2400" b="1" i="1" dirty="0" smtClean="0">
                <a:solidFill>
                  <a:srgbClr val="FF0000"/>
                </a:solidFill>
              </a:rPr>
              <a:t>E</a:t>
            </a:r>
            <a:endParaRPr lang="en-US" sz="2400" b="1" i="1" dirty="0">
              <a:solidFill>
                <a:srgbClr val="FF0000"/>
              </a:solidFill>
            </a:endParaRPr>
          </a:p>
        </p:txBody>
      </p:sp>
      <p:sp>
        <p:nvSpPr>
          <p:cNvPr id="4" name="TextovéPole 3"/>
          <p:cNvSpPr txBox="1"/>
          <p:nvPr/>
        </p:nvSpPr>
        <p:spPr>
          <a:xfrm>
            <a:off x="2771800" y="5001630"/>
            <a:ext cx="2775837" cy="1200329"/>
          </a:xfrm>
          <a:prstGeom prst="rect">
            <a:avLst/>
          </a:prstGeom>
          <a:noFill/>
        </p:spPr>
        <p:txBody>
          <a:bodyPr wrap="square" rtlCol="0">
            <a:spAutoFit/>
          </a:bodyPr>
          <a:lstStyle/>
          <a:p>
            <a:pPr algn="ctr"/>
            <a:r>
              <a:rPr lang="en-US" sz="2400" dirty="0" smtClean="0"/>
              <a:t>Standard frequency:</a:t>
            </a:r>
          </a:p>
          <a:p>
            <a:pPr algn="ctr"/>
            <a:r>
              <a:rPr lang="en-US" sz="2400" dirty="0" smtClean="0"/>
              <a:t>  u</a:t>
            </a:r>
            <a:r>
              <a:rPr lang="cs-CZ" sz="2400" dirty="0" smtClean="0"/>
              <a:t>p to</a:t>
            </a:r>
            <a:endParaRPr lang="en-US" sz="2400" dirty="0"/>
          </a:p>
          <a:p>
            <a:r>
              <a:rPr lang="cs-CZ" sz="2400" dirty="0" smtClean="0"/>
              <a:t>300 Hz  </a:t>
            </a:r>
            <a:r>
              <a:rPr lang="en-US" sz="2400" dirty="0" smtClean="0"/>
              <a:t>     </a:t>
            </a:r>
            <a:r>
              <a:rPr lang="cs-CZ" sz="2400" dirty="0" smtClean="0"/>
              <a:t> 30 MHz</a:t>
            </a:r>
            <a:endParaRPr lang="en-US" sz="2400" dirty="0"/>
          </a:p>
        </p:txBody>
      </p:sp>
    </p:spTree>
    <p:extLst>
      <p:ext uri="{BB962C8B-B14F-4D97-AF65-F5344CB8AC3E}">
        <p14:creationId xmlns:p14="http://schemas.microsoft.com/office/powerpoint/2010/main" val="3657502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6000" fill="hold"/>
                                        <p:tgtEl>
                                          <p:spTgt spid="9"/>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45" presetClass="entr" presetSubtype="0" repeatCount="indefinite"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0"/>
                                        <p:tgtEl>
                                          <p:spTgt spid="15"/>
                                        </p:tgtEl>
                                      </p:cBhvr>
                                    </p:animEffect>
                                    <p:anim calcmode="lin" valueType="num">
                                      <p:cBhvr>
                                        <p:cTn id="12" dur="5000" fill="hold"/>
                                        <p:tgtEl>
                                          <p:spTgt spid="15"/>
                                        </p:tgtEl>
                                        <p:attrNameLst>
                                          <p:attrName>ppt_w</p:attrName>
                                        </p:attrNameLst>
                                      </p:cBhvr>
                                      <p:tavLst>
                                        <p:tav tm="0" fmla="#ppt_w*sin(2.5*pi*$)">
                                          <p:val>
                                            <p:fltVal val="0"/>
                                          </p:val>
                                        </p:tav>
                                        <p:tav tm="100000">
                                          <p:val>
                                            <p:fltVal val="1"/>
                                          </p:val>
                                        </p:tav>
                                      </p:tavLst>
                                    </p:anim>
                                    <p:anim calcmode="lin" valueType="num">
                                      <p:cBhvr>
                                        <p:cTn id="13" dur="5000" fill="hold"/>
                                        <p:tgtEl>
                                          <p:spTgt spid="1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osqar prezentac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389" y="1628800"/>
            <a:ext cx="5459485" cy="3875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Nadpis 1"/>
          <p:cNvSpPr>
            <a:spLocks noGrp="1"/>
          </p:cNvSpPr>
          <p:nvPr>
            <p:ph type="title"/>
          </p:nvPr>
        </p:nvSpPr>
        <p:spPr/>
        <p:txBody>
          <a:bodyPr>
            <a:normAutofit/>
          </a:bodyPr>
          <a:lstStyle/>
          <a:p>
            <a:r>
              <a:rPr lang="en-US" sz="4000" dirty="0"/>
              <a:t>VMB </a:t>
            </a:r>
            <a:r>
              <a:rPr lang="cs-CZ" sz="4000" dirty="0" err="1" smtClean="0"/>
              <a:t>with</a:t>
            </a:r>
            <a:r>
              <a:rPr lang="cs-CZ" sz="4000" dirty="0" smtClean="0"/>
              <a:t> EOM -</a:t>
            </a:r>
            <a:r>
              <a:rPr lang="en-US" sz="4000" dirty="0" smtClean="0"/>
              <a:t>experimental </a:t>
            </a:r>
            <a:r>
              <a:rPr lang="en-US" sz="4000" dirty="0"/>
              <a:t>set-up</a:t>
            </a:r>
          </a:p>
        </p:txBody>
      </p:sp>
      <p:sp>
        <p:nvSpPr>
          <p:cNvPr id="3" name="Zástupný symbol pro obsah 2"/>
          <p:cNvSpPr>
            <a:spLocks noGrp="1"/>
          </p:cNvSpPr>
          <p:nvPr>
            <p:ph sz="half" idx="1"/>
          </p:nvPr>
        </p:nvSpPr>
        <p:spPr>
          <a:xfrm>
            <a:off x="4810797" y="1642089"/>
            <a:ext cx="4320480" cy="4623816"/>
          </a:xfrm>
        </p:spPr>
        <p:txBody>
          <a:bodyPr>
            <a:noAutofit/>
          </a:bodyPr>
          <a:lstStyle/>
          <a:p>
            <a:r>
              <a:rPr lang="en-US" sz="2000" dirty="0"/>
              <a:t>The set of possible configurations of polarized elements was investigated. Calculus with Jones symbolic matrixes was done. </a:t>
            </a:r>
            <a:endParaRPr lang="cs-CZ" sz="2000" dirty="0" smtClean="0"/>
          </a:p>
          <a:p>
            <a:r>
              <a:rPr lang="en-US" sz="2000" dirty="0" smtClean="0"/>
              <a:t>Laser </a:t>
            </a:r>
            <a:r>
              <a:rPr lang="en-US" sz="2000" dirty="0"/>
              <a:t>beam </a:t>
            </a:r>
            <a:r>
              <a:rPr lang="en-US" sz="2000" dirty="0" smtClean="0"/>
              <a:t>increases degree of polarization by passing </a:t>
            </a:r>
            <a:r>
              <a:rPr lang="en-US" sz="2000" dirty="0" err="1" smtClean="0"/>
              <a:t>Glan</a:t>
            </a:r>
            <a:r>
              <a:rPr lang="en-US" sz="2000" dirty="0" smtClean="0"/>
              <a:t>-Thomson polarizer prism</a:t>
            </a:r>
          </a:p>
          <a:p>
            <a:r>
              <a:rPr lang="en-US" sz="2000" dirty="0" smtClean="0"/>
              <a:t> </a:t>
            </a:r>
            <a:r>
              <a:rPr lang="en-US" sz="2000" dirty="0"/>
              <a:t>The beam then goes through the electro-optical </a:t>
            </a:r>
            <a:r>
              <a:rPr lang="en-US" sz="2000" dirty="0" smtClean="0"/>
              <a:t>modulator</a:t>
            </a:r>
          </a:p>
          <a:p>
            <a:r>
              <a:rPr lang="en-US" sz="2000" dirty="0" smtClean="0"/>
              <a:t>than </a:t>
            </a:r>
            <a:r>
              <a:rPr lang="en-US" sz="2000" dirty="0"/>
              <a:t>propagate trough magnetic field where the light acquires an </a:t>
            </a:r>
            <a:r>
              <a:rPr lang="en-US" sz="2000" dirty="0" err="1"/>
              <a:t>ellipticity</a:t>
            </a:r>
            <a:r>
              <a:rPr lang="en-US" sz="2000" dirty="0"/>
              <a:t> from </a:t>
            </a:r>
            <a:r>
              <a:rPr lang="en-US" sz="2000" dirty="0" smtClean="0"/>
              <a:t>induced anisotropy</a:t>
            </a:r>
          </a:p>
          <a:p>
            <a:r>
              <a:rPr lang="en-US" sz="2000" dirty="0" smtClean="0"/>
              <a:t> </a:t>
            </a:r>
            <a:r>
              <a:rPr lang="en-US" sz="2000" dirty="0"/>
              <a:t>The polarization of the beam is finally analyzed by </a:t>
            </a:r>
            <a:r>
              <a:rPr lang="en-US" sz="2000" dirty="0" smtClean="0"/>
              <a:t>an analyzer.</a:t>
            </a:r>
          </a:p>
        </p:txBody>
      </p:sp>
      <p:sp>
        <p:nvSpPr>
          <p:cNvPr id="5" name="Zástupný symbol pro zápatí 4"/>
          <p:cNvSpPr>
            <a:spLocks noGrp="1"/>
          </p:cNvSpPr>
          <p:nvPr>
            <p:ph type="ftr" sz="quarter" idx="4294967295"/>
          </p:nvPr>
        </p:nvSpPr>
        <p:spPr>
          <a:xfrm>
            <a:off x="2640596" y="6476999"/>
            <a:ext cx="5507719" cy="274320"/>
          </a:xfrm>
          <a:prstGeom prst="rect">
            <a:avLst/>
          </a:prstGeom>
        </p:spPr>
        <p:txBody>
          <a:bodyPr/>
          <a:lstStyle/>
          <a:p>
            <a:r>
              <a:rPr lang="en-US" smtClean="0"/>
              <a:t>107th MEETING OF THE SPSC</a:t>
            </a:r>
            <a:endParaRPr lang="en-US"/>
          </a:p>
        </p:txBody>
      </p:sp>
      <p:sp>
        <p:nvSpPr>
          <p:cNvPr id="6" name="Zástupný symbol pro číslo snímku 5"/>
          <p:cNvSpPr>
            <a:spLocks noGrp="1"/>
          </p:cNvSpPr>
          <p:nvPr>
            <p:ph type="sldNum" sz="quarter" idx="4294967295"/>
          </p:nvPr>
        </p:nvSpPr>
        <p:spPr>
          <a:xfrm>
            <a:off x="8204396" y="6476999"/>
            <a:ext cx="733864" cy="274320"/>
          </a:xfrm>
          <a:prstGeom prst="rect">
            <a:avLst/>
          </a:prstGeom>
        </p:spPr>
        <p:txBody>
          <a:bodyPr>
            <a:normAutofit fontScale="92500" lnSpcReduction="10000"/>
          </a:bodyPr>
          <a:lstStyle/>
          <a:p>
            <a:fld id="{20741979-6BAC-445B-A87D-E3386F7FCCBD}" type="slidenum">
              <a:rPr lang="en-US" smtClean="0"/>
              <a:t>24</a:t>
            </a:fld>
            <a:endParaRPr lang="en-US"/>
          </a:p>
        </p:txBody>
      </p:sp>
      <p:sp>
        <p:nvSpPr>
          <p:cNvPr id="8" name="TextovéPole 7"/>
          <p:cNvSpPr txBox="1"/>
          <p:nvPr/>
        </p:nvSpPr>
        <p:spPr>
          <a:xfrm>
            <a:off x="349874" y="5100280"/>
            <a:ext cx="3960440" cy="1785104"/>
          </a:xfrm>
          <a:prstGeom prst="rect">
            <a:avLst/>
          </a:prstGeom>
          <a:noFill/>
        </p:spPr>
        <p:txBody>
          <a:bodyPr wrap="square" rtlCol="0">
            <a:spAutoFit/>
          </a:bodyPr>
          <a:lstStyle/>
          <a:p>
            <a:r>
              <a:rPr lang="en-US" sz="2200" dirty="0" smtClean="0">
                <a:solidFill>
                  <a:srgbClr val="002060"/>
                </a:solidFill>
              </a:rPr>
              <a:t>The </a:t>
            </a:r>
            <a:r>
              <a:rPr lang="en-US" sz="2200" dirty="0">
                <a:solidFill>
                  <a:srgbClr val="002060"/>
                </a:solidFill>
              </a:rPr>
              <a:t>best orientation of the each successive component in set up is at 45 degree relative to its previous element</a:t>
            </a:r>
          </a:p>
          <a:p>
            <a:endParaRPr lang="en-US" sz="2200" dirty="0">
              <a:solidFill>
                <a:srgbClr val="002060"/>
              </a:solidFill>
            </a:endParaRPr>
          </a:p>
        </p:txBody>
      </p:sp>
    </p:spTree>
    <p:extLst>
      <p:ext uri="{BB962C8B-B14F-4D97-AF65-F5344CB8AC3E}">
        <p14:creationId xmlns:p14="http://schemas.microsoft.com/office/powerpoint/2010/main" val="38161690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en-US" dirty="0" smtClean="0"/>
              <a:t>Detection in experiment with EOM</a:t>
            </a:r>
            <a:endParaRPr lang="en-US" dirty="0"/>
          </a:p>
        </p:txBody>
      </p:sp>
      <mc:AlternateContent xmlns:mc="http://schemas.openxmlformats.org/markup-compatibility/2006" xmlns:a14="http://schemas.microsoft.com/office/drawing/2010/main">
        <mc:Choice Requires="a14">
          <p:sp>
            <p:nvSpPr>
              <p:cNvPr id="3" name="Zástupný symbol pro obsah 2"/>
              <p:cNvSpPr>
                <a:spLocks noGrp="1"/>
              </p:cNvSpPr>
              <p:nvPr>
                <p:ph idx="1"/>
              </p:nvPr>
            </p:nvSpPr>
            <p:spPr>
              <a:xfrm>
                <a:off x="457200" y="1775191"/>
                <a:ext cx="8507288" cy="4822161"/>
              </a:xfrm>
            </p:spPr>
            <p:txBody>
              <a:bodyPr>
                <a:noAutofit/>
              </a:bodyPr>
              <a:lstStyle/>
              <a:p>
                <a:pPr marL="118872" indent="0">
                  <a:buNone/>
                </a:pPr>
                <a:r>
                  <a:rPr lang="en-US" sz="2000" dirty="0"/>
                  <a:t>The detected intensity </a:t>
                </a:r>
                <a:r>
                  <a:rPr lang="en-US" sz="2000" i="1" dirty="0"/>
                  <a:t>I</a:t>
                </a:r>
                <a:r>
                  <a:rPr lang="en-US" sz="2000" dirty="0"/>
                  <a:t> has both constant and time-variable parts, described for amplitude of modulator induced phase shift</a:t>
                </a:r>
                <a:r>
                  <a:rPr lang="en-US" sz="2000" i="1" dirty="0"/>
                  <a:t> T</a:t>
                </a:r>
                <a:r>
                  <a:rPr lang="en-US" sz="2000" i="1" baseline="-25000" dirty="0"/>
                  <a:t>o</a:t>
                </a:r>
                <a:r>
                  <a:rPr lang="en-US" sz="2000" dirty="0"/>
                  <a:t> &gt; 0.1 rad by equation </a:t>
                </a:r>
              </a:p>
              <a:p>
                <a:pPr marL="118872" indent="0">
                  <a:buNone/>
                </a:pPr>
                <a:r>
                  <a:rPr lang="en-US" sz="2000" dirty="0" smtClean="0"/>
                  <a:t>			</a:t>
                </a:r>
                <a14:m>
                  <m:oMath xmlns:m="http://schemas.openxmlformats.org/officeDocument/2006/math">
                    <m:r>
                      <a:rPr lang="en-US" sz="2000" i="1" smtClean="0">
                        <a:solidFill>
                          <a:srgbClr val="0070C0"/>
                        </a:solidFill>
                        <a:latin typeface="Cambria Math"/>
                      </a:rPr>
                      <m:t>𝐼</m:t>
                    </m:r>
                    <m:r>
                      <a:rPr lang="en-US" sz="2000" i="1" smtClean="0">
                        <a:solidFill>
                          <a:srgbClr val="0070C0"/>
                        </a:solidFill>
                        <a:latin typeface="Cambria Math"/>
                      </a:rPr>
                      <m:t>=</m:t>
                    </m:r>
                    <m:f>
                      <m:fPr>
                        <m:ctrlPr>
                          <a:rPr lang="en-US" sz="2000" i="1">
                            <a:solidFill>
                              <a:srgbClr val="0070C0"/>
                            </a:solidFill>
                            <a:latin typeface="Cambria Math"/>
                          </a:rPr>
                        </m:ctrlPr>
                      </m:fPr>
                      <m:num>
                        <m:sSub>
                          <m:sSubPr>
                            <m:ctrlPr>
                              <a:rPr lang="en-US" sz="2000" i="1">
                                <a:solidFill>
                                  <a:srgbClr val="0070C0"/>
                                </a:solidFill>
                                <a:latin typeface="Cambria Math"/>
                              </a:rPr>
                            </m:ctrlPr>
                          </m:sSubPr>
                          <m:e>
                            <m:r>
                              <a:rPr lang="en-US" sz="2000" i="1">
                                <a:solidFill>
                                  <a:srgbClr val="0070C0"/>
                                </a:solidFill>
                                <a:latin typeface="Cambria Math"/>
                              </a:rPr>
                              <m:t>𝐼</m:t>
                            </m:r>
                          </m:e>
                          <m:sub>
                            <m:r>
                              <a:rPr lang="en-US" sz="2000" i="1">
                                <a:solidFill>
                                  <a:srgbClr val="0070C0"/>
                                </a:solidFill>
                                <a:latin typeface="Cambria Math"/>
                              </a:rPr>
                              <m:t>0</m:t>
                            </m:r>
                          </m:sub>
                        </m:sSub>
                      </m:num>
                      <m:den>
                        <m:r>
                          <a:rPr lang="en-US" sz="2000" i="1">
                            <a:solidFill>
                              <a:srgbClr val="0070C0"/>
                            </a:solidFill>
                            <a:latin typeface="Cambria Math"/>
                          </a:rPr>
                          <m:t>2</m:t>
                        </m:r>
                      </m:den>
                    </m:f>
                    <m:r>
                      <a:rPr lang="en-US" sz="2000" i="1">
                        <a:solidFill>
                          <a:srgbClr val="0070C0"/>
                        </a:solidFill>
                        <a:latin typeface="Cambria Math"/>
                      </a:rPr>
                      <m:t>(1+</m:t>
                    </m:r>
                    <m:r>
                      <a:rPr lang="en-US" sz="2000" i="1">
                        <a:solidFill>
                          <a:srgbClr val="0070C0"/>
                        </a:solidFill>
                        <a:latin typeface="Cambria Math"/>
                      </a:rPr>
                      <m:t>𝛿</m:t>
                    </m:r>
                    <m:func>
                      <m:funcPr>
                        <m:ctrlPr>
                          <a:rPr lang="en-US" sz="2000" i="1">
                            <a:solidFill>
                              <a:srgbClr val="0070C0"/>
                            </a:solidFill>
                            <a:latin typeface="Cambria Math"/>
                          </a:rPr>
                        </m:ctrlPr>
                      </m:funcPr>
                      <m:fName>
                        <m:r>
                          <m:rPr>
                            <m:sty m:val="p"/>
                          </m:rPr>
                          <a:rPr lang="en-US" sz="2000">
                            <a:solidFill>
                              <a:srgbClr val="0070C0"/>
                            </a:solidFill>
                            <a:latin typeface="Cambria Math"/>
                          </a:rPr>
                          <m:t>sin</m:t>
                        </m:r>
                      </m:fName>
                      <m:e>
                        <m:r>
                          <a:rPr lang="en-US" sz="2000" i="1">
                            <a:solidFill>
                              <a:srgbClr val="0070C0"/>
                            </a:solidFill>
                            <a:latin typeface="Cambria Math"/>
                          </a:rPr>
                          <m:t>𝑇</m:t>
                        </m:r>
                      </m:e>
                    </m:func>
                    <m:r>
                      <a:rPr lang="en-US" sz="2000" i="1">
                        <a:solidFill>
                          <a:srgbClr val="0070C0"/>
                        </a:solidFill>
                        <a:latin typeface="Cambria Math"/>
                      </a:rPr>
                      <m:t>)</m:t>
                    </m:r>
                  </m:oMath>
                </a14:m>
                <a:r>
                  <a:rPr lang="en-US" sz="2000" dirty="0">
                    <a:solidFill>
                      <a:srgbClr val="0070C0"/>
                    </a:solidFill>
                  </a:rPr>
                  <a:t>	</a:t>
                </a:r>
                <a:r>
                  <a:rPr lang="en-US" sz="2000" dirty="0"/>
                  <a:t>			</a:t>
                </a:r>
              </a:p>
              <a:p>
                <a:pPr marL="0" indent="0">
                  <a:buNone/>
                </a:pPr>
                <a:r>
                  <a:rPr lang="en-US" sz="2000" dirty="0"/>
                  <a:t>where </a:t>
                </a:r>
                <a:r>
                  <a:rPr lang="en-US" sz="2000" i="1" dirty="0"/>
                  <a:t>δ</a:t>
                </a:r>
                <a:r>
                  <a:rPr lang="en-US" sz="2000" dirty="0"/>
                  <a:t> is very small birefringence of the investigated sample, and </a:t>
                </a:r>
                <a:r>
                  <a:rPr lang="en-US" sz="2000" i="1" dirty="0"/>
                  <a:t>sin T</a:t>
                </a:r>
                <a:r>
                  <a:rPr lang="en-US" sz="2000" dirty="0"/>
                  <a:t> can be expressed by odd Bessel functions </a:t>
                </a:r>
                <a:r>
                  <a:rPr lang="en-US" sz="2000" i="1" dirty="0" smtClean="0"/>
                  <a:t>J</a:t>
                </a:r>
              </a:p>
              <a:p>
                <a:pPr marL="0" indent="0">
                  <a:buNone/>
                </a:pPr>
                <a14:m>
                  <m:oMathPara xmlns:m="http://schemas.openxmlformats.org/officeDocument/2006/math">
                    <m:oMathParaPr>
                      <m:jc m:val="centerGroup"/>
                    </m:oMathParaPr>
                    <m:oMath xmlns:m="http://schemas.openxmlformats.org/officeDocument/2006/math">
                      <m:func>
                        <m:funcPr>
                          <m:ctrlPr>
                            <a:rPr lang="en-US" sz="2000" i="1" smtClean="0">
                              <a:solidFill>
                                <a:srgbClr val="0070C0"/>
                              </a:solidFill>
                              <a:latin typeface="Cambria Math"/>
                            </a:rPr>
                          </m:ctrlPr>
                        </m:funcPr>
                        <m:fName>
                          <m:r>
                            <m:rPr>
                              <m:sty m:val="p"/>
                            </m:rPr>
                            <a:rPr lang="en-US" sz="2000">
                              <a:solidFill>
                                <a:srgbClr val="0070C0"/>
                              </a:solidFill>
                              <a:latin typeface="Cambria Math"/>
                            </a:rPr>
                            <m:t>sin</m:t>
                          </m:r>
                        </m:fName>
                        <m:e>
                          <m:r>
                            <a:rPr lang="en-US" sz="2000" i="1">
                              <a:solidFill>
                                <a:srgbClr val="0070C0"/>
                              </a:solidFill>
                              <a:latin typeface="Cambria Math"/>
                            </a:rPr>
                            <m:t>𝑇</m:t>
                          </m:r>
                        </m:e>
                      </m:func>
                      <m:r>
                        <a:rPr lang="en-US" sz="2000" i="1">
                          <a:solidFill>
                            <a:srgbClr val="0070C0"/>
                          </a:solidFill>
                          <a:latin typeface="Cambria Math"/>
                        </a:rPr>
                        <m:t>=2</m:t>
                      </m:r>
                      <m:nary>
                        <m:naryPr>
                          <m:chr m:val="∑"/>
                          <m:limLoc m:val="undOvr"/>
                          <m:supHide m:val="on"/>
                          <m:ctrlPr>
                            <a:rPr lang="en-US" sz="2000" i="1">
                              <a:solidFill>
                                <a:srgbClr val="0070C0"/>
                              </a:solidFill>
                              <a:latin typeface="Cambria Math"/>
                            </a:rPr>
                          </m:ctrlPr>
                        </m:naryPr>
                        <m:sub>
                          <m:r>
                            <a:rPr lang="en-US" sz="2000" i="1">
                              <a:solidFill>
                                <a:srgbClr val="0070C0"/>
                              </a:solidFill>
                              <a:latin typeface="Cambria Math"/>
                            </a:rPr>
                            <m:t>𝑚</m:t>
                          </m:r>
                          <m:r>
                            <a:rPr lang="en-US" sz="2000" i="1">
                              <a:solidFill>
                                <a:srgbClr val="0070C0"/>
                              </a:solidFill>
                              <a:latin typeface="Cambria Math"/>
                            </a:rPr>
                            <m:t>=</m:t>
                          </m:r>
                          <m:r>
                            <a:rPr lang="en-US" sz="2000" i="1">
                              <a:solidFill>
                                <a:srgbClr val="0070C0"/>
                              </a:solidFill>
                              <a:latin typeface="Cambria Math"/>
                            </a:rPr>
                            <m:t>𝑜𝑑𝑑</m:t>
                          </m:r>
                        </m:sub>
                        <m:sup/>
                        <m:e>
                          <m:sSub>
                            <m:sSubPr>
                              <m:ctrlPr>
                                <a:rPr lang="en-US" sz="2000" i="1">
                                  <a:solidFill>
                                    <a:srgbClr val="0070C0"/>
                                  </a:solidFill>
                                  <a:latin typeface="Cambria Math"/>
                                </a:rPr>
                              </m:ctrlPr>
                            </m:sSubPr>
                            <m:e>
                              <m:r>
                                <a:rPr lang="en-US" sz="2000" i="1">
                                  <a:solidFill>
                                    <a:srgbClr val="0070C0"/>
                                  </a:solidFill>
                                  <a:latin typeface="Cambria Math"/>
                                </a:rPr>
                                <m:t>𝐽</m:t>
                              </m:r>
                            </m:e>
                            <m:sub>
                              <m:r>
                                <a:rPr lang="en-US" sz="2000" i="1">
                                  <a:solidFill>
                                    <a:srgbClr val="0070C0"/>
                                  </a:solidFill>
                                  <a:latin typeface="Cambria Math"/>
                                </a:rPr>
                                <m:t>𝑚</m:t>
                              </m:r>
                            </m:sub>
                          </m:sSub>
                          <m:r>
                            <a:rPr lang="en-US" sz="2000" i="1">
                              <a:solidFill>
                                <a:srgbClr val="0070C0"/>
                              </a:solidFill>
                              <a:latin typeface="Cambria Math"/>
                            </a:rPr>
                            <m:t>(</m:t>
                          </m:r>
                          <m:sSub>
                            <m:sSubPr>
                              <m:ctrlPr>
                                <a:rPr lang="en-US" sz="2000" i="1">
                                  <a:solidFill>
                                    <a:srgbClr val="0070C0"/>
                                  </a:solidFill>
                                  <a:latin typeface="Cambria Math"/>
                                </a:rPr>
                              </m:ctrlPr>
                            </m:sSubPr>
                            <m:e>
                              <m:r>
                                <a:rPr lang="en-US" sz="2000" i="1">
                                  <a:solidFill>
                                    <a:srgbClr val="0070C0"/>
                                  </a:solidFill>
                                  <a:latin typeface="Cambria Math"/>
                                </a:rPr>
                                <m:t>𝑇</m:t>
                              </m:r>
                            </m:e>
                            <m:sub>
                              <m:r>
                                <a:rPr lang="en-US" sz="2000" i="1">
                                  <a:solidFill>
                                    <a:srgbClr val="0070C0"/>
                                  </a:solidFill>
                                  <a:latin typeface="Cambria Math"/>
                                </a:rPr>
                                <m:t>𝑜</m:t>
                              </m:r>
                            </m:sub>
                          </m:sSub>
                          <m:r>
                            <a:rPr lang="en-US" sz="2000" i="1">
                              <a:solidFill>
                                <a:srgbClr val="0070C0"/>
                              </a:solidFill>
                              <a:latin typeface="Cambria Math"/>
                            </a:rPr>
                            <m:t>)</m:t>
                          </m:r>
                          <m:func>
                            <m:funcPr>
                              <m:ctrlPr>
                                <a:rPr lang="en-US" sz="2000" i="1">
                                  <a:solidFill>
                                    <a:srgbClr val="0070C0"/>
                                  </a:solidFill>
                                  <a:latin typeface="Cambria Math"/>
                                </a:rPr>
                              </m:ctrlPr>
                            </m:funcPr>
                            <m:fName>
                              <m:r>
                                <m:rPr>
                                  <m:sty m:val="p"/>
                                </m:rPr>
                                <a:rPr lang="en-US" sz="2000">
                                  <a:solidFill>
                                    <a:srgbClr val="0070C0"/>
                                  </a:solidFill>
                                  <a:latin typeface="Cambria Math"/>
                                </a:rPr>
                                <m:t>sin</m:t>
                              </m:r>
                            </m:fName>
                            <m:e>
                              <m:r>
                                <a:rPr lang="en-US" sz="2000" i="1">
                                  <a:solidFill>
                                    <a:srgbClr val="0070C0"/>
                                  </a:solidFill>
                                  <a:latin typeface="Cambria Math"/>
                                </a:rPr>
                                <m:t>𝑚</m:t>
                              </m:r>
                              <m:r>
                                <a:rPr lang="en-US" sz="2000" i="1">
                                  <a:solidFill>
                                    <a:srgbClr val="0070C0"/>
                                  </a:solidFill>
                                  <a:latin typeface="Cambria Math"/>
                                </a:rPr>
                                <m:t>𝜔</m:t>
                              </m:r>
                              <m:r>
                                <a:rPr lang="en-US" sz="2000" i="1">
                                  <a:solidFill>
                                    <a:srgbClr val="0070C0"/>
                                  </a:solidFill>
                                  <a:latin typeface="Cambria Math"/>
                                </a:rPr>
                                <m:t>𝑡</m:t>
                              </m:r>
                            </m:e>
                          </m:func>
                        </m:e>
                      </m:nary>
                    </m:oMath>
                  </m:oMathPara>
                </a14:m>
                <a:endParaRPr lang="en-US" sz="2000" dirty="0" smtClean="0"/>
              </a:p>
              <a:p>
                <a:pPr marL="0" indent="0">
                  <a:buNone/>
                </a:pPr>
                <a:r>
                  <a:rPr lang="en-US" sz="2000" dirty="0" smtClean="0"/>
                  <a:t>The measured sample birefringence is </a:t>
                </a:r>
              </a:p>
              <a:p>
                <a:pPr marL="118872" indent="0">
                  <a:buNone/>
                </a:pPr>
                <a:r>
                  <a:rPr lang="en-US" sz="2000" dirty="0" smtClean="0"/>
                  <a:t>          				</a:t>
                </a:r>
                <a:r>
                  <a:rPr lang="en-US" sz="2000" dirty="0" smtClean="0">
                    <a:solidFill>
                      <a:srgbClr val="0070C0"/>
                    </a:solidFill>
                  </a:rPr>
                  <a:t>      </a:t>
                </a:r>
                <a14:m>
                  <m:oMath xmlns:m="http://schemas.openxmlformats.org/officeDocument/2006/math">
                    <m:r>
                      <a:rPr lang="en-US" sz="2000" i="1">
                        <a:solidFill>
                          <a:srgbClr val="0070C0"/>
                        </a:solidFill>
                        <a:latin typeface="Cambria Math"/>
                      </a:rPr>
                      <m:t>𝛿</m:t>
                    </m:r>
                    <m:r>
                      <a:rPr lang="en-US" sz="2000" i="1">
                        <a:solidFill>
                          <a:srgbClr val="0070C0"/>
                        </a:solidFill>
                        <a:latin typeface="Cambria Math"/>
                      </a:rPr>
                      <m:t>=</m:t>
                    </m:r>
                    <m:f>
                      <m:fPr>
                        <m:ctrlPr>
                          <a:rPr lang="en-US" sz="2000" i="1">
                            <a:solidFill>
                              <a:srgbClr val="0070C0"/>
                            </a:solidFill>
                            <a:latin typeface="Cambria Math"/>
                          </a:rPr>
                        </m:ctrlPr>
                      </m:fPr>
                      <m:num>
                        <m:sSub>
                          <m:sSubPr>
                            <m:ctrlPr>
                              <a:rPr lang="en-US" sz="2000" i="1">
                                <a:solidFill>
                                  <a:srgbClr val="0070C0"/>
                                </a:solidFill>
                                <a:latin typeface="Cambria Math"/>
                              </a:rPr>
                            </m:ctrlPr>
                          </m:sSubPr>
                          <m:e>
                            <m:r>
                              <a:rPr lang="en-US" sz="2000" i="1">
                                <a:solidFill>
                                  <a:srgbClr val="0070C0"/>
                                </a:solidFill>
                                <a:latin typeface="Cambria Math"/>
                              </a:rPr>
                              <m:t> </m:t>
                            </m:r>
                            <m:r>
                              <a:rPr lang="en-US" sz="2000" i="1">
                                <a:solidFill>
                                  <a:srgbClr val="0070C0"/>
                                </a:solidFill>
                                <a:latin typeface="Cambria Math"/>
                              </a:rPr>
                              <m:t>𝑈</m:t>
                            </m:r>
                          </m:e>
                          <m:sub>
                            <m:r>
                              <a:rPr lang="en-US" sz="2000" i="1">
                                <a:solidFill>
                                  <a:srgbClr val="0070C0"/>
                                </a:solidFill>
                                <a:latin typeface="Cambria Math"/>
                              </a:rPr>
                              <m:t>𝑚</m:t>
                            </m:r>
                          </m:sub>
                        </m:sSub>
                      </m:num>
                      <m:den>
                        <m:rad>
                          <m:radPr>
                            <m:degHide m:val="on"/>
                            <m:ctrlPr>
                              <a:rPr lang="en-US" sz="2000" i="1">
                                <a:solidFill>
                                  <a:srgbClr val="0070C0"/>
                                </a:solidFill>
                                <a:latin typeface="Cambria Math"/>
                              </a:rPr>
                            </m:ctrlPr>
                          </m:radPr>
                          <m:deg/>
                          <m:e>
                            <m:r>
                              <a:rPr lang="en-US" sz="2000" i="1">
                                <a:solidFill>
                                  <a:srgbClr val="0070C0"/>
                                </a:solidFill>
                                <a:latin typeface="Cambria Math"/>
                              </a:rPr>
                              <m:t>2</m:t>
                            </m:r>
                          </m:e>
                        </m:rad>
                        <m:r>
                          <a:rPr lang="en-US" sz="2000" i="1">
                            <a:solidFill>
                              <a:srgbClr val="0070C0"/>
                            </a:solidFill>
                            <a:latin typeface="Cambria Math"/>
                          </a:rPr>
                          <m:t>𝑈</m:t>
                        </m:r>
                        <m:r>
                          <a:rPr lang="en-US" sz="2000" i="1">
                            <a:solidFill>
                              <a:srgbClr val="0070C0"/>
                            </a:solidFill>
                            <a:latin typeface="Cambria Math"/>
                          </a:rPr>
                          <m:t> </m:t>
                        </m:r>
                        <m:sSub>
                          <m:sSubPr>
                            <m:ctrlPr>
                              <a:rPr lang="en-US" sz="2000" i="1">
                                <a:solidFill>
                                  <a:srgbClr val="0070C0"/>
                                </a:solidFill>
                                <a:latin typeface="Cambria Math"/>
                              </a:rPr>
                            </m:ctrlPr>
                          </m:sSubPr>
                          <m:e>
                            <m:r>
                              <a:rPr lang="en-US" sz="2000" i="1">
                                <a:solidFill>
                                  <a:srgbClr val="0070C0"/>
                                </a:solidFill>
                                <a:latin typeface="Cambria Math"/>
                              </a:rPr>
                              <m:t>𝐽</m:t>
                            </m:r>
                          </m:e>
                          <m:sub>
                            <m:r>
                              <a:rPr lang="en-US" sz="2000" i="1">
                                <a:solidFill>
                                  <a:srgbClr val="0070C0"/>
                                </a:solidFill>
                                <a:latin typeface="Cambria Math"/>
                              </a:rPr>
                              <m:t>1</m:t>
                            </m:r>
                          </m:sub>
                        </m:sSub>
                      </m:den>
                    </m:f>
                  </m:oMath>
                </a14:m>
                <a:r>
                  <a:rPr lang="en-US" sz="2000" dirty="0"/>
                  <a:t>	</a:t>
                </a:r>
                <a:endParaRPr lang="en-US" sz="2000" dirty="0" smtClean="0"/>
              </a:p>
              <a:p>
                <a:pPr marL="118872" indent="0">
                  <a:buNone/>
                </a:pPr>
                <a:r>
                  <a:rPr lang="en-US" sz="2000" dirty="0" smtClean="0"/>
                  <a:t>where  </a:t>
                </a:r>
                <a:r>
                  <a:rPr lang="en-US" sz="2000" i="1" dirty="0"/>
                  <a:t>U </a:t>
                </a:r>
                <a:r>
                  <a:rPr lang="en-US" sz="2000" dirty="0"/>
                  <a:t>is detected constant voltage and </a:t>
                </a:r>
                <a:r>
                  <a:rPr lang="en-US" sz="2000" i="1" dirty="0"/>
                  <a:t>U</a:t>
                </a:r>
                <a:r>
                  <a:rPr lang="en-US" sz="2000" i="1" baseline="-25000" dirty="0"/>
                  <a:t>m</a:t>
                </a:r>
                <a:r>
                  <a:rPr lang="en-US" sz="2000" dirty="0"/>
                  <a:t> is amplitude of alternating voltage of measured signal. </a:t>
                </a:r>
              </a:p>
            </p:txBody>
          </p:sp>
        </mc:Choice>
        <mc:Fallback xmlns="">
          <p:sp>
            <p:nvSpPr>
              <p:cNvPr id="3" name="Zástupný symbol pro obsah 2"/>
              <p:cNvSpPr>
                <a:spLocks noGrp="1" noRot="1" noChangeAspect="1" noMove="1" noResize="1" noEditPoints="1" noAdjustHandles="1" noChangeArrowheads="1" noChangeShapeType="1" noTextEdit="1"/>
              </p:cNvSpPr>
              <p:nvPr>
                <p:ph idx="1"/>
              </p:nvPr>
            </p:nvSpPr>
            <p:spPr>
              <a:xfrm>
                <a:off x="457200" y="1775191"/>
                <a:ext cx="8507288" cy="4822161"/>
              </a:xfrm>
              <a:blipFill rotWithShape="1">
                <a:blip r:embed="rId2"/>
                <a:stretch>
                  <a:fillRect l="-716" t="-632" r="-1003"/>
                </a:stretch>
              </a:blipFill>
            </p:spPr>
            <p:txBody>
              <a:bodyPr/>
              <a:lstStyle/>
              <a:p>
                <a:r>
                  <a:rPr lang="en-US">
                    <a:noFill/>
                  </a:rPr>
                  <a:t> </a:t>
                </a:r>
              </a:p>
            </p:txBody>
          </p:sp>
        </mc:Fallback>
      </mc:AlternateContent>
      <p:sp>
        <p:nvSpPr>
          <p:cNvPr id="5" name="Zástupný symbol pro zápatí 4"/>
          <p:cNvSpPr>
            <a:spLocks noGrp="1"/>
          </p:cNvSpPr>
          <p:nvPr>
            <p:ph type="ftr" sz="quarter" idx="11"/>
          </p:nvPr>
        </p:nvSpPr>
        <p:spPr/>
        <p:txBody>
          <a:bodyPr/>
          <a:lstStyle/>
          <a:p>
            <a:r>
              <a:rPr lang="en-US" smtClean="0"/>
              <a:t>107th MEETING OF THE SPSC</a:t>
            </a:r>
            <a:endParaRPr lang="en-US" dirty="0"/>
          </a:p>
        </p:txBody>
      </p:sp>
      <p:sp>
        <p:nvSpPr>
          <p:cNvPr id="6" name="Zástupný symbol pro číslo snímku 5"/>
          <p:cNvSpPr>
            <a:spLocks noGrp="1"/>
          </p:cNvSpPr>
          <p:nvPr>
            <p:ph type="sldNum" sz="quarter" idx="12"/>
          </p:nvPr>
        </p:nvSpPr>
        <p:spPr/>
        <p:txBody>
          <a:bodyPr>
            <a:normAutofit fontScale="85000" lnSpcReduction="20000"/>
          </a:bodyPr>
          <a:lstStyle/>
          <a:p>
            <a:fld id="{20741979-6BAC-445B-A87D-E3386F7FCCBD}" type="slidenum">
              <a:rPr lang="en-US" smtClean="0"/>
              <a:t>25</a:t>
            </a:fld>
            <a:endParaRPr lang="en-US"/>
          </a:p>
        </p:txBody>
      </p:sp>
    </p:spTree>
    <p:extLst>
      <p:ext uri="{BB962C8B-B14F-4D97-AF65-F5344CB8AC3E}">
        <p14:creationId xmlns:p14="http://schemas.microsoft.com/office/powerpoint/2010/main" val="801930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52400"/>
            <a:ext cx="8579296" cy="1251062"/>
          </a:xfrm>
        </p:spPr>
        <p:txBody>
          <a:bodyPr>
            <a:noAutofit/>
          </a:bodyPr>
          <a:lstStyle/>
          <a:p>
            <a:r>
              <a:rPr lang="en-US" sz="4000" dirty="0" smtClean="0"/>
              <a:t>Laboratory test</a:t>
            </a:r>
            <a:endParaRPr lang="en-US" sz="4000" dirty="0"/>
          </a:p>
        </p:txBody>
      </p:sp>
      <p:sp>
        <p:nvSpPr>
          <p:cNvPr id="3" name="Zástupný symbol pro obsah 2"/>
          <p:cNvSpPr>
            <a:spLocks noGrp="1"/>
          </p:cNvSpPr>
          <p:nvPr>
            <p:ph sz="half" idx="1"/>
          </p:nvPr>
        </p:nvSpPr>
        <p:spPr>
          <a:xfrm>
            <a:off x="251520" y="1484784"/>
            <a:ext cx="5688632" cy="1036609"/>
          </a:xfrm>
        </p:spPr>
        <p:txBody>
          <a:bodyPr>
            <a:noAutofit/>
          </a:bodyPr>
          <a:lstStyle/>
          <a:p>
            <a:pPr marL="118872" indent="0">
              <a:buNone/>
            </a:pPr>
            <a:r>
              <a:rPr lang="en-US" sz="2400" dirty="0" smtClean="0"/>
              <a:t>New laboratory set-up was build in </a:t>
            </a:r>
            <a:r>
              <a:rPr lang="en-US" sz="2400" dirty="0"/>
              <a:t>universities </a:t>
            </a:r>
            <a:r>
              <a:rPr lang="en-US" sz="2400" dirty="0" smtClean="0"/>
              <a:t>laboratories to  solve  </a:t>
            </a:r>
            <a:r>
              <a:rPr lang="en-US" sz="2400" dirty="0"/>
              <a:t>stability problems </a:t>
            </a:r>
          </a:p>
        </p:txBody>
      </p:sp>
      <p:sp>
        <p:nvSpPr>
          <p:cNvPr id="5" name="Zástupný symbol pro zápatí 4"/>
          <p:cNvSpPr>
            <a:spLocks noGrp="1"/>
          </p:cNvSpPr>
          <p:nvPr>
            <p:ph type="ftr" sz="quarter" idx="4294967295"/>
          </p:nvPr>
        </p:nvSpPr>
        <p:spPr>
          <a:xfrm>
            <a:off x="2640596" y="6476999"/>
            <a:ext cx="5507719" cy="274320"/>
          </a:xfrm>
          <a:prstGeom prst="rect">
            <a:avLst/>
          </a:prstGeom>
        </p:spPr>
        <p:txBody>
          <a:bodyPr/>
          <a:lstStyle/>
          <a:p>
            <a:r>
              <a:rPr lang="en-US" smtClean="0"/>
              <a:t>107th MEETING OF THE SPSC</a:t>
            </a:r>
            <a:endParaRPr lang="en-US"/>
          </a:p>
        </p:txBody>
      </p:sp>
      <p:sp>
        <p:nvSpPr>
          <p:cNvPr id="6" name="Zástupný symbol pro číslo snímku 5"/>
          <p:cNvSpPr>
            <a:spLocks noGrp="1"/>
          </p:cNvSpPr>
          <p:nvPr>
            <p:ph type="sldNum" sz="quarter" idx="4294967295"/>
          </p:nvPr>
        </p:nvSpPr>
        <p:spPr>
          <a:xfrm>
            <a:off x="8204396" y="6476999"/>
            <a:ext cx="733864" cy="274320"/>
          </a:xfrm>
          <a:prstGeom prst="rect">
            <a:avLst/>
          </a:prstGeom>
        </p:spPr>
        <p:txBody>
          <a:bodyPr>
            <a:normAutofit fontScale="92500" lnSpcReduction="10000"/>
          </a:bodyPr>
          <a:lstStyle/>
          <a:p>
            <a:fld id="{20741979-6BAC-445B-A87D-E3386F7FCCBD}" type="slidenum">
              <a:rPr lang="en-US" smtClean="0"/>
              <a:t>26</a:t>
            </a:fld>
            <a:endParaRPr lang="en-US"/>
          </a:p>
        </p:txBody>
      </p:sp>
      <p:pic>
        <p:nvPicPr>
          <p:cNvPr id="11" name="Zástupný symbol pro obsah 1"/>
          <p:cNvPicPr>
            <a:picLocks noChangeAspect="1"/>
          </p:cNvPicPr>
          <p:nvPr/>
        </p:nvPicPr>
        <p:blipFill rotWithShape="1">
          <a:blip r:embed="rId2" cstate="print">
            <a:extLst>
              <a:ext uri="{28A0092B-C50C-407E-A947-70E740481C1C}">
                <a14:useLocalDpi xmlns:a14="http://schemas.microsoft.com/office/drawing/2010/main" val="0"/>
              </a:ext>
            </a:extLst>
          </a:blip>
          <a:srcRect l="2956" t="9661" r="5888"/>
          <a:stretch/>
        </p:blipFill>
        <p:spPr>
          <a:xfrm>
            <a:off x="682170" y="2676113"/>
            <a:ext cx="5015318" cy="3727831"/>
          </a:xfrm>
          <a:prstGeom prst="rect">
            <a:avLst/>
          </a:prstGeom>
        </p:spPr>
      </p:pic>
      <p:pic>
        <p:nvPicPr>
          <p:cNvPr id="12" name="Zástupný symbol pro obsah 8"/>
          <p:cNvPicPr>
            <a:picLocks noGrp="1" noChangeAspect="1"/>
          </p:cNvPicPr>
          <p:nvPr>
            <p:ph sz="half" idx="2"/>
          </p:nvPr>
        </p:nvPicPr>
        <p:blipFill rotWithShape="1">
          <a:blip r:embed="rId3" cstate="print">
            <a:extLst>
              <a:ext uri="{BEBA8EAE-BF5A-486C-A8C5-ECC9F3942E4B}">
                <a14:imgProps xmlns:a14="http://schemas.microsoft.com/office/drawing/2010/main">
                  <a14:imgLayer r:embed="rId4">
                    <a14:imgEffect>
                      <a14:brightnessContrast bright="23000" contrast="2000"/>
                    </a14:imgEffect>
                  </a14:imgLayer>
                </a14:imgProps>
              </a:ext>
              <a:ext uri="{28A0092B-C50C-407E-A947-70E740481C1C}">
                <a14:useLocalDpi xmlns:a14="http://schemas.microsoft.com/office/drawing/2010/main" val="0"/>
              </a:ext>
            </a:extLst>
          </a:blip>
          <a:srcRect l="-1829" t="9986" r="16088" b="14797"/>
          <a:stretch/>
        </p:blipFill>
        <p:spPr>
          <a:xfrm rot="16200000">
            <a:off x="5654220" y="2346781"/>
            <a:ext cx="3236163" cy="2088232"/>
          </a:xfrm>
        </p:spPr>
      </p:pic>
      <p:sp>
        <p:nvSpPr>
          <p:cNvPr id="13" name="TextovéPole 12"/>
          <p:cNvSpPr txBox="1"/>
          <p:nvPr/>
        </p:nvSpPr>
        <p:spPr>
          <a:xfrm>
            <a:off x="5940152" y="5103131"/>
            <a:ext cx="3050976" cy="1323439"/>
          </a:xfrm>
          <a:prstGeom prst="rect">
            <a:avLst/>
          </a:prstGeom>
          <a:noFill/>
        </p:spPr>
        <p:txBody>
          <a:bodyPr wrap="square" rtlCol="0">
            <a:spAutoFit/>
          </a:bodyPr>
          <a:lstStyle/>
          <a:p>
            <a:r>
              <a:rPr lang="en-US" sz="2000" dirty="0" smtClean="0"/>
              <a:t>New  50 </a:t>
            </a:r>
            <a:r>
              <a:rPr lang="en-US" sz="2000" dirty="0"/>
              <a:t>MHz electro-optical modulator from Quantum </a:t>
            </a:r>
            <a:r>
              <a:rPr lang="en-US" sz="2000" dirty="0" smtClean="0"/>
              <a:t>Technologies</a:t>
            </a:r>
          </a:p>
          <a:p>
            <a:r>
              <a:rPr lang="en-US" sz="2000" dirty="0" smtClean="0"/>
              <a:t> </a:t>
            </a:r>
            <a:endParaRPr lang="en-US" sz="2000" dirty="0"/>
          </a:p>
        </p:txBody>
      </p:sp>
    </p:spTree>
    <p:extLst>
      <p:ext uri="{BB962C8B-B14F-4D97-AF65-F5344CB8AC3E}">
        <p14:creationId xmlns:p14="http://schemas.microsoft.com/office/powerpoint/2010/main" val="409101872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824799"/>
            <a:ext cx="3888431" cy="3019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Nadpis 1"/>
          <p:cNvSpPr>
            <a:spLocks noGrp="1"/>
          </p:cNvSpPr>
          <p:nvPr>
            <p:ph type="title"/>
          </p:nvPr>
        </p:nvSpPr>
        <p:spPr/>
        <p:txBody>
          <a:bodyPr>
            <a:normAutofit fontScale="90000"/>
          </a:bodyPr>
          <a:lstStyle/>
          <a:p>
            <a:r>
              <a:rPr lang="en-US" sz="4800" dirty="0" smtClean="0"/>
              <a:t>Electro-optical modulator</a:t>
            </a:r>
            <a:r>
              <a:rPr lang="en-US" sz="4800" dirty="0"/>
              <a:t/>
            </a:r>
            <a:br>
              <a:rPr lang="en-US" sz="4800" dirty="0"/>
            </a:br>
            <a:endParaRPr lang="en-US" dirty="0"/>
          </a:p>
        </p:txBody>
      </p:sp>
      <p:sp>
        <p:nvSpPr>
          <p:cNvPr id="5" name="Zástupný symbol pro zápatí 4"/>
          <p:cNvSpPr>
            <a:spLocks noGrp="1"/>
          </p:cNvSpPr>
          <p:nvPr>
            <p:ph type="ftr" sz="quarter" idx="11"/>
          </p:nvPr>
        </p:nvSpPr>
        <p:spPr>
          <a:xfrm>
            <a:off x="2591780" y="6450547"/>
            <a:ext cx="5507719" cy="274320"/>
          </a:xfrm>
        </p:spPr>
        <p:txBody>
          <a:bodyPr/>
          <a:lstStyle/>
          <a:p>
            <a:r>
              <a:rPr lang="en-US" smtClean="0"/>
              <a:t>107th MEETING OF THE SPSC</a:t>
            </a:r>
            <a:endParaRPr lang="en-US" dirty="0"/>
          </a:p>
        </p:txBody>
      </p:sp>
      <p:sp>
        <p:nvSpPr>
          <p:cNvPr id="6" name="Zástupný symbol pro číslo snímku 5"/>
          <p:cNvSpPr>
            <a:spLocks noGrp="1"/>
          </p:cNvSpPr>
          <p:nvPr>
            <p:ph type="sldNum" sz="quarter" idx="12"/>
          </p:nvPr>
        </p:nvSpPr>
        <p:spPr/>
        <p:txBody>
          <a:bodyPr>
            <a:normAutofit fontScale="85000" lnSpcReduction="20000"/>
          </a:bodyPr>
          <a:lstStyle/>
          <a:p>
            <a:fld id="{20741979-6BAC-445B-A87D-E3386F7FCCBD}" type="slidenum">
              <a:rPr lang="en-US" smtClean="0"/>
              <a:t>27</a:t>
            </a:fld>
            <a:endParaRPr lang="en-US"/>
          </a:p>
        </p:txBody>
      </p:sp>
      <p:sp>
        <p:nvSpPr>
          <p:cNvPr id="8" name="Zástupný symbol pro obsah 7"/>
          <p:cNvSpPr>
            <a:spLocks noGrp="1"/>
          </p:cNvSpPr>
          <p:nvPr>
            <p:ph idx="1"/>
          </p:nvPr>
        </p:nvSpPr>
        <p:spPr>
          <a:xfrm>
            <a:off x="413493" y="1418003"/>
            <a:ext cx="8229600" cy="1074893"/>
          </a:xfrm>
        </p:spPr>
        <p:txBody>
          <a:bodyPr>
            <a:noAutofit/>
          </a:bodyPr>
          <a:lstStyle/>
          <a:p>
            <a:pPr marL="118872" lvl="0" indent="0">
              <a:buNone/>
            </a:pPr>
            <a:r>
              <a:rPr lang="en-US" sz="2000" dirty="0"/>
              <a:t>50 MHz electro-optical modulator from Quantum Technologies</a:t>
            </a:r>
          </a:p>
          <a:p>
            <a:pPr lvl="0"/>
            <a:r>
              <a:rPr lang="en-US" sz="2000" dirty="0"/>
              <a:t>We check  working condition, influence of </a:t>
            </a:r>
            <a:r>
              <a:rPr lang="en-US" sz="2000" dirty="0" smtClean="0"/>
              <a:t>environment</a:t>
            </a:r>
          </a:p>
          <a:p>
            <a:pPr lvl="0"/>
            <a:r>
              <a:rPr lang="en-US" sz="2000" dirty="0"/>
              <a:t>We change our set-up from phase modulation to intensity modulation </a:t>
            </a:r>
            <a:r>
              <a:rPr lang="en-US" sz="2000" dirty="0" smtClean="0"/>
              <a:t>and  intensity modulation was measured</a:t>
            </a:r>
            <a:endParaRPr lang="en-US" sz="2400" dirty="0"/>
          </a:p>
          <a:p>
            <a:pPr marL="118872" lvl="0" indent="0">
              <a:buNone/>
            </a:pPr>
            <a:r>
              <a:rPr lang="en-US" sz="2400" dirty="0"/>
              <a:t> </a:t>
            </a:r>
          </a:p>
          <a:p>
            <a:endParaRPr lang="en-US" sz="2400" dirty="0"/>
          </a:p>
        </p:txBody>
      </p:sp>
      <p:pic>
        <p:nvPicPr>
          <p:cNvPr id="9" name="Zástupný symbol pro obsah 7"/>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52000"/>
                    </a14:imgEffect>
                    <a14:imgEffect>
                      <a14:brightnessContrast bright="25000" contrast="-9000"/>
                    </a14:imgEffect>
                  </a14:imgLayer>
                </a14:imgProps>
              </a:ext>
              <a:ext uri="{28A0092B-C50C-407E-A947-70E740481C1C}">
                <a14:useLocalDpi xmlns:a14="http://schemas.microsoft.com/office/drawing/2010/main" val="0"/>
              </a:ext>
            </a:extLst>
          </a:blip>
          <a:srcRect l="-1372" t="28557" r="1372" b="5946"/>
          <a:stretch/>
        </p:blipFill>
        <p:spPr>
          <a:xfrm>
            <a:off x="4885546" y="2924944"/>
            <a:ext cx="4104456" cy="2016219"/>
          </a:xfrm>
          <a:prstGeom prst="rect">
            <a:avLst/>
          </a:prstGeom>
        </p:spPr>
      </p:pic>
      <p:sp>
        <p:nvSpPr>
          <p:cNvPr id="7" name="TextovéPole 6"/>
          <p:cNvSpPr txBox="1"/>
          <p:nvPr/>
        </p:nvSpPr>
        <p:spPr>
          <a:xfrm>
            <a:off x="5645495" y="5177667"/>
            <a:ext cx="3312368" cy="1292662"/>
          </a:xfrm>
          <a:prstGeom prst="rect">
            <a:avLst/>
          </a:prstGeom>
          <a:noFill/>
        </p:spPr>
        <p:txBody>
          <a:bodyPr wrap="square" rtlCol="0">
            <a:spAutoFit/>
          </a:bodyPr>
          <a:lstStyle/>
          <a:p>
            <a:pPr lvl="0"/>
            <a:r>
              <a:rPr lang="en-US" sz="2000" b="1" dirty="0"/>
              <a:t>Result</a:t>
            </a:r>
          </a:p>
          <a:p>
            <a:pPr marL="285750" lvl="0" indent="-285750">
              <a:buFont typeface="Arial" pitchFamily="34" charset="0"/>
              <a:buChar char="•"/>
            </a:pPr>
            <a:r>
              <a:rPr lang="en-US" sz="2000" dirty="0"/>
              <a:t>modulator works </a:t>
            </a:r>
            <a:r>
              <a:rPr lang="en-US" sz="2000" dirty="0" smtClean="0"/>
              <a:t>properly</a:t>
            </a:r>
          </a:p>
          <a:p>
            <a:pPr marL="285750" lvl="0" indent="-285750">
              <a:buFont typeface="Arial" pitchFamily="34" charset="0"/>
              <a:buChar char="•"/>
            </a:pPr>
            <a:r>
              <a:rPr lang="en-US" sz="2000" dirty="0" smtClean="0"/>
              <a:t> </a:t>
            </a:r>
            <a:r>
              <a:rPr lang="en-US" sz="2000" dirty="0"/>
              <a:t>it has very good stability</a:t>
            </a:r>
          </a:p>
          <a:p>
            <a:endParaRPr lang="en-US" dirty="0"/>
          </a:p>
        </p:txBody>
      </p:sp>
      <p:sp>
        <p:nvSpPr>
          <p:cNvPr id="10" name="TextovéPole 9"/>
          <p:cNvSpPr txBox="1"/>
          <p:nvPr/>
        </p:nvSpPr>
        <p:spPr>
          <a:xfrm>
            <a:off x="467545" y="5445224"/>
            <a:ext cx="5177950" cy="1261884"/>
          </a:xfrm>
          <a:prstGeom prst="rect">
            <a:avLst/>
          </a:prstGeom>
          <a:noFill/>
        </p:spPr>
        <p:txBody>
          <a:bodyPr wrap="square" rtlCol="0">
            <a:spAutoFit/>
          </a:bodyPr>
          <a:lstStyle/>
          <a:p>
            <a:pPr lvl="0"/>
            <a:endParaRPr lang="en-US" sz="2000" dirty="0"/>
          </a:p>
          <a:p>
            <a:pPr lvl="0"/>
            <a:r>
              <a:rPr lang="en-US" dirty="0"/>
              <a:t>Deep modulation </a:t>
            </a:r>
            <a:r>
              <a:rPr lang="en-US" dirty="0" smtClean="0"/>
              <a:t>99,5 </a:t>
            </a:r>
            <a:r>
              <a:rPr lang="en-US" dirty="0"/>
              <a:t>% , perfect sinusoidal </a:t>
            </a:r>
            <a:r>
              <a:rPr lang="en-US" dirty="0" smtClean="0"/>
              <a:t>signal (agreement 0.99998),  </a:t>
            </a:r>
            <a:r>
              <a:rPr lang="en-US" dirty="0"/>
              <a:t>half-wave voltage 125,57 V</a:t>
            </a:r>
          </a:p>
          <a:p>
            <a:endParaRPr lang="en-US" sz="2000" dirty="0"/>
          </a:p>
        </p:txBody>
      </p:sp>
    </p:spTree>
    <p:extLst>
      <p:ext uri="{BB962C8B-B14F-4D97-AF65-F5344CB8AC3E}">
        <p14:creationId xmlns:p14="http://schemas.microsoft.com/office/powerpoint/2010/main" val="17040280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8639" y="1556792"/>
            <a:ext cx="4999865"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Nadpis 1"/>
          <p:cNvSpPr>
            <a:spLocks noGrp="1"/>
          </p:cNvSpPr>
          <p:nvPr>
            <p:ph type="title"/>
          </p:nvPr>
        </p:nvSpPr>
        <p:spPr/>
        <p:txBody>
          <a:bodyPr/>
          <a:lstStyle/>
          <a:p>
            <a:r>
              <a:rPr lang="en-US" dirty="0" smtClean="0"/>
              <a:t>Calibration curve</a:t>
            </a:r>
            <a:endParaRPr lang="en-US" dirty="0"/>
          </a:p>
        </p:txBody>
      </p:sp>
      <mc:AlternateContent xmlns:mc="http://schemas.openxmlformats.org/markup-compatibility/2006" xmlns:a14="http://schemas.microsoft.com/office/drawing/2010/main">
        <mc:Choice Requires="a14">
          <p:sp>
            <p:nvSpPr>
              <p:cNvPr id="3" name="Zástupný symbol pro obsah 2"/>
              <p:cNvSpPr>
                <a:spLocks noGrp="1"/>
              </p:cNvSpPr>
              <p:nvPr>
                <p:ph sz="half" idx="1"/>
              </p:nvPr>
            </p:nvSpPr>
            <p:spPr>
              <a:xfrm>
                <a:off x="395536" y="1747668"/>
                <a:ext cx="3924436" cy="3481531"/>
              </a:xfrm>
            </p:spPr>
            <p:txBody>
              <a:bodyPr>
                <a:normAutofit lnSpcReduction="10000"/>
              </a:bodyPr>
              <a:lstStyle/>
              <a:p>
                <a:pPr marL="118872" indent="0">
                  <a:buNone/>
                </a:pPr>
                <a:r>
                  <a:rPr lang="en-US" sz="2000" dirty="0" smtClean="0"/>
                  <a:t>The EO modulator was calibrated</a:t>
                </a:r>
              </a:p>
              <a:p>
                <a:pPr marL="118872" indent="0">
                  <a:buNone/>
                </a:pPr>
                <a:r>
                  <a:rPr lang="en-US" sz="2000" dirty="0" smtClean="0"/>
                  <a:t>Detected </a:t>
                </a:r>
                <a:r>
                  <a:rPr lang="en-US" sz="2000" dirty="0"/>
                  <a:t>intensity </a:t>
                </a:r>
                <a:r>
                  <a:rPr lang="en-US" sz="2000" i="1" dirty="0"/>
                  <a:t>I</a:t>
                </a:r>
                <a:r>
                  <a:rPr lang="en-US" sz="2000" dirty="0"/>
                  <a:t> </a:t>
                </a:r>
                <a:r>
                  <a:rPr lang="en-US" sz="2000" dirty="0" smtClean="0"/>
                  <a:t> depends on amplitude of phase modulation </a:t>
                </a:r>
                <a:r>
                  <a:rPr lang="en-US" sz="2000" i="1" dirty="0" smtClean="0"/>
                  <a:t>T</a:t>
                </a:r>
                <a:r>
                  <a:rPr lang="en-US" sz="2000" i="1" baseline="-25000" dirty="0" smtClean="0"/>
                  <a:t>0</a:t>
                </a:r>
                <a:r>
                  <a:rPr lang="en-US" sz="2000" dirty="0" smtClean="0"/>
                  <a:t> (≈</a:t>
                </a:r>
                <a:r>
                  <a:rPr lang="cs-CZ" sz="2000" dirty="0" smtClean="0"/>
                  <a:t> </a:t>
                </a:r>
                <a:r>
                  <a:rPr lang="en-US" sz="2000" dirty="0" smtClean="0"/>
                  <a:t>applied voltage) by equation</a:t>
                </a:r>
              </a:p>
              <a:p>
                <a:pPr marL="118872" indent="0">
                  <a:buNone/>
                </a:pPr>
                <a:r>
                  <a:rPr lang="en-US" sz="2000" dirty="0" smtClean="0"/>
                  <a:t/>
                </a:r>
                <a:br>
                  <a:rPr lang="en-US" sz="2000" dirty="0" smtClean="0"/>
                </a:br>
                <a:r>
                  <a:rPr lang="en-US" sz="2000" dirty="0" smtClean="0"/>
                  <a:t> </a:t>
                </a:r>
                <a14:m>
                  <m:oMath xmlns:m="http://schemas.openxmlformats.org/officeDocument/2006/math">
                    <m:r>
                      <a:rPr lang="en-US" sz="2000" i="1" smtClean="0">
                        <a:solidFill>
                          <a:srgbClr val="0070C0"/>
                        </a:solidFill>
                        <a:latin typeface="Cambria Math"/>
                      </a:rPr>
                      <m:t>𝐼</m:t>
                    </m:r>
                    <m:r>
                      <a:rPr lang="en-US" sz="2000" i="1" smtClean="0">
                        <a:solidFill>
                          <a:srgbClr val="0070C0"/>
                        </a:solidFill>
                        <a:latin typeface="Cambria Math"/>
                      </a:rPr>
                      <m:t>=</m:t>
                    </m:r>
                    <m:f>
                      <m:fPr>
                        <m:ctrlPr>
                          <a:rPr lang="en-US" sz="2000" i="1">
                            <a:solidFill>
                              <a:srgbClr val="0070C0"/>
                            </a:solidFill>
                            <a:latin typeface="Cambria Math"/>
                          </a:rPr>
                        </m:ctrlPr>
                      </m:fPr>
                      <m:num>
                        <m:sSub>
                          <m:sSubPr>
                            <m:ctrlPr>
                              <a:rPr lang="en-US" sz="2000" i="1">
                                <a:solidFill>
                                  <a:srgbClr val="0070C0"/>
                                </a:solidFill>
                                <a:latin typeface="Cambria Math"/>
                              </a:rPr>
                            </m:ctrlPr>
                          </m:sSubPr>
                          <m:e>
                            <m:r>
                              <a:rPr lang="en-US" sz="2000" i="1">
                                <a:solidFill>
                                  <a:srgbClr val="0070C0"/>
                                </a:solidFill>
                                <a:latin typeface="Cambria Math"/>
                              </a:rPr>
                              <m:t>𝐼</m:t>
                            </m:r>
                          </m:e>
                          <m:sub>
                            <m:r>
                              <a:rPr lang="en-US" sz="2000" i="1">
                                <a:solidFill>
                                  <a:srgbClr val="0070C0"/>
                                </a:solidFill>
                                <a:latin typeface="Cambria Math"/>
                              </a:rPr>
                              <m:t>0</m:t>
                            </m:r>
                          </m:sub>
                        </m:sSub>
                      </m:num>
                      <m:den>
                        <m:r>
                          <a:rPr lang="en-US" sz="2000" i="1">
                            <a:solidFill>
                              <a:srgbClr val="0070C0"/>
                            </a:solidFill>
                            <a:latin typeface="Cambria Math"/>
                          </a:rPr>
                          <m:t>2</m:t>
                        </m:r>
                      </m:den>
                    </m:f>
                    <m:r>
                      <a:rPr lang="en-US" sz="2000" i="1">
                        <a:solidFill>
                          <a:srgbClr val="0070C0"/>
                        </a:solidFill>
                        <a:latin typeface="Cambria Math"/>
                      </a:rPr>
                      <m:t>(1+</m:t>
                    </m:r>
                    <m:func>
                      <m:funcPr>
                        <m:ctrlPr>
                          <a:rPr lang="en-US" sz="2000" i="1">
                            <a:solidFill>
                              <a:srgbClr val="0070C0"/>
                            </a:solidFill>
                            <a:latin typeface="Cambria Math"/>
                          </a:rPr>
                        </m:ctrlPr>
                      </m:funcPr>
                      <m:fName>
                        <m:r>
                          <m:rPr>
                            <m:sty m:val="p"/>
                          </m:rPr>
                          <a:rPr lang="en-US" sz="2000">
                            <a:solidFill>
                              <a:srgbClr val="0070C0"/>
                            </a:solidFill>
                            <a:latin typeface="Cambria Math"/>
                          </a:rPr>
                          <m:t>sin</m:t>
                        </m:r>
                      </m:fName>
                      <m:e>
                        <m:sSub>
                          <m:sSubPr>
                            <m:ctrlPr>
                              <a:rPr lang="en-US" sz="2000" i="1">
                                <a:solidFill>
                                  <a:srgbClr val="0070C0"/>
                                </a:solidFill>
                                <a:latin typeface="Cambria Math"/>
                              </a:rPr>
                            </m:ctrlPr>
                          </m:sSubPr>
                          <m:e>
                            <m:r>
                              <a:rPr lang="en-US" sz="2000" b="0" i="1" smtClean="0">
                                <a:solidFill>
                                  <a:srgbClr val="0070C0"/>
                                </a:solidFill>
                                <a:latin typeface="Cambria Math"/>
                              </a:rPr>
                              <m:t>(</m:t>
                            </m:r>
                            <m:r>
                              <a:rPr lang="en-US" sz="2000" i="1">
                                <a:solidFill>
                                  <a:srgbClr val="0070C0"/>
                                </a:solidFill>
                                <a:latin typeface="Cambria Math"/>
                              </a:rPr>
                              <m:t>𝑇</m:t>
                            </m:r>
                          </m:e>
                          <m:sub>
                            <m:r>
                              <a:rPr lang="en-US" sz="2000" i="1">
                                <a:solidFill>
                                  <a:srgbClr val="0070C0"/>
                                </a:solidFill>
                                <a:latin typeface="Cambria Math"/>
                              </a:rPr>
                              <m:t>𝑜</m:t>
                            </m:r>
                          </m:sub>
                        </m:sSub>
                        <m:r>
                          <a:rPr lang="en-US" sz="2000" i="1">
                            <a:solidFill>
                              <a:srgbClr val="0070C0"/>
                            </a:solidFill>
                            <a:latin typeface="Cambria Math"/>
                          </a:rPr>
                          <m:t> </m:t>
                        </m:r>
                        <m:func>
                          <m:funcPr>
                            <m:ctrlPr>
                              <a:rPr lang="en-US" sz="2000" i="1">
                                <a:solidFill>
                                  <a:srgbClr val="0070C0"/>
                                </a:solidFill>
                                <a:latin typeface="Cambria Math"/>
                              </a:rPr>
                            </m:ctrlPr>
                          </m:funcPr>
                          <m:fName>
                            <m:r>
                              <m:rPr>
                                <m:sty m:val="p"/>
                              </m:rPr>
                              <a:rPr lang="en-US" sz="2000">
                                <a:solidFill>
                                  <a:srgbClr val="0070C0"/>
                                </a:solidFill>
                                <a:latin typeface="Cambria Math"/>
                              </a:rPr>
                              <m:t>sin</m:t>
                            </m:r>
                          </m:fName>
                          <m:e>
                            <m:r>
                              <a:rPr lang="en-US" sz="2000" i="1">
                                <a:solidFill>
                                  <a:srgbClr val="0070C0"/>
                                </a:solidFill>
                                <a:latin typeface="Cambria Math"/>
                              </a:rPr>
                              <m:t>𝜔</m:t>
                            </m:r>
                            <m:r>
                              <a:rPr lang="en-US" sz="2000" i="1">
                                <a:solidFill>
                                  <a:srgbClr val="0070C0"/>
                                </a:solidFill>
                                <a:latin typeface="Cambria Math"/>
                              </a:rPr>
                              <m:t>𝑡</m:t>
                            </m:r>
                          </m:e>
                        </m:func>
                        <m:r>
                          <a:rPr lang="en-US" sz="2000" b="0" i="1" smtClean="0">
                            <a:solidFill>
                              <a:srgbClr val="0070C0"/>
                            </a:solidFill>
                            <a:latin typeface="Cambria Math"/>
                          </a:rPr>
                          <m:t>)</m:t>
                        </m:r>
                      </m:e>
                    </m:func>
                    <m:r>
                      <a:rPr lang="en-US" sz="2000" i="1">
                        <a:solidFill>
                          <a:srgbClr val="0070C0"/>
                        </a:solidFill>
                        <a:latin typeface="Cambria Math"/>
                      </a:rPr>
                      <m:t>)</m:t>
                    </m:r>
                  </m:oMath>
                </a14:m>
                <a:r>
                  <a:rPr lang="en-US" sz="2000" dirty="0"/>
                  <a:t>		</a:t>
                </a:r>
                <a:endParaRPr lang="en-US" sz="2000" dirty="0" smtClean="0"/>
              </a:p>
              <a:p>
                <a:pPr marL="118872" indent="0">
                  <a:buNone/>
                </a:pPr>
                <a:r>
                  <a:rPr lang="en-US" sz="2000" dirty="0"/>
                  <a:t>We measure the first harmonic signal, so correlation with Bessel </a:t>
                </a:r>
                <a:r>
                  <a:rPr lang="en-US" sz="2000" dirty="0" smtClean="0"/>
                  <a:t>functions</a:t>
                </a:r>
                <a:r>
                  <a:rPr lang="cs-CZ" sz="2000" dirty="0" smtClean="0"/>
                  <a:t> </a:t>
                </a:r>
                <a:r>
                  <a:rPr lang="en-US" sz="2000" i="1" dirty="0" smtClean="0"/>
                  <a:t>J</a:t>
                </a:r>
                <a:r>
                  <a:rPr lang="en-US" sz="2000" i="1" baseline="-25000" dirty="0" smtClean="0"/>
                  <a:t>1</a:t>
                </a:r>
                <a:r>
                  <a:rPr lang="en-US" sz="2000" dirty="0" smtClean="0"/>
                  <a:t> </a:t>
                </a:r>
                <a:r>
                  <a:rPr lang="en-US" sz="2000" dirty="0"/>
                  <a:t>was </a:t>
                </a:r>
                <a:r>
                  <a:rPr lang="en-US" sz="2000" dirty="0" smtClean="0"/>
                  <a:t>checked</a:t>
                </a:r>
                <a:endParaRPr lang="en-US" dirty="0"/>
              </a:p>
            </p:txBody>
          </p:sp>
        </mc:Choice>
        <mc:Fallback xmlns="">
          <p:sp>
            <p:nvSpPr>
              <p:cNvPr id="3" name="Zástupný symbol pro obsah 2"/>
              <p:cNvSpPr>
                <a:spLocks noGrp="1" noRot="1" noChangeAspect="1" noMove="1" noResize="1" noEditPoints="1" noAdjustHandles="1" noChangeArrowheads="1" noChangeShapeType="1" noTextEdit="1"/>
              </p:cNvSpPr>
              <p:nvPr>
                <p:ph sz="half" idx="1"/>
              </p:nvPr>
            </p:nvSpPr>
            <p:spPr>
              <a:xfrm>
                <a:off x="395536" y="1747668"/>
                <a:ext cx="3924436" cy="3481531"/>
              </a:xfrm>
              <a:blipFill rotWithShape="1">
                <a:blip r:embed="rId3"/>
                <a:stretch>
                  <a:fillRect/>
                </a:stretch>
              </a:blipFill>
            </p:spPr>
            <p:txBody>
              <a:bodyPr/>
              <a:lstStyle/>
              <a:p>
                <a:r>
                  <a:rPr lang="en-US">
                    <a:noFill/>
                  </a:rPr>
                  <a:t> </a:t>
                </a:r>
              </a:p>
            </p:txBody>
          </p:sp>
        </mc:Fallback>
      </mc:AlternateContent>
      <p:sp>
        <p:nvSpPr>
          <p:cNvPr id="5" name="Zástupný symbol pro zápatí 4"/>
          <p:cNvSpPr>
            <a:spLocks noGrp="1"/>
          </p:cNvSpPr>
          <p:nvPr>
            <p:ph type="ftr" sz="quarter" idx="4294967295"/>
          </p:nvPr>
        </p:nvSpPr>
        <p:spPr>
          <a:xfrm>
            <a:off x="2640596" y="6476999"/>
            <a:ext cx="5507719" cy="274320"/>
          </a:xfrm>
          <a:prstGeom prst="rect">
            <a:avLst/>
          </a:prstGeom>
        </p:spPr>
        <p:txBody>
          <a:bodyPr/>
          <a:lstStyle/>
          <a:p>
            <a:r>
              <a:rPr lang="en-US" smtClean="0"/>
              <a:t>107th MEETING OF THE SPSC</a:t>
            </a:r>
            <a:endParaRPr lang="en-US"/>
          </a:p>
        </p:txBody>
      </p:sp>
      <p:sp>
        <p:nvSpPr>
          <p:cNvPr id="6" name="Zástupný symbol pro číslo snímku 5"/>
          <p:cNvSpPr>
            <a:spLocks noGrp="1"/>
          </p:cNvSpPr>
          <p:nvPr>
            <p:ph type="sldNum" sz="quarter" idx="4294967295"/>
          </p:nvPr>
        </p:nvSpPr>
        <p:spPr>
          <a:xfrm>
            <a:off x="8204396" y="6476999"/>
            <a:ext cx="733864" cy="274320"/>
          </a:xfrm>
          <a:prstGeom prst="rect">
            <a:avLst/>
          </a:prstGeom>
        </p:spPr>
        <p:txBody>
          <a:bodyPr>
            <a:normAutofit fontScale="92500" lnSpcReduction="10000"/>
          </a:bodyPr>
          <a:lstStyle/>
          <a:p>
            <a:fld id="{20741979-6BAC-445B-A87D-E3386F7FCCBD}" type="slidenum">
              <a:rPr lang="en-US" smtClean="0"/>
              <a:t>28</a:t>
            </a:fld>
            <a:endParaRPr lang="en-US"/>
          </a:p>
        </p:txBody>
      </p:sp>
      <p:sp>
        <p:nvSpPr>
          <p:cNvPr id="9" name="TextovéPole 8"/>
          <p:cNvSpPr txBox="1"/>
          <p:nvPr/>
        </p:nvSpPr>
        <p:spPr>
          <a:xfrm>
            <a:off x="395536" y="5129403"/>
            <a:ext cx="7848872" cy="1600438"/>
          </a:xfrm>
          <a:prstGeom prst="rect">
            <a:avLst/>
          </a:prstGeom>
          <a:noFill/>
        </p:spPr>
        <p:txBody>
          <a:bodyPr wrap="square" rtlCol="0">
            <a:spAutoFit/>
          </a:bodyPr>
          <a:lstStyle/>
          <a:p>
            <a:pPr marL="342900" indent="-342900">
              <a:buFont typeface="Arial" pitchFamily="34" charset="0"/>
              <a:buChar char="•"/>
            </a:pPr>
            <a:r>
              <a:rPr lang="en-US" sz="2000" b="1" dirty="0" smtClean="0">
                <a:solidFill>
                  <a:srgbClr val="002060"/>
                </a:solidFill>
              </a:rPr>
              <a:t>Good agreement with prediction was achieved</a:t>
            </a:r>
            <a:endParaRPr lang="cs-CZ" sz="2000" b="1" dirty="0" smtClean="0">
              <a:solidFill>
                <a:srgbClr val="002060"/>
              </a:solidFill>
            </a:endParaRPr>
          </a:p>
          <a:p>
            <a:pPr marL="342900" indent="-342900">
              <a:buFont typeface="Arial" pitchFamily="34" charset="0"/>
              <a:buChar char="•"/>
            </a:pPr>
            <a:r>
              <a:rPr lang="en-US" sz="2000" dirty="0">
                <a:solidFill>
                  <a:srgbClr val="002060"/>
                </a:solidFill>
              </a:rPr>
              <a:t>Due a technical limits of  our </a:t>
            </a:r>
            <a:r>
              <a:rPr lang="en-US" sz="2000" dirty="0" smtClean="0">
                <a:solidFill>
                  <a:srgbClr val="002060"/>
                </a:solidFill>
              </a:rPr>
              <a:t>EOM</a:t>
            </a:r>
            <a:r>
              <a:rPr lang="cs-CZ" sz="2000" dirty="0" smtClean="0">
                <a:solidFill>
                  <a:srgbClr val="002060"/>
                </a:solidFill>
              </a:rPr>
              <a:t> (</a:t>
            </a:r>
            <a:r>
              <a:rPr lang="en-US" sz="2000" dirty="0" smtClean="0">
                <a:solidFill>
                  <a:srgbClr val="002060"/>
                </a:solidFill>
              </a:rPr>
              <a:t>maximal </a:t>
            </a:r>
            <a:r>
              <a:rPr lang="cs-CZ" sz="2000" dirty="0" smtClean="0">
                <a:solidFill>
                  <a:srgbClr val="002060"/>
                </a:solidFill>
              </a:rPr>
              <a:t> </a:t>
            </a:r>
            <a:r>
              <a:rPr lang="en-US" sz="2000" dirty="0" smtClean="0">
                <a:solidFill>
                  <a:srgbClr val="002060"/>
                </a:solidFill>
              </a:rPr>
              <a:t>applied</a:t>
            </a:r>
            <a:r>
              <a:rPr lang="cs-CZ" sz="2000" dirty="0" smtClean="0">
                <a:solidFill>
                  <a:srgbClr val="002060"/>
                </a:solidFill>
              </a:rPr>
              <a:t> volt</a:t>
            </a:r>
            <a:r>
              <a:rPr lang="en-US" sz="2000" dirty="0" smtClean="0">
                <a:solidFill>
                  <a:srgbClr val="002060"/>
                </a:solidFill>
              </a:rPr>
              <a:t>age</a:t>
            </a:r>
            <a:r>
              <a:rPr lang="cs-CZ" sz="2000" dirty="0" smtClean="0">
                <a:solidFill>
                  <a:srgbClr val="002060"/>
                </a:solidFill>
              </a:rPr>
              <a:t>)</a:t>
            </a:r>
            <a:r>
              <a:rPr lang="en-US" sz="2000" dirty="0" smtClean="0">
                <a:solidFill>
                  <a:srgbClr val="002060"/>
                </a:solidFill>
              </a:rPr>
              <a:t>, </a:t>
            </a:r>
            <a:r>
              <a:rPr lang="en-US" sz="2000" dirty="0">
                <a:solidFill>
                  <a:srgbClr val="002060"/>
                </a:solidFill>
              </a:rPr>
              <a:t>it is not be able to work at the maximum of Bessel function (highest signal)</a:t>
            </a:r>
            <a:endParaRPr lang="cs-CZ" sz="2000" dirty="0">
              <a:solidFill>
                <a:srgbClr val="002060"/>
              </a:solidFill>
            </a:endParaRPr>
          </a:p>
          <a:p>
            <a:pPr marL="342900" indent="-342900">
              <a:buFont typeface="Arial" pitchFamily="34" charset="0"/>
              <a:buChar char="•"/>
            </a:pPr>
            <a:r>
              <a:rPr lang="cs-CZ" sz="2000" dirty="0" smtClean="0">
                <a:solidFill>
                  <a:srgbClr val="002060"/>
                </a:solidFill>
              </a:rPr>
              <a:t>W</a:t>
            </a:r>
            <a:r>
              <a:rPr lang="en-US" sz="2000" dirty="0" smtClean="0">
                <a:solidFill>
                  <a:srgbClr val="002060"/>
                </a:solidFill>
              </a:rPr>
              <a:t>e work at phase  shift amplitude about </a:t>
            </a:r>
            <a:r>
              <a:rPr lang="en-US" sz="2000" b="1" dirty="0" smtClean="0">
                <a:solidFill>
                  <a:srgbClr val="002060"/>
                </a:solidFill>
              </a:rPr>
              <a:t>1 rad</a:t>
            </a:r>
          </a:p>
          <a:p>
            <a:r>
              <a:rPr lang="en-US" dirty="0" smtClean="0"/>
              <a:t> </a:t>
            </a:r>
            <a:endParaRPr lang="en-US" dirty="0"/>
          </a:p>
        </p:txBody>
      </p:sp>
    </p:spTree>
    <p:extLst>
      <p:ext uri="{BB962C8B-B14F-4D97-AF65-F5344CB8AC3E}">
        <p14:creationId xmlns:p14="http://schemas.microsoft.com/office/powerpoint/2010/main" val="22628083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Met</a:t>
            </a:r>
            <a:r>
              <a:rPr lang="en-US" dirty="0" err="1" smtClean="0"/>
              <a:t>hod</a:t>
            </a:r>
            <a:r>
              <a:rPr lang="en-US" dirty="0" smtClean="0"/>
              <a:t> was checked  by  Soleil-</a:t>
            </a:r>
            <a:r>
              <a:rPr lang="en-US" dirty="0" err="1" smtClean="0"/>
              <a:t>Babinet</a:t>
            </a:r>
            <a:r>
              <a:rPr lang="en-US" dirty="0" smtClean="0"/>
              <a:t> compensator measurement</a:t>
            </a:r>
            <a:endParaRPr lang="en-US" dirty="0"/>
          </a:p>
        </p:txBody>
      </p:sp>
      <p:sp>
        <p:nvSpPr>
          <p:cNvPr id="5" name="Zástupný symbol pro zápatí 4"/>
          <p:cNvSpPr>
            <a:spLocks noGrp="1"/>
          </p:cNvSpPr>
          <p:nvPr>
            <p:ph type="ftr" sz="quarter" idx="11"/>
          </p:nvPr>
        </p:nvSpPr>
        <p:spPr/>
        <p:txBody>
          <a:bodyPr/>
          <a:lstStyle/>
          <a:p>
            <a:r>
              <a:rPr lang="en-US" smtClean="0"/>
              <a:t>107th MEETING OF THE SPSC</a:t>
            </a:r>
            <a:endParaRPr lang="en-US"/>
          </a:p>
        </p:txBody>
      </p:sp>
      <p:sp>
        <p:nvSpPr>
          <p:cNvPr id="6" name="Zástupný symbol pro číslo snímku 5"/>
          <p:cNvSpPr>
            <a:spLocks noGrp="1"/>
          </p:cNvSpPr>
          <p:nvPr>
            <p:ph type="sldNum" sz="quarter" idx="12"/>
          </p:nvPr>
        </p:nvSpPr>
        <p:spPr/>
        <p:txBody>
          <a:bodyPr>
            <a:normAutofit fontScale="85000" lnSpcReduction="20000"/>
          </a:bodyPr>
          <a:lstStyle/>
          <a:p>
            <a:fld id="{20741979-6BAC-445B-A87D-E3386F7FCCBD}" type="slidenum">
              <a:rPr lang="en-US" smtClean="0"/>
              <a:t>29</a:t>
            </a:fld>
            <a:endParaRPr lang="en-US"/>
          </a:p>
        </p:txBody>
      </p:sp>
      <p:pic>
        <p:nvPicPr>
          <p:cNvPr id="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1556792"/>
            <a:ext cx="4536504" cy="3478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Zástupný symbol pro obsah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5925809" y="2118513"/>
            <a:ext cx="2814416" cy="2110813"/>
          </a:xfrm>
          <a:prstGeom prst="rect">
            <a:avLst/>
          </a:prstGeom>
        </p:spPr>
      </p:pic>
      <p:sp>
        <p:nvSpPr>
          <p:cNvPr id="9" name="TextovéPole 8"/>
          <p:cNvSpPr txBox="1"/>
          <p:nvPr/>
        </p:nvSpPr>
        <p:spPr>
          <a:xfrm>
            <a:off x="534260" y="5011656"/>
            <a:ext cx="5743350" cy="1200329"/>
          </a:xfrm>
          <a:prstGeom prst="rect">
            <a:avLst/>
          </a:prstGeom>
          <a:noFill/>
        </p:spPr>
        <p:txBody>
          <a:bodyPr wrap="square" rtlCol="0">
            <a:spAutoFit/>
          </a:bodyPr>
          <a:lstStyle/>
          <a:p>
            <a:r>
              <a:rPr lang="en-US" dirty="0" smtClean="0"/>
              <a:t>Perfect agreement between  adjusted value at S-B compensator and measured values</a:t>
            </a:r>
            <a:br>
              <a:rPr lang="en-US" dirty="0" smtClean="0"/>
            </a:br>
            <a:r>
              <a:rPr lang="en-US" dirty="0"/>
              <a:t>Pearson product-moment correlation coefficient </a:t>
            </a:r>
            <a:r>
              <a:rPr lang="en-US" dirty="0" smtClean="0"/>
              <a:t> 0.99998</a:t>
            </a:r>
            <a:br>
              <a:rPr lang="en-US" dirty="0" smtClean="0"/>
            </a:br>
            <a:r>
              <a:rPr lang="en-US" b="1" dirty="0" smtClean="0">
                <a:solidFill>
                  <a:srgbClr val="0000FF"/>
                </a:solidFill>
              </a:rPr>
              <a:t>expected sensitivity 10</a:t>
            </a:r>
            <a:r>
              <a:rPr lang="en-US" b="1" baseline="30000" dirty="0" smtClean="0">
                <a:solidFill>
                  <a:srgbClr val="0000FF"/>
                </a:solidFill>
              </a:rPr>
              <a:t>-4  </a:t>
            </a:r>
            <a:r>
              <a:rPr lang="en-US" b="1" dirty="0" smtClean="0">
                <a:solidFill>
                  <a:srgbClr val="0000FF"/>
                </a:solidFill>
              </a:rPr>
              <a:t>rad, with accuracy ~5%</a:t>
            </a:r>
            <a:endParaRPr lang="en-US" b="1" dirty="0">
              <a:solidFill>
                <a:srgbClr val="0000FF"/>
              </a:solidFill>
            </a:endParaRPr>
          </a:p>
        </p:txBody>
      </p:sp>
    </p:spTree>
    <p:extLst>
      <p:ext uri="{BB962C8B-B14F-4D97-AF65-F5344CB8AC3E}">
        <p14:creationId xmlns:p14="http://schemas.microsoft.com/office/powerpoint/2010/main" val="3380259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Outline</a:t>
            </a:r>
            <a:endParaRPr lang="en-US" dirty="0"/>
          </a:p>
        </p:txBody>
      </p:sp>
      <p:sp>
        <p:nvSpPr>
          <p:cNvPr id="3" name="Zástupný symbol pro obsah 2"/>
          <p:cNvSpPr>
            <a:spLocks noGrp="1"/>
          </p:cNvSpPr>
          <p:nvPr>
            <p:ph idx="1"/>
          </p:nvPr>
        </p:nvSpPr>
        <p:spPr/>
        <p:txBody>
          <a:bodyPr>
            <a:normAutofit fontScale="92500" lnSpcReduction="10000"/>
          </a:bodyPr>
          <a:lstStyle/>
          <a:p>
            <a:r>
              <a:rPr lang="en-US" dirty="0" smtClean="0"/>
              <a:t>Scientific Motivations</a:t>
            </a:r>
          </a:p>
          <a:p>
            <a:r>
              <a:rPr lang="en-US" dirty="0" smtClean="0"/>
              <a:t>OSQAR </a:t>
            </a:r>
            <a:r>
              <a:rPr lang="en-US" dirty="0" smtClean="0"/>
              <a:t>experiment</a:t>
            </a:r>
            <a:r>
              <a:rPr lang="cs-CZ" dirty="0" smtClean="0"/>
              <a:t>s</a:t>
            </a:r>
            <a:endParaRPr lang="en-US" dirty="0" smtClean="0"/>
          </a:p>
          <a:p>
            <a:pPr lvl="1"/>
            <a:r>
              <a:rPr lang="cs-CZ" dirty="0" smtClean="0">
                <a:latin typeface="Calibri" pitchFamily="34" charset="0"/>
                <a:cs typeface="Calibri" pitchFamily="34" charset="0"/>
              </a:rPr>
              <a:t>LHC </a:t>
            </a:r>
            <a:r>
              <a:rPr lang="cs-CZ" dirty="0" err="1" smtClean="0">
                <a:latin typeface="Calibri" pitchFamily="34" charset="0"/>
                <a:cs typeface="Calibri" pitchFamily="34" charset="0"/>
              </a:rPr>
              <a:t>magnets</a:t>
            </a:r>
            <a:endParaRPr lang="cs-CZ" dirty="0" smtClean="0">
              <a:latin typeface="Calibri" pitchFamily="34" charset="0"/>
              <a:cs typeface="Calibri" pitchFamily="34" charset="0"/>
            </a:endParaRPr>
          </a:p>
          <a:p>
            <a:pPr lvl="1"/>
            <a:r>
              <a:rPr lang="en-US" dirty="0" smtClean="0">
                <a:latin typeface="Calibri" pitchFamily="34" charset="0"/>
                <a:cs typeface="Calibri" pitchFamily="34" charset="0"/>
              </a:rPr>
              <a:t>Photon regeneration effect</a:t>
            </a:r>
          </a:p>
          <a:p>
            <a:pPr lvl="1"/>
            <a:r>
              <a:rPr lang="en-US" dirty="0"/>
              <a:t>Data analysis</a:t>
            </a:r>
            <a:endParaRPr lang="en-US" dirty="0" smtClean="0">
              <a:latin typeface="Calibri" pitchFamily="34" charset="0"/>
              <a:cs typeface="Calibri" pitchFamily="34" charset="0"/>
            </a:endParaRPr>
          </a:p>
          <a:p>
            <a:pPr lvl="1"/>
            <a:r>
              <a:rPr lang="en-US" dirty="0" smtClean="0">
                <a:latin typeface="Calibri" pitchFamily="34" charset="0"/>
                <a:cs typeface="Calibri" pitchFamily="34" charset="0"/>
              </a:rPr>
              <a:t>Vacuum Magnetic Birefringence</a:t>
            </a:r>
          </a:p>
          <a:p>
            <a:pPr lvl="1"/>
            <a:r>
              <a:rPr lang="en-US" dirty="0" smtClean="0"/>
              <a:t>Cavities preparation</a:t>
            </a:r>
          </a:p>
          <a:p>
            <a:r>
              <a:rPr lang="en-US" sz="2800" dirty="0" smtClean="0"/>
              <a:t>OSQAR </a:t>
            </a:r>
            <a:r>
              <a:rPr lang="en-US" sz="2800" dirty="0"/>
              <a:t>Contributions to International </a:t>
            </a:r>
            <a:r>
              <a:rPr lang="en-US" sz="2800" dirty="0" smtClean="0"/>
              <a:t>Conferences</a:t>
            </a:r>
            <a:endParaRPr lang="en-US" dirty="0" smtClean="0"/>
          </a:p>
          <a:p>
            <a:r>
              <a:rPr lang="en-US" dirty="0" smtClean="0"/>
              <a:t>Conclusion</a:t>
            </a:r>
          </a:p>
          <a:p>
            <a:r>
              <a:rPr lang="en-US" dirty="0" smtClean="0"/>
              <a:t>Perspectives</a:t>
            </a:r>
            <a:endParaRPr lang="en-US" dirty="0"/>
          </a:p>
        </p:txBody>
      </p:sp>
      <p:sp>
        <p:nvSpPr>
          <p:cNvPr id="5" name="Zástupný symbol pro zápatí 4"/>
          <p:cNvSpPr>
            <a:spLocks noGrp="1"/>
          </p:cNvSpPr>
          <p:nvPr>
            <p:ph type="ftr" sz="quarter" idx="11"/>
          </p:nvPr>
        </p:nvSpPr>
        <p:spPr/>
        <p:txBody>
          <a:bodyPr/>
          <a:lstStyle/>
          <a:p>
            <a:r>
              <a:rPr lang="en-US" smtClean="0"/>
              <a:t>107th MEETING OF THE SPSC</a:t>
            </a:r>
            <a:endParaRPr lang="en-US"/>
          </a:p>
        </p:txBody>
      </p:sp>
      <p:sp>
        <p:nvSpPr>
          <p:cNvPr id="6" name="Zástupný symbol pro číslo snímku 5"/>
          <p:cNvSpPr>
            <a:spLocks noGrp="1"/>
          </p:cNvSpPr>
          <p:nvPr>
            <p:ph type="sldNum" sz="quarter" idx="12"/>
          </p:nvPr>
        </p:nvSpPr>
        <p:spPr/>
        <p:txBody>
          <a:bodyPr>
            <a:normAutofit fontScale="85000" lnSpcReduction="20000"/>
          </a:bodyPr>
          <a:lstStyle/>
          <a:p>
            <a:fld id="{20741979-6BAC-445B-A87D-E3386F7FCCBD}" type="slidenum">
              <a:rPr lang="en-US" smtClean="0"/>
              <a:t>3</a:t>
            </a:fld>
            <a:endParaRPr lang="en-US"/>
          </a:p>
        </p:txBody>
      </p:sp>
    </p:spTree>
    <p:extLst>
      <p:ext uri="{BB962C8B-B14F-4D97-AF65-F5344CB8AC3E}">
        <p14:creationId xmlns:p14="http://schemas.microsoft.com/office/powerpoint/2010/main" val="234781422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Zástupný symbol pro obsah 11"/>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bright="51000"/>
                    </a14:imgEffect>
                  </a14:imgLayer>
                </a14:imgProps>
              </a:ext>
              <a:ext uri="{28A0092B-C50C-407E-A947-70E740481C1C}">
                <a14:useLocalDpi xmlns:a14="http://schemas.microsoft.com/office/drawing/2010/main" val="0"/>
              </a:ext>
            </a:extLst>
          </a:blip>
          <a:srcRect l="19506" t="5799" r="28911" b="32275"/>
          <a:stretch/>
        </p:blipFill>
        <p:spPr>
          <a:xfrm>
            <a:off x="4766501" y="4837102"/>
            <a:ext cx="1576542" cy="1419494"/>
          </a:xfrm>
          <a:prstGeom prst="rect">
            <a:avLst/>
          </a:prstGeom>
        </p:spPr>
      </p:pic>
      <p:pic>
        <p:nvPicPr>
          <p:cNvPr id="12" name="Zástupný symbol pro obsah 14"/>
          <p:cNvPicPr>
            <a:picLocks noChangeAspect="1"/>
          </p:cNvPicPr>
          <p:nvPr/>
        </p:nvPicPr>
        <p:blipFill rotWithShape="1">
          <a:blip r:embed="rId4" cstate="print">
            <a:extLst>
              <a:ext uri="{BEBA8EAE-BF5A-486C-A8C5-ECC9F3942E4B}">
                <a14:imgProps xmlns:a14="http://schemas.microsoft.com/office/drawing/2010/main">
                  <a14:imgLayer r:embed="rId5">
                    <a14:imgEffect>
                      <a14:brightnessContrast bright="54000"/>
                    </a14:imgEffect>
                  </a14:imgLayer>
                </a14:imgProps>
              </a:ext>
              <a:ext uri="{28A0092B-C50C-407E-A947-70E740481C1C}">
                <a14:useLocalDpi xmlns:a14="http://schemas.microsoft.com/office/drawing/2010/main" val="0"/>
              </a:ext>
            </a:extLst>
          </a:blip>
          <a:srcRect t="13444" b="15621"/>
          <a:stretch/>
        </p:blipFill>
        <p:spPr>
          <a:xfrm>
            <a:off x="759113" y="3501008"/>
            <a:ext cx="3240360" cy="1723896"/>
          </a:xfrm>
          <a:prstGeom prst="rect">
            <a:avLst/>
          </a:prstGeom>
        </p:spPr>
      </p:pic>
      <p:sp>
        <p:nvSpPr>
          <p:cNvPr id="5" name="Nadpis 4"/>
          <p:cNvSpPr>
            <a:spLocks noGrp="1"/>
          </p:cNvSpPr>
          <p:nvPr>
            <p:ph type="title"/>
          </p:nvPr>
        </p:nvSpPr>
        <p:spPr>
          <a:xfrm>
            <a:off x="179513" y="155448"/>
            <a:ext cx="8964488" cy="1252728"/>
          </a:xfrm>
        </p:spPr>
        <p:txBody>
          <a:bodyPr>
            <a:normAutofit/>
          </a:bodyPr>
          <a:lstStyle/>
          <a:p>
            <a:r>
              <a:rPr lang="en-US" sz="3200" dirty="0"/>
              <a:t>Run </a:t>
            </a:r>
            <a:r>
              <a:rPr lang="en-US" sz="3200" dirty="0" smtClean="0"/>
              <a:t>in </a:t>
            </a:r>
            <a:r>
              <a:rPr lang="en-US" sz="3200" dirty="0"/>
              <a:t>CERN SM18 test </a:t>
            </a:r>
            <a:r>
              <a:rPr lang="en-US" sz="3200" dirty="0" smtClean="0"/>
              <a:t>hall, </a:t>
            </a:r>
            <a:r>
              <a:rPr lang="cs-CZ" sz="3200" dirty="0" smtClean="0"/>
              <a:t>August -</a:t>
            </a:r>
            <a:r>
              <a:rPr lang="en-US" sz="3200" dirty="0" smtClean="0"/>
              <a:t>September 2012 </a:t>
            </a:r>
            <a:endParaRPr lang="en-US" sz="3200" dirty="0"/>
          </a:p>
        </p:txBody>
      </p:sp>
      <p:sp>
        <p:nvSpPr>
          <p:cNvPr id="6" name="Zástupný symbol pro obsah 5"/>
          <p:cNvSpPr>
            <a:spLocks noGrp="1"/>
          </p:cNvSpPr>
          <p:nvPr>
            <p:ph idx="1"/>
          </p:nvPr>
        </p:nvSpPr>
        <p:spPr>
          <a:xfrm>
            <a:off x="179513" y="1596042"/>
            <a:ext cx="8731964" cy="968862"/>
          </a:xfrm>
        </p:spPr>
        <p:txBody>
          <a:bodyPr>
            <a:noAutofit/>
          </a:bodyPr>
          <a:lstStyle/>
          <a:p>
            <a:r>
              <a:rPr lang="en-US" sz="2400" b="1" dirty="0" smtClean="0">
                <a:solidFill>
                  <a:srgbClr val="002060"/>
                </a:solidFill>
              </a:rPr>
              <a:t>Cotton- </a:t>
            </a:r>
            <a:r>
              <a:rPr lang="en-US" sz="2400" b="1" dirty="0">
                <a:solidFill>
                  <a:srgbClr val="002060"/>
                </a:solidFill>
              </a:rPr>
              <a:t>Mouton constant </a:t>
            </a:r>
            <a:r>
              <a:rPr lang="en-US" sz="2400" b="1" dirty="0" smtClean="0">
                <a:solidFill>
                  <a:srgbClr val="002060"/>
                </a:solidFill>
              </a:rPr>
              <a:t>at nitrogen was measured</a:t>
            </a:r>
            <a:endParaRPr lang="en-US" sz="2400" b="1" dirty="0">
              <a:solidFill>
                <a:srgbClr val="002060"/>
              </a:solidFill>
            </a:endParaRPr>
          </a:p>
          <a:p>
            <a:r>
              <a:rPr lang="en-US" sz="2400" dirty="0" smtClean="0"/>
              <a:t>The </a:t>
            </a:r>
            <a:r>
              <a:rPr lang="en-US" sz="2400" dirty="0"/>
              <a:t>new components were used</a:t>
            </a:r>
          </a:p>
          <a:p>
            <a:endParaRPr lang="en-US" sz="2000" b="1" dirty="0">
              <a:solidFill>
                <a:srgbClr val="002060"/>
              </a:solidFill>
            </a:endParaRPr>
          </a:p>
        </p:txBody>
      </p:sp>
      <p:sp>
        <p:nvSpPr>
          <p:cNvPr id="3" name="Zástupný symbol pro zápatí 2"/>
          <p:cNvSpPr>
            <a:spLocks noGrp="1"/>
          </p:cNvSpPr>
          <p:nvPr>
            <p:ph type="ftr" sz="quarter" idx="11"/>
          </p:nvPr>
        </p:nvSpPr>
        <p:spPr/>
        <p:txBody>
          <a:bodyPr/>
          <a:lstStyle/>
          <a:p>
            <a:r>
              <a:rPr lang="en-US" smtClean="0"/>
              <a:t>107th MEETING OF THE SPSC</a:t>
            </a:r>
            <a:endParaRPr lang="en-US"/>
          </a:p>
        </p:txBody>
      </p:sp>
      <p:sp>
        <p:nvSpPr>
          <p:cNvPr id="4" name="Zástupný symbol pro číslo snímku 3"/>
          <p:cNvSpPr>
            <a:spLocks noGrp="1"/>
          </p:cNvSpPr>
          <p:nvPr>
            <p:ph type="sldNum" sz="quarter" idx="12"/>
          </p:nvPr>
        </p:nvSpPr>
        <p:spPr/>
        <p:txBody>
          <a:bodyPr>
            <a:normAutofit fontScale="85000" lnSpcReduction="20000"/>
          </a:bodyPr>
          <a:lstStyle/>
          <a:p>
            <a:fld id="{20741979-6BAC-445B-A87D-E3386F7FCCBD}" type="slidenum">
              <a:rPr lang="en-US" smtClean="0"/>
              <a:t>30</a:t>
            </a:fld>
            <a:endParaRPr lang="en-US"/>
          </a:p>
        </p:txBody>
      </p:sp>
      <p:sp>
        <p:nvSpPr>
          <p:cNvPr id="8" name="TextovéPole 7"/>
          <p:cNvSpPr txBox="1"/>
          <p:nvPr/>
        </p:nvSpPr>
        <p:spPr>
          <a:xfrm>
            <a:off x="579093" y="2564904"/>
            <a:ext cx="3600400" cy="923330"/>
          </a:xfrm>
          <a:prstGeom prst="rect">
            <a:avLst/>
          </a:prstGeom>
          <a:noFill/>
        </p:spPr>
        <p:txBody>
          <a:bodyPr wrap="square" rtlCol="0">
            <a:spAutoFit/>
          </a:bodyPr>
          <a:lstStyle/>
          <a:p>
            <a:r>
              <a:rPr lang="en-US" dirty="0"/>
              <a:t>The base element of the set-up was stabilized 1mW He-Ne laser (</a:t>
            </a:r>
            <a:r>
              <a:rPr lang="en-US" dirty="0" err="1"/>
              <a:t>Melles</a:t>
            </a:r>
            <a:r>
              <a:rPr lang="en-US" dirty="0"/>
              <a:t> </a:t>
            </a:r>
            <a:r>
              <a:rPr lang="en-US" dirty="0" err="1"/>
              <a:t>Griot</a:t>
            </a:r>
            <a:r>
              <a:rPr lang="en-US" dirty="0"/>
              <a:t>)</a:t>
            </a:r>
          </a:p>
        </p:txBody>
      </p:sp>
      <p:sp>
        <p:nvSpPr>
          <p:cNvPr id="9" name="TextovéPole 8"/>
          <p:cNvSpPr txBox="1"/>
          <p:nvPr/>
        </p:nvSpPr>
        <p:spPr>
          <a:xfrm>
            <a:off x="6834441" y="2348879"/>
            <a:ext cx="2077036" cy="2031325"/>
          </a:xfrm>
          <a:prstGeom prst="rect">
            <a:avLst/>
          </a:prstGeom>
          <a:noFill/>
        </p:spPr>
        <p:txBody>
          <a:bodyPr wrap="square" rtlCol="0">
            <a:spAutoFit/>
          </a:bodyPr>
          <a:lstStyle/>
          <a:p>
            <a:r>
              <a:rPr lang="en-US" dirty="0" err="1"/>
              <a:t>Glan</a:t>
            </a:r>
            <a:r>
              <a:rPr lang="en-US" dirty="0"/>
              <a:t>-Thompson prisms (CVI </a:t>
            </a:r>
            <a:r>
              <a:rPr lang="en-US" dirty="0" err="1"/>
              <a:t>Melles</a:t>
            </a:r>
            <a:r>
              <a:rPr lang="en-US" dirty="0"/>
              <a:t> </a:t>
            </a:r>
            <a:r>
              <a:rPr lang="en-US" dirty="0" err="1"/>
              <a:t>Griot</a:t>
            </a:r>
            <a:r>
              <a:rPr lang="en-US" dirty="0"/>
              <a:t>) were used for polarization of light. They provides </a:t>
            </a:r>
            <a:r>
              <a:rPr lang="en-US" dirty="0" smtClean="0"/>
              <a:t> </a:t>
            </a:r>
            <a:r>
              <a:rPr lang="en-US" dirty="0"/>
              <a:t>extinction ratio 1:10000.</a:t>
            </a:r>
          </a:p>
        </p:txBody>
      </p:sp>
      <p:sp>
        <p:nvSpPr>
          <p:cNvPr id="10" name="Obdélník 9"/>
          <p:cNvSpPr/>
          <p:nvPr/>
        </p:nvSpPr>
        <p:spPr>
          <a:xfrm>
            <a:off x="579093" y="5333266"/>
            <a:ext cx="3693875" cy="923330"/>
          </a:xfrm>
          <a:prstGeom prst="rect">
            <a:avLst/>
          </a:prstGeom>
        </p:spPr>
        <p:txBody>
          <a:bodyPr wrap="square">
            <a:spAutoFit/>
          </a:bodyPr>
          <a:lstStyle/>
          <a:p>
            <a:r>
              <a:rPr lang="en-US" dirty="0"/>
              <a:t>The new beam expanders </a:t>
            </a:r>
            <a:r>
              <a:rPr lang="cs-CZ" dirty="0"/>
              <a:t> </a:t>
            </a:r>
            <a:r>
              <a:rPr lang="en-US" dirty="0" smtClean="0"/>
              <a:t>were </a:t>
            </a:r>
            <a:r>
              <a:rPr lang="en-US" dirty="0"/>
              <a:t>used for precision collimation of laser beam inside the LHC magnet pipe</a:t>
            </a:r>
          </a:p>
        </p:txBody>
      </p:sp>
      <p:sp>
        <p:nvSpPr>
          <p:cNvPr id="11" name="TextovéPole 10"/>
          <p:cNvSpPr txBox="1"/>
          <p:nvPr/>
        </p:nvSpPr>
        <p:spPr>
          <a:xfrm>
            <a:off x="6343043" y="5022411"/>
            <a:ext cx="2333413" cy="1477328"/>
          </a:xfrm>
          <a:prstGeom prst="rect">
            <a:avLst/>
          </a:prstGeom>
          <a:noFill/>
        </p:spPr>
        <p:txBody>
          <a:bodyPr wrap="square" rtlCol="0">
            <a:spAutoFit/>
          </a:bodyPr>
          <a:lstStyle/>
          <a:p>
            <a:r>
              <a:rPr lang="en-US" dirty="0"/>
              <a:t>HAMATSU photodiode detector with preamplifier with optical fiber input was used for light detection</a:t>
            </a:r>
          </a:p>
        </p:txBody>
      </p:sp>
      <p:pic>
        <p:nvPicPr>
          <p:cNvPr id="13" name="Zástupný symbol pro obsah 7"/>
          <p:cNvPicPr>
            <a:picLocks noChangeAspect="1"/>
          </p:cNvPicPr>
          <p:nvPr/>
        </p:nvPicPr>
        <p:blipFill rotWithShape="1">
          <a:blip r:embed="rId6" cstate="print">
            <a:extLst>
              <a:ext uri="{BEBA8EAE-BF5A-486C-A8C5-ECC9F3942E4B}">
                <a14:imgProps xmlns:a14="http://schemas.microsoft.com/office/drawing/2010/main">
                  <a14:imgLayer r:embed="rId7">
                    <a14:imgEffect>
                      <a14:brightnessContrast bright="59000" contrast="20000"/>
                    </a14:imgEffect>
                  </a14:imgLayer>
                </a14:imgProps>
              </a:ext>
              <a:ext uri="{28A0092B-C50C-407E-A947-70E740481C1C}">
                <a14:useLocalDpi xmlns:a14="http://schemas.microsoft.com/office/drawing/2010/main" val="0"/>
              </a:ext>
            </a:extLst>
          </a:blip>
          <a:srcRect l="432" t="17453" r="19358" b="17453"/>
          <a:stretch/>
        </p:blipFill>
        <p:spPr>
          <a:xfrm rot="16200000">
            <a:off x="4434073" y="2872875"/>
            <a:ext cx="2678146" cy="1630155"/>
          </a:xfrm>
          <a:prstGeom prst="rect">
            <a:avLst/>
          </a:prstGeom>
        </p:spPr>
      </p:pic>
    </p:spTree>
    <p:extLst>
      <p:ext uri="{BB962C8B-B14F-4D97-AF65-F5344CB8AC3E}">
        <p14:creationId xmlns:p14="http://schemas.microsoft.com/office/powerpoint/2010/main" val="987535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Obrázek 3"/>
          <p:cNvPicPr>
            <a:picLocks noChangeAspect="1" noChangeArrowheads="1"/>
          </p:cNvPicPr>
          <p:nvPr/>
        </p:nvPicPr>
        <p:blipFill>
          <a:blip r:embed="rId2">
            <a:extLst>
              <a:ext uri="{28A0092B-C50C-407E-A947-70E740481C1C}">
                <a14:useLocalDpi xmlns:a14="http://schemas.microsoft.com/office/drawing/2010/main" val="0"/>
              </a:ext>
            </a:extLst>
          </a:blip>
          <a:srcRect l="3912" t="13235" r="3658" b="13394"/>
          <a:stretch>
            <a:fillRect/>
          </a:stretch>
        </p:blipFill>
        <p:spPr bwMode="auto">
          <a:xfrm>
            <a:off x="683568" y="1570859"/>
            <a:ext cx="7920880" cy="3370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Nadpis 6"/>
          <p:cNvSpPr>
            <a:spLocks noGrp="1"/>
          </p:cNvSpPr>
          <p:nvPr>
            <p:ph type="title"/>
          </p:nvPr>
        </p:nvSpPr>
        <p:spPr/>
        <p:txBody>
          <a:bodyPr>
            <a:noAutofit/>
          </a:bodyPr>
          <a:lstStyle/>
          <a:p>
            <a:r>
              <a:rPr lang="en-GB" sz="3200" dirty="0" smtClean="0"/>
              <a:t>Set-up for </a:t>
            </a:r>
            <a:r>
              <a:rPr lang="en-GB" sz="3200" dirty="0"/>
              <a:t>the measurement of the Gas Magnetic Birefringence </a:t>
            </a:r>
            <a:r>
              <a:rPr lang="cs-CZ" sz="3200" dirty="0" err="1" smtClean="0"/>
              <a:t>with</a:t>
            </a:r>
            <a:r>
              <a:rPr lang="en-GB" sz="3200" dirty="0" smtClean="0"/>
              <a:t> </a:t>
            </a:r>
            <a:r>
              <a:rPr lang="en-GB" sz="3200" dirty="0"/>
              <a:t>electro-optic modulator </a:t>
            </a:r>
            <a:endParaRPr lang="en-US" sz="3200" dirty="0"/>
          </a:p>
        </p:txBody>
      </p:sp>
      <p:sp>
        <p:nvSpPr>
          <p:cNvPr id="6" name="Zástupný symbol pro zápatí 5"/>
          <p:cNvSpPr>
            <a:spLocks noGrp="1"/>
          </p:cNvSpPr>
          <p:nvPr>
            <p:ph type="ftr" sz="quarter" idx="11"/>
          </p:nvPr>
        </p:nvSpPr>
        <p:spPr/>
        <p:txBody>
          <a:bodyPr/>
          <a:lstStyle/>
          <a:p>
            <a:r>
              <a:rPr lang="en-US" smtClean="0"/>
              <a:t>107th MEETING OF THE SPSC</a:t>
            </a:r>
            <a:endParaRPr lang="en-US"/>
          </a:p>
        </p:txBody>
      </p:sp>
      <p:sp>
        <p:nvSpPr>
          <p:cNvPr id="5" name="Zástupný symbol pro číslo snímku 4"/>
          <p:cNvSpPr>
            <a:spLocks noGrp="1"/>
          </p:cNvSpPr>
          <p:nvPr>
            <p:ph type="sldNum" sz="quarter" idx="12"/>
          </p:nvPr>
        </p:nvSpPr>
        <p:spPr/>
        <p:txBody>
          <a:bodyPr>
            <a:normAutofit fontScale="85000" lnSpcReduction="20000"/>
          </a:bodyPr>
          <a:lstStyle/>
          <a:p>
            <a:fld id="{90D7A542-B47A-47AE-871E-DCF552FE1ED8}" type="slidenum">
              <a:rPr lang="en-US" smtClean="0"/>
              <a:t>31</a:t>
            </a:fld>
            <a:endParaRPr lang="en-US"/>
          </a:p>
        </p:txBody>
      </p:sp>
      <p:sp>
        <p:nvSpPr>
          <p:cNvPr id="8" name="Zástupný symbol pro obsah 7"/>
          <p:cNvSpPr>
            <a:spLocks noGrp="1"/>
          </p:cNvSpPr>
          <p:nvPr>
            <p:ph sz="quarter" idx="1"/>
          </p:nvPr>
        </p:nvSpPr>
        <p:spPr>
          <a:xfrm>
            <a:off x="827584" y="4914203"/>
            <a:ext cx="8153400" cy="4495800"/>
          </a:xfrm>
        </p:spPr>
        <p:txBody>
          <a:bodyPr>
            <a:normAutofit/>
          </a:bodyPr>
          <a:lstStyle/>
          <a:p>
            <a:r>
              <a:rPr lang="en-US" sz="2000" dirty="0" smtClean="0"/>
              <a:t>AC modulation signal is built up by wave function generator</a:t>
            </a:r>
          </a:p>
          <a:p>
            <a:r>
              <a:rPr lang="en-US" sz="2000" dirty="0" smtClean="0"/>
              <a:t>System response was </a:t>
            </a:r>
            <a:r>
              <a:rPr lang="en-US" sz="2000" dirty="0" err="1" smtClean="0"/>
              <a:t>analysed</a:t>
            </a:r>
            <a:r>
              <a:rPr lang="en-US" sz="2000" dirty="0" smtClean="0"/>
              <a:t> by 100 kHz Lock-in amplifier Stanford Research 830 DSP</a:t>
            </a:r>
          </a:p>
          <a:p>
            <a:r>
              <a:rPr lang="en-US" sz="2000" dirty="0" smtClean="0"/>
              <a:t>New DAQ had took data</a:t>
            </a:r>
            <a:endParaRPr lang="en-US" sz="2000" dirty="0"/>
          </a:p>
        </p:txBody>
      </p:sp>
    </p:spTree>
    <p:extLst>
      <p:ext uri="{BB962C8B-B14F-4D97-AF65-F5344CB8AC3E}">
        <p14:creationId xmlns:p14="http://schemas.microsoft.com/office/powerpoint/2010/main" val="35862147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Nadpis 6"/>
          <p:cNvSpPr>
            <a:spLocks noGrp="1"/>
          </p:cNvSpPr>
          <p:nvPr>
            <p:ph type="title"/>
          </p:nvPr>
        </p:nvSpPr>
        <p:spPr/>
        <p:txBody>
          <a:bodyPr>
            <a:normAutofit/>
          </a:bodyPr>
          <a:lstStyle/>
          <a:p>
            <a:r>
              <a:rPr lang="en-US" sz="3600" dirty="0" smtClean="0"/>
              <a:t>Photos of real experiment September 2012</a:t>
            </a:r>
            <a:endParaRPr lang="en-US" sz="3600" dirty="0"/>
          </a:p>
        </p:txBody>
      </p:sp>
      <p:sp>
        <p:nvSpPr>
          <p:cNvPr id="5" name="Zástupný symbol pro číslo snímku 4"/>
          <p:cNvSpPr>
            <a:spLocks noGrp="1"/>
          </p:cNvSpPr>
          <p:nvPr>
            <p:ph type="sldNum" sz="quarter" idx="16"/>
          </p:nvPr>
        </p:nvSpPr>
        <p:spPr/>
        <p:txBody>
          <a:bodyPr>
            <a:normAutofit fontScale="85000" lnSpcReduction="20000"/>
          </a:bodyPr>
          <a:lstStyle/>
          <a:p>
            <a:fld id="{90D7A542-B47A-47AE-871E-DCF552FE1ED8}" type="slidenum">
              <a:rPr lang="en-US" smtClean="0"/>
              <a:t>32</a:t>
            </a:fld>
            <a:endParaRPr lang="en-US"/>
          </a:p>
        </p:txBody>
      </p:sp>
      <p:sp>
        <p:nvSpPr>
          <p:cNvPr id="4" name="Zástupný symbol pro zápatí 3"/>
          <p:cNvSpPr>
            <a:spLocks noGrp="1"/>
          </p:cNvSpPr>
          <p:nvPr>
            <p:ph type="ftr" sz="quarter" idx="17"/>
          </p:nvPr>
        </p:nvSpPr>
        <p:spPr/>
        <p:txBody>
          <a:bodyPr/>
          <a:lstStyle/>
          <a:p>
            <a:r>
              <a:rPr lang="en-US" smtClean="0"/>
              <a:t>107th MEETING OF THE SPSC</a:t>
            </a:r>
            <a:endParaRPr lang="en-US"/>
          </a:p>
        </p:txBody>
      </p:sp>
      <p:pic>
        <p:nvPicPr>
          <p:cNvPr id="3074" name="Picture 2" descr="C:\Users\Public\Pictures\Osaqar\OSQAR2012dalsi\OSQAR foto\P1050509.JPG"/>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628800"/>
            <a:ext cx="4032448" cy="3024336"/>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Public\Pictures\Osaqar\OSQAR2012dalsi\OSQAR foto\P1050513.JPG"/>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bwMode="auto">
          <a:xfrm>
            <a:off x="1835696" y="4077072"/>
            <a:ext cx="2778688" cy="20840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C:\Users\Public\Pictures\Osaqar\OSQAR2012dalsi\OSQAR foto\P105052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47456" y="1589088"/>
            <a:ext cx="34290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591341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dpis 5"/>
          <p:cNvSpPr>
            <a:spLocks noGrp="1"/>
          </p:cNvSpPr>
          <p:nvPr>
            <p:ph type="title"/>
          </p:nvPr>
        </p:nvSpPr>
        <p:spPr/>
        <p:txBody>
          <a:bodyPr/>
          <a:lstStyle/>
          <a:p>
            <a:r>
              <a:rPr lang="en-GB" dirty="0"/>
              <a:t>The Cotton-Mouton </a:t>
            </a:r>
            <a:r>
              <a:rPr lang="en-GB" dirty="0" smtClean="0"/>
              <a:t>effect in </a:t>
            </a:r>
            <a:r>
              <a:rPr lang="en-GB" dirty="0"/>
              <a:t>N</a:t>
            </a:r>
            <a:r>
              <a:rPr lang="en-GB" baseline="-25000" dirty="0"/>
              <a:t>2</a:t>
            </a:r>
            <a:r>
              <a:rPr lang="en-GB" dirty="0"/>
              <a:t> </a:t>
            </a:r>
            <a:r>
              <a:rPr lang="en-GB" dirty="0" smtClean="0"/>
              <a:t> </a:t>
            </a:r>
            <a:endParaRPr lang="en-US" dirty="0"/>
          </a:p>
        </p:txBody>
      </p:sp>
      <p:sp>
        <p:nvSpPr>
          <p:cNvPr id="7" name="Zástupný symbol pro obsah 6"/>
          <p:cNvSpPr>
            <a:spLocks noGrp="1"/>
          </p:cNvSpPr>
          <p:nvPr>
            <p:ph sz="quarter" idx="1"/>
          </p:nvPr>
        </p:nvSpPr>
        <p:spPr>
          <a:xfrm>
            <a:off x="609600" y="1589567"/>
            <a:ext cx="4322440" cy="4572000"/>
          </a:xfrm>
        </p:spPr>
        <p:txBody>
          <a:bodyPr>
            <a:normAutofit fontScale="85000" lnSpcReduction="20000"/>
          </a:bodyPr>
          <a:lstStyle/>
          <a:p>
            <a:r>
              <a:rPr lang="en-GB" dirty="0" smtClean="0"/>
              <a:t>Results </a:t>
            </a:r>
            <a:r>
              <a:rPr lang="en-GB" dirty="0"/>
              <a:t>of the measured optical </a:t>
            </a:r>
            <a:r>
              <a:rPr lang="en-GB" dirty="0" err="1"/>
              <a:t>retardance</a:t>
            </a:r>
            <a:r>
              <a:rPr lang="en-GB" dirty="0"/>
              <a:t> </a:t>
            </a:r>
            <a:r>
              <a:rPr lang="en-GB" i="1" dirty="0"/>
              <a:t>δ</a:t>
            </a:r>
            <a:r>
              <a:rPr lang="en-GB" dirty="0"/>
              <a:t> has been found to increase with the square of magnetic field </a:t>
            </a:r>
            <a:endParaRPr lang="en-GB" dirty="0" smtClean="0"/>
          </a:p>
          <a:p>
            <a:r>
              <a:rPr lang="en-GB" dirty="0" smtClean="0"/>
              <a:t>The </a:t>
            </a:r>
            <a:r>
              <a:rPr lang="en-GB" dirty="0"/>
              <a:t>constant of the Cotton-Mouton effect for N</a:t>
            </a:r>
            <a:r>
              <a:rPr lang="en-GB" baseline="-25000" dirty="0"/>
              <a:t>2</a:t>
            </a:r>
            <a:r>
              <a:rPr lang="en-GB" dirty="0"/>
              <a:t> at 1 bar is found to be equal to -3.6∙10</a:t>
            </a:r>
            <a:r>
              <a:rPr lang="en-GB" baseline="30000" dirty="0"/>
              <a:t>-7</a:t>
            </a:r>
            <a:r>
              <a:rPr lang="en-GB" dirty="0"/>
              <a:t> rad T</a:t>
            </a:r>
            <a:r>
              <a:rPr lang="en-GB" baseline="30000" dirty="0"/>
              <a:t>-2</a:t>
            </a:r>
            <a:r>
              <a:rPr lang="en-GB" dirty="0"/>
              <a:t>m</a:t>
            </a:r>
            <a:r>
              <a:rPr lang="en-GB" baseline="30000" dirty="0"/>
              <a:t>-1</a:t>
            </a:r>
            <a:r>
              <a:rPr lang="en-GB" dirty="0" smtClean="0"/>
              <a:t>.</a:t>
            </a:r>
          </a:p>
          <a:p>
            <a:r>
              <a:rPr lang="en-GB" dirty="0" smtClean="0"/>
              <a:t>The </a:t>
            </a:r>
            <a:r>
              <a:rPr lang="en-GB" dirty="0"/>
              <a:t>difference in refractive indices </a:t>
            </a:r>
            <a:r>
              <a:rPr lang="en-GB" i="1" dirty="0" smtClean="0"/>
              <a:t> </a:t>
            </a:r>
            <a:r>
              <a:rPr lang="en-GB" dirty="0" smtClean="0"/>
              <a:t>is </a:t>
            </a:r>
          </a:p>
          <a:p>
            <a:pPr marL="0" indent="0">
              <a:buNone/>
            </a:pPr>
            <a:r>
              <a:rPr lang="en-US" i="1" dirty="0" smtClean="0"/>
              <a:t>    Δ</a:t>
            </a:r>
            <a:r>
              <a:rPr lang="en-GB" i="1" dirty="0"/>
              <a:t>n</a:t>
            </a:r>
            <a:r>
              <a:rPr lang="en-GB" dirty="0"/>
              <a:t> ≈ </a:t>
            </a:r>
            <a:r>
              <a:rPr lang="en-GB" dirty="0" smtClean="0"/>
              <a:t>(2.28∙±0.16)∙10</a:t>
            </a:r>
            <a:r>
              <a:rPr lang="en-GB" baseline="30000" dirty="0" smtClean="0"/>
              <a:t>-13</a:t>
            </a:r>
            <a:r>
              <a:rPr lang="en-GB" dirty="0" smtClean="0"/>
              <a:t> </a:t>
            </a:r>
          </a:p>
          <a:p>
            <a:pPr marL="0" indent="0">
              <a:buNone/>
            </a:pPr>
            <a:r>
              <a:rPr lang="en-GB" dirty="0" smtClean="0"/>
              <a:t>   for </a:t>
            </a:r>
            <a:r>
              <a:rPr lang="en-GB" dirty="0"/>
              <a:t>N</a:t>
            </a:r>
            <a:r>
              <a:rPr lang="en-GB" baseline="-25000" dirty="0"/>
              <a:t>2</a:t>
            </a:r>
            <a:r>
              <a:rPr lang="en-GB" dirty="0"/>
              <a:t> at atmospheric pressure </a:t>
            </a:r>
            <a:r>
              <a:rPr lang="en-GB" dirty="0" smtClean="0"/>
              <a:t>       </a:t>
            </a:r>
            <a:r>
              <a:rPr lang="en-GB" dirty="0"/>
              <a:t> </a:t>
            </a:r>
            <a:r>
              <a:rPr lang="en-GB" dirty="0" smtClean="0"/>
              <a:t>  </a:t>
            </a:r>
            <a:r>
              <a:rPr lang="en-GB" dirty="0" smtClean="0"/>
              <a:t>in </a:t>
            </a:r>
            <a:r>
              <a:rPr lang="en-GB" dirty="0"/>
              <a:t>1 T </a:t>
            </a:r>
            <a:r>
              <a:rPr lang="en-GB" dirty="0" smtClean="0"/>
              <a:t>field</a:t>
            </a:r>
          </a:p>
          <a:p>
            <a:endParaRPr lang="en-US" dirty="0"/>
          </a:p>
        </p:txBody>
      </p:sp>
      <p:sp>
        <p:nvSpPr>
          <p:cNvPr id="4" name="Zástupný symbol pro číslo snímku 3"/>
          <p:cNvSpPr>
            <a:spLocks noGrp="1"/>
          </p:cNvSpPr>
          <p:nvPr>
            <p:ph type="sldNum" sz="quarter" idx="16"/>
          </p:nvPr>
        </p:nvSpPr>
        <p:spPr/>
        <p:txBody>
          <a:bodyPr>
            <a:normAutofit fontScale="85000" lnSpcReduction="20000"/>
          </a:bodyPr>
          <a:lstStyle/>
          <a:p>
            <a:fld id="{90D7A542-B47A-47AE-871E-DCF552FE1ED8}" type="slidenum">
              <a:rPr lang="en-US" smtClean="0"/>
              <a:t>33</a:t>
            </a:fld>
            <a:endParaRPr lang="en-US"/>
          </a:p>
        </p:txBody>
      </p:sp>
      <p:sp>
        <p:nvSpPr>
          <p:cNvPr id="3" name="Zástupný symbol pro zápatí 2"/>
          <p:cNvSpPr>
            <a:spLocks noGrp="1"/>
          </p:cNvSpPr>
          <p:nvPr>
            <p:ph type="ftr" sz="quarter" idx="17"/>
          </p:nvPr>
        </p:nvSpPr>
        <p:spPr/>
        <p:txBody>
          <a:bodyPr/>
          <a:lstStyle/>
          <a:p>
            <a:r>
              <a:rPr lang="en-US" smtClean="0"/>
              <a:t>107th MEETING OF THE SPSC</a:t>
            </a:r>
            <a:endParaRPr lang="en-US"/>
          </a:p>
        </p:txBody>
      </p:sp>
      <p:graphicFrame>
        <p:nvGraphicFramePr>
          <p:cNvPr id="9" name="Zástupný symbol pro obsah 8"/>
          <p:cNvGraphicFramePr>
            <a:graphicFrameLocks noGrp="1" noChangeAspect="1"/>
          </p:cNvGraphicFramePr>
          <p:nvPr>
            <p:ph sz="quarter" idx="2"/>
            <p:extLst>
              <p:ext uri="{D42A27DB-BD31-4B8C-83A1-F6EECF244321}">
                <p14:modId xmlns:p14="http://schemas.microsoft.com/office/powerpoint/2010/main" val="4086499689"/>
              </p:ext>
            </p:extLst>
          </p:nvPr>
        </p:nvGraphicFramePr>
        <p:xfrm>
          <a:off x="4788024" y="1609819"/>
          <a:ext cx="4612379" cy="3259341"/>
        </p:xfrm>
        <a:graphic>
          <a:graphicData uri="http://schemas.openxmlformats.org/presentationml/2006/ole">
            <mc:AlternateContent xmlns:mc="http://schemas.openxmlformats.org/markup-compatibility/2006">
              <mc:Choice xmlns:v="urn:schemas-microsoft-com:vml" Requires="v">
                <p:oleObj spid="_x0000_s8242" name="Acrobat Document" r:id="rId3" imgW="8019943" imgH="5667255" progId="AcroExch.Document.7">
                  <p:embed/>
                </p:oleObj>
              </mc:Choice>
              <mc:Fallback>
                <p:oleObj name="Acrobat Document" r:id="rId3" imgW="8019943" imgH="5667255" progId="AcroExch.Document.7">
                  <p:embed/>
                  <p:pic>
                    <p:nvPicPr>
                      <p:cNvPr id="0" name="Objek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609819"/>
                        <a:ext cx="4612379" cy="3259341"/>
                      </a:xfrm>
                      <a:prstGeom prst="rect">
                        <a:avLst/>
                      </a:prstGeom>
                      <a:noFill/>
                      <a:ln>
                        <a:noFill/>
                      </a:ln>
                    </p:spPr>
                  </p:pic>
                </p:oleObj>
              </mc:Fallback>
            </mc:AlternateContent>
          </a:graphicData>
        </a:graphic>
      </p:graphicFrame>
      <p:sp>
        <p:nvSpPr>
          <p:cNvPr id="11" name="TextovéPole 10"/>
          <p:cNvSpPr txBox="1"/>
          <p:nvPr/>
        </p:nvSpPr>
        <p:spPr>
          <a:xfrm>
            <a:off x="5652120" y="4767452"/>
            <a:ext cx="3312368" cy="1477328"/>
          </a:xfrm>
          <a:prstGeom prst="rect">
            <a:avLst/>
          </a:prstGeom>
          <a:noFill/>
        </p:spPr>
        <p:txBody>
          <a:bodyPr wrap="square" rtlCol="0">
            <a:spAutoFit/>
          </a:bodyPr>
          <a:lstStyle/>
          <a:p>
            <a:r>
              <a:rPr lang="en-GB" sz="2400" dirty="0">
                <a:solidFill>
                  <a:srgbClr val="0000FF"/>
                </a:solidFill>
              </a:rPr>
              <a:t>This result is in good agreement with published </a:t>
            </a:r>
            <a:r>
              <a:rPr lang="en-GB" sz="2400" dirty="0" smtClean="0">
                <a:solidFill>
                  <a:srgbClr val="0000FF"/>
                </a:solidFill>
              </a:rPr>
              <a:t>values !!!!</a:t>
            </a:r>
            <a:endParaRPr lang="en-US" sz="2400" dirty="0">
              <a:solidFill>
                <a:srgbClr val="0000FF"/>
              </a:solidFill>
            </a:endParaRPr>
          </a:p>
          <a:p>
            <a:endParaRPr lang="en-US" dirty="0"/>
          </a:p>
        </p:txBody>
      </p:sp>
    </p:spTree>
    <p:extLst>
      <p:ext uri="{BB962C8B-B14F-4D97-AF65-F5344CB8AC3E}">
        <p14:creationId xmlns:p14="http://schemas.microsoft.com/office/powerpoint/2010/main" val="22102666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adpis 5"/>
          <p:cNvSpPr>
            <a:spLocks noGrp="1"/>
          </p:cNvSpPr>
          <p:nvPr>
            <p:ph type="title"/>
          </p:nvPr>
        </p:nvSpPr>
        <p:spPr/>
        <p:txBody>
          <a:bodyPr>
            <a:normAutofit/>
          </a:bodyPr>
          <a:lstStyle/>
          <a:p>
            <a:r>
              <a:rPr lang="en-US" dirty="0"/>
              <a:t>Expected </a:t>
            </a:r>
            <a:r>
              <a:rPr lang="en-US" dirty="0" smtClean="0"/>
              <a:t>OSQAR VMB sensitivity</a:t>
            </a:r>
            <a:endParaRPr lang="en-US" dirty="0"/>
          </a:p>
        </p:txBody>
      </p:sp>
      <mc:AlternateContent xmlns:mc="http://schemas.openxmlformats.org/markup-compatibility/2006">
        <mc:Choice xmlns:a14="http://schemas.microsoft.com/office/drawing/2010/main" Requires="a14">
          <p:sp>
            <p:nvSpPr>
              <p:cNvPr id="7" name="Zástupný symbol pro obsah 6"/>
              <p:cNvSpPr>
                <a:spLocks noGrp="1"/>
              </p:cNvSpPr>
              <p:nvPr>
                <p:ph idx="1"/>
              </p:nvPr>
            </p:nvSpPr>
            <p:spPr>
              <a:xfrm>
                <a:off x="457200" y="1556793"/>
                <a:ext cx="8229600" cy="5040560"/>
              </a:xfrm>
            </p:spPr>
            <p:txBody>
              <a:bodyPr>
                <a:normAutofit fontScale="92500" lnSpcReduction="20000"/>
              </a:bodyPr>
              <a:lstStyle/>
              <a:p>
                <a:pPr>
                  <a:lnSpc>
                    <a:spcPct val="110000"/>
                  </a:lnSpc>
                  <a:spcBef>
                    <a:spcPts val="0"/>
                  </a:spcBef>
                  <a:spcAft>
                    <a:spcPts val="600"/>
                  </a:spcAft>
                </a:pPr>
                <a:r>
                  <a:rPr lang="en-US" sz="2600" dirty="0" smtClean="0"/>
                  <a:t>Birefringence </a:t>
                </a:r>
                <a:r>
                  <a:rPr lang="el-GR" sz="2600" i="1" dirty="0" smtClean="0"/>
                  <a:t>δ</a:t>
                </a:r>
                <a:r>
                  <a:rPr lang="en-US" sz="2600" dirty="0" smtClean="0"/>
                  <a:t> sensitivity </a:t>
                </a:r>
                <a:r>
                  <a:rPr lang="en-US" sz="2600" dirty="0"/>
                  <a:t>of our set-up is extending to </a:t>
                </a:r>
                <a:r>
                  <a:rPr lang="en-US" sz="2600" dirty="0" smtClean="0"/>
                  <a:t>10</a:t>
                </a:r>
                <a:r>
                  <a:rPr lang="en-US" sz="2600" baseline="30000" dirty="0" smtClean="0"/>
                  <a:t>-4</a:t>
                </a:r>
                <a:r>
                  <a:rPr lang="en-US" sz="2600" dirty="0" smtClean="0"/>
                  <a:t> </a:t>
                </a:r>
                <a:r>
                  <a:rPr lang="en-US" sz="2600" dirty="0"/>
                  <a:t>rad </a:t>
                </a:r>
                <a:r>
                  <a:rPr lang="en-US" sz="2600" dirty="0" smtClean="0"/>
                  <a:t>now</a:t>
                </a:r>
              </a:p>
              <a:p>
                <a:pPr marL="0" indent="0">
                  <a:lnSpc>
                    <a:spcPct val="110000"/>
                  </a:lnSpc>
                  <a:spcBef>
                    <a:spcPts val="0"/>
                  </a:spcBef>
                  <a:spcAft>
                    <a:spcPts val="600"/>
                  </a:spcAft>
                  <a:buNone/>
                </a:pPr>
                <a14:m>
                  <m:oMathPara xmlns:m="http://schemas.openxmlformats.org/officeDocument/2006/math">
                    <m:oMathParaPr>
                      <m:jc m:val="centerGroup"/>
                    </m:oMathParaPr>
                    <m:oMath xmlns:m="http://schemas.openxmlformats.org/officeDocument/2006/math">
                      <m:r>
                        <a:rPr lang="en-US" sz="2600" b="0" i="1" smtClean="0">
                          <a:solidFill>
                            <a:srgbClr val="0070C0"/>
                          </a:solidFill>
                          <a:latin typeface="Cambria Math"/>
                        </a:rPr>
                        <m:t>       </m:t>
                      </m:r>
                      <m:r>
                        <a:rPr lang="en-US" sz="2600" b="1" i="1" smtClean="0">
                          <a:solidFill>
                            <a:srgbClr val="0070C0"/>
                          </a:solidFill>
                          <a:latin typeface="Cambria Math"/>
                        </a:rPr>
                        <m:t>∆</m:t>
                      </m:r>
                      <m:r>
                        <a:rPr lang="en-US" sz="2600" b="1" i="1" smtClean="0">
                          <a:solidFill>
                            <a:srgbClr val="0070C0"/>
                          </a:solidFill>
                          <a:latin typeface="Cambria Math"/>
                        </a:rPr>
                        <m:t>𝒏</m:t>
                      </m:r>
                      <m:r>
                        <a:rPr lang="en-US" sz="2600" b="1" i="1" smtClean="0">
                          <a:solidFill>
                            <a:srgbClr val="0070C0"/>
                          </a:solidFill>
                          <a:latin typeface="Cambria Math"/>
                        </a:rPr>
                        <m:t>=</m:t>
                      </m:r>
                      <m:f>
                        <m:fPr>
                          <m:ctrlPr>
                            <a:rPr lang="en-US" sz="2600" b="1" i="1">
                              <a:solidFill>
                                <a:srgbClr val="0070C0"/>
                              </a:solidFill>
                              <a:latin typeface="Cambria Math"/>
                            </a:rPr>
                          </m:ctrlPr>
                        </m:fPr>
                        <m:num>
                          <m:sSub>
                            <m:sSubPr>
                              <m:ctrlPr>
                                <a:rPr lang="en-US" sz="2600" b="1" i="1">
                                  <a:solidFill>
                                    <a:srgbClr val="0070C0"/>
                                  </a:solidFill>
                                  <a:latin typeface="Cambria Math"/>
                                </a:rPr>
                              </m:ctrlPr>
                            </m:sSubPr>
                            <m:e>
                              <m:r>
                                <a:rPr lang="en-US" sz="2600" b="1" i="1">
                                  <a:solidFill>
                                    <a:srgbClr val="0070C0"/>
                                  </a:solidFill>
                                  <a:latin typeface="Cambria Math"/>
                                </a:rPr>
                                <m:t> </m:t>
                              </m:r>
                              <m:r>
                                <a:rPr lang="en-US" sz="2600" b="1" i="1">
                                  <a:solidFill>
                                    <a:srgbClr val="0070C0"/>
                                  </a:solidFill>
                                  <a:latin typeface="Cambria Math"/>
                                </a:rPr>
                                <m:t>𝜹</m:t>
                              </m:r>
                              <m:r>
                                <a:rPr lang="en-US" sz="2600" b="1" i="1">
                                  <a:solidFill>
                                    <a:srgbClr val="0070C0"/>
                                  </a:solidFill>
                                  <a:latin typeface="Cambria Math"/>
                                </a:rPr>
                                <m:t> ·</m:t>
                              </m:r>
                              <m:r>
                                <a:rPr lang="el-GR" sz="2600" b="1" i="1" smtClean="0">
                                  <a:solidFill>
                                    <a:srgbClr val="0070C0"/>
                                  </a:solidFill>
                                  <a:latin typeface="Cambria Math"/>
                                </a:rPr>
                                <m:t>𝝀</m:t>
                              </m:r>
                            </m:e>
                            <m:sub/>
                          </m:sSub>
                        </m:num>
                        <m:den>
                          <m:r>
                            <a:rPr lang="en-US" sz="2600" b="1" i="1">
                              <a:solidFill>
                                <a:srgbClr val="0070C0"/>
                              </a:solidFill>
                              <a:latin typeface="Cambria Math"/>
                            </a:rPr>
                            <m:t>𝟐</m:t>
                          </m:r>
                          <m:r>
                            <a:rPr lang="en-US" sz="2600" b="1" i="1">
                              <a:solidFill>
                                <a:srgbClr val="0070C0"/>
                              </a:solidFill>
                              <a:latin typeface="Cambria Math"/>
                            </a:rPr>
                            <m:t>𝝅</m:t>
                          </m:r>
                          <m:r>
                            <a:rPr lang="en-US" sz="2600" b="1" i="1">
                              <a:solidFill>
                                <a:srgbClr val="0070C0"/>
                              </a:solidFill>
                              <a:latin typeface="Cambria Math"/>
                            </a:rPr>
                            <m:t>𝑳</m:t>
                          </m:r>
                        </m:den>
                      </m:f>
                    </m:oMath>
                  </m:oMathPara>
                </a14:m>
                <a:endParaRPr lang="en-US" sz="2600" b="1" dirty="0" smtClean="0">
                  <a:solidFill>
                    <a:srgbClr val="0070C0"/>
                  </a:solidFill>
                </a:endParaRPr>
              </a:p>
              <a:p>
                <a:pPr>
                  <a:lnSpc>
                    <a:spcPct val="110000"/>
                  </a:lnSpc>
                  <a:spcBef>
                    <a:spcPts val="0"/>
                  </a:spcBef>
                  <a:spcAft>
                    <a:spcPts val="600"/>
                  </a:spcAft>
                </a:pPr>
                <a:r>
                  <a:rPr lang="en-US" sz="2600" dirty="0" smtClean="0"/>
                  <a:t>For </a:t>
                </a:r>
                <a:r>
                  <a:rPr lang="en-US" sz="2600" dirty="0"/>
                  <a:t>He-Ne laser λ</a:t>
                </a:r>
                <a:r>
                  <a:rPr lang="en-US" sz="2600" i="1" dirty="0"/>
                  <a:t>=</a:t>
                </a:r>
                <a:r>
                  <a:rPr lang="en-US" sz="2600" dirty="0"/>
                  <a:t> 632.8 nm, and LHC magnet </a:t>
                </a:r>
                <a:r>
                  <a:rPr lang="en-US" sz="2600" i="1" dirty="0"/>
                  <a:t>L</a:t>
                </a:r>
                <a:r>
                  <a:rPr lang="en-US" sz="2600" dirty="0"/>
                  <a:t>=14.3 m, the difference </a:t>
                </a:r>
                <a:r>
                  <a:rPr lang="en-US" sz="2600" b="1" i="1" dirty="0" err="1">
                    <a:solidFill>
                      <a:srgbClr val="0000FF"/>
                    </a:solidFill>
                  </a:rPr>
                  <a:t>Δn</a:t>
                </a:r>
                <a:r>
                  <a:rPr lang="en-US" sz="2600" b="1" dirty="0">
                    <a:solidFill>
                      <a:srgbClr val="0000FF"/>
                    </a:solidFill>
                  </a:rPr>
                  <a:t> ≈ 6 </a:t>
                </a:r>
                <a:r>
                  <a:rPr lang="en-US" sz="2600" b="1" dirty="0" smtClean="0">
                    <a:solidFill>
                      <a:srgbClr val="0000FF"/>
                    </a:solidFill>
                  </a:rPr>
                  <a:t>∙10</a:t>
                </a:r>
                <a:r>
                  <a:rPr lang="en-US" sz="2600" b="1" baseline="30000" dirty="0" smtClean="0">
                    <a:solidFill>
                      <a:srgbClr val="0000FF"/>
                    </a:solidFill>
                  </a:rPr>
                  <a:t>-14</a:t>
                </a:r>
                <a:r>
                  <a:rPr lang="en-US" sz="2600" b="1" dirty="0" smtClean="0">
                    <a:solidFill>
                      <a:srgbClr val="0000FF"/>
                    </a:solidFill>
                  </a:rPr>
                  <a:t> </a:t>
                </a:r>
                <a:r>
                  <a:rPr lang="en-US" sz="2600" dirty="0"/>
                  <a:t>can be </a:t>
                </a:r>
                <a:r>
                  <a:rPr lang="en-US" sz="2600" dirty="0" smtClean="0"/>
                  <a:t>measurable</a:t>
                </a:r>
              </a:p>
              <a:p>
                <a:pPr>
                  <a:lnSpc>
                    <a:spcPct val="110000"/>
                  </a:lnSpc>
                  <a:spcBef>
                    <a:spcPts val="0"/>
                  </a:spcBef>
                  <a:spcAft>
                    <a:spcPts val="600"/>
                  </a:spcAft>
                </a:pPr>
                <a:r>
                  <a:rPr lang="en-US" sz="2600" b="1" dirty="0" smtClean="0">
                    <a:solidFill>
                      <a:srgbClr val="FF0000"/>
                    </a:solidFill>
                  </a:rPr>
                  <a:t>Our previous experiments were made without resonant cavities</a:t>
                </a:r>
              </a:p>
              <a:p>
                <a:pPr>
                  <a:lnSpc>
                    <a:spcPct val="110000"/>
                  </a:lnSpc>
                  <a:spcBef>
                    <a:spcPts val="0"/>
                  </a:spcBef>
                  <a:spcAft>
                    <a:spcPts val="600"/>
                  </a:spcAft>
                </a:pPr>
                <a:r>
                  <a:rPr lang="en-US" sz="2600" dirty="0" smtClean="0"/>
                  <a:t>Sensitivity </a:t>
                </a:r>
                <a:r>
                  <a:rPr lang="en-US" sz="2600" dirty="0"/>
                  <a:t>can be significantly increased by an application of high finesse cavities </a:t>
                </a:r>
                <a:endParaRPr lang="en-US" sz="2600" dirty="0" smtClean="0"/>
              </a:p>
              <a:p>
                <a:pPr>
                  <a:lnSpc>
                    <a:spcPct val="110000"/>
                  </a:lnSpc>
                  <a:spcBef>
                    <a:spcPts val="0"/>
                  </a:spcBef>
                  <a:spcAft>
                    <a:spcPts val="600"/>
                  </a:spcAft>
                </a:pPr>
                <a:r>
                  <a:rPr lang="en-US" sz="2600" dirty="0" smtClean="0"/>
                  <a:t>It can improve sensitivity by a  factor 10</a:t>
                </a:r>
                <a:r>
                  <a:rPr lang="en-US" sz="2600" baseline="30000" dirty="0" smtClean="0"/>
                  <a:t>3 </a:t>
                </a:r>
                <a:r>
                  <a:rPr lang="en-US" sz="2600" dirty="0" smtClean="0"/>
                  <a:t>- 10</a:t>
                </a:r>
                <a:r>
                  <a:rPr lang="en-US" sz="2600" baseline="30000" dirty="0" smtClean="0"/>
                  <a:t>5</a:t>
                </a:r>
                <a:r>
                  <a:rPr lang="en-US" sz="2600" dirty="0" smtClean="0"/>
                  <a:t> </a:t>
                </a:r>
                <a:endParaRPr lang="cs-CZ" sz="2600" dirty="0" smtClean="0"/>
              </a:p>
              <a:p>
                <a:pPr>
                  <a:lnSpc>
                    <a:spcPct val="110000"/>
                  </a:lnSpc>
                  <a:spcBef>
                    <a:spcPts val="0"/>
                  </a:spcBef>
                  <a:spcAft>
                    <a:spcPts val="600"/>
                  </a:spcAft>
                </a:pPr>
                <a:r>
                  <a:rPr lang="en-US" sz="2600" b="1" dirty="0" smtClean="0">
                    <a:solidFill>
                      <a:srgbClr val="002060"/>
                    </a:solidFill>
                  </a:rPr>
                  <a:t>We </a:t>
                </a:r>
                <a:r>
                  <a:rPr lang="en-US" sz="2600" b="1" dirty="0">
                    <a:solidFill>
                      <a:srgbClr val="002060"/>
                    </a:solidFill>
                  </a:rPr>
                  <a:t>are still far from QED prediction, but we are  approaching </a:t>
                </a:r>
              </a:p>
              <a:p>
                <a:pPr marL="342900" indent="-342900">
                  <a:buFont typeface="Arial" pitchFamily="34" charset="0"/>
                  <a:buChar char="•"/>
                </a:pPr>
                <a:endParaRPr lang="en-US" sz="2400" dirty="0" smtClean="0"/>
              </a:p>
              <a:p>
                <a:endParaRPr lang="en-US" dirty="0"/>
              </a:p>
            </p:txBody>
          </p:sp>
        </mc:Choice>
        <mc:Fallback>
          <p:sp>
            <p:nvSpPr>
              <p:cNvPr id="7" name="Zástupný symbol pro obsah 6"/>
              <p:cNvSpPr>
                <a:spLocks noGrp="1" noRot="1" noChangeAspect="1" noMove="1" noResize="1" noEditPoints="1" noAdjustHandles="1" noChangeArrowheads="1" noChangeShapeType="1" noTextEdit="1"/>
              </p:cNvSpPr>
              <p:nvPr>
                <p:ph idx="1"/>
              </p:nvPr>
            </p:nvSpPr>
            <p:spPr>
              <a:xfrm>
                <a:off x="457200" y="1556793"/>
                <a:ext cx="8229600" cy="5040560"/>
              </a:xfrm>
              <a:blipFill rotWithShape="1">
                <a:blip r:embed="rId2"/>
                <a:stretch>
                  <a:fillRect l="-74" t="-1693" r="-1630" b="-726"/>
                </a:stretch>
              </a:blipFill>
            </p:spPr>
            <p:txBody>
              <a:bodyPr/>
              <a:lstStyle/>
              <a:p>
                <a:r>
                  <a:rPr lang="en-US">
                    <a:noFill/>
                  </a:rPr>
                  <a:t> </a:t>
                </a:r>
              </a:p>
            </p:txBody>
          </p:sp>
        </mc:Fallback>
      </mc:AlternateContent>
      <p:sp>
        <p:nvSpPr>
          <p:cNvPr id="4" name="Zástupný symbol pro zápatí 3"/>
          <p:cNvSpPr>
            <a:spLocks noGrp="1"/>
          </p:cNvSpPr>
          <p:nvPr>
            <p:ph type="ftr" sz="quarter" idx="11"/>
          </p:nvPr>
        </p:nvSpPr>
        <p:spPr/>
        <p:txBody>
          <a:bodyPr/>
          <a:lstStyle/>
          <a:p>
            <a:r>
              <a:rPr lang="en-US" smtClean="0"/>
              <a:t>107th MEETING OF THE SPSC</a:t>
            </a:r>
            <a:endParaRPr lang="en-US"/>
          </a:p>
        </p:txBody>
      </p:sp>
      <p:sp>
        <p:nvSpPr>
          <p:cNvPr id="5" name="Zástupný symbol pro číslo snímku 4"/>
          <p:cNvSpPr>
            <a:spLocks noGrp="1"/>
          </p:cNvSpPr>
          <p:nvPr>
            <p:ph type="sldNum" sz="quarter" idx="12"/>
          </p:nvPr>
        </p:nvSpPr>
        <p:spPr/>
        <p:txBody>
          <a:bodyPr>
            <a:normAutofit fontScale="85000" lnSpcReduction="20000"/>
          </a:bodyPr>
          <a:lstStyle/>
          <a:p>
            <a:fld id="{20741979-6BAC-445B-A87D-E3386F7FCCBD}" type="slidenum">
              <a:rPr lang="en-US" smtClean="0"/>
              <a:t>34</a:t>
            </a:fld>
            <a:endParaRPr lang="en-US"/>
          </a:p>
        </p:txBody>
      </p:sp>
    </p:spTree>
    <p:extLst>
      <p:ext uri="{BB962C8B-B14F-4D97-AF65-F5344CB8AC3E}">
        <p14:creationId xmlns:p14="http://schemas.microsoft.com/office/powerpoint/2010/main" val="39749197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332656"/>
            <a:ext cx="8038596" cy="923330"/>
          </a:xfrm>
          <a:prstGeom prst="rect">
            <a:avLst/>
          </a:prstGeom>
          <a:noFill/>
        </p:spPr>
        <p:txBody>
          <a:bodyPr wrap="square" rtlCol="0">
            <a:spAutoFit/>
          </a:bodyPr>
          <a:lstStyle/>
          <a:p>
            <a:r>
              <a:rPr lang="en-US" sz="5400" b="1" dirty="0" smtClean="0">
                <a:solidFill>
                  <a:schemeClr val="tx2"/>
                </a:solidFill>
              </a:rPr>
              <a:t>Cavities</a:t>
            </a:r>
            <a:endParaRPr lang="cs-CZ" sz="5400" b="1" dirty="0">
              <a:solidFill>
                <a:schemeClr val="tx2"/>
              </a:solidFill>
            </a:endParaRPr>
          </a:p>
        </p:txBody>
      </p:sp>
      <p:sp>
        <p:nvSpPr>
          <p:cNvPr id="7" name="Zástupný symbol pro obsah 6"/>
          <p:cNvSpPr>
            <a:spLocks noGrp="1"/>
          </p:cNvSpPr>
          <p:nvPr>
            <p:ph idx="1"/>
          </p:nvPr>
        </p:nvSpPr>
        <p:spPr>
          <a:xfrm>
            <a:off x="535294" y="1700808"/>
            <a:ext cx="8357185" cy="4625609"/>
          </a:xfrm>
        </p:spPr>
        <p:txBody>
          <a:bodyPr>
            <a:noAutofit/>
          </a:bodyPr>
          <a:lstStyle/>
          <a:p>
            <a:r>
              <a:rPr lang="cs-CZ" sz="2200" dirty="0" err="1" smtClean="0"/>
              <a:t>Increasing</a:t>
            </a:r>
            <a:r>
              <a:rPr lang="cs-CZ" sz="2200" dirty="0" smtClean="0"/>
              <a:t> </a:t>
            </a:r>
            <a:r>
              <a:rPr lang="cs-CZ" sz="2200" dirty="0" err="1"/>
              <a:t>path</a:t>
            </a:r>
            <a:r>
              <a:rPr lang="cs-CZ" sz="2200" dirty="0"/>
              <a:t> </a:t>
            </a:r>
            <a:r>
              <a:rPr lang="cs-CZ" sz="2200" dirty="0" err="1"/>
              <a:t>of</a:t>
            </a:r>
            <a:r>
              <a:rPr lang="cs-CZ" sz="2200" dirty="0"/>
              <a:t> </a:t>
            </a:r>
            <a:r>
              <a:rPr lang="cs-CZ" sz="2200" dirty="0" err="1"/>
              <a:t>the</a:t>
            </a:r>
            <a:r>
              <a:rPr lang="cs-CZ" sz="2200" dirty="0"/>
              <a:t> laser </a:t>
            </a:r>
            <a:r>
              <a:rPr lang="cs-CZ" sz="2200" dirty="0" err="1"/>
              <a:t>beam</a:t>
            </a:r>
            <a:r>
              <a:rPr lang="cs-CZ" sz="2200" dirty="0"/>
              <a:t> in </a:t>
            </a:r>
            <a:r>
              <a:rPr lang="cs-CZ" sz="2200" dirty="0" err="1"/>
              <a:t>the</a:t>
            </a:r>
            <a:r>
              <a:rPr lang="cs-CZ" sz="2200" dirty="0"/>
              <a:t> </a:t>
            </a:r>
            <a:r>
              <a:rPr lang="cs-CZ" sz="2200" dirty="0" err="1"/>
              <a:t>magnetic</a:t>
            </a:r>
            <a:r>
              <a:rPr lang="cs-CZ" sz="2200" dirty="0"/>
              <a:t> </a:t>
            </a:r>
            <a:r>
              <a:rPr lang="cs-CZ" sz="2200" dirty="0" err="1"/>
              <a:t>field</a:t>
            </a:r>
            <a:r>
              <a:rPr lang="cs-CZ" sz="2200" dirty="0"/>
              <a:t> </a:t>
            </a:r>
            <a:r>
              <a:rPr lang="en-US" sz="2200" dirty="0" smtClean="0"/>
              <a:t/>
            </a:r>
            <a:br>
              <a:rPr lang="en-US" sz="2200" dirty="0" smtClean="0"/>
            </a:br>
            <a:r>
              <a:rPr lang="cs-CZ" sz="2200" dirty="0" smtClean="0"/>
              <a:t>→ </a:t>
            </a:r>
            <a:r>
              <a:rPr lang="cs-CZ" sz="2200" b="1" dirty="0" err="1"/>
              <a:t>using</a:t>
            </a:r>
            <a:r>
              <a:rPr lang="cs-CZ" sz="2200" b="1" dirty="0"/>
              <a:t> a </a:t>
            </a:r>
            <a:r>
              <a:rPr lang="cs-CZ" sz="2200" b="1" dirty="0" err="1"/>
              <a:t>cavity</a:t>
            </a:r>
            <a:endParaRPr lang="cs-CZ" sz="2200" b="1" dirty="0"/>
          </a:p>
          <a:p>
            <a:r>
              <a:rPr lang="en-US" sz="2200" dirty="0" smtClean="0"/>
              <a:t>Magnetic length of LHC </a:t>
            </a:r>
            <a:r>
              <a:rPr lang="en-US" sz="2200" dirty="0" smtClean="0"/>
              <a:t>magnets </a:t>
            </a:r>
            <a:r>
              <a:rPr lang="en-US" sz="2200" dirty="0" smtClean="0"/>
              <a:t>of 14.3 m</a:t>
            </a:r>
          </a:p>
          <a:p>
            <a:r>
              <a:rPr lang="en-US" sz="2200" dirty="0" smtClean="0"/>
              <a:t>Inner </a:t>
            </a:r>
            <a:r>
              <a:rPr lang="en-US" sz="2200" dirty="0" smtClean="0"/>
              <a:t>tubes </a:t>
            </a:r>
            <a:r>
              <a:rPr lang="en-US" sz="2200" dirty="0"/>
              <a:t>are </a:t>
            </a:r>
            <a:r>
              <a:rPr lang="en-US" sz="2200" dirty="0" smtClean="0"/>
              <a:t>curved</a:t>
            </a:r>
            <a:r>
              <a:rPr lang="en-US" sz="2200" dirty="0"/>
              <a:t> </a:t>
            </a:r>
            <a:r>
              <a:rPr lang="en-US" sz="2200" dirty="0" smtClean="0"/>
              <a:t>– effective aperture is about 23 mm</a:t>
            </a:r>
            <a:endParaRPr lang="en-US" sz="2200" dirty="0" smtClean="0">
              <a:sym typeface="Wingdings" pitchFamily="2" charset="2"/>
            </a:endParaRPr>
          </a:p>
          <a:p>
            <a:pPr marL="118872" indent="0">
              <a:buNone/>
            </a:pPr>
            <a:r>
              <a:rPr lang="en-US" sz="2200" dirty="0" smtClean="0"/>
              <a:t>Aim and challenge </a:t>
            </a:r>
          </a:p>
          <a:p>
            <a:pPr lvl="1"/>
            <a:r>
              <a:rPr lang="en-US" sz="2200" dirty="0" smtClean="0"/>
              <a:t>preparation </a:t>
            </a:r>
            <a:r>
              <a:rPr lang="en-US" sz="2200" dirty="0"/>
              <a:t>of 2 </a:t>
            </a:r>
            <a:r>
              <a:rPr lang="en-US" sz="2200" dirty="0" err="1" smtClean="0"/>
              <a:t>Fabry</a:t>
            </a:r>
            <a:r>
              <a:rPr lang="en-US" sz="2200" dirty="0" smtClean="0"/>
              <a:t>-Perot </a:t>
            </a:r>
            <a:r>
              <a:rPr lang="en-US" sz="2200" dirty="0"/>
              <a:t>cavities, </a:t>
            </a:r>
            <a:r>
              <a:rPr lang="en-US" sz="2200" dirty="0" smtClean="0"/>
              <a:t>19.6 m </a:t>
            </a:r>
            <a:r>
              <a:rPr lang="en-US" sz="2200" dirty="0"/>
              <a:t>long, for the photon </a:t>
            </a:r>
            <a:r>
              <a:rPr lang="en-US" sz="2200" dirty="0" smtClean="0"/>
              <a:t>regeneration run (with  </a:t>
            </a:r>
            <a:r>
              <a:rPr lang="en-US" sz="2200" dirty="0" err="1" smtClean="0"/>
              <a:t>Ar</a:t>
            </a:r>
            <a:r>
              <a:rPr lang="en-US" sz="2200" dirty="0" smtClean="0"/>
              <a:t>+, </a:t>
            </a:r>
            <a:r>
              <a:rPr lang="en-US" sz="2200" dirty="0" err="1" smtClean="0"/>
              <a:t>Nd:YAG</a:t>
            </a:r>
            <a:r>
              <a:rPr lang="en-US" sz="2200" dirty="0" smtClean="0"/>
              <a:t> laser??)</a:t>
            </a:r>
          </a:p>
          <a:p>
            <a:pPr lvl="1"/>
            <a:r>
              <a:rPr lang="en-US" sz="2200" dirty="0" smtClean="0"/>
              <a:t>completion </a:t>
            </a:r>
            <a:r>
              <a:rPr lang="en-US" sz="2200" dirty="0"/>
              <a:t>of full length 19.6 m cavity for </a:t>
            </a:r>
            <a:r>
              <a:rPr lang="en-US" sz="2200" dirty="0" smtClean="0"/>
              <a:t>VMB, implementation to </a:t>
            </a:r>
            <a:r>
              <a:rPr lang="en-US" sz="2200" dirty="0"/>
              <a:t>LHC </a:t>
            </a:r>
            <a:r>
              <a:rPr lang="en-US" sz="2200" dirty="0" smtClean="0"/>
              <a:t>magnet, for stabilized He-Ne laser, 632.8 </a:t>
            </a:r>
            <a:r>
              <a:rPr lang="en-US" sz="2200" dirty="0"/>
              <a:t>nm </a:t>
            </a:r>
          </a:p>
          <a:p>
            <a:pPr marL="365760" lvl="1" indent="0">
              <a:buNone/>
            </a:pPr>
            <a:r>
              <a:rPr lang="en-US" sz="2200" dirty="0" smtClean="0"/>
              <a:t>We have new </a:t>
            </a:r>
            <a:r>
              <a:rPr lang="en-US" sz="2200" dirty="0"/>
              <a:t>experiences with optical elements </a:t>
            </a:r>
            <a:r>
              <a:rPr lang="en-US" sz="2200" dirty="0" smtClean="0"/>
              <a:t>mounting, </a:t>
            </a:r>
            <a:r>
              <a:rPr lang="en-US" sz="2200" dirty="0"/>
              <a:t>beam alignment and stability </a:t>
            </a:r>
            <a:r>
              <a:rPr lang="en-US" sz="2200" dirty="0" smtClean="0"/>
              <a:t>from previous runs</a:t>
            </a:r>
            <a:endParaRPr lang="en-US" sz="2200" dirty="0"/>
          </a:p>
        </p:txBody>
      </p:sp>
      <p:sp>
        <p:nvSpPr>
          <p:cNvPr id="3" name="Zástupný symbol pro zápatí 2"/>
          <p:cNvSpPr>
            <a:spLocks noGrp="1"/>
          </p:cNvSpPr>
          <p:nvPr>
            <p:ph type="ftr" sz="quarter" idx="11"/>
          </p:nvPr>
        </p:nvSpPr>
        <p:spPr/>
        <p:txBody>
          <a:bodyPr/>
          <a:lstStyle/>
          <a:p>
            <a:r>
              <a:rPr lang="en-US" smtClean="0"/>
              <a:t>107th MEETING OF THE SPSC</a:t>
            </a:r>
            <a:endParaRPr lang="en-US"/>
          </a:p>
        </p:txBody>
      </p:sp>
      <p:sp>
        <p:nvSpPr>
          <p:cNvPr id="4" name="Zástupný symbol pro číslo snímku 3"/>
          <p:cNvSpPr>
            <a:spLocks noGrp="1"/>
          </p:cNvSpPr>
          <p:nvPr>
            <p:ph type="sldNum" sz="quarter" idx="12"/>
          </p:nvPr>
        </p:nvSpPr>
        <p:spPr/>
        <p:txBody>
          <a:bodyPr>
            <a:normAutofit fontScale="85000" lnSpcReduction="20000"/>
          </a:bodyPr>
          <a:lstStyle/>
          <a:p>
            <a:fld id="{90D7A542-B47A-47AE-871E-DCF552FE1ED8}" type="slidenum">
              <a:rPr lang="en-US" smtClean="0"/>
              <a:t>35</a:t>
            </a:fld>
            <a:endParaRPr lang="en-US"/>
          </a:p>
        </p:txBody>
      </p:sp>
    </p:spTree>
    <p:extLst>
      <p:ext uri="{BB962C8B-B14F-4D97-AF65-F5344CB8AC3E}">
        <p14:creationId xmlns:p14="http://schemas.microsoft.com/office/powerpoint/2010/main" val="24890278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3212976"/>
            <a:ext cx="2521648" cy="2674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Nadpis 4"/>
          <p:cNvSpPr>
            <a:spLocks noGrp="1"/>
          </p:cNvSpPr>
          <p:nvPr>
            <p:ph type="title"/>
          </p:nvPr>
        </p:nvSpPr>
        <p:spPr>
          <a:xfrm>
            <a:off x="683568" y="548680"/>
            <a:ext cx="8712968" cy="792088"/>
          </a:xfrm>
        </p:spPr>
        <p:txBody>
          <a:bodyPr>
            <a:normAutofit fontScale="90000"/>
          </a:bodyPr>
          <a:lstStyle/>
          <a:p>
            <a:r>
              <a:rPr lang="en-GB" sz="3200" dirty="0"/>
              <a:t>Development of high finesse optical cavity</a:t>
            </a:r>
            <a:r>
              <a:rPr lang="cs-CZ" sz="3200" dirty="0"/>
              <a:t/>
            </a:r>
            <a:br>
              <a:rPr lang="cs-CZ" sz="3200" dirty="0"/>
            </a:br>
            <a:endParaRPr lang="en-US" sz="3200" dirty="0"/>
          </a:p>
        </p:txBody>
      </p:sp>
      <p:sp>
        <p:nvSpPr>
          <p:cNvPr id="7" name="Zástupný symbol pro obsah 6"/>
          <p:cNvSpPr>
            <a:spLocks noGrp="1"/>
          </p:cNvSpPr>
          <p:nvPr>
            <p:ph sz="half" idx="1"/>
          </p:nvPr>
        </p:nvSpPr>
        <p:spPr>
          <a:xfrm>
            <a:off x="467544" y="1628800"/>
            <a:ext cx="7992888" cy="1584176"/>
          </a:xfrm>
        </p:spPr>
        <p:txBody>
          <a:bodyPr>
            <a:normAutofit fontScale="92500" lnSpcReduction="20000"/>
          </a:bodyPr>
          <a:lstStyle/>
          <a:p>
            <a:pPr marL="342900" indent="-342900">
              <a:spcAft>
                <a:spcPts val="600"/>
              </a:spcAft>
              <a:buFont typeface="Arial" pitchFamily="34" charset="0"/>
              <a:buChar char="•"/>
            </a:pPr>
            <a:r>
              <a:rPr lang="en-US" sz="2600" dirty="0"/>
              <a:t>The preparation of one meter long prototype of the </a:t>
            </a:r>
            <a:r>
              <a:rPr lang="en-US" sz="2600" dirty="0" err="1"/>
              <a:t>Fabry</a:t>
            </a:r>
            <a:r>
              <a:rPr lang="en-US" sz="2600" dirty="0"/>
              <a:t>-Perot</a:t>
            </a:r>
            <a:r>
              <a:rPr lang="en-US" sz="2600" b="1" dirty="0"/>
              <a:t> </a:t>
            </a:r>
            <a:r>
              <a:rPr lang="en-US" sz="2600" dirty="0"/>
              <a:t>cavity started at Czech Technical University , Prague</a:t>
            </a:r>
          </a:p>
          <a:p>
            <a:pPr marL="342900" indent="-342900">
              <a:spcAft>
                <a:spcPts val="600"/>
              </a:spcAft>
              <a:buFont typeface="Arial" pitchFamily="34" charset="0"/>
              <a:buChar char="•"/>
            </a:pPr>
            <a:r>
              <a:rPr lang="en-US" sz="2600" dirty="0"/>
              <a:t>The light will be locked inside the cavity by using the Pound-</a:t>
            </a:r>
            <a:r>
              <a:rPr lang="en-US" sz="2600" dirty="0" err="1"/>
              <a:t>Drever</a:t>
            </a:r>
            <a:r>
              <a:rPr lang="en-US" sz="2600" dirty="0"/>
              <a:t>-Hall lock-in technique</a:t>
            </a:r>
          </a:p>
          <a:p>
            <a:endParaRPr lang="en-US" dirty="0"/>
          </a:p>
        </p:txBody>
      </p:sp>
      <p:sp>
        <p:nvSpPr>
          <p:cNvPr id="8" name="Zástupný symbol pro obsah 7"/>
          <p:cNvSpPr>
            <a:spLocks noGrp="1"/>
          </p:cNvSpPr>
          <p:nvPr>
            <p:ph sz="half" idx="2"/>
          </p:nvPr>
        </p:nvSpPr>
        <p:spPr>
          <a:xfrm>
            <a:off x="467544" y="3212976"/>
            <a:ext cx="6077949" cy="3240360"/>
          </a:xfrm>
        </p:spPr>
        <p:txBody>
          <a:bodyPr>
            <a:noAutofit/>
          </a:bodyPr>
          <a:lstStyle/>
          <a:p>
            <a:pPr marL="342900" indent="-342900">
              <a:buFont typeface="Arial" pitchFamily="34" charset="0"/>
              <a:buChar char="•"/>
            </a:pPr>
            <a:r>
              <a:rPr lang="en-US" sz="2400" dirty="0"/>
              <a:t>The work was concerning about the design of mirror geometry, parameters of optical reflective layers, calculation of </a:t>
            </a:r>
            <a:r>
              <a:rPr lang="en-GB" sz="2400" dirty="0"/>
              <a:t>beam matching  for  optical coupling of the laser beam </a:t>
            </a:r>
            <a:r>
              <a:rPr lang="en-GB" sz="2400" dirty="0" smtClean="0"/>
              <a:t>to </a:t>
            </a:r>
            <a:r>
              <a:rPr lang="en-GB" sz="2400" dirty="0"/>
              <a:t>the </a:t>
            </a:r>
            <a:r>
              <a:rPr lang="en-GB" sz="2400" dirty="0" smtClean="0"/>
              <a:t>cavity</a:t>
            </a:r>
          </a:p>
          <a:p>
            <a:pPr marL="342900" indent="-342900">
              <a:buFont typeface="Arial" pitchFamily="34" charset="0"/>
              <a:buChar char="•"/>
            </a:pPr>
            <a:r>
              <a:rPr lang="en-US" sz="2400" dirty="0" smtClean="0"/>
              <a:t>The </a:t>
            </a:r>
            <a:r>
              <a:rPr lang="en-US" sz="2400" dirty="0"/>
              <a:t>development of a rotating FP cavity to </a:t>
            </a:r>
            <a:r>
              <a:rPr lang="en-US" sz="2400" dirty="0" smtClean="0"/>
              <a:t>suppress </a:t>
            </a:r>
            <a:r>
              <a:rPr lang="en-US" sz="2400" dirty="0"/>
              <a:t>parasitic birefringence of the </a:t>
            </a:r>
            <a:r>
              <a:rPr lang="en-US" sz="2400" dirty="0" smtClean="0"/>
              <a:t>mirrors</a:t>
            </a:r>
            <a:endParaRPr lang="en-US" sz="2400" dirty="0"/>
          </a:p>
          <a:p>
            <a:endParaRPr lang="en-US" sz="2400" dirty="0"/>
          </a:p>
          <a:p>
            <a:endParaRPr lang="en-US" sz="2400" dirty="0"/>
          </a:p>
        </p:txBody>
      </p:sp>
      <p:sp>
        <p:nvSpPr>
          <p:cNvPr id="2" name="Zástupný symbol pro zápatí 1"/>
          <p:cNvSpPr>
            <a:spLocks noGrp="1"/>
          </p:cNvSpPr>
          <p:nvPr>
            <p:ph type="ftr" sz="quarter" idx="17"/>
          </p:nvPr>
        </p:nvSpPr>
        <p:spPr/>
        <p:txBody>
          <a:bodyPr/>
          <a:lstStyle/>
          <a:p>
            <a:r>
              <a:rPr lang="en-US" smtClean="0"/>
              <a:t>107th MEETING OF THE SPSC</a:t>
            </a:r>
            <a:endParaRPr lang="en-US"/>
          </a:p>
        </p:txBody>
      </p:sp>
      <p:sp>
        <p:nvSpPr>
          <p:cNvPr id="3" name="Zástupný symbol pro číslo snímku 2"/>
          <p:cNvSpPr>
            <a:spLocks noGrp="1"/>
          </p:cNvSpPr>
          <p:nvPr>
            <p:ph type="sldNum" sz="quarter" idx="16"/>
          </p:nvPr>
        </p:nvSpPr>
        <p:spPr/>
        <p:txBody>
          <a:bodyPr>
            <a:normAutofit fontScale="85000" lnSpcReduction="20000"/>
          </a:bodyPr>
          <a:lstStyle/>
          <a:p>
            <a:fld id="{90D7A542-B47A-47AE-871E-DCF552FE1ED8}" type="slidenum">
              <a:rPr lang="en-US" smtClean="0"/>
              <a:t>36</a:t>
            </a:fld>
            <a:endParaRPr lang="en-US"/>
          </a:p>
        </p:txBody>
      </p:sp>
    </p:spTree>
    <p:extLst>
      <p:ext uri="{BB962C8B-B14F-4D97-AF65-F5344CB8AC3E}">
        <p14:creationId xmlns:p14="http://schemas.microsoft.com/office/powerpoint/2010/main" val="218329026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01336" y="116632"/>
            <a:ext cx="8153400" cy="990600"/>
          </a:xfrm>
        </p:spPr>
        <p:txBody>
          <a:bodyPr>
            <a:normAutofit/>
          </a:bodyPr>
          <a:lstStyle/>
          <a:p>
            <a:r>
              <a:rPr lang="cs-CZ" sz="3200" dirty="0" smtClean="0"/>
              <a:t>Prototype </a:t>
            </a:r>
            <a:r>
              <a:rPr lang="cs-CZ" sz="3200" dirty="0" err="1" smtClean="0"/>
              <a:t>of</a:t>
            </a:r>
            <a:r>
              <a:rPr lang="cs-CZ" sz="3200" dirty="0" smtClean="0"/>
              <a:t> 1m long </a:t>
            </a:r>
            <a:r>
              <a:rPr lang="cs-CZ" sz="3200" dirty="0" err="1" smtClean="0"/>
              <a:t>cavity</a:t>
            </a:r>
            <a:r>
              <a:rPr lang="cs-CZ" sz="3200" dirty="0" smtClean="0"/>
              <a:t> </a:t>
            </a:r>
            <a:r>
              <a:rPr lang="cs-CZ" sz="3200" dirty="0" err="1" smtClean="0"/>
              <a:t>at</a:t>
            </a:r>
            <a:r>
              <a:rPr lang="cs-CZ" sz="3200" dirty="0" smtClean="0"/>
              <a:t> CTU Prague</a:t>
            </a:r>
            <a:endParaRPr lang="en-US" sz="3200" dirty="0"/>
          </a:p>
        </p:txBody>
      </p:sp>
      <p:pic>
        <p:nvPicPr>
          <p:cNvPr id="8" name="Zástupný symbol pro obsah 7"/>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683568" y="1507303"/>
            <a:ext cx="3886200" cy="2065713"/>
          </a:xfrm>
        </p:spPr>
      </p:pic>
      <p:pic>
        <p:nvPicPr>
          <p:cNvPr id="9" name="Zástupný symbol pro obsah 8"/>
          <p:cNvPicPr>
            <a:picLocks noGrp="1" noChangeAspect="1"/>
          </p:cNvPicPr>
          <p:nvPr>
            <p:ph sz="quarter" idx="2"/>
          </p:nvPr>
        </p:nvPicPr>
        <p:blipFill>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6948264" y="1589088"/>
            <a:ext cx="1946847" cy="2487984"/>
          </a:xfrm>
          <a:prstGeom prst="rect">
            <a:avLst/>
          </a:prstGeom>
          <a:ln>
            <a:noFill/>
          </a:ln>
          <a:effectLst>
            <a:outerShdw blurRad="292100" dist="139700" dir="2700000" algn="tl" rotWithShape="0">
              <a:srgbClr val="333333">
                <a:alpha val="65000"/>
              </a:srgbClr>
            </a:outerShdw>
          </a:effectLst>
        </p:spPr>
      </p:pic>
      <p:sp>
        <p:nvSpPr>
          <p:cNvPr id="6" name="Zástupný symbol pro číslo snímku 5"/>
          <p:cNvSpPr>
            <a:spLocks noGrp="1"/>
          </p:cNvSpPr>
          <p:nvPr>
            <p:ph type="sldNum" sz="quarter" idx="16"/>
          </p:nvPr>
        </p:nvSpPr>
        <p:spPr/>
        <p:txBody>
          <a:bodyPr>
            <a:normAutofit fontScale="85000" lnSpcReduction="20000"/>
          </a:bodyPr>
          <a:lstStyle/>
          <a:p>
            <a:fld id="{90D7A542-B47A-47AE-871E-DCF552FE1ED8}" type="slidenum">
              <a:rPr lang="en-US" smtClean="0"/>
              <a:t>37</a:t>
            </a:fld>
            <a:endParaRPr lang="en-US"/>
          </a:p>
        </p:txBody>
      </p:sp>
      <p:sp>
        <p:nvSpPr>
          <p:cNvPr id="7" name="Zástupný symbol pro zápatí 6"/>
          <p:cNvSpPr>
            <a:spLocks noGrp="1"/>
          </p:cNvSpPr>
          <p:nvPr>
            <p:ph type="ftr" sz="quarter" idx="17"/>
          </p:nvPr>
        </p:nvSpPr>
        <p:spPr/>
        <p:txBody>
          <a:bodyPr/>
          <a:lstStyle/>
          <a:p>
            <a:r>
              <a:rPr lang="en-US" smtClean="0"/>
              <a:t>107th MEETING OF THE SPSC</a:t>
            </a:r>
            <a:endParaRPr lang="en-US"/>
          </a:p>
        </p:txBody>
      </p:sp>
      <p:sp>
        <p:nvSpPr>
          <p:cNvPr id="10" name="TextBox 2"/>
          <p:cNvSpPr txBox="1"/>
          <p:nvPr/>
        </p:nvSpPr>
        <p:spPr>
          <a:xfrm>
            <a:off x="441174" y="3573016"/>
            <a:ext cx="4346850" cy="2554545"/>
          </a:xfrm>
          <a:prstGeom prst="rect">
            <a:avLst/>
          </a:prstGeom>
          <a:noFill/>
        </p:spPr>
        <p:txBody>
          <a:bodyPr wrap="square" rtlCol="0">
            <a:spAutoFit/>
          </a:bodyPr>
          <a:lstStyle/>
          <a:p>
            <a:r>
              <a:rPr lang="cs-CZ" sz="2000" u="sng" dirty="0" smtClean="0"/>
              <a:t>Planar </a:t>
            </a:r>
            <a:r>
              <a:rPr lang="en-US" sz="2000" u="sng" dirty="0" smtClean="0"/>
              <a:t>2’’ </a:t>
            </a:r>
            <a:r>
              <a:rPr lang="cs-CZ" sz="2000" u="sng" dirty="0" smtClean="0"/>
              <a:t>mirror</a:t>
            </a:r>
            <a:r>
              <a:rPr lang="en-US" sz="2000" u="sng" dirty="0" smtClean="0"/>
              <a:t> mount</a:t>
            </a:r>
            <a:endParaRPr lang="cs-CZ" sz="2000" u="sng" dirty="0" smtClean="0"/>
          </a:p>
          <a:p>
            <a:pPr marL="285750" indent="-285750">
              <a:buFont typeface="Arial" pitchFamily="34" charset="0"/>
              <a:buChar char="•"/>
            </a:pPr>
            <a:r>
              <a:rPr lang="cs-CZ" sz="2000" dirty="0" smtClean="0"/>
              <a:t>Used for locking the cavity‘s resonance frequency</a:t>
            </a:r>
          </a:p>
          <a:p>
            <a:pPr marL="285750" indent="-285750">
              <a:buFont typeface="Arial" pitchFamily="34" charset="0"/>
              <a:buChar char="•"/>
            </a:pPr>
            <a:r>
              <a:rPr lang="cs-CZ" sz="2000" dirty="0" smtClean="0"/>
              <a:t>Adjustable in 5 DOF (two rotation and three translation moves)</a:t>
            </a:r>
          </a:p>
          <a:p>
            <a:pPr marL="285750" indent="-285750">
              <a:buFont typeface="Arial" pitchFamily="34" charset="0"/>
              <a:buChar char="•"/>
            </a:pPr>
            <a:r>
              <a:rPr lang="cs-CZ" sz="2000" dirty="0" smtClean="0"/>
              <a:t>Automated by a close</a:t>
            </a:r>
            <a:r>
              <a:rPr lang="en-US" sz="2000" dirty="0" smtClean="0"/>
              <a:t> </a:t>
            </a:r>
            <a:r>
              <a:rPr lang="cs-CZ" sz="2000" dirty="0" smtClean="0"/>
              <a:t>loop controller</a:t>
            </a:r>
          </a:p>
          <a:p>
            <a:pPr marL="285750" indent="-285750">
              <a:buFont typeface="Arial" pitchFamily="34" charset="0"/>
              <a:buChar char="•"/>
            </a:pPr>
            <a:r>
              <a:rPr lang="cs-CZ" sz="2000" dirty="0" smtClean="0"/>
              <a:t>Mirror mount actuated by piezo drivers</a:t>
            </a:r>
            <a:r>
              <a:rPr lang="en-US" sz="2000" dirty="0" smtClean="0"/>
              <a:t> (</a:t>
            </a:r>
            <a:r>
              <a:rPr lang="en-US" sz="2000" dirty="0" err="1" smtClean="0"/>
              <a:t>Thorlabs</a:t>
            </a:r>
            <a:r>
              <a:rPr lang="en-US" sz="2000" dirty="0" smtClean="0"/>
              <a:t>)</a:t>
            </a:r>
          </a:p>
        </p:txBody>
      </p:sp>
      <p:sp>
        <p:nvSpPr>
          <p:cNvPr id="11" name="TextBox 4"/>
          <p:cNvSpPr txBox="1"/>
          <p:nvPr/>
        </p:nvSpPr>
        <p:spPr>
          <a:xfrm>
            <a:off x="4778036" y="4077072"/>
            <a:ext cx="4346460" cy="2246769"/>
          </a:xfrm>
          <a:prstGeom prst="rect">
            <a:avLst/>
          </a:prstGeom>
          <a:noFill/>
        </p:spPr>
        <p:txBody>
          <a:bodyPr wrap="square" rtlCol="0">
            <a:spAutoFit/>
          </a:bodyPr>
          <a:lstStyle/>
          <a:p>
            <a:r>
              <a:rPr lang="cs-CZ" sz="2000" u="sng" dirty="0" smtClean="0"/>
              <a:t>Concave </a:t>
            </a:r>
            <a:r>
              <a:rPr lang="en-US" sz="2000" u="sng" dirty="0" smtClean="0"/>
              <a:t>2’’ </a:t>
            </a:r>
            <a:r>
              <a:rPr lang="cs-CZ" sz="2000" u="sng" dirty="0" smtClean="0"/>
              <a:t>mirror</a:t>
            </a:r>
            <a:r>
              <a:rPr lang="en-US" sz="2000" u="sng" dirty="0" smtClean="0"/>
              <a:t> moun</a:t>
            </a:r>
            <a:r>
              <a:rPr lang="en-US" sz="2000" u="sng" dirty="0"/>
              <a:t>t</a:t>
            </a:r>
            <a:endParaRPr lang="cs-CZ" sz="2000" u="sng" dirty="0" smtClean="0"/>
          </a:p>
          <a:p>
            <a:pPr marL="285750" indent="-285750">
              <a:buFont typeface="Arial" pitchFamily="34" charset="0"/>
              <a:buChar char="•"/>
            </a:pPr>
            <a:r>
              <a:rPr lang="cs-CZ" sz="2000" dirty="0" smtClean="0"/>
              <a:t>Adjustable in 4 DOF (two rotation and three translation moves)</a:t>
            </a:r>
          </a:p>
          <a:p>
            <a:pPr marL="285750" indent="-285750">
              <a:buFont typeface="Arial" pitchFamily="34" charset="0"/>
              <a:buChar char="•"/>
            </a:pPr>
            <a:r>
              <a:rPr lang="cs-CZ" sz="2000" dirty="0" smtClean="0"/>
              <a:t>Automated by a open</a:t>
            </a:r>
            <a:r>
              <a:rPr lang="en-US" sz="2000" dirty="0" smtClean="0"/>
              <a:t> </a:t>
            </a:r>
            <a:r>
              <a:rPr lang="cs-CZ" sz="2000" dirty="0" smtClean="0"/>
              <a:t>loop controller</a:t>
            </a:r>
          </a:p>
          <a:p>
            <a:pPr marL="285750" indent="-285750">
              <a:buFont typeface="Arial" pitchFamily="34" charset="0"/>
              <a:buChar char="•"/>
            </a:pPr>
            <a:r>
              <a:rPr lang="cs-CZ" sz="2000" dirty="0" smtClean="0"/>
              <a:t>Mirror mount actuated by piezo drivers</a:t>
            </a:r>
            <a:endParaRPr lang="en-US" sz="2000" dirty="0" smtClean="0"/>
          </a:p>
          <a:p>
            <a:pPr marL="285750" indent="-285750">
              <a:buFont typeface="Arial" pitchFamily="34" charset="0"/>
              <a:buChar char="•"/>
            </a:pPr>
            <a:r>
              <a:rPr lang="en-US" sz="2000" dirty="0"/>
              <a:t>Vacuum compatible (</a:t>
            </a:r>
            <a:r>
              <a:rPr lang="cs-CZ" sz="2000" dirty="0" smtClean="0"/>
              <a:t>10</a:t>
            </a:r>
            <a:r>
              <a:rPr lang="cs-CZ" sz="2000" baseline="30000" dirty="0" smtClean="0"/>
              <a:t>-</a:t>
            </a:r>
            <a:r>
              <a:rPr lang="en-US" sz="2000" baseline="30000" dirty="0" smtClean="0"/>
              <a:t>9 </a:t>
            </a:r>
            <a:r>
              <a:rPr lang="en-US" sz="2000" dirty="0" smtClean="0"/>
              <a:t>mbar)</a:t>
            </a:r>
            <a:endParaRPr lang="cs-CZ" sz="2000" dirty="0"/>
          </a:p>
        </p:txBody>
      </p:sp>
      <p:pic>
        <p:nvPicPr>
          <p:cNvPr id="12" name="Picture 2" descr="http://www.thorlabs.us/images/xlarge/2547-xl.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5067" b="28848"/>
          <a:stretch/>
        </p:blipFill>
        <p:spPr bwMode="auto">
          <a:xfrm>
            <a:off x="4766204" y="1539369"/>
            <a:ext cx="2031213" cy="936104"/>
          </a:xfrm>
          <a:prstGeom prst="rect">
            <a:avLst/>
          </a:prstGeom>
          <a:noFill/>
          <a:extLst>
            <a:ext uri="{909E8E84-426E-40DD-AFC4-6F175D3DCCD1}">
              <a14:hiddenFill xmlns:a14="http://schemas.microsoft.com/office/drawing/2010/main">
                <a:solidFill>
                  <a:srgbClr val="FFFFFF"/>
                </a:solidFill>
              </a14:hiddenFill>
            </a:ext>
          </a:extLst>
        </p:spPr>
      </p:pic>
      <p:sp>
        <p:nvSpPr>
          <p:cNvPr id="13" name="TextovéPole 12"/>
          <p:cNvSpPr txBox="1"/>
          <p:nvPr/>
        </p:nvSpPr>
        <p:spPr>
          <a:xfrm>
            <a:off x="4904893" y="2876743"/>
            <a:ext cx="1989844" cy="1200329"/>
          </a:xfrm>
          <a:prstGeom prst="rect">
            <a:avLst/>
          </a:prstGeom>
          <a:noFill/>
        </p:spPr>
        <p:txBody>
          <a:bodyPr wrap="square" rtlCol="0">
            <a:spAutoFit/>
          </a:bodyPr>
          <a:lstStyle/>
          <a:p>
            <a:pPr fontAlgn="ctr"/>
            <a:r>
              <a:rPr lang="cs-CZ" dirty="0"/>
              <a:t>THORLABS</a:t>
            </a:r>
            <a:endParaRPr lang="en-US" dirty="0"/>
          </a:p>
          <a:p>
            <a:pPr fontAlgn="ctr"/>
            <a:r>
              <a:rPr lang="en-US" dirty="0"/>
              <a:t>PZ631-EC - Complete System</a:t>
            </a:r>
          </a:p>
          <a:p>
            <a:endParaRPr lang="en-US" dirty="0"/>
          </a:p>
        </p:txBody>
      </p:sp>
    </p:spTree>
    <p:extLst>
      <p:ext uri="{BB962C8B-B14F-4D97-AF65-F5344CB8AC3E}">
        <p14:creationId xmlns:p14="http://schemas.microsoft.com/office/powerpoint/2010/main" val="40473299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Conclusion</a:t>
            </a:r>
            <a:endParaRPr lang="en-US" dirty="0"/>
          </a:p>
        </p:txBody>
      </p:sp>
      <p:sp>
        <p:nvSpPr>
          <p:cNvPr id="3" name="Zástupný symbol pro obsah 2"/>
          <p:cNvSpPr>
            <a:spLocks noGrp="1"/>
          </p:cNvSpPr>
          <p:nvPr>
            <p:ph idx="1"/>
          </p:nvPr>
        </p:nvSpPr>
        <p:spPr/>
        <p:txBody>
          <a:bodyPr>
            <a:normAutofit fontScale="77500" lnSpcReduction="20000"/>
          </a:bodyPr>
          <a:lstStyle/>
          <a:p>
            <a:pPr marL="118872" indent="0">
              <a:spcAft>
                <a:spcPts val="600"/>
              </a:spcAft>
              <a:buNone/>
            </a:pPr>
            <a:r>
              <a:rPr lang="en-US" sz="2800" dirty="0"/>
              <a:t>Unexpected circumstances linked to the preparation of the first long shutdown period of the LHC have implied the replacement of both spare LHC dipoles dedicated to OSQAR</a:t>
            </a:r>
            <a:r>
              <a:rPr lang="en-US" sz="2800" dirty="0" smtClean="0"/>
              <a:t>.</a:t>
            </a:r>
          </a:p>
          <a:p>
            <a:pPr marL="118872" indent="0">
              <a:spcAft>
                <a:spcPts val="600"/>
              </a:spcAft>
              <a:buNone/>
            </a:pPr>
            <a:r>
              <a:rPr lang="en-US" sz="2800" dirty="0" smtClean="0"/>
              <a:t>Two </a:t>
            </a:r>
            <a:r>
              <a:rPr lang="en-US" sz="2800" dirty="0"/>
              <a:t>new ones have been installed, aligned, successfully tested and commissioned to perform photon regeneration experimental runs.</a:t>
            </a:r>
          </a:p>
          <a:p>
            <a:pPr marL="118872" indent="0">
              <a:spcAft>
                <a:spcPts val="600"/>
              </a:spcAft>
              <a:buNone/>
            </a:pPr>
            <a:r>
              <a:rPr lang="en-US" sz="2800" b="1" dirty="0" smtClean="0">
                <a:solidFill>
                  <a:srgbClr val="002060"/>
                </a:solidFill>
              </a:rPr>
              <a:t>Photon regeneration</a:t>
            </a:r>
          </a:p>
          <a:p>
            <a:pPr>
              <a:spcAft>
                <a:spcPts val="600"/>
              </a:spcAft>
            </a:pPr>
            <a:r>
              <a:rPr lang="en-US" sz="2800" dirty="0" smtClean="0"/>
              <a:t>Several improvements have been implemented (water circuits, optics)</a:t>
            </a:r>
            <a:endParaRPr lang="en-US" sz="2800" dirty="0" smtClean="0"/>
          </a:p>
          <a:p>
            <a:pPr>
              <a:spcAft>
                <a:spcPts val="600"/>
              </a:spcAft>
            </a:pPr>
            <a:r>
              <a:rPr lang="en-US" sz="2800" dirty="0" smtClean="0"/>
              <a:t>The </a:t>
            </a:r>
            <a:r>
              <a:rPr lang="en-US" sz="2800" dirty="0"/>
              <a:t>results of the 2011 photon regeneration experimental run for </a:t>
            </a:r>
            <a:r>
              <a:rPr lang="en-US" sz="2800" dirty="0" err="1"/>
              <a:t>pseudoscalar</a:t>
            </a:r>
            <a:r>
              <a:rPr lang="en-US" sz="2800" dirty="0"/>
              <a:t>/</a:t>
            </a:r>
            <a:r>
              <a:rPr lang="en-US" sz="2800" dirty="0" err="1"/>
              <a:t>axion</a:t>
            </a:r>
            <a:r>
              <a:rPr lang="en-US" sz="2800" dirty="0"/>
              <a:t> and scalar particle search have been deeply </a:t>
            </a:r>
            <a:r>
              <a:rPr lang="en-US" sz="2800" dirty="0" smtClean="0"/>
              <a:t>analyzed </a:t>
            </a:r>
            <a:endParaRPr lang="en-US" sz="2800" dirty="0" smtClean="0"/>
          </a:p>
          <a:p>
            <a:pPr>
              <a:spcAft>
                <a:spcPts val="600"/>
              </a:spcAft>
            </a:pPr>
            <a:r>
              <a:rPr lang="en-US" sz="2800" dirty="0" smtClean="0"/>
              <a:t>They </a:t>
            </a:r>
            <a:r>
              <a:rPr lang="en-US" sz="2800" dirty="0"/>
              <a:t>confirm the results published by the ALPs </a:t>
            </a:r>
            <a:r>
              <a:rPr lang="en-US" sz="2800" dirty="0" smtClean="0"/>
              <a:t>collaboration </a:t>
            </a:r>
            <a:r>
              <a:rPr lang="en-US" sz="2800" dirty="0"/>
              <a:t>and will be submitted for publication</a:t>
            </a:r>
          </a:p>
          <a:p>
            <a:pPr>
              <a:spcAft>
                <a:spcPts val="600"/>
              </a:spcAft>
            </a:pPr>
            <a:endParaRPr lang="en-US" sz="2400" dirty="0"/>
          </a:p>
        </p:txBody>
      </p:sp>
      <p:sp>
        <p:nvSpPr>
          <p:cNvPr id="5" name="Zástupný symbol pro zápatí 4"/>
          <p:cNvSpPr>
            <a:spLocks noGrp="1"/>
          </p:cNvSpPr>
          <p:nvPr>
            <p:ph type="ftr" sz="quarter" idx="11"/>
          </p:nvPr>
        </p:nvSpPr>
        <p:spPr/>
        <p:txBody>
          <a:bodyPr/>
          <a:lstStyle/>
          <a:p>
            <a:r>
              <a:rPr lang="en-US" smtClean="0"/>
              <a:t>107th MEETING OF THE SPSC</a:t>
            </a:r>
            <a:endParaRPr lang="en-US"/>
          </a:p>
        </p:txBody>
      </p:sp>
      <p:sp>
        <p:nvSpPr>
          <p:cNvPr id="6" name="Zástupný symbol pro číslo snímku 5"/>
          <p:cNvSpPr>
            <a:spLocks noGrp="1"/>
          </p:cNvSpPr>
          <p:nvPr>
            <p:ph type="sldNum" sz="quarter" idx="12"/>
          </p:nvPr>
        </p:nvSpPr>
        <p:spPr/>
        <p:txBody>
          <a:bodyPr>
            <a:normAutofit fontScale="85000" lnSpcReduction="20000"/>
          </a:bodyPr>
          <a:lstStyle/>
          <a:p>
            <a:fld id="{20741979-6BAC-445B-A87D-E3386F7FCCBD}" type="slidenum">
              <a:rPr lang="en-US" smtClean="0"/>
              <a:t>38</a:t>
            </a:fld>
            <a:endParaRPr lang="en-US"/>
          </a:p>
        </p:txBody>
      </p:sp>
    </p:spTree>
    <p:extLst>
      <p:ext uri="{BB962C8B-B14F-4D97-AF65-F5344CB8AC3E}">
        <p14:creationId xmlns:p14="http://schemas.microsoft.com/office/powerpoint/2010/main" val="27827249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en-US"/>
          </a:p>
        </p:txBody>
      </p:sp>
      <p:sp>
        <p:nvSpPr>
          <p:cNvPr id="3" name="Zástupný symbol pro zápatí 2"/>
          <p:cNvSpPr>
            <a:spLocks noGrp="1"/>
          </p:cNvSpPr>
          <p:nvPr>
            <p:ph type="ftr" sz="quarter" idx="11"/>
          </p:nvPr>
        </p:nvSpPr>
        <p:spPr/>
        <p:txBody>
          <a:bodyPr/>
          <a:lstStyle/>
          <a:p>
            <a:r>
              <a:rPr lang="en-US" dirty="0" smtClean="0"/>
              <a:t>107th MEETING OF THE SPSC</a:t>
            </a:r>
            <a:endParaRPr lang="en-US" dirty="0"/>
          </a:p>
        </p:txBody>
      </p:sp>
      <p:sp>
        <p:nvSpPr>
          <p:cNvPr id="4" name="Zástupný symbol pro číslo snímku 3"/>
          <p:cNvSpPr>
            <a:spLocks noGrp="1"/>
          </p:cNvSpPr>
          <p:nvPr>
            <p:ph type="sldNum" sz="quarter" idx="12"/>
          </p:nvPr>
        </p:nvSpPr>
        <p:spPr/>
        <p:txBody>
          <a:bodyPr>
            <a:normAutofit fontScale="85000" lnSpcReduction="20000"/>
          </a:bodyPr>
          <a:lstStyle/>
          <a:p>
            <a:fld id="{90D7A542-B47A-47AE-871E-DCF552FE1ED8}" type="slidenum">
              <a:rPr lang="en-US" smtClean="0"/>
              <a:t>39</a:t>
            </a:fld>
            <a:endParaRPr lang="en-US"/>
          </a:p>
        </p:txBody>
      </p:sp>
      <p:sp>
        <p:nvSpPr>
          <p:cNvPr id="5" name="Zástupný symbol pro obsah 4"/>
          <p:cNvSpPr>
            <a:spLocks noGrp="1"/>
          </p:cNvSpPr>
          <p:nvPr>
            <p:ph sz="quarter" idx="1"/>
          </p:nvPr>
        </p:nvSpPr>
        <p:spPr/>
        <p:txBody>
          <a:bodyPr>
            <a:normAutofit fontScale="85000" lnSpcReduction="20000"/>
          </a:bodyPr>
          <a:lstStyle/>
          <a:p>
            <a:pPr marL="118872" indent="0">
              <a:spcAft>
                <a:spcPts val="600"/>
              </a:spcAft>
              <a:buNone/>
            </a:pPr>
            <a:r>
              <a:rPr lang="en-US" sz="3200" b="1" dirty="0">
                <a:solidFill>
                  <a:srgbClr val="002060"/>
                </a:solidFill>
              </a:rPr>
              <a:t>VMB</a:t>
            </a:r>
          </a:p>
          <a:p>
            <a:pPr>
              <a:spcAft>
                <a:spcPts val="600"/>
              </a:spcAft>
            </a:pPr>
            <a:r>
              <a:rPr lang="en-US" sz="3100" dirty="0" smtClean="0"/>
              <a:t>Progress </a:t>
            </a:r>
            <a:r>
              <a:rPr lang="en-US" sz="3100" dirty="0"/>
              <a:t>toward the measurement of the VMB has been achieved </a:t>
            </a:r>
            <a:endParaRPr lang="en-US" sz="3100" dirty="0" smtClean="0"/>
          </a:p>
          <a:p>
            <a:pPr>
              <a:spcAft>
                <a:spcPts val="600"/>
              </a:spcAft>
            </a:pPr>
            <a:r>
              <a:rPr lang="en-US" sz="3100" dirty="0" smtClean="0"/>
              <a:t>The </a:t>
            </a:r>
            <a:r>
              <a:rPr lang="en-US" sz="3100" dirty="0"/>
              <a:t>new set-up with electro-optical modulator was </a:t>
            </a:r>
            <a:r>
              <a:rPr lang="en-US" sz="3100" dirty="0" smtClean="0"/>
              <a:t>tested</a:t>
            </a:r>
          </a:p>
          <a:p>
            <a:pPr>
              <a:spcAft>
                <a:spcPts val="600"/>
              </a:spcAft>
            </a:pPr>
            <a:r>
              <a:rPr lang="en-US" sz="2800" dirty="0"/>
              <a:t>Cotton-Mouton effect in air and </a:t>
            </a:r>
            <a:r>
              <a:rPr lang="en-US" sz="2800" dirty="0" smtClean="0"/>
              <a:t>nitrogen was measured</a:t>
            </a:r>
          </a:p>
          <a:p>
            <a:pPr>
              <a:spcAft>
                <a:spcPts val="600"/>
              </a:spcAft>
            </a:pPr>
            <a:r>
              <a:rPr lang="en-US" sz="3100" dirty="0" smtClean="0"/>
              <a:t>We confirmed </a:t>
            </a:r>
            <a:r>
              <a:rPr lang="en-US" sz="3100" dirty="0"/>
              <a:t>that refractive index difference </a:t>
            </a:r>
            <a:r>
              <a:rPr lang="en-US" sz="3100" dirty="0" smtClean="0"/>
              <a:t/>
            </a:r>
            <a:br>
              <a:rPr lang="en-US" sz="3100" dirty="0" smtClean="0"/>
            </a:br>
            <a:r>
              <a:rPr lang="en-US" sz="3100" dirty="0" smtClean="0"/>
              <a:t> </a:t>
            </a:r>
            <a:r>
              <a:rPr lang="en-US" sz="3100" i="1" dirty="0" err="1"/>
              <a:t>Δn</a:t>
            </a:r>
            <a:r>
              <a:rPr lang="en-US" sz="3100" dirty="0"/>
              <a:t> ≈ 6 ∙10</a:t>
            </a:r>
            <a:r>
              <a:rPr lang="en-US" sz="3100" baseline="30000" dirty="0"/>
              <a:t>-14</a:t>
            </a:r>
            <a:r>
              <a:rPr lang="en-US" sz="3100" dirty="0"/>
              <a:t> can be measurable at LHC magnets at CERN without cavity</a:t>
            </a:r>
          </a:p>
          <a:p>
            <a:pPr marL="118872" indent="0">
              <a:spcAft>
                <a:spcPts val="600"/>
              </a:spcAft>
              <a:buNone/>
            </a:pPr>
            <a:r>
              <a:rPr lang="en-US" sz="3200" b="1" dirty="0">
                <a:solidFill>
                  <a:srgbClr val="002060"/>
                </a:solidFill>
              </a:rPr>
              <a:t>Cavity</a:t>
            </a:r>
            <a:endParaRPr lang="en-US" sz="3200" dirty="0"/>
          </a:p>
          <a:p>
            <a:pPr>
              <a:spcAft>
                <a:spcPts val="600"/>
              </a:spcAft>
            </a:pPr>
            <a:r>
              <a:rPr lang="en-US" sz="3100" dirty="0"/>
              <a:t>The building of 1 m long prototype </a:t>
            </a:r>
            <a:r>
              <a:rPr lang="en-US" sz="3100" dirty="0" smtClean="0"/>
              <a:t>is well advanced</a:t>
            </a:r>
            <a:endParaRPr lang="en-US" sz="3100" dirty="0"/>
          </a:p>
          <a:p>
            <a:endParaRPr lang="en-US" sz="3100" dirty="0"/>
          </a:p>
        </p:txBody>
      </p:sp>
    </p:spTree>
    <p:extLst>
      <p:ext uri="{BB962C8B-B14F-4D97-AF65-F5344CB8AC3E}">
        <p14:creationId xmlns:p14="http://schemas.microsoft.com/office/powerpoint/2010/main" val="32117242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p:cNvSpPr txBox="1">
            <a:spLocks noChangeArrowheads="1"/>
          </p:cNvSpPr>
          <p:nvPr/>
        </p:nvSpPr>
        <p:spPr bwMode="auto">
          <a:xfrm>
            <a:off x="228600" y="1371600"/>
            <a:ext cx="8763000" cy="5181600"/>
          </a:xfrm>
          <a:prstGeom prst="rect">
            <a:avLst/>
          </a:prstGeom>
          <a:noFill/>
          <a:ln w="25400">
            <a:noFill/>
            <a:miter lim="800000"/>
            <a:headEnd/>
            <a:tailEnd/>
          </a:ln>
        </p:spPr>
        <p:txBody>
          <a:bodyPr/>
          <a:lstStyle/>
          <a:p>
            <a:pPr marL="342900" indent="-342900">
              <a:lnSpc>
                <a:spcPct val="80000"/>
              </a:lnSpc>
              <a:spcBef>
                <a:spcPct val="20000"/>
              </a:spcBef>
            </a:pPr>
            <a:endParaRPr lang="en-US" sz="400" dirty="0"/>
          </a:p>
          <a:p>
            <a:pPr marL="342900" indent="-342900">
              <a:spcBef>
                <a:spcPts val="400"/>
              </a:spcBef>
              <a:buFontTx/>
              <a:buChar char="•"/>
            </a:pPr>
            <a:r>
              <a:rPr lang="en-US" sz="2000" b="1" dirty="0"/>
              <a:t>To measure for the 1</a:t>
            </a:r>
            <a:r>
              <a:rPr lang="en-US" sz="2000" b="1" baseline="30000" dirty="0"/>
              <a:t>st</a:t>
            </a:r>
            <a:r>
              <a:rPr lang="en-US" sz="2000" b="1" dirty="0"/>
              <a:t> time the </a:t>
            </a:r>
            <a:r>
              <a:rPr lang="en-US" sz="2000" b="1" dirty="0" smtClean="0"/>
              <a:t>QED Vacuum </a:t>
            </a:r>
            <a:r>
              <a:rPr lang="en-US" sz="2000" b="1" dirty="0"/>
              <a:t/>
            </a:r>
            <a:br>
              <a:rPr lang="en-US" sz="2000" b="1" dirty="0"/>
            </a:br>
            <a:r>
              <a:rPr lang="en-US" sz="2000" b="1" dirty="0"/>
              <a:t>Magnetic Birefringence </a:t>
            </a:r>
            <a:r>
              <a:rPr lang="en-US" sz="1800" i="1" dirty="0" smtClean="0"/>
              <a:t>(</a:t>
            </a:r>
            <a:r>
              <a:rPr lang="en-US" sz="1800" i="1" dirty="0"/>
              <a:t>Heisenberg &amp; Euler, </a:t>
            </a:r>
            <a:r>
              <a:rPr lang="en-US" sz="1800" i="1" dirty="0" smtClean="0"/>
              <a:t/>
            </a:r>
            <a:br>
              <a:rPr lang="en-US" sz="1800" i="1" dirty="0" smtClean="0"/>
            </a:br>
            <a:r>
              <a:rPr lang="en-US" sz="1800" i="1" dirty="0" err="1" smtClean="0"/>
              <a:t>Weisskopf</a:t>
            </a:r>
            <a:r>
              <a:rPr lang="en-US" sz="1800" i="1" dirty="0"/>
              <a:t>, 1936) </a:t>
            </a:r>
            <a:r>
              <a:rPr lang="en-US" sz="2000" i="1" dirty="0" smtClean="0"/>
              <a:t>i.e</a:t>
            </a:r>
            <a:r>
              <a:rPr lang="en-US" sz="2000" i="1" dirty="0"/>
              <a:t>. the vacuum magnetic </a:t>
            </a:r>
            <a:r>
              <a:rPr lang="en-US" sz="2000" i="1" dirty="0" smtClean="0"/>
              <a:t/>
            </a:r>
            <a:br>
              <a:rPr lang="en-US" sz="2000" i="1" dirty="0" smtClean="0"/>
            </a:br>
            <a:r>
              <a:rPr lang="en-US" sz="2000" i="1" dirty="0" smtClean="0"/>
              <a:t>“</a:t>
            </a:r>
            <a:r>
              <a:rPr lang="en-US" sz="2000" i="1" dirty="0"/>
              <a:t>anomaly” of the </a:t>
            </a:r>
            <a:r>
              <a:rPr lang="en-US" sz="2000" i="1" dirty="0" smtClean="0"/>
              <a:t>refraction </a:t>
            </a:r>
            <a:r>
              <a:rPr lang="en-US" sz="2000" i="1" dirty="0"/>
              <a:t>index </a:t>
            </a:r>
            <a:r>
              <a:rPr lang="en-US" sz="2000" i="1" dirty="0" smtClean="0"/>
              <a:t/>
            </a:r>
            <a:br>
              <a:rPr lang="en-US" sz="2000" i="1" dirty="0" smtClean="0"/>
            </a:br>
            <a:r>
              <a:rPr lang="en-US" sz="2000" i="1" dirty="0" smtClean="0"/>
              <a:t>“ </a:t>
            </a:r>
            <a:r>
              <a:rPr lang="en-US" sz="2000" i="1" dirty="0"/>
              <a:t>n-1” ~ </a:t>
            </a:r>
            <a:r>
              <a:rPr lang="en-US" sz="2000" dirty="0"/>
              <a:t>10</a:t>
            </a:r>
            <a:r>
              <a:rPr lang="en-US" sz="2000" baseline="30000" dirty="0"/>
              <a:t>-22  </a:t>
            </a:r>
            <a:r>
              <a:rPr lang="en-US" sz="2000" dirty="0"/>
              <a:t>in 9.5 T</a:t>
            </a:r>
            <a:endParaRPr lang="en-US" sz="2000" i="1" dirty="0"/>
          </a:p>
          <a:p>
            <a:pPr marL="342900" indent="-342900">
              <a:lnSpc>
                <a:spcPct val="80000"/>
              </a:lnSpc>
              <a:spcBef>
                <a:spcPct val="20000"/>
              </a:spcBef>
            </a:pPr>
            <a:endParaRPr lang="en-US" sz="800" dirty="0"/>
          </a:p>
          <a:p>
            <a:pPr marL="342900" indent="-342900">
              <a:spcBef>
                <a:spcPct val="20000"/>
              </a:spcBef>
              <a:buFontTx/>
              <a:buChar char="•"/>
            </a:pPr>
            <a:r>
              <a:rPr lang="en-US" sz="2000" b="1" dirty="0"/>
              <a:t>To explore the Physics at the Low Energy Frontier </a:t>
            </a:r>
            <a:r>
              <a:rPr lang="en-US" sz="2000" dirty="0"/>
              <a:t>(sub-</a:t>
            </a:r>
            <a:r>
              <a:rPr lang="en-US" sz="2000" dirty="0" err="1"/>
              <a:t>eV</a:t>
            </a:r>
            <a:r>
              <a:rPr lang="en-US" sz="2000" dirty="0"/>
              <a:t>)</a:t>
            </a:r>
          </a:p>
          <a:p>
            <a:pPr marL="742950" lvl="1" indent="-285750">
              <a:spcBef>
                <a:spcPct val="20000"/>
              </a:spcBef>
              <a:buFontTx/>
              <a:buChar char="–"/>
            </a:pPr>
            <a:r>
              <a:rPr lang="en-US" sz="1800" b="1" dirty="0" err="1"/>
              <a:t>Axion</a:t>
            </a:r>
            <a:r>
              <a:rPr lang="en-US" sz="1800" dirty="0"/>
              <a:t> &amp; </a:t>
            </a:r>
            <a:r>
              <a:rPr lang="en-US" sz="1800" b="1" dirty="0" err="1"/>
              <a:t>Axion</a:t>
            </a:r>
            <a:r>
              <a:rPr lang="en-US" sz="1800" b="1" dirty="0"/>
              <a:t> Like Particles </a:t>
            </a:r>
            <a:r>
              <a:rPr lang="en-US" sz="1800" i="1" dirty="0"/>
              <a:t>i.e. solution to the strong CP problem (Weinberg, </a:t>
            </a:r>
            <a:r>
              <a:rPr lang="en-US" sz="1800" i="1" dirty="0" err="1"/>
              <a:t>Wilczek</a:t>
            </a:r>
            <a:r>
              <a:rPr lang="en-US" sz="1800" i="1" dirty="0"/>
              <a:t>, 1978) &amp; Non-SUSY Dark Matter candidates (Abbott &amp; </a:t>
            </a:r>
            <a:r>
              <a:rPr lang="en-US" sz="1800" i="1" dirty="0" err="1"/>
              <a:t>Sikivie</a:t>
            </a:r>
            <a:r>
              <a:rPr lang="en-US" sz="1800" i="1" dirty="0"/>
              <a:t>; </a:t>
            </a:r>
            <a:r>
              <a:rPr lang="en-US" sz="1800" i="1" dirty="0" err="1"/>
              <a:t>Preskill</a:t>
            </a:r>
            <a:r>
              <a:rPr lang="en-US" sz="1800" i="1" dirty="0"/>
              <a:t>, Wise </a:t>
            </a:r>
            <a:r>
              <a:rPr lang="de-DE" sz="1800" i="1" dirty="0"/>
              <a:t>&amp; Wilczek, 1983)</a:t>
            </a:r>
            <a:endParaRPr lang="en-US" sz="1600" i="1" dirty="0"/>
          </a:p>
          <a:p>
            <a:pPr marL="742950" lvl="1" indent="-285750">
              <a:spcBef>
                <a:spcPct val="20000"/>
              </a:spcBef>
              <a:buFontTx/>
              <a:buChar char="–"/>
            </a:pPr>
            <a:r>
              <a:rPr lang="en-US" sz="1800" b="1" dirty="0" err="1"/>
              <a:t>Paraphotons</a:t>
            </a:r>
            <a:r>
              <a:rPr lang="en-US" sz="1800" dirty="0"/>
              <a:t> </a:t>
            </a:r>
            <a:r>
              <a:rPr lang="en-US" sz="1800" i="1" dirty="0"/>
              <a:t>(</a:t>
            </a:r>
            <a:r>
              <a:rPr lang="en-US" sz="1800" i="1" dirty="0" err="1"/>
              <a:t>Georgi</a:t>
            </a:r>
            <a:r>
              <a:rPr lang="en-US" sz="1800" i="1" dirty="0"/>
              <a:t>, Glashow &amp; </a:t>
            </a:r>
            <a:r>
              <a:rPr lang="en-US" sz="1800" i="1" dirty="0" err="1"/>
              <a:t>Ginsparg</a:t>
            </a:r>
            <a:r>
              <a:rPr lang="en-US" sz="1800" i="1" dirty="0"/>
              <a:t>, 1983)</a:t>
            </a:r>
            <a:r>
              <a:rPr lang="en-US" sz="1800" dirty="0"/>
              <a:t>,</a:t>
            </a:r>
            <a:r>
              <a:rPr lang="en-US" sz="1800" i="1" dirty="0"/>
              <a:t> </a:t>
            </a:r>
            <a:r>
              <a:rPr lang="en-US" sz="1800" b="1" dirty="0" err="1"/>
              <a:t>Milli</a:t>
            </a:r>
            <a:r>
              <a:rPr lang="en-US" sz="1800" b="1" dirty="0"/>
              <a:t>-charged Fermions</a:t>
            </a:r>
          </a:p>
          <a:p>
            <a:pPr marL="742950" lvl="1" indent="-285750">
              <a:spcBef>
                <a:spcPct val="20000"/>
              </a:spcBef>
              <a:buFontTx/>
              <a:buChar char="–"/>
            </a:pPr>
            <a:r>
              <a:rPr lang="en-US" sz="1800" b="1" dirty="0"/>
              <a:t>Chameleons</a:t>
            </a:r>
            <a:r>
              <a:rPr lang="en-US" sz="1800" dirty="0"/>
              <a:t> (</a:t>
            </a:r>
            <a:r>
              <a:rPr lang="en-US" sz="1800" i="1" dirty="0" err="1"/>
              <a:t>Khoury</a:t>
            </a:r>
            <a:r>
              <a:rPr lang="en-US" sz="1800" i="1" dirty="0"/>
              <a:t> </a:t>
            </a:r>
            <a:r>
              <a:rPr lang="en-US" sz="1800" dirty="0"/>
              <a:t>&amp; </a:t>
            </a:r>
            <a:r>
              <a:rPr lang="en-US" sz="1800" i="1" dirty="0" err="1"/>
              <a:t>Weltman</a:t>
            </a:r>
            <a:r>
              <a:rPr lang="en-US" sz="1800" i="1" dirty="0"/>
              <a:t>, 2003</a:t>
            </a:r>
            <a:r>
              <a:rPr lang="en-US" sz="1800" i="1" dirty="0" smtClean="0"/>
              <a:t>)</a:t>
            </a:r>
          </a:p>
          <a:p>
            <a:pPr marL="742950" lvl="1" indent="-285750">
              <a:spcBef>
                <a:spcPct val="20000"/>
              </a:spcBef>
              <a:buFontTx/>
              <a:buChar char="–"/>
            </a:pPr>
            <a:r>
              <a:rPr lang="en-US" sz="1800" b="1" i="1" dirty="0" smtClean="0"/>
              <a:t>The Unknown </a:t>
            </a:r>
            <a:r>
              <a:rPr lang="en-US" sz="1800" b="1" dirty="0" smtClean="0"/>
              <a:t>… </a:t>
            </a:r>
            <a:r>
              <a:rPr lang="en-US" sz="1600" i="1" dirty="0" smtClean="0"/>
              <a:t>“Exploring a new territory with a precision instrument is the key to discovery”, </a:t>
            </a:r>
            <a:r>
              <a:rPr lang="en-US" sz="1600" dirty="0" smtClean="0"/>
              <a:t>Prof. S.C.C. Ting</a:t>
            </a:r>
            <a:endParaRPr lang="en-US" sz="1600" b="1" dirty="0"/>
          </a:p>
          <a:p>
            <a:pPr marL="342900" indent="-342900" algn="r">
              <a:lnSpc>
                <a:spcPct val="80000"/>
              </a:lnSpc>
              <a:spcBef>
                <a:spcPct val="20000"/>
              </a:spcBef>
            </a:pPr>
            <a:endParaRPr lang="en-US" sz="800" dirty="0"/>
          </a:p>
          <a:p>
            <a:pPr marL="342900" indent="-342900">
              <a:lnSpc>
                <a:spcPct val="80000"/>
              </a:lnSpc>
              <a:spcBef>
                <a:spcPct val="20000"/>
              </a:spcBef>
              <a:buFontTx/>
              <a:buChar char="•"/>
            </a:pPr>
            <a:r>
              <a:rPr lang="en-US" sz="2000" b="1" dirty="0"/>
              <a:t>A New Way of doing Particle Physics </a:t>
            </a:r>
            <a:r>
              <a:rPr lang="en-US" sz="2000" dirty="0"/>
              <a:t>based on Laser beam(s)</a:t>
            </a:r>
          </a:p>
          <a:p>
            <a:pPr marL="342900" indent="-342900">
              <a:lnSpc>
                <a:spcPct val="80000"/>
              </a:lnSpc>
              <a:spcBef>
                <a:spcPct val="20000"/>
              </a:spcBef>
            </a:pPr>
            <a:endParaRPr lang="en-US" sz="800" dirty="0"/>
          </a:p>
          <a:p>
            <a:pPr marL="342900" indent="-342900">
              <a:lnSpc>
                <a:spcPct val="80000"/>
              </a:lnSpc>
              <a:spcBef>
                <a:spcPct val="20000"/>
              </a:spcBef>
              <a:buFontTx/>
              <a:buChar char="•"/>
            </a:pPr>
            <a:r>
              <a:rPr lang="cs-CZ" sz="2000" b="1" dirty="0" smtClean="0">
                <a:solidFill>
                  <a:srgbClr val="0070C0"/>
                </a:solidFill>
              </a:rPr>
              <a:t>New very</a:t>
            </a:r>
            <a:r>
              <a:rPr lang="en-US" sz="2000" b="1" dirty="0" smtClean="0">
                <a:solidFill>
                  <a:srgbClr val="0070C0"/>
                </a:solidFill>
              </a:rPr>
              <a:t> precise </a:t>
            </a:r>
            <a:r>
              <a:rPr lang="cs-CZ" sz="2000" b="1" dirty="0" smtClean="0">
                <a:solidFill>
                  <a:srgbClr val="0070C0"/>
                </a:solidFill>
              </a:rPr>
              <a:t> </a:t>
            </a:r>
            <a:r>
              <a:rPr lang="en-US" sz="2000" b="1" dirty="0" smtClean="0">
                <a:solidFill>
                  <a:srgbClr val="0070C0"/>
                </a:solidFill>
              </a:rPr>
              <a:t>and sensitive  optical method needed - big  challenge </a:t>
            </a:r>
            <a:r>
              <a:rPr lang="en-US" sz="2000" dirty="0" smtClean="0">
                <a:solidFill>
                  <a:srgbClr val="0070C0"/>
                </a:solidFill>
              </a:rPr>
              <a:t> </a:t>
            </a:r>
            <a:endParaRPr lang="en-US" sz="2000" dirty="0">
              <a:solidFill>
                <a:srgbClr val="0070C0"/>
              </a:solidFill>
            </a:endParaRPr>
          </a:p>
          <a:p>
            <a:pPr marL="342900" indent="-342900">
              <a:lnSpc>
                <a:spcPct val="80000"/>
              </a:lnSpc>
              <a:spcBef>
                <a:spcPct val="20000"/>
              </a:spcBef>
            </a:pPr>
            <a:endParaRPr lang="en-US" sz="1200" dirty="0"/>
          </a:p>
        </p:txBody>
      </p:sp>
      <p:sp>
        <p:nvSpPr>
          <p:cNvPr id="4" name="Nadpis 3"/>
          <p:cNvSpPr>
            <a:spLocks noGrp="1"/>
          </p:cNvSpPr>
          <p:nvPr>
            <p:ph type="title"/>
          </p:nvPr>
        </p:nvSpPr>
        <p:spPr>
          <a:xfrm>
            <a:off x="495300" y="347990"/>
            <a:ext cx="8496300" cy="1252728"/>
          </a:xfrm>
        </p:spPr>
        <p:txBody>
          <a:bodyPr>
            <a:normAutofit fontScale="90000"/>
          </a:bodyPr>
          <a:lstStyle/>
          <a:p>
            <a:r>
              <a:rPr lang="en-US" sz="4400" dirty="0">
                <a:solidFill>
                  <a:schemeClr val="tx1">
                    <a:lumMod val="50000"/>
                    <a:lumOff val="50000"/>
                  </a:schemeClr>
                </a:solidFill>
              </a:rPr>
              <a:t>Scientific Motivations in a </a:t>
            </a:r>
            <a:r>
              <a:rPr lang="en-US" sz="4400" dirty="0" smtClean="0">
                <a:solidFill>
                  <a:schemeClr val="tx1">
                    <a:lumMod val="50000"/>
                    <a:lumOff val="50000"/>
                  </a:schemeClr>
                </a:solidFill>
              </a:rPr>
              <a:t>Nutshell</a:t>
            </a:r>
            <a:r>
              <a:rPr lang="fr-FR" dirty="0">
                <a:solidFill>
                  <a:schemeClr val="tx1">
                    <a:lumMod val="50000"/>
                    <a:lumOff val="50000"/>
                  </a:schemeClr>
                </a:solidFill>
              </a:rPr>
              <a:t> </a:t>
            </a:r>
            <a:r>
              <a:rPr lang="fr-FR" dirty="0" smtClean="0">
                <a:solidFill>
                  <a:schemeClr val="tx1">
                    <a:lumMod val="50000"/>
                    <a:lumOff val="50000"/>
                  </a:schemeClr>
                </a:solidFill>
              </a:rPr>
              <a:t/>
            </a:r>
            <a:br>
              <a:rPr lang="fr-FR" dirty="0" smtClean="0">
                <a:solidFill>
                  <a:schemeClr val="tx1">
                    <a:lumMod val="50000"/>
                    <a:lumOff val="50000"/>
                  </a:schemeClr>
                </a:solidFill>
              </a:rPr>
            </a:br>
            <a:r>
              <a:rPr lang="fr-FR" sz="2700" b="0" dirty="0" smtClean="0">
                <a:solidFill>
                  <a:schemeClr val="tx1">
                    <a:lumMod val="50000"/>
                    <a:lumOff val="50000"/>
                  </a:schemeClr>
                </a:solidFill>
              </a:rPr>
              <a:t>(P. Pugnat) </a:t>
            </a:r>
            <a:r>
              <a:rPr lang="en-US" dirty="0">
                <a:solidFill>
                  <a:srgbClr val="FFC000"/>
                </a:solidFill>
              </a:rPr>
              <a:t/>
            </a:r>
            <a:br>
              <a:rPr lang="en-US" dirty="0">
                <a:solidFill>
                  <a:srgbClr val="FFC000"/>
                </a:solidFill>
              </a:rPr>
            </a:br>
            <a:endParaRPr lang="en-US" dirty="0">
              <a:solidFill>
                <a:srgbClr val="FFC000"/>
              </a:solidFill>
            </a:endParaRPr>
          </a:p>
        </p:txBody>
      </p:sp>
      <p:sp>
        <p:nvSpPr>
          <p:cNvPr id="11" name="Espace réservé du numéro de diapositive 10"/>
          <p:cNvSpPr>
            <a:spLocks noGrp="1"/>
          </p:cNvSpPr>
          <p:nvPr>
            <p:ph type="sldNum" sz="quarter" idx="12"/>
          </p:nvPr>
        </p:nvSpPr>
        <p:spPr/>
        <p:txBody>
          <a:bodyPr>
            <a:normAutofit fontScale="85000" lnSpcReduction="20000"/>
          </a:bodyPr>
          <a:lstStyle/>
          <a:p>
            <a:pPr>
              <a:defRPr/>
            </a:pPr>
            <a:fld id="{0592D914-4DEA-48D5-A0BA-B5A91DC08CDE}" type="slidenum">
              <a:rPr lang="en-US" smtClean="0"/>
              <a:pPr>
                <a:defRPr/>
              </a:pPr>
              <a:t>4</a:t>
            </a:fld>
            <a:endParaRPr lang="en-US" dirty="0" smtClean="0"/>
          </a:p>
          <a:p>
            <a:pPr>
              <a:defRPr/>
            </a:pPr>
            <a:endParaRPr lang="en-US" dirty="0"/>
          </a:p>
        </p:txBody>
      </p:sp>
      <p:grpSp>
        <p:nvGrpSpPr>
          <p:cNvPr id="18" name="Groupe 17"/>
          <p:cNvGrpSpPr/>
          <p:nvPr/>
        </p:nvGrpSpPr>
        <p:grpSpPr>
          <a:xfrm>
            <a:off x="6096000" y="1447800"/>
            <a:ext cx="2909830" cy="1741707"/>
            <a:chOff x="5943600" y="1447800"/>
            <a:chExt cx="2909830" cy="1741707"/>
          </a:xfrm>
        </p:grpSpPr>
        <p:grpSp>
          <p:nvGrpSpPr>
            <p:cNvPr id="17" name="Groupe 16"/>
            <p:cNvGrpSpPr/>
            <p:nvPr/>
          </p:nvGrpSpPr>
          <p:grpSpPr>
            <a:xfrm>
              <a:off x="5943600" y="1447800"/>
              <a:ext cx="2909830" cy="1741707"/>
              <a:chOff x="5943600" y="1447800"/>
              <a:chExt cx="2909830" cy="1741707"/>
            </a:xfrm>
          </p:grpSpPr>
          <p:pic>
            <p:nvPicPr>
              <p:cNvPr id="3079" name="Picture 8"/>
              <p:cNvPicPr>
                <a:picLocks noChangeAspect="1" noChangeArrowheads="1"/>
              </p:cNvPicPr>
              <p:nvPr/>
            </p:nvPicPr>
            <p:blipFill>
              <a:blip r:embed="rId2" cstate="print"/>
              <a:srcRect t="4247" r="5870"/>
              <a:stretch>
                <a:fillRect/>
              </a:stretch>
            </p:blipFill>
            <p:spPr bwMode="auto">
              <a:xfrm>
                <a:off x="5943600" y="1447800"/>
                <a:ext cx="1736725" cy="1741707"/>
              </a:xfrm>
              <a:prstGeom prst="rect">
                <a:avLst/>
              </a:prstGeom>
              <a:solidFill>
                <a:srgbClr val="FFFF00"/>
              </a:solidFill>
              <a:ln w="22225">
                <a:solidFill>
                  <a:schemeClr val="bg1"/>
                </a:solidFill>
                <a:miter lim="800000"/>
                <a:headEnd/>
                <a:tailEnd/>
              </a:ln>
            </p:spPr>
          </p:pic>
          <p:grpSp>
            <p:nvGrpSpPr>
              <p:cNvPr id="3" name="Group 9"/>
              <p:cNvGrpSpPr>
                <a:grpSpLocks/>
              </p:cNvGrpSpPr>
              <p:nvPr/>
            </p:nvGrpSpPr>
            <p:grpSpPr bwMode="auto">
              <a:xfrm>
                <a:off x="7086600" y="1447800"/>
                <a:ext cx="1766830" cy="1661993"/>
                <a:chOff x="6324600" y="1676378"/>
                <a:chExt cx="1766830" cy="1662473"/>
              </a:xfrm>
            </p:grpSpPr>
            <p:sp>
              <p:nvSpPr>
                <p:cNvPr id="3081" name="Text Box 12"/>
                <p:cNvSpPr txBox="1">
                  <a:spLocks noChangeArrowheads="1"/>
                </p:cNvSpPr>
                <p:nvPr/>
              </p:nvSpPr>
              <p:spPr bwMode="auto">
                <a:xfrm>
                  <a:off x="6553200" y="1676378"/>
                  <a:ext cx="381000" cy="1662473"/>
                </a:xfrm>
                <a:prstGeom prst="rect">
                  <a:avLst/>
                </a:prstGeom>
                <a:noFill/>
                <a:ln w="12700" cap="sq">
                  <a:noFill/>
                  <a:miter lim="800000"/>
                  <a:headEnd type="none" w="sm" len="sm"/>
                  <a:tailEnd type="none" w="sm" len="sm"/>
                </a:ln>
              </p:spPr>
              <p:txBody>
                <a:bodyPr>
                  <a:spAutoFit/>
                </a:bodyPr>
                <a:lstStyle/>
                <a:p>
                  <a:r>
                    <a:rPr lang="en-US" b="1" dirty="0">
                      <a:solidFill>
                        <a:srgbClr val="FF3300"/>
                      </a:solidFill>
                    </a:rPr>
                    <a:t>x</a:t>
                  </a:r>
                  <a:r>
                    <a:rPr lang="en-US" b="1" dirty="0"/>
                    <a:t> </a:t>
                  </a:r>
                  <a:r>
                    <a:rPr lang="en-US" dirty="0"/>
                    <a:t>               </a:t>
                  </a:r>
                </a:p>
                <a:p>
                  <a:endParaRPr lang="en-US" sz="2400" dirty="0"/>
                </a:p>
                <a:p>
                  <a:endParaRPr lang="en-US" sz="2000" dirty="0"/>
                </a:p>
                <a:p>
                  <a:endParaRPr lang="en-US" sz="2400" dirty="0"/>
                </a:p>
                <a:p>
                  <a:r>
                    <a:rPr lang="en-US" b="1" dirty="0">
                      <a:solidFill>
                        <a:srgbClr val="FF3300"/>
                      </a:solidFill>
                    </a:rPr>
                    <a:t>x</a:t>
                  </a:r>
                </a:p>
              </p:txBody>
            </p:sp>
            <p:sp>
              <p:nvSpPr>
                <p:cNvPr id="3082" name="Text Box 16"/>
                <p:cNvSpPr txBox="1">
                  <a:spLocks noChangeArrowheads="1"/>
                </p:cNvSpPr>
                <p:nvPr/>
              </p:nvSpPr>
              <p:spPr bwMode="auto">
                <a:xfrm>
                  <a:off x="6324600" y="2362376"/>
                  <a:ext cx="1766830" cy="307866"/>
                </a:xfrm>
                <a:prstGeom prst="rect">
                  <a:avLst/>
                </a:prstGeom>
                <a:noFill/>
                <a:ln w="12700" cap="sq">
                  <a:noFill/>
                  <a:miter lim="800000"/>
                  <a:headEnd type="none" w="sm" len="sm"/>
                  <a:tailEnd type="none" w="sm" len="sm"/>
                </a:ln>
              </p:spPr>
              <p:txBody>
                <a:bodyPr wrap="none">
                  <a:spAutoFit/>
                </a:bodyPr>
                <a:lstStyle/>
                <a:p>
                  <a:r>
                    <a:rPr lang="en-US" sz="1400" dirty="0" smtClean="0">
                      <a:solidFill>
                        <a:srgbClr val="FF3300"/>
                      </a:solidFill>
                    </a:rPr>
                    <a:t> </a:t>
                  </a:r>
                  <a:r>
                    <a:rPr lang="en-US" sz="1400" dirty="0" err="1" smtClean="0">
                      <a:solidFill>
                        <a:srgbClr val="FF3300"/>
                      </a:solidFill>
                    </a:rPr>
                    <a:t>Delbr</a:t>
                  </a:r>
                  <a:r>
                    <a:rPr lang="en-US" sz="1400" dirty="0" err="1" smtClean="0">
                      <a:solidFill>
                        <a:srgbClr val="FF3300"/>
                      </a:solidFill>
                      <a:cs typeface="Arial" charset="0"/>
                    </a:rPr>
                    <a:t>ü</a:t>
                  </a:r>
                  <a:r>
                    <a:rPr lang="en-US" sz="1400" dirty="0" err="1" smtClean="0">
                      <a:solidFill>
                        <a:srgbClr val="FF3300"/>
                      </a:solidFill>
                    </a:rPr>
                    <a:t>ck</a:t>
                  </a:r>
                  <a:r>
                    <a:rPr lang="en-US" sz="1400" dirty="0" smtClean="0">
                      <a:solidFill>
                        <a:srgbClr val="FF3300"/>
                      </a:solidFill>
                    </a:rPr>
                    <a:t> </a:t>
                  </a:r>
                  <a:r>
                    <a:rPr lang="en-US" sz="1400" dirty="0">
                      <a:solidFill>
                        <a:srgbClr val="FF3300"/>
                      </a:solidFill>
                    </a:rPr>
                    <a:t>scattering</a:t>
                  </a:r>
                </a:p>
              </p:txBody>
            </p:sp>
          </p:grpSp>
        </p:grpSp>
        <p:sp>
          <p:nvSpPr>
            <p:cNvPr id="16" name="Rectangle 15"/>
            <p:cNvSpPr/>
            <p:nvPr/>
          </p:nvSpPr>
          <p:spPr bwMode="auto">
            <a:xfrm>
              <a:off x="6705600" y="1600200"/>
              <a:ext cx="228600" cy="228600"/>
            </a:xfrm>
            <a:prstGeom prst="rect">
              <a:avLst/>
            </a:prstGeom>
            <a:solidFill>
              <a:schemeClr val="bg1"/>
            </a:solidFill>
            <a:ln w="12700" cap="sq" cmpd="sng" algn="ctr">
              <a:solidFill>
                <a:schemeClr val="bg1"/>
              </a:solidFill>
              <a:prstDash val="solid"/>
              <a:miter lim="800000"/>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1700" b="0" i="0" u="none" strike="noStrike" cap="none" normalizeH="0" baseline="0" smtClean="0">
                <a:ln>
                  <a:solidFill>
                    <a:schemeClr val="bg1"/>
                  </a:solidFill>
                </a:ln>
                <a:solidFill>
                  <a:schemeClr val="tx1"/>
                </a:solidFill>
                <a:effectLst/>
                <a:latin typeface="Arial" charset="0"/>
              </a:endParaRPr>
            </a:p>
          </p:txBody>
        </p:sp>
      </p:grpSp>
      <p:sp>
        <p:nvSpPr>
          <p:cNvPr id="2" name="Obdélník 1"/>
          <p:cNvSpPr/>
          <p:nvPr/>
        </p:nvSpPr>
        <p:spPr>
          <a:xfrm>
            <a:off x="10155238" y="-216118"/>
            <a:ext cx="2286000" cy="215444"/>
          </a:xfrm>
          <a:prstGeom prst="rect">
            <a:avLst/>
          </a:prstGeom>
        </p:spPr>
        <p:txBody>
          <a:bodyPr>
            <a:spAutoFit/>
          </a:bodyPr>
          <a:lstStyle/>
          <a:p>
            <a:r>
              <a:rPr lang="en-US" sz="800" b="1" i="1" dirty="0">
                <a:solidFill>
                  <a:srgbClr val="003366"/>
                </a:solidFill>
              </a:rPr>
              <a:t> </a:t>
            </a:r>
            <a:endParaRPr lang="en-US" dirty="0"/>
          </a:p>
        </p:txBody>
      </p:sp>
      <p:sp>
        <p:nvSpPr>
          <p:cNvPr id="6" name="Zástupný symbol pro zápatí 5"/>
          <p:cNvSpPr>
            <a:spLocks noGrp="1"/>
          </p:cNvSpPr>
          <p:nvPr>
            <p:ph type="ftr" sz="quarter" idx="11"/>
          </p:nvPr>
        </p:nvSpPr>
        <p:spPr/>
        <p:txBody>
          <a:bodyPr/>
          <a:lstStyle/>
          <a:p>
            <a:r>
              <a:rPr lang="en-US" smtClean="0"/>
              <a:t>107th MEETING OF THE SPSC</a:t>
            </a:r>
            <a:endParaRPr lang="en-US"/>
          </a:p>
        </p:txBody>
      </p:sp>
    </p:spTree>
    <p:extLst>
      <p:ext uri="{BB962C8B-B14F-4D97-AF65-F5344CB8AC3E}">
        <p14:creationId xmlns:p14="http://schemas.microsoft.com/office/powerpoint/2010/main" val="24268232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Perspectives &amp; Request</a:t>
            </a:r>
            <a:endParaRPr lang="en-US" dirty="0"/>
          </a:p>
        </p:txBody>
      </p:sp>
      <p:sp>
        <p:nvSpPr>
          <p:cNvPr id="3" name="Zástupný symbol pro zápatí 2"/>
          <p:cNvSpPr>
            <a:spLocks noGrp="1"/>
          </p:cNvSpPr>
          <p:nvPr>
            <p:ph type="ftr" sz="quarter" idx="11"/>
          </p:nvPr>
        </p:nvSpPr>
        <p:spPr/>
        <p:txBody>
          <a:bodyPr/>
          <a:lstStyle/>
          <a:p>
            <a:r>
              <a:rPr lang="en-US" smtClean="0"/>
              <a:t>107th MEETING OF THE SPSC</a:t>
            </a:r>
            <a:endParaRPr lang="en-US"/>
          </a:p>
        </p:txBody>
      </p:sp>
      <p:sp>
        <p:nvSpPr>
          <p:cNvPr id="4" name="Zástupný symbol pro číslo snímku 3"/>
          <p:cNvSpPr>
            <a:spLocks noGrp="1"/>
          </p:cNvSpPr>
          <p:nvPr>
            <p:ph type="sldNum" sz="quarter" idx="12"/>
          </p:nvPr>
        </p:nvSpPr>
        <p:spPr/>
        <p:txBody>
          <a:bodyPr>
            <a:normAutofit fontScale="85000" lnSpcReduction="20000"/>
          </a:bodyPr>
          <a:lstStyle/>
          <a:p>
            <a:fld id="{90D7A542-B47A-47AE-871E-DCF552FE1ED8}" type="slidenum">
              <a:rPr lang="en-US" smtClean="0"/>
              <a:t>40</a:t>
            </a:fld>
            <a:endParaRPr lang="en-US"/>
          </a:p>
        </p:txBody>
      </p:sp>
      <p:sp>
        <p:nvSpPr>
          <p:cNvPr id="5" name="Zástupný symbol pro obsah 4"/>
          <p:cNvSpPr>
            <a:spLocks noGrp="1"/>
          </p:cNvSpPr>
          <p:nvPr>
            <p:ph sz="quarter" idx="1"/>
          </p:nvPr>
        </p:nvSpPr>
        <p:spPr>
          <a:xfrm>
            <a:off x="612648" y="1600200"/>
            <a:ext cx="8153400" cy="4637112"/>
          </a:xfrm>
        </p:spPr>
        <p:txBody>
          <a:bodyPr>
            <a:normAutofit fontScale="85000" lnSpcReduction="20000"/>
          </a:bodyPr>
          <a:lstStyle/>
          <a:p>
            <a:r>
              <a:rPr lang="en-US" dirty="0"/>
              <a:t>Two solutions are presently under consideration to perform photon regeneration runs at CERN combining optical power up to 1 kW with the simultaneous use of 2 LHC dipoles, each of them providing a magnetic field of 9 T over 14.3 m</a:t>
            </a:r>
            <a:r>
              <a:rPr lang="en-US" dirty="0" smtClean="0"/>
              <a:t>.</a:t>
            </a:r>
          </a:p>
          <a:p>
            <a:r>
              <a:rPr lang="en-US" dirty="0" smtClean="0"/>
              <a:t>This </a:t>
            </a:r>
            <a:r>
              <a:rPr lang="en-US" dirty="0"/>
              <a:t>will allow completing the revised program in </a:t>
            </a:r>
            <a:r>
              <a:rPr lang="en-US" dirty="0" smtClean="0"/>
              <a:t>2013-14 </a:t>
            </a:r>
            <a:r>
              <a:rPr lang="en-US" dirty="0" smtClean="0"/>
              <a:t>with </a:t>
            </a:r>
            <a:r>
              <a:rPr lang="en-US" dirty="0"/>
              <a:t>as main objectives for the photon regeneration experiment to improve the present reference </a:t>
            </a:r>
            <a:r>
              <a:rPr lang="en-US" dirty="0" smtClean="0"/>
              <a:t>results </a:t>
            </a:r>
            <a:endParaRPr lang="en-US" dirty="0"/>
          </a:p>
          <a:p>
            <a:r>
              <a:rPr lang="en-US" dirty="0"/>
              <a:t>For </a:t>
            </a:r>
            <a:r>
              <a:rPr lang="en-US" dirty="0" smtClean="0"/>
              <a:t>2013, </a:t>
            </a:r>
            <a:r>
              <a:rPr lang="en-US" dirty="0"/>
              <a:t>the request from the OSQAR collaboration concerns the possibility to use both dedicated test benches with new dipoles and the required cryogenic cooling capacity at 1.9 K together with dedicated resources</a:t>
            </a:r>
            <a:r>
              <a:rPr lang="en-US" dirty="0" smtClean="0"/>
              <a:t>.</a:t>
            </a:r>
          </a:p>
          <a:p>
            <a:r>
              <a:rPr lang="en-US" b="1" dirty="0" smtClean="0">
                <a:solidFill>
                  <a:srgbClr val="FF0000"/>
                </a:solidFill>
              </a:rPr>
              <a:t>The </a:t>
            </a:r>
            <a:r>
              <a:rPr lang="en-US" b="1" dirty="0">
                <a:solidFill>
                  <a:srgbClr val="FF0000"/>
                </a:solidFill>
              </a:rPr>
              <a:t>minimum requirement for run durations at cold conditions </a:t>
            </a:r>
            <a:r>
              <a:rPr lang="en-US" b="1" dirty="0" smtClean="0">
                <a:solidFill>
                  <a:srgbClr val="FF0000"/>
                </a:solidFill>
              </a:rPr>
              <a:t>in 2013 are</a:t>
            </a:r>
            <a:r>
              <a:rPr lang="en-US" b="1" dirty="0">
                <a:solidFill>
                  <a:srgbClr val="FF0000"/>
                </a:solidFill>
              </a:rPr>
              <a:t>: 1 period of 2 weeks and 4 periods of 1 week each.</a:t>
            </a:r>
            <a:r>
              <a:rPr lang="en-US" dirty="0">
                <a:solidFill>
                  <a:srgbClr val="FF0000"/>
                </a:solidFill>
              </a:rPr>
              <a:t> </a:t>
            </a:r>
          </a:p>
        </p:txBody>
      </p:sp>
    </p:spTree>
    <p:extLst>
      <p:ext uri="{BB962C8B-B14F-4D97-AF65-F5344CB8AC3E}">
        <p14:creationId xmlns:p14="http://schemas.microsoft.com/office/powerpoint/2010/main" val="41652413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4"/>
          <p:cNvSpPr>
            <a:spLocks noGrp="1"/>
          </p:cNvSpPr>
          <p:nvPr>
            <p:ph type="title"/>
          </p:nvPr>
        </p:nvSpPr>
        <p:spPr>
          <a:xfrm>
            <a:off x="539552" y="188640"/>
            <a:ext cx="8153400" cy="990600"/>
          </a:xfrm>
        </p:spPr>
        <p:txBody>
          <a:bodyPr>
            <a:normAutofit fontScale="90000"/>
          </a:bodyPr>
          <a:lstStyle/>
          <a:p>
            <a:r>
              <a:rPr lang="en-US" dirty="0"/>
              <a:t/>
            </a:r>
            <a:br>
              <a:rPr lang="en-US" dirty="0"/>
            </a:br>
            <a:r>
              <a:rPr lang="en-US" sz="3100" b="1" dirty="0"/>
              <a:t>OSQAR Contributions to International Conferences</a:t>
            </a:r>
            <a:r>
              <a:rPr lang="en-US" dirty="0"/>
              <a:t/>
            </a:r>
            <a:br>
              <a:rPr lang="en-US" dirty="0"/>
            </a:br>
            <a:endParaRPr lang="en-US" dirty="0"/>
          </a:p>
        </p:txBody>
      </p:sp>
      <p:sp>
        <p:nvSpPr>
          <p:cNvPr id="3" name="Zástupný symbol pro zápatí 2"/>
          <p:cNvSpPr>
            <a:spLocks noGrp="1"/>
          </p:cNvSpPr>
          <p:nvPr>
            <p:ph type="ftr" sz="quarter" idx="11"/>
          </p:nvPr>
        </p:nvSpPr>
        <p:spPr/>
        <p:txBody>
          <a:bodyPr/>
          <a:lstStyle/>
          <a:p>
            <a:r>
              <a:rPr lang="en-US" smtClean="0"/>
              <a:t>107th MEETING OF THE SPSC</a:t>
            </a:r>
            <a:endParaRPr lang="en-US"/>
          </a:p>
        </p:txBody>
      </p:sp>
      <p:sp>
        <p:nvSpPr>
          <p:cNvPr id="4" name="Zástupný symbol pro číslo snímku 3"/>
          <p:cNvSpPr>
            <a:spLocks noGrp="1"/>
          </p:cNvSpPr>
          <p:nvPr>
            <p:ph type="sldNum" sz="quarter" idx="12"/>
          </p:nvPr>
        </p:nvSpPr>
        <p:spPr/>
        <p:txBody>
          <a:bodyPr>
            <a:normAutofit fontScale="85000" lnSpcReduction="20000"/>
          </a:bodyPr>
          <a:lstStyle/>
          <a:p>
            <a:fld id="{90D7A542-B47A-47AE-871E-DCF552FE1ED8}" type="slidenum">
              <a:rPr lang="en-US" smtClean="0"/>
              <a:t>41</a:t>
            </a:fld>
            <a:endParaRPr lang="en-US"/>
          </a:p>
        </p:txBody>
      </p:sp>
      <p:sp>
        <p:nvSpPr>
          <p:cNvPr id="6" name="Zástupný symbol pro obsah 5"/>
          <p:cNvSpPr>
            <a:spLocks noGrp="1"/>
          </p:cNvSpPr>
          <p:nvPr>
            <p:ph sz="quarter" idx="1"/>
          </p:nvPr>
        </p:nvSpPr>
        <p:spPr>
          <a:xfrm>
            <a:off x="611560" y="1844824"/>
            <a:ext cx="8153400" cy="3989040"/>
          </a:xfrm>
        </p:spPr>
        <p:txBody>
          <a:bodyPr>
            <a:noAutofit/>
          </a:bodyPr>
          <a:lstStyle/>
          <a:p>
            <a:pPr>
              <a:spcBef>
                <a:spcPts val="0"/>
              </a:spcBef>
            </a:pPr>
            <a:r>
              <a:rPr lang="en-US" sz="1800" dirty="0"/>
              <a:t>20 – 25 May 2012, </a:t>
            </a:r>
            <a:r>
              <a:rPr lang="en-US" sz="1800" i="1" dirty="0"/>
              <a:t>12</a:t>
            </a:r>
            <a:r>
              <a:rPr lang="en-US" sz="1800" i="1" baseline="30000" dirty="0"/>
              <a:t>th</a:t>
            </a:r>
            <a:r>
              <a:rPr lang="en-US" sz="1800" i="1" dirty="0"/>
              <a:t> Pisa Meeting on Advanced Detectors</a:t>
            </a:r>
            <a:r>
              <a:rPr lang="en-US" sz="1800" dirty="0"/>
              <a:t>, La </a:t>
            </a:r>
            <a:r>
              <a:rPr lang="en-US" sz="1800" dirty="0" err="1"/>
              <a:t>Biodola</a:t>
            </a:r>
            <a:r>
              <a:rPr lang="en-US" sz="1800" dirty="0"/>
              <a:t>, </a:t>
            </a:r>
            <a:r>
              <a:rPr lang="en-US" sz="1800" dirty="0" err="1"/>
              <a:t>Isola</a:t>
            </a:r>
            <a:r>
              <a:rPr lang="en-US" sz="1800" dirty="0"/>
              <a:t> </a:t>
            </a:r>
            <a:r>
              <a:rPr lang="en-US" sz="1800" dirty="0" err="1"/>
              <a:t>d'Elba</a:t>
            </a:r>
            <a:r>
              <a:rPr lang="en-US" sz="1800" dirty="0"/>
              <a:t>, Italy, </a:t>
            </a:r>
            <a:r>
              <a:rPr lang="en-US" sz="1800" u="sng" dirty="0">
                <a:hlinkClick r:id="rId2"/>
              </a:rPr>
              <a:t>http://www.pi.infn.it/pm/2012/</a:t>
            </a:r>
            <a:r>
              <a:rPr lang="en-US" sz="1800" dirty="0"/>
              <a:t>, contribution submitted to </a:t>
            </a:r>
            <a:r>
              <a:rPr lang="en-US" sz="1800" i="1" dirty="0"/>
              <a:t>NIMA_PROCEEDINGS-D-12-00275</a:t>
            </a:r>
            <a:endParaRPr lang="en-US" sz="1800" dirty="0"/>
          </a:p>
          <a:p>
            <a:pPr>
              <a:spcBef>
                <a:spcPts val="0"/>
              </a:spcBef>
            </a:pPr>
            <a:r>
              <a:rPr lang="en-US" sz="1800" dirty="0"/>
              <a:t>1 – 8 July 2012, </a:t>
            </a:r>
            <a:r>
              <a:rPr lang="en-US" sz="1800" i="1" dirty="0"/>
              <a:t>Advanced Studies Institute – Symmetries and Spin</a:t>
            </a:r>
            <a:r>
              <a:rPr lang="en-US" sz="1800" dirty="0"/>
              <a:t>, Prague, Czech Republic, </a:t>
            </a:r>
            <a:r>
              <a:rPr lang="en-US" sz="1800" u="sng" dirty="0">
                <a:hlinkClick r:id="rId3"/>
              </a:rPr>
              <a:t>http://theor.jinr.ru/~praha/2012/</a:t>
            </a:r>
            <a:r>
              <a:rPr lang="en-US" sz="1800" dirty="0"/>
              <a:t>, oral contribution, to be submitted to </a:t>
            </a:r>
            <a:r>
              <a:rPr lang="en-US" sz="1800" i="1" dirty="0"/>
              <a:t>The European Physical Journal Special Topics</a:t>
            </a:r>
            <a:r>
              <a:rPr lang="en-US" sz="1800" dirty="0"/>
              <a:t> </a:t>
            </a:r>
          </a:p>
          <a:p>
            <a:pPr>
              <a:spcBef>
                <a:spcPts val="0"/>
              </a:spcBef>
            </a:pPr>
            <a:r>
              <a:rPr lang="en-US" sz="1800" dirty="0"/>
              <a:t>18 – 22 July 2012, </a:t>
            </a:r>
            <a:r>
              <a:rPr lang="en-US" sz="1800" i="1" dirty="0"/>
              <a:t>8</a:t>
            </a:r>
            <a:r>
              <a:rPr lang="en-US" sz="1800" i="1" baseline="30000" dirty="0"/>
              <a:t>th</a:t>
            </a:r>
            <a:r>
              <a:rPr lang="en-US" sz="1800" i="1" dirty="0"/>
              <a:t> </a:t>
            </a:r>
            <a:r>
              <a:rPr lang="en-US" sz="1800" i="1" dirty="0" err="1"/>
              <a:t>Patras</a:t>
            </a:r>
            <a:r>
              <a:rPr lang="en-US" sz="1800" i="1" dirty="0"/>
              <a:t> Workshop on </a:t>
            </a:r>
            <a:r>
              <a:rPr lang="en-US" sz="1800" i="1" dirty="0" err="1"/>
              <a:t>Axions</a:t>
            </a:r>
            <a:r>
              <a:rPr lang="en-US" sz="1800" i="1" dirty="0"/>
              <a:t>, WIMPs and WISPs</a:t>
            </a:r>
            <a:r>
              <a:rPr lang="en-US" sz="1800" dirty="0"/>
              <a:t>, Chicago IL, USA, </a:t>
            </a:r>
            <a:r>
              <a:rPr lang="en-US" sz="1800" u="sng" dirty="0">
                <a:hlinkClick r:id="rId4"/>
              </a:rPr>
              <a:t>http://axion-wimp2012.desy.de/</a:t>
            </a:r>
            <a:r>
              <a:rPr lang="en-US" sz="1800" dirty="0"/>
              <a:t>, oral contribution</a:t>
            </a:r>
          </a:p>
          <a:p>
            <a:pPr>
              <a:spcBef>
                <a:spcPts val="0"/>
              </a:spcBef>
            </a:pPr>
            <a:r>
              <a:rPr lang="en-US" sz="1800" dirty="0"/>
              <a:t>10 – 12 September 2012, </a:t>
            </a:r>
            <a:r>
              <a:rPr lang="en-US" sz="1800" i="1" dirty="0"/>
              <a:t>Open Symposium - European Strategy Preparatory Group,</a:t>
            </a:r>
            <a:r>
              <a:rPr lang="en-US" sz="1800" dirty="0"/>
              <a:t> Krakow, Poland, </a:t>
            </a:r>
            <a:r>
              <a:rPr lang="en-US" sz="1800" u="sng" dirty="0">
                <a:hlinkClick r:id="rId5"/>
              </a:rPr>
              <a:t>http://indico.cern.ch/conferenceDisplay.py?confId=175067</a:t>
            </a:r>
            <a:r>
              <a:rPr lang="en-US" sz="1800" dirty="0"/>
              <a:t>, contribution ID : 105</a:t>
            </a:r>
          </a:p>
          <a:p>
            <a:pPr>
              <a:spcBef>
                <a:spcPts val="0"/>
              </a:spcBef>
            </a:pPr>
            <a:r>
              <a:rPr lang="en-US" sz="1800" dirty="0"/>
              <a:t>16 – 18 October 2012, Optics and Measurement 2012, Liberec, Czech Republic, </a:t>
            </a:r>
            <a:r>
              <a:rPr lang="en-US" sz="1800" u="sng" dirty="0">
                <a:hlinkClick r:id="rId6"/>
              </a:rPr>
              <a:t>http://oam.kez.tul.cz</a:t>
            </a:r>
            <a:r>
              <a:rPr lang="en-US" sz="1800" u="sng" dirty="0" smtClean="0">
                <a:hlinkClick r:id="rId6"/>
              </a:rPr>
              <a:t>/</a:t>
            </a:r>
            <a:r>
              <a:rPr lang="cs-CZ" sz="1800" u="sng" dirty="0" smtClean="0"/>
              <a:t>, </a:t>
            </a:r>
            <a:r>
              <a:rPr lang="en-US" sz="1800" dirty="0"/>
              <a:t>to be submitted to </a:t>
            </a:r>
            <a:r>
              <a:rPr lang="en-US" sz="1800" i="1" dirty="0"/>
              <a:t>The European Physical Journal Special Topics</a:t>
            </a:r>
            <a:r>
              <a:rPr lang="en-US" sz="1800" dirty="0"/>
              <a:t> </a:t>
            </a:r>
            <a:endParaRPr lang="en-US" sz="1800" dirty="0" smtClean="0"/>
          </a:p>
        </p:txBody>
      </p:sp>
    </p:spTree>
    <p:extLst>
      <p:ext uri="{BB962C8B-B14F-4D97-AF65-F5344CB8AC3E}">
        <p14:creationId xmlns:p14="http://schemas.microsoft.com/office/powerpoint/2010/main" val="23084639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Acknowledgement</a:t>
            </a:r>
            <a:endParaRPr lang="en-US" dirty="0"/>
          </a:p>
        </p:txBody>
      </p:sp>
      <p:sp>
        <p:nvSpPr>
          <p:cNvPr id="3" name="Zástupný symbol pro zápatí 2"/>
          <p:cNvSpPr>
            <a:spLocks noGrp="1"/>
          </p:cNvSpPr>
          <p:nvPr>
            <p:ph type="ftr" sz="quarter" idx="11"/>
          </p:nvPr>
        </p:nvSpPr>
        <p:spPr/>
        <p:txBody>
          <a:bodyPr/>
          <a:lstStyle/>
          <a:p>
            <a:r>
              <a:rPr lang="en-US" smtClean="0"/>
              <a:t>107th MEETING OF THE SPSC</a:t>
            </a:r>
            <a:endParaRPr lang="en-US"/>
          </a:p>
        </p:txBody>
      </p:sp>
      <p:sp>
        <p:nvSpPr>
          <p:cNvPr id="4" name="Zástupný symbol pro číslo snímku 3"/>
          <p:cNvSpPr>
            <a:spLocks noGrp="1"/>
          </p:cNvSpPr>
          <p:nvPr>
            <p:ph type="sldNum" sz="quarter" idx="12"/>
          </p:nvPr>
        </p:nvSpPr>
        <p:spPr/>
        <p:txBody>
          <a:bodyPr>
            <a:normAutofit fontScale="85000" lnSpcReduction="20000"/>
          </a:bodyPr>
          <a:lstStyle/>
          <a:p>
            <a:fld id="{90D7A542-B47A-47AE-871E-DCF552FE1ED8}" type="slidenum">
              <a:rPr lang="en-US" smtClean="0"/>
              <a:t>42</a:t>
            </a:fld>
            <a:endParaRPr lang="en-US"/>
          </a:p>
        </p:txBody>
      </p:sp>
      <p:sp>
        <p:nvSpPr>
          <p:cNvPr id="5" name="Zástupný symbol pro obsah 4"/>
          <p:cNvSpPr>
            <a:spLocks noGrp="1"/>
          </p:cNvSpPr>
          <p:nvPr>
            <p:ph sz="quarter" idx="1"/>
          </p:nvPr>
        </p:nvSpPr>
        <p:spPr/>
        <p:txBody>
          <a:bodyPr/>
          <a:lstStyle/>
          <a:p>
            <a:r>
              <a:rPr lang="en-US" dirty="0"/>
              <a:t>The OSQAR collaboration would like to thank the CERN teams of the SM18-test hall (MSC-TF, CRG-OD, RF-KS) for their valuable technical contributions, inputs and advices for the operation of the LHC dipoles as well as the management of CERN-TE department </a:t>
            </a:r>
            <a:r>
              <a:rPr lang="en-US" dirty="0" smtClean="0"/>
              <a:t>for continuous </a:t>
            </a:r>
            <a:r>
              <a:rPr lang="en-US" dirty="0"/>
              <a:t>support</a:t>
            </a:r>
          </a:p>
        </p:txBody>
      </p:sp>
    </p:spTree>
    <p:extLst>
      <p:ext uri="{BB962C8B-B14F-4D97-AF65-F5344CB8AC3E}">
        <p14:creationId xmlns:p14="http://schemas.microsoft.com/office/powerpoint/2010/main" val="36803778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type="body" idx="1"/>
          </p:nvPr>
        </p:nvSpPr>
        <p:spPr/>
        <p:txBody>
          <a:bodyPr>
            <a:normAutofit/>
          </a:bodyPr>
          <a:lstStyle/>
          <a:p>
            <a:pPr algn="ctr"/>
            <a:endParaRPr lang="en-US" sz="4400" dirty="0" smtClean="0">
              <a:solidFill>
                <a:srgbClr val="0070C0"/>
              </a:solidFill>
            </a:endParaRPr>
          </a:p>
        </p:txBody>
      </p:sp>
      <p:sp>
        <p:nvSpPr>
          <p:cNvPr id="9" name="Nadpis 8"/>
          <p:cNvSpPr>
            <a:spLocks noGrp="1"/>
          </p:cNvSpPr>
          <p:nvPr>
            <p:ph type="title"/>
          </p:nvPr>
        </p:nvSpPr>
        <p:spPr/>
        <p:txBody>
          <a:bodyPr>
            <a:normAutofit fontScale="90000"/>
          </a:bodyPr>
          <a:lstStyle/>
          <a:p>
            <a:r>
              <a:rPr lang="en-US" dirty="0" smtClean="0"/>
              <a:t>THANK YOU FOR YOUR ATTENTION</a:t>
            </a:r>
            <a:endParaRPr lang="en-US" dirty="0"/>
          </a:p>
        </p:txBody>
      </p:sp>
      <p:sp>
        <p:nvSpPr>
          <p:cNvPr id="6" name="Zástupný symbol pro číslo snímku 5"/>
          <p:cNvSpPr>
            <a:spLocks noGrp="1"/>
          </p:cNvSpPr>
          <p:nvPr>
            <p:ph type="sldNum" sz="quarter" idx="11"/>
          </p:nvPr>
        </p:nvSpPr>
        <p:spPr/>
        <p:txBody>
          <a:bodyPr>
            <a:normAutofit/>
          </a:bodyPr>
          <a:lstStyle/>
          <a:p>
            <a:pPr>
              <a:defRPr/>
            </a:pPr>
            <a:fld id="{9BAD1BAD-3C43-40A8-AEB0-70802971A758}" type="slidenum">
              <a:rPr lang="en-US" smtClean="0"/>
              <a:pPr>
                <a:defRPr/>
              </a:pPr>
              <a:t>43</a:t>
            </a:fld>
            <a:endParaRPr lang="en-US"/>
          </a:p>
        </p:txBody>
      </p:sp>
      <p:sp>
        <p:nvSpPr>
          <p:cNvPr id="5" name="Zástupný symbol pro zápatí 4"/>
          <p:cNvSpPr>
            <a:spLocks noGrp="1"/>
          </p:cNvSpPr>
          <p:nvPr>
            <p:ph type="ftr" sz="quarter" idx="12"/>
          </p:nvPr>
        </p:nvSpPr>
        <p:spPr/>
        <p:txBody>
          <a:bodyPr/>
          <a:lstStyle/>
          <a:p>
            <a:pPr>
              <a:defRPr/>
            </a:pPr>
            <a:r>
              <a:rPr lang="en-US" smtClean="0"/>
              <a:t>107th MEETING OF THE SPSC</a:t>
            </a:r>
            <a:endParaRPr lang="en-US"/>
          </a:p>
        </p:txBody>
      </p:sp>
    </p:spTree>
    <p:extLst>
      <p:ext uri="{BB962C8B-B14F-4D97-AF65-F5344CB8AC3E}">
        <p14:creationId xmlns:p14="http://schemas.microsoft.com/office/powerpoint/2010/main" val="40720509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pPr lvl="1" algn="l" rtl="0">
              <a:spcBef>
                <a:spcPct val="0"/>
              </a:spcBef>
            </a:pPr>
            <a:r>
              <a:rPr lang="en-US" sz="2800" dirty="0" smtClean="0"/>
              <a:t>Theoretical Developments at the Warsaw University</a:t>
            </a:r>
            <a:r>
              <a:rPr lang="en-US" sz="4000" b="1" dirty="0" smtClean="0"/>
              <a:t/>
            </a:r>
            <a:br>
              <a:rPr lang="en-US" sz="4000" b="1" dirty="0" smtClean="0"/>
            </a:br>
            <a:endParaRPr lang="en-US" dirty="0"/>
          </a:p>
        </p:txBody>
      </p:sp>
      <p:sp>
        <p:nvSpPr>
          <p:cNvPr id="3" name="Zástupný symbol pro zápatí 2"/>
          <p:cNvSpPr>
            <a:spLocks noGrp="1"/>
          </p:cNvSpPr>
          <p:nvPr>
            <p:ph type="ftr" sz="quarter" idx="11"/>
          </p:nvPr>
        </p:nvSpPr>
        <p:spPr/>
        <p:txBody>
          <a:bodyPr/>
          <a:lstStyle/>
          <a:p>
            <a:r>
              <a:rPr lang="en-US" dirty="0" smtClean="0"/>
              <a:t>107th MEETING OF THE SPSC</a:t>
            </a:r>
            <a:endParaRPr lang="en-US" dirty="0"/>
          </a:p>
        </p:txBody>
      </p:sp>
      <p:sp>
        <p:nvSpPr>
          <p:cNvPr id="4" name="Zástupný symbol pro číslo snímku 3"/>
          <p:cNvSpPr>
            <a:spLocks noGrp="1"/>
          </p:cNvSpPr>
          <p:nvPr>
            <p:ph type="sldNum" sz="quarter" idx="12"/>
          </p:nvPr>
        </p:nvSpPr>
        <p:spPr/>
        <p:txBody>
          <a:bodyPr>
            <a:normAutofit fontScale="85000" lnSpcReduction="20000"/>
          </a:bodyPr>
          <a:lstStyle/>
          <a:p>
            <a:fld id="{90D7A542-B47A-47AE-871E-DCF552FE1ED8}" type="slidenum">
              <a:rPr lang="en-US" smtClean="0"/>
              <a:t>5</a:t>
            </a:fld>
            <a:endParaRPr lang="en-US"/>
          </a:p>
        </p:txBody>
      </p:sp>
      <p:sp>
        <p:nvSpPr>
          <p:cNvPr id="5" name="Zástupný symbol pro obsah 4"/>
          <p:cNvSpPr>
            <a:spLocks noGrp="1"/>
          </p:cNvSpPr>
          <p:nvPr>
            <p:ph sz="quarter" idx="1"/>
          </p:nvPr>
        </p:nvSpPr>
        <p:spPr>
          <a:xfrm>
            <a:off x="612648" y="1600200"/>
            <a:ext cx="8153400" cy="4637112"/>
          </a:xfrm>
        </p:spPr>
        <p:txBody>
          <a:bodyPr>
            <a:normAutofit fontScale="62500" lnSpcReduction="20000"/>
          </a:bodyPr>
          <a:lstStyle/>
          <a:p>
            <a:r>
              <a:rPr lang="en-US" sz="3800" dirty="0" smtClean="0"/>
              <a:t>Detailed </a:t>
            </a:r>
            <a:r>
              <a:rPr lang="en-US" sz="3800" dirty="0"/>
              <a:t>arguments and calculations have been presented by Adam </a:t>
            </a:r>
            <a:r>
              <a:rPr lang="en-US" sz="3800" dirty="0" err="1"/>
              <a:t>Latosinski</a:t>
            </a:r>
            <a:r>
              <a:rPr lang="en-US" sz="3800" dirty="0"/>
              <a:t>, Krzysztof A. </a:t>
            </a:r>
            <a:r>
              <a:rPr lang="en-US" sz="3800" dirty="0" err="1"/>
              <a:t>Meissner</a:t>
            </a:r>
            <a:r>
              <a:rPr lang="en-US" sz="3800" dirty="0"/>
              <a:t> and Hermann Nicolai to support their recent proposal </a:t>
            </a:r>
            <a:r>
              <a:rPr lang="en-US" sz="3800" dirty="0" smtClean="0"/>
              <a:t> </a:t>
            </a:r>
            <a:r>
              <a:rPr lang="en-US" sz="3800" dirty="0"/>
              <a:t>that identifies the </a:t>
            </a:r>
            <a:r>
              <a:rPr lang="en-US" sz="3800" dirty="0" err="1"/>
              <a:t>axion</a:t>
            </a:r>
            <a:r>
              <a:rPr lang="en-US" sz="3800" dirty="0"/>
              <a:t> arising in the solution of the strong CP problem, with the </a:t>
            </a:r>
            <a:r>
              <a:rPr lang="en-US" sz="3800" dirty="0" err="1"/>
              <a:t>Majoron</a:t>
            </a:r>
            <a:r>
              <a:rPr lang="en-US" sz="3800" dirty="0"/>
              <a:t> </a:t>
            </a:r>
            <a:r>
              <a:rPr lang="en-US" sz="3800" i="1" dirty="0"/>
              <a:t>i.e.</a:t>
            </a:r>
            <a:r>
              <a:rPr lang="en-US" sz="3800" dirty="0"/>
              <a:t> the (pseudo-) Goldstone boson of spontaneously broken lepton number symmetry </a:t>
            </a:r>
            <a:endParaRPr lang="en-US" sz="3800" dirty="0" smtClean="0"/>
          </a:p>
          <a:p>
            <a:r>
              <a:rPr lang="en-US" sz="3800" dirty="0" smtClean="0"/>
              <a:t>The </a:t>
            </a:r>
            <a:r>
              <a:rPr lang="en-US" sz="3800" dirty="0" err="1"/>
              <a:t>axionic</a:t>
            </a:r>
            <a:r>
              <a:rPr lang="en-US" sz="3800" dirty="0"/>
              <a:t> couplings are found to be fully computable in terms of known SM parameters and the </a:t>
            </a:r>
            <a:r>
              <a:rPr lang="en-US" sz="3800" dirty="0" err="1"/>
              <a:t>Majorana</a:t>
            </a:r>
            <a:r>
              <a:rPr lang="en-US" sz="3800" dirty="0"/>
              <a:t> mass scales. The determination of these couplings is presented involving certain three-loop diagrams, with a UV finite neutrino triangle taking over the role of the usual triangle anomaly</a:t>
            </a:r>
            <a:r>
              <a:rPr lang="en-US" sz="3800" dirty="0" smtClean="0"/>
              <a:t>.</a:t>
            </a:r>
          </a:p>
          <a:p>
            <a:endParaRPr lang="en-US" dirty="0" smtClean="0"/>
          </a:p>
          <a:p>
            <a:pPr marL="0" indent="0">
              <a:spcBef>
                <a:spcPts val="0"/>
              </a:spcBef>
              <a:buNone/>
            </a:pPr>
            <a:r>
              <a:rPr lang="en-US" i="1" dirty="0"/>
              <a:t>A. </a:t>
            </a:r>
            <a:r>
              <a:rPr lang="en-US" i="1" dirty="0" err="1"/>
              <a:t>Latosinski</a:t>
            </a:r>
            <a:r>
              <a:rPr lang="en-US" i="1" dirty="0"/>
              <a:t>, K. A. </a:t>
            </a:r>
            <a:r>
              <a:rPr lang="en-US" i="1" dirty="0" err="1"/>
              <a:t>Meissner</a:t>
            </a:r>
            <a:r>
              <a:rPr lang="en-US" i="1" dirty="0"/>
              <a:t>, and</a:t>
            </a:r>
            <a:r>
              <a:rPr lang="en-US" dirty="0"/>
              <a:t> H. Nicolai,</a:t>
            </a:r>
            <a:r>
              <a:rPr lang="en-US" i="1" dirty="0"/>
              <a:t> "</a:t>
            </a:r>
            <a:r>
              <a:rPr lang="en-US" i="1" dirty="0" err="1"/>
              <a:t>Axions</a:t>
            </a:r>
            <a:r>
              <a:rPr lang="en-US" i="1" dirty="0"/>
              <a:t> without </a:t>
            </a:r>
            <a:r>
              <a:rPr lang="en-US" i="1" dirty="0" err="1"/>
              <a:t>Peccei</a:t>
            </a:r>
            <a:r>
              <a:rPr lang="en-US" i="1" dirty="0"/>
              <a:t>-Quinn Symmetry", </a:t>
            </a:r>
            <a:r>
              <a:rPr lang="en-US" u="sng" dirty="0">
                <a:hlinkClick r:id="rId2"/>
              </a:rPr>
              <a:t>http://arxiv.org/abs/1010.5417</a:t>
            </a:r>
            <a:endParaRPr lang="en-US" dirty="0"/>
          </a:p>
          <a:p>
            <a:pPr marL="0" indent="0">
              <a:spcBef>
                <a:spcPts val="0"/>
              </a:spcBef>
              <a:buNone/>
            </a:pPr>
            <a:r>
              <a:rPr lang="en-US" baseline="30000" dirty="0"/>
              <a:t> </a:t>
            </a:r>
            <a:r>
              <a:rPr lang="en-US" i="1" dirty="0"/>
              <a:t>A. </a:t>
            </a:r>
            <a:r>
              <a:rPr lang="en-US" i="1" dirty="0" err="1"/>
              <a:t>Latosinski</a:t>
            </a:r>
            <a:r>
              <a:rPr lang="en-US" i="1" dirty="0"/>
              <a:t>, K. A. </a:t>
            </a:r>
            <a:r>
              <a:rPr lang="en-US" i="1" dirty="0" err="1"/>
              <a:t>Meissner</a:t>
            </a:r>
            <a:r>
              <a:rPr lang="en-US" i="1" dirty="0"/>
              <a:t>, and</a:t>
            </a:r>
            <a:r>
              <a:rPr lang="en-US" dirty="0"/>
              <a:t> H. Nicolai,</a:t>
            </a:r>
            <a:r>
              <a:rPr lang="en-US" i="1" dirty="0"/>
              <a:t> </a:t>
            </a:r>
            <a:r>
              <a:rPr lang="en-US" dirty="0"/>
              <a:t>“</a:t>
            </a:r>
            <a:r>
              <a:rPr lang="en-US" i="1" dirty="0"/>
              <a:t>Neutrino Mixing and the </a:t>
            </a:r>
            <a:r>
              <a:rPr lang="en-US" i="1" dirty="0" err="1"/>
              <a:t>Axion</a:t>
            </a:r>
            <a:r>
              <a:rPr lang="en-US" i="1" dirty="0"/>
              <a:t>-Gluon Vertex”, </a:t>
            </a:r>
            <a:r>
              <a:rPr lang="en-US" u="sng" dirty="0">
                <a:hlinkClick r:id="rId3"/>
              </a:rPr>
              <a:t>http://arxiv.org/abs/1203.3886</a:t>
            </a:r>
            <a:r>
              <a:rPr lang="en-US" b="1" i="1" dirty="0"/>
              <a:t> </a:t>
            </a:r>
            <a:endParaRPr lang="en-US" dirty="0"/>
          </a:p>
        </p:txBody>
      </p:sp>
    </p:spTree>
    <p:extLst>
      <p:ext uri="{BB962C8B-B14F-4D97-AF65-F5344CB8AC3E}">
        <p14:creationId xmlns:p14="http://schemas.microsoft.com/office/powerpoint/2010/main" val="4038633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OSQAR</a:t>
            </a:r>
            <a:endParaRPr lang="en-US" dirty="0"/>
          </a:p>
        </p:txBody>
      </p:sp>
      <p:sp>
        <p:nvSpPr>
          <p:cNvPr id="3" name="Zástupný symbol pro obsah 2"/>
          <p:cNvSpPr>
            <a:spLocks noGrp="1"/>
          </p:cNvSpPr>
          <p:nvPr>
            <p:ph idx="1"/>
          </p:nvPr>
        </p:nvSpPr>
        <p:spPr>
          <a:xfrm>
            <a:off x="329711" y="2724588"/>
            <a:ext cx="3600400" cy="3454009"/>
          </a:xfrm>
        </p:spPr>
        <p:txBody>
          <a:bodyPr>
            <a:normAutofit fontScale="92500" lnSpcReduction="10000"/>
          </a:bodyPr>
          <a:lstStyle/>
          <a:p>
            <a:pPr marL="342900" indent="-342900">
              <a:defRPr/>
            </a:pPr>
            <a:r>
              <a:rPr lang="en-US" sz="2400" dirty="0" smtClean="0">
                <a:cs typeface="Calibri" pitchFamily="34" charset="0"/>
              </a:rPr>
              <a:t>situated at CERN, magnet test hall SM 18</a:t>
            </a:r>
          </a:p>
          <a:p>
            <a:pPr marL="342900" indent="-342900">
              <a:defRPr/>
            </a:pPr>
            <a:r>
              <a:rPr lang="en-US" sz="2400" dirty="0" smtClean="0">
                <a:cs typeface="Calibri" pitchFamily="34" charset="0"/>
              </a:rPr>
              <a:t>purely </a:t>
            </a:r>
            <a:r>
              <a:rPr lang="en-US" sz="2400" dirty="0">
                <a:cs typeface="Calibri" pitchFamily="34" charset="0"/>
              </a:rPr>
              <a:t>laboratory laser-based experiment for search of </a:t>
            </a:r>
            <a:r>
              <a:rPr lang="en-US" sz="2400" dirty="0" err="1">
                <a:cs typeface="Calibri" pitchFamily="34" charset="0"/>
              </a:rPr>
              <a:t>axions</a:t>
            </a:r>
            <a:r>
              <a:rPr lang="en-US" sz="2400" dirty="0">
                <a:cs typeface="Calibri" pitchFamily="34" charset="0"/>
              </a:rPr>
              <a:t> and </a:t>
            </a:r>
            <a:r>
              <a:rPr lang="en-US" sz="2400" dirty="0" err="1">
                <a:cs typeface="Calibri" pitchFamily="34" charset="0"/>
              </a:rPr>
              <a:t>axion</a:t>
            </a:r>
            <a:r>
              <a:rPr lang="en-US" sz="2400" dirty="0">
                <a:cs typeface="Calibri" pitchFamily="34" charset="0"/>
              </a:rPr>
              <a:t>-like particles </a:t>
            </a:r>
          </a:p>
          <a:p>
            <a:pPr marL="342900" indent="-342900">
              <a:defRPr/>
            </a:pPr>
            <a:r>
              <a:rPr lang="cs-CZ" sz="2400" dirty="0">
                <a:cs typeface="Calibri" pitchFamily="34" charset="0"/>
              </a:rPr>
              <a:t>i</a:t>
            </a:r>
            <a:r>
              <a:rPr lang="en-US" sz="2400" dirty="0">
                <a:cs typeface="Calibri" pitchFamily="34" charset="0"/>
              </a:rPr>
              <a:t>t  focuses on precision measurements of the magnetic properties of the quantum vacuum </a:t>
            </a:r>
            <a:endParaRPr lang="en-US" sz="2400" dirty="0" smtClean="0">
              <a:cs typeface="Calibri" pitchFamily="34" charset="0"/>
            </a:endParaRPr>
          </a:p>
          <a:p>
            <a:pPr marL="342900" indent="-342900">
              <a:defRPr/>
            </a:pPr>
            <a:endParaRPr lang="en-US" sz="2400" dirty="0">
              <a:latin typeface="Calibri" pitchFamily="34" charset="0"/>
              <a:cs typeface="Calibri" pitchFamily="34" charset="0"/>
            </a:endParaRPr>
          </a:p>
          <a:p>
            <a:endParaRPr lang="en-US" dirty="0"/>
          </a:p>
        </p:txBody>
      </p:sp>
      <p:sp>
        <p:nvSpPr>
          <p:cNvPr id="5" name="Zástupný symbol pro zápatí 4"/>
          <p:cNvSpPr>
            <a:spLocks noGrp="1"/>
          </p:cNvSpPr>
          <p:nvPr>
            <p:ph type="ftr" sz="quarter" idx="11"/>
          </p:nvPr>
        </p:nvSpPr>
        <p:spPr/>
        <p:txBody>
          <a:bodyPr/>
          <a:lstStyle/>
          <a:p>
            <a:r>
              <a:rPr lang="en-US" smtClean="0"/>
              <a:t>107th MEETING OF THE SPSC</a:t>
            </a:r>
            <a:endParaRPr lang="en-US"/>
          </a:p>
        </p:txBody>
      </p:sp>
      <p:sp>
        <p:nvSpPr>
          <p:cNvPr id="6" name="Zástupný symbol pro číslo snímku 5"/>
          <p:cNvSpPr>
            <a:spLocks noGrp="1"/>
          </p:cNvSpPr>
          <p:nvPr>
            <p:ph type="sldNum" sz="quarter" idx="12"/>
          </p:nvPr>
        </p:nvSpPr>
        <p:spPr/>
        <p:txBody>
          <a:bodyPr>
            <a:normAutofit fontScale="85000" lnSpcReduction="20000"/>
          </a:bodyPr>
          <a:lstStyle/>
          <a:p>
            <a:fld id="{20741979-6BAC-445B-A87D-E3386F7FCCBD}" type="slidenum">
              <a:rPr lang="en-US" smtClean="0"/>
              <a:t>6</a:t>
            </a:fld>
            <a:endParaRPr lang="en-US"/>
          </a:p>
        </p:txBody>
      </p:sp>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6011" y="2708920"/>
            <a:ext cx="4974765"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ovéPole 7"/>
          <p:cNvSpPr txBox="1"/>
          <p:nvPr/>
        </p:nvSpPr>
        <p:spPr>
          <a:xfrm>
            <a:off x="323528" y="1628800"/>
            <a:ext cx="7344816" cy="1231106"/>
          </a:xfrm>
          <a:prstGeom prst="rect">
            <a:avLst/>
          </a:prstGeom>
          <a:noFill/>
        </p:spPr>
        <p:txBody>
          <a:bodyPr wrap="square" rtlCol="0">
            <a:spAutoFit/>
          </a:bodyPr>
          <a:lstStyle/>
          <a:p>
            <a:r>
              <a:rPr lang="en-US" sz="2800" b="1" dirty="0">
                <a:solidFill>
                  <a:srgbClr val="002060"/>
                </a:solidFill>
                <a:latin typeface="Calibri" pitchFamily="34" charset="0"/>
                <a:cs typeface="Calibri" pitchFamily="34" charset="0"/>
              </a:rPr>
              <a:t>O</a:t>
            </a:r>
            <a:r>
              <a:rPr lang="en-US" sz="2800" dirty="0">
                <a:solidFill>
                  <a:srgbClr val="002060"/>
                </a:solidFill>
                <a:latin typeface="Calibri" pitchFamily="34" charset="0"/>
                <a:cs typeface="Calibri" pitchFamily="34" charset="0"/>
              </a:rPr>
              <a:t>ptical </a:t>
            </a:r>
            <a:r>
              <a:rPr lang="en-US" sz="2800" b="1" dirty="0">
                <a:solidFill>
                  <a:srgbClr val="002060"/>
                </a:solidFill>
                <a:latin typeface="Calibri" pitchFamily="34" charset="0"/>
                <a:cs typeface="Calibri" pitchFamily="34" charset="0"/>
              </a:rPr>
              <a:t>S</a:t>
            </a:r>
            <a:r>
              <a:rPr lang="en-US" sz="2800" dirty="0">
                <a:solidFill>
                  <a:srgbClr val="002060"/>
                </a:solidFill>
                <a:latin typeface="Calibri" pitchFamily="34" charset="0"/>
                <a:cs typeface="Calibri" pitchFamily="34" charset="0"/>
              </a:rPr>
              <a:t>earch for </a:t>
            </a:r>
            <a:r>
              <a:rPr lang="en-US" sz="2800" b="1" dirty="0">
                <a:solidFill>
                  <a:srgbClr val="002060"/>
                </a:solidFill>
                <a:latin typeface="Calibri" pitchFamily="34" charset="0"/>
                <a:cs typeface="Calibri" pitchFamily="34" charset="0"/>
              </a:rPr>
              <a:t>Q</a:t>
            </a:r>
            <a:r>
              <a:rPr lang="en-US" sz="2800" dirty="0">
                <a:solidFill>
                  <a:srgbClr val="002060"/>
                </a:solidFill>
                <a:latin typeface="Calibri" pitchFamily="34" charset="0"/>
                <a:cs typeface="Calibri" pitchFamily="34" charset="0"/>
              </a:rPr>
              <a:t>ED vacuum magnetic birefringence, </a:t>
            </a:r>
            <a:r>
              <a:rPr lang="en-US" sz="2800" b="1" dirty="0" err="1">
                <a:solidFill>
                  <a:srgbClr val="002060"/>
                </a:solidFill>
                <a:latin typeface="Calibri" pitchFamily="34" charset="0"/>
                <a:cs typeface="Calibri" pitchFamily="34" charset="0"/>
              </a:rPr>
              <a:t>A</a:t>
            </a:r>
            <a:r>
              <a:rPr lang="en-US" sz="2800" dirty="0" err="1">
                <a:solidFill>
                  <a:srgbClr val="002060"/>
                </a:solidFill>
                <a:latin typeface="Calibri" pitchFamily="34" charset="0"/>
                <a:cs typeface="Calibri" pitchFamily="34" charset="0"/>
              </a:rPr>
              <a:t>xions</a:t>
            </a:r>
            <a:r>
              <a:rPr lang="en-US" sz="2800" dirty="0">
                <a:solidFill>
                  <a:srgbClr val="002060"/>
                </a:solidFill>
                <a:latin typeface="Calibri" pitchFamily="34" charset="0"/>
                <a:cs typeface="Calibri" pitchFamily="34" charset="0"/>
              </a:rPr>
              <a:t> and photon </a:t>
            </a:r>
            <a:r>
              <a:rPr lang="en-US" sz="2800" b="1" dirty="0">
                <a:solidFill>
                  <a:srgbClr val="002060"/>
                </a:solidFill>
                <a:latin typeface="Calibri" pitchFamily="34" charset="0"/>
                <a:cs typeface="Calibri" pitchFamily="34" charset="0"/>
              </a:rPr>
              <a:t>R</a:t>
            </a:r>
            <a:r>
              <a:rPr lang="en-US" sz="2800" dirty="0">
                <a:solidFill>
                  <a:srgbClr val="002060"/>
                </a:solidFill>
                <a:latin typeface="Calibri" pitchFamily="34" charset="0"/>
                <a:cs typeface="Calibri" pitchFamily="34" charset="0"/>
              </a:rPr>
              <a:t>egeneration</a:t>
            </a:r>
          </a:p>
          <a:p>
            <a:endParaRPr 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2071" y="1647195"/>
            <a:ext cx="1800200" cy="670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29329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smtClean="0"/>
              <a:t>OSQAR </a:t>
            </a:r>
            <a:r>
              <a:rPr lang="en-US" dirty="0" smtClean="0"/>
              <a:t>experiments</a:t>
            </a:r>
            <a:endParaRPr lang="en-US" dirty="0"/>
          </a:p>
        </p:txBody>
      </p:sp>
      <p:sp>
        <p:nvSpPr>
          <p:cNvPr id="3" name="Zástupný symbol pro obsah 2"/>
          <p:cNvSpPr>
            <a:spLocks noGrp="1"/>
          </p:cNvSpPr>
          <p:nvPr>
            <p:ph idx="1"/>
          </p:nvPr>
        </p:nvSpPr>
        <p:spPr>
          <a:xfrm>
            <a:off x="539552" y="1916833"/>
            <a:ext cx="3672408" cy="4075692"/>
          </a:xfrm>
          <a:ln w="38100">
            <a:noFill/>
          </a:ln>
        </p:spPr>
        <p:txBody>
          <a:bodyPr>
            <a:normAutofit fontScale="92500" lnSpcReduction="10000"/>
          </a:bodyPr>
          <a:lstStyle/>
          <a:p>
            <a:pPr marL="342900" indent="-342900">
              <a:defRPr/>
            </a:pPr>
            <a:r>
              <a:rPr lang="en-US" sz="2600" dirty="0" smtClean="0">
                <a:cs typeface="Calibri" pitchFamily="34" charset="0"/>
              </a:rPr>
              <a:t>it </a:t>
            </a:r>
            <a:r>
              <a:rPr lang="en-US" sz="2600" dirty="0">
                <a:cs typeface="Calibri" pitchFamily="34" charset="0"/>
              </a:rPr>
              <a:t>combines the simultaneous use of high magnetic field with laser beams in </a:t>
            </a:r>
            <a:r>
              <a:rPr lang="en-US" sz="2600" b="1" dirty="0">
                <a:solidFill>
                  <a:srgbClr val="0070C0"/>
                </a:solidFill>
                <a:cs typeface="Calibri" pitchFamily="34" charset="0"/>
              </a:rPr>
              <a:t>two</a:t>
            </a:r>
            <a:r>
              <a:rPr lang="en-US" sz="2600" dirty="0">
                <a:cs typeface="Calibri" pitchFamily="34" charset="0"/>
              </a:rPr>
              <a:t> distinct experiments</a:t>
            </a:r>
            <a:endParaRPr lang="cs-CZ" sz="2600" dirty="0">
              <a:cs typeface="Calibri" pitchFamily="34" charset="0"/>
            </a:endParaRPr>
          </a:p>
          <a:p>
            <a:pPr marL="342900" indent="-342900">
              <a:defRPr/>
            </a:pPr>
            <a:r>
              <a:rPr lang="en-US" sz="2600" dirty="0" smtClean="0">
                <a:cs typeface="Calibri" pitchFamily="34" charset="0"/>
              </a:rPr>
              <a:t>two </a:t>
            </a:r>
            <a:r>
              <a:rPr lang="en-US" sz="2600" dirty="0">
                <a:cs typeface="Calibri" pitchFamily="34" charset="0"/>
              </a:rPr>
              <a:t>state-of-the-art superconducting decommissioned </a:t>
            </a:r>
            <a:r>
              <a:rPr lang="en-US" sz="2600" dirty="0" smtClean="0">
                <a:cs typeface="Calibri" pitchFamily="34" charset="0"/>
              </a:rPr>
              <a:t>LHC </a:t>
            </a:r>
            <a:r>
              <a:rPr lang="en-US" sz="2600" dirty="0">
                <a:cs typeface="Calibri" pitchFamily="34" charset="0"/>
              </a:rPr>
              <a:t>magnets at </a:t>
            </a:r>
            <a:r>
              <a:rPr lang="en-US" sz="2600" dirty="0" smtClean="0">
                <a:cs typeface="Calibri" pitchFamily="34" charset="0"/>
              </a:rPr>
              <a:t>CERN</a:t>
            </a:r>
            <a:r>
              <a:rPr lang="cs-CZ" sz="2600" dirty="0" smtClean="0">
                <a:cs typeface="Calibri" pitchFamily="34" charset="0"/>
              </a:rPr>
              <a:t> </a:t>
            </a:r>
            <a:r>
              <a:rPr lang="cs-CZ" sz="2600" dirty="0" err="1" smtClean="0">
                <a:cs typeface="Calibri" pitchFamily="34" charset="0"/>
              </a:rPr>
              <a:t>with</a:t>
            </a:r>
            <a:r>
              <a:rPr lang="cs-CZ" sz="2600" dirty="0" smtClean="0">
                <a:cs typeface="Calibri" pitchFamily="34" charset="0"/>
              </a:rPr>
              <a:t> </a:t>
            </a:r>
            <a:r>
              <a:rPr lang="en-US" sz="2600" dirty="0" smtClean="0"/>
              <a:t>double </a:t>
            </a:r>
            <a:r>
              <a:rPr lang="en-US" sz="2600" dirty="0"/>
              <a:t>apertures, 9 T over  2 x 14.3 </a:t>
            </a:r>
            <a:r>
              <a:rPr lang="en-US" sz="2600" dirty="0" smtClean="0"/>
              <a:t>m</a:t>
            </a:r>
            <a:endParaRPr lang="cs-CZ" sz="2600" dirty="0" smtClean="0"/>
          </a:p>
          <a:p>
            <a:pPr marL="342900" indent="-342900">
              <a:defRPr/>
            </a:pPr>
            <a:endParaRPr lang="fr-FR" sz="2400" dirty="0"/>
          </a:p>
          <a:p>
            <a:pPr marL="342900" indent="-342900">
              <a:defRPr/>
            </a:pPr>
            <a:endParaRPr lang="en-US" sz="2400" dirty="0">
              <a:latin typeface="Calibri" pitchFamily="34" charset="0"/>
              <a:cs typeface="Calibri" pitchFamily="34" charset="0"/>
            </a:endParaRPr>
          </a:p>
          <a:p>
            <a:endParaRPr lang="en-US" dirty="0"/>
          </a:p>
        </p:txBody>
      </p:sp>
      <p:sp>
        <p:nvSpPr>
          <p:cNvPr id="5" name="Zástupný symbol pro zápatí 4"/>
          <p:cNvSpPr>
            <a:spLocks noGrp="1"/>
          </p:cNvSpPr>
          <p:nvPr>
            <p:ph type="ftr" sz="quarter" idx="11"/>
          </p:nvPr>
        </p:nvSpPr>
        <p:spPr/>
        <p:txBody>
          <a:bodyPr/>
          <a:lstStyle/>
          <a:p>
            <a:r>
              <a:rPr lang="en-US" smtClean="0"/>
              <a:t>107th MEETING OF THE SPSC</a:t>
            </a:r>
            <a:endParaRPr lang="en-US"/>
          </a:p>
        </p:txBody>
      </p:sp>
      <p:sp>
        <p:nvSpPr>
          <p:cNvPr id="6" name="Zástupný symbol pro číslo snímku 5"/>
          <p:cNvSpPr>
            <a:spLocks noGrp="1"/>
          </p:cNvSpPr>
          <p:nvPr>
            <p:ph type="sldNum" sz="quarter" idx="12"/>
          </p:nvPr>
        </p:nvSpPr>
        <p:spPr/>
        <p:txBody>
          <a:bodyPr>
            <a:normAutofit fontScale="85000" lnSpcReduction="20000"/>
          </a:bodyPr>
          <a:lstStyle/>
          <a:p>
            <a:fld id="{20741979-6BAC-445B-A87D-E3386F7FCCBD}" type="slidenum">
              <a:rPr lang="en-US" smtClean="0"/>
              <a:t>7</a:t>
            </a:fld>
            <a:endParaRPr lang="en-US"/>
          </a:p>
        </p:txBody>
      </p:sp>
      <p:pic>
        <p:nvPicPr>
          <p:cNvPr id="9" name="Picture 2" descr="C:\Documents and Settings\Pugnat.LNCMI-G\Bureau\OSQAR Report2011\100OLYMP\P1010010.JPG"/>
          <p:cNvPicPr>
            <a:picLocks noChangeAspect="1" noChangeArrowheads="1"/>
          </p:cNvPicPr>
          <p:nvPr/>
        </p:nvPicPr>
        <p:blipFill>
          <a:blip r:embed="rId2" cstate="print"/>
          <a:srcRect r="4420" b="31183"/>
          <a:stretch>
            <a:fillRect/>
          </a:stretch>
        </p:blipFill>
        <p:spPr bwMode="auto">
          <a:xfrm>
            <a:off x="4499992" y="2564904"/>
            <a:ext cx="4533837" cy="2448272"/>
          </a:xfrm>
          <a:prstGeom prst="rect">
            <a:avLst/>
          </a:prstGeom>
          <a:noFill/>
        </p:spPr>
      </p:pic>
      <p:sp>
        <p:nvSpPr>
          <p:cNvPr id="10" name="TextovéPole 9"/>
          <p:cNvSpPr txBox="1"/>
          <p:nvPr/>
        </p:nvSpPr>
        <p:spPr>
          <a:xfrm>
            <a:off x="4860032" y="1556792"/>
            <a:ext cx="4283968" cy="707886"/>
          </a:xfrm>
          <a:prstGeom prst="rect">
            <a:avLst/>
          </a:prstGeom>
          <a:noFill/>
        </p:spPr>
        <p:txBody>
          <a:bodyPr wrap="square" rtlCol="0">
            <a:spAutoFit/>
          </a:bodyPr>
          <a:lstStyle/>
          <a:p>
            <a:pPr marL="0" lvl="1" indent="-342900">
              <a:defRPr/>
            </a:pPr>
            <a:r>
              <a:rPr lang="cs-CZ" sz="2000" b="1" dirty="0" smtClean="0">
                <a:solidFill>
                  <a:srgbClr val="0070C0"/>
                </a:solidFill>
              </a:rPr>
              <a:t>1.Aperture</a:t>
            </a:r>
            <a:r>
              <a:rPr lang="en-US" sz="2000" b="1" dirty="0" smtClean="0">
                <a:solidFill>
                  <a:srgbClr val="0070C0"/>
                </a:solidFill>
              </a:rPr>
              <a:t/>
            </a:r>
            <a:br>
              <a:rPr lang="en-US" sz="2000" b="1" dirty="0" smtClean="0">
                <a:solidFill>
                  <a:srgbClr val="0070C0"/>
                </a:solidFill>
              </a:rPr>
            </a:br>
            <a:r>
              <a:rPr lang="en-US" sz="2000" b="1" dirty="0" smtClean="0">
                <a:solidFill>
                  <a:srgbClr val="0070C0"/>
                </a:solidFill>
              </a:rPr>
              <a:t>Photon  </a:t>
            </a:r>
            <a:r>
              <a:rPr lang="en-US" sz="2000" b="1" dirty="0">
                <a:solidFill>
                  <a:srgbClr val="0070C0"/>
                </a:solidFill>
              </a:rPr>
              <a:t>Regeneration </a:t>
            </a:r>
            <a:r>
              <a:rPr lang="en-US" sz="2000" b="1" dirty="0" smtClean="0">
                <a:solidFill>
                  <a:srgbClr val="0070C0"/>
                </a:solidFill>
              </a:rPr>
              <a:t>Experiment</a:t>
            </a:r>
            <a:endParaRPr lang="cs-CZ" sz="2000" b="1" dirty="0">
              <a:solidFill>
                <a:srgbClr val="0070C0"/>
              </a:solidFill>
            </a:endParaRPr>
          </a:p>
        </p:txBody>
      </p:sp>
      <p:sp>
        <p:nvSpPr>
          <p:cNvPr id="11" name="TextovéPole 10"/>
          <p:cNvSpPr txBox="1"/>
          <p:nvPr/>
        </p:nvSpPr>
        <p:spPr>
          <a:xfrm>
            <a:off x="4499992" y="5596116"/>
            <a:ext cx="4038600" cy="1261884"/>
          </a:xfrm>
          <a:prstGeom prst="rect">
            <a:avLst/>
          </a:prstGeom>
          <a:noFill/>
        </p:spPr>
        <p:txBody>
          <a:bodyPr wrap="square" rtlCol="0">
            <a:spAutoFit/>
          </a:bodyPr>
          <a:lstStyle/>
          <a:p>
            <a:pPr marL="0" lvl="1" indent="-342900">
              <a:defRPr/>
            </a:pPr>
            <a:r>
              <a:rPr lang="cs-CZ" sz="2000" b="1" dirty="0">
                <a:solidFill>
                  <a:srgbClr val="FF0000"/>
                </a:solidFill>
              </a:rPr>
              <a:t>2. </a:t>
            </a:r>
            <a:r>
              <a:rPr lang="cs-CZ" sz="2000" b="1" dirty="0" err="1" smtClean="0">
                <a:solidFill>
                  <a:srgbClr val="FF0000"/>
                </a:solidFill>
              </a:rPr>
              <a:t>Aperture</a:t>
            </a:r>
            <a:r>
              <a:rPr lang="en-US" sz="2000" b="1" dirty="0" smtClean="0">
                <a:solidFill>
                  <a:srgbClr val="FF0000"/>
                </a:solidFill>
              </a:rPr>
              <a:t/>
            </a:r>
            <a:br>
              <a:rPr lang="en-US" sz="2000" b="1" dirty="0" smtClean="0">
                <a:solidFill>
                  <a:srgbClr val="FF0000"/>
                </a:solidFill>
              </a:rPr>
            </a:br>
            <a:r>
              <a:rPr lang="cs-CZ" sz="2000" b="1" dirty="0" smtClean="0">
                <a:solidFill>
                  <a:srgbClr val="FF0000"/>
                </a:solidFill>
              </a:rPr>
              <a:t> </a:t>
            </a:r>
            <a:r>
              <a:rPr lang="en-US" sz="2000" b="1" dirty="0">
                <a:solidFill>
                  <a:srgbClr val="FF0000"/>
                </a:solidFill>
              </a:rPr>
              <a:t>Vacuum Magnetic Birefringence</a:t>
            </a:r>
            <a:endParaRPr lang="cs-CZ" sz="2000" b="1" dirty="0">
              <a:solidFill>
                <a:srgbClr val="FF0000"/>
              </a:solidFill>
            </a:endParaRPr>
          </a:p>
          <a:p>
            <a:endParaRPr lang="en-US" dirty="0"/>
          </a:p>
          <a:p>
            <a:endParaRPr lang="en-US" dirty="0"/>
          </a:p>
        </p:txBody>
      </p:sp>
      <p:cxnSp>
        <p:nvCxnSpPr>
          <p:cNvPr id="13" name="Přímá spojnice se šipkou 12"/>
          <p:cNvCxnSpPr/>
          <p:nvPr/>
        </p:nvCxnSpPr>
        <p:spPr>
          <a:xfrm flipV="1">
            <a:off x="4788024" y="4365104"/>
            <a:ext cx="0" cy="123101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Přímá spojnice se šipkou 14"/>
          <p:cNvCxnSpPr/>
          <p:nvPr/>
        </p:nvCxnSpPr>
        <p:spPr>
          <a:xfrm flipH="1">
            <a:off x="5619952" y="2264678"/>
            <a:ext cx="783704" cy="1532746"/>
          </a:xfrm>
          <a:prstGeom prst="straightConnector1">
            <a:avLst/>
          </a:prstGeom>
          <a:ln w="5715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8937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dirty="0"/>
              <a:t>LHC magnets</a:t>
            </a:r>
          </a:p>
        </p:txBody>
      </p:sp>
      <p:sp>
        <p:nvSpPr>
          <p:cNvPr id="4" name="Zástupný symbol pro obsah 3"/>
          <p:cNvSpPr>
            <a:spLocks noGrp="1"/>
          </p:cNvSpPr>
          <p:nvPr>
            <p:ph sz="half" idx="2"/>
          </p:nvPr>
        </p:nvSpPr>
        <p:spPr>
          <a:xfrm>
            <a:off x="2915816" y="4124450"/>
            <a:ext cx="5256584" cy="2092534"/>
          </a:xfrm>
        </p:spPr>
        <p:txBody>
          <a:bodyPr>
            <a:normAutofit lnSpcReduction="10000"/>
          </a:bodyPr>
          <a:lstStyle/>
          <a:p>
            <a:r>
              <a:rPr lang="en-US" sz="2400" dirty="0"/>
              <a:t>Magnetic </a:t>
            </a:r>
            <a:r>
              <a:rPr lang="en-US" sz="2400" dirty="0" smtClean="0"/>
              <a:t>field </a:t>
            </a:r>
            <a:r>
              <a:rPr lang="en-US" sz="2400" dirty="0"/>
              <a:t>of </a:t>
            </a:r>
            <a:r>
              <a:rPr lang="en-US" sz="2400" dirty="0" smtClean="0"/>
              <a:t>LHC</a:t>
            </a:r>
            <a:br>
              <a:rPr lang="en-US" sz="2400" dirty="0" smtClean="0"/>
            </a:br>
            <a:r>
              <a:rPr lang="en-US" sz="2400" dirty="0" smtClean="0"/>
              <a:t> dipole 9.5 T</a:t>
            </a:r>
          </a:p>
          <a:p>
            <a:r>
              <a:rPr lang="en-US" sz="2400" dirty="0" smtClean="0"/>
              <a:t>Effective length 14.3 m</a:t>
            </a:r>
          </a:p>
          <a:p>
            <a:r>
              <a:rPr lang="en-US" sz="2400" dirty="0"/>
              <a:t>Filed is </a:t>
            </a:r>
            <a:r>
              <a:rPr lang="en-US" sz="2400" dirty="0" smtClean="0"/>
              <a:t>perpendicular</a:t>
            </a:r>
            <a:br>
              <a:rPr lang="en-US" sz="2400" dirty="0" smtClean="0"/>
            </a:br>
            <a:r>
              <a:rPr lang="en-US" sz="2400" dirty="0" smtClean="0"/>
              <a:t> </a:t>
            </a:r>
            <a:r>
              <a:rPr lang="en-US" sz="2400" dirty="0"/>
              <a:t>to the </a:t>
            </a:r>
            <a:r>
              <a:rPr lang="en-US" sz="2400" dirty="0" smtClean="0"/>
              <a:t>2 apertures</a:t>
            </a:r>
            <a:endParaRPr lang="en-US" sz="2400" dirty="0"/>
          </a:p>
          <a:p>
            <a:endParaRPr lang="en-US" sz="2400" dirty="0"/>
          </a:p>
          <a:p>
            <a:endParaRPr lang="en-US" dirty="0"/>
          </a:p>
        </p:txBody>
      </p:sp>
      <p:sp>
        <p:nvSpPr>
          <p:cNvPr id="6" name="Zástupný symbol pro zápatí 5"/>
          <p:cNvSpPr>
            <a:spLocks noGrp="1"/>
          </p:cNvSpPr>
          <p:nvPr>
            <p:ph type="ftr" sz="quarter" idx="4294967295"/>
          </p:nvPr>
        </p:nvSpPr>
        <p:spPr>
          <a:xfrm>
            <a:off x="2640596" y="6476999"/>
            <a:ext cx="5507719" cy="274320"/>
          </a:xfrm>
          <a:prstGeom prst="rect">
            <a:avLst/>
          </a:prstGeom>
        </p:spPr>
        <p:txBody>
          <a:bodyPr/>
          <a:lstStyle/>
          <a:p>
            <a:r>
              <a:rPr lang="en-US" smtClean="0"/>
              <a:t>107th MEETING OF THE SPSC</a:t>
            </a:r>
            <a:endParaRPr lang="en-US"/>
          </a:p>
        </p:txBody>
      </p:sp>
      <p:sp>
        <p:nvSpPr>
          <p:cNvPr id="7" name="Zástupný symbol pro číslo snímku 6"/>
          <p:cNvSpPr>
            <a:spLocks noGrp="1"/>
          </p:cNvSpPr>
          <p:nvPr>
            <p:ph type="sldNum" sz="quarter" idx="4294967295"/>
          </p:nvPr>
        </p:nvSpPr>
        <p:spPr>
          <a:xfrm>
            <a:off x="8204396" y="6476999"/>
            <a:ext cx="733864" cy="274320"/>
          </a:xfrm>
          <a:prstGeom prst="rect">
            <a:avLst/>
          </a:prstGeom>
        </p:spPr>
        <p:txBody>
          <a:bodyPr>
            <a:normAutofit fontScale="92500" lnSpcReduction="10000"/>
          </a:bodyPr>
          <a:lstStyle/>
          <a:p>
            <a:fld id="{20741979-6BAC-445B-A87D-E3386F7FCCBD}" type="slidenum">
              <a:rPr lang="en-US" smtClean="0"/>
              <a:t>8</a:t>
            </a:fld>
            <a:endParaRPr lang="en-US"/>
          </a:p>
        </p:txBody>
      </p:sp>
      <p:pic>
        <p:nvPicPr>
          <p:cNvPr id="1229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655" r="33577"/>
          <a:stretch/>
        </p:blipFill>
        <p:spPr bwMode="auto">
          <a:xfrm>
            <a:off x="467543" y="4032115"/>
            <a:ext cx="2036581" cy="2277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8063" y="4293096"/>
            <a:ext cx="2655937" cy="1944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F:\OSQAR\P1030359.JPG"/>
          <p:cNvPicPr>
            <a:picLocks noGrp="1" noChangeAspect="1" noChangeArrowheads="1"/>
          </p:cNvPicPr>
          <p:nvPr>
            <p:ph sz="half" idx="1"/>
          </p:nvPr>
        </p:nvPicPr>
        <p:blipFill>
          <a:blip r:embed="rId4" cstate="print">
            <a:extLst>
              <a:ext uri="{28A0092B-C50C-407E-A947-70E740481C1C}">
                <a14:useLocalDpi xmlns:a14="http://schemas.microsoft.com/office/drawing/2010/main" val="0"/>
              </a:ext>
            </a:extLst>
          </a:blip>
          <a:srcRect/>
          <a:stretch>
            <a:fillRect/>
          </a:stretch>
        </p:blipFill>
        <p:spPr bwMode="auto">
          <a:xfrm>
            <a:off x="5737983" y="1421107"/>
            <a:ext cx="3409499" cy="2556247"/>
          </a:xfrm>
          <a:prstGeom prst="rect">
            <a:avLst/>
          </a:prstGeom>
          <a:noFill/>
          <a:extLst>
            <a:ext uri="{909E8E84-426E-40DD-AFC4-6F175D3DCCD1}">
              <a14:hiddenFill xmlns:a14="http://schemas.microsoft.com/office/drawing/2010/main">
                <a:solidFill>
                  <a:srgbClr val="FFFFFF"/>
                </a:solidFill>
              </a14:hiddenFill>
            </a:ext>
          </a:extLst>
        </p:spPr>
      </p:pic>
      <p:sp>
        <p:nvSpPr>
          <p:cNvPr id="8" name="TextovéPole 7"/>
          <p:cNvSpPr txBox="1"/>
          <p:nvPr/>
        </p:nvSpPr>
        <p:spPr>
          <a:xfrm>
            <a:off x="2411760" y="5946950"/>
            <a:ext cx="184731" cy="369332"/>
          </a:xfrm>
          <a:prstGeom prst="rect">
            <a:avLst/>
          </a:prstGeom>
          <a:noFill/>
        </p:spPr>
        <p:txBody>
          <a:bodyPr wrap="none" rtlCol="0">
            <a:spAutoFit/>
          </a:bodyPr>
          <a:lstStyle/>
          <a:p>
            <a:endParaRPr lang="en-US" dirty="0"/>
          </a:p>
        </p:txBody>
      </p:sp>
      <p:sp>
        <p:nvSpPr>
          <p:cNvPr id="11" name="Zástupný symbol pro obsah 2"/>
          <p:cNvSpPr txBox="1">
            <a:spLocks/>
          </p:cNvSpPr>
          <p:nvPr/>
        </p:nvSpPr>
        <p:spPr>
          <a:xfrm>
            <a:off x="207577" y="1620252"/>
            <a:ext cx="6236631" cy="2312804"/>
          </a:xfrm>
          <a:prstGeom prst="rect">
            <a:avLst/>
          </a:prstGeom>
        </p:spPr>
        <p:txBody>
          <a:bodyPr vert="horz" lIns="91440" tIns="91440" rtlCol="0">
            <a:normAutofit lnSpcReduction="10000"/>
          </a:bodyPr>
          <a:lstStyle>
            <a:lvl1pPr marL="438912" indent="-320040" algn="l" rtl="0" eaLnBrk="1" latinLnBrk="0" hangingPunct="1">
              <a:spcBef>
                <a:spcPts val="0"/>
              </a:spcBef>
              <a:buClr>
                <a:schemeClr val="accent1"/>
              </a:buClr>
              <a:buSzPct val="80000"/>
              <a:buFont typeface="Wingdings 2"/>
              <a:buChar char=""/>
              <a:defRPr kumimoji="0" sz="28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4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0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18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1800" kern="120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18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r>
              <a:rPr lang="en-US" sz="2400" dirty="0" smtClean="0"/>
              <a:t>Standard s</a:t>
            </a:r>
            <a:r>
              <a:rPr lang="cs-CZ" sz="2400" dirty="0" smtClean="0"/>
              <a:t>pare </a:t>
            </a:r>
            <a:r>
              <a:rPr lang="cs-CZ" sz="2400" dirty="0" err="1" smtClean="0"/>
              <a:t>magnets</a:t>
            </a:r>
            <a:r>
              <a:rPr lang="cs-CZ" sz="2400" dirty="0" smtClean="0"/>
              <a:t> </a:t>
            </a:r>
            <a:r>
              <a:rPr lang="cs-CZ" sz="2400" dirty="0" err="1" smtClean="0"/>
              <a:t>for</a:t>
            </a:r>
            <a:r>
              <a:rPr lang="cs-CZ" sz="2400" dirty="0" smtClean="0"/>
              <a:t> LHC</a:t>
            </a:r>
          </a:p>
          <a:p>
            <a:r>
              <a:rPr lang="cs-CZ" sz="2400" dirty="0" err="1" smtClean="0"/>
              <a:t>Cooling</a:t>
            </a:r>
            <a:r>
              <a:rPr lang="cs-CZ" sz="2400" dirty="0" smtClean="0"/>
              <a:t> (</a:t>
            </a:r>
            <a:r>
              <a:rPr lang="en-US" sz="2400" dirty="0" smtClean="0"/>
              <a:t>1.9 K) and vacuum facilities </a:t>
            </a:r>
            <a:r>
              <a:rPr lang="cs-CZ" sz="2400" dirty="0" smtClean="0"/>
              <a:t/>
            </a:r>
            <a:br>
              <a:rPr lang="cs-CZ" sz="2400" dirty="0" smtClean="0"/>
            </a:br>
            <a:r>
              <a:rPr lang="en-US" sz="2400" dirty="0" smtClean="0"/>
              <a:t>at CERN SM18 magnet testing hall</a:t>
            </a:r>
          </a:p>
          <a:p>
            <a:r>
              <a:rPr lang="en-US" sz="2400" dirty="0" smtClean="0"/>
              <a:t>Approximately 6-8 weeks per year for OSQAR experiment</a:t>
            </a:r>
          </a:p>
          <a:p>
            <a:r>
              <a:rPr lang="en-US" sz="2400" dirty="0" smtClean="0"/>
              <a:t>Absolute priority of LHC experiment</a:t>
            </a:r>
            <a:endParaRPr lang="en-US" sz="2400" dirty="0"/>
          </a:p>
        </p:txBody>
      </p:sp>
    </p:spTree>
    <p:extLst>
      <p:ext uri="{BB962C8B-B14F-4D97-AF65-F5344CB8AC3E}">
        <p14:creationId xmlns:p14="http://schemas.microsoft.com/office/powerpoint/2010/main" val="1503809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152400"/>
            <a:ext cx="8382000" cy="1260376"/>
          </a:xfrm>
        </p:spPr>
        <p:txBody>
          <a:bodyPr/>
          <a:lstStyle/>
          <a:p>
            <a:pPr lvl="0" algn="l"/>
            <a:r>
              <a:rPr lang="fr-FR" sz="2800" dirty="0" smtClean="0"/>
              <a:t>VMB </a:t>
            </a:r>
            <a:r>
              <a:rPr lang="fr-FR" sz="2800" dirty="0" err="1" smtClean="0"/>
              <a:t>Measurements</a:t>
            </a:r>
            <a:r>
              <a:rPr lang="fr-FR" sz="2800" dirty="0" smtClean="0"/>
              <a:t> : </a:t>
            </a:r>
            <a:r>
              <a:rPr lang="en-US" sz="2800" dirty="0" smtClean="0"/>
              <a:t>Unique opportunity with LHC dipole(s)</a:t>
            </a:r>
            <a:endParaRPr lang="fr-FR" sz="2800" dirty="0"/>
          </a:p>
        </p:txBody>
      </p:sp>
      <p:sp>
        <p:nvSpPr>
          <p:cNvPr id="4" name="Espace réservé du pied de page 3"/>
          <p:cNvSpPr>
            <a:spLocks noGrp="1"/>
          </p:cNvSpPr>
          <p:nvPr>
            <p:ph type="ftr" sz="quarter" idx="11"/>
          </p:nvPr>
        </p:nvSpPr>
        <p:spPr/>
        <p:txBody>
          <a:bodyPr/>
          <a:lstStyle/>
          <a:p>
            <a:pPr>
              <a:defRPr/>
            </a:pPr>
            <a:r>
              <a:rPr lang="en-US" smtClean="0"/>
              <a:t>107th MEETING OF THE SPSC</a:t>
            </a:r>
            <a:endParaRPr lang="en-US" dirty="0"/>
          </a:p>
        </p:txBody>
      </p:sp>
      <p:sp>
        <p:nvSpPr>
          <p:cNvPr id="5" name="Espace réservé du numéro de diapositive 4"/>
          <p:cNvSpPr>
            <a:spLocks noGrp="1"/>
          </p:cNvSpPr>
          <p:nvPr>
            <p:ph type="sldNum" sz="quarter" idx="12"/>
          </p:nvPr>
        </p:nvSpPr>
        <p:spPr/>
        <p:txBody>
          <a:bodyPr>
            <a:normAutofit fontScale="85000" lnSpcReduction="20000"/>
          </a:bodyPr>
          <a:lstStyle/>
          <a:p>
            <a:pPr>
              <a:defRPr/>
            </a:pPr>
            <a:fld id="{0592D914-4DEA-48D5-A0BA-B5A91DC08CDE}" type="slidenum">
              <a:rPr lang="en-US" smtClean="0"/>
              <a:pPr>
                <a:defRPr/>
              </a:pPr>
              <a:t>9</a:t>
            </a:fld>
            <a:endParaRPr lang="en-US" smtClean="0"/>
          </a:p>
          <a:p>
            <a:pPr>
              <a:defRPr/>
            </a:pPr>
            <a:endParaRPr lang="en-US"/>
          </a:p>
        </p:txBody>
      </p:sp>
      <p:graphicFrame>
        <p:nvGraphicFramePr>
          <p:cNvPr id="6" name="Group 76"/>
          <p:cNvGraphicFramePr>
            <a:graphicFrameLocks/>
          </p:cNvGraphicFramePr>
          <p:nvPr>
            <p:extLst>
              <p:ext uri="{D42A27DB-BD31-4B8C-83A1-F6EECF244321}">
                <p14:modId xmlns:p14="http://schemas.microsoft.com/office/powerpoint/2010/main" val="1593532960"/>
              </p:ext>
            </p:extLst>
          </p:nvPr>
        </p:nvGraphicFramePr>
        <p:xfrm>
          <a:off x="590776" y="1484784"/>
          <a:ext cx="8013672" cy="4309872"/>
        </p:xfrm>
        <a:graphic>
          <a:graphicData uri="http://schemas.openxmlformats.org/drawingml/2006/table">
            <a:tbl>
              <a:tblPr/>
              <a:tblGrid>
                <a:gridCol w="2471810"/>
                <a:gridCol w="1156293"/>
                <a:gridCol w="983160"/>
                <a:gridCol w="1814825"/>
                <a:gridCol w="1587584"/>
              </a:tblGrid>
              <a:tr h="322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Experiment</a:t>
                      </a:r>
                      <a:endParaRPr kumimoji="0" lang="en-GB" sz="16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BFRT</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PVLAS</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BMV</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OSQAR</a:t>
                      </a:r>
                      <a:endParaRPr kumimoji="0" lang="en-GB" sz="16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r h="5561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Times New Roman" pitchFamily="18" charset="0"/>
                          <a:cs typeface="Times New Roman" pitchFamily="18" charset="0"/>
                        </a:rPr>
                        <a:t>Status</a:t>
                      </a:r>
                      <a:endParaRPr kumimoji="0" lang="en-GB" sz="16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Terminated</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Achieved</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Achieved/</a:t>
                      </a:r>
                      <a:br>
                        <a:rPr kumimoji="0" lang="en-GB" sz="1600" b="0" i="0" u="none" strike="noStrike" cap="none" normalizeH="0" baseline="0" smtClean="0">
                          <a:ln>
                            <a:noFill/>
                          </a:ln>
                          <a:solidFill>
                            <a:schemeClr val="tx1"/>
                          </a:solidFill>
                          <a:effectLst/>
                          <a:latin typeface="Times New Roman" pitchFamily="18" charset="0"/>
                          <a:cs typeface="Times New Roman" pitchFamily="18" charset="0"/>
                        </a:rPr>
                      </a:b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Phase-1/Phase-2</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GB"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r h="322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Symbol" pitchFamily="18" charset="2"/>
                          <a:cs typeface="Times New Roman" pitchFamily="18" charset="0"/>
                        </a:rPr>
                        <a:t>l</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 (nm)</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514.5</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1064</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1064</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632.8</a:t>
                      </a:r>
                      <a:endParaRPr kumimoji="0" lang="en-GB"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r h="503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Times New Roman" pitchFamily="18" charset="0"/>
                          <a:cs typeface="Times New Roman" pitchFamily="18" charset="0"/>
                        </a:rPr>
                        <a:t>Finesse of the FP cavity</a:t>
                      </a:r>
                      <a:endParaRPr kumimoji="0" lang="en-GB" sz="16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algn="ctr">
                        <a:lnSpc>
                          <a:spcPct val="115000"/>
                        </a:lnSpc>
                        <a:spcAft>
                          <a:spcPts val="0"/>
                        </a:spcAft>
                      </a:pPr>
                      <a:r>
                        <a:rPr lang="en-GB" sz="1600" dirty="0">
                          <a:latin typeface="Times New Roman"/>
                          <a:ea typeface="Times New Roman"/>
                          <a:cs typeface="Times New Roman"/>
                        </a:rPr>
                        <a:t>N </a:t>
                      </a:r>
                      <a:r>
                        <a:rPr lang="en-GB" sz="1600" i="1" dirty="0">
                          <a:latin typeface="Times New Roman"/>
                          <a:ea typeface="Times New Roman"/>
                          <a:cs typeface="Times New Roman"/>
                        </a:rPr>
                        <a:t>~</a:t>
                      </a:r>
                      <a:r>
                        <a:rPr lang="en-GB" sz="1600" dirty="0">
                          <a:latin typeface="Times New Roman"/>
                          <a:ea typeface="Times New Roman"/>
                          <a:cs typeface="Times New Roman"/>
                        </a:rPr>
                        <a:t>250</a:t>
                      </a:r>
                      <a:endParaRPr lang="fr-FR" sz="1600" dirty="0">
                        <a:latin typeface="Times New Roman"/>
                        <a:ea typeface="Times New Roman"/>
                        <a:cs typeface="Times New Roman"/>
                      </a:endParaRPr>
                    </a:p>
                  </a:txBody>
                  <a:tcPr marL="68580" marR="68580" marT="0" marB="0" anchor="ctr">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algn="ctr">
                        <a:lnSpc>
                          <a:spcPct val="115000"/>
                        </a:lnSpc>
                        <a:spcAft>
                          <a:spcPts val="0"/>
                        </a:spcAft>
                      </a:pPr>
                      <a:r>
                        <a:rPr lang="en-GB" sz="1600" dirty="0">
                          <a:latin typeface="Times New Roman"/>
                          <a:ea typeface="Times New Roman"/>
                          <a:cs typeface="Times New Roman"/>
                        </a:rPr>
                        <a:t>10</a:t>
                      </a:r>
                      <a:r>
                        <a:rPr lang="en-GB" sz="1600" baseline="30000" dirty="0">
                          <a:latin typeface="Times New Roman"/>
                          <a:ea typeface="Times New Roman"/>
                          <a:cs typeface="Times New Roman"/>
                        </a:rPr>
                        <a:t>5</a:t>
                      </a:r>
                      <a:endParaRPr lang="fr-FR" sz="1600" dirty="0">
                        <a:latin typeface="Times New Roman"/>
                        <a:ea typeface="Times New Roman"/>
                        <a:cs typeface="Times New Roman"/>
                      </a:endParaRPr>
                    </a:p>
                  </a:txBody>
                  <a:tcPr marL="68580" marR="68580" marT="0" marB="0" anchor="ctr">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algn="ctr">
                        <a:lnSpc>
                          <a:spcPct val="115000"/>
                        </a:lnSpc>
                        <a:spcAft>
                          <a:spcPts val="0"/>
                        </a:spcAft>
                      </a:pPr>
                      <a:r>
                        <a:rPr lang="en-GB" sz="1600" dirty="0">
                          <a:latin typeface="Times New Roman"/>
                          <a:ea typeface="Times New Roman"/>
                          <a:cs typeface="Times New Roman"/>
                        </a:rPr>
                        <a:t>5.10</a:t>
                      </a:r>
                      <a:r>
                        <a:rPr lang="en-GB" sz="1600" baseline="30000" dirty="0">
                          <a:latin typeface="Times New Roman"/>
                          <a:ea typeface="Times New Roman"/>
                          <a:cs typeface="Times New Roman"/>
                        </a:rPr>
                        <a:t>4</a:t>
                      </a:r>
                      <a:r>
                        <a:rPr lang="en-GB" sz="1600" dirty="0">
                          <a:latin typeface="Times New Roman"/>
                          <a:ea typeface="Times New Roman"/>
                          <a:cs typeface="Times New Roman"/>
                        </a:rPr>
                        <a:t>/6.10</a:t>
                      </a:r>
                      <a:r>
                        <a:rPr lang="en-GB" sz="1600" baseline="30000" dirty="0">
                          <a:latin typeface="Times New Roman"/>
                          <a:ea typeface="Times New Roman"/>
                          <a:cs typeface="Times New Roman"/>
                        </a:rPr>
                        <a:t>5</a:t>
                      </a:r>
                      <a:r>
                        <a:rPr lang="en-GB" sz="1600" dirty="0">
                          <a:latin typeface="Times New Roman"/>
                          <a:ea typeface="Times New Roman"/>
                          <a:cs typeface="Times New Roman"/>
                        </a:rPr>
                        <a:t>/10</a:t>
                      </a:r>
                      <a:r>
                        <a:rPr lang="en-GB" sz="1600" baseline="30000" dirty="0">
                          <a:latin typeface="Times New Roman"/>
                          <a:ea typeface="Times New Roman"/>
                          <a:cs typeface="Times New Roman"/>
                        </a:rPr>
                        <a:t>6</a:t>
                      </a:r>
                      <a:endParaRPr lang="fr-FR" sz="1600" dirty="0">
                        <a:latin typeface="Times New Roman"/>
                        <a:ea typeface="Times New Roman"/>
                        <a:cs typeface="Times New Roman"/>
                      </a:endParaRPr>
                    </a:p>
                  </a:txBody>
                  <a:tcPr marL="68580" marR="68580" marT="0" marB="0" anchor="ctr">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algn="ctr">
                        <a:lnSpc>
                          <a:spcPct val="115000"/>
                        </a:lnSpc>
                        <a:spcAft>
                          <a:spcPts val="0"/>
                        </a:spcAft>
                      </a:pPr>
                      <a:r>
                        <a:rPr lang="en-GB" sz="1600" b="1" dirty="0" smtClean="0">
                          <a:latin typeface="Times New Roman"/>
                          <a:ea typeface="Times New Roman"/>
                          <a:cs typeface="Times New Roman"/>
                        </a:rPr>
                        <a:t>10</a:t>
                      </a:r>
                      <a:r>
                        <a:rPr lang="en-GB" sz="1600" b="1" baseline="30000" dirty="0" smtClean="0">
                          <a:latin typeface="Times New Roman"/>
                          <a:ea typeface="Times New Roman"/>
                          <a:cs typeface="Times New Roman"/>
                        </a:rPr>
                        <a:t>3</a:t>
                      </a:r>
                      <a:r>
                        <a:rPr lang="en-GB" sz="1600" b="1" dirty="0" smtClean="0">
                          <a:latin typeface="Times New Roman"/>
                          <a:ea typeface="Times New Roman"/>
                          <a:cs typeface="Times New Roman"/>
                        </a:rPr>
                        <a:t>/10</a:t>
                      </a:r>
                      <a:r>
                        <a:rPr lang="en-GB" sz="1600" b="1" baseline="30000" dirty="0" smtClean="0">
                          <a:latin typeface="Times New Roman"/>
                          <a:ea typeface="Times New Roman"/>
                          <a:cs typeface="Times New Roman"/>
                        </a:rPr>
                        <a:t>5</a:t>
                      </a:r>
                      <a:r>
                        <a:rPr lang="cs-CZ" sz="1600" b="1" baseline="30000" dirty="0" smtClean="0">
                          <a:latin typeface="Times New Roman"/>
                          <a:ea typeface="Times New Roman"/>
                          <a:cs typeface="Times New Roman"/>
                        </a:rPr>
                        <a:t/>
                      </a:r>
                      <a:br>
                        <a:rPr lang="cs-CZ" sz="1600" b="1" baseline="30000" dirty="0" smtClean="0">
                          <a:latin typeface="Times New Roman"/>
                          <a:ea typeface="Times New Roman"/>
                          <a:cs typeface="Times New Roman"/>
                        </a:rPr>
                      </a:br>
                      <a:r>
                        <a:rPr lang="cs-CZ" sz="1600" b="1" baseline="0" dirty="0" err="1" smtClean="0">
                          <a:latin typeface="Times New Roman"/>
                          <a:ea typeface="Times New Roman"/>
                          <a:cs typeface="Times New Roman"/>
                        </a:rPr>
                        <a:t>expected</a:t>
                      </a:r>
                      <a:endParaRPr lang="fr-FR" sz="1600" baseline="0" dirty="0">
                        <a:latin typeface="Times New Roman"/>
                        <a:ea typeface="Times New Roman"/>
                        <a:cs typeface="Times New Roman"/>
                      </a:endParaRPr>
                    </a:p>
                  </a:txBody>
                  <a:tcPr marL="68580" marR="68580" marT="0" marB="0" anchor="ctr">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r h="322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Sensitivity (rad/Hz</a:t>
                      </a:r>
                      <a:r>
                        <a:rPr kumimoji="0" lang="en-GB" sz="1600" b="0" i="0" u="none" strike="noStrike" cap="none" normalizeH="0" baseline="30000" smtClean="0">
                          <a:ln>
                            <a:noFill/>
                          </a:ln>
                          <a:solidFill>
                            <a:schemeClr val="tx1"/>
                          </a:solidFill>
                          <a:effectLst/>
                          <a:latin typeface="Times New Roman" pitchFamily="18" charset="0"/>
                          <a:cs typeface="Times New Roman" pitchFamily="18" charset="0"/>
                        </a:rPr>
                        <a:t>1/2</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algn="ctr">
                        <a:lnSpc>
                          <a:spcPct val="115000"/>
                        </a:lnSpc>
                        <a:spcAft>
                          <a:spcPts val="0"/>
                        </a:spcAft>
                      </a:pPr>
                      <a:r>
                        <a:rPr lang="en-GB" sz="1600" dirty="0">
                          <a:latin typeface="Times New Roman"/>
                          <a:ea typeface="Times New Roman"/>
                          <a:cs typeface="Times New Roman"/>
                        </a:rPr>
                        <a:t>4.10</a:t>
                      </a:r>
                      <a:r>
                        <a:rPr lang="en-GB" sz="1600" baseline="30000" dirty="0">
                          <a:latin typeface="Times New Roman"/>
                          <a:ea typeface="Times New Roman"/>
                          <a:cs typeface="Times New Roman"/>
                        </a:rPr>
                        <a:t>-10</a:t>
                      </a:r>
                      <a:endParaRPr lang="fr-FR" sz="1600" dirty="0">
                        <a:latin typeface="Times New Roman"/>
                        <a:ea typeface="Times New Roman"/>
                        <a:cs typeface="Times New Roman"/>
                      </a:endParaRPr>
                    </a:p>
                  </a:txBody>
                  <a:tcPr marL="68580" marR="68580" marT="0" marB="0" anchor="ctr">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algn="ctr">
                        <a:lnSpc>
                          <a:spcPct val="115000"/>
                        </a:lnSpc>
                        <a:spcAft>
                          <a:spcPts val="0"/>
                        </a:spcAft>
                      </a:pPr>
                      <a:r>
                        <a:rPr lang="en-GB" sz="1600" dirty="0">
                          <a:latin typeface="Times New Roman"/>
                          <a:ea typeface="Times New Roman"/>
                          <a:cs typeface="Times New Roman"/>
                        </a:rPr>
                        <a:t>10</a:t>
                      </a:r>
                      <a:r>
                        <a:rPr lang="en-GB" sz="1600" baseline="30000" dirty="0">
                          <a:latin typeface="Times New Roman"/>
                          <a:ea typeface="Times New Roman"/>
                          <a:cs typeface="Times New Roman"/>
                        </a:rPr>
                        <a:t>-11</a:t>
                      </a:r>
                      <a:endParaRPr lang="fr-FR" sz="1600" dirty="0">
                        <a:latin typeface="Times New Roman"/>
                        <a:ea typeface="Times New Roman"/>
                        <a:cs typeface="Times New Roman"/>
                      </a:endParaRPr>
                    </a:p>
                  </a:txBody>
                  <a:tcPr marL="68580" marR="68580" marT="0" marB="0" anchor="ctr">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algn="ctr">
                        <a:lnSpc>
                          <a:spcPct val="115000"/>
                        </a:lnSpc>
                        <a:spcAft>
                          <a:spcPts val="0"/>
                        </a:spcAft>
                      </a:pPr>
                      <a:r>
                        <a:rPr lang="en-GB" sz="1600" dirty="0">
                          <a:latin typeface="Times New Roman"/>
                          <a:ea typeface="Times New Roman"/>
                          <a:cs typeface="Times New Roman"/>
                        </a:rPr>
                        <a:t>10</a:t>
                      </a:r>
                      <a:r>
                        <a:rPr lang="en-GB" sz="1600" baseline="30000" dirty="0">
                          <a:latin typeface="Times New Roman"/>
                          <a:ea typeface="Times New Roman"/>
                          <a:cs typeface="Times New Roman"/>
                        </a:rPr>
                        <a:t>-9</a:t>
                      </a:r>
                      <a:r>
                        <a:rPr lang="en-GB" sz="1600" b="1" dirty="0">
                          <a:latin typeface="Times New Roman"/>
                          <a:ea typeface="Times New Roman"/>
                          <a:cs typeface="Times New Roman"/>
                        </a:rPr>
                        <a:t>/</a:t>
                      </a:r>
                      <a:r>
                        <a:rPr lang="en-GB" sz="1600" dirty="0">
                          <a:latin typeface="Times New Roman"/>
                          <a:ea typeface="Times New Roman"/>
                          <a:cs typeface="Times New Roman"/>
                        </a:rPr>
                        <a:t>10</a:t>
                      </a:r>
                      <a:r>
                        <a:rPr lang="en-GB" sz="1600" baseline="30000" dirty="0">
                          <a:latin typeface="Times New Roman"/>
                          <a:ea typeface="Times New Roman"/>
                          <a:cs typeface="Times New Roman"/>
                        </a:rPr>
                        <a:t>-10</a:t>
                      </a:r>
                      <a:endParaRPr lang="fr-FR" sz="1600" dirty="0">
                        <a:latin typeface="Times New Roman"/>
                        <a:ea typeface="Times New Roman"/>
                        <a:cs typeface="Times New Roman"/>
                      </a:endParaRPr>
                    </a:p>
                  </a:txBody>
                  <a:tcPr marL="68580" marR="68580" marT="0" marB="0" anchor="ctr">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algn="ctr">
                        <a:lnSpc>
                          <a:spcPct val="115000"/>
                        </a:lnSpc>
                        <a:spcAft>
                          <a:spcPts val="0"/>
                        </a:spcAft>
                      </a:pPr>
                      <a:r>
                        <a:rPr lang="en-GB" sz="1600" b="1" dirty="0" smtClean="0">
                          <a:latin typeface="Times New Roman"/>
                          <a:ea typeface="Times New Roman"/>
                          <a:cs typeface="Times New Roman"/>
                        </a:rPr>
                        <a:t>10</a:t>
                      </a:r>
                      <a:r>
                        <a:rPr lang="en-GB" sz="1600" b="1" baseline="30000" dirty="0" smtClean="0">
                          <a:latin typeface="Times New Roman"/>
                          <a:ea typeface="Times New Roman"/>
                          <a:cs typeface="Times New Roman"/>
                        </a:rPr>
                        <a:t>-13</a:t>
                      </a:r>
                      <a:r>
                        <a:rPr lang="en-GB" sz="1600" b="1" dirty="0" smtClean="0">
                          <a:latin typeface="Times New Roman"/>
                          <a:ea typeface="Times New Roman"/>
                          <a:cs typeface="Times New Roman"/>
                        </a:rPr>
                        <a:t>/10</a:t>
                      </a:r>
                      <a:r>
                        <a:rPr lang="en-GB" sz="1600" b="1" baseline="30000" dirty="0" smtClean="0">
                          <a:latin typeface="Times New Roman"/>
                          <a:ea typeface="Times New Roman"/>
                          <a:cs typeface="Times New Roman"/>
                        </a:rPr>
                        <a:t>-15</a:t>
                      </a:r>
                      <a:endParaRPr lang="fr-FR" sz="1600" b="1" dirty="0">
                        <a:latin typeface="Times New Roman"/>
                        <a:ea typeface="Times New Roman"/>
                        <a:cs typeface="Times New Roman"/>
                      </a:endParaRPr>
                    </a:p>
                  </a:txBody>
                  <a:tcPr marL="68580" marR="68580" marT="0" marB="0" anchor="ctr">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r h="322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1" u="none" strike="noStrike" cap="none" normalizeH="0" baseline="0" smtClean="0">
                          <a:ln>
                            <a:noFill/>
                          </a:ln>
                          <a:solidFill>
                            <a:schemeClr val="tx1"/>
                          </a:solidFill>
                          <a:effectLst/>
                          <a:latin typeface="Times New Roman" pitchFamily="18" charset="0"/>
                          <a:cs typeface="Times New Roman" pitchFamily="18" charset="0"/>
                        </a:rPr>
                        <a:t>B</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 (T)</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chemeClr val="tx1"/>
                          </a:solidFill>
                          <a:effectLst/>
                          <a:latin typeface="Times New Roman" pitchFamily="18" charset="0"/>
                          <a:cs typeface="Times New Roman" pitchFamily="18" charset="0"/>
                        </a:rPr>
                        <a:t>14.3 (during 0.1 s)</a:t>
                      </a:r>
                      <a:endParaRPr kumimoji="0" lang="en-GB" sz="16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9.5</a:t>
                      </a:r>
                      <a:endParaRPr kumimoji="0" lang="en-GB"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r h="322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1" u="none" strike="noStrike" cap="none" normalizeH="0" baseline="0" smtClean="0">
                          <a:ln>
                            <a:noFill/>
                          </a:ln>
                          <a:solidFill>
                            <a:schemeClr val="tx1"/>
                          </a:solidFill>
                          <a:effectLst/>
                          <a:latin typeface="Times New Roman" pitchFamily="18" charset="0"/>
                          <a:cs typeface="Times New Roman" pitchFamily="18" charset="0"/>
                        </a:rPr>
                        <a:t>B</a:t>
                      </a:r>
                      <a:r>
                        <a:rPr kumimoji="0" lang="en-GB" sz="1600" b="0" i="1" u="none" strike="noStrike" cap="none" normalizeH="0" baseline="30000" smtClean="0">
                          <a:ln>
                            <a:noFill/>
                          </a:ln>
                          <a:solidFill>
                            <a:schemeClr val="tx1"/>
                          </a:solidFill>
                          <a:effectLst/>
                          <a:latin typeface="Times New Roman" pitchFamily="18" charset="0"/>
                          <a:cs typeface="Times New Roman" pitchFamily="18" charset="0"/>
                        </a:rPr>
                        <a:t>2</a:t>
                      </a:r>
                      <a:r>
                        <a:rPr kumimoji="0" lang="en-GB" sz="1600" b="0" i="1" u="none" strike="noStrike" cap="none" normalizeH="0" baseline="0" smtClean="0">
                          <a:ln>
                            <a:noFill/>
                          </a:ln>
                          <a:solidFill>
                            <a:schemeClr val="tx1"/>
                          </a:solidFill>
                          <a:effectLst/>
                          <a:latin typeface="Times New Roman" pitchFamily="18" charset="0"/>
                          <a:cs typeface="Times New Roman" pitchFamily="18" charset="0"/>
                        </a:rPr>
                        <a:t> l</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 (T</a:t>
                      </a:r>
                      <a:r>
                        <a:rPr kumimoji="0" lang="en-GB" sz="1600" b="0" i="0" u="none" strike="noStrike" cap="none" normalizeH="0" baseline="30000" smtClean="0">
                          <a:ln>
                            <a:noFill/>
                          </a:ln>
                          <a:solidFill>
                            <a:schemeClr val="tx1"/>
                          </a:solidFill>
                          <a:effectLst/>
                          <a:latin typeface="Times New Roman" pitchFamily="18" charset="0"/>
                          <a:cs typeface="Times New Roman" pitchFamily="18" charset="0"/>
                        </a:rPr>
                        <a:t>2</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 m) </a:t>
                      </a:r>
                      <a:r>
                        <a:rPr kumimoji="0" lang="en-GB" sz="1600" b="0" i="1" u="none" strike="noStrike" cap="none" normalizeH="0" baseline="0" smtClean="0">
                          <a:ln>
                            <a:noFill/>
                          </a:ln>
                          <a:solidFill>
                            <a:schemeClr val="tx1"/>
                          </a:solidFill>
                          <a:effectLst/>
                          <a:latin typeface="Times New Roman" pitchFamily="18" charset="0"/>
                          <a:cs typeface="Times New Roman" pitchFamily="18" charset="0"/>
                        </a:rPr>
                        <a:t>for QED Test</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140</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36</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28</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1 290</a:t>
                      </a:r>
                      <a:endParaRPr kumimoji="0" lang="en-GB"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r h="5561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1" u="none" strike="noStrike" cap="none" normalizeH="0" baseline="0" smtClean="0">
                          <a:ln>
                            <a:noFill/>
                          </a:ln>
                          <a:solidFill>
                            <a:schemeClr val="tx1"/>
                          </a:solidFill>
                          <a:effectLst/>
                          <a:latin typeface="Times New Roman" pitchFamily="18" charset="0"/>
                          <a:cs typeface="Times New Roman" pitchFamily="18" charset="0"/>
                        </a:rPr>
                        <a:t>B</a:t>
                      </a:r>
                      <a:r>
                        <a:rPr kumimoji="0" lang="en-GB" sz="1600" b="0" i="1" u="none" strike="noStrike" cap="none" normalizeH="0" baseline="30000" smtClean="0">
                          <a:ln>
                            <a:noFill/>
                          </a:ln>
                          <a:solidFill>
                            <a:schemeClr val="tx1"/>
                          </a:solidFill>
                          <a:effectLst/>
                          <a:latin typeface="Times New Roman" pitchFamily="18" charset="0"/>
                          <a:cs typeface="Times New Roman" pitchFamily="18" charset="0"/>
                        </a:rPr>
                        <a:t>2</a:t>
                      </a:r>
                      <a:r>
                        <a:rPr kumimoji="0" lang="en-GB" sz="1600" b="0" i="1" u="none" strike="noStrike" cap="none" normalizeH="0" baseline="0" smtClean="0">
                          <a:ln>
                            <a:noFill/>
                          </a:ln>
                          <a:solidFill>
                            <a:schemeClr val="tx1"/>
                          </a:solidFill>
                          <a:effectLst/>
                          <a:latin typeface="Times New Roman" pitchFamily="18" charset="0"/>
                          <a:cs typeface="Times New Roman" pitchFamily="18" charset="0"/>
                        </a:rPr>
                        <a:t> l</a:t>
                      </a:r>
                      <a:r>
                        <a:rPr kumimoji="0" lang="en-GB" sz="1600" b="0" i="1" u="none" strike="noStrike" cap="none" normalizeH="0" baseline="30000" smtClean="0">
                          <a:ln>
                            <a:noFill/>
                          </a:ln>
                          <a:solidFill>
                            <a:schemeClr val="tx1"/>
                          </a:solidFill>
                          <a:effectLst/>
                          <a:latin typeface="Times New Roman" pitchFamily="18" charset="0"/>
                          <a:cs typeface="Times New Roman" pitchFamily="18" charset="0"/>
                        </a:rPr>
                        <a:t>2</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 (T</a:t>
                      </a:r>
                      <a:r>
                        <a:rPr kumimoji="0" lang="en-GB" sz="1600" b="0" i="0" u="none" strike="noStrike" cap="none" normalizeH="0" baseline="30000" smtClean="0">
                          <a:ln>
                            <a:noFill/>
                          </a:ln>
                          <a:solidFill>
                            <a:schemeClr val="tx1"/>
                          </a:solidFill>
                          <a:effectLst/>
                          <a:latin typeface="Times New Roman" pitchFamily="18" charset="0"/>
                          <a:cs typeface="Times New Roman" pitchFamily="18" charset="0"/>
                        </a:rPr>
                        <a:t>2</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 m</a:t>
                      </a:r>
                      <a:r>
                        <a:rPr kumimoji="0" lang="en-GB" sz="1600" b="0" i="0" u="none" strike="noStrike" cap="none" normalizeH="0" baseline="30000" smtClean="0">
                          <a:ln>
                            <a:noFill/>
                          </a:ln>
                          <a:solidFill>
                            <a:schemeClr val="tx1"/>
                          </a:solidFill>
                          <a:effectLst/>
                          <a:latin typeface="Times New Roman" pitchFamily="18" charset="0"/>
                          <a:cs typeface="Times New Roman" pitchFamily="18" charset="0"/>
                        </a:rPr>
                        <a:t>2</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GB" sz="1600" b="0" i="1" u="none" strike="noStrike" cap="none" normalizeH="0" baseline="0" smtClean="0">
                          <a:ln>
                            <a:noFill/>
                          </a:ln>
                          <a:solidFill>
                            <a:schemeClr val="tx1"/>
                          </a:solidFill>
                          <a:effectLst/>
                          <a:latin typeface="Times New Roman" pitchFamily="18" charset="0"/>
                          <a:cs typeface="Times New Roman" pitchFamily="18" charset="0"/>
                        </a:rPr>
                        <a:t>for ALPs Search</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1 240</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36</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18 460</a:t>
                      </a:r>
                      <a:endParaRPr kumimoji="0" lang="en-GB"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r h="55618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1" u="none" strike="noStrike" cap="none" normalizeH="0" baseline="0" dirty="0" smtClean="0">
                          <a:ln>
                            <a:noFill/>
                          </a:ln>
                          <a:solidFill>
                            <a:schemeClr val="tx1"/>
                          </a:solidFill>
                          <a:effectLst/>
                          <a:latin typeface="Times New Roman" pitchFamily="18" charset="0"/>
                          <a:cs typeface="Times New Roman" pitchFamily="18" charset="0"/>
                        </a:rPr>
                        <a:t>B</a:t>
                      </a:r>
                      <a:r>
                        <a:rPr kumimoji="0" lang="en-GB" sz="1600" b="0" i="1" u="none" strike="noStrike" cap="none" normalizeH="0" baseline="30000" dirty="0" smtClean="0">
                          <a:ln>
                            <a:noFill/>
                          </a:ln>
                          <a:solidFill>
                            <a:schemeClr val="tx1"/>
                          </a:solidFill>
                          <a:effectLst/>
                          <a:latin typeface="Times New Roman" pitchFamily="18" charset="0"/>
                          <a:cs typeface="Times New Roman" pitchFamily="18" charset="0"/>
                        </a:rPr>
                        <a:t>2</a:t>
                      </a:r>
                      <a:r>
                        <a:rPr kumimoji="0" lang="en-GB" sz="1600" b="0" i="1" u="none" strike="noStrike" cap="none" normalizeH="0" baseline="0" dirty="0" smtClean="0">
                          <a:ln>
                            <a:noFill/>
                          </a:ln>
                          <a:solidFill>
                            <a:schemeClr val="tx1"/>
                          </a:solidFill>
                          <a:effectLst/>
                          <a:latin typeface="Times New Roman" pitchFamily="18" charset="0"/>
                          <a:cs typeface="Times New Roman" pitchFamily="18" charset="0"/>
                        </a:rPr>
                        <a:t> l</a:t>
                      </a:r>
                      <a:r>
                        <a:rPr kumimoji="0" lang="en-GB" sz="1600" b="0" i="1" u="none" strike="noStrike" cap="none" normalizeH="0" baseline="30000" dirty="0" smtClean="0">
                          <a:ln>
                            <a:noFill/>
                          </a:ln>
                          <a:solidFill>
                            <a:schemeClr val="tx1"/>
                          </a:solidFill>
                          <a:effectLst/>
                          <a:latin typeface="Times New Roman" pitchFamily="18" charset="0"/>
                          <a:cs typeface="Times New Roman" pitchFamily="18" charset="0"/>
                        </a:rPr>
                        <a:t>3</a:t>
                      </a:r>
                      <a:r>
                        <a:rPr kumimoji="0" lang="en-GB" sz="1600" b="0" i="0" u="none" strike="noStrike" cap="none" normalizeH="0" baseline="0" dirty="0" smtClean="0">
                          <a:ln>
                            <a:noFill/>
                          </a:ln>
                          <a:solidFill>
                            <a:schemeClr val="tx1"/>
                          </a:solidFill>
                          <a:effectLst/>
                          <a:latin typeface="Times New Roman" pitchFamily="18" charset="0"/>
                          <a:cs typeface="Times New Roman" pitchFamily="18" charset="0"/>
                        </a:rPr>
                        <a:t> (T</a:t>
                      </a:r>
                      <a:r>
                        <a:rPr kumimoji="0" lang="en-GB" sz="1600" b="0" i="0" u="none" strike="noStrike" cap="none" normalizeH="0" baseline="30000" dirty="0" smtClean="0">
                          <a:ln>
                            <a:noFill/>
                          </a:ln>
                          <a:solidFill>
                            <a:schemeClr val="tx1"/>
                          </a:solidFill>
                          <a:effectLst/>
                          <a:latin typeface="Times New Roman" pitchFamily="18" charset="0"/>
                          <a:cs typeface="Times New Roman" pitchFamily="18" charset="0"/>
                        </a:rPr>
                        <a:t>2</a:t>
                      </a:r>
                      <a:r>
                        <a:rPr kumimoji="0" lang="en-GB" sz="1600" b="0" i="0" u="none" strike="noStrike" cap="none" normalizeH="0" baseline="0" dirty="0" smtClean="0">
                          <a:ln>
                            <a:noFill/>
                          </a:ln>
                          <a:solidFill>
                            <a:schemeClr val="tx1"/>
                          </a:solidFill>
                          <a:effectLst/>
                          <a:latin typeface="Times New Roman" pitchFamily="18" charset="0"/>
                          <a:cs typeface="Times New Roman" pitchFamily="18" charset="0"/>
                        </a:rPr>
                        <a:t> m</a:t>
                      </a:r>
                      <a:r>
                        <a:rPr kumimoji="0" lang="en-GB" sz="1600" b="0" i="0" u="none" strike="noStrike" cap="none" normalizeH="0" baseline="30000" dirty="0" smtClean="0">
                          <a:ln>
                            <a:noFill/>
                          </a:ln>
                          <a:solidFill>
                            <a:schemeClr val="tx1"/>
                          </a:solidFill>
                          <a:effectLst/>
                          <a:latin typeface="Times New Roman" pitchFamily="18" charset="0"/>
                          <a:cs typeface="Times New Roman" pitchFamily="18" charset="0"/>
                        </a:rPr>
                        <a:t>3</a:t>
                      </a:r>
                      <a:r>
                        <a:rPr kumimoji="0" lang="en-GB" sz="16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en-GB" sz="1600" b="0" i="1" u="none" strike="noStrike" cap="none" normalizeH="0" baseline="0" dirty="0" smtClean="0">
                          <a:ln>
                            <a:noFill/>
                          </a:ln>
                          <a:solidFill>
                            <a:schemeClr val="tx1"/>
                          </a:solidFill>
                          <a:effectLst/>
                          <a:latin typeface="Times New Roman" pitchFamily="18" charset="0"/>
                          <a:cs typeface="Times New Roman" pitchFamily="18" charset="0"/>
                        </a:rPr>
                        <a:t>for ALPs Search</a:t>
                      </a:r>
                      <a:endParaRPr kumimoji="0" lang="en-GB" sz="16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10 900</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36</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0.5</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263 910</a:t>
                      </a:r>
                      <a:endParaRPr kumimoji="0" lang="en-GB"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r h="3220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Magnetic duty cycle </a:t>
                      </a:r>
                      <a:r>
                        <a:rPr kumimoji="0" lang="en-GB" sz="1600" b="0" i="1" u="none" strike="noStrike" cap="none" normalizeH="0" baseline="0" smtClean="0">
                          <a:ln>
                            <a:noFill/>
                          </a:ln>
                          <a:solidFill>
                            <a:schemeClr val="tx1"/>
                          </a:solidFill>
                          <a:effectLst/>
                          <a:latin typeface="Times New Roman" pitchFamily="18" charset="0"/>
                          <a:cs typeface="Times New Roman" pitchFamily="18" charset="0"/>
                        </a:rPr>
                        <a:t>(R)</a:t>
                      </a: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smtClean="0">
                          <a:ln>
                            <a:noFill/>
                          </a:ln>
                          <a:solidFill>
                            <a:schemeClr val="tx1"/>
                          </a:solidFill>
                          <a:effectLst/>
                          <a:latin typeface="Times New Roman" pitchFamily="18" charset="0"/>
                          <a:cs typeface="Times New Roman" pitchFamily="18" charset="0"/>
                        </a:rPr>
                        <a:t>10</a:t>
                      </a:r>
                      <a:r>
                        <a:rPr kumimoji="0" lang="en-GB" sz="1600" b="0" i="0" u="none" strike="noStrike" cap="none" normalizeH="0" baseline="30000" smtClean="0">
                          <a:ln>
                            <a:noFill/>
                          </a:ln>
                          <a:solidFill>
                            <a:schemeClr val="tx1"/>
                          </a:solidFill>
                          <a:effectLst/>
                          <a:latin typeface="Times New Roman" pitchFamily="18" charset="0"/>
                          <a:cs typeface="Times New Roman" pitchFamily="18" charset="0"/>
                        </a:rPr>
                        <a:t>-4</a:t>
                      </a:r>
                      <a:endParaRPr kumimoji="0" lang="en-GB" sz="16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en-GB" sz="1600" b="1"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miter lim="800000"/>
                      <a:headEnd type="none" w="sm" len="sm"/>
                      <a:tailEnd type="none" w="sm" len="sm"/>
                    </a:lnL>
                    <a:lnR w="12700" cap="flat" cmpd="sng" algn="ctr">
                      <a:solidFill>
                        <a:srgbClr val="000000"/>
                      </a:solidFill>
                      <a:prstDash val="solid"/>
                      <a:miter lim="800000"/>
                      <a:headEnd type="none" w="sm" len="sm"/>
                      <a:tailEnd type="none" w="sm" len="sm"/>
                    </a:lnR>
                    <a:lnT w="12700" cap="flat" cmpd="sng" algn="ctr">
                      <a:solidFill>
                        <a:srgbClr val="000000"/>
                      </a:solidFill>
                      <a:prstDash val="solid"/>
                      <a:miter lim="800000"/>
                      <a:headEnd type="none" w="sm" len="sm"/>
                      <a:tailEnd type="none" w="sm" len="sm"/>
                    </a:lnT>
                    <a:lnB w="12700" cap="flat" cmpd="sng" algn="ctr">
                      <a:solidFill>
                        <a:srgbClr val="000000"/>
                      </a:solidFill>
                      <a:prstDash val="solid"/>
                      <a:miter lim="800000"/>
                      <a:headEnd type="none" w="sm" len="sm"/>
                      <a:tailEnd type="none" w="sm" len="sm"/>
                    </a:lnB>
                    <a:lnTlToBr>
                      <a:noFill/>
                    </a:lnTlToBr>
                    <a:lnBlToTr>
                      <a:noFill/>
                    </a:lnBlToTr>
                    <a:solidFill>
                      <a:srgbClr val="CCECFF"/>
                    </a:solidFill>
                  </a:tcPr>
                </a:tc>
              </a:tr>
            </a:tbl>
          </a:graphicData>
        </a:graphic>
      </p:graphicFrame>
      <p:sp>
        <p:nvSpPr>
          <p:cNvPr id="7" name="Rectangle 6"/>
          <p:cNvSpPr/>
          <p:nvPr/>
        </p:nvSpPr>
        <p:spPr>
          <a:xfrm>
            <a:off x="386292" y="5805264"/>
            <a:ext cx="8382000" cy="615553"/>
          </a:xfrm>
          <a:prstGeom prst="rect">
            <a:avLst/>
          </a:prstGeom>
        </p:spPr>
        <p:txBody>
          <a:bodyPr wrap="square">
            <a:spAutoFit/>
          </a:bodyPr>
          <a:lstStyle/>
          <a:p>
            <a:r>
              <a:rPr lang="en-US" dirty="0" smtClean="0"/>
              <a:t>Also Q&amp;A collaboration has reported in 2007 a sensitivity of 4∙10</a:t>
            </a:r>
            <a:r>
              <a:rPr lang="en-US" baseline="30000" dirty="0" smtClean="0"/>
              <a:t>−11</a:t>
            </a:r>
            <a:r>
              <a:rPr lang="en-US" dirty="0" smtClean="0"/>
              <a:t> </a:t>
            </a:r>
            <a:r>
              <a:rPr lang="en-US" dirty="0" err="1" smtClean="0"/>
              <a:t>rad</a:t>
            </a:r>
            <a:r>
              <a:rPr lang="en-US" dirty="0" smtClean="0"/>
              <a:t>/√Hz with a cavity of finesse equal to 30 000 and a modulation frequency of 10 Hz</a:t>
            </a:r>
            <a:endParaRPr lang="fr-FR" dirty="0"/>
          </a:p>
        </p:txBody>
      </p:sp>
    </p:spTree>
    <p:extLst>
      <p:ext uri="{BB962C8B-B14F-4D97-AF65-F5344CB8AC3E}">
        <p14:creationId xmlns:p14="http://schemas.microsoft.com/office/powerpoint/2010/main" val="26803724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án">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Mediá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diá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1257</TotalTime>
  <Words>3081</Words>
  <Application>Microsoft Office PowerPoint</Application>
  <PresentationFormat>Předvádění na obrazovce (4:3)</PresentationFormat>
  <Paragraphs>509</Paragraphs>
  <Slides>43</Slides>
  <Notes>2</Notes>
  <HiddenSlides>0</HiddenSlides>
  <MMClips>0</MMClips>
  <ScaleCrop>false</ScaleCrop>
  <HeadingPairs>
    <vt:vector size="6" baseType="variant">
      <vt:variant>
        <vt:lpstr>Motiv</vt:lpstr>
      </vt:variant>
      <vt:variant>
        <vt:i4>1</vt:i4>
      </vt:variant>
      <vt:variant>
        <vt:lpstr>Vložené servery OLE</vt:lpstr>
      </vt:variant>
      <vt:variant>
        <vt:i4>1</vt:i4>
      </vt:variant>
      <vt:variant>
        <vt:lpstr>Nadpisy snímků</vt:lpstr>
      </vt:variant>
      <vt:variant>
        <vt:i4>43</vt:i4>
      </vt:variant>
    </vt:vector>
  </HeadingPairs>
  <TitlesOfParts>
    <vt:vector size="45" baseType="lpstr">
      <vt:lpstr>Medián</vt:lpstr>
      <vt:lpstr>Acrobat Document</vt:lpstr>
      <vt:lpstr>Laser based experiments OSQAR </vt:lpstr>
      <vt:lpstr> 26 Members from 11 Institutes (CERN, Cz, Fr &amp; Po)</vt:lpstr>
      <vt:lpstr>Outline</vt:lpstr>
      <vt:lpstr>Scientific Motivations in a Nutshell  (P. Pugnat)  </vt:lpstr>
      <vt:lpstr>Theoretical Developments at the Warsaw University </vt:lpstr>
      <vt:lpstr>OSQAR</vt:lpstr>
      <vt:lpstr>OSQAR experiments</vt:lpstr>
      <vt:lpstr>LHC magnets</vt:lpstr>
      <vt:lpstr>VMB Measurements : Unique opportunity with LHC dipole(s)</vt:lpstr>
      <vt:lpstr>Photon regeneration effect </vt:lpstr>
      <vt:lpstr> Photon Regeneration Experiment at CERN SM18 </vt:lpstr>
      <vt:lpstr>Light shining through the wall</vt:lpstr>
      <vt:lpstr>1-D    CCD replaced by new 2-D CCD in 2011</vt:lpstr>
      <vt:lpstr>Run in 2012</vt:lpstr>
      <vt:lpstr> Adjustments to improve the experiment</vt:lpstr>
      <vt:lpstr>Laser cooling for photon regeneration </vt:lpstr>
      <vt:lpstr>Problem &amp; Solution</vt:lpstr>
      <vt:lpstr>Data analysis from previous run </vt:lpstr>
      <vt:lpstr>Data analysis from 2011 in French Institutes (CNRS/UJF-Grenoble1) and at CERN </vt:lpstr>
      <vt:lpstr>Vacuum Magnetic Birefringence  Preparatory phases in Czech Institutes</vt:lpstr>
      <vt:lpstr>Birefringence</vt:lpstr>
      <vt:lpstr>VMB modulation detection techniques</vt:lpstr>
      <vt:lpstr>Half-wave plate  vs. EOM</vt:lpstr>
      <vt:lpstr>VMB with EOM -experimental set-up</vt:lpstr>
      <vt:lpstr>Detection in experiment with EOM</vt:lpstr>
      <vt:lpstr>Laboratory test</vt:lpstr>
      <vt:lpstr>Electro-optical modulator </vt:lpstr>
      <vt:lpstr>Calibration curve</vt:lpstr>
      <vt:lpstr>Method was checked  by  Soleil-Babinet compensator measurement</vt:lpstr>
      <vt:lpstr>Run in CERN SM18 test hall, August -September 2012 </vt:lpstr>
      <vt:lpstr>Set-up for the measurement of the Gas Magnetic Birefringence with electro-optic modulator </vt:lpstr>
      <vt:lpstr>Photos of real experiment September 2012</vt:lpstr>
      <vt:lpstr>The Cotton-Mouton effect in N2  </vt:lpstr>
      <vt:lpstr>Expected OSQAR VMB sensitivity</vt:lpstr>
      <vt:lpstr>Prezentace aplikace PowerPoint</vt:lpstr>
      <vt:lpstr>Development of high finesse optical cavity </vt:lpstr>
      <vt:lpstr>Prototype of 1m long cavity at CTU Prague</vt:lpstr>
      <vt:lpstr>Conclusion</vt:lpstr>
      <vt:lpstr>Prezentace aplikace PowerPoint</vt:lpstr>
      <vt:lpstr>Perspectives &amp; Request</vt:lpstr>
      <vt:lpstr> OSQAR Contributions to International Conferences </vt:lpstr>
      <vt:lpstr>Acknowledgement</vt:lpstr>
      <vt:lpstr>THANK YOU FOR YOUR ATTENTION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MS</dc:creator>
  <cp:lastModifiedBy>MS</cp:lastModifiedBy>
  <cp:revision>104</cp:revision>
  <dcterms:created xsi:type="dcterms:W3CDTF">2012-10-16T08:16:22Z</dcterms:created>
  <dcterms:modified xsi:type="dcterms:W3CDTF">2012-10-23T08:00:47Z</dcterms:modified>
</cp:coreProperties>
</file>