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0" r:id="rId3"/>
    <p:sldId id="281" r:id="rId4"/>
    <p:sldId id="283" r:id="rId5"/>
    <p:sldId id="295" r:id="rId6"/>
    <p:sldId id="293" r:id="rId7"/>
    <p:sldId id="296" r:id="rId8"/>
    <p:sldId id="294" r:id="rId9"/>
    <p:sldId id="284" r:id="rId10"/>
    <p:sldId id="286" r:id="rId11"/>
    <p:sldId id="285" r:id="rId12"/>
    <p:sldId id="297" r:id="rId13"/>
    <p:sldId id="287" r:id="rId14"/>
    <p:sldId id="288" r:id="rId15"/>
    <p:sldId id="289" r:id="rId16"/>
    <p:sldId id="29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528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55BE2-23F8-AC41-8C4E-5F8B01D5E0FE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3EE61-E138-EB4D-BFD0-BE50671F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01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44AE2-22C7-4E65-BE7C-76D7A11A2F7C}" type="datetimeFigureOut">
              <a:rPr lang="en-GB" smtClean="0"/>
              <a:t>11/28/12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6A113-92FC-4233-AC49-D68ED6F6F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5487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11.vml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12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9.vml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10.v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0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37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37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113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13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9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8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2" name="Visio" r:id="rId3" imgW="10424417" imgH="7384551" progId="Visio.Drawing.11">
                  <p:embed/>
                </p:oleObj>
              </mc:Choice>
              <mc:Fallback>
                <p:oleObj name="Visio" r:id="rId3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wmf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Visio" r:id="rId14" imgW="10424417" imgH="7384551" progId="Visio.Drawing.11">
                  <p:embed/>
                </p:oleObj>
              </mc:Choice>
              <mc:Fallback>
                <p:oleObj name="Visio" r:id="rId14" imgW="10424417" imgH="7384551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13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201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465888"/>
            <a:ext cx="4694238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364337-E9A7-478F-896F-39896E623B44}" type="slidenum">
              <a:rPr lang="en-GB" smtClean="0"/>
              <a:t>‹#›</a:t>
            </a:fld>
            <a:endParaRPr lang="en-GB"/>
          </a:p>
        </p:txBody>
      </p:sp>
      <p:pic>
        <p:nvPicPr>
          <p:cNvPr id="1031" name="Picture 7" descr="CERNLogoNew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lhcb-online-logo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382000" cy="1470025"/>
          </a:xfrm>
        </p:spPr>
        <p:txBody>
          <a:bodyPr/>
          <a:lstStyle/>
          <a:p>
            <a:r>
              <a:rPr lang="en-GB" dirty="0" err="1" smtClean="0"/>
              <a:t>LHCb</a:t>
            </a:r>
            <a:r>
              <a:rPr lang="en-GB" dirty="0" smtClean="0"/>
              <a:t> ideas and path toward </a:t>
            </a:r>
            <a:r>
              <a:rPr lang="en-GB" dirty="0" err="1" smtClean="0"/>
              <a:t>vectorization</a:t>
            </a:r>
            <a:r>
              <a:rPr lang="en-GB" dirty="0" smtClean="0"/>
              <a:t> and parallelization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29400" cy="1752600"/>
          </a:xfrm>
        </p:spPr>
        <p:txBody>
          <a:bodyPr/>
          <a:lstStyle/>
          <a:p>
            <a:r>
              <a:rPr lang="en-US" dirty="0" err="1" smtClean="0"/>
              <a:t>Niko</a:t>
            </a:r>
            <a:r>
              <a:rPr lang="en-US" dirty="0" smtClean="0"/>
              <a:t> Neufeld</a:t>
            </a:r>
          </a:p>
          <a:p>
            <a:r>
              <a:rPr lang="en-US" sz="2000" dirty="0" smtClean="0"/>
              <a:t>CERN, Wednesday, Nov 28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 2012</a:t>
            </a:r>
          </a:p>
          <a:p>
            <a:r>
              <a:rPr lang="en-GB" sz="2000" dirty="0" smtClean="0"/>
              <a:t>Fourth International Workshop for Future Challenges in Tracking and Trigger Concepts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1300"/>
            <a:ext cx="4038600" cy="5014044"/>
          </a:xfrm>
          <a:noFill/>
        </p:spPr>
        <p:txBody>
          <a:bodyPr>
            <a:normAutofit/>
          </a:bodyPr>
          <a:lstStyle/>
          <a:p>
            <a:pPr>
              <a:buFont typeface="Calibri" pitchFamily="34" charset="0"/>
              <a:buChar char=" "/>
            </a:pPr>
            <a:r>
              <a:rPr lang="en-US" sz="2400" dirty="0" smtClean="0"/>
              <a:t>GBT: custom radiation- hard link over MMF, 3.2 </a:t>
            </a:r>
            <a:r>
              <a:rPr lang="en-US" sz="2400" dirty="0" err="1" smtClean="0"/>
              <a:t>Gbit</a:t>
            </a:r>
            <a:r>
              <a:rPr lang="en-US" sz="2400" dirty="0" smtClean="0"/>
              <a:t>/s (about 10000)</a:t>
            </a:r>
          </a:p>
          <a:p>
            <a:pPr>
              <a:buFont typeface="Calibri" pitchFamily="34" charset="0"/>
              <a:buChar char=" "/>
            </a:pPr>
            <a:r>
              <a:rPr lang="en-US" sz="2400" dirty="0" smtClean="0"/>
              <a:t>Input into DAQ  network (10/40 Gigabit Ethernet or FDR IB) (1000 to 4000)</a:t>
            </a:r>
          </a:p>
          <a:p>
            <a:pPr>
              <a:buFont typeface="Calibri" pitchFamily="34" charset="0"/>
              <a:buChar char=" "/>
            </a:pPr>
            <a:r>
              <a:rPr lang="en-US" sz="2400" dirty="0" smtClean="0"/>
              <a:t>Output from DAQ network into compute unit clusters (100 </a:t>
            </a:r>
            <a:r>
              <a:rPr lang="en-US" sz="2400" dirty="0" err="1" smtClean="0"/>
              <a:t>Gbit</a:t>
            </a:r>
            <a:r>
              <a:rPr lang="en-US" sz="2400" dirty="0" smtClean="0"/>
              <a:t> Ethernet / EDR IB) (200 to 400 links)</a:t>
            </a:r>
          </a:p>
          <a:p>
            <a:pPr>
              <a:buFont typeface="Calibri" pitchFamily="34" charset="0"/>
              <a:buChar char=" "/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dataflow for the upgraded DAQ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LHCb ideas and path to vectorization and parallelisation</a:t>
            </a:r>
            <a:endParaRPr lang="en-GB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683568" y="1268760"/>
            <a:ext cx="3528392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Detector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3568" y="2348880"/>
            <a:ext cx="432048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125903" y="2348880"/>
            <a:ext cx="432048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568238" y="2348880"/>
            <a:ext cx="432048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010573" y="2348880"/>
            <a:ext cx="432048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452908" y="2348880"/>
            <a:ext cx="432048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895243" y="2348880"/>
            <a:ext cx="432048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37578" y="2348880"/>
            <a:ext cx="432048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779912" y="2348880"/>
            <a:ext cx="432048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3568" y="3140968"/>
            <a:ext cx="3528392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DAQ network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83568" y="5229200"/>
            <a:ext cx="216024" cy="1008112"/>
            <a:chOff x="683568" y="4653136"/>
            <a:chExt cx="216024" cy="1008112"/>
          </a:xfrm>
        </p:grpSpPr>
        <p:sp>
          <p:nvSpPr>
            <p:cNvPr id="17" name="Rounded Rectangle 16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84692" y="5229200"/>
            <a:ext cx="216024" cy="1008112"/>
            <a:chOff x="683568" y="4653136"/>
            <a:chExt cx="216024" cy="1008112"/>
          </a:xfrm>
        </p:grpSpPr>
        <p:sp>
          <p:nvSpPr>
            <p:cNvPr id="22" name="Rounded Rectangle 2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285816" y="5229200"/>
            <a:ext cx="216024" cy="1008112"/>
            <a:chOff x="683568" y="4653136"/>
            <a:chExt cx="216024" cy="1008112"/>
          </a:xfrm>
        </p:grpSpPr>
        <p:sp>
          <p:nvSpPr>
            <p:cNvPr id="26" name="Rounded Rectangle 25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586940" y="5229200"/>
            <a:ext cx="216024" cy="1008112"/>
            <a:chOff x="683568" y="4653136"/>
            <a:chExt cx="216024" cy="1008112"/>
          </a:xfrm>
        </p:grpSpPr>
        <p:sp>
          <p:nvSpPr>
            <p:cNvPr id="30" name="Rounded Rectangle 29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888064" y="5229200"/>
            <a:ext cx="216024" cy="1008112"/>
            <a:chOff x="683568" y="4653136"/>
            <a:chExt cx="216024" cy="1008112"/>
          </a:xfrm>
        </p:grpSpPr>
        <p:sp>
          <p:nvSpPr>
            <p:cNvPr id="34" name="Rounded Rectangle 33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189188" y="5229200"/>
            <a:ext cx="216024" cy="1008112"/>
            <a:chOff x="683568" y="4653136"/>
            <a:chExt cx="216024" cy="1008112"/>
          </a:xfrm>
        </p:grpSpPr>
        <p:sp>
          <p:nvSpPr>
            <p:cNvPr id="38" name="Rounded Rectangle 37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490312" y="5229200"/>
            <a:ext cx="216024" cy="1008112"/>
            <a:chOff x="683568" y="4653136"/>
            <a:chExt cx="216024" cy="1008112"/>
          </a:xfrm>
        </p:grpSpPr>
        <p:sp>
          <p:nvSpPr>
            <p:cNvPr id="42" name="Rounded Rectangle 4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791436" y="5229200"/>
            <a:ext cx="216024" cy="1008112"/>
            <a:chOff x="683568" y="4653136"/>
            <a:chExt cx="216024" cy="1008112"/>
          </a:xfrm>
        </p:grpSpPr>
        <p:sp>
          <p:nvSpPr>
            <p:cNvPr id="46" name="Rounded Rectangle 45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092560" y="5229200"/>
            <a:ext cx="216024" cy="1008112"/>
            <a:chOff x="683568" y="4653136"/>
            <a:chExt cx="216024" cy="1008112"/>
          </a:xfrm>
        </p:grpSpPr>
        <p:sp>
          <p:nvSpPr>
            <p:cNvPr id="50" name="Rounded Rectangle 49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393684" y="5229200"/>
            <a:ext cx="216024" cy="1008112"/>
            <a:chOff x="683568" y="4653136"/>
            <a:chExt cx="216024" cy="1008112"/>
          </a:xfrm>
        </p:grpSpPr>
        <p:sp>
          <p:nvSpPr>
            <p:cNvPr id="54" name="Rounded Rectangle 53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694808" y="5229200"/>
            <a:ext cx="216024" cy="1008112"/>
            <a:chOff x="683568" y="4653136"/>
            <a:chExt cx="216024" cy="1008112"/>
          </a:xfrm>
        </p:grpSpPr>
        <p:sp>
          <p:nvSpPr>
            <p:cNvPr id="58" name="Rounded Rectangle 57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995936" y="5229200"/>
            <a:ext cx="216024" cy="1008112"/>
            <a:chOff x="683568" y="4653136"/>
            <a:chExt cx="216024" cy="1008112"/>
          </a:xfrm>
        </p:grpSpPr>
        <p:sp>
          <p:nvSpPr>
            <p:cNvPr id="62" name="Rounded Rectangle 6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65" name="Freeform 64"/>
          <p:cNvSpPr/>
          <p:nvPr/>
        </p:nvSpPr>
        <p:spPr>
          <a:xfrm rot="10800000">
            <a:off x="816149" y="4365104"/>
            <a:ext cx="3467819" cy="569343"/>
          </a:xfrm>
          <a:custGeom>
            <a:avLst/>
            <a:gdLst>
              <a:gd name="connsiteX0" fmla="*/ 60385 w 3467819"/>
              <a:gd name="connsiteY0" fmla="*/ 198407 h 569343"/>
              <a:gd name="connsiteX1" fmla="*/ 60385 w 3467819"/>
              <a:gd name="connsiteY1" fmla="*/ 198407 h 569343"/>
              <a:gd name="connsiteX2" fmla="*/ 146649 w 3467819"/>
              <a:gd name="connsiteY2" fmla="*/ 189781 h 569343"/>
              <a:gd name="connsiteX3" fmla="*/ 198407 w 3467819"/>
              <a:gd name="connsiteY3" fmla="*/ 155275 h 569343"/>
              <a:gd name="connsiteX4" fmla="*/ 224287 w 3467819"/>
              <a:gd name="connsiteY4" fmla="*/ 138022 h 569343"/>
              <a:gd name="connsiteX5" fmla="*/ 250166 w 3467819"/>
              <a:gd name="connsiteY5" fmla="*/ 120769 h 569343"/>
              <a:gd name="connsiteX6" fmla="*/ 276045 w 3467819"/>
              <a:gd name="connsiteY6" fmla="*/ 112143 h 569343"/>
              <a:gd name="connsiteX7" fmla="*/ 379562 w 3467819"/>
              <a:gd name="connsiteY7" fmla="*/ 60384 h 569343"/>
              <a:gd name="connsiteX8" fmla="*/ 405441 w 3467819"/>
              <a:gd name="connsiteY8" fmla="*/ 51758 h 569343"/>
              <a:gd name="connsiteX9" fmla="*/ 431321 w 3467819"/>
              <a:gd name="connsiteY9" fmla="*/ 60384 h 569343"/>
              <a:gd name="connsiteX10" fmla="*/ 508958 w 3467819"/>
              <a:gd name="connsiteY10" fmla="*/ 103517 h 569343"/>
              <a:gd name="connsiteX11" fmla="*/ 552090 w 3467819"/>
              <a:gd name="connsiteY11" fmla="*/ 94890 h 569343"/>
              <a:gd name="connsiteX12" fmla="*/ 603849 w 3467819"/>
              <a:gd name="connsiteY12" fmla="*/ 60384 h 569343"/>
              <a:gd name="connsiteX13" fmla="*/ 629728 w 3467819"/>
              <a:gd name="connsiteY13" fmla="*/ 51758 h 569343"/>
              <a:gd name="connsiteX14" fmla="*/ 681487 w 3467819"/>
              <a:gd name="connsiteY14" fmla="*/ 77637 h 569343"/>
              <a:gd name="connsiteX15" fmla="*/ 733245 w 3467819"/>
              <a:gd name="connsiteY15" fmla="*/ 103517 h 569343"/>
              <a:gd name="connsiteX16" fmla="*/ 1000664 w 3467819"/>
              <a:gd name="connsiteY16" fmla="*/ 103517 h 569343"/>
              <a:gd name="connsiteX17" fmla="*/ 1017917 w 3467819"/>
              <a:gd name="connsiteY17" fmla="*/ 129396 h 569343"/>
              <a:gd name="connsiteX18" fmla="*/ 1069675 w 3467819"/>
              <a:gd name="connsiteY18" fmla="*/ 146649 h 569343"/>
              <a:gd name="connsiteX19" fmla="*/ 1173192 w 3467819"/>
              <a:gd name="connsiteY19" fmla="*/ 138022 h 569343"/>
              <a:gd name="connsiteX20" fmla="*/ 1216324 w 3467819"/>
              <a:gd name="connsiteY20" fmla="*/ 94890 h 569343"/>
              <a:gd name="connsiteX21" fmla="*/ 1242204 w 3467819"/>
              <a:gd name="connsiteY21" fmla="*/ 86264 h 569343"/>
              <a:gd name="connsiteX22" fmla="*/ 1285336 w 3467819"/>
              <a:gd name="connsiteY22" fmla="*/ 94890 h 569343"/>
              <a:gd name="connsiteX23" fmla="*/ 1311215 w 3467819"/>
              <a:gd name="connsiteY23" fmla="*/ 112143 h 569343"/>
              <a:gd name="connsiteX24" fmla="*/ 1354347 w 3467819"/>
              <a:gd name="connsiteY24" fmla="*/ 129396 h 569343"/>
              <a:gd name="connsiteX25" fmla="*/ 1380226 w 3467819"/>
              <a:gd name="connsiteY25" fmla="*/ 155275 h 569343"/>
              <a:gd name="connsiteX26" fmla="*/ 1457864 w 3467819"/>
              <a:gd name="connsiteY26" fmla="*/ 94890 h 569343"/>
              <a:gd name="connsiteX27" fmla="*/ 1475117 w 3467819"/>
              <a:gd name="connsiteY27" fmla="*/ 69011 h 569343"/>
              <a:gd name="connsiteX28" fmla="*/ 1500996 w 3467819"/>
              <a:gd name="connsiteY28" fmla="*/ 60384 h 569343"/>
              <a:gd name="connsiteX29" fmla="*/ 1544128 w 3467819"/>
              <a:gd name="connsiteY29" fmla="*/ 94890 h 569343"/>
              <a:gd name="connsiteX30" fmla="*/ 1570007 w 3467819"/>
              <a:gd name="connsiteY30" fmla="*/ 103517 h 569343"/>
              <a:gd name="connsiteX31" fmla="*/ 1578634 w 3467819"/>
              <a:gd name="connsiteY31" fmla="*/ 129396 h 569343"/>
              <a:gd name="connsiteX32" fmla="*/ 1682151 w 3467819"/>
              <a:gd name="connsiteY32" fmla="*/ 77637 h 569343"/>
              <a:gd name="connsiteX33" fmla="*/ 1708030 w 3467819"/>
              <a:gd name="connsiteY33" fmla="*/ 60384 h 569343"/>
              <a:gd name="connsiteX34" fmla="*/ 1725283 w 3467819"/>
              <a:gd name="connsiteY34" fmla="*/ 34505 h 569343"/>
              <a:gd name="connsiteX35" fmla="*/ 1733909 w 3467819"/>
              <a:gd name="connsiteY35" fmla="*/ 60384 h 569343"/>
              <a:gd name="connsiteX36" fmla="*/ 1759788 w 3467819"/>
              <a:gd name="connsiteY36" fmla="*/ 77637 h 569343"/>
              <a:gd name="connsiteX37" fmla="*/ 1785668 w 3467819"/>
              <a:gd name="connsiteY37" fmla="*/ 86264 h 569343"/>
              <a:gd name="connsiteX38" fmla="*/ 1811547 w 3467819"/>
              <a:gd name="connsiteY38" fmla="*/ 103517 h 569343"/>
              <a:gd name="connsiteX39" fmla="*/ 1863305 w 3467819"/>
              <a:gd name="connsiteY39" fmla="*/ 112143 h 569343"/>
              <a:gd name="connsiteX40" fmla="*/ 1975449 w 3467819"/>
              <a:gd name="connsiteY40" fmla="*/ 155275 h 569343"/>
              <a:gd name="connsiteX41" fmla="*/ 2018581 w 3467819"/>
              <a:gd name="connsiteY41" fmla="*/ 146649 h 569343"/>
              <a:gd name="connsiteX42" fmla="*/ 2044460 w 3467819"/>
              <a:gd name="connsiteY42" fmla="*/ 120769 h 569343"/>
              <a:gd name="connsiteX43" fmla="*/ 2070339 w 3467819"/>
              <a:gd name="connsiteY43" fmla="*/ 103517 h 569343"/>
              <a:gd name="connsiteX44" fmla="*/ 2130724 w 3467819"/>
              <a:gd name="connsiteY44" fmla="*/ 60384 h 569343"/>
              <a:gd name="connsiteX45" fmla="*/ 2208362 w 3467819"/>
              <a:gd name="connsiteY45" fmla="*/ 0 h 569343"/>
              <a:gd name="connsiteX46" fmla="*/ 2260121 w 3467819"/>
              <a:gd name="connsiteY46" fmla="*/ 8626 h 569343"/>
              <a:gd name="connsiteX47" fmla="*/ 2277373 w 3467819"/>
              <a:gd name="connsiteY47" fmla="*/ 34505 h 569343"/>
              <a:gd name="connsiteX48" fmla="*/ 2303253 w 3467819"/>
              <a:gd name="connsiteY48" fmla="*/ 43132 h 569343"/>
              <a:gd name="connsiteX49" fmla="*/ 2363638 w 3467819"/>
              <a:gd name="connsiteY49" fmla="*/ 120769 h 569343"/>
              <a:gd name="connsiteX50" fmla="*/ 2389517 w 3467819"/>
              <a:gd name="connsiteY50" fmla="*/ 129396 h 569343"/>
              <a:gd name="connsiteX51" fmla="*/ 2493034 w 3467819"/>
              <a:gd name="connsiteY51" fmla="*/ 112143 h 569343"/>
              <a:gd name="connsiteX52" fmla="*/ 2518913 w 3467819"/>
              <a:gd name="connsiteY52" fmla="*/ 94890 h 569343"/>
              <a:gd name="connsiteX53" fmla="*/ 2536166 w 3467819"/>
              <a:gd name="connsiteY53" fmla="*/ 69011 h 569343"/>
              <a:gd name="connsiteX54" fmla="*/ 2544792 w 3467819"/>
              <a:gd name="connsiteY54" fmla="*/ 43132 h 569343"/>
              <a:gd name="connsiteX55" fmla="*/ 2579298 w 3467819"/>
              <a:gd name="connsiteY55" fmla="*/ 51758 h 569343"/>
              <a:gd name="connsiteX56" fmla="*/ 2613804 w 3467819"/>
              <a:gd name="connsiteY56" fmla="*/ 86264 h 569343"/>
              <a:gd name="connsiteX57" fmla="*/ 2639683 w 3467819"/>
              <a:gd name="connsiteY57" fmla="*/ 103517 h 569343"/>
              <a:gd name="connsiteX58" fmla="*/ 2656936 w 3467819"/>
              <a:gd name="connsiteY58" fmla="*/ 129396 h 569343"/>
              <a:gd name="connsiteX59" fmla="*/ 2734573 w 3467819"/>
              <a:gd name="connsiteY59" fmla="*/ 146649 h 569343"/>
              <a:gd name="connsiteX60" fmla="*/ 2794958 w 3467819"/>
              <a:gd name="connsiteY60" fmla="*/ 120769 h 569343"/>
              <a:gd name="connsiteX61" fmla="*/ 2872596 w 3467819"/>
              <a:gd name="connsiteY61" fmla="*/ 86264 h 569343"/>
              <a:gd name="connsiteX62" fmla="*/ 2924354 w 3467819"/>
              <a:gd name="connsiteY62" fmla="*/ 51758 h 569343"/>
              <a:gd name="connsiteX63" fmla="*/ 2984739 w 3467819"/>
              <a:gd name="connsiteY63" fmla="*/ 34505 h 569343"/>
              <a:gd name="connsiteX64" fmla="*/ 3071004 w 3467819"/>
              <a:gd name="connsiteY64" fmla="*/ 86264 h 569343"/>
              <a:gd name="connsiteX65" fmla="*/ 3096883 w 3467819"/>
              <a:gd name="connsiteY65" fmla="*/ 103517 h 569343"/>
              <a:gd name="connsiteX66" fmla="*/ 3131388 w 3467819"/>
              <a:gd name="connsiteY66" fmla="*/ 112143 h 569343"/>
              <a:gd name="connsiteX67" fmla="*/ 3174521 w 3467819"/>
              <a:gd name="connsiteY67" fmla="*/ 103517 h 569343"/>
              <a:gd name="connsiteX68" fmla="*/ 3278038 w 3467819"/>
              <a:gd name="connsiteY68" fmla="*/ 60384 h 569343"/>
              <a:gd name="connsiteX69" fmla="*/ 3303917 w 3467819"/>
              <a:gd name="connsiteY69" fmla="*/ 77637 h 569343"/>
              <a:gd name="connsiteX70" fmla="*/ 3329796 w 3467819"/>
              <a:gd name="connsiteY70" fmla="*/ 129396 h 569343"/>
              <a:gd name="connsiteX71" fmla="*/ 3355675 w 3467819"/>
              <a:gd name="connsiteY71" fmla="*/ 138022 h 569343"/>
              <a:gd name="connsiteX72" fmla="*/ 3424687 w 3467819"/>
              <a:gd name="connsiteY72" fmla="*/ 120769 h 569343"/>
              <a:gd name="connsiteX73" fmla="*/ 3467819 w 3467819"/>
              <a:gd name="connsiteY73" fmla="*/ 103517 h 569343"/>
              <a:gd name="connsiteX74" fmla="*/ 3467819 w 3467819"/>
              <a:gd name="connsiteY74" fmla="*/ 293298 h 569343"/>
              <a:gd name="connsiteX75" fmla="*/ 3200400 w 3467819"/>
              <a:gd name="connsiteY75" fmla="*/ 457200 h 569343"/>
              <a:gd name="connsiteX76" fmla="*/ 3105509 w 3467819"/>
              <a:gd name="connsiteY76" fmla="*/ 370935 h 569343"/>
              <a:gd name="connsiteX77" fmla="*/ 2838090 w 3467819"/>
              <a:gd name="connsiteY77" fmla="*/ 414067 h 569343"/>
              <a:gd name="connsiteX78" fmla="*/ 2579298 w 3467819"/>
              <a:gd name="connsiteY78" fmla="*/ 569343 h 569343"/>
              <a:gd name="connsiteX79" fmla="*/ 2501660 w 3467819"/>
              <a:gd name="connsiteY79" fmla="*/ 491705 h 569343"/>
              <a:gd name="connsiteX80" fmla="*/ 2216988 w 3467819"/>
              <a:gd name="connsiteY80" fmla="*/ 388188 h 569343"/>
              <a:gd name="connsiteX81" fmla="*/ 2182483 w 3467819"/>
              <a:gd name="connsiteY81" fmla="*/ 448573 h 569343"/>
              <a:gd name="connsiteX82" fmla="*/ 1871932 w 3467819"/>
              <a:gd name="connsiteY82" fmla="*/ 508958 h 569343"/>
              <a:gd name="connsiteX83" fmla="*/ 1802921 w 3467819"/>
              <a:gd name="connsiteY83" fmla="*/ 431320 h 569343"/>
              <a:gd name="connsiteX84" fmla="*/ 1518249 w 3467819"/>
              <a:gd name="connsiteY84" fmla="*/ 353683 h 569343"/>
              <a:gd name="connsiteX85" fmla="*/ 1406105 w 3467819"/>
              <a:gd name="connsiteY85" fmla="*/ 414067 h 569343"/>
              <a:gd name="connsiteX86" fmla="*/ 1026543 w 3467819"/>
              <a:gd name="connsiteY86" fmla="*/ 327803 h 569343"/>
              <a:gd name="connsiteX87" fmla="*/ 776377 w 3467819"/>
              <a:gd name="connsiteY87" fmla="*/ 422694 h 569343"/>
              <a:gd name="connsiteX88" fmla="*/ 448573 w 3467819"/>
              <a:gd name="connsiteY88" fmla="*/ 405441 h 569343"/>
              <a:gd name="connsiteX89" fmla="*/ 345056 w 3467819"/>
              <a:gd name="connsiteY89" fmla="*/ 310550 h 569343"/>
              <a:gd name="connsiteX90" fmla="*/ 198407 w 3467819"/>
              <a:gd name="connsiteY90" fmla="*/ 379562 h 569343"/>
              <a:gd name="connsiteX91" fmla="*/ 69011 w 3467819"/>
              <a:gd name="connsiteY91" fmla="*/ 388188 h 569343"/>
              <a:gd name="connsiteX92" fmla="*/ 0 w 3467819"/>
              <a:gd name="connsiteY92" fmla="*/ 224286 h 569343"/>
              <a:gd name="connsiteX93" fmla="*/ 60385 w 3467819"/>
              <a:gd name="connsiteY93" fmla="*/ 198407 h 56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3467819" h="569343">
                <a:moveTo>
                  <a:pt x="60385" y="198407"/>
                </a:moveTo>
                <a:lnTo>
                  <a:pt x="60385" y="198407"/>
                </a:lnTo>
                <a:cubicBezTo>
                  <a:pt x="89140" y="195532"/>
                  <a:pt x="119066" y="198401"/>
                  <a:pt x="146649" y="189781"/>
                </a:cubicBezTo>
                <a:cubicBezTo>
                  <a:pt x="166440" y="183596"/>
                  <a:pt x="181154" y="166777"/>
                  <a:pt x="198407" y="155275"/>
                </a:cubicBezTo>
                <a:lnTo>
                  <a:pt x="224287" y="138022"/>
                </a:lnTo>
                <a:cubicBezTo>
                  <a:pt x="232913" y="132271"/>
                  <a:pt x="240330" y="124047"/>
                  <a:pt x="250166" y="120769"/>
                </a:cubicBezTo>
                <a:lnTo>
                  <a:pt x="276045" y="112143"/>
                </a:lnTo>
                <a:cubicBezTo>
                  <a:pt x="342934" y="67550"/>
                  <a:pt x="308134" y="84193"/>
                  <a:pt x="379562" y="60384"/>
                </a:cubicBezTo>
                <a:lnTo>
                  <a:pt x="405441" y="51758"/>
                </a:lnTo>
                <a:cubicBezTo>
                  <a:pt x="414068" y="54633"/>
                  <a:pt x="423372" y="55968"/>
                  <a:pt x="431321" y="60384"/>
                </a:cubicBezTo>
                <a:cubicBezTo>
                  <a:pt x="520315" y="109825"/>
                  <a:pt x="450397" y="83995"/>
                  <a:pt x="508958" y="103517"/>
                </a:cubicBezTo>
                <a:cubicBezTo>
                  <a:pt x="523335" y="100641"/>
                  <a:pt x="538742" y="100957"/>
                  <a:pt x="552090" y="94890"/>
                </a:cubicBezTo>
                <a:cubicBezTo>
                  <a:pt x="570967" y="86309"/>
                  <a:pt x="584177" y="66941"/>
                  <a:pt x="603849" y="60384"/>
                </a:cubicBezTo>
                <a:lnTo>
                  <a:pt x="629728" y="51758"/>
                </a:lnTo>
                <a:cubicBezTo>
                  <a:pt x="694768" y="73437"/>
                  <a:pt x="614604" y="44195"/>
                  <a:pt x="681487" y="77637"/>
                </a:cubicBezTo>
                <a:cubicBezTo>
                  <a:pt x="752912" y="113350"/>
                  <a:pt x="659084" y="54075"/>
                  <a:pt x="733245" y="103517"/>
                </a:cubicBezTo>
                <a:cubicBezTo>
                  <a:pt x="782368" y="100931"/>
                  <a:pt x="937153" y="85371"/>
                  <a:pt x="1000664" y="103517"/>
                </a:cubicBezTo>
                <a:cubicBezTo>
                  <a:pt x="1010633" y="106365"/>
                  <a:pt x="1009125" y="123901"/>
                  <a:pt x="1017917" y="129396"/>
                </a:cubicBezTo>
                <a:cubicBezTo>
                  <a:pt x="1033339" y="139035"/>
                  <a:pt x="1069675" y="146649"/>
                  <a:pt x="1069675" y="146649"/>
                </a:cubicBezTo>
                <a:cubicBezTo>
                  <a:pt x="1104181" y="143773"/>
                  <a:pt x="1139239" y="144813"/>
                  <a:pt x="1173192" y="138022"/>
                </a:cubicBezTo>
                <a:cubicBezTo>
                  <a:pt x="1207698" y="131121"/>
                  <a:pt x="1193320" y="113293"/>
                  <a:pt x="1216324" y="94890"/>
                </a:cubicBezTo>
                <a:cubicBezTo>
                  <a:pt x="1223425" y="89210"/>
                  <a:pt x="1233577" y="89139"/>
                  <a:pt x="1242204" y="86264"/>
                </a:cubicBezTo>
                <a:cubicBezTo>
                  <a:pt x="1256581" y="89139"/>
                  <a:pt x="1271608" y="89742"/>
                  <a:pt x="1285336" y="94890"/>
                </a:cubicBezTo>
                <a:cubicBezTo>
                  <a:pt x="1295044" y="98530"/>
                  <a:pt x="1301942" y="107506"/>
                  <a:pt x="1311215" y="112143"/>
                </a:cubicBezTo>
                <a:cubicBezTo>
                  <a:pt x="1325065" y="119068"/>
                  <a:pt x="1339970" y="123645"/>
                  <a:pt x="1354347" y="129396"/>
                </a:cubicBezTo>
                <a:cubicBezTo>
                  <a:pt x="1362973" y="138022"/>
                  <a:pt x="1368101" y="156622"/>
                  <a:pt x="1380226" y="155275"/>
                </a:cubicBezTo>
                <a:cubicBezTo>
                  <a:pt x="1397893" y="153312"/>
                  <a:pt x="1443352" y="112304"/>
                  <a:pt x="1457864" y="94890"/>
                </a:cubicBezTo>
                <a:cubicBezTo>
                  <a:pt x="1464501" y="86925"/>
                  <a:pt x="1467021" y="75488"/>
                  <a:pt x="1475117" y="69011"/>
                </a:cubicBezTo>
                <a:cubicBezTo>
                  <a:pt x="1482217" y="63331"/>
                  <a:pt x="1492370" y="63260"/>
                  <a:pt x="1500996" y="60384"/>
                </a:cubicBezTo>
                <a:cubicBezTo>
                  <a:pt x="1566044" y="82068"/>
                  <a:pt x="1488386" y="50296"/>
                  <a:pt x="1544128" y="94890"/>
                </a:cubicBezTo>
                <a:cubicBezTo>
                  <a:pt x="1551228" y="100570"/>
                  <a:pt x="1561381" y="100641"/>
                  <a:pt x="1570007" y="103517"/>
                </a:cubicBezTo>
                <a:cubicBezTo>
                  <a:pt x="1572883" y="112143"/>
                  <a:pt x="1569632" y="128110"/>
                  <a:pt x="1578634" y="129396"/>
                </a:cubicBezTo>
                <a:cubicBezTo>
                  <a:pt x="1608046" y="133597"/>
                  <a:pt x="1663169" y="90292"/>
                  <a:pt x="1682151" y="77637"/>
                </a:cubicBezTo>
                <a:lnTo>
                  <a:pt x="1708030" y="60384"/>
                </a:lnTo>
                <a:cubicBezTo>
                  <a:pt x="1713781" y="51758"/>
                  <a:pt x="1714915" y="34505"/>
                  <a:pt x="1725283" y="34505"/>
                </a:cubicBezTo>
                <a:cubicBezTo>
                  <a:pt x="1734376" y="34505"/>
                  <a:pt x="1728229" y="53284"/>
                  <a:pt x="1733909" y="60384"/>
                </a:cubicBezTo>
                <a:cubicBezTo>
                  <a:pt x="1740386" y="68480"/>
                  <a:pt x="1750515" y="73000"/>
                  <a:pt x="1759788" y="77637"/>
                </a:cubicBezTo>
                <a:cubicBezTo>
                  <a:pt x="1767921" y="81704"/>
                  <a:pt x="1777535" y="82197"/>
                  <a:pt x="1785668" y="86264"/>
                </a:cubicBezTo>
                <a:cubicBezTo>
                  <a:pt x="1794941" y="90901"/>
                  <a:pt x="1801711" y="100238"/>
                  <a:pt x="1811547" y="103517"/>
                </a:cubicBezTo>
                <a:cubicBezTo>
                  <a:pt x="1828140" y="109048"/>
                  <a:pt x="1846052" y="109268"/>
                  <a:pt x="1863305" y="112143"/>
                </a:cubicBezTo>
                <a:cubicBezTo>
                  <a:pt x="1953143" y="142089"/>
                  <a:pt x="1916544" y="125822"/>
                  <a:pt x="1975449" y="155275"/>
                </a:cubicBezTo>
                <a:cubicBezTo>
                  <a:pt x="1989826" y="152400"/>
                  <a:pt x="2005467" y="153206"/>
                  <a:pt x="2018581" y="146649"/>
                </a:cubicBezTo>
                <a:cubicBezTo>
                  <a:pt x="2029493" y="141193"/>
                  <a:pt x="2035088" y="128579"/>
                  <a:pt x="2044460" y="120769"/>
                </a:cubicBezTo>
                <a:cubicBezTo>
                  <a:pt x="2052424" y="114132"/>
                  <a:pt x="2062467" y="110264"/>
                  <a:pt x="2070339" y="103517"/>
                </a:cubicBezTo>
                <a:cubicBezTo>
                  <a:pt x="2122441" y="58859"/>
                  <a:pt x="2083172" y="76236"/>
                  <a:pt x="2130724" y="60384"/>
                </a:cubicBezTo>
                <a:cubicBezTo>
                  <a:pt x="2188913" y="2196"/>
                  <a:pt x="2159336" y="16341"/>
                  <a:pt x="2208362" y="0"/>
                </a:cubicBezTo>
                <a:cubicBezTo>
                  <a:pt x="2225615" y="2875"/>
                  <a:pt x="2244477" y="804"/>
                  <a:pt x="2260121" y="8626"/>
                </a:cubicBezTo>
                <a:cubicBezTo>
                  <a:pt x="2269394" y="13262"/>
                  <a:pt x="2269277" y="28028"/>
                  <a:pt x="2277373" y="34505"/>
                </a:cubicBezTo>
                <a:cubicBezTo>
                  <a:pt x="2284474" y="40186"/>
                  <a:pt x="2294626" y="40256"/>
                  <a:pt x="2303253" y="43132"/>
                </a:cubicBezTo>
                <a:cubicBezTo>
                  <a:pt x="2316966" y="63702"/>
                  <a:pt x="2339311" y="104551"/>
                  <a:pt x="2363638" y="120769"/>
                </a:cubicBezTo>
                <a:cubicBezTo>
                  <a:pt x="2371204" y="125813"/>
                  <a:pt x="2380891" y="126520"/>
                  <a:pt x="2389517" y="129396"/>
                </a:cubicBezTo>
                <a:cubicBezTo>
                  <a:pt x="2404727" y="127495"/>
                  <a:pt x="2469568" y="122200"/>
                  <a:pt x="2493034" y="112143"/>
                </a:cubicBezTo>
                <a:cubicBezTo>
                  <a:pt x="2502563" y="108059"/>
                  <a:pt x="2510287" y="100641"/>
                  <a:pt x="2518913" y="94890"/>
                </a:cubicBezTo>
                <a:cubicBezTo>
                  <a:pt x="2524664" y="86264"/>
                  <a:pt x="2531529" y="78284"/>
                  <a:pt x="2536166" y="69011"/>
                </a:cubicBezTo>
                <a:cubicBezTo>
                  <a:pt x="2540232" y="60878"/>
                  <a:pt x="2536349" y="46509"/>
                  <a:pt x="2544792" y="43132"/>
                </a:cubicBezTo>
                <a:cubicBezTo>
                  <a:pt x="2555800" y="38729"/>
                  <a:pt x="2567796" y="48883"/>
                  <a:pt x="2579298" y="51758"/>
                </a:cubicBezTo>
                <a:cubicBezTo>
                  <a:pt x="2590800" y="63260"/>
                  <a:pt x="2601454" y="75678"/>
                  <a:pt x="2613804" y="86264"/>
                </a:cubicBezTo>
                <a:cubicBezTo>
                  <a:pt x="2621676" y="93011"/>
                  <a:pt x="2632352" y="96186"/>
                  <a:pt x="2639683" y="103517"/>
                </a:cubicBezTo>
                <a:cubicBezTo>
                  <a:pt x="2647014" y="110848"/>
                  <a:pt x="2648310" y="123645"/>
                  <a:pt x="2656936" y="129396"/>
                </a:cubicBezTo>
                <a:cubicBezTo>
                  <a:pt x="2662155" y="132875"/>
                  <a:pt x="2733626" y="146460"/>
                  <a:pt x="2734573" y="146649"/>
                </a:cubicBezTo>
                <a:cubicBezTo>
                  <a:pt x="2806393" y="128693"/>
                  <a:pt x="2735380" y="150558"/>
                  <a:pt x="2794958" y="120769"/>
                </a:cubicBezTo>
                <a:cubicBezTo>
                  <a:pt x="2846877" y="94810"/>
                  <a:pt x="2826858" y="113707"/>
                  <a:pt x="2872596" y="86264"/>
                </a:cubicBezTo>
                <a:cubicBezTo>
                  <a:pt x="2890376" y="75596"/>
                  <a:pt x="2904238" y="56787"/>
                  <a:pt x="2924354" y="51758"/>
                </a:cubicBezTo>
                <a:cubicBezTo>
                  <a:pt x="2967682" y="40927"/>
                  <a:pt x="2947613" y="46881"/>
                  <a:pt x="2984739" y="34505"/>
                </a:cubicBezTo>
                <a:cubicBezTo>
                  <a:pt x="3037790" y="61031"/>
                  <a:pt x="3008547" y="44626"/>
                  <a:pt x="3071004" y="86264"/>
                </a:cubicBezTo>
                <a:cubicBezTo>
                  <a:pt x="3079630" y="92015"/>
                  <a:pt x="3086825" y="101003"/>
                  <a:pt x="3096883" y="103517"/>
                </a:cubicBezTo>
                <a:lnTo>
                  <a:pt x="3131388" y="112143"/>
                </a:lnTo>
                <a:cubicBezTo>
                  <a:pt x="3145766" y="109268"/>
                  <a:pt x="3160836" y="108780"/>
                  <a:pt x="3174521" y="103517"/>
                </a:cubicBezTo>
                <a:cubicBezTo>
                  <a:pt x="3322393" y="46644"/>
                  <a:pt x="3187116" y="83116"/>
                  <a:pt x="3278038" y="60384"/>
                </a:cubicBezTo>
                <a:cubicBezTo>
                  <a:pt x="3286664" y="66135"/>
                  <a:pt x="3297441" y="69541"/>
                  <a:pt x="3303917" y="77637"/>
                </a:cubicBezTo>
                <a:cubicBezTo>
                  <a:pt x="3331698" y="112365"/>
                  <a:pt x="3289397" y="97077"/>
                  <a:pt x="3329796" y="129396"/>
                </a:cubicBezTo>
                <a:cubicBezTo>
                  <a:pt x="3336896" y="135076"/>
                  <a:pt x="3347049" y="135147"/>
                  <a:pt x="3355675" y="138022"/>
                </a:cubicBezTo>
                <a:cubicBezTo>
                  <a:pt x="3372086" y="134740"/>
                  <a:pt x="3407000" y="129612"/>
                  <a:pt x="3424687" y="120769"/>
                </a:cubicBezTo>
                <a:cubicBezTo>
                  <a:pt x="3465572" y="100327"/>
                  <a:pt x="3434529" y="103517"/>
                  <a:pt x="3467819" y="103517"/>
                </a:cubicBezTo>
                <a:lnTo>
                  <a:pt x="3467819" y="293298"/>
                </a:lnTo>
                <a:lnTo>
                  <a:pt x="3200400" y="457200"/>
                </a:lnTo>
                <a:lnTo>
                  <a:pt x="3105509" y="370935"/>
                </a:lnTo>
                <a:lnTo>
                  <a:pt x="2838090" y="414067"/>
                </a:lnTo>
                <a:lnTo>
                  <a:pt x="2579298" y="569343"/>
                </a:lnTo>
                <a:lnTo>
                  <a:pt x="2501660" y="491705"/>
                </a:lnTo>
                <a:lnTo>
                  <a:pt x="2216988" y="388188"/>
                </a:lnTo>
                <a:lnTo>
                  <a:pt x="2182483" y="448573"/>
                </a:lnTo>
                <a:lnTo>
                  <a:pt x="1871932" y="508958"/>
                </a:lnTo>
                <a:lnTo>
                  <a:pt x="1802921" y="431320"/>
                </a:lnTo>
                <a:lnTo>
                  <a:pt x="1518249" y="353683"/>
                </a:lnTo>
                <a:lnTo>
                  <a:pt x="1406105" y="414067"/>
                </a:lnTo>
                <a:lnTo>
                  <a:pt x="1026543" y="327803"/>
                </a:lnTo>
                <a:lnTo>
                  <a:pt x="776377" y="422694"/>
                </a:lnTo>
                <a:lnTo>
                  <a:pt x="448573" y="405441"/>
                </a:lnTo>
                <a:lnTo>
                  <a:pt x="345056" y="310550"/>
                </a:lnTo>
                <a:lnTo>
                  <a:pt x="198407" y="379562"/>
                </a:lnTo>
                <a:cubicBezTo>
                  <a:pt x="103623" y="390093"/>
                  <a:pt x="146808" y="388188"/>
                  <a:pt x="69011" y="388188"/>
                </a:cubicBezTo>
                <a:lnTo>
                  <a:pt x="0" y="224286"/>
                </a:lnTo>
                <a:lnTo>
                  <a:pt x="60385" y="198407"/>
                </a:lnTo>
                <a:close/>
              </a:path>
            </a:pathLst>
          </a:custGeom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827584" y="3933056"/>
            <a:ext cx="3467819" cy="569343"/>
          </a:xfrm>
          <a:custGeom>
            <a:avLst/>
            <a:gdLst>
              <a:gd name="connsiteX0" fmla="*/ 60385 w 3467819"/>
              <a:gd name="connsiteY0" fmla="*/ 198407 h 569343"/>
              <a:gd name="connsiteX1" fmla="*/ 60385 w 3467819"/>
              <a:gd name="connsiteY1" fmla="*/ 198407 h 569343"/>
              <a:gd name="connsiteX2" fmla="*/ 146649 w 3467819"/>
              <a:gd name="connsiteY2" fmla="*/ 189781 h 569343"/>
              <a:gd name="connsiteX3" fmla="*/ 198407 w 3467819"/>
              <a:gd name="connsiteY3" fmla="*/ 155275 h 569343"/>
              <a:gd name="connsiteX4" fmla="*/ 224287 w 3467819"/>
              <a:gd name="connsiteY4" fmla="*/ 138022 h 569343"/>
              <a:gd name="connsiteX5" fmla="*/ 250166 w 3467819"/>
              <a:gd name="connsiteY5" fmla="*/ 120769 h 569343"/>
              <a:gd name="connsiteX6" fmla="*/ 276045 w 3467819"/>
              <a:gd name="connsiteY6" fmla="*/ 112143 h 569343"/>
              <a:gd name="connsiteX7" fmla="*/ 379562 w 3467819"/>
              <a:gd name="connsiteY7" fmla="*/ 60384 h 569343"/>
              <a:gd name="connsiteX8" fmla="*/ 405441 w 3467819"/>
              <a:gd name="connsiteY8" fmla="*/ 51758 h 569343"/>
              <a:gd name="connsiteX9" fmla="*/ 431321 w 3467819"/>
              <a:gd name="connsiteY9" fmla="*/ 60384 h 569343"/>
              <a:gd name="connsiteX10" fmla="*/ 508958 w 3467819"/>
              <a:gd name="connsiteY10" fmla="*/ 103517 h 569343"/>
              <a:gd name="connsiteX11" fmla="*/ 552090 w 3467819"/>
              <a:gd name="connsiteY11" fmla="*/ 94890 h 569343"/>
              <a:gd name="connsiteX12" fmla="*/ 603849 w 3467819"/>
              <a:gd name="connsiteY12" fmla="*/ 60384 h 569343"/>
              <a:gd name="connsiteX13" fmla="*/ 629728 w 3467819"/>
              <a:gd name="connsiteY13" fmla="*/ 51758 h 569343"/>
              <a:gd name="connsiteX14" fmla="*/ 681487 w 3467819"/>
              <a:gd name="connsiteY14" fmla="*/ 77637 h 569343"/>
              <a:gd name="connsiteX15" fmla="*/ 733245 w 3467819"/>
              <a:gd name="connsiteY15" fmla="*/ 103517 h 569343"/>
              <a:gd name="connsiteX16" fmla="*/ 1000664 w 3467819"/>
              <a:gd name="connsiteY16" fmla="*/ 103517 h 569343"/>
              <a:gd name="connsiteX17" fmla="*/ 1017917 w 3467819"/>
              <a:gd name="connsiteY17" fmla="*/ 129396 h 569343"/>
              <a:gd name="connsiteX18" fmla="*/ 1069675 w 3467819"/>
              <a:gd name="connsiteY18" fmla="*/ 146649 h 569343"/>
              <a:gd name="connsiteX19" fmla="*/ 1173192 w 3467819"/>
              <a:gd name="connsiteY19" fmla="*/ 138022 h 569343"/>
              <a:gd name="connsiteX20" fmla="*/ 1216324 w 3467819"/>
              <a:gd name="connsiteY20" fmla="*/ 94890 h 569343"/>
              <a:gd name="connsiteX21" fmla="*/ 1242204 w 3467819"/>
              <a:gd name="connsiteY21" fmla="*/ 86264 h 569343"/>
              <a:gd name="connsiteX22" fmla="*/ 1285336 w 3467819"/>
              <a:gd name="connsiteY22" fmla="*/ 94890 h 569343"/>
              <a:gd name="connsiteX23" fmla="*/ 1311215 w 3467819"/>
              <a:gd name="connsiteY23" fmla="*/ 112143 h 569343"/>
              <a:gd name="connsiteX24" fmla="*/ 1354347 w 3467819"/>
              <a:gd name="connsiteY24" fmla="*/ 129396 h 569343"/>
              <a:gd name="connsiteX25" fmla="*/ 1380226 w 3467819"/>
              <a:gd name="connsiteY25" fmla="*/ 155275 h 569343"/>
              <a:gd name="connsiteX26" fmla="*/ 1457864 w 3467819"/>
              <a:gd name="connsiteY26" fmla="*/ 94890 h 569343"/>
              <a:gd name="connsiteX27" fmla="*/ 1475117 w 3467819"/>
              <a:gd name="connsiteY27" fmla="*/ 69011 h 569343"/>
              <a:gd name="connsiteX28" fmla="*/ 1500996 w 3467819"/>
              <a:gd name="connsiteY28" fmla="*/ 60384 h 569343"/>
              <a:gd name="connsiteX29" fmla="*/ 1544128 w 3467819"/>
              <a:gd name="connsiteY29" fmla="*/ 94890 h 569343"/>
              <a:gd name="connsiteX30" fmla="*/ 1570007 w 3467819"/>
              <a:gd name="connsiteY30" fmla="*/ 103517 h 569343"/>
              <a:gd name="connsiteX31" fmla="*/ 1578634 w 3467819"/>
              <a:gd name="connsiteY31" fmla="*/ 129396 h 569343"/>
              <a:gd name="connsiteX32" fmla="*/ 1682151 w 3467819"/>
              <a:gd name="connsiteY32" fmla="*/ 77637 h 569343"/>
              <a:gd name="connsiteX33" fmla="*/ 1708030 w 3467819"/>
              <a:gd name="connsiteY33" fmla="*/ 60384 h 569343"/>
              <a:gd name="connsiteX34" fmla="*/ 1725283 w 3467819"/>
              <a:gd name="connsiteY34" fmla="*/ 34505 h 569343"/>
              <a:gd name="connsiteX35" fmla="*/ 1733909 w 3467819"/>
              <a:gd name="connsiteY35" fmla="*/ 60384 h 569343"/>
              <a:gd name="connsiteX36" fmla="*/ 1759788 w 3467819"/>
              <a:gd name="connsiteY36" fmla="*/ 77637 h 569343"/>
              <a:gd name="connsiteX37" fmla="*/ 1785668 w 3467819"/>
              <a:gd name="connsiteY37" fmla="*/ 86264 h 569343"/>
              <a:gd name="connsiteX38" fmla="*/ 1811547 w 3467819"/>
              <a:gd name="connsiteY38" fmla="*/ 103517 h 569343"/>
              <a:gd name="connsiteX39" fmla="*/ 1863305 w 3467819"/>
              <a:gd name="connsiteY39" fmla="*/ 112143 h 569343"/>
              <a:gd name="connsiteX40" fmla="*/ 1975449 w 3467819"/>
              <a:gd name="connsiteY40" fmla="*/ 155275 h 569343"/>
              <a:gd name="connsiteX41" fmla="*/ 2018581 w 3467819"/>
              <a:gd name="connsiteY41" fmla="*/ 146649 h 569343"/>
              <a:gd name="connsiteX42" fmla="*/ 2044460 w 3467819"/>
              <a:gd name="connsiteY42" fmla="*/ 120769 h 569343"/>
              <a:gd name="connsiteX43" fmla="*/ 2070339 w 3467819"/>
              <a:gd name="connsiteY43" fmla="*/ 103517 h 569343"/>
              <a:gd name="connsiteX44" fmla="*/ 2130724 w 3467819"/>
              <a:gd name="connsiteY44" fmla="*/ 60384 h 569343"/>
              <a:gd name="connsiteX45" fmla="*/ 2208362 w 3467819"/>
              <a:gd name="connsiteY45" fmla="*/ 0 h 569343"/>
              <a:gd name="connsiteX46" fmla="*/ 2260121 w 3467819"/>
              <a:gd name="connsiteY46" fmla="*/ 8626 h 569343"/>
              <a:gd name="connsiteX47" fmla="*/ 2277373 w 3467819"/>
              <a:gd name="connsiteY47" fmla="*/ 34505 h 569343"/>
              <a:gd name="connsiteX48" fmla="*/ 2303253 w 3467819"/>
              <a:gd name="connsiteY48" fmla="*/ 43132 h 569343"/>
              <a:gd name="connsiteX49" fmla="*/ 2363638 w 3467819"/>
              <a:gd name="connsiteY49" fmla="*/ 120769 h 569343"/>
              <a:gd name="connsiteX50" fmla="*/ 2389517 w 3467819"/>
              <a:gd name="connsiteY50" fmla="*/ 129396 h 569343"/>
              <a:gd name="connsiteX51" fmla="*/ 2493034 w 3467819"/>
              <a:gd name="connsiteY51" fmla="*/ 112143 h 569343"/>
              <a:gd name="connsiteX52" fmla="*/ 2518913 w 3467819"/>
              <a:gd name="connsiteY52" fmla="*/ 94890 h 569343"/>
              <a:gd name="connsiteX53" fmla="*/ 2536166 w 3467819"/>
              <a:gd name="connsiteY53" fmla="*/ 69011 h 569343"/>
              <a:gd name="connsiteX54" fmla="*/ 2544792 w 3467819"/>
              <a:gd name="connsiteY54" fmla="*/ 43132 h 569343"/>
              <a:gd name="connsiteX55" fmla="*/ 2579298 w 3467819"/>
              <a:gd name="connsiteY55" fmla="*/ 51758 h 569343"/>
              <a:gd name="connsiteX56" fmla="*/ 2613804 w 3467819"/>
              <a:gd name="connsiteY56" fmla="*/ 86264 h 569343"/>
              <a:gd name="connsiteX57" fmla="*/ 2639683 w 3467819"/>
              <a:gd name="connsiteY57" fmla="*/ 103517 h 569343"/>
              <a:gd name="connsiteX58" fmla="*/ 2656936 w 3467819"/>
              <a:gd name="connsiteY58" fmla="*/ 129396 h 569343"/>
              <a:gd name="connsiteX59" fmla="*/ 2734573 w 3467819"/>
              <a:gd name="connsiteY59" fmla="*/ 146649 h 569343"/>
              <a:gd name="connsiteX60" fmla="*/ 2794958 w 3467819"/>
              <a:gd name="connsiteY60" fmla="*/ 120769 h 569343"/>
              <a:gd name="connsiteX61" fmla="*/ 2872596 w 3467819"/>
              <a:gd name="connsiteY61" fmla="*/ 86264 h 569343"/>
              <a:gd name="connsiteX62" fmla="*/ 2924354 w 3467819"/>
              <a:gd name="connsiteY62" fmla="*/ 51758 h 569343"/>
              <a:gd name="connsiteX63" fmla="*/ 2984739 w 3467819"/>
              <a:gd name="connsiteY63" fmla="*/ 34505 h 569343"/>
              <a:gd name="connsiteX64" fmla="*/ 3071004 w 3467819"/>
              <a:gd name="connsiteY64" fmla="*/ 86264 h 569343"/>
              <a:gd name="connsiteX65" fmla="*/ 3096883 w 3467819"/>
              <a:gd name="connsiteY65" fmla="*/ 103517 h 569343"/>
              <a:gd name="connsiteX66" fmla="*/ 3131388 w 3467819"/>
              <a:gd name="connsiteY66" fmla="*/ 112143 h 569343"/>
              <a:gd name="connsiteX67" fmla="*/ 3174521 w 3467819"/>
              <a:gd name="connsiteY67" fmla="*/ 103517 h 569343"/>
              <a:gd name="connsiteX68" fmla="*/ 3278038 w 3467819"/>
              <a:gd name="connsiteY68" fmla="*/ 60384 h 569343"/>
              <a:gd name="connsiteX69" fmla="*/ 3303917 w 3467819"/>
              <a:gd name="connsiteY69" fmla="*/ 77637 h 569343"/>
              <a:gd name="connsiteX70" fmla="*/ 3329796 w 3467819"/>
              <a:gd name="connsiteY70" fmla="*/ 129396 h 569343"/>
              <a:gd name="connsiteX71" fmla="*/ 3355675 w 3467819"/>
              <a:gd name="connsiteY71" fmla="*/ 138022 h 569343"/>
              <a:gd name="connsiteX72" fmla="*/ 3424687 w 3467819"/>
              <a:gd name="connsiteY72" fmla="*/ 120769 h 569343"/>
              <a:gd name="connsiteX73" fmla="*/ 3467819 w 3467819"/>
              <a:gd name="connsiteY73" fmla="*/ 103517 h 569343"/>
              <a:gd name="connsiteX74" fmla="*/ 3467819 w 3467819"/>
              <a:gd name="connsiteY74" fmla="*/ 293298 h 569343"/>
              <a:gd name="connsiteX75" fmla="*/ 3200400 w 3467819"/>
              <a:gd name="connsiteY75" fmla="*/ 457200 h 569343"/>
              <a:gd name="connsiteX76" fmla="*/ 3105509 w 3467819"/>
              <a:gd name="connsiteY76" fmla="*/ 370935 h 569343"/>
              <a:gd name="connsiteX77" fmla="*/ 2838090 w 3467819"/>
              <a:gd name="connsiteY77" fmla="*/ 414067 h 569343"/>
              <a:gd name="connsiteX78" fmla="*/ 2579298 w 3467819"/>
              <a:gd name="connsiteY78" fmla="*/ 569343 h 569343"/>
              <a:gd name="connsiteX79" fmla="*/ 2501660 w 3467819"/>
              <a:gd name="connsiteY79" fmla="*/ 491705 h 569343"/>
              <a:gd name="connsiteX80" fmla="*/ 2216988 w 3467819"/>
              <a:gd name="connsiteY80" fmla="*/ 388188 h 569343"/>
              <a:gd name="connsiteX81" fmla="*/ 2182483 w 3467819"/>
              <a:gd name="connsiteY81" fmla="*/ 448573 h 569343"/>
              <a:gd name="connsiteX82" fmla="*/ 1871932 w 3467819"/>
              <a:gd name="connsiteY82" fmla="*/ 508958 h 569343"/>
              <a:gd name="connsiteX83" fmla="*/ 1802921 w 3467819"/>
              <a:gd name="connsiteY83" fmla="*/ 431320 h 569343"/>
              <a:gd name="connsiteX84" fmla="*/ 1518249 w 3467819"/>
              <a:gd name="connsiteY84" fmla="*/ 353683 h 569343"/>
              <a:gd name="connsiteX85" fmla="*/ 1406105 w 3467819"/>
              <a:gd name="connsiteY85" fmla="*/ 414067 h 569343"/>
              <a:gd name="connsiteX86" fmla="*/ 1026543 w 3467819"/>
              <a:gd name="connsiteY86" fmla="*/ 327803 h 569343"/>
              <a:gd name="connsiteX87" fmla="*/ 776377 w 3467819"/>
              <a:gd name="connsiteY87" fmla="*/ 422694 h 569343"/>
              <a:gd name="connsiteX88" fmla="*/ 448573 w 3467819"/>
              <a:gd name="connsiteY88" fmla="*/ 405441 h 569343"/>
              <a:gd name="connsiteX89" fmla="*/ 345056 w 3467819"/>
              <a:gd name="connsiteY89" fmla="*/ 310550 h 569343"/>
              <a:gd name="connsiteX90" fmla="*/ 198407 w 3467819"/>
              <a:gd name="connsiteY90" fmla="*/ 379562 h 569343"/>
              <a:gd name="connsiteX91" fmla="*/ 69011 w 3467819"/>
              <a:gd name="connsiteY91" fmla="*/ 388188 h 569343"/>
              <a:gd name="connsiteX92" fmla="*/ 0 w 3467819"/>
              <a:gd name="connsiteY92" fmla="*/ 224286 h 569343"/>
              <a:gd name="connsiteX93" fmla="*/ 60385 w 3467819"/>
              <a:gd name="connsiteY93" fmla="*/ 198407 h 56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3467819" h="569343">
                <a:moveTo>
                  <a:pt x="60385" y="198407"/>
                </a:moveTo>
                <a:lnTo>
                  <a:pt x="60385" y="198407"/>
                </a:lnTo>
                <a:cubicBezTo>
                  <a:pt x="89140" y="195532"/>
                  <a:pt x="119066" y="198401"/>
                  <a:pt x="146649" y="189781"/>
                </a:cubicBezTo>
                <a:cubicBezTo>
                  <a:pt x="166440" y="183596"/>
                  <a:pt x="181154" y="166777"/>
                  <a:pt x="198407" y="155275"/>
                </a:cubicBezTo>
                <a:lnTo>
                  <a:pt x="224287" y="138022"/>
                </a:lnTo>
                <a:cubicBezTo>
                  <a:pt x="232913" y="132271"/>
                  <a:pt x="240330" y="124047"/>
                  <a:pt x="250166" y="120769"/>
                </a:cubicBezTo>
                <a:lnTo>
                  <a:pt x="276045" y="112143"/>
                </a:lnTo>
                <a:cubicBezTo>
                  <a:pt x="342934" y="67550"/>
                  <a:pt x="308134" y="84193"/>
                  <a:pt x="379562" y="60384"/>
                </a:cubicBezTo>
                <a:lnTo>
                  <a:pt x="405441" y="51758"/>
                </a:lnTo>
                <a:cubicBezTo>
                  <a:pt x="414068" y="54633"/>
                  <a:pt x="423372" y="55968"/>
                  <a:pt x="431321" y="60384"/>
                </a:cubicBezTo>
                <a:cubicBezTo>
                  <a:pt x="520315" y="109825"/>
                  <a:pt x="450397" y="83995"/>
                  <a:pt x="508958" y="103517"/>
                </a:cubicBezTo>
                <a:cubicBezTo>
                  <a:pt x="523335" y="100641"/>
                  <a:pt x="538742" y="100957"/>
                  <a:pt x="552090" y="94890"/>
                </a:cubicBezTo>
                <a:cubicBezTo>
                  <a:pt x="570967" y="86309"/>
                  <a:pt x="584177" y="66941"/>
                  <a:pt x="603849" y="60384"/>
                </a:cubicBezTo>
                <a:lnTo>
                  <a:pt x="629728" y="51758"/>
                </a:lnTo>
                <a:cubicBezTo>
                  <a:pt x="694768" y="73437"/>
                  <a:pt x="614604" y="44195"/>
                  <a:pt x="681487" y="77637"/>
                </a:cubicBezTo>
                <a:cubicBezTo>
                  <a:pt x="752912" y="113350"/>
                  <a:pt x="659084" y="54075"/>
                  <a:pt x="733245" y="103517"/>
                </a:cubicBezTo>
                <a:cubicBezTo>
                  <a:pt x="782368" y="100931"/>
                  <a:pt x="937153" y="85371"/>
                  <a:pt x="1000664" y="103517"/>
                </a:cubicBezTo>
                <a:cubicBezTo>
                  <a:pt x="1010633" y="106365"/>
                  <a:pt x="1009125" y="123901"/>
                  <a:pt x="1017917" y="129396"/>
                </a:cubicBezTo>
                <a:cubicBezTo>
                  <a:pt x="1033339" y="139035"/>
                  <a:pt x="1069675" y="146649"/>
                  <a:pt x="1069675" y="146649"/>
                </a:cubicBezTo>
                <a:cubicBezTo>
                  <a:pt x="1104181" y="143773"/>
                  <a:pt x="1139239" y="144813"/>
                  <a:pt x="1173192" y="138022"/>
                </a:cubicBezTo>
                <a:cubicBezTo>
                  <a:pt x="1207698" y="131121"/>
                  <a:pt x="1193320" y="113293"/>
                  <a:pt x="1216324" y="94890"/>
                </a:cubicBezTo>
                <a:cubicBezTo>
                  <a:pt x="1223425" y="89210"/>
                  <a:pt x="1233577" y="89139"/>
                  <a:pt x="1242204" y="86264"/>
                </a:cubicBezTo>
                <a:cubicBezTo>
                  <a:pt x="1256581" y="89139"/>
                  <a:pt x="1271608" y="89742"/>
                  <a:pt x="1285336" y="94890"/>
                </a:cubicBezTo>
                <a:cubicBezTo>
                  <a:pt x="1295044" y="98530"/>
                  <a:pt x="1301942" y="107506"/>
                  <a:pt x="1311215" y="112143"/>
                </a:cubicBezTo>
                <a:cubicBezTo>
                  <a:pt x="1325065" y="119068"/>
                  <a:pt x="1339970" y="123645"/>
                  <a:pt x="1354347" y="129396"/>
                </a:cubicBezTo>
                <a:cubicBezTo>
                  <a:pt x="1362973" y="138022"/>
                  <a:pt x="1368101" y="156622"/>
                  <a:pt x="1380226" y="155275"/>
                </a:cubicBezTo>
                <a:cubicBezTo>
                  <a:pt x="1397893" y="153312"/>
                  <a:pt x="1443352" y="112304"/>
                  <a:pt x="1457864" y="94890"/>
                </a:cubicBezTo>
                <a:cubicBezTo>
                  <a:pt x="1464501" y="86925"/>
                  <a:pt x="1467021" y="75488"/>
                  <a:pt x="1475117" y="69011"/>
                </a:cubicBezTo>
                <a:cubicBezTo>
                  <a:pt x="1482217" y="63331"/>
                  <a:pt x="1492370" y="63260"/>
                  <a:pt x="1500996" y="60384"/>
                </a:cubicBezTo>
                <a:cubicBezTo>
                  <a:pt x="1566044" y="82068"/>
                  <a:pt x="1488386" y="50296"/>
                  <a:pt x="1544128" y="94890"/>
                </a:cubicBezTo>
                <a:cubicBezTo>
                  <a:pt x="1551228" y="100570"/>
                  <a:pt x="1561381" y="100641"/>
                  <a:pt x="1570007" y="103517"/>
                </a:cubicBezTo>
                <a:cubicBezTo>
                  <a:pt x="1572883" y="112143"/>
                  <a:pt x="1569632" y="128110"/>
                  <a:pt x="1578634" y="129396"/>
                </a:cubicBezTo>
                <a:cubicBezTo>
                  <a:pt x="1608046" y="133597"/>
                  <a:pt x="1663169" y="90292"/>
                  <a:pt x="1682151" y="77637"/>
                </a:cubicBezTo>
                <a:lnTo>
                  <a:pt x="1708030" y="60384"/>
                </a:lnTo>
                <a:cubicBezTo>
                  <a:pt x="1713781" y="51758"/>
                  <a:pt x="1714915" y="34505"/>
                  <a:pt x="1725283" y="34505"/>
                </a:cubicBezTo>
                <a:cubicBezTo>
                  <a:pt x="1734376" y="34505"/>
                  <a:pt x="1728229" y="53284"/>
                  <a:pt x="1733909" y="60384"/>
                </a:cubicBezTo>
                <a:cubicBezTo>
                  <a:pt x="1740386" y="68480"/>
                  <a:pt x="1750515" y="73000"/>
                  <a:pt x="1759788" y="77637"/>
                </a:cubicBezTo>
                <a:cubicBezTo>
                  <a:pt x="1767921" y="81704"/>
                  <a:pt x="1777535" y="82197"/>
                  <a:pt x="1785668" y="86264"/>
                </a:cubicBezTo>
                <a:cubicBezTo>
                  <a:pt x="1794941" y="90901"/>
                  <a:pt x="1801711" y="100238"/>
                  <a:pt x="1811547" y="103517"/>
                </a:cubicBezTo>
                <a:cubicBezTo>
                  <a:pt x="1828140" y="109048"/>
                  <a:pt x="1846052" y="109268"/>
                  <a:pt x="1863305" y="112143"/>
                </a:cubicBezTo>
                <a:cubicBezTo>
                  <a:pt x="1953143" y="142089"/>
                  <a:pt x="1916544" y="125822"/>
                  <a:pt x="1975449" y="155275"/>
                </a:cubicBezTo>
                <a:cubicBezTo>
                  <a:pt x="1989826" y="152400"/>
                  <a:pt x="2005467" y="153206"/>
                  <a:pt x="2018581" y="146649"/>
                </a:cubicBezTo>
                <a:cubicBezTo>
                  <a:pt x="2029493" y="141193"/>
                  <a:pt x="2035088" y="128579"/>
                  <a:pt x="2044460" y="120769"/>
                </a:cubicBezTo>
                <a:cubicBezTo>
                  <a:pt x="2052424" y="114132"/>
                  <a:pt x="2062467" y="110264"/>
                  <a:pt x="2070339" y="103517"/>
                </a:cubicBezTo>
                <a:cubicBezTo>
                  <a:pt x="2122441" y="58859"/>
                  <a:pt x="2083172" y="76236"/>
                  <a:pt x="2130724" y="60384"/>
                </a:cubicBezTo>
                <a:cubicBezTo>
                  <a:pt x="2188913" y="2196"/>
                  <a:pt x="2159336" y="16341"/>
                  <a:pt x="2208362" y="0"/>
                </a:cubicBezTo>
                <a:cubicBezTo>
                  <a:pt x="2225615" y="2875"/>
                  <a:pt x="2244477" y="804"/>
                  <a:pt x="2260121" y="8626"/>
                </a:cubicBezTo>
                <a:cubicBezTo>
                  <a:pt x="2269394" y="13262"/>
                  <a:pt x="2269277" y="28028"/>
                  <a:pt x="2277373" y="34505"/>
                </a:cubicBezTo>
                <a:cubicBezTo>
                  <a:pt x="2284474" y="40186"/>
                  <a:pt x="2294626" y="40256"/>
                  <a:pt x="2303253" y="43132"/>
                </a:cubicBezTo>
                <a:cubicBezTo>
                  <a:pt x="2316966" y="63702"/>
                  <a:pt x="2339311" y="104551"/>
                  <a:pt x="2363638" y="120769"/>
                </a:cubicBezTo>
                <a:cubicBezTo>
                  <a:pt x="2371204" y="125813"/>
                  <a:pt x="2380891" y="126520"/>
                  <a:pt x="2389517" y="129396"/>
                </a:cubicBezTo>
                <a:cubicBezTo>
                  <a:pt x="2404727" y="127495"/>
                  <a:pt x="2469568" y="122200"/>
                  <a:pt x="2493034" y="112143"/>
                </a:cubicBezTo>
                <a:cubicBezTo>
                  <a:pt x="2502563" y="108059"/>
                  <a:pt x="2510287" y="100641"/>
                  <a:pt x="2518913" y="94890"/>
                </a:cubicBezTo>
                <a:cubicBezTo>
                  <a:pt x="2524664" y="86264"/>
                  <a:pt x="2531529" y="78284"/>
                  <a:pt x="2536166" y="69011"/>
                </a:cubicBezTo>
                <a:cubicBezTo>
                  <a:pt x="2540232" y="60878"/>
                  <a:pt x="2536349" y="46509"/>
                  <a:pt x="2544792" y="43132"/>
                </a:cubicBezTo>
                <a:cubicBezTo>
                  <a:pt x="2555800" y="38729"/>
                  <a:pt x="2567796" y="48883"/>
                  <a:pt x="2579298" y="51758"/>
                </a:cubicBezTo>
                <a:cubicBezTo>
                  <a:pt x="2590800" y="63260"/>
                  <a:pt x="2601454" y="75678"/>
                  <a:pt x="2613804" y="86264"/>
                </a:cubicBezTo>
                <a:cubicBezTo>
                  <a:pt x="2621676" y="93011"/>
                  <a:pt x="2632352" y="96186"/>
                  <a:pt x="2639683" y="103517"/>
                </a:cubicBezTo>
                <a:cubicBezTo>
                  <a:pt x="2647014" y="110848"/>
                  <a:pt x="2648310" y="123645"/>
                  <a:pt x="2656936" y="129396"/>
                </a:cubicBezTo>
                <a:cubicBezTo>
                  <a:pt x="2662155" y="132875"/>
                  <a:pt x="2733626" y="146460"/>
                  <a:pt x="2734573" y="146649"/>
                </a:cubicBezTo>
                <a:cubicBezTo>
                  <a:pt x="2806393" y="128693"/>
                  <a:pt x="2735380" y="150558"/>
                  <a:pt x="2794958" y="120769"/>
                </a:cubicBezTo>
                <a:cubicBezTo>
                  <a:pt x="2846877" y="94810"/>
                  <a:pt x="2826858" y="113707"/>
                  <a:pt x="2872596" y="86264"/>
                </a:cubicBezTo>
                <a:cubicBezTo>
                  <a:pt x="2890376" y="75596"/>
                  <a:pt x="2904238" y="56787"/>
                  <a:pt x="2924354" y="51758"/>
                </a:cubicBezTo>
                <a:cubicBezTo>
                  <a:pt x="2967682" y="40927"/>
                  <a:pt x="2947613" y="46881"/>
                  <a:pt x="2984739" y="34505"/>
                </a:cubicBezTo>
                <a:cubicBezTo>
                  <a:pt x="3037790" y="61031"/>
                  <a:pt x="3008547" y="44626"/>
                  <a:pt x="3071004" y="86264"/>
                </a:cubicBezTo>
                <a:cubicBezTo>
                  <a:pt x="3079630" y="92015"/>
                  <a:pt x="3086825" y="101003"/>
                  <a:pt x="3096883" y="103517"/>
                </a:cubicBezTo>
                <a:lnTo>
                  <a:pt x="3131388" y="112143"/>
                </a:lnTo>
                <a:cubicBezTo>
                  <a:pt x="3145766" y="109268"/>
                  <a:pt x="3160836" y="108780"/>
                  <a:pt x="3174521" y="103517"/>
                </a:cubicBezTo>
                <a:cubicBezTo>
                  <a:pt x="3322393" y="46644"/>
                  <a:pt x="3187116" y="83116"/>
                  <a:pt x="3278038" y="60384"/>
                </a:cubicBezTo>
                <a:cubicBezTo>
                  <a:pt x="3286664" y="66135"/>
                  <a:pt x="3297441" y="69541"/>
                  <a:pt x="3303917" y="77637"/>
                </a:cubicBezTo>
                <a:cubicBezTo>
                  <a:pt x="3331698" y="112365"/>
                  <a:pt x="3289397" y="97077"/>
                  <a:pt x="3329796" y="129396"/>
                </a:cubicBezTo>
                <a:cubicBezTo>
                  <a:pt x="3336896" y="135076"/>
                  <a:pt x="3347049" y="135147"/>
                  <a:pt x="3355675" y="138022"/>
                </a:cubicBezTo>
                <a:cubicBezTo>
                  <a:pt x="3372086" y="134740"/>
                  <a:pt x="3407000" y="129612"/>
                  <a:pt x="3424687" y="120769"/>
                </a:cubicBezTo>
                <a:cubicBezTo>
                  <a:pt x="3465572" y="100327"/>
                  <a:pt x="3434529" y="103517"/>
                  <a:pt x="3467819" y="103517"/>
                </a:cubicBezTo>
                <a:lnTo>
                  <a:pt x="3467819" y="293298"/>
                </a:lnTo>
                <a:lnTo>
                  <a:pt x="3200400" y="457200"/>
                </a:lnTo>
                <a:lnTo>
                  <a:pt x="3105509" y="370935"/>
                </a:lnTo>
                <a:lnTo>
                  <a:pt x="2838090" y="414067"/>
                </a:lnTo>
                <a:lnTo>
                  <a:pt x="2579298" y="569343"/>
                </a:lnTo>
                <a:lnTo>
                  <a:pt x="2501660" y="491705"/>
                </a:lnTo>
                <a:lnTo>
                  <a:pt x="2216988" y="388188"/>
                </a:lnTo>
                <a:lnTo>
                  <a:pt x="2182483" y="448573"/>
                </a:lnTo>
                <a:lnTo>
                  <a:pt x="1871932" y="508958"/>
                </a:lnTo>
                <a:lnTo>
                  <a:pt x="1802921" y="431320"/>
                </a:lnTo>
                <a:lnTo>
                  <a:pt x="1518249" y="353683"/>
                </a:lnTo>
                <a:lnTo>
                  <a:pt x="1406105" y="414067"/>
                </a:lnTo>
                <a:lnTo>
                  <a:pt x="1026543" y="327803"/>
                </a:lnTo>
                <a:lnTo>
                  <a:pt x="776377" y="422694"/>
                </a:lnTo>
                <a:lnTo>
                  <a:pt x="448573" y="405441"/>
                </a:lnTo>
                <a:lnTo>
                  <a:pt x="345056" y="310550"/>
                </a:lnTo>
                <a:lnTo>
                  <a:pt x="198407" y="379562"/>
                </a:lnTo>
                <a:cubicBezTo>
                  <a:pt x="103623" y="390093"/>
                  <a:pt x="146808" y="388188"/>
                  <a:pt x="69011" y="388188"/>
                </a:cubicBezTo>
                <a:lnTo>
                  <a:pt x="0" y="224286"/>
                </a:lnTo>
                <a:lnTo>
                  <a:pt x="60385" y="198407"/>
                </a:lnTo>
                <a:close/>
              </a:path>
            </a:pathLst>
          </a:custGeom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2411760" y="4005064"/>
            <a:ext cx="766557" cy="864096"/>
            <a:chOff x="4211960" y="2132856"/>
            <a:chExt cx="766557" cy="864096"/>
          </a:xfrm>
        </p:grpSpPr>
        <p:grpSp>
          <p:nvGrpSpPr>
            <p:cNvPr id="72" name="Group 71"/>
            <p:cNvGrpSpPr/>
            <p:nvPr/>
          </p:nvGrpSpPr>
          <p:grpSpPr>
            <a:xfrm>
              <a:off x="4391980" y="2132856"/>
              <a:ext cx="216024" cy="864096"/>
              <a:chOff x="4391980" y="2132856"/>
              <a:chExt cx="216024" cy="864096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4391980" y="2132856"/>
                <a:ext cx="2160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 rot="5400000">
                <a:off x="4067944" y="2564110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4391980" y="2996158"/>
                <a:ext cx="2160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Box 72"/>
            <p:cNvSpPr txBox="1"/>
            <p:nvPr/>
          </p:nvSpPr>
          <p:spPr>
            <a:xfrm>
              <a:off x="4211960" y="2420888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+mn-lt"/>
                </a:rPr>
                <a:t>100 m rock</a:t>
              </a:r>
            </a:p>
          </p:txBody>
        </p:sp>
      </p:grpSp>
      <p:cxnSp>
        <p:nvCxnSpPr>
          <p:cNvPr id="76" name="Straight Arrow Connector 75"/>
          <p:cNvCxnSpPr/>
          <p:nvPr/>
        </p:nvCxnSpPr>
        <p:spPr>
          <a:xfrm rot="5400000">
            <a:off x="719572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4608798" y="180802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>
            <a:off x="940796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>
            <a:off x="1162020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5400000">
            <a:off x="1383244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rot="5400000">
            <a:off x="1604468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rot="5400000">
            <a:off x="1825692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2710588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rot="5400000">
            <a:off x="3374260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>
            <a:off x="3595484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rot="5400000">
            <a:off x="3816710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5400000">
            <a:off x="2046916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2268140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619672" y="2348880"/>
            <a:ext cx="1515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Readout Units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758262" y="5517232"/>
            <a:ext cx="1589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Compute Units</a:t>
            </a:r>
          </a:p>
        </p:txBody>
      </p:sp>
      <p:cxnSp>
        <p:nvCxnSpPr>
          <p:cNvPr id="94" name="Straight Arrow Connector 93"/>
          <p:cNvCxnSpPr/>
          <p:nvPr/>
        </p:nvCxnSpPr>
        <p:spPr>
          <a:xfrm rot="5400000">
            <a:off x="719572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5400000">
            <a:off x="4608798" y="3032162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5400000">
            <a:off x="1071699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5400000">
            <a:off x="1423826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5400000">
            <a:off x="1775953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5400000">
            <a:off x="2128080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5400000">
            <a:off x="2480207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5400000">
            <a:off x="2832334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3184461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3536588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5400000">
            <a:off x="3888718" y="2960154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2489364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5400000">
            <a:off x="2931812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>
            <a:off x="3153036" y="21680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5400000">
            <a:off x="324322" y="4580334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rot="5400000">
            <a:off x="828378" y="4580334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rot="5400000">
            <a:off x="1332434" y="4580334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rot="5400000">
            <a:off x="1836490" y="4580334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rot="5400000">
            <a:off x="2340546" y="4580334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rot="5400000">
            <a:off x="2844602" y="4580334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rot="5400000">
            <a:off x="3348658" y="4580334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rot="5400000">
            <a:off x="4428778" y="4292302"/>
            <a:ext cx="57527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4036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worlds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Online:</a:t>
            </a:r>
          </a:p>
          <a:p>
            <a:pPr lvl="1"/>
            <a:r>
              <a:rPr lang="en-US" dirty="0" smtClean="0"/>
              <a:t>Trigger system for the LHCb upgrade (next slide)</a:t>
            </a:r>
          </a:p>
          <a:p>
            <a:pPr lvl="1"/>
            <a:r>
              <a:rPr lang="en-US" dirty="0" smtClean="0"/>
              <a:t>Full control over hardware (servers, interconnect)</a:t>
            </a:r>
          </a:p>
          <a:p>
            <a:pPr lvl="1"/>
            <a:r>
              <a:rPr lang="en-US" dirty="0" smtClean="0"/>
              <a:t>Limited essentially only by power, cooling, money and – most importantly – imagination and creativity</a:t>
            </a:r>
          </a:p>
          <a:p>
            <a:pPr lvl="1"/>
            <a:r>
              <a:rPr lang="en-US" dirty="0" smtClean="0"/>
              <a:t>Continuous support by comparatively small &amp; close-knit teams of system and development experts</a:t>
            </a:r>
          </a:p>
          <a:p>
            <a:r>
              <a:rPr lang="en-US" dirty="0" smtClean="0"/>
              <a:t>Offline:</a:t>
            </a:r>
          </a:p>
          <a:p>
            <a:pPr lvl="1"/>
            <a:r>
              <a:rPr lang="en-US" dirty="0" smtClean="0"/>
              <a:t>Need to work with what is “there” – only one of many clients to Grid/Cloud resources</a:t>
            </a:r>
          </a:p>
          <a:p>
            <a:pPr lvl="1"/>
            <a:r>
              <a:rPr lang="en-US" dirty="0" smtClean="0"/>
              <a:t>Need to provide software which runs the same way on large batch-farms and on the laptop of individual researchers</a:t>
            </a:r>
          </a:p>
          <a:p>
            <a:pPr lvl="1"/>
            <a:r>
              <a:rPr lang="en-US" dirty="0" smtClean="0"/>
              <a:t>Works with a large, “anonymous” or at least remote, user-base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925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Pixel reconstruction using TBB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495" r="-9495"/>
          <a:stretch>
            <a:fillRect/>
          </a:stretch>
        </p:blipFill>
        <p:spPr>
          <a:xfrm>
            <a:off x="-640" y="1295400"/>
            <a:ext cx="9144640" cy="5029200"/>
          </a:xfrm>
        </p:spPr>
      </p:pic>
      <p:sp>
        <p:nvSpPr>
          <p:cNvPr id="3" name="TextBox 2"/>
          <p:cNvSpPr txBox="1"/>
          <p:nvPr/>
        </p:nvSpPr>
        <p:spPr>
          <a:xfrm>
            <a:off x="6629400" y="4876800"/>
            <a:ext cx="2522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Results from D. </a:t>
            </a:r>
            <a:r>
              <a:rPr lang="en-US" sz="1800" dirty="0" err="1" smtClean="0">
                <a:latin typeface="+mn-lt"/>
              </a:rPr>
              <a:t>Campora</a:t>
            </a:r>
            <a:endParaRPr lang="en-US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4772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compute unit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Receives event-fragments and assembles complete events (actually multiple events simultaneously)</a:t>
            </a:r>
          </a:p>
          <a:p>
            <a:pPr lvl="1"/>
            <a:r>
              <a:rPr lang="en-US" dirty="0" smtClean="0"/>
              <a:t>No separate event-builder PC </a:t>
            </a:r>
            <a:r>
              <a:rPr lang="en-US" dirty="0" err="1" smtClean="0"/>
              <a:t>forseen</a:t>
            </a:r>
            <a:endParaRPr lang="en-US" dirty="0" smtClean="0"/>
          </a:p>
          <a:p>
            <a:r>
              <a:rPr lang="en-US" dirty="0" smtClean="0"/>
              <a:t>Runs the selection algorithm</a:t>
            </a:r>
          </a:p>
          <a:p>
            <a:r>
              <a:rPr lang="en-US" dirty="0" smtClean="0"/>
              <a:t>Using some rough back-of-the-envelope estimates and Moore’s law about 1600 servers (dual-socket) of the 2017 will be needed for the baseline upgrade event-filter (10 MHz)</a:t>
            </a:r>
          </a:p>
          <a:p>
            <a:r>
              <a:rPr lang="en-US" dirty="0" smtClean="0"/>
              <a:t>Each server needs to absorb about 8-9 Gigabit (1GB) of data per second (depends on event-size) </a:t>
            </a:r>
          </a:p>
          <a:p>
            <a:endParaRPr lang="en-GB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5811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on the compute unit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 must absorb 8 </a:t>
            </a:r>
            <a:r>
              <a:rPr lang="en-US" dirty="0" err="1" smtClean="0"/>
              <a:t>Gbit</a:t>
            </a:r>
            <a:r>
              <a:rPr lang="en-US" dirty="0" smtClean="0"/>
              <a:t>/s</a:t>
            </a:r>
          </a:p>
          <a:p>
            <a:r>
              <a:rPr lang="en-US" dirty="0" smtClean="0"/>
              <a:t>Feeding all data through a co-processor card will at least double the through-put to the system bus</a:t>
            </a:r>
          </a:p>
          <a:p>
            <a:pPr lvl="1"/>
            <a:r>
              <a:rPr lang="en-US" dirty="0" smtClean="0"/>
              <a:t>Unless “snooping” is used and part of the processing can only be done on co-processor card, this will be tricky at these rates</a:t>
            </a:r>
          </a:p>
          <a:p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434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server of 2017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 will be based on </a:t>
            </a:r>
            <a:r>
              <a:rPr lang="en-US" dirty="0" err="1" smtClean="0"/>
              <a:t>PCIe</a:t>
            </a:r>
            <a:r>
              <a:rPr lang="en-US" dirty="0" smtClean="0"/>
              <a:t> Gen 3 as the I/O system</a:t>
            </a:r>
          </a:p>
          <a:p>
            <a:r>
              <a:rPr lang="en-US" dirty="0" smtClean="0"/>
              <a:t>Current generation of Intel CPU (and the next two on the road-map) offer 40 </a:t>
            </a:r>
            <a:r>
              <a:rPr lang="en-US" dirty="0" err="1" smtClean="0"/>
              <a:t>PCIe</a:t>
            </a:r>
            <a:r>
              <a:rPr lang="en-US" dirty="0" smtClean="0"/>
              <a:t> Gen 3 lanes per socket </a:t>
            </a:r>
            <a:r>
              <a:rPr lang="en-US" dirty="0" smtClean="0">
                <a:sym typeface="Wingdings" pitchFamily="2" charset="2"/>
              </a:rPr>
              <a:t> theoretical I/O of 320 </a:t>
            </a:r>
            <a:r>
              <a:rPr lang="en-US" dirty="0" err="1" smtClean="0">
                <a:sym typeface="Wingdings" pitchFamily="2" charset="2"/>
              </a:rPr>
              <a:t>Gbit</a:t>
            </a:r>
            <a:r>
              <a:rPr lang="en-US" dirty="0" smtClean="0">
                <a:sym typeface="Wingdings" pitchFamily="2" charset="2"/>
              </a:rPr>
              <a:t>/s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Need to verify what this means in practice but should get close to 90% </a:t>
            </a:r>
            <a:r>
              <a:rPr lang="en-US" dirty="0" smtClean="0">
                <a:sym typeface="Wingdings"/>
              </a:rPr>
              <a:t> partially done on </a:t>
            </a:r>
            <a:r>
              <a:rPr lang="en-US" dirty="0" err="1" smtClean="0">
                <a:sym typeface="Wingdings"/>
              </a:rPr>
              <a:t>SandyBridge</a:t>
            </a:r>
            <a:r>
              <a:rPr lang="en-US" dirty="0" smtClean="0">
                <a:sym typeface="Wingdings"/>
              </a:rPr>
              <a:t> using GPUs and InfiniBand cards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Data can be DMA-</a:t>
            </a:r>
            <a:r>
              <a:rPr lang="en-US" dirty="0" err="1" smtClean="0">
                <a:sym typeface="Wingdings" pitchFamily="2" charset="2"/>
              </a:rPr>
              <a:t>ed</a:t>
            </a:r>
            <a:r>
              <a:rPr lang="en-US" dirty="0" smtClean="0">
                <a:sym typeface="Wingdings" pitchFamily="2" charset="2"/>
              </a:rPr>
              <a:t> directly to processor cache (by-passing slow main-memory)</a:t>
            </a:r>
          </a:p>
          <a:p>
            <a:r>
              <a:rPr lang="en-US" dirty="0" smtClean="0">
                <a:sym typeface="Wingdings" pitchFamily="2" charset="2"/>
              </a:rPr>
              <a:t>Optimal use of off-load engines and data distribution requires some control over the data-flow (not good for blind push)</a:t>
            </a:r>
          </a:p>
          <a:p>
            <a:endParaRPr lang="en-US" dirty="0" smtClean="0">
              <a:sym typeface="Wingdings" pitchFamily="2" charset="2"/>
            </a:endParaRP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954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 “strategy”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In a few preliminary discussions we have very quickly settled on the following “musts”</a:t>
            </a:r>
          </a:p>
          <a:p>
            <a:r>
              <a:rPr lang="en-US" dirty="0" smtClean="0"/>
              <a:t>Any physics algorithm must be able to run on any offline / online available hardware producing the exactly same results (crucial for systematics etc…)</a:t>
            </a:r>
          </a:p>
          <a:p>
            <a:r>
              <a:rPr lang="en-US" dirty="0" smtClean="0"/>
              <a:t>We do not want a vendor / technology lock-in (for competitive prices online but also because we can not (strongly) influence what is offered on the Grid)</a:t>
            </a:r>
          </a:p>
          <a:p>
            <a:r>
              <a:rPr lang="en-US" dirty="0" smtClean="0"/>
              <a:t>We need a data-processing framework, which can process many events in parallel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869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 &amp; 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talk contains very few technical results </a:t>
            </a:r>
          </a:p>
          <a:p>
            <a:pPr lvl="1"/>
            <a:r>
              <a:rPr lang="en-US" dirty="0" smtClean="0"/>
              <a:t>Short notice, LHCb week </a:t>
            </a:r>
            <a:r>
              <a:rPr lang="en-US" dirty="0" smtClean="0">
                <a:sym typeface="Wingdings"/>
              </a:rPr>
              <a:t> and … most work in LHCb is simply at a very early stage today</a:t>
            </a:r>
            <a:endParaRPr lang="en-US" dirty="0" smtClean="0"/>
          </a:p>
          <a:p>
            <a:r>
              <a:rPr lang="en-US" dirty="0" smtClean="0"/>
              <a:t>Material presented comes of of many discussions with my colleagues in and outside LHCb, both from the online and offline world</a:t>
            </a:r>
          </a:p>
          <a:p>
            <a:r>
              <a:rPr lang="en-US" dirty="0" smtClean="0"/>
              <a:t>Very few of what is presented is LHCb specific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534400" y="4965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2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Intro to the LHCb </a:t>
            </a:r>
            <a:r>
              <a:rPr lang="en-US" dirty="0" err="1" smtClean="0"/>
              <a:t>Manycores</a:t>
            </a:r>
            <a:r>
              <a:rPr lang="en-US" dirty="0" smtClean="0"/>
              <a:t> workshop April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1300"/>
            <a:ext cx="8382000" cy="48895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How well can many-cores solve important LHCb  problems (many small events, secondary vertices, tracking, particle-ID)</a:t>
            </a:r>
          </a:p>
          <a:p>
            <a:r>
              <a:rPr lang="en-US" dirty="0" smtClean="0"/>
              <a:t>How do we evaluate the overall (cost-)effectiveness of these technologies?</a:t>
            </a:r>
          </a:p>
          <a:p>
            <a:r>
              <a:rPr lang="en-US" dirty="0" smtClean="0"/>
              <a:t>How can we make a code-base working with and without these (albeit at different performance) so that things can be run also “off-line” on other sites</a:t>
            </a:r>
          </a:p>
          <a:p>
            <a:pPr lvl="1"/>
            <a:r>
              <a:rPr lang="en-US" dirty="0" smtClean="0"/>
              <a:t>Not all Grid sites will have “our” chosen coprocessor-cards</a:t>
            </a:r>
          </a:p>
          <a:p>
            <a:r>
              <a:rPr lang="en-US" dirty="0" smtClean="0"/>
              <a:t>How will these codes be maintained? 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an we develop frameworks allowing non-expert developers to contribute </a:t>
            </a:r>
            <a:r>
              <a:rPr lang="en-US" dirty="0" smtClean="0">
                <a:sym typeface="Wingdings" pitchFamily="2" charset="2"/>
              </a:rPr>
              <a:t> you think Boost and STL are tricky to master? Have a look at a decent technical book on CUDA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387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Two approaches for better CPU use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“Evolutionary”: better use of modern processor-resources within existing frameworks</a:t>
            </a:r>
          </a:p>
          <a:p>
            <a:pPr marL="914400" lvl="1" indent="-514350"/>
            <a:r>
              <a:rPr lang="en-US" dirty="0" smtClean="0"/>
              <a:t>Make classical event-parallel processing more efficient: late fork-</a:t>
            </a:r>
            <a:r>
              <a:rPr lang="en-US" dirty="0" err="1" smtClean="0"/>
              <a:t>ing</a:t>
            </a:r>
            <a:r>
              <a:rPr lang="en-US" dirty="0" smtClean="0"/>
              <a:t>, x32, …</a:t>
            </a:r>
          </a:p>
          <a:p>
            <a:pPr marL="914400" lvl="1" indent="-514350"/>
            <a:r>
              <a:rPr lang="en-US" dirty="0" smtClean="0"/>
              <a:t>Try to make key, well isolated, pieces of code thread-safe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“Revolutionary”: re-think everything</a:t>
            </a:r>
          </a:p>
          <a:p>
            <a:pPr marL="914400" lvl="1" indent="-514350"/>
            <a:r>
              <a:rPr lang="en-US" dirty="0" smtClean="0"/>
              <a:t>New frame-works for many-core architectures: GPU, MIC, etc…</a:t>
            </a:r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72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 specialties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specialty are the small events (60 </a:t>
            </a:r>
            <a:r>
              <a:rPr lang="en-US" dirty="0" err="1" smtClean="0"/>
              <a:t>kB</a:t>
            </a:r>
            <a:r>
              <a:rPr lang="en-US" dirty="0" smtClean="0"/>
              <a:t> today, ~ 100 </a:t>
            </a:r>
            <a:r>
              <a:rPr lang="en-US" dirty="0" err="1" smtClean="0"/>
              <a:t>kB</a:t>
            </a:r>
            <a:r>
              <a:rPr lang="en-US" dirty="0" smtClean="0"/>
              <a:t> after the upgrade) with little pileup (today about 1.5 to 2, later up to 4) and consequently relatively short processing time (about 30 </a:t>
            </a:r>
            <a:r>
              <a:rPr lang="en-US" dirty="0" err="1" smtClean="0"/>
              <a:t>ms</a:t>
            </a:r>
            <a:r>
              <a:rPr lang="en-US" dirty="0" smtClean="0"/>
              <a:t> for the sequential trigger code)</a:t>
            </a:r>
          </a:p>
          <a:p>
            <a:r>
              <a:rPr lang="en-US" dirty="0" smtClean="0">
                <a:sym typeface="Wingdings"/>
              </a:rPr>
              <a:t> it seems that more can be gained by processing many events in parallel rather than individual events in a parallel fashion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245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memory footprint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Many efforts under way... </a:t>
            </a:r>
          </a:p>
          <a:p>
            <a:r>
              <a:rPr lang="en-US" dirty="0"/>
              <a:t>Analysis of the ROOT Persistence I/O Memory Footprint </a:t>
            </a:r>
          </a:p>
          <a:p>
            <a:r>
              <a:rPr lang="en-US" dirty="0" smtClean="0"/>
              <a:t>Working on </a:t>
            </a:r>
            <a:r>
              <a:rPr lang="en-US" dirty="0" err="1" smtClean="0"/>
              <a:t>GaudiMP</a:t>
            </a:r>
            <a:r>
              <a:rPr lang="en-US" dirty="0" smtClean="0"/>
              <a:t> </a:t>
            </a:r>
            <a:r>
              <a:rPr lang="en-US" dirty="0"/>
              <a:t>(c.f. talk on Friday morning) </a:t>
            </a:r>
          </a:p>
          <a:p>
            <a:r>
              <a:rPr lang="en-US" dirty="0"/>
              <a:t>Kernel Same page Merging (KSM)</a:t>
            </a:r>
            <a:br>
              <a:rPr lang="en-US" dirty="0"/>
            </a:br>
            <a:r>
              <a:rPr lang="en-US" dirty="0"/>
              <a:t>"Reducing the Memory Footprint of Parallel Applications with </a:t>
            </a:r>
            <a:r>
              <a:rPr lang="en-US" dirty="0" smtClean="0"/>
              <a:t>KSM” </a:t>
            </a:r>
            <a:endParaRPr lang="en-US" dirty="0"/>
          </a:p>
          <a:p>
            <a:r>
              <a:rPr lang="en-US" dirty="0"/>
              <a:t>“X32” ABI i.e. 32 bits pointers in 64 bit </a:t>
            </a:r>
            <a:r>
              <a:rPr lang="en-US" dirty="0" err="1" smtClean="0"/>
              <a:t>linux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066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Targeted </a:t>
            </a:r>
            <a:r>
              <a:rPr lang="en-GB" dirty="0" err="1" smtClean="0"/>
              <a:t>paralellisation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Histogram filling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4191000" cy="5029200"/>
          </a:xfrm>
        </p:spPr>
        <p:txBody>
          <a:bodyPr>
            <a:noAutofit/>
          </a:bodyPr>
          <a:lstStyle/>
          <a:p>
            <a:r>
              <a:rPr lang="en-GB" sz="2400" dirty="0" smtClean="0"/>
              <a:t>Solutions b (</a:t>
            </a:r>
            <a:r>
              <a:rPr lang="en-GB" sz="2400" dirty="0" err="1" smtClean="0"/>
              <a:t>pthread</a:t>
            </a:r>
            <a:r>
              <a:rPr lang="en-GB" sz="2400" dirty="0" smtClean="0"/>
              <a:t> </a:t>
            </a:r>
            <a:r>
              <a:rPr lang="en-GB" sz="2400" dirty="0" err="1" smtClean="0"/>
              <a:t>mutex</a:t>
            </a:r>
            <a:r>
              <a:rPr lang="en-GB" sz="2400" dirty="0" smtClean="0"/>
              <a:t>) and c (TBB concurrent queue)  have been implemented in a prototype of the histogram service</a:t>
            </a:r>
          </a:p>
          <a:p>
            <a:pPr lvl="1"/>
            <a:r>
              <a:rPr lang="en-GB" sz="2000" dirty="0" smtClean="0"/>
              <a:t>Choice between old functionality and b) or c) via job options</a:t>
            </a:r>
          </a:p>
          <a:p>
            <a:pPr lvl="1"/>
            <a:r>
              <a:rPr lang="en-GB" sz="2000" dirty="0" smtClean="0"/>
              <a:t>Tested with histogram test option file from Gaudi Examples</a:t>
            </a:r>
          </a:p>
          <a:p>
            <a:r>
              <a:rPr lang="en-GB" sz="2400" dirty="0" smtClean="0"/>
              <a:t>The test delivers also some sort of performance summary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064" y="2286000"/>
            <a:ext cx="5452936" cy="32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5562600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Results from  B. </a:t>
            </a:r>
            <a:r>
              <a:rPr lang="en-US" sz="1800" dirty="0" err="1" smtClean="0">
                <a:latin typeface="+mn-lt"/>
              </a:rPr>
              <a:t>Jost</a:t>
            </a:r>
            <a:endParaRPr lang="en-US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0237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SIMD / </a:t>
            </a:r>
            <a:r>
              <a:rPr lang="en-US" dirty="0" err="1" smtClean="0"/>
              <a:t>vectorization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much explicitly done right now, but we understand that this will be very important</a:t>
            </a:r>
          </a:p>
          <a:p>
            <a:r>
              <a:rPr lang="en-US" dirty="0" smtClean="0"/>
              <a:t>So far </a:t>
            </a:r>
            <a:r>
              <a:rPr lang="en-US" dirty="0" smtClean="0"/>
              <a:t> only tried </a:t>
            </a:r>
            <a:r>
              <a:rPr lang="en-US" dirty="0" smtClean="0"/>
              <a:t>with auto-</a:t>
            </a:r>
            <a:r>
              <a:rPr lang="en-US" dirty="0" err="1" smtClean="0"/>
              <a:t>vectorization</a:t>
            </a:r>
            <a:r>
              <a:rPr lang="en-US" dirty="0" smtClean="0"/>
              <a:t> (</a:t>
            </a:r>
            <a:r>
              <a:rPr lang="en-US" dirty="0" err="1" smtClean="0"/>
              <a:t>gcc</a:t>
            </a:r>
            <a:r>
              <a:rPr lang="en-US" dirty="0" smtClean="0"/>
              <a:t> 4.6</a:t>
            </a:r>
            <a:r>
              <a:rPr lang="en-US" dirty="0" smtClean="0"/>
              <a:t>) </a:t>
            </a:r>
            <a:r>
              <a:rPr lang="en-US" dirty="0" smtClean="0">
                <a:sym typeface="Wingdings"/>
              </a:rPr>
              <a:t> no gain</a:t>
            </a:r>
            <a:endParaRPr lang="en-US" dirty="0" smtClean="0"/>
          </a:p>
          <a:p>
            <a:r>
              <a:rPr lang="en-US" dirty="0" smtClean="0"/>
              <a:t> Lack of </a:t>
            </a:r>
            <a:r>
              <a:rPr lang="en-US" dirty="0" err="1" smtClean="0"/>
              <a:t>vectorization</a:t>
            </a:r>
            <a:r>
              <a:rPr lang="en-US" dirty="0" smtClean="0"/>
              <a:t> felt most painfully on Xeon/Phi and GPUs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7827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time-scales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LHCb software today and through LS1 and LS2</a:t>
            </a:r>
          </a:p>
          <a:p>
            <a:pPr lvl="1"/>
            <a:r>
              <a:rPr lang="en-US" dirty="0" smtClean="0"/>
              <a:t>CPU evolution is not standing still</a:t>
            </a:r>
          </a:p>
          <a:p>
            <a:pPr lvl="1"/>
            <a:r>
              <a:rPr lang="en-US" dirty="0" smtClean="0"/>
              <a:t>But need to support a large software base for a large user community (ongoing analyses) </a:t>
            </a:r>
            <a:r>
              <a:rPr lang="en-US" dirty="0" smtClean="0">
                <a:sym typeface="Wingdings"/>
              </a:rPr>
              <a:t> can only apply “transparent” improvements</a:t>
            </a:r>
          </a:p>
          <a:p>
            <a:r>
              <a:rPr lang="en-US" dirty="0" smtClean="0"/>
              <a:t>LHCb software for the upgraded experiment after LS2 (major upgrade)</a:t>
            </a:r>
          </a:p>
          <a:p>
            <a:pPr lvl="1"/>
            <a:r>
              <a:rPr lang="en-US" dirty="0" smtClean="0"/>
              <a:t>Need to try to anticipate what will be “the” way to go from 2018: GPUs? Xeon/Phi? Something else?</a:t>
            </a:r>
          </a:p>
          <a:p>
            <a:pPr lvl="1"/>
            <a:r>
              <a:rPr lang="en-US" dirty="0" smtClean="0"/>
              <a:t>Everything is on the table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ideas and path to vectorization and parallelisation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552830"/>
      </p:ext>
    </p:extLst>
  </p:cSld>
  <p:clrMapOvr>
    <a:masterClrMapping/>
  </p:clrMapOvr>
</p:sld>
</file>

<file path=ppt/theme/theme1.xml><?xml version="1.0" encoding="utf-8"?>
<a:theme xmlns:a="http://schemas.openxmlformats.org/drawingml/2006/main" name="onlin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normAutofit lnSpcReduction="10000"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+mn-lt"/>
          </a:defRPr>
        </a:defPPr>
      </a:lstStyle>
    </a:txDef>
  </a:objectDefaults>
  <a:extraClrSchemeLst>
    <a:extraClrScheme>
      <a:clrScheme name="daq-lect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PC-based DAQ</Template>
  <TotalTime>965</TotalTime>
  <Words>1293</Words>
  <Application>Microsoft Macintosh PowerPoint</Application>
  <PresentationFormat>On-screen Show (4:3)</PresentationFormat>
  <Paragraphs>106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online</vt:lpstr>
      <vt:lpstr>Visio</vt:lpstr>
      <vt:lpstr>LHCb ideas and path toward vectorization and parallelization</vt:lpstr>
      <vt:lpstr>Disclaimer &amp; Acknowledgements</vt:lpstr>
      <vt:lpstr>From the Intro to the LHCb Manycores workshop April 2012</vt:lpstr>
      <vt:lpstr>Two approaches for better CPU use</vt:lpstr>
      <vt:lpstr>LHCb specialties</vt:lpstr>
      <vt:lpstr>Reducing memory footprint</vt:lpstr>
      <vt:lpstr>Targeted paralellisation: Histogram filling </vt:lpstr>
      <vt:lpstr>SIMD / vectorization</vt:lpstr>
      <vt:lpstr>Two time-scales</vt:lpstr>
      <vt:lpstr>The dataflow for the upgraded DAQ</vt:lpstr>
      <vt:lpstr>Two worlds</vt:lpstr>
      <vt:lpstr>Online Pixel reconstruction using TBB</vt:lpstr>
      <vt:lpstr>The compute unit</vt:lpstr>
      <vt:lpstr>Challenges on the compute unit</vt:lpstr>
      <vt:lpstr>The server of 2017</vt:lpstr>
      <vt:lpstr>LHCb “strategy”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Deferred HLT</dc:title>
  <dc:creator>Niko Neufeld</dc:creator>
  <cp:lastModifiedBy>Niko Neufeld</cp:lastModifiedBy>
  <cp:revision>67</cp:revision>
  <dcterms:created xsi:type="dcterms:W3CDTF">2012-01-24T07:06:10Z</dcterms:created>
  <dcterms:modified xsi:type="dcterms:W3CDTF">2012-11-28T13:27:58Z</dcterms:modified>
</cp:coreProperties>
</file>