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1290" y="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EE0E7-45D2-47F5-B353-571AB7B3BDA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B1BF2-981C-4A1E-9646-ACD504066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72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B1BF2-981C-4A1E-9646-ACD50406670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16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513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23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99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 – 28/08/2012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6685934" y="6547239"/>
            <a:ext cx="2458065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LIU Beam Studies Review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542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6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0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0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8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85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78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5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951D1-F45C-4800-AB97-FEAA6043622A}" type="datetimeFigureOut">
              <a:rPr lang="en-GB" smtClean="0"/>
              <a:t>11/10/2012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5F8FC-39A7-4ED9-85D8-DFE3F1E6E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474400" y="2998800"/>
            <a:ext cx="142112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Project Timeline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65513" y="2997200"/>
            <a:ext cx="129614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24952" y="2997200"/>
            <a:ext cx="403244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336" y="2997200"/>
            <a:ext cx="1450520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1684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09050" y="2349128"/>
            <a:ext cx="638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24952" y="2249403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3064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41176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73624" y="2349128"/>
            <a:ext cx="125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9288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740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551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274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2012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77080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2015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685192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2016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69330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2017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541176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00000">
            <a:off x="7594853" y="1141499"/>
            <a:ext cx="194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PSB-PS transfer 1.4 </a:t>
            </a:r>
            <a:r>
              <a:rPr lang="en-US" b="1" dirty="0" err="1" smtClean="0">
                <a:latin typeface="Constantia" pitchFamily="18" charset="0"/>
              </a:rPr>
              <a:t>GeV</a:t>
            </a:r>
            <a:r>
              <a:rPr lang="en-US" b="1" dirty="0" smtClean="0">
                <a:latin typeface="Constantia" pitchFamily="18" charset="0"/>
              </a:rPr>
              <a:t> </a:t>
            </a:r>
            <a:r>
              <a:rPr lang="en-US" b="1" dirty="0" smtClean="0">
                <a:latin typeface="Constantia" pitchFamily="18" charset="0"/>
                <a:sym typeface="Symbol"/>
              </a:rPr>
              <a:t> 2 </a:t>
            </a:r>
            <a:r>
              <a:rPr lang="en-US" b="1" dirty="0" err="1" smtClean="0">
                <a:latin typeface="Constantia" pitchFamily="18" charset="0"/>
                <a:sym typeface="Symbol"/>
              </a:rPr>
              <a:t>GeV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801114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8900000">
            <a:off x="4089704" y="930927"/>
            <a:ext cx="2412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Constantia" pitchFamily="18" charset="0"/>
              </a:rPr>
              <a:t>Linac 4 ready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Constantia" pitchFamily="18" charset="0"/>
              </a:rPr>
              <a:t>PSB H</a:t>
            </a:r>
            <a:r>
              <a:rPr lang="en-US" b="1" baseline="30000" dirty="0" smtClean="0">
                <a:latin typeface="Constantia" pitchFamily="18" charset="0"/>
              </a:rPr>
              <a:t>-</a:t>
            </a:r>
            <a:r>
              <a:rPr lang="en-US" b="1" dirty="0" smtClean="0">
                <a:latin typeface="Constantia" pitchFamily="18" charset="0"/>
              </a:rPr>
              <a:t> injection could be available</a:t>
            </a:r>
            <a:endParaRPr lang="en-US" b="1" dirty="0">
              <a:latin typeface="Constant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60856" y="2997200"/>
            <a:ext cx="1368112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66085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70141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2018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703512" y="2795661"/>
            <a:ext cx="374846" cy="778246"/>
            <a:chOff x="8587762" y="2795661"/>
            <a:chExt cx="374846" cy="778246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603556" y="2794713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8588710" y="3214856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 rot="2700000">
            <a:off x="87687" y="3049143"/>
            <a:ext cx="25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18900000">
            <a:off x="185882" y="1408460"/>
            <a:ext cx="183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Chamonix 2012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9400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8900000">
            <a:off x="5418970" y="4816194"/>
            <a:ext cx="3018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nstantia" pitchFamily="18" charset="0"/>
              </a:rPr>
              <a:t>SPS </a:t>
            </a:r>
            <a:r>
              <a:rPr lang="en-GB" b="1" dirty="0" err="1" smtClean="0">
                <a:latin typeface="Constantia" pitchFamily="18" charset="0"/>
              </a:rPr>
              <a:t>aC</a:t>
            </a:r>
            <a:r>
              <a:rPr lang="en-GB" b="1" dirty="0" smtClean="0">
                <a:latin typeface="Constantia" pitchFamily="18" charset="0"/>
              </a:rPr>
              <a:t> coating, 200 MHz power upgrade completed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8012828" y="3356992"/>
            <a:ext cx="8385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660856" y="2329259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LS1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08475" y="2309391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LS2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96336" y="2996952"/>
            <a:ext cx="299192" cy="360040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596336" y="2996952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2019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8900000">
            <a:off x="6287515" y="5004944"/>
            <a:ext cx="2777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nstantia" pitchFamily="18" charset="0"/>
              </a:rPr>
              <a:t>Injectors commissioned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8507891" y="3356992"/>
            <a:ext cx="8385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504254" y="2996952"/>
            <a:ext cx="7200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99992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0810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53244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6754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668968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2014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1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474400" y="2998800"/>
            <a:ext cx="142112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Project Timeline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65513" y="2997200"/>
            <a:ext cx="129614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24952" y="2997200"/>
            <a:ext cx="403244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336" y="2997200"/>
            <a:ext cx="1450520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1684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09050" y="2349128"/>
            <a:ext cx="638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24952" y="2249403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3064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41176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73624" y="2349128"/>
            <a:ext cx="125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9288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740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551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274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2012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77080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2015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685192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2016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69330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2017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60856" y="2997200"/>
            <a:ext cx="1368112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66085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70141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2018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703512" y="2795661"/>
            <a:ext cx="374846" cy="778246"/>
            <a:chOff x="8587762" y="2795661"/>
            <a:chExt cx="374846" cy="778246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603556" y="2794713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8588710" y="3214856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 rot="2700000">
            <a:off x="87687" y="3049143"/>
            <a:ext cx="25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660856" y="2329259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LS1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08475" y="2309391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LS2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96336" y="2996952"/>
            <a:ext cx="299192" cy="360040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596336" y="2996952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2019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504254" y="2996952"/>
            <a:ext cx="7200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99992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0810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53244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6754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668968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2014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82428" y="2996952"/>
            <a:ext cx="1391972" cy="360016"/>
          </a:xfrm>
          <a:prstGeom prst="rect">
            <a:avLst/>
          </a:prstGeom>
          <a:solidFill>
            <a:srgbClr val="C00000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 rot="18900000">
            <a:off x="-44190" y="4196159"/>
            <a:ext cx="3199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01/2016 Stripping </a:t>
            </a:r>
            <a:r>
              <a:rPr lang="en-GB" dirty="0" smtClean="0">
                <a:solidFill>
                  <a:srgbClr val="C00000"/>
                </a:solidFill>
              </a:rPr>
              <a:t>foil and instrumentation test stand during L4 beam </a:t>
            </a:r>
            <a:r>
              <a:rPr lang="en-GB" dirty="0" smtClean="0">
                <a:solidFill>
                  <a:srgbClr val="C00000"/>
                </a:solidFill>
              </a:rPr>
              <a:t>reliability run (BCC 18/10/2012)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8900000">
            <a:off x="1937274" y="4713578"/>
            <a:ext cx="2639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07/2016 Start complete </a:t>
            </a:r>
            <a:r>
              <a:rPr lang="en-GB" dirty="0" smtClean="0">
                <a:solidFill>
                  <a:srgbClr val="C00000"/>
                </a:solidFill>
              </a:rPr>
              <a:t>H</a:t>
            </a:r>
            <a:r>
              <a:rPr lang="en-GB" b="1" baseline="30000" dirty="0" smtClean="0">
                <a:solidFill>
                  <a:srgbClr val="C00000"/>
                </a:solidFill>
              </a:rPr>
              <a:t>-</a:t>
            </a:r>
            <a:r>
              <a:rPr lang="en-GB" dirty="0" smtClean="0">
                <a:solidFill>
                  <a:srgbClr val="C00000"/>
                </a:solidFill>
              </a:rPr>
              <a:t> injection region “montage à </a:t>
            </a:r>
            <a:r>
              <a:rPr lang="en-GB" dirty="0" err="1" smtClean="0">
                <a:solidFill>
                  <a:srgbClr val="C00000"/>
                </a:solidFill>
              </a:rPr>
              <a:t>blanc</a:t>
            </a:r>
            <a:r>
              <a:rPr lang="en-GB" dirty="0" smtClean="0">
                <a:solidFill>
                  <a:srgbClr val="C00000"/>
                </a:solidFill>
              </a:rPr>
              <a:t>” assembly . 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8900000">
            <a:off x="3981968" y="4237263"/>
            <a:ext cx="2994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12/2016 all hardware </a:t>
            </a:r>
            <a:br>
              <a:rPr lang="en-GB" dirty="0">
                <a:solidFill>
                  <a:srgbClr val="C00000"/>
                </a:solidFill>
              </a:rPr>
            </a:br>
            <a:r>
              <a:rPr lang="en-GB" dirty="0">
                <a:solidFill>
                  <a:srgbClr val="C00000"/>
                </a:solidFill>
              </a:rPr>
              <a:t>components </a:t>
            </a:r>
            <a:r>
              <a:rPr lang="en-GB" dirty="0" smtClean="0">
                <a:solidFill>
                  <a:srgbClr val="C00000"/>
                </a:solidFill>
              </a:rPr>
              <a:t>of the injection region should </a:t>
            </a:r>
            <a:r>
              <a:rPr lang="en-GB" dirty="0">
                <a:solidFill>
                  <a:srgbClr val="C00000"/>
                </a:solidFill>
              </a:rPr>
              <a:t>be available and “ready for installation” in PSB, should the need arise. 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cxnSp>
        <p:nvCxnSpPr>
          <p:cNvPr id="63" name="Elbow Connector 62"/>
          <p:cNvCxnSpPr/>
          <p:nvPr/>
        </p:nvCxnSpPr>
        <p:spPr>
          <a:xfrm rot="5400000">
            <a:off x="4521941" y="3516587"/>
            <a:ext cx="723739" cy="397236"/>
          </a:xfrm>
          <a:prstGeom prst="bentConnector3">
            <a:avLst>
              <a:gd name="adj1" fmla="val 98182"/>
            </a:avLst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685192" y="3353334"/>
            <a:ext cx="0" cy="451876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3111217" y="3805210"/>
            <a:ext cx="1573975" cy="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2048010" y="3805210"/>
            <a:ext cx="1063207" cy="1119902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3851921" y="4055341"/>
            <a:ext cx="833271" cy="869771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508104" y="3353334"/>
            <a:ext cx="0" cy="723741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-1" y="6525344"/>
            <a:ext cx="91522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tabLst>
                <a:tab pos="7261225" algn="l"/>
              </a:tabLs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W.W – 11/10/2012	LIU PSB Meeting 87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5220072" y="980728"/>
            <a:ext cx="3620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Baseline </a:t>
            </a:r>
            <a:r>
              <a:rPr lang="en-GB" dirty="0">
                <a:solidFill>
                  <a:srgbClr val="C00000"/>
                </a:solidFill>
              </a:rPr>
              <a:t>start of installation in the PSB is beginning of LS2 (present assumption for this is January 2018).</a:t>
            </a:r>
          </a:p>
        </p:txBody>
      </p:sp>
      <p:cxnSp>
        <p:nvCxnSpPr>
          <p:cNvPr id="110" name="Straight Arrow Connector 109"/>
          <p:cNvCxnSpPr/>
          <p:nvPr/>
        </p:nvCxnSpPr>
        <p:spPr>
          <a:xfrm flipV="1">
            <a:off x="6660232" y="1934006"/>
            <a:ext cx="0" cy="415122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 rot="18873696">
            <a:off x="5865019" y="4492242"/>
            <a:ext cx="34009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The production of ancillary equipment, like power converters, control systems, etc., shall also follow this planning. </a:t>
            </a:r>
          </a:p>
          <a:p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62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140</Words>
  <Application>Microsoft Office PowerPoint</Application>
  <PresentationFormat>On-screen Show (4:3)</PresentationFormat>
  <Paragraphs>35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LIU Project Timeline</vt:lpstr>
      <vt:lpstr>LIU Project Timeline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Project Timeline</dc:title>
  <dc:creator>Wim Weterings</dc:creator>
  <cp:lastModifiedBy>Wim Weterings</cp:lastModifiedBy>
  <cp:revision>9</cp:revision>
  <cp:lastPrinted>2012-10-11T08:05:20Z</cp:lastPrinted>
  <dcterms:created xsi:type="dcterms:W3CDTF">2012-10-01T07:52:07Z</dcterms:created>
  <dcterms:modified xsi:type="dcterms:W3CDTF">2012-10-11T08:12:37Z</dcterms:modified>
</cp:coreProperties>
</file>