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71" r:id="rId4"/>
    <p:sldId id="264" r:id="rId5"/>
    <p:sldId id="265" r:id="rId6"/>
    <p:sldId id="267" r:id="rId7"/>
    <p:sldId id="269" r:id="rId8"/>
    <p:sldId id="272" r:id="rId9"/>
    <p:sldId id="273" r:id="rId10"/>
    <p:sldId id="274" r:id="rId11"/>
    <p:sldId id="268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4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69DA9-56CB-43A5-BCE9-B4FBC8EED327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C0DFE-5232-4777-BBE8-3BFC32FEC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67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78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8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728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26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43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35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05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5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82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66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BC793-F86B-4EF7-B2F2-D4BF6A5C3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49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/>
              <a:t>Flash-box results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528392"/>
          </a:xfrm>
        </p:spPr>
        <p:txBody>
          <a:bodyPr>
            <a:normAutofit fontScale="85000" lnSpcReduction="20000"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by </a:t>
            </a:r>
            <a:r>
              <a:rPr lang="en-US" sz="3600" i="1" dirty="0" smtClean="0">
                <a:solidFill>
                  <a:schemeClr val="tx1"/>
                </a:solidFill>
              </a:rPr>
              <a:t>Alexey Dubrovskiy</a:t>
            </a:r>
          </a:p>
          <a:p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>
                <a:solidFill>
                  <a:schemeClr val="tx1"/>
                </a:solidFill>
              </a:rPr>
              <a:t>t</a:t>
            </a:r>
            <a:r>
              <a:rPr lang="en-US" sz="3600" dirty="0" smtClean="0">
                <a:solidFill>
                  <a:schemeClr val="tx1"/>
                </a:solidFill>
              </a:rPr>
              <a:t>hanks to </a:t>
            </a:r>
            <a:r>
              <a:rPr lang="sv-SE" sz="3600" i="1" dirty="0">
                <a:solidFill>
                  <a:schemeClr val="tx1"/>
                </a:solidFill>
              </a:rPr>
              <a:t>Roger Ruber, Marek Jacewicz </a:t>
            </a:r>
            <a:r>
              <a:rPr lang="sv-SE" sz="3600" dirty="0">
                <a:solidFill>
                  <a:schemeClr val="tx1"/>
                </a:solidFill>
              </a:rPr>
              <a:t>and</a:t>
            </a:r>
            <a:r>
              <a:rPr lang="sv-SE" sz="3600" i="1" dirty="0">
                <a:solidFill>
                  <a:schemeClr val="tx1"/>
                </a:solidFill>
              </a:rPr>
              <a:t> Volker </a:t>
            </a:r>
            <a:r>
              <a:rPr lang="sv-SE" sz="3600" i="1" dirty="0" smtClean="0">
                <a:solidFill>
                  <a:schemeClr val="tx1"/>
                </a:solidFill>
              </a:rPr>
              <a:t>Ziemann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CTF3 </a:t>
            </a:r>
            <a:r>
              <a:rPr lang="en-US" dirty="0">
                <a:solidFill>
                  <a:schemeClr val="tx1"/>
                </a:solidFill>
              </a:rPr>
              <a:t>working </a:t>
            </a:r>
            <a:r>
              <a:rPr lang="en-US" dirty="0" smtClean="0">
                <a:solidFill>
                  <a:schemeClr val="tx1"/>
                </a:solidFill>
              </a:rPr>
              <a:t>meeting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October </a:t>
            </a:r>
            <a:r>
              <a:rPr lang="en-US" dirty="0">
                <a:solidFill>
                  <a:schemeClr val="tx1"/>
                </a:solidFill>
              </a:rPr>
              <a:t>11, 2012</a:t>
            </a:r>
          </a:p>
        </p:txBody>
      </p:sp>
    </p:spTree>
    <p:extLst>
      <p:ext uri="{BB962C8B-B14F-4D97-AF65-F5344CB8AC3E}">
        <p14:creationId xmlns:p14="http://schemas.microsoft.com/office/powerpoint/2010/main" val="64781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102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Obstacles: Ag signals ringing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10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26" y="1628800"/>
            <a:ext cx="466725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32040" y="2276872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Ag signals </a:t>
            </a:r>
            <a:r>
              <a:rPr lang="en-US" dirty="0"/>
              <a:t>revealed ringing at a higher sampling </a:t>
            </a:r>
            <a:r>
              <a:rPr lang="en-US" dirty="0" smtClean="0"/>
              <a:t>frequency. New connection plate might help to rid of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90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102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Ions: </a:t>
            </a:r>
            <a:r>
              <a:rPr lang="en-US" dirty="0" err="1" smtClean="0"/>
              <a:t>programme</a:t>
            </a:r>
            <a:endParaRPr lang="en-US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13" y="574757"/>
            <a:ext cx="654367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6092314" y="692696"/>
            <a:ext cx="595657" cy="998819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47664" y="768185"/>
            <a:ext cx="352839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Covered in Summer 2012</a:t>
            </a:r>
          </a:p>
          <a:p>
            <a:pPr algn="ctr"/>
            <a:r>
              <a:rPr lang="en-US" dirty="0"/>
              <a:t>(visibility range </a:t>
            </a:r>
            <a:r>
              <a:rPr lang="en-US" dirty="0" smtClean="0"/>
              <a:t> was limited due to</a:t>
            </a:r>
          </a:p>
          <a:p>
            <a:pPr algn="ctr"/>
            <a:r>
              <a:rPr lang="en-US" dirty="0" smtClean="0"/>
              <a:t>a short time window)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3"/>
            <a:endCxn id="3" idx="2"/>
          </p:cNvCxnSpPr>
          <p:nvPr/>
        </p:nvCxnSpPr>
        <p:spPr>
          <a:xfrm flipV="1">
            <a:off x="5076056" y="1192106"/>
            <a:ext cx="1016258" cy="377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5-Point Star 7"/>
          <p:cNvSpPr/>
          <p:nvPr/>
        </p:nvSpPr>
        <p:spPr>
          <a:xfrm>
            <a:off x="6202449" y="1335487"/>
            <a:ext cx="424000" cy="360040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754065" y="1150821"/>
            <a:ext cx="112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Found H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cxnSp>
        <p:nvCxnSpPr>
          <p:cNvPr id="13" name="Straight Arrow Connector 12"/>
          <p:cNvCxnSpPr>
            <a:stCxn id="10" idx="1"/>
            <a:endCxn id="8" idx="4"/>
          </p:cNvCxnSpPr>
          <p:nvPr/>
        </p:nvCxnSpPr>
        <p:spPr>
          <a:xfrm flipH="1">
            <a:off x="6626449" y="1335487"/>
            <a:ext cx="1127616" cy="1375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0817" y="4912586"/>
            <a:ext cx="8289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 dipole magnet strengths (red dashed lines on the plot) for the same RF conditions =&gt;</a:t>
            </a:r>
          </a:p>
          <a:p>
            <a:pPr algn="r"/>
            <a:r>
              <a:rPr lang="en-US" dirty="0" smtClean="0"/>
              <a:t>Needed No Pulses ≈ 9 Dipole sets × 3 RF power levels</a:t>
            </a:r>
            <a:r>
              <a:rPr lang="en-US" dirty="0"/>
              <a:t> × </a:t>
            </a:r>
            <a:r>
              <a:rPr lang="en-US" dirty="0" smtClean="0"/>
              <a:t>50 BDs </a:t>
            </a:r>
            <a:r>
              <a:rPr lang="en-US" dirty="0"/>
              <a:t> </a:t>
            </a:r>
            <a:r>
              <a:rPr lang="en-US" dirty="0" smtClean="0"/>
              <a:t>/ 10</a:t>
            </a:r>
            <a:r>
              <a:rPr lang="en-US" baseline="30000" dirty="0" smtClean="0"/>
              <a:t>-4</a:t>
            </a:r>
            <a:r>
              <a:rPr lang="en-US" dirty="0" smtClean="0"/>
              <a:t> BDR</a:t>
            </a:r>
            <a:r>
              <a:rPr lang="en-US" dirty="0"/>
              <a:t> ≈ </a:t>
            </a:r>
            <a:r>
              <a:rPr lang="en-US" b="1" dirty="0" smtClean="0">
                <a:solidFill>
                  <a:srgbClr val="FF0000"/>
                </a:solidFill>
              </a:rPr>
              <a:t>10</a:t>
            </a:r>
            <a:r>
              <a:rPr lang="en-US" b="1" baseline="30000" dirty="0" smtClean="0">
                <a:solidFill>
                  <a:srgbClr val="FF0000"/>
                </a:solidFill>
              </a:rPr>
              <a:t>7 </a:t>
            </a:r>
            <a:r>
              <a:rPr lang="en-US" b="1" dirty="0" smtClean="0">
                <a:solidFill>
                  <a:srgbClr val="FF0000"/>
                </a:solidFill>
              </a:rPr>
              <a:t>pulses</a:t>
            </a:r>
          </a:p>
          <a:p>
            <a:pPr algn="r"/>
            <a:r>
              <a:rPr lang="en-US" dirty="0"/>
              <a:t>  ≈ 400 </a:t>
            </a:r>
            <a:r>
              <a:rPr lang="en-US" dirty="0" smtClean="0"/>
              <a:t>days (8 hours a </a:t>
            </a:r>
            <a:r>
              <a:rPr lang="en-US" dirty="0"/>
              <a:t>day of </a:t>
            </a:r>
            <a:r>
              <a:rPr lang="en-US" dirty="0" smtClean="0"/>
              <a:t>operation)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0817" y="4560124"/>
            <a:ext cx="485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complete the ion scan it is necessary to apply  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6796" y="5784376"/>
            <a:ext cx="79889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is essential to have a high BDR of 10</a:t>
            </a:r>
            <a:r>
              <a:rPr lang="en-US" baseline="30000" dirty="0" smtClean="0"/>
              <a:t>-2 </a:t>
            </a:r>
            <a:r>
              <a:rPr lang="en-US" dirty="0" smtClean="0"/>
              <a:t>-10</a:t>
            </a:r>
            <a:r>
              <a:rPr lang="en-US" baseline="30000" dirty="0" smtClean="0"/>
              <a:t>-3</a:t>
            </a:r>
            <a:r>
              <a:rPr lang="en-US" dirty="0" smtClean="0"/>
              <a:t> =&gt; 2 months can be enough!</a:t>
            </a:r>
          </a:p>
          <a:p>
            <a:pPr algn="ctr"/>
            <a:r>
              <a:rPr lang="en-US" sz="2400" b="1" dirty="0" smtClean="0"/>
              <a:t>1500 BDs are wanted!!!</a:t>
            </a:r>
          </a:p>
          <a:p>
            <a:pPr algn="ctr"/>
            <a:endParaRPr lang="en-US" b="1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1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0405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Energy of emitted electrons was measured in </a:t>
            </a:r>
            <a:r>
              <a:rPr lang="en-US" dirty="0"/>
              <a:t>the </a:t>
            </a:r>
            <a:r>
              <a:rPr lang="en-US" dirty="0" err="1"/>
              <a:t>KeV</a:t>
            </a:r>
            <a:r>
              <a:rPr lang="en-US" dirty="0"/>
              <a:t>-MeV </a:t>
            </a:r>
            <a:r>
              <a:rPr lang="en-US" dirty="0" smtClean="0"/>
              <a:t> range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 ions were detected with an energy of a few </a:t>
            </a:r>
            <a:r>
              <a:rPr lang="en-US" dirty="0" err="1" smtClean="0"/>
              <a:t>KeV</a:t>
            </a:r>
            <a:r>
              <a:rPr lang="en-US" dirty="0" smtClean="0"/>
              <a:t>.</a:t>
            </a:r>
            <a:endParaRPr lang="en-US" i="1" dirty="0" smtClean="0"/>
          </a:p>
          <a:p>
            <a:r>
              <a:rPr lang="en-US" dirty="0" smtClean="0"/>
              <a:t>Acquisition system has been improved.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FlashBox</a:t>
            </a:r>
            <a:r>
              <a:rPr lang="en-US" dirty="0" smtClean="0"/>
              <a:t> experiment </a:t>
            </a:r>
            <a:r>
              <a:rPr lang="en-US" dirty="0" err="1" smtClean="0"/>
              <a:t>programme</a:t>
            </a:r>
            <a:r>
              <a:rPr lang="en-US" dirty="0" smtClean="0"/>
              <a:t> has </a:t>
            </a:r>
            <a:r>
              <a:rPr lang="en-US" dirty="0"/>
              <a:t>been worked out.</a:t>
            </a:r>
            <a:endParaRPr lang="en-US" dirty="0" smtClean="0"/>
          </a:p>
          <a:p>
            <a:r>
              <a:rPr lang="en-US" b="1" dirty="0"/>
              <a:t>Currently </a:t>
            </a:r>
            <a:r>
              <a:rPr lang="en-US" b="1" dirty="0" smtClean="0"/>
              <a:t>the ion </a:t>
            </a:r>
            <a:r>
              <a:rPr lang="en-US" b="1" dirty="0"/>
              <a:t>scan is completed by only 0.67</a:t>
            </a:r>
            <a:r>
              <a:rPr lang="en-US" b="1" dirty="0" smtClean="0"/>
              <a:t>%.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The more BDs </a:t>
            </a:r>
            <a:r>
              <a:rPr lang="fr-CH" b="1" dirty="0" smtClean="0">
                <a:solidFill>
                  <a:srgbClr val="C00000"/>
                </a:solidFill>
              </a:rPr>
              <a:t>the more </a:t>
            </a:r>
            <a:r>
              <a:rPr lang="fr-CH" b="1" dirty="0" err="1" smtClean="0">
                <a:solidFill>
                  <a:srgbClr val="C00000"/>
                </a:solidFill>
              </a:rPr>
              <a:t>results</a:t>
            </a:r>
            <a:r>
              <a:rPr lang="fr-CH" b="1" dirty="0" smtClean="0">
                <a:solidFill>
                  <a:srgbClr val="C00000"/>
                </a:solidFill>
              </a:rPr>
              <a:t>!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11.10.2012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0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217001" y="3186893"/>
            <a:ext cx="8766698" cy="0"/>
          </a:xfrm>
          <a:prstGeom prst="line">
            <a:avLst/>
          </a:prstGeom>
          <a:ln>
            <a:head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826275"/>
          </a:xfrm>
        </p:spPr>
        <p:txBody>
          <a:bodyPr/>
          <a:lstStyle/>
          <a:p>
            <a:r>
              <a:rPr lang="en-US" dirty="0" smtClean="0"/>
              <a:t>Layout of </a:t>
            </a:r>
            <a:r>
              <a:rPr lang="en-US" dirty="0" err="1" smtClean="0"/>
              <a:t>FlashBox</a:t>
            </a:r>
            <a:r>
              <a:rPr lang="en-US" dirty="0" smtClean="0"/>
              <a:t> experiment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7041" y="2575383"/>
            <a:ext cx="1872208" cy="12099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6946" y="4510105"/>
            <a:ext cx="10290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ACS Tank</a:t>
            </a:r>
            <a:endParaRPr lang="en-US" dirty="0"/>
          </a:p>
        </p:txBody>
      </p:sp>
      <p:sp>
        <p:nvSpPr>
          <p:cNvPr id="11" name="Isosceles Triangle 10"/>
          <p:cNvSpPr/>
          <p:nvPr/>
        </p:nvSpPr>
        <p:spPr>
          <a:xfrm>
            <a:off x="2953305" y="3194419"/>
            <a:ext cx="720080" cy="601216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2953305" y="2585677"/>
            <a:ext cx="720080" cy="601216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321457" y="2585677"/>
            <a:ext cx="2448272" cy="12099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aseline="30000" dirty="0"/>
          </a:p>
        </p:txBody>
      </p:sp>
      <p:sp>
        <p:nvSpPr>
          <p:cNvPr id="37" name="TextBox 36"/>
          <p:cNvSpPr txBox="1"/>
          <p:nvPr/>
        </p:nvSpPr>
        <p:spPr>
          <a:xfrm>
            <a:off x="5076726" y="4552514"/>
            <a:ext cx="106022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Flash Box</a:t>
            </a:r>
            <a:endParaRPr lang="en-US" dirty="0"/>
          </a:p>
        </p:txBody>
      </p:sp>
      <p:sp>
        <p:nvSpPr>
          <p:cNvPr id="59" name="Isosceles Triangle 58"/>
          <p:cNvSpPr/>
          <p:nvPr/>
        </p:nvSpPr>
        <p:spPr>
          <a:xfrm>
            <a:off x="7315018" y="3201945"/>
            <a:ext cx="720080" cy="601216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/>
          <p:cNvSpPr/>
          <p:nvPr/>
        </p:nvSpPr>
        <p:spPr>
          <a:xfrm rot="10800000">
            <a:off x="7315018" y="2593203"/>
            <a:ext cx="720080" cy="601216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8281896" y="2575383"/>
            <a:ext cx="361129" cy="12202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2814147" y="4552514"/>
            <a:ext cx="107709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Corrector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8096347" y="4552514"/>
            <a:ext cx="85472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Pick up</a:t>
            </a:r>
            <a:endParaRPr lang="en-US" dirty="0"/>
          </a:p>
        </p:txBody>
      </p:sp>
      <p:grpSp>
        <p:nvGrpSpPr>
          <p:cNvPr id="109" name="Group 108"/>
          <p:cNvGrpSpPr/>
          <p:nvPr/>
        </p:nvGrpSpPr>
        <p:grpSpPr>
          <a:xfrm>
            <a:off x="4530596" y="3472688"/>
            <a:ext cx="2237063" cy="369332"/>
            <a:chOff x="4423169" y="2002982"/>
            <a:chExt cx="2237063" cy="369332"/>
          </a:xfrm>
        </p:grpSpPr>
        <p:grpSp>
          <p:nvGrpSpPr>
            <p:cNvPr id="91" name="Group 90"/>
            <p:cNvGrpSpPr/>
            <p:nvPr/>
          </p:nvGrpSpPr>
          <p:grpSpPr>
            <a:xfrm>
              <a:off x="4490853" y="2041397"/>
              <a:ext cx="2169379" cy="297265"/>
              <a:chOff x="4146401" y="2041397"/>
              <a:chExt cx="2513831" cy="297265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6372200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1</a:t>
                </a:r>
                <a:endParaRPr lang="en-US" dirty="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6053582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2</a:t>
                </a:r>
                <a:endParaRPr lang="en-US" dirty="0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5732314" y="2041397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3</a:t>
                </a:r>
                <a:endParaRPr lang="en-US" dirty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5417989" y="2046159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4</a:t>
                </a:r>
                <a:endParaRPr lang="en-US" dirty="0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5100612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5</a:t>
                </a:r>
                <a:endParaRPr lang="en-US" dirty="0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4781994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6</a:t>
                </a:r>
                <a:endParaRPr lang="en-US" dirty="0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4460726" y="2041397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7</a:t>
                </a:r>
                <a:endParaRPr lang="en-US" dirty="0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4146401" y="2046159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700" dirty="0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4423169" y="2002982"/>
              <a:ext cx="459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Cu</a:t>
              </a:r>
              <a:endParaRPr lang="en-US" dirty="0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4523528" y="2575383"/>
            <a:ext cx="2240074" cy="369332"/>
            <a:chOff x="4407495" y="2897996"/>
            <a:chExt cx="2240074" cy="369332"/>
          </a:xfrm>
        </p:grpSpPr>
        <p:grpSp>
          <p:nvGrpSpPr>
            <p:cNvPr id="92" name="Group 91"/>
            <p:cNvGrpSpPr/>
            <p:nvPr/>
          </p:nvGrpSpPr>
          <p:grpSpPr>
            <a:xfrm>
              <a:off x="4478190" y="2931649"/>
              <a:ext cx="2169379" cy="297265"/>
              <a:chOff x="4146401" y="2041397"/>
              <a:chExt cx="2513831" cy="297265"/>
            </a:xfrm>
          </p:grpSpPr>
          <p:sp>
            <p:nvSpPr>
              <p:cNvPr id="93" name="Rectangle 92"/>
              <p:cNvSpPr/>
              <p:nvPr/>
            </p:nvSpPr>
            <p:spPr>
              <a:xfrm>
                <a:off x="6372200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1</a:t>
                </a:r>
                <a:endParaRPr lang="en-US" dirty="0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6053582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2</a:t>
                </a:r>
                <a:endParaRPr lang="en-US" dirty="0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5732314" y="2041397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3</a:t>
                </a:r>
                <a:endParaRPr lang="en-US" dirty="0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5417989" y="2046159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4</a:t>
                </a:r>
                <a:endParaRPr lang="en-US" dirty="0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100612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5</a:t>
                </a:r>
                <a:endParaRPr lang="en-US" dirty="0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4781994" y="2043801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6</a:t>
                </a:r>
                <a:endParaRPr lang="en-US" dirty="0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4460726" y="2041397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7</a:t>
                </a:r>
                <a:endParaRPr lang="en-US" dirty="0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4146401" y="2046159"/>
                <a:ext cx="288032" cy="292503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7" name="TextBox 106"/>
            <p:cNvSpPr txBox="1"/>
            <p:nvPr/>
          </p:nvSpPr>
          <p:spPr>
            <a:xfrm>
              <a:off x="4407495" y="2897996"/>
              <a:ext cx="466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Ag</a:t>
              </a:r>
              <a:endParaRPr lang="en-US" dirty="0"/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5796475" y="3194677"/>
            <a:ext cx="54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</a:t>
            </a:r>
            <a:r>
              <a:rPr lang="en-US" b="1" baseline="30000" dirty="0" smtClean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5813452" y="2825345"/>
            <a:ext cx="54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e</a:t>
            </a:r>
            <a:r>
              <a:rPr lang="en-US" b="1" baseline="30000" dirty="0" smtClean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4356757" y="2618063"/>
            <a:ext cx="220344" cy="11451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Curved Connector 110"/>
          <p:cNvCxnSpPr>
            <a:stCxn id="144" idx="3"/>
            <a:endCxn id="86" idx="0"/>
          </p:cNvCxnSpPr>
          <p:nvPr/>
        </p:nvCxnSpPr>
        <p:spPr>
          <a:xfrm>
            <a:off x="1297121" y="3174305"/>
            <a:ext cx="4522794" cy="341560"/>
          </a:xfrm>
          <a:prstGeom prst="curvedConnector2">
            <a:avLst/>
          </a:prstGeom>
          <a:ln>
            <a:tailEnd type="stealth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4" name="Curved Connector 113"/>
          <p:cNvCxnSpPr>
            <a:stCxn id="144" idx="3"/>
            <a:endCxn id="96" idx="2"/>
          </p:cNvCxnSpPr>
          <p:nvPr/>
        </p:nvCxnSpPr>
        <p:spPr>
          <a:xfrm flipV="1">
            <a:off x="1297121" y="2906301"/>
            <a:ext cx="4518737" cy="268004"/>
          </a:xfrm>
          <a:prstGeom prst="curvedConnector2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" name="Rectangle 143"/>
          <p:cNvSpPr/>
          <p:nvPr/>
        </p:nvSpPr>
        <p:spPr>
          <a:xfrm>
            <a:off x="721057" y="2962200"/>
            <a:ext cx="576064" cy="4242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21057" y="3060656"/>
            <a:ext cx="568232" cy="21543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32534" y="2590885"/>
            <a:ext cx="662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ACS1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17396" y="1412776"/>
            <a:ext cx="8766698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67948" y="933517"/>
            <a:ext cx="1658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Drive beam line</a:t>
            </a:r>
            <a:endParaRPr lang="en-US" i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7228768" y="2074743"/>
            <a:ext cx="171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Probe beam line</a:t>
            </a:r>
            <a:endParaRPr lang="en-US" i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025946" y="1412776"/>
            <a:ext cx="0" cy="1196260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26511" y="160178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</a:t>
            </a:r>
            <a:endParaRPr lang="en-US" dirty="0"/>
          </a:p>
        </p:txBody>
      </p:sp>
      <p:sp>
        <p:nvSpPr>
          <p:cNvPr id="112" name="Rectangle 111"/>
          <p:cNvSpPr/>
          <p:nvPr/>
        </p:nvSpPr>
        <p:spPr>
          <a:xfrm>
            <a:off x="1683321" y="2967455"/>
            <a:ext cx="576064" cy="4242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1683321" y="3065911"/>
            <a:ext cx="568232" cy="21543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>
            <a:off x="1694798" y="2596140"/>
            <a:ext cx="662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ACS2</a:t>
            </a:r>
            <a:endParaRPr lang="en-US" dirty="0"/>
          </a:p>
        </p:txBody>
      </p:sp>
      <p:cxnSp>
        <p:nvCxnSpPr>
          <p:cNvPr id="123" name="Straight Arrow Connector 122"/>
          <p:cNvCxnSpPr/>
          <p:nvPr/>
        </p:nvCxnSpPr>
        <p:spPr>
          <a:xfrm flipH="1">
            <a:off x="2251553" y="2506659"/>
            <a:ext cx="70570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2357095" y="2153743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 m</a:t>
            </a:r>
            <a:endParaRPr lang="en-US" b="1" dirty="0"/>
          </a:p>
        </p:txBody>
      </p:sp>
      <p:cxnSp>
        <p:nvCxnSpPr>
          <p:cNvPr id="125" name="Straight Connector 124"/>
          <p:cNvCxnSpPr/>
          <p:nvPr/>
        </p:nvCxnSpPr>
        <p:spPr>
          <a:xfrm>
            <a:off x="2957259" y="2074743"/>
            <a:ext cx="0" cy="500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2269340" y="2074743"/>
            <a:ext cx="0" cy="9556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rot="5400000">
            <a:off x="942294" y="1512488"/>
            <a:ext cx="1183363" cy="983942"/>
          </a:xfrm>
          <a:prstGeom prst="bentConnector3">
            <a:avLst>
              <a:gd name="adj1" fmla="val 50000"/>
            </a:avLst>
          </a:prstGeom>
          <a:ln>
            <a:prstDash val="sysDot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7083622" y="4924615"/>
            <a:ext cx="0" cy="45235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939606" y="4737179"/>
            <a:ext cx="0" cy="7894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643376" y="495073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+</a:t>
            </a:r>
            <a:endParaRPr lang="en-US" sz="2000" dirty="0"/>
          </a:p>
        </p:txBody>
      </p:sp>
      <p:sp>
        <p:nvSpPr>
          <p:cNvPr id="64" name="TextBox 63"/>
          <p:cNvSpPr txBox="1"/>
          <p:nvPr/>
        </p:nvSpPr>
        <p:spPr>
          <a:xfrm>
            <a:off x="7097161" y="4931834"/>
            <a:ext cx="263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-</a:t>
            </a:r>
            <a:endParaRPr lang="en-US" sz="2000" dirty="0"/>
          </a:p>
        </p:txBody>
      </p:sp>
      <p:cxnSp>
        <p:nvCxnSpPr>
          <p:cNvPr id="17" name="Curved Connector 16"/>
          <p:cNvCxnSpPr>
            <a:endCxn id="86" idx="2"/>
          </p:cNvCxnSpPr>
          <p:nvPr/>
        </p:nvCxnSpPr>
        <p:spPr>
          <a:xfrm rot="16200000" flipV="1">
            <a:off x="5718001" y="3910283"/>
            <a:ext cx="1323521" cy="1119691"/>
          </a:xfrm>
          <a:prstGeom prst="curvedConnector3">
            <a:avLst>
              <a:gd name="adj1" fmla="val 46402"/>
            </a:avLst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Curved Connector 22"/>
          <p:cNvCxnSpPr>
            <a:stCxn id="64" idx="1"/>
            <a:endCxn id="96" idx="0"/>
          </p:cNvCxnSpPr>
          <p:nvPr/>
        </p:nvCxnSpPr>
        <p:spPr>
          <a:xfrm rot="10800000">
            <a:off x="5815859" y="2613799"/>
            <a:ext cx="1281303" cy="2518091"/>
          </a:xfrm>
          <a:prstGeom prst="curvedConnector4">
            <a:avLst>
              <a:gd name="adj1" fmla="val -9860"/>
              <a:gd name="adj2" fmla="val 109078"/>
            </a:avLst>
          </a:prstGeom>
          <a:ln>
            <a:prstDash val="sys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56510" y="5526600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U=20-60 V</a:t>
            </a:r>
            <a:endParaRPr lang="en-US" dirty="0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77040" y="5249601"/>
            <a:ext cx="3506473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FlashBox</a:t>
            </a:r>
            <a:r>
              <a:rPr lang="en-US" dirty="0" smtClean="0"/>
              <a:t> applications: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Fundamental BD study;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ompact beam spectra analyzer.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66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4855"/>
            <a:ext cx="9237275" cy="65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7542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</a:t>
            </a:r>
            <a:r>
              <a:rPr lang="en-US" dirty="0"/>
              <a:t>energy electrons: measurement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30343" y="5229200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Noise</a:t>
            </a:r>
            <a:endParaRPr lang="en-US" dirty="0"/>
          </a:p>
        </p:txBody>
      </p:sp>
      <p:cxnSp>
        <p:nvCxnSpPr>
          <p:cNvPr id="9" name="Straight Arrow Connector 8"/>
          <p:cNvCxnSpPr>
            <a:stCxn id="3" idx="1"/>
          </p:cNvCxnSpPr>
          <p:nvPr/>
        </p:nvCxnSpPr>
        <p:spPr>
          <a:xfrm flipH="1">
            <a:off x="7956376" y="5413866"/>
            <a:ext cx="47396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7504" y="4437112"/>
            <a:ext cx="162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Poor resolution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921380" y="4806444"/>
            <a:ext cx="482268" cy="3507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93359" y="4149080"/>
            <a:ext cx="104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7236296" y="3582056"/>
            <a:ext cx="957063" cy="7516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23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16" y="548680"/>
            <a:ext cx="9251915" cy="652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822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energy electrons: distributions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68250" y="548680"/>
            <a:ext cx="2919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channels Cu8, Ag1-8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679" y="343598"/>
            <a:ext cx="9237275" cy="65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822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energy electrons: measurement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7504" y="4149080"/>
            <a:ext cx="341221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Measurement has been improved 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20372" y="4518412"/>
            <a:ext cx="0" cy="4947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09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721" y="343598"/>
            <a:ext cx="9237275" cy="6514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102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energy electrons</a:t>
            </a:r>
            <a:r>
              <a:rPr lang="en-US" dirty="0"/>
              <a:t>: distributions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3957" y="5677438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MeV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3957" y="278092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MeV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092574" y="5949280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92573" y="5229200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2574" y="4653136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2572" y="4221088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2571" y="3150260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92574" y="3356992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92570" y="3600799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92569" y="3933056"/>
            <a:ext cx="525005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2932" y="5044534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MeV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468250" y="476672"/>
            <a:ext cx="2365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Subtracted background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7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958" y="336278"/>
            <a:ext cx="9251915" cy="652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331640" y="4509120"/>
            <a:ext cx="6552729" cy="1984374"/>
            <a:chOff x="1331640" y="4509120"/>
            <a:chExt cx="6552729" cy="198437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3347864" y="5662613"/>
              <a:ext cx="0" cy="830881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331640" y="6426016"/>
              <a:ext cx="2016224" cy="0"/>
            </a:xfrm>
            <a:prstGeom prst="line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087724" y="6113621"/>
              <a:ext cx="9172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1880 ns</a:t>
              </a:r>
              <a:endParaRPr lang="en-US" dirty="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1331640" y="4509120"/>
              <a:ext cx="6552729" cy="1584176"/>
              <a:chOff x="1331640" y="4509120"/>
              <a:chExt cx="6552729" cy="1584176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331640" y="6021288"/>
                <a:ext cx="1512168" cy="0"/>
              </a:xfrm>
              <a:prstGeom prst="line">
                <a:avLst/>
              </a:prstGeom>
              <a:ln>
                <a:headEnd type="arrow"/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843808" y="5589240"/>
                <a:ext cx="0" cy="504056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1763688" y="5719434"/>
                <a:ext cx="9172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1480 ns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411288" y="4509120"/>
                <a:ext cx="2717411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V≈1.7m/1480ns=</a:t>
                </a:r>
                <a:r>
                  <a:rPr lang="en-US" b="1" dirty="0" smtClean="0"/>
                  <a:t>0.3-0.4%c</a:t>
                </a:r>
                <a:endParaRPr lang="en-US" b="1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6444208" y="5309158"/>
                <a:ext cx="1440161" cy="64058"/>
              </a:xfrm>
              <a:prstGeom prst="line">
                <a:avLst/>
              </a:prstGeom>
              <a:ln>
                <a:prstDash val="sysDot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5436096" y="4540478"/>
                <a:ext cx="2448272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V≈0.125m/80ns=</a:t>
                </a:r>
                <a:r>
                  <a:rPr lang="en-US" b="1" dirty="0" smtClean="0"/>
                  <a:t>0.5%c</a:t>
                </a:r>
                <a:endParaRPr lang="en-US" b="1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102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Ions: measurement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355976" y="5836622"/>
            <a:ext cx="432156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From the magnet: m/</a:t>
            </a:r>
            <a:r>
              <a:rPr lang="en-US" dirty="0"/>
              <a:t>e</a:t>
            </a:r>
            <a:r>
              <a:rPr lang="en-US" dirty="0" smtClean="0"/>
              <a:t> = 2.1-4.5×10</a:t>
            </a:r>
            <a:r>
              <a:rPr lang="en-US" baseline="30000" dirty="0" smtClean="0"/>
              <a:t>3</a:t>
            </a:r>
            <a:r>
              <a:rPr lang="en-US" dirty="0" smtClean="0"/>
              <a:t> m</a:t>
            </a:r>
            <a:r>
              <a:rPr lang="en-US" baseline="-25000" dirty="0" smtClean="0"/>
              <a:t>e</a:t>
            </a:r>
            <a:r>
              <a:rPr lang="en-US" dirty="0" smtClean="0"/>
              <a:t>/e</a:t>
            </a:r>
            <a:r>
              <a:rPr lang="en-US" baseline="30000" dirty="0" smtClean="0"/>
              <a:t>+</a:t>
            </a:r>
            <a:r>
              <a:rPr lang="en-US" dirty="0" smtClean="0"/>
              <a:t>: </a:t>
            </a:r>
          </a:p>
          <a:p>
            <a:pPr algn="ctr"/>
            <a:r>
              <a:rPr lang="en-US" b="1" dirty="0" smtClean="0"/>
              <a:t>H</a:t>
            </a:r>
            <a:r>
              <a:rPr lang="en-US" b="1" baseline="-25000" dirty="0" smtClean="0"/>
              <a:t>2</a:t>
            </a:r>
            <a:r>
              <a:rPr lang="en-US" b="1" baseline="30000" dirty="0" smtClean="0"/>
              <a:t>1</a:t>
            </a:r>
            <a:r>
              <a:rPr lang="en-US" dirty="0"/>
              <a:t>, </a:t>
            </a:r>
            <a:r>
              <a:rPr lang="en-US" dirty="0" smtClean="0"/>
              <a:t>He</a:t>
            </a:r>
            <a:r>
              <a:rPr lang="en-US" baseline="30000" dirty="0" smtClean="0"/>
              <a:t>2</a:t>
            </a:r>
            <a:r>
              <a:rPr lang="en-US" dirty="0" smtClean="0"/>
              <a:t>, Cu</a:t>
            </a:r>
            <a:r>
              <a:rPr lang="en-US" baseline="30000" dirty="0" smtClean="0"/>
              <a:t>26-29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10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102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Obstacles: Probe beam is 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8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534" y="692695"/>
            <a:ext cx="6010275" cy="339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3473768" cy="268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63888" y="756206"/>
            <a:ext cx="203029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ACS Forward power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393744" y="2382589"/>
            <a:ext cx="237058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ACS Transmitted power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588224" y="756206"/>
            <a:ext cx="213513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ACS Reflected power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804248" y="2363290"/>
            <a:ext cx="206575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Probe beam current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216912" y="3347700"/>
            <a:ext cx="1687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FlashBox</a:t>
            </a:r>
            <a:r>
              <a:rPr lang="en-US" dirty="0" smtClean="0"/>
              <a:t> signals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1028" idx="3"/>
          </p:cNvCxnSpPr>
          <p:nvPr/>
        </p:nvCxnSpPr>
        <p:spPr>
          <a:xfrm flipH="1">
            <a:off x="3797296" y="3717032"/>
            <a:ext cx="3439000" cy="13435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68043" y="4653136"/>
            <a:ext cx="3672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probe beam has a strong influence on the flash box signals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20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1" b="5453"/>
          <a:stretch/>
        </p:blipFill>
        <p:spPr bwMode="auto">
          <a:xfrm>
            <a:off x="323528" y="627786"/>
            <a:ext cx="4543425" cy="5602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34" y="10437"/>
            <a:ext cx="8229600" cy="6102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Obstacles: Wrong polarity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11.10.2012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Alexey Dubrovskiy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BC793-F86B-4EF7-B2F2-D4BF6A5C37F4}" type="slidenum">
              <a:rPr lang="en-US" smtClean="0"/>
              <a:t>9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979712" y="3573016"/>
            <a:ext cx="1512168" cy="1656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8694595">
            <a:off x="1372961" y="4002558"/>
            <a:ext cx="208454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Secondary electrons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40152" y="1556792"/>
            <a:ext cx="2034916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800" dirty="0" smtClean="0"/>
              <a:t>Solved!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5076057" y="2852936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Wrong </a:t>
            </a:r>
            <a:r>
              <a:rPr lang="en-US" dirty="0" smtClean="0"/>
              <a:t>polarity on the plates was the reason of signals ringing and creating secondary electrons.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56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12306</TotalTime>
  <Words>432</Words>
  <Application>Microsoft Office PowerPoint</Application>
  <PresentationFormat>On-screen Show (4:3)</PresentationFormat>
  <Paragraphs>124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Flash-box results</vt:lpstr>
      <vt:lpstr>Layout of FlashBox experiment</vt:lpstr>
      <vt:lpstr>Low energy electrons: measurement</vt:lpstr>
      <vt:lpstr>Low energy electrons: distributions</vt:lpstr>
      <vt:lpstr>High energy electrons: measurement</vt:lpstr>
      <vt:lpstr>High energy electrons: distributions</vt:lpstr>
      <vt:lpstr>Ions: measurement</vt:lpstr>
      <vt:lpstr>Obstacles: Probe beam is ON</vt:lpstr>
      <vt:lpstr>Obstacles: Wrong polarity</vt:lpstr>
      <vt:lpstr>Obstacles: Ag signals ringing</vt:lpstr>
      <vt:lpstr>Ions: programme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FlashBox 2012</dc:title>
  <dc:creator>alex</dc:creator>
  <cp:lastModifiedBy>alex</cp:lastModifiedBy>
  <cp:revision>149</cp:revision>
  <dcterms:created xsi:type="dcterms:W3CDTF">2012-08-02T09:29:42Z</dcterms:created>
  <dcterms:modified xsi:type="dcterms:W3CDTF">2012-10-11T10:35:48Z</dcterms:modified>
</cp:coreProperties>
</file>