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6" d="100"/>
          <a:sy n="36" d="100"/>
        </p:scale>
        <p:origin x="-979"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E02A0B-2A1A-4A05-A6D4-423A13B716B9}" type="datetimeFigureOut">
              <a:rPr lang="ru-RU" smtClean="0"/>
              <a:t>29.06.2013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A103A4-36D4-4F86-A64D-E6203BEF6C8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p:txBody>
          <a:bodyPr/>
          <a:lstStyle/>
          <a:p>
            <a:pPr>
              <a:defRPr/>
            </a:pPr>
            <a:fld id="{A007EC6A-3039-48F8-AD1E-090DC27E2057}" type="slidenum">
              <a:rPr lang="zh-CN" altLang="en-US" smtClean="0"/>
              <a:pPr>
                <a:defRPr/>
              </a:pPr>
              <a:t>3</a:t>
            </a:fld>
            <a:endParaRPr lang="en-US" altLang="zh-CN" smtClean="0"/>
          </a:p>
        </p:txBody>
      </p:sp>
      <p:sp>
        <p:nvSpPr>
          <p:cNvPr id="184323" name="Rectangle 2"/>
          <p:cNvSpPr>
            <a:spLocks noGrp="1" noRot="1" noChangeAspect="1" noChangeArrowheads="1" noTextEdit="1"/>
          </p:cNvSpPr>
          <p:nvPr>
            <p:ph type="sldImg"/>
          </p:nvPr>
        </p:nvSpPr>
        <p:spPr>
          <a:solidFill>
            <a:srgbClr val="FFFFFF"/>
          </a:solidFill>
          <a:ln/>
        </p:spPr>
      </p:sp>
      <p:sp>
        <p:nvSpPr>
          <p:cNvPr id="1843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p:txBody>
          <a:bodyPr/>
          <a:lstStyle/>
          <a:p>
            <a:pPr>
              <a:defRPr/>
            </a:pPr>
            <a:fld id="{9814E227-0AD5-4A85-871B-19E44F546CE1}" type="slidenum">
              <a:rPr lang="zh-CN" altLang="en-US" smtClean="0"/>
              <a:pPr>
                <a:defRPr/>
              </a:pPr>
              <a:t>4</a:t>
            </a:fld>
            <a:endParaRPr lang="en-US" altLang="zh-CN" smtClean="0"/>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p:txBody>
          <a:bodyPr/>
          <a:lstStyle/>
          <a:p>
            <a:pPr>
              <a:defRPr/>
            </a:pPr>
            <a:fld id="{EEAA78AC-6871-4CF0-90D3-BB00DD60557F}" type="slidenum">
              <a:rPr lang="zh-CN" altLang="en-US" smtClean="0"/>
              <a:pPr>
                <a:defRPr/>
              </a:pPr>
              <a:t>7</a:t>
            </a:fld>
            <a:endParaRPr lang="en-US" altLang="zh-CN" smtClean="0"/>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p:txBody>
          <a:bodyPr/>
          <a:lstStyle/>
          <a:p>
            <a:pPr>
              <a:defRPr/>
            </a:pPr>
            <a:fld id="{5D6D8AA4-2F21-46E8-A16F-EB0D14CF2915}" type="slidenum">
              <a:rPr lang="zh-CN" altLang="en-US" smtClean="0"/>
              <a:pPr>
                <a:defRPr/>
              </a:pPr>
              <a:t>8</a:t>
            </a:fld>
            <a:endParaRPr lang="en-US" altLang="zh-CN" smtClean="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p:txBody>
          <a:bodyPr/>
          <a:lstStyle/>
          <a:p>
            <a:pPr>
              <a:defRPr/>
            </a:pPr>
            <a:fld id="{B5A77CFA-955F-4A55-A98D-0DBFDB9EB62C}" type="slidenum">
              <a:rPr lang="zh-CN" altLang="en-US" smtClean="0"/>
              <a:pPr>
                <a:defRPr/>
              </a:pPr>
              <a:t>9</a:t>
            </a:fld>
            <a:endParaRPr lang="en-US" altLang="zh-CN" smtClean="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p:txBody>
          <a:bodyPr/>
          <a:lstStyle/>
          <a:p>
            <a:pPr>
              <a:defRPr/>
            </a:pPr>
            <a:fld id="{60AAF3C3-6D7A-4888-9A41-DE4ABBCAA7C7}" type="slidenum">
              <a:rPr lang="zh-CN" altLang="en-US" smtClean="0"/>
              <a:pPr>
                <a:defRPr/>
              </a:pPr>
              <a:t>11</a:t>
            </a:fld>
            <a:endParaRPr lang="en-US" altLang="zh-CN" smtClean="0"/>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p:txBody>
          <a:bodyPr/>
          <a:lstStyle/>
          <a:p>
            <a:pPr>
              <a:defRPr/>
            </a:pPr>
            <a:fld id="{91F76161-C803-440C-A831-272AFC08A399}" type="slidenum">
              <a:rPr lang="zh-CN" altLang="en-US" smtClean="0"/>
              <a:pPr>
                <a:defRPr/>
              </a:pPr>
              <a:t>12</a:t>
            </a:fld>
            <a:endParaRPr lang="en-US" altLang="zh-CN" smtClean="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422A64-A4B4-4749-8264-FEBDF864EA67}" type="datetimeFigureOut">
              <a:rPr lang="ru-RU" smtClean="0"/>
              <a:t>29.06.2013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422A64-A4B4-4749-8264-FEBDF864EA67}" type="datetimeFigureOut">
              <a:rPr lang="ru-RU" smtClean="0"/>
              <a:t>29.06.2013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422A64-A4B4-4749-8264-FEBDF864EA67}" type="datetimeFigureOut">
              <a:rPr lang="ru-RU" smtClean="0"/>
              <a:t>29.06.2013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026FE-ABA9-4F10-8730-163B435F877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zakharov\amanda_lear_-_black_holes.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mpg.de/151550/extraterrestrische_physik"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astro.ucla.edu/~ghez/ghez9.jp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ru-RU" smtClean="0"/>
          </a:p>
        </p:txBody>
      </p:sp>
      <p:pic>
        <p:nvPicPr>
          <p:cNvPr id="4" name="amanda_lear_-_black_holes.mp3">
            <a:hlinkClick r:id="" action="ppaction://media"/>
          </p:cNvPr>
          <p:cNvPicPr>
            <a:picLocks noGrp="1" noRot="1" noChangeAspect="1"/>
          </p:cNvPicPr>
          <p:nvPr>
            <p:ph idx="1"/>
            <a:audioFile r:link="rId1"/>
          </p:nvPr>
        </p:nvPicPr>
        <p:blipFill>
          <a:blip r:embed="rId3" cstate="print"/>
          <a:srcRect/>
          <a:stretch>
            <a:fillRect/>
          </a:stretch>
        </p:blipFill>
        <p:spPr>
          <a:xfrm>
            <a:off x="2786063" y="2571750"/>
            <a:ext cx="3786187" cy="378618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84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85800" y="0"/>
            <a:ext cx="7772400" cy="1752600"/>
          </a:xfrm>
        </p:spPr>
        <p:txBody>
          <a:bodyPr/>
          <a:lstStyle/>
          <a:p>
            <a:r>
              <a:rPr lang="en-US" sz="3600" b="1" smtClean="0"/>
              <a:t>BHs is a consequence of black failure in knowledge of mathematics</a:t>
            </a:r>
          </a:p>
        </p:txBody>
      </p:sp>
      <p:pic>
        <p:nvPicPr>
          <p:cNvPr id="37891" name="Content Placeholder 3" descr="BHs.jpg"/>
          <p:cNvPicPr>
            <a:picLocks noGrp="1" noChangeAspect="1"/>
          </p:cNvPicPr>
          <p:nvPr>
            <p:ph idx="1"/>
          </p:nvPr>
        </p:nvPicPr>
        <p:blipFill>
          <a:blip r:embed="rId2" cstate="print"/>
          <a:srcRect/>
          <a:stretch>
            <a:fillRect/>
          </a:stretch>
        </p:blipFill>
        <p:spPr>
          <a:xfrm>
            <a:off x="2786063" y="1428750"/>
            <a:ext cx="4357687" cy="598487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052"/>
          <p:cNvGraphicFramePr>
            <a:graphicFrameLocks noChangeAspect="1"/>
          </p:cNvGraphicFramePr>
          <p:nvPr/>
        </p:nvGraphicFramePr>
        <p:xfrm>
          <a:off x="0" y="692150"/>
          <a:ext cx="9144000" cy="4618038"/>
        </p:xfrm>
        <a:graphic>
          <a:graphicData uri="http://schemas.openxmlformats.org/presentationml/2006/ole">
            <p:oleObj spid="_x0000_s1026" name="Photo Editor 照片" r:id="rId4" imgW="28161905" imgH="14219048"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048"/>
          <p:cNvGraphicFramePr>
            <a:graphicFrameLocks noChangeAspect="1"/>
          </p:cNvGraphicFramePr>
          <p:nvPr/>
        </p:nvGraphicFramePr>
        <p:xfrm>
          <a:off x="0" y="981075"/>
          <a:ext cx="9144000" cy="4586288"/>
        </p:xfrm>
        <a:graphic>
          <a:graphicData uri="http://schemas.openxmlformats.org/presentationml/2006/ole">
            <p:oleObj spid="_x0000_s2050" name="Photo Editor 照片" r:id="rId4" imgW="26980952" imgH="13533333"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357188" y="1000125"/>
            <a:ext cx="8429625" cy="6002338"/>
          </a:xfrm>
          <a:prstGeom prst="rect">
            <a:avLst/>
          </a:prstGeom>
          <a:noFill/>
          <a:ln w="9525">
            <a:noFill/>
            <a:miter lim="800000"/>
            <a:headEnd/>
            <a:tailEnd/>
          </a:ln>
        </p:spPr>
        <p:txBody>
          <a:bodyPr>
            <a:spAutoFit/>
          </a:bodyPr>
          <a:lstStyle/>
          <a:p>
            <a:r>
              <a:rPr lang="en-US"/>
              <a:t>The Royal Swedish Academy of Sciences has decided to award the Crafoord Prize in Astronomy 2012 to Reinhard Genzel, Max Planck Institute for Extraterrestrial Physics, Garching, Germany and Andrea Ghez, University of California, Los Angeles, USA, "for their observations of the stars orbiting the galactic centre, indicating the presence of a supermassive black hole".</a:t>
            </a:r>
            <a:br>
              <a:rPr lang="en-US"/>
            </a:br>
            <a:r>
              <a:rPr lang="en-US"/>
              <a:t/>
            </a:r>
            <a:br>
              <a:rPr lang="en-US"/>
            </a:br>
            <a:r>
              <a:rPr lang="en-US"/>
              <a:t>The Dark Heart of the Milky Way</a:t>
            </a:r>
            <a:br>
              <a:rPr lang="en-US"/>
            </a:br>
            <a:r>
              <a:rPr lang="en-US"/>
              <a:t/>
            </a:r>
            <a:br>
              <a:rPr lang="en-US"/>
            </a:br>
            <a:r>
              <a:rPr lang="en-US"/>
              <a:t>This year's Crafoord Prize Laureates have found the most reliable evidence to date that supermassive black holes really exist. For decades Reinhard Genzel and Andrea Ghez, with their research teams, have tracked stars around the centre of the Milky Way galaxy. Separately, they both arrived at the same conclusion: in our home galaxy resides a giant black hole called Sagittarius A*.</a:t>
            </a:r>
            <a:br>
              <a:rPr lang="en-US"/>
            </a:br>
            <a:endParaRPr lang="en-US"/>
          </a:p>
        </p:txBody>
      </p:sp>
      <p:sp>
        <p:nvSpPr>
          <p:cNvPr id="38915" name="Rectangle 2"/>
          <p:cNvSpPr>
            <a:spLocks noChangeArrowheads="1"/>
          </p:cNvSpPr>
          <p:nvPr/>
        </p:nvSpPr>
        <p:spPr bwMode="auto">
          <a:xfrm>
            <a:off x="500063" y="0"/>
            <a:ext cx="8358187" cy="461963"/>
          </a:xfrm>
          <a:prstGeom prst="rect">
            <a:avLst/>
          </a:prstGeom>
          <a:noFill/>
          <a:ln w="9525">
            <a:noFill/>
            <a:miter lim="800000"/>
            <a:headEnd/>
            <a:tailEnd/>
          </a:ln>
        </p:spPr>
        <p:txBody>
          <a:bodyPr>
            <a:spAutoFit/>
          </a:bodyPr>
          <a:lstStyle/>
          <a:p>
            <a:r>
              <a:rPr lang="en-US" b="1"/>
              <a:t>2012 Crafoord Prize in Astronomy Goes to Genzel &amp; Ghez</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profile_image"/>
          <p:cNvPicPr>
            <a:picLocks noChangeAspect="1" noChangeArrowheads="1"/>
          </p:cNvPicPr>
          <p:nvPr/>
        </p:nvPicPr>
        <p:blipFill>
          <a:blip r:embed="rId2" cstate="print"/>
          <a:srcRect/>
          <a:stretch>
            <a:fillRect/>
          </a:stretch>
        </p:blipFill>
        <p:spPr bwMode="auto">
          <a:xfrm>
            <a:off x="2857500" y="500063"/>
            <a:ext cx="1928813" cy="2287587"/>
          </a:xfrm>
          <a:prstGeom prst="rect">
            <a:avLst/>
          </a:prstGeom>
          <a:noFill/>
          <a:ln w="9525">
            <a:noFill/>
            <a:miter lim="800000"/>
            <a:headEnd/>
            <a:tailEnd/>
          </a:ln>
        </p:spPr>
      </p:pic>
      <p:sp>
        <p:nvSpPr>
          <p:cNvPr id="39939" name="Rectangle 2"/>
          <p:cNvSpPr>
            <a:spLocks noChangeArrowheads="1"/>
          </p:cNvSpPr>
          <p:nvPr/>
        </p:nvSpPr>
        <p:spPr bwMode="auto">
          <a:xfrm>
            <a:off x="714375" y="2928938"/>
            <a:ext cx="8001000" cy="3786187"/>
          </a:xfrm>
          <a:prstGeom prst="rect">
            <a:avLst/>
          </a:prstGeom>
          <a:noFill/>
          <a:ln w="9525">
            <a:noFill/>
            <a:miter lim="800000"/>
            <a:headEnd/>
            <a:tailEnd/>
          </a:ln>
        </p:spPr>
        <p:txBody>
          <a:bodyPr>
            <a:spAutoFit/>
          </a:bodyPr>
          <a:lstStyle/>
          <a:p>
            <a:r>
              <a:rPr lang="en-US" sz="1800"/>
              <a:t>Reinhard Genzel, Prof. Dr.</a:t>
            </a:r>
            <a:br>
              <a:rPr lang="en-US" sz="1800"/>
            </a:br>
            <a:r>
              <a:rPr lang="en-US" sz="1800">
                <a:hlinkClick r:id="rId3"/>
              </a:rPr>
              <a:t>Max Planck Institute for Extraterrestrial Physics</a:t>
            </a:r>
            <a:r>
              <a:rPr lang="en-US" sz="1800"/>
              <a:t>, Garching</a:t>
            </a:r>
          </a:p>
          <a:p>
            <a:r>
              <a:rPr lang="en-US" sz="1800" b="1"/>
              <a:t>Curriculum Vitae</a:t>
            </a:r>
          </a:p>
          <a:p>
            <a:r>
              <a:rPr lang="en-US" sz="1800"/>
              <a:t>Born on March 24, 1952 in Bad Homburg v.d.H. Study of physics Bonn Univ., doctorate Max Planck Institute for Radioastronomy Bonn (1978), Postdoctoral Fellow, Harvard-Smithsonian Center for Astrophysics (1978-1980), Cambridge, MA, Associate Professor of Physics and Associate Research Astronomer, Space Sciences Laboratory, University of California, Berkeley (1981- 1985), Full Professor of Physics, University of California, Berkeley (1985-1986), Director and Scientific Member at the Max Planck Institute for Extraterrestrial Physics (since 1986), Honorary Professor Munich Univ. (since 1988), Full Professor of Physics University of California Berkeley (since 1999). </a:t>
            </a:r>
            <a:r>
              <a:rPr lang="en-US"/>
              <a:t/>
            </a:r>
            <a:br>
              <a:rPr lang="en-US"/>
            </a:b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Picture of Ghez]">
            <a:hlinkClick r:id="rId2"/>
          </p:cNvPr>
          <p:cNvPicPr>
            <a:picLocks noChangeAspect="1" noChangeArrowheads="1"/>
          </p:cNvPicPr>
          <p:nvPr/>
        </p:nvPicPr>
        <p:blipFill>
          <a:blip r:embed="rId3" cstate="print"/>
          <a:srcRect/>
          <a:stretch>
            <a:fillRect/>
          </a:stretch>
        </p:blipFill>
        <p:spPr bwMode="auto">
          <a:xfrm>
            <a:off x="3500438" y="642938"/>
            <a:ext cx="1428750" cy="1905000"/>
          </a:xfrm>
          <a:prstGeom prst="rect">
            <a:avLst/>
          </a:prstGeom>
          <a:noFill/>
          <a:ln w="9525">
            <a:noFill/>
            <a:miter lim="800000"/>
            <a:headEnd/>
            <a:tailEnd/>
          </a:ln>
        </p:spPr>
      </p:pic>
      <p:sp>
        <p:nvSpPr>
          <p:cNvPr id="40963" name="Rectangle 2"/>
          <p:cNvSpPr>
            <a:spLocks noChangeArrowheads="1"/>
          </p:cNvSpPr>
          <p:nvPr/>
        </p:nvSpPr>
        <p:spPr bwMode="auto">
          <a:xfrm>
            <a:off x="2286000" y="2714625"/>
            <a:ext cx="4572000" cy="2308225"/>
          </a:xfrm>
          <a:prstGeom prst="rect">
            <a:avLst/>
          </a:prstGeom>
          <a:noFill/>
          <a:ln w="9525">
            <a:noFill/>
            <a:miter lim="800000"/>
            <a:headEnd/>
            <a:tailEnd/>
          </a:ln>
        </p:spPr>
        <p:txBody>
          <a:bodyPr>
            <a:spAutoFit/>
          </a:bodyPr>
          <a:lstStyle/>
          <a:p>
            <a:r>
              <a:rPr lang="en-US"/>
              <a:t>American citizen. Born 1965 in New York City, NY, USA. Ph.D. 1992 at California Institute of Technology, Pasadena, CA, USA. Professor at University of California, Los Angeles, CA, USA.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descr="Crafoord_p3.jpg"/>
          <p:cNvPicPr>
            <a:picLocks noChangeAspect="1"/>
          </p:cNvPicPr>
          <p:nvPr/>
        </p:nvPicPr>
        <p:blipFill>
          <a:blip r:embed="rId2" cstate="print"/>
          <a:srcRect/>
          <a:stretch>
            <a:fillRect/>
          </a:stretch>
        </p:blipFill>
        <p:spPr bwMode="auto">
          <a:xfrm>
            <a:off x="2214563" y="-357188"/>
            <a:ext cx="4846637" cy="8072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descr="Crafoord_p6.jpg"/>
          <p:cNvPicPr>
            <a:picLocks noChangeAspect="1"/>
          </p:cNvPicPr>
          <p:nvPr/>
        </p:nvPicPr>
        <p:blipFill>
          <a:blip r:embed="rId2" cstate="print"/>
          <a:srcRect/>
          <a:stretch>
            <a:fillRect/>
          </a:stretch>
        </p:blipFill>
        <p:spPr bwMode="auto">
          <a:xfrm>
            <a:off x="2149475" y="0"/>
            <a:ext cx="484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rafoord_p9.jpg"/>
          <p:cNvPicPr>
            <a:picLocks noChangeAspect="1"/>
          </p:cNvPicPr>
          <p:nvPr/>
        </p:nvPicPr>
        <p:blipFill>
          <a:blip r:embed="rId2" cstate="print"/>
          <a:srcRect/>
          <a:stretch>
            <a:fillRect/>
          </a:stretch>
        </p:blipFill>
        <p:spPr bwMode="auto">
          <a:xfrm>
            <a:off x="2149475" y="0"/>
            <a:ext cx="484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1" descr="Crafoord_p8.jpg"/>
          <p:cNvPicPr>
            <a:picLocks noChangeAspect="1"/>
          </p:cNvPicPr>
          <p:nvPr/>
        </p:nvPicPr>
        <p:blipFill>
          <a:blip r:embed="rId2" cstate="print"/>
          <a:srcRect/>
          <a:stretch>
            <a:fillRect/>
          </a:stretch>
        </p:blipFill>
        <p:spPr bwMode="auto">
          <a:xfrm>
            <a:off x="2149475" y="0"/>
            <a:ext cx="484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endParaRPr lang="ru-RU" smtClean="0"/>
          </a:p>
        </p:txBody>
      </p:sp>
      <p:sp>
        <p:nvSpPr>
          <p:cNvPr id="29699" name="Content Placeholder 2"/>
          <p:cNvSpPr>
            <a:spLocks noGrp="1"/>
          </p:cNvSpPr>
          <p:nvPr>
            <p:ph idx="1"/>
          </p:nvPr>
        </p:nvSpPr>
        <p:spPr>
          <a:xfrm>
            <a:off x="685800" y="1981200"/>
            <a:ext cx="7772400" cy="4876800"/>
          </a:xfrm>
        </p:spPr>
        <p:txBody>
          <a:bodyPr/>
          <a:lstStyle/>
          <a:p>
            <a:r>
              <a:rPr lang="en-US" b="1" smtClean="0"/>
              <a:t>Black Holes (Amanda Lear)</a:t>
            </a:r>
          </a:p>
          <a:p>
            <a:r>
              <a:rPr lang="en-US" sz="2800" smtClean="0"/>
              <a:t>I'm trying to understand why</a:t>
            </a:r>
            <a:br>
              <a:rPr lang="en-US" sz="2800" smtClean="0"/>
            </a:br>
            <a:r>
              <a:rPr lang="en-US" sz="2800" smtClean="0"/>
              <a:t>Like a black hole in the sky….</a:t>
            </a:r>
          </a:p>
          <a:p>
            <a:r>
              <a:rPr lang="en-US" sz="2800" smtClean="0"/>
              <a:t>A door opening on a new dimension…</a:t>
            </a:r>
            <a:br>
              <a:rPr lang="en-US" sz="2800" smtClean="0"/>
            </a:br>
            <a:r>
              <a:rPr lang="en-US" sz="2800" smtClean="0"/>
              <a:t>It’s another time</a:t>
            </a:r>
            <a:br>
              <a:rPr lang="en-US" sz="2800" smtClean="0"/>
            </a:br>
            <a:r>
              <a:rPr lang="en-US" sz="2800" smtClean="0"/>
              <a:t>And it's another space</a:t>
            </a:r>
            <a:br>
              <a:rPr lang="en-US" sz="2800" smtClean="0"/>
            </a:br>
            <a:r>
              <a:rPr lang="en-US" sz="2800" smtClean="0"/>
              <a:t>It’s something that science can't describe</a:t>
            </a:r>
            <a:br>
              <a:rPr lang="en-US" sz="2800" smtClean="0"/>
            </a:br>
            <a:r>
              <a:rPr lang="en-US" sz="2800" smtClean="0"/>
              <a:t>No one has ever seen (???) </a:t>
            </a:r>
            <a:br>
              <a:rPr lang="en-US" sz="2800" smtClean="0"/>
            </a:br>
            <a:r>
              <a:rPr lang="en-US" sz="2800" smtClean="0"/>
              <a:t>No one has ever been </a:t>
            </a:r>
            <a:br>
              <a:rPr lang="en-US" sz="2800" smtClean="0"/>
            </a:br>
            <a:r>
              <a:rPr lang="en-US" sz="2800" smtClean="0"/>
              <a:t>A black hole in the sky, why?</a:t>
            </a:r>
          </a:p>
        </p:txBody>
      </p:sp>
      <p:pic>
        <p:nvPicPr>
          <p:cNvPr id="29700" name="Picture 5" descr="lear_BHs.jpg"/>
          <p:cNvPicPr>
            <a:picLocks noChangeAspect="1"/>
          </p:cNvPicPr>
          <p:nvPr/>
        </p:nvPicPr>
        <p:blipFill>
          <a:blip r:embed="rId2" cstate="print"/>
          <a:srcRect/>
          <a:stretch>
            <a:fillRect/>
          </a:stretch>
        </p:blipFill>
        <p:spPr bwMode="auto">
          <a:xfrm>
            <a:off x="6143625" y="500063"/>
            <a:ext cx="2643188"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descr="Crafoord_p7.jpg"/>
          <p:cNvPicPr>
            <a:picLocks noChangeAspect="1"/>
          </p:cNvPicPr>
          <p:nvPr/>
        </p:nvPicPr>
        <p:blipFill>
          <a:blip r:embed="rId2" cstate="print"/>
          <a:srcRect/>
          <a:stretch>
            <a:fillRect/>
          </a:stretch>
        </p:blipFill>
        <p:spPr bwMode="auto">
          <a:xfrm>
            <a:off x="2149475" y="0"/>
            <a:ext cx="484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00063"/>
            <a:ext cx="8229600" cy="1928812"/>
          </a:xfrm>
        </p:spPr>
        <p:txBody>
          <a:bodyPr/>
          <a:lstStyle/>
          <a:p>
            <a:r>
              <a:rPr lang="en-US" sz="3600" smtClean="0"/>
              <a:t>Supermassive black hole at the Galactic Center</a:t>
            </a:r>
            <a:endParaRPr lang="en-US" altLang="zh-CN" sz="3600" b="1" smtClean="0">
              <a:ea typeface="宋体" pitchFamily="2" charset="-122"/>
            </a:endParaRPr>
          </a:p>
        </p:txBody>
      </p:sp>
      <p:sp>
        <p:nvSpPr>
          <p:cNvPr id="30723" name="Rectangle 3"/>
          <p:cNvSpPr>
            <a:spLocks noGrp="1" noChangeArrowheads="1"/>
          </p:cNvSpPr>
          <p:nvPr>
            <p:ph type="body" idx="1"/>
          </p:nvPr>
        </p:nvSpPr>
        <p:spPr>
          <a:xfrm>
            <a:off x="685800" y="2214563"/>
            <a:ext cx="7772400" cy="3857625"/>
          </a:xfrm>
        </p:spPr>
        <p:txBody>
          <a:bodyPr>
            <a:normAutofit fontScale="85000" lnSpcReduction="20000"/>
          </a:bodyPr>
          <a:lstStyle/>
          <a:p>
            <a:pPr eaLnBrk="1" hangingPunct="1">
              <a:lnSpc>
                <a:spcPct val="80000"/>
              </a:lnSpc>
            </a:pPr>
            <a:endParaRPr lang="it-IT" sz="2000" smtClean="0"/>
          </a:p>
          <a:p>
            <a:pPr eaLnBrk="1" hangingPunct="1">
              <a:lnSpc>
                <a:spcPct val="80000"/>
              </a:lnSpc>
            </a:pPr>
            <a:r>
              <a:rPr lang="it-IT" sz="2800" smtClean="0"/>
              <a:t>  Amanda Lear:    </a:t>
            </a:r>
            <a:r>
              <a:rPr lang="en-US" sz="2800" smtClean="0"/>
              <a:t>A black hole in the sky, why?</a:t>
            </a:r>
          </a:p>
          <a:p>
            <a:pPr eaLnBrk="1" hangingPunct="1">
              <a:lnSpc>
                <a:spcPct val="80000"/>
              </a:lnSpc>
            </a:pPr>
            <a:r>
              <a:rPr lang="en-US" sz="2000" smtClean="0"/>
              <a:t>     </a:t>
            </a:r>
            <a:r>
              <a:rPr lang="ru-RU" sz="2000" smtClean="0"/>
              <a:t>             </a:t>
            </a:r>
            <a:r>
              <a:rPr lang="ru-RU" sz="2000" b="1" smtClean="0"/>
              <a:t>А.Ф.</a:t>
            </a:r>
            <a:r>
              <a:rPr lang="en-US" sz="2000" b="1" smtClean="0"/>
              <a:t> </a:t>
            </a:r>
            <a:r>
              <a:rPr lang="ru-RU" sz="2000" b="1" smtClean="0"/>
              <a:t>Захаров </a:t>
            </a:r>
            <a:r>
              <a:rPr lang="it-IT" sz="1800" b="1" smtClean="0"/>
              <a:t>(Alexander F. Zakharov)</a:t>
            </a:r>
            <a:r>
              <a:rPr lang="ru-RU" sz="1800" b="1" smtClean="0"/>
              <a:t> </a:t>
            </a:r>
            <a:endParaRPr lang="en-US" sz="1800" b="1" smtClean="0"/>
          </a:p>
          <a:p>
            <a:pPr eaLnBrk="1" hangingPunct="1">
              <a:lnSpc>
                <a:spcPct val="80000"/>
              </a:lnSpc>
            </a:pPr>
            <a:r>
              <a:rPr lang="it-IT" sz="1800" b="1" smtClean="0"/>
              <a:t>                              E-mail: zakharov@itep.ru</a:t>
            </a:r>
          </a:p>
          <a:p>
            <a:pPr eaLnBrk="1" hangingPunct="1">
              <a:lnSpc>
                <a:spcPct val="80000"/>
              </a:lnSpc>
            </a:pPr>
            <a:r>
              <a:rPr lang="it-IT" sz="1800" b="1" smtClean="0"/>
              <a:t>                        </a:t>
            </a:r>
          </a:p>
          <a:p>
            <a:pPr eaLnBrk="1" hangingPunct="1">
              <a:lnSpc>
                <a:spcPct val="80000"/>
              </a:lnSpc>
            </a:pPr>
            <a:r>
              <a:rPr lang="it-IT" sz="1400" smtClean="0"/>
              <a:t>                           </a:t>
            </a:r>
            <a:r>
              <a:rPr lang="it-IT" sz="1600" b="1" smtClean="0"/>
              <a:t>   </a:t>
            </a:r>
            <a:r>
              <a:rPr lang="en-US" altLang="zh-CN" sz="1600" b="1" smtClean="0">
                <a:ea typeface="宋体" pitchFamily="2" charset="-122"/>
              </a:rPr>
              <a:t> </a:t>
            </a:r>
            <a:r>
              <a:rPr lang="ru-RU" sz="1600" b="1" i="1" smtClean="0"/>
              <a:t>Institute of Theoretical and Experimental Physics</a:t>
            </a:r>
            <a:r>
              <a:rPr lang="it-IT" sz="1600" b="1" i="1" smtClean="0"/>
              <a:t>, </a:t>
            </a:r>
          </a:p>
          <a:p>
            <a:pPr eaLnBrk="1" hangingPunct="1">
              <a:lnSpc>
                <a:spcPct val="80000"/>
              </a:lnSpc>
            </a:pPr>
            <a:r>
              <a:rPr lang="ru-RU" sz="1600" b="1" i="1" smtClean="0"/>
              <a:t> </a:t>
            </a:r>
            <a:r>
              <a:rPr lang="en-US" sz="1600" b="1" i="1" smtClean="0"/>
              <a:t>                               B. Cheremushkinskaya, 25, 117218 </a:t>
            </a:r>
            <a:r>
              <a:rPr lang="ru-RU" sz="1600" b="1" i="1" smtClean="0"/>
              <a:t>Moscow</a:t>
            </a:r>
            <a:endParaRPr lang="en-US" sz="1600" b="1" i="1" smtClean="0">
              <a:ea typeface="宋体" pitchFamily="2" charset="-122"/>
            </a:endParaRPr>
          </a:p>
          <a:p>
            <a:pPr eaLnBrk="1" hangingPunct="1">
              <a:lnSpc>
                <a:spcPct val="80000"/>
              </a:lnSpc>
            </a:pPr>
            <a:endParaRPr lang="en-US" altLang="zh-CN" sz="1600" b="1" i="1" smtClean="0">
              <a:ea typeface="宋体" pitchFamily="2" charset="-122"/>
            </a:endParaRPr>
          </a:p>
          <a:p>
            <a:pPr eaLnBrk="1" hangingPunct="1">
              <a:lnSpc>
                <a:spcPct val="80000"/>
              </a:lnSpc>
            </a:pPr>
            <a:r>
              <a:rPr lang="en-US" altLang="zh-CN" sz="1600" b="1" i="1" smtClean="0">
                <a:ea typeface="宋体" pitchFamily="2" charset="-122"/>
              </a:rPr>
              <a:t>                               Bogoliubov Laboratory of Theoretical Physics</a:t>
            </a:r>
            <a:endParaRPr lang="ru-RU" sz="1600" b="1" i="1" smtClean="0"/>
          </a:p>
          <a:p>
            <a:r>
              <a:rPr lang="en-US" altLang="zh-CN" sz="1600" b="1" i="1" smtClean="0">
                <a:ea typeface="宋体" pitchFamily="2" charset="-122"/>
              </a:rPr>
              <a:t>                               Joint Institute for Nuclear Research, Dubnan high, Russia</a:t>
            </a:r>
          </a:p>
          <a:p>
            <a:pPr eaLnBrk="1" hangingPunct="1">
              <a:lnSpc>
                <a:spcPct val="80000"/>
              </a:lnSpc>
            </a:pPr>
            <a:r>
              <a:rPr lang="en-US" sz="2400" smtClean="0"/>
              <a:t>            XXIXth International Workshop  High Energy  			Physics,  IHEP, Protvino, Russia                                                                       </a:t>
            </a:r>
          </a:p>
          <a:p>
            <a:pPr eaLnBrk="1" hangingPunct="1">
              <a:lnSpc>
                <a:spcPct val="80000"/>
              </a:lnSpc>
            </a:pPr>
            <a:r>
              <a:rPr lang="en-US" sz="2400" smtClean="0"/>
              <a:t>                                28 June, 2013  </a:t>
            </a:r>
            <a:endParaRPr lang="ru-RU" sz="2400" smtClean="0"/>
          </a:p>
          <a:p>
            <a:pPr eaLnBrk="1" hangingPunct="1">
              <a:lnSpc>
                <a:spcPct val="80000"/>
              </a:lnSpc>
              <a:buFontTx/>
              <a:buNone/>
            </a:pPr>
            <a:r>
              <a:rPr lang="ru-RU" sz="2400" smtClean="0"/>
              <a:t>                    </a:t>
            </a:r>
            <a:r>
              <a:rPr lang="en-US" altLang="zh-CN" sz="2400" smtClean="0">
                <a:ea typeface="宋体" pitchFamily="2" charset="-122"/>
              </a:rPr>
              <a:t> </a:t>
            </a:r>
            <a:r>
              <a:rPr lang="ru-RU" sz="2400" smtClean="0"/>
              <a:t>  </a:t>
            </a:r>
          </a:p>
          <a:p>
            <a:pPr eaLnBrk="1" hangingPunct="1">
              <a:lnSpc>
                <a:spcPct val="80000"/>
              </a:lnSpc>
            </a:pPr>
            <a:endParaRPr lang="ru-RU" sz="2000" smtClean="0"/>
          </a:p>
          <a:p>
            <a:pPr eaLnBrk="1" hangingPunct="1">
              <a:lnSpc>
                <a:spcPct val="80000"/>
              </a:lnSpc>
            </a:pPr>
            <a:endParaRPr lang="ru-RU" sz="2000" smtClean="0"/>
          </a:p>
          <a:p>
            <a:pPr eaLnBrk="1" hangingPunct="1">
              <a:lnSpc>
                <a:spcPct val="80000"/>
              </a:lnSpc>
              <a:buFontTx/>
              <a:buNone/>
            </a:pPr>
            <a:r>
              <a:rPr lang="ru-RU" sz="2000" smtClean="0"/>
              <a:t>                  </a:t>
            </a:r>
            <a:r>
              <a:rPr lang="en-US" sz="2000" smtClean="0"/>
              <a:t>                           </a:t>
            </a:r>
            <a:endParaRPr lang="en-US" altLang="zh-CN" sz="2000"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214313"/>
            <a:ext cx="7772400" cy="1071562"/>
          </a:xfrm>
        </p:spPr>
        <p:txBody>
          <a:bodyPr/>
          <a:lstStyle/>
          <a:p>
            <a:pPr eaLnBrk="1" hangingPunct="1"/>
            <a:r>
              <a:rPr lang="en-US" altLang="zh-CN" b="1" smtClean="0">
                <a:ea typeface="宋体" pitchFamily="2" charset="-122"/>
              </a:rPr>
              <a:t>Outline of my talk</a:t>
            </a:r>
            <a:endParaRPr lang="ru-RU" b="1" smtClean="0"/>
          </a:p>
        </p:txBody>
      </p:sp>
      <p:sp>
        <p:nvSpPr>
          <p:cNvPr id="31747" name="Rectangle 3"/>
          <p:cNvSpPr>
            <a:spLocks noGrp="1" noChangeArrowheads="1"/>
          </p:cNvSpPr>
          <p:nvPr>
            <p:ph type="body" idx="1"/>
          </p:nvPr>
        </p:nvSpPr>
        <p:spPr>
          <a:xfrm>
            <a:off x="685800" y="1571625"/>
            <a:ext cx="7772400" cy="4524375"/>
          </a:xfrm>
        </p:spPr>
        <p:txBody>
          <a:bodyPr>
            <a:normAutofit lnSpcReduction="10000"/>
          </a:bodyPr>
          <a:lstStyle/>
          <a:p>
            <a:pPr eaLnBrk="1" hangingPunct="1"/>
            <a:r>
              <a:rPr lang="en-US" altLang="zh-CN" sz="2800" smtClean="0">
                <a:ea typeface="宋体" pitchFamily="2" charset="-122"/>
              </a:rPr>
              <a:t>Introduction </a:t>
            </a:r>
          </a:p>
          <a:p>
            <a:pPr eaLnBrk="1" hangingPunct="1"/>
            <a:r>
              <a:rPr lang="en-US" altLang="zh-CN" sz="2800" smtClean="0">
                <a:ea typeface="宋体" pitchFamily="2" charset="-122"/>
              </a:rPr>
              <a:t>Crafoord prize and its winners</a:t>
            </a:r>
          </a:p>
          <a:p>
            <a:pPr eaLnBrk="1" hangingPunct="1"/>
            <a:r>
              <a:rPr lang="en-US" altLang="zh-CN" sz="2800" smtClean="0">
                <a:ea typeface="宋体" pitchFamily="2" charset="-122"/>
              </a:rPr>
              <a:t>Shadows for Kerr as a tool to evaluate  BH characteristics</a:t>
            </a:r>
          </a:p>
          <a:p>
            <a:pPr eaLnBrk="1" hangingPunct="1"/>
            <a:r>
              <a:rPr lang="en-US" altLang="zh-CN" sz="2800" smtClean="0">
                <a:ea typeface="宋体" pitchFamily="2" charset="-122"/>
              </a:rPr>
              <a:t>Shadows around Reissner-Nordstrom BHs</a:t>
            </a:r>
          </a:p>
          <a:p>
            <a:pPr eaLnBrk="1" hangingPunct="1"/>
            <a:r>
              <a:rPr lang="en-US" altLang="zh-CN" sz="2800" smtClean="0">
                <a:ea typeface="宋体" pitchFamily="2" charset="-122"/>
              </a:rPr>
              <a:t>Observations of BH at Sgr A and a tidal Reissner-Nordstrom BH</a:t>
            </a:r>
          </a:p>
          <a:p>
            <a:pPr eaLnBrk="1" hangingPunct="1"/>
            <a:r>
              <a:rPr lang="en-US" altLang="zh-CN" sz="2800" smtClean="0">
                <a:ea typeface="宋体" pitchFamily="2" charset="-122"/>
              </a:rPr>
              <a:t>Bright star trajectories around BH at GC as a tool to evaluate BH parameters and DM cluster</a:t>
            </a:r>
          </a:p>
          <a:p>
            <a:pPr eaLnBrk="1" hangingPunct="1"/>
            <a:r>
              <a:rPr lang="en-US" altLang="zh-CN" sz="2800" smtClean="0">
                <a:ea typeface="宋体" pitchFamily="2" charset="-122"/>
              </a:rPr>
              <a:t>Conclusions</a:t>
            </a:r>
            <a:endParaRPr lang="ru-RU" sz="2800" smtClean="0"/>
          </a:p>
          <a:p>
            <a:pPr eaLnBrk="1" hangingPunct="1"/>
            <a:endParaRPr lang="en-US" altLang="zh-CN" smtClean="0">
              <a:ea typeface="宋体" pitchFamily="2" charset="-122"/>
            </a:endParaRPr>
          </a:p>
          <a:p>
            <a:pPr eaLnBrk="1" hangingPunct="1">
              <a:buFontTx/>
              <a:buNone/>
            </a:pPr>
            <a:endParaRPr lang="ru-RU"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References</a:t>
            </a:r>
          </a:p>
        </p:txBody>
      </p:sp>
      <p:sp>
        <p:nvSpPr>
          <p:cNvPr id="32771" name="Content Placeholder 2"/>
          <p:cNvSpPr>
            <a:spLocks noGrp="1"/>
          </p:cNvSpPr>
          <p:nvPr>
            <p:ph idx="1"/>
          </p:nvPr>
        </p:nvSpPr>
        <p:spPr/>
        <p:txBody>
          <a:bodyPr/>
          <a:lstStyle/>
          <a:p>
            <a:r>
              <a:rPr lang="en-US" sz="2000" smtClean="0"/>
              <a:t>AFZ, F. De Paolis, G. Ingrosso, and A. A. Nucita, New Astronomy Reviews,  </a:t>
            </a:r>
            <a:r>
              <a:rPr lang="en-US" sz="2000" b="1" smtClean="0"/>
              <a:t>56</a:t>
            </a:r>
            <a:r>
              <a:rPr lang="en-US" sz="2000" smtClean="0"/>
              <a:t>, 64 (2012).</a:t>
            </a:r>
          </a:p>
          <a:p>
            <a:endParaRPr lang="en-US" sz="2000" smtClean="0"/>
          </a:p>
          <a:p>
            <a:r>
              <a:rPr lang="en-US" sz="2000" smtClean="0"/>
              <a:t>D. Borka,  P. Jovanovic,  V. Borka Jovanovic  and AFZ, Physical Reviews D,  </a:t>
            </a:r>
            <a:r>
              <a:rPr lang="en-US" sz="2000" b="1" smtClean="0"/>
              <a:t>85</a:t>
            </a:r>
            <a:r>
              <a:rPr lang="en-US" sz="2000" smtClean="0"/>
              <a:t>, 124004 (2012).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endParaRPr lang="ru-RU" smtClean="0"/>
          </a:p>
        </p:txBody>
      </p:sp>
      <p:pic>
        <p:nvPicPr>
          <p:cNvPr id="33795" name="Content Placeholder 5" descr="NAR_2011_p1.jpg"/>
          <p:cNvPicPr>
            <a:picLocks noGrp="1" noChangeAspect="1"/>
          </p:cNvPicPr>
          <p:nvPr>
            <p:ph idx="1"/>
          </p:nvPr>
        </p:nvPicPr>
        <p:blipFill>
          <a:blip r:embed="rId2" cstate="print"/>
          <a:srcRect/>
          <a:stretch>
            <a:fillRect/>
          </a:stretch>
        </p:blipFill>
        <p:spPr>
          <a:xfrm>
            <a:off x="1428750" y="0"/>
            <a:ext cx="6786563" cy="838993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pPr eaLnBrk="1" hangingPunct="1"/>
            <a:endParaRPr lang="it-IT" smtClean="0"/>
          </a:p>
        </p:txBody>
      </p:sp>
      <p:sp>
        <p:nvSpPr>
          <p:cNvPr id="34819" name="Rectangle 3"/>
          <p:cNvSpPr>
            <a:spLocks noGrp="1" noChangeArrowheads="1"/>
          </p:cNvSpPr>
          <p:nvPr>
            <p:ph type="subTitle" idx="1"/>
          </p:nvPr>
        </p:nvSpPr>
        <p:spPr/>
        <p:txBody>
          <a:bodyPr/>
          <a:lstStyle/>
          <a:p>
            <a:pPr eaLnBrk="1" hangingPunct="1"/>
            <a:endParaRPr lang="it-IT" smtClean="0"/>
          </a:p>
        </p:txBody>
      </p:sp>
      <p:pic>
        <p:nvPicPr>
          <p:cNvPr id="34820" name="Picture 4"/>
          <p:cNvPicPr>
            <a:picLocks noChangeAspect="1" noChangeArrowheads="1"/>
          </p:cNvPicPr>
          <p:nvPr/>
        </p:nvPicPr>
        <p:blipFill>
          <a:blip r:embed="rId3" cstate="print"/>
          <a:srcRect/>
          <a:stretch>
            <a:fillRect/>
          </a:stretch>
        </p:blipFill>
        <p:spPr bwMode="auto">
          <a:xfrm>
            <a:off x="1979613" y="0"/>
            <a:ext cx="4673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endParaRPr lang="it-IT" smtClean="0"/>
          </a:p>
        </p:txBody>
      </p:sp>
      <p:pic>
        <p:nvPicPr>
          <p:cNvPr id="35843" name="Picture 3"/>
          <p:cNvPicPr>
            <a:picLocks noGrp="1" noChangeAspect="1" noChangeArrowheads="1"/>
          </p:cNvPicPr>
          <p:nvPr>
            <p:ph type="body" idx="1"/>
          </p:nvPr>
        </p:nvPicPr>
        <p:blipFill>
          <a:blip r:embed="rId3" cstate="print"/>
          <a:srcRect/>
          <a:stretch>
            <a:fillRect/>
          </a:stretch>
        </p:blipFill>
        <p:spPr>
          <a:xfrm>
            <a:off x="2627313" y="0"/>
            <a:ext cx="4537075" cy="6858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p:txBody>
          <a:bodyPr/>
          <a:lstStyle/>
          <a:p>
            <a:pPr eaLnBrk="1" hangingPunct="1"/>
            <a:endParaRPr lang="it-IT" smtClean="0"/>
          </a:p>
        </p:txBody>
      </p:sp>
      <p:pic>
        <p:nvPicPr>
          <p:cNvPr id="36867" name="Picture 1027"/>
          <p:cNvPicPr>
            <a:picLocks noGrp="1" noChangeAspect="1" noChangeArrowheads="1"/>
          </p:cNvPicPr>
          <p:nvPr>
            <p:ph type="body" idx="1"/>
          </p:nvPr>
        </p:nvPicPr>
        <p:blipFill>
          <a:blip r:embed="rId3" cstate="print"/>
          <a:srcRect/>
          <a:stretch>
            <a:fillRect/>
          </a:stretch>
        </p:blipFill>
        <p:spPr>
          <a:xfrm>
            <a:off x="1692275" y="0"/>
            <a:ext cx="5183188"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334</Words>
  <Application>Microsoft Office PowerPoint</Application>
  <PresentationFormat>Экран (4:3)</PresentationFormat>
  <Paragraphs>46</Paragraphs>
  <Slides>20</Slides>
  <Notes>7</Notes>
  <HiddenSlides>0</HiddenSlides>
  <MMClips>1</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Тема Office</vt:lpstr>
      <vt:lpstr>Photo Editor 照片</vt:lpstr>
      <vt:lpstr>Слайд 1</vt:lpstr>
      <vt:lpstr>Слайд 2</vt:lpstr>
      <vt:lpstr>Supermassive black hole at the Galactic Center</vt:lpstr>
      <vt:lpstr>Outline of my talk</vt:lpstr>
      <vt:lpstr>References</vt:lpstr>
      <vt:lpstr>Слайд 6</vt:lpstr>
      <vt:lpstr>Слайд 7</vt:lpstr>
      <vt:lpstr>Слайд 8</vt:lpstr>
      <vt:lpstr>Слайд 9</vt:lpstr>
      <vt:lpstr>BHs is a consequence of black failure in knowledge of mathematics</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1</cp:revision>
  <dcterms:created xsi:type="dcterms:W3CDTF">2013-06-29T11:19:51Z</dcterms:created>
  <dcterms:modified xsi:type="dcterms:W3CDTF">2013-06-29T11:21:09Z</dcterms:modified>
</cp:coreProperties>
</file>