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6" d="100"/>
          <a:sy n="36" d="100"/>
        </p:scale>
        <p:origin x="-979"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E02A0B-2A1A-4A05-A6D4-423A13B716B9}" type="datetimeFigureOut">
              <a:rPr lang="ru-RU" smtClean="0"/>
              <a:t>29.06.2013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A103A4-36D4-4F86-A64D-E6203BEF6C8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p:txBody>
          <a:bodyPr/>
          <a:lstStyle/>
          <a:p>
            <a:pPr>
              <a:defRPr/>
            </a:pPr>
            <a:fld id="{B8BC59FC-1470-4CBB-85CF-4B8B85E65968}" type="slidenum">
              <a:rPr lang="zh-CN" altLang="en-US" smtClean="0"/>
              <a:pPr>
                <a:defRPr/>
              </a:pPr>
              <a:t>1</a:t>
            </a:fld>
            <a:endParaRPr lang="en-US" altLang="zh-CN" smtClean="0"/>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a:ln/>
        </p:spPr>
      </p:sp>
      <p:sp>
        <p:nvSpPr>
          <p:cNvPr id="251907" name="Notes Placeholder 2"/>
          <p:cNvSpPr>
            <a:spLocks noGrp="1"/>
          </p:cNvSpPr>
          <p:nvPr>
            <p:ph type="body" idx="1"/>
          </p:nvPr>
        </p:nvSpPr>
        <p:spPr>
          <a:noFill/>
          <a:ln/>
        </p:spPr>
        <p:txBody>
          <a:bodyPr/>
          <a:lstStyle/>
          <a:p>
            <a:endParaRPr lang="ru-RU" smtClean="0"/>
          </a:p>
        </p:txBody>
      </p:sp>
      <p:sp>
        <p:nvSpPr>
          <p:cNvPr id="278532" name="Slide Number Placeholder 3"/>
          <p:cNvSpPr>
            <a:spLocks noGrp="1"/>
          </p:cNvSpPr>
          <p:nvPr>
            <p:ph type="sldNum" sz="quarter" idx="5"/>
          </p:nvPr>
        </p:nvSpPr>
        <p:spPr/>
        <p:txBody>
          <a:bodyPr/>
          <a:lstStyle/>
          <a:p>
            <a:pPr>
              <a:defRPr/>
            </a:pPr>
            <a:fld id="{2DEDC88C-EB9E-4278-856C-D70D11B0B7C8}" type="slidenum">
              <a:rPr lang="zh-CN" altLang="en-US" smtClean="0"/>
              <a:pPr>
                <a:defRPr/>
              </a:pPr>
              <a:t>11</a:t>
            </a:fld>
            <a:endParaRPr lang="en-US"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a:ln/>
        </p:spPr>
      </p:sp>
      <p:sp>
        <p:nvSpPr>
          <p:cNvPr id="252931" name="Notes Placeholder 2"/>
          <p:cNvSpPr>
            <a:spLocks noGrp="1"/>
          </p:cNvSpPr>
          <p:nvPr>
            <p:ph type="body" idx="1"/>
          </p:nvPr>
        </p:nvSpPr>
        <p:spPr>
          <a:noFill/>
          <a:ln/>
        </p:spPr>
        <p:txBody>
          <a:bodyPr/>
          <a:lstStyle/>
          <a:p>
            <a:pPr eaLnBrk="1" hangingPunct="1"/>
            <a:endParaRPr lang="ru-RU" smtClean="0"/>
          </a:p>
        </p:txBody>
      </p:sp>
      <p:sp>
        <p:nvSpPr>
          <p:cNvPr id="325636" name="Slide Number Placeholder 3"/>
          <p:cNvSpPr>
            <a:spLocks noGrp="1"/>
          </p:cNvSpPr>
          <p:nvPr>
            <p:ph type="sldNum" sz="quarter" idx="5"/>
          </p:nvPr>
        </p:nvSpPr>
        <p:spPr/>
        <p:txBody>
          <a:bodyPr/>
          <a:lstStyle/>
          <a:p>
            <a:pPr>
              <a:defRPr/>
            </a:pPr>
            <a:fld id="{7D2824CF-0084-462A-9175-612726AB0EDB}" type="slidenum">
              <a:rPr lang="zh-CN" altLang="en-US" smtClean="0"/>
              <a:pPr>
                <a:defRPr/>
              </a:pPr>
              <a:t>16</a:t>
            </a:fld>
            <a:endParaRPr lang="en-US"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7"/>
          <p:cNvSpPr>
            <a:spLocks noGrp="1" noChangeArrowheads="1"/>
          </p:cNvSpPr>
          <p:nvPr>
            <p:ph type="sldNum" sz="quarter" idx="5"/>
          </p:nvPr>
        </p:nvSpPr>
        <p:spPr/>
        <p:txBody>
          <a:bodyPr/>
          <a:lstStyle/>
          <a:p>
            <a:pPr>
              <a:defRPr/>
            </a:pPr>
            <a:fld id="{9C127757-F974-4806-A300-187E89F3732E}" type="slidenum">
              <a:rPr lang="zh-CN" altLang="en-US" smtClean="0"/>
              <a:pPr>
                <a:defRPr/>
              </a:pPr>
              <a:t>17</a:t>
            </a:fld>
            <a:endParaRPr lang="en-US" altLang="zh-CN"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7"/>
          <p:cNvSpPr>
            <a:spLocks noGrp="1" noChangeArrowheads="1"/>
          </p:cNvSpPr>
          <p:nvPr>
            <p:ph type="sldNum" sz="quarter" idx="5"/>
          </p:nvPr>
        </p:nvSpPr>
        <p:spPr/>
        <p:txBody>
          <a:bodyPr/>
          <a:lstStyle/>
          <a:p>
            <a:pPr>
              <a:defRPr/>
            </a:pPr>
            <a:fld id="{024F2D8E-C08B-46C2-94ED-05D4B3DCBC0B}" type="slidenum">
              <a:rPr lang="zh-CN" altLang="en-US" smtClean="0"/>
              <a:pPr>
                <a:defRPr/>
              </a:pPr>
              <a:t>18</a:t>
            </a:fld>
            <a:endParaRPr lang="en-US" altLang="zh-CN" smtClean="0"/>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7"/>
          <p:cNvSpPr>
            <a:spLocks noGrp="1" noChangeArrowheads="1"/>
          </p:cNvSpPr>
          <p:nvPr>
            <p:ph type="sldNum" sz="quarter" idx="5"/>
          </p:nvPr>
        </p:nvSpPr>
        <p:spPr/>
        <p:txBody>
          <a:bodyPr/>
          <a:lstStyle/>
          <a:p>
            <a:pPr>
              <a:defRPr/>
            </a:pPr>
            <a:fld id="{1C5C45AA-238E-4E88-B7F9-A3590E7CF32E}" type="slidenum">
              <a:rPr lang="zh-CN" altLang="en-US" smtClean="0"/>
              <a:pPr>
                <a:defRPr/>
              </a:pPr>
              <a:t>19</a:t>
            </a:fld>
            <a:endParaRPr lang="en-US" altLang="zh-CN" smtClean="0"/>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p:txBody>
          <a:bodyPr/>
          <a:lstStyle/>
          <a:p>
            <a:pPr>
              <a:defRPr/>
            </a:pPr>
            <a:fld id="{009589A7-69DB-496A-8E92-0E05A34CDB75}" type="slidenum">
              <a:rPr lang="zh-CN" altLang="en-US" smtClean="0"/>
              <a:pPr>
                <a:defRPr/>
              </a:pPr>
              <a:t>2</a:t>
            </a:fld>
            <a:endParaRPr lang="en-US" altLang="zh-CN" smtClean="0"/>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p:txBody>
          <a:bodyPr/>
          <a:lstStyle/>
          <a:p>
            <a:pPr>
              <a:defRPr/>
            </a:pPr>
            <a:fld id="{D2645AF0-2D62-4685-9693-2189935FB3A2}" type="slidenum">
              <a:rPr lang="zh-CN" altLang="en-US" smtClean="0"/>
              <a:pPr>
                <a:defRPr/>
              </a:pPr>
              <a:t>3</a:t>
            </a:fld>
            <a:endParaRPr lang="en-US" altLang="zh-CN" smtClean="0"/>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p:txBody>
          <a:bodyPr/>
          <a:lstStyle/>
          <a:p>
            <a:pPr>
              <a:defRPr/>
            </a:pPr>
            <a:fld id="{69A3A9A4-4137-472A-A2E6-07783C108073}" type="slidenum">
              <a:rPr lang="zh-CN" altLang="en-US" smtClean="0"/>
              <a:pPr>
                <a:defRPr/>
              </a:pPr>
              <a:t>4</a:t>
            </a:fld>
            <a:endParaRPr lang="en-US" altLang="zh-CN" smtClean="0"/>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a:spLocks noGrp="1" noChangeArrowheads="1"/>
          </p:cNvSpPr>
          <p:nvPr>
            <p:ph type="sldNum" sz="quarter" idx="5"/>
          </p:nvPr>
        </p:nvSpPr>
        <p:spPr/>
        <p:txBody>
          <a:bodyPr/>
          <a:lstStyle/>
          <a:p>
            <a:pPr>
              <a:defRPr/>
            </a:pPr>
            <a:fld id="{5ECF3255-3ECD-4AE5-8482-98E93D0B3B7E}" type="slidenum">
              <a:rPr lang="zh-CN" altLang="en-US" smtClean="0"/>
              <a:pPr>
                <a:defRPr/>
              </a:pPr>
              <a:t>5</a:t>
            </a:fld>
            <a:endParaRPr lang="en-US" altLang="zh-CN" smtClean="0"/>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p:txBody>
          <a:bodyPr/>
          <a:lstStyle/>
          <a:p>
            <a:pPr>
              <a:defRPr/>
            </a:pPr>
            <a:fld id="{4B6CF5AD-0286-4819-AE9F-3315D29EA614}" type="slidenum">
              <a:rPr lang="zh-CN" altLang="en-US" smtClean="0"/>
              <a:pPr>
                <a:defRPr/>
              </a:pPr>
              <a:t>6</a:t>
            </a:fld>
            <a:endParaRPr lang="en-US" altLang="zh-CN" smtClean="0"/>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p:txBody>
          <a:bodyPr/>
          <a:lstStyle/>
          <a:p>
            <a:pPr>
              <a:defRPr/>
            </a:pPr>
            <a:fld id="{EC2F1315-CCB0-4711-AD78-272CA49B2D6C}" type="slidenum">
              <a:rPr lang="zh-CN" altLang="en-US" smtClean="0"/>
              <a:pPr>
                <a:defRPr/>
              </a:pPr>
              <a:t>7</a:t>
            </a:fld>
            <a:endParaRPr lang="en-US" altLang="zh-CN"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p:txBody>
          <a:bodyPr/>
          <a:lstStyle/>
          <a:p>
            <a:pPr>
              <a:defRPr/>
            </a:pPr>
            <a:fld id="{AE565DBF-E4E3-4B7D-91F4-3B26BCD23A26}" type="slidenum">
              <a:rPr lang="zh-CN" altLang="en-US" smtClean="0"/>
              <a:pPr>
                <a:defRPr/>
              </a:pPr>
              <a:t>8</a:t>
            </a:fld>
            <a:endParaRPr lang="en-US" altLang="zh-CN" smtClean="0"/>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7"/>
          <p:cNvSpPr>
            <a:spLocks noGrp="1" noChangeArrowheads="1"/>
          </p:cNvSpPr>
          <p:nvPr>
            <p:ph type="sldNum" sz="quarter" idx="5"/>
          </p:nvPr>
        </p:nvSpPr>
        <p:spPr/>
        <p:txBody>
          <a:bodyPr/>
          <a:lstStyle/>
          <a:p>
            <a:pPr>
              <a:defRPr/>
            </a:pPr>
            <a:fld id="{66A5BB87-1C5E-4892-9DB2-425C812CB1AF}" type="slidenum">
              <a:rPr lang="zh-CN" altLang="en-US" smtClean="0"/>
              <a:pPr>
                <a:defRPr/>
              </a:pPr>
              <a:t>9</a:t>
            </a:fld>
            <a:endParaRPr lang="en-US" altLang="zh-CN" smtClean="0"/>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422A64-A4B4-4749-8264-FEBDF864EA67}" type="datetimeFigureOut">
              <a:rPr lang="ru-RU" smtClean="0"/>
              <a:t>29.06.2013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422A64-A4B4-4749-8264-FEBDF864EA67}" type="datetimeFigureOut">
              <a:rPr lang="ru-RU" smtClean="0"/>
              <a:t>29.06.2013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422A64-A4B4-4749-8264-FEBDF864EA67}" type="datetimeFigureOut">
              <a:rPr lang="ru-RU" smtClean="0"/>
              <a:t>29.06.2013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026FE-ABA9-4F10-8730-163B435F877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3" Type="http://schemas.openxmlformats.org/officeDocument/2006/relationships/image" Target="../media/image16.jpe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5" Type="http://schemas.openxmlformats.org/officeDocument/2006/relationships/image" Target="../media/image38.jpeg"/><Relationship Id="rId2" Type="http://schemas.openxmlformats.org/officeDocument/2006/relationships/notesSlide" Target="../notesSlides/notesSlide11.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6.xml"/><Relationship Id="rId6" Type="http://schemas.openxmlformats.org/officeDocument/2006/relationships/image" Target="../media/image19.png"/><Relationship Id="rId11" Type="http://schemas.openxmlformats.org/officeDocument/2006/relationships/image" Target="../media/image24.png"/><Relationship Id="rId24" Type="http://schemas.openxmlformats.org/officeDocument/2006/relationships/image" Target="../media/image37.pn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6.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1024"/>
          <p:cNvGraphicFramePr>
            <a:graphicFrameLocks noChangeAspect="1"/>
          </p:cNvGraphicFramePr>
          <p:nvPr/>
        </p:nvGraphicFramePr>
        <p:xfrm>
          <a:off x="228600" y="285750"/>
          <a:ext cx="8915400" cy="5429250"/>
        </p:xfrm>
        <a:graphic>
          <a:graphicData uri="http://schemas.openxmlformats.org/presentationml/2006/ole">
            <p:oleObj spid="_x0000_s16386" name="Photo Editor Photo" r:id="rId4" imgW="17076190" imgH="10333333" progId="">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1" descr="Nature_2008_p1.jpg"/>
          <p:cNvPicPr>
            <a:picLocks noChangeAspect="1"/>
          </p:cNvPicPr>
          <p:nvPr/>
        </p:nvPicPr>
        <p:blipFill>
          <a:blip r:embed="rId2" cstate="print"/>
          <a:srcRect/>
          <a:stretch>
            <a:fillRect/>
          </a:stretch>
        </p:blipFill>
        <p:spPr bwMode="auto">
          <a:xfrm>
            <a:off x="1428750" y="0"/>
            <a:ext cx="6143625" cy="8286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Nature_08_Sgr_A_figure_2.jpg"/>
          <p:cNvPicPr>
            <a:picLocks noChangeAspect="1"/>
          </p:cNvPicPr>
          <p:nvPr/>
        </p:nvPicPr>
        <p:blipFill>
          <a:blip r:embed="rId3" cstate="print"/>
          <a:srcRect/>
          <a:stretch>
            <a:fillRect/>
          </a:stretch>
        </p:blipFill>
        <p:spPr bwMode="auto">
          <a:xfrm>
            <a:off x="2428875" y="0"/>
            <a:ext cx="4357688" cy="3857625"/>
          </a:xfrm>
          <a:prstGeom prst="rect">
            <a:avLst/>
          </a:prstGeom>
          <a:noFill/>
          <a:ln w="9525">
            <a:noFill/>
            <a:miter lim="800000"/>
            <a:headEnd/>
            <a:tailEnd/>
          </a:ln>
        </p:spPr>
      </p:pic>
      <p:pic>
        <p:nvPicPr>
          <p:cNvPr id="97283" name="Picture 3" descr="Nature_08_Sgr_A_caption_2.jpg"/>
          <p:cNvPicPr>
            <a:picLocks noChangeAspect="1"/>
          </p:cNvPicPr>
          <p:nvPr/>
        </p:nvPicPr>
        <p:blipFill>
          <a:blip r:embed="rId4" cstate="print"/>
          <a:srcRect/>
          <a:stretch>
            <a:fillRect/>
          </a:stretch>
        </p:blipFill>
        <p:spPr bwMode="auto">
          <a:xfrm>
            <a:off x="1714500" y="3857625"/>
            <a:ext cx="57150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endParaRPr lang="ru-RU" smtClean="0"/>
          </a:p>
        </p:txBody>
      </p:sp>
      <p:pic>
        <p:nvPicPr>
          <p:cNvPr id="98307" name="Picture 2" descr="RN.eps"/>
          <p:cNvPicPr>
            <a:picLocks noChangeAspect="1"/>
          </p:cNvPicPr>
          <p:nvPr/>
        </p:nvPicPr>
        <p:blipFill>
          <a:blip r:embed="rId2" cstate="print"/>
          <a:srcRect/>
          <a:stretch>
            <a:fillRect/>
          </a:stretch>
        </p:blipFill>
        <p:spPr bwMode="auto">
          <a:xfrm>
            <a:off x="606425" y="598488"/>
            <a:ext cx="7931150" cy="566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endParaRPr lang="ru-RU" smtClean="0"/>
          </a:p>
        </p:txBody>
      </p:sp>
      <p:pic>
        <p:nvPicPr>
          <p:cNvPr id="99331" name="Picture 2" descr="RN4_shadows.jpg"/>
          <p:cNvPicPr>
            <a:picLocks noChangeAspect="1"/>
          </p:cNvPicPr>
          <p:nvPr/>
        </p:nvPicPr>
        <p:blipFill>
          <a:blip r:embed="rId2" cstate="print"/>
          <a:srcRect/>
          <a:stretch>
            <a:fillRect/>
          </a:stretch>
        </p:blipFill>
        <p:spPr bwMode="auto">
          <a:xfrm>
            <a:off x="2268538" y="-2043113"/>
            <a:ext cx="5183187" cy="8208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endParaRPr lang="ru-RU" smtClean="0"/>
          </a:p>
        </p:txBody>
      </p:sp>
      <p:pic>
        <p:nvPicPr>
          <p:cNvPr id="100355" name="Picture 2" descr="RN4_unstable_orbits.jpg"/>
          <p:cNvPicPr>
            <a:picLocks noChangeAspect="1"/>
          </p:cNvPicPr>
          <p:nvPr/>
        </p:nvPicPr>
        <p:blipFill>
          <a:blip r:embed="rId2" cstate="print"/>
          <a:srcRect/>
          <a:stretch>
            <a:fillRect/>
          </a:stretch>
        </p:blipFill>
        <p:spPr bwMode="auto">
          <a:xfrm>
            <a:off x="2124075" y="-1323975"/>
            <a:ext cx="525621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0" y="609600"/>
            <a:ext cx="9144000" cy="5962650"/>
          </a:xfrm>
        </p:spPr>
        <p:txBody>
          <a:bodyPr/>
          <a:lstStyle/>
          <a:p>
            <a:pPr algn="l"/>
            <a:r>
              <a:rPr lang="en-US" altLang="zh-CN" sz="1800" b="1" smtClean="0">
                <a:ea typeface="宋体" pitchFamily="2" charset="-122"/>
              </a:rPr>
              <a:t>Recently,Bin-Nun (2010) discussed  an opportunity that the black hole at the Galactic Center is described by the tidal Reissner-- Nordstrom metric which may be admitted by the Randall--Sundrum II braneworld scenario. Bin-Nun suggested an  opportunity of evaluating the black hole metric analyzing (retro-)lensing of bright stars  around the black hole in the Galactic Center. Doeleman et al. (2008) evaluated a shadow size</a:t>
            </a:r>
            <a:br>
              <a:rPr lang="en-US" altLang="zh-CN" sz="1800" b="1" smtClean="0">
                <a:ea typeface="宋体" pitchFamily="2" charset="-122"/>
              </a:rPr>
            </a:br>
            <a:r>
              <a:rPr lang="en-US" altLang="zh-CN" sz="1800" b="1" smtClean="0">
                <a:ea typeface="宋体" pitchFamily="2" charset="-122"/>
              </a:rPr>
              <a:t>for the black hole at the Galactic Center.  Measurements of the shadow size around the black hole may help to evaluate parameters of black hole metric Zakharov et al (2005). We derive an analytic expression for the black hole shadow size as a function of charge for the tidal Reissner-- Nordstrom metric. We conclude that observational data concerning shadow size measurements are not consistent with significant negative charges, in particular, the significant negative charge Q/(4M^</a:t>
            </a:r>
            <a:r>
              <a:rPr lang="en-US" altLang="zh-CN" sz="2000" b="1" smtClean="0">
                <a:ea typeface="宋体" pitchFamily="2" charset="-122"/>
              </a:rPr>
              <a:t>2</a:t>
            </a:r>
            <a:r>
              <a:rPr lang="en-US" altLang="zh-CN" sz="1800" b="1" smtClean="0">
                <a:ea typeface="宋体" pitchFamily="2" charset="-122"/>
              </a:rPr>
              <a:t>)=-1.6 (discussed by  Bin-Nun (2010) is practically  ruled out with a very probability (the charge is roughly speaking is beyond</a:t>
            </a:r>
            <a:br>
              <a:rPr lang="en-US" altLang="zh-CN" sz="1800" b="1" smtClean="0">
                <a:ea typeface="宋体" pitchFamily="2" charset="-122"/>
              </a:rPr>
            </a:br>
            <a:r>
              <a:rPr lang="en-US" altLang="zh-CN" sz="1800" b="1" smtClean="0">
                <a:ea typeface="宋体" pitchFamily="2" charset="-122"/>
              </a:rPr>
              <a:t>9 </a:t>
            </a:r>
            <a:r>
              <a:rPr lang="el-GR" altLang="zh-CN" sz="1800" b="1" smtClean="0">
                <a:ea typeface="宋体" pitchFamily="2" charset="-122"/>
              </a:rPr>
              <a:t>σ</a:t>
            </a:r>
            <a:r>
              <a:rPr lang="en-US" altLang="zh-CN" sz="1800" b="1" smtClean="0">
                <a:ea typeface="宋体" pitchFamily="2" charset="-122"/>
              </a:rPr>
              <a:t> confidence level, but a negative charge is beyond</a:t>
            </a:r>
            <a:br>
              <a:rPr lang="en-US" altLang="zh-CN" sz="1800" b="1" smtClean="0">
                <a:ea typeface="宋体" pitchFamily="2" charset="-122"/>
              </a:rPr>
            </a:br>
            <a:r>
              <a:rPr lang="en-US" altLang="zh-CN" sz="1800" b="1" smtClean="0">
                <a:ea typeface="宋体" pitchFamily="2" charset="-122"/>
              </a:rPr>
              <a:t>3 </a:t>
            </a:r>
            <a:r>
              <a:rPr lang="el-GR" altLang="zh-CN" sz="1800" b="1" smtClean="0">
                <a:ea typeface="宋体" pitchFamily="2" charset="-122"/>
              </a:rPr>
              <a:t>σ </a:t>
            </a:r>
            <a:r>
              <a:rPr lang="en-US" altLang="zh-CN" sz="1800" b="1" smtClean="0">
                <a:ea typeface="宋体" pitchFamily="2" charset="-122"/>
              </a:rPr>
              <a:t> confidence level).</a:t>
            </a:r>
            <a:endParaRPr lang="en-US" sz="18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107950" y="836613"/>
            <a:ext cx="5761038" cy="5762625"/>
          </a:xfrm>
          <a:prstGeom prst="rect">
            <a:avLst/>
          </a:prstGeom>
          <a:solidFill>
            <a:srgbClr val="BBFFDA"/>
          </a:solidFill>
          <a:ln w="12700">
            <a:solidFill>
              <a:srgbClr val="275AFF"/>
            </a:solidFill>
            <a:miter lim="800000"/>
            <a:headEnd/>
            <a:tailEnd/>
          </a:ln>
        </p:spPr>
        <p:txBody>
          <a:bodyPr/>
          <a:lstStyle/>
          <a:p>
            <a:pPr marL="342900" indent="-342900">
              <a:lnSpc>
                <a:spcPct val="80000"/>
              </a:lnSpc>
              <a:spcBef>
                <a:spcPct val="20000"/>
              </a:spcBef>
            </a:pPr>
            <a:r>
              <a:rPr lang="en-US" sz="1800" b="1">
                <a:solidFill>
                  <a:srgbClr val="CC3300"/>
                </a:solidFill>
                <a:latin typeface="Arial Black" pitchFamily="34" charset="0"/>
              </a:rPr>
              <a:t>“S</a:t>
            </a:r>
            <a:r>
              <a:rPr lang="en-US" sz="1600" b="1">
                <a:solidFill>
                  <a:srgbClr val="CC3300"/>
                </a:solidFill>
                <a:latin typeface="Arial Black" pitchFamily="34" charset="0"/>
              </a:rPr>
              <a:t>PECTR</a:t>
            </a:r>
            <a:r>
              <a:rPr lang="en-US" sz="1800" b="1">
                <a:solidFill>
                  <a:srgbClr val="CC3300"/>
                </a:solidFill>
                <a:latin typeface="Arial Black" pitchFamily="34" charset="0"/>
              </a:rPr>
              <a:t>-R” (Mission</a:t>
            </a:r>
            <a:r>
              <a:rPr lang="ru-RU" sz="1800" b="1">
                <a:solidFill>
                  <a:srgbClr val="CC3300"/>
                </a:solidFill>
                <a:latin typeface="Arial Black" pitchFamily="34" charset="0"/>
              </a:rPr>
              <a:t> </a:t>
            </a:r>
            <a:r>
              <a:rPr lang="en-US" sz="1800" b="1">
                <a:solidFill>
                  <a:srgbClr val="CC3300"/>
                </a:solidFill>
                <a:latin typeface="Arial Black" pitchFamily="34" charset="0"/>
              </a:rPr>
              <a:t>“</a:t>
            </a:r>
            <a:r>
              <a:rPr lang="en-US" b="1">
                <a:solidFill>
                  <a:srgbClr val="CC3300"/>
                </a:solidFill>
                <a:latin typeface="Arial Black" pitchFamily="34" charset="0"/>
              </a:rPr>
              <a:t>RadioAstron</a:t>
            </a:r>
            <a:r>
              <a:rPr lang="en-US" sz="1800" b="1">
                <a:solidFill>
                  <a:srgbClr val="CC3300"/>
                </a:solidFill>
                <a:latin typeface="Arial Black" pitchFamily="34" charset="0"/>
              </a:rPr>
              <a:t>”)</a:t>
            </a:r>
            <a:r>
              <a:rPr lang="ru-RU" sz="1400">
                <a:solidFill>
                  <a:srgbClr val="CC3300"/>
                </a:solidFill>
              </a:rPr>
              <a:t> </a:t>
            </a:r>
            <a:endParaRPr lang="en-US" sz="1600" b="1">
              <a:solidFill>
                <a:srgbClr val="CC3300"/>
              </a:solidFill>
              <a:latin typeface="Arial Black" pitchFamily="34" charset="0"/>
            </a:endParaRPr>
          </a:p>
          <a:p>
            <a:pPr marL="342900" indent="-342900">
              <a:lnSpc>
                <a:spcPct val="110000"/>
              </a:lnSpc>
              <a:spcBef>
                <a:spcPct val="20000"/>
              </a:spcBef>
            </a:pPr>
            <a:r>
              <a:rPr lang="en-US" sz="1400">
                <a:solidFill>
                  <a:schemeClr val="accent2"/>
                </a:solidFill>
                <a:latin typeface="Arial Black" pitchFamily="34" charset="0"/>
              </a:rPr>
              <a:t>Main scientific tasks of the mission</a:t>
            </a:r>
            <a:r>
              <a:rPr lang="en-US" sz="1400"/>
              <a:t> </a:t>
            </a:r>
            <a:r>
              <a:rPr lang="ru-RU" sz="1400">
                <a:solidFill>
                  <a:schemeClr val="accent2"/>
                </a:solidFill>
                <a:latin typeface="Arial Black" pitchFamily="34" charset="0"/>
              </a:rPr>
              <a:t>–</a:t>
            </a:r>
            <a:r>
              <a:rPr lang="ru-RU" sz="1400">
                <a:latin typeface="Arial Black" pitchFamily="34" charset="0"/>
              </a:rPr>
              <a:t> </a:t>
            </a:r>
            <a:endParaRPr lang="en-US" sz="1400">
              <a:latin typeface="Arial Black" pitchFamily="34" charset="0"/>
            </a:endParaRPr>
          </a:p>
          <a:p>
            <a:pPr marL="342900" indent="-342900">
              <a:lnSpc>
                <a:spcPct val="80000"/>
              </a:lnSpc>
              <a:spcBef>
                <a:spcPct val="20000"/>
              </a:spcBef>
            </a:pPr>
            <a:r>
              <a:rPr lang="en-US" sz="1300" b="1"/>
              <a:t>      </a:t>
            </a:r>
            <a:r>
              <a:rPr lang="en-US" sz="1400" b="1">
                <a:solidFill>
                  <a:schemeClr val="bg2"/>
                </a:solidFill>
              </a:rPr>
              <a:t>syntheses of high-precision images of various Universe objects, its coordinates measurements and search their variability with the time. A fringe width of the system is </a:t>
            </a:r>
          </a:p>
          <a:p>
            <a:pPr marL="342900" indent="-342900">
              <a:lnSpc>
                <a:spcPct val="80000"/>
              </a:lnSpc>
              <a:spcBef>
                <a:spcPct val="20000"/>
              </a:spcBef>
            </a:pPr>
            <a:r>
              <a:rPr lang="en-US" sz="1400" b="1">
                <a:solidFill>
                  <a:schemeClr val="bg2"/>
                </a:solidFill>
              </a:rPr>
              <a:t>       up to 7 micro arc seconds.</a:t>
            </a:r>
            <a:endParaRPr lang="ru-RU" sz="1400" b="1">
              <a:solidFill>
                <a:schemeClr val="bg2"/>
              </a:solidFill>
              <a:latin typeface="Arial Black" pitchFamily="34" charset="0"/>
            </a:endParaRPr>
          </a:p>
          <a:p>
            <a:pPr marL="342900" indent="-342900">
              <a:lnSpc>
                <a:spcPct val="110000"/>
              </a:lnSpc>
              <a:spcBef>
                <a:spcPct val="20000"/>
              </a:spcBef>
            </a:pPr>
            <a:r>
              <a:rPr lang="en-US" sz="1300">
                <a:solidFill>
                  <a:schemeClr val="accent2"/>
                </a:solidFill>
                <a:latin typeface="Arial Black" pitchFamily="34" charset="0"/>
              </a:rPr>
              <a:t>Main characteristics of the space radio telescope</a:t>
            </a:r>
            <a:r>
              <a:rPr lang="ru-RU" sz="1400"/>
              <a:t> </a:t>
            </a:r>
            <a:endParaRPr lang="ru-RU" sz="1600">
              <a:solidFill>
                <a:schemeClr val="accent2"/>
              </a:solidFill>
              <a:latin typeface="Arial Black" pitchFamily="34" charset="0"/>
            </a:endParaRPr>
          </a:p>
          <a:p>
            <a:pPr marL="342900" indent="-342900">
              <a:lnSpc>
                <a:spcPct val="80000"/>
              </a:lnSpc>
              <a:spcBef>
                <a:spcPct val="20000"/>
              </a:spcBef>
            </a:pPr>
            <a:r>
              <a:rPr lang="en-US" sz="1300" b="1">
                <a:solidFill>
                  <a:schemeClr val="bg2"/>
                </a:solidFill>
              </a:rPr>
              <a:t>Spectral band: </a:t>
            </a:r>
          </a:p>
          <a:p>
            <a:pPr marL="342900" indent="-342900">
              <a:lnSpc>
                <a:spcPct val="80000"/>
              </a:lnSpc>
              <a:spcBef>
                <a:spcPct val="20000"/>
              </a:spcBef>
              <a:buFontTx/>
              <a:buChar char="•"/>
            </a:pPr>
            <a:r>
              <a:rPr lang="en-US" sz="1300" b="1">
                <a:solidFill>
                  <a:schemeClr val="bg2"/>
                </a:solidFill>
              </a:rPr>
              <a:t>wavelength (cm) -       92;       18;       6.2;      1.19-1.63</a:t>
            </a:r>
          </a:p>
          <a:p>
            <a:pPr marL="342900" indent="-342900">
              <a:lnSpc>
                <a:spcPct val="80000"/>
              </a:lnSpc>
              <a:spcBef>
                <a:spcPct val="20000"/>
              </a:spcBef>
              <a:buFontTx/>
              <a:buChar char="•"/>
            </a:pPr>
            <a:r>
              <a:rPr lang="en-US" sz="1300" b="1">
                <a:solidFill>
                  <a:schemeClr val="bg2"/>
                </a:solidFill>
              </a:rPr>
              <a:t>frequency (GHz) -     0.327;   1.66;    4.83;         18-26</a:t>
            </a:r>
            <a:r>
              <a:rPr lang="ru-RU" sz="1300">
                <a:solidFill>
                  <a:schemeClr val="bg2"/>
                </a:solidFill>
              </a:rPr>
              <a:t> </a:t>
            </a:r>
            <a:endParaRPr lang="ru-RU" sz="1300" b="1">
              <a:solidFill>
                <a:schemeClr val="bg2"/>
              </a:solidFill>
            </a:endParaRPr>
          </a:p>
          <a:p>
            <a:pPr marL="342900" indent="-342900">
              <a:lnSpc>
                <a:spcPct val="80000"/>
              </a:lnSpc>
              <a:spcBef>
                <a:spcPct val="20000"/>
              </a:spcBef>
            </a:pPr>
            <a:endParaRPr lang="en-US" sz="1200">
              <a:solidFill>
                <a:schemeClr val="bg2"/>
              </a:solidFill>
              <a:latin typeface="Arial Black" pitchFamily="34" charset="0"/>
            </a:endParaRPr>
          </a:p>
          <a:p>
            <a:pPr marL="342900" indent="-342900">
              <a:lnSpc>
                <a:spcPct val="80000"/>
              </a:lnSpc>
              <a:spcBef>
                <a:spcPct val="20000"/>
              </a:spcBef>
            </a:pPr>
            <a:r>
              <a:rPr lang="en-US" sz="1200">
                <a:solidFill>
                  <a:schemeClr val="accent2"/>
                </a:solidFill>
                <a:latin typeface="Arial Black" pitchFamily="34" charset="0"/>
              </a:rPr>
              <a:t>Main organizations:</a:t>
            </a:r>
          </a:p>
          <a:p>
            <a:pPr marL="342900" indent="-342900">
              <a:lnSpc>
                <a:spcPct val="80000"/>
              </a:lnSpc>
              <a:spcBef>
                <a:spcPct val="20000"/>
              </a:spcBef>
            </a:pPr>
            <a:r>
              <a:rPr lang="en-US" sz="1200">
                <a:solidFill>
                  <a:schemeClr val="accent2"/>
                </a:solidFill>
                <a:latin typeface="Arial Black" pitchFamily="34" charset="0"/>
              </a:rPr>
              <a:t> on scientific complex -</a:t>
            </a:r>
            <a:r>
              <a:rPr lang="en-US" sz="1200" b="1"/>
              <a:t>    </a:t>
            </a:r>
            <a:r>
              <a:rPr lang="en-US" sz="1200" b="1">
                <a:solidFill>
                  <a:schemeClr val="bg2"/>
                </a:solidFill>
              </a:rPr>
              <a:t>Astro Space Center of Lebedev Physical Institute of Russian Academy of Science;</a:t>
            </a:r>
            <a:r>
              <a:rPr lang="ru-RU" sz="1200">
                <a:solidFill>
                  <a:schemeClr val="bg2"/>
                </a:solidFill>
              </a:rPr>
              <a:t> </a:t>
            </a:r>
            <a:endParaRPr lang="ru-RU" sz="1200" b="1">
              <a:solidFill>
                <a:schemeClr val="bg2"/>
              </a:solidFill>
            </a:endParaRPr>
          </a:p>
          <a:p>
            <a:pPr marL="342900" indent="-342900">
              <a:lnSpc>
                <a:spcPct val="80000"/>
              </a:lnSpc>
              <a:spcBef>
                <a:spcPct val="20000"/>
              </a:spcBef>
            </a:pPr>
            <a:r>
              <a:rPr lang="en-US" sz="1200">
                <a:solidFill>
                  <a:schemeClr val="accent2"/>
                </a:solidFill>
                <a:latin typeface="Arial Black" pitchFamily="34" charset="0"/>
              </a:rPr>
              <a:t>of spacecraft -</a:t>
            </a:r>
            <a:r>
              <a:rPr lang="en-US" sz="1200" b="1"/>
              <a:t>    </a:t>
            </a:r>
            <a:r>
              <a:rPr lang="en-US" sz="1200" b="1">
                <a:solidFill>
                  <a:schemeClr val="bg2"/>
                </a:solidFill>
              </a:rPr>
              <a:t>Lavochkin Research Production Association    of Russian Space Agency.</a:t>
            </a:r>
            <a:r>
              <a:rPr lang="ru-RU" sz="1400" b="1">
                <a:solidFill>
                  <a:schemeClr val="bg2"/>
                </a:solidFill>
              </a:rPr>
              <a:t> </a:t>
            </a:r>
          </a:p>
          <a:p>
            <a:pPr marL="342900" indent="-342900">
              <a:lnSpc>
                <a:spcPct val="80000"/>
              </a:lnSpc>
              <a:spcBef>
                <a:spcPct val="20000"/>
              </a:spcBef>
            </a:pPr>
            <a:endParaRPr lang="ru-RU" sz="1400" b="1">
              <a:solidFill>
                <a:schemeClr val="bg2"/>
              </a:solidFill>
            </a:endParaRPr>
          </a:p>
          <a:p>
            <a:pPr marL="342900" indent="-342900">
              <a:lnSpc>
                <a:spcPct val="80000"/>
              </a:lnSpc>
              <a:spcBef>
                <a:spcPct val="20000"/>
              </a:spcBef>
            </a:pPr>
            <a:endParaRPr lang="ru-RU" sz="1400" b="1">
              <a:solidFill>
                <a:schemeClr val="bg2"/>
              </a:solidFill>
            </a:endParaRPr>
          </a:p>
          <a:p>
            <a:pPr marL="342900" indent="-342900">
              <a:lnSpc>
                <a:spcPct val="80000"/>
              </a:lnSpc>
              <a:spcBef>
                <a:spcPct val="20000"/>
              </a:spcBef>
            </a:pPr>
            <a:endParaRPr lang="ru-RU" sz="1400" b="1">
              <a:solidFill>
                <a:schemeClr val="bg2"/>
              </a:solidFill>
            </a:endParaRPr>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endParaRPr lang="ru-RU" sz="1400" b="1"/>
          </a:p>
          <a:p>
            <a:pPr marL="342900" indent="-342900">
              <a:lnSpc>
                <a:spcPct val="80000"/>
              </a:lnSpc>
              <a:spcBef>
                <a:spcPct val="20000"/>
              </a:spcBef>
            </a:pPr>
            <a:r>
              <a:rPr lang="ru-RU" sz="1400" b="1"/>
              <a:t>  </a:t>
            </a:r>
            <a:r>
              <a:rPr lang="en-US" sz="1300">
                <a:solidFill>
                  <a:schemeClr val="accent2"/>
                </a:solidFill>
                <a:latin typeface="Arial Black" pitchFamily="34" charset="0"/>
              </a:rPr>
              <a:t>Planned launch date</a:t>
            </a:r>
            <a:r>
              <a:rPr lang="en-US" sz="1400" b="1"/>
              <a:t> </a:t>
            </a:r>
            <a:r>
              <a:rPr lang="en-US" sz="1200" b="1">
                <a:solidFill>
                  <a:schemeClr val="bg2"/>
                </a:solidFill>
              </a:rPr>
              <a:t>of the mission is</a:t>
            </a:r>
            <a:r>
              <a:rPr lang="en-US" sz="1400" b="1"/>
              <a:t> </a:t>
            </a:r>
            <a:r>
              <a:rPr lang="en-US" sz="1400" b="1">
                <a:solidFill>
                  <a:srgbClr val="CC3300"/>
                </a:solidFill>
              </a:rPr>
              <a:t>200</a:t>
            </a:r>
            <a:r>
              <a:rPr lang="ru-RU" sz="1400" b="1">
                <a:solidFill>
                  <a:srgbClr val="CC3300"/>
                </a:solidFill>
              </a:rPr>
              <a:t>7</a:t>
            </a:r>
            <a:r>
              <a:rPr lang="ru-RU" sz="1400" b="1"/>
              <a:t>.</a:t>
            </a:r>
            <a:endParaRPr lang="ru-RU" sz="600"/>
          </a:p>
        </p:txBody>
      </p:sp>
      <p:sp>
        <p:nvSpPr>
          <p:cNvPr id="102403" name="Rectangle 3"/>
          <p:cNvSpPr>
            <a:spLocks noChangeArrowheads="1"/>
          </p:cNvSpPr>
          <p:nvPr/>
        </p:nvSpPr>
        <p:spPr bwMode="auto">
          <a:xfrm>
            <a:off x="6121400" y="2924175"/>
            <a:ext cx="2663825" cy="1295400"/>
          </a:xfrm>
          <a:prstGeom prst="rect">
            <a:avLst/>
          </a:prstGeom>
          <a:solidFill>
            <a:srgbClr val="CCFFFF"/>
          </a:solidFill>
          <a:ln w="3175">
            <a:solidFill>
              <a:schemeClr val="tx1"/>
            </a:solidFill>
            <a:miter lim="800000"/>
            <a:headEnd/>
            <a:tailEnd/>
          </a:ln>
        </p:spPr>
        <p:txBody>
          <a:bodyPr lIns="0" tIns="0" rIns="0" bIns="0"/>
          <a:lstStyle/>
          <a:p>
            <a:pPr marL="342900" indent="-342900"/>
            <a:r>
              <a:rPr lang="ru-RU" sz="1800">
                <a:latin typeface="Arial Black" pitchFamily="34" charset="0"/>
              </a:rPr>
              <a:t> </a:t>
            </a:r>
            <a:r>
              <a:rPr lang="en-US" sz="1400">
                <a:solidFill>
                  <a:srgbClr val="FF0000"/>
                </a:solidFill>
                <a:latin typeface="Arial Black" pitchFamily="34" charset="0"/>
              </a:rPr>
              <a:t>The orbit of the mission</a:t>
            </a:r>
            <a:r>
              <a:rPr lang="ru-RU" sz="1400">
                <a:solidFill>
                  <a:srgbClr val="FF0000"/>
                </a:solidFill>
              </a:rPr>
              <a:t> </a:t>
            </a:r>
            <a:r>
              <a:rPr lang="ru-RU" sz="1400">
                <a:solidFill>
                  <a:srgbClr val="FF0000"/>
                </a:solidFill>
                <a:latin typeface="Arial Black" pitchFamily="34" charset="0"/>
              </a:rPr>
              <a:t>:</a:t>
            </a:r>
          </a:p>
          <a:p>
            <a:pPr marL="342900" indent="-342900">
              <a:lnSpc>
                <a:spcPct val="80000"/>
              </a:lnSpc>
            </a:pPr>
            <a:r>
              <a:rPr lang="ru-RU" sz="1400" b="1">
                <a:solidFill>
                  <a:srgbClr val="FF0000"/>
                </a:solidFill>
                <a:latin typeface="Arial Unicode MS" pitchFamily="34" charset="-128"/>
              </a:rPr>
              <a:t> </a:t>
            </a:r>
            <a:r>
              <a:rPr lang="en-US" sz="1400" b="1">
                <a:solidFill>
                  <a:srgbClr val="FF0000"/>
                </a:solidFill>
                <a:latin typeface="Arial Unicode MS" pitchFamily="34" charset="-128"/>
              </a:rPr>
              <a:t>  </a:t>
            </a:r>
            <a:r>
              <a:rPr lang="en-US" sz="1000" b="1">
                <a:solidFill>
                  <a:srgbClr val="FF0000"/>
                </a:solidFill>
                <a:latin typeface="Arial Unicode MS" pitchFamily="34" charset="-128"/>
              </a:rPr>
              <a:t>apogee  </a:t>
            </a:r>
            <a:r>
              <a:rPr lang="ru-RU" sz="1000" b="1">
                <a:solidFill>
                  <a:srgbClr val="FF0000"/>
                </a:solidFill>
                <a:latin typeface="Arial Unicode MS" pitchFamily="34" charset="-128"/>
              </a:rPr>
              <a:t>-      </a:t>
            </a:r>
            <a:r>
              <a:rPr lang="en-US" sz="1000" b="1">
                <a:solidFill>
                  <a:srgbClr val="FF0000"/>
                </a:solidFill>
                <a:latin typeface="Arial Unicode MS" pitchFamily="34" charset="-128"/>
              </a:rPr>
              <a:t>           310 000 - 370  000</a:t>
            </a:r>
            <a:r>
              <a:rPr lang="ru-RU" sz="1000" b="1">
                <a:solidFill>
                  <a:srgbClr val="FF0000"/>
                </a:solidFill>
                <a:latin typeface="Arial Unicode MS" pitchFamily="34" charset="-128"/>
              </a:rPr>
              <a:t> </a:t>
            </a:r>
            <a:r>
              <a:rPr lang="en-US" sz="1000" b="1">
                <a:solidFill>
                  <a:srgbClr val="FF0000"/>
                </a:solidFill>
                <a:latin typeface="Arial Unicode MS" pitchFamily="34" charset="-128"/>
              </a:rPr>
              <a:t>km</a:t>
            </a:r>
            <a:r>
              <a:rPr lang="ru-RU" sz="1000" b="1">
                <a:solidFill>
                  <a:srgbClr val="FF0000"/>
                </a:solidFill>
                <a:latin typeface="Arial Unicode MS" pitchFamily="34" charset="-128"/>
              </a:rPr>
              <a:t> </a:t>
            </a: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   perigee</a:t>
            </a:r>
            <a:r>
              <a:rPr lang="ru-RU" sz="1000" b="1">
                <a:solidFill>
                  <a:srgbClr val="FF0000"/>
                </a:solidFill>
                <a:latin typeface="Arial Unicode MS" pitchFamily="34" charset="-128"/>
              </a:rPr>
              <a:t> </a:t>
            </a:r>
            <a:r>
              <a:rPr lang="en-US" sz="1000" b="1">
                <a:solidFill>
                  <a:srgbClr val="FF0000"/>
                </a:solidFill>
                <a:latin typeface="Arial Unicode MS" pitchFamily="34" charset="-128"/>
              </a:rPr>
              <a:t>  </a:t>
            </a:r>
            <a:r>
              <a:rPr lang="ru-RU" sz="1000" b="1">
                <a:solidFill>
                  <a:srgbClr val="FF0000"/>
                </a:solidFill>
                <a:latin typeface="Arial Unicode MS" pitchFamily="34" charset="-128"/>
              </a:rPr>
              <a:t>-  </a:t>
            </a:r>
            <a:r>
              <a:rPr lang="en-US" sz="1000" b="1">
                <a:solidFill>
                  <a:srgbClr val="FF0000"/>
                </a:solidFill>
                <a:latin typeface="Arial Unicode MS" pitchFamily="34" charset="-128"/>
              </a:rPr>
              <a:t>                   10 000 - 70 000</a:t>
            </a:r>
            <a:r>
              <a:rPr lang="ru-RU" sz="1000" b="1">
                <a:solidFill>
                  <a:srgbClr val="FF0000"/>
                </a:solidFill>
                <a:latin typeface="Arial Unicode MS" pitchFamily="34" charset="-128"/>
              </a:rPr>
              <a:t> </a:t>
            </a:r>
            <a:r>
              <a:rPr lang="en-US" sz="1000" b="1">
                <a:solidFill>
                  <a:srgbClr val="FF0000"/>
                </a:solidFill>
                <a:latin typeface="Arial Unicode MS" pitchFamily="34" charset="-128"/>
              </a:rPr>
              <a:t>km</a:t>
            </a:r>
            <a:endParaRPr lang="ru-RU" sz="1000" b="1">
              <a:solidFill>
                <a:srgbClr val="FF0000"/>
              </a:solidFill>
              <a:latin typeface="Arial Unicode MS" pitchFamily="34" charset="-128"/>
            </a:endParaRP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  </a:t>
            </a:r>
            <a:r>
              <a:rPr lang="ru-RU" sz="1000" b="1">
                <a:solidFill>
                  <a:srgbClr val="FF0000"/>
                </a:solidFill>
                <a:latin typeface="Arial Unicode MS" pitchFamily="34" charset="-128"/>
              </a:rPr>
              <a:t> </a:t>
            </a:r>
            <a:r>
              <a:rPr lang="en-US" sz="1000" b="1">
                <a:solidFill>
                  <a:srgbClr val="FF0000"/>
                </a:solidFill>
                <a:latin typeface="Arial Unicode MS" pitchFamily="34" charset="-128"/>
              </a:rPr>
              <a:t>declination</a:t>
            </a:r>
            <a:r>
              <a:rPr lang="ru-RU" sz="1000">
                <a:solidFill>
                  <a:srgbClr val="FF0000"/>
                </a:solidFill>
              </a:rPr>
              <a:t> </a:t>
            </a:r>
            <a:r>
              <a:rPr lang="en-US" sz="1000" b="1">
                <a:solidFill>
                  <a:srgbClr val="FF0000"/>
                </a:solidFill>
                <a:latin typeface="Arial Unicode MS" pitchFamily="34" charset="-128"/>
              </a:rPr>
              <a:t> </a:t>
            </a:r>
            <a:r>
              <a:rPr lang="ru-RU" sz="1000" b="1">
                <a:solidFill>
                  <a:srgbClr val="FF0000"/>
                </a:solidFill>
                <a:latin typeface="Arial Unicode MS" pitchFamily="34" charset="-128"/>
              </a:rPr>
              <a:t>-       </a:t>
            </a:r>
            <a:r>
              <a:rPr lang="en-US" sz="1000" b="1">
                <a:solidFill>
                  <a:srgbClr val="FF0000"/>
                </a:solidFill>
                <a:latin typeface="Arial Unicode MS" pitchFamily="34" charset="-128"/>
              </a:rPr>
              <a:t>                             </a:t>
            </a:r>
            <a:r>
              <a:rPr lang="ru-RU" sz="1000" b="1">
                <a:solidFill>
                  <a:srgbClr val="FF0000"/>
                </a:solidFill>
                <a:latin typeface="Arial Unicode MS" pitchFamily="34" charset="-128"/>
              </a:rPr>
              <a:t>51.</a:t>
            </a:r>
            <a:r>
              <a:rPr lang="en-US" sz="1000" b="1">
                <a:solidFill>
                  <a:srgbClr val="FF0000"/>
                </a:solidFill>
                <a:latin typeface="Arial Unicode MS" pitchFamily="34" charset="-128"/>
              </a:rPr>
              <a:t>6</a:t>
            </a:r>
            <a:r>
              <a:rPr lang="ru-RU" sz="1000" b="1">
                <a:solidFill>
                  <a:srgbClr val="FF0000"/>
                </a:solidFill>
                <a:latin typeface="Arial Unicode MS" pitchFamily="34" charset="-128"/>
              </a:rPr>
              <a:t> </a:t>
            </a:r>
            <a:r>
              <a:rPr lang="en-US" sz="1000" b="1">
                <a:solidFill>
                  <a:srgbClr val="FF0000"/>
                </a:solidFill>
                <a:latin typeface="Arial Unicode MS" pitchFamily="34" charset="-128"/>
                <a:ea typeface="Arial Unicode MS" pitchFamily="34" charset="-128"/>
                <a:cs typeface="Arial Unicode MS" pitchFamily="34" charset="-128"/>
              </a:rPr>
              <a:t>°</a:t>
            </a:r>
            <a:endParaRPr lang="ru-RU" sz="1000" b="1">
              <a:solidFill>
                <a:srgbClr val="FF0000"/>
              </a:solidFill>
              <a:latin typeface="Arial Unicode MS" pitchFamily="34" charset="-128"/>
            </a:endParaRP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   period variation -                        7 - 10 days</a:t>
            </a:r>
            <a:endParaRPr lang="ru-RU" sz="1000" b="1">
              <a:solidFill>
                <a:srgbClr val="FF0000"/>
              </a:solidFill>
              <a:latin typeface="Arial Unicode MS" pitchFamily="34" charset="-128"/>
            </a:endParaRP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Guarantied time of activity  -               5 years</a:t>
            </a:r>
            <a:endParaRPr lang="ru-RU" sz="1000" b="1">
              <a:solidFill>
                <a:srgbClr val="FF0000"/>
              </a:solidFill>
              <a:latin typeface="Arial Unicode MS" pitchFamily="34" charset="-128"/>
            </a:endParaRP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Scientific payload mass  -                  2100 kg</a:t>
            </a:r>
            <a:r>
              <a:rPr lang="ru-RU" sz="1000">
                <a:solidFill>
                  <a:srgbClr val="FF0000"/>
                </a:solidFill>
              </a:rPr>
              <a:t> </a:t>
            </a:r>
            <a:endParaRPr lang="ru-RU" sz="1000" b="1">
              <a:solidFill>
                <a:srgbClr val="FF0000"/>
              </a:solidFill>
              <a:latin typeface="Arial Unicode MS" pitchFamily="34" charset="-128"/>
            </a:endParaRPr>
          </a:p>
          <a:p>
            <a:pPr marL="342900" indent="-342900">
              <a:lnSpc>
                <a:spcPct val="80000"/>
              </a:lnSpc>
            </a:pPr>
            <a:r>
              <a:rPr lang="ru-RU" sz="1000" b="1">
                <a:solidFill>
                  <a:srgbClr val="FF0000"/>
                </a:solidFill>
                <a:latin typeface="Arial Unicode MS" pitchFamily="34" charset="-128"/>
              </a:rPr>
              <a:t> </a:t>
            </a:r>
            <a:r>
              <a:rPr lang="en-US" sz="1000" b="1">
                <a:solidFill>
                  <a:srgbClr val="FF0000"/>
                </a:solidFill>
                <a:latin typeface="Arial Unicode MS" pitchFamily="34" charset="-128"/>
              </a:rPr>
              <a:t>Pointing accuracy of radio telescope -    35"</a:t>
            </a:r>
            <a:r>
              <a:rPr lang="ru-RU" sz="1400">
                <a:solidFill>
                  <a:srgbClr val="FF0000"/>
                </a:solidFill>
              </a:rPr>
              <a:t> </a:t>
            </a:r>
            <a:endParaRPr lang="ru-RU" sz="1400" b="1">
              <a:solidFill>
                <a:srgbClr val="FF0000"/>
              </a:solidFill>
              <a:latin typeface="Arial Unicode MS" pitchFamily="34" charset="-128"/>
            </a:endParaRPr>
          </a:p>
          <a:p>
            <a:pPr marL="342900" indent="-342900">
              <a:lnSpc>
                <a:spcPct val="90000"/>
              </a:lnSpc>
              <a:spcBef>
                <a:spcPct val="20000"/>
              </a:spcBef>
            </a:pPr>
            <a:endParaRPr lang="ru-RU" sz="1500" b="1">
              <a:solidFill>
                <a:srgbClr val="FF0000"/>
              </a:solidFill>
              <a:latin typeface="Arial Unicode MS" pitchFamily="34" charset="-128"/>
            </a:endParaRPr>
          </a:p>
        </p:txBody>
      </p:sp>
      <p:pic>
        <p:nvPicPr>
          <p:cNvPr id="102404" name="Picture 4"/>
          <p:cNvPicPr>
            <a:picLocks noChangeAspect="1" noChangeArrowheads="1"/>
          </p:cNvPicPr>
          <p:nvPr/>
        </p:nvPicPr>
        <p:blipFill>
          <a:blip r:embed="rId3" cstate="print"/>
          <a:srcRect/>
          <a:stretch>
            <a:fillRect/>
          </a:stretch>
        </p:blipFill>
        <p:spPr bwMode="auto">
          <a:xfrm>
            <a:off x="6308725" y="222250"/>
            <a:ext cx="2306638" cy="2700338"/>
          </a:xfrm>
          <a:prstGeom prst="rect">
            <a:avLst/>
          </a:prstGeom>
          <a:noFill/>
          <a:ln w="9525">
            <a:noFill/>
            <a:miter lim="800000"/>
            <a:headEnd/>
            <a:tailEnd/>
          </a:ln>
        </p:spPr>
      </p:pic>
      <p:pic>
        <p:nvPicPr>
          <p:cNvPr id="102405" name="Picture 5"/>
          <p:cNvPicPr>
            <a:picLocks noChangeAspect="1" noChangeArrowheads="1"/>
          </p:cNvPicPr>
          <p:nvPr/>
        </p:nvPicPr>
        <p:blipFill>
          <a:blip r:embed="rId4" cstate="print">
            <a:lum contrast="6000"/>
          </a:blip>
          <a:srcRect l="3673" t="6967" r="59175" b="49400"/>
          <a:stretch>
            <a:fillRect/>
          </a:stretch>
        </p:blipFill>
        <p:spPr bwMode="auto">
          <a:xfrm>
            <a:off x="250825" y="4221163"/>
            <a:ext cx="650875" cy="587375"/>
          </a:xfrm>
          <a:prstGeom prst="rect">
            <a:avLst/>
          </a:prstGeom>
          <a:noFill/>
          <a:ln w="9525">
            <a:noFill/>
            <a:miter lim="800000"/>
            <a:headEnd/>
            <a:tailEnd/>
          </a:ln>
        </p:spPr>
      </p:pic>
      <p:pic>
        <p:nvPicPr>
          <p:cNvPr id="102406" name="Picture 6"/>
          <p:cNvPicPr>
            <a:picLocks noChangeAspect="1" noChangeArrowheads="1"/>
          </p:cNvPicPr>
          <p:nvPr/>
        </p:nvPicPr>
        <p:blipFill>
          <a:blip r:embed="rId5" cstate="print">
            <a:lum contrast="6000"/>
          </a:blip>
          <a:srcRect l="3850" t="7124" r="59235" b="49162"/>
          <a:stretch>
            <a:fillRect/>
          </a:stretch>
        </p:blipFill>
        <p:spPr bwMode="auto">
          <a:xfrm>
            <a:off x="1042988" y="4221163"/>
            <a:ext cx="669925" cy="606425"/>
          </a:xfrm>
          <a:prstGeom prst="rect">
            <a:avLst/>
          </a:prstGeom>
          <a:noFill/>
          <a:ln w="9525">
            <a:noFill/>
            <a:miter lim="800000"/>
            <a:headEnd/>
            <a:tailEnd/>
          </a:ln>
        </p:spPr>
      </p:pic>
      <p:pic>
        <p:nvPicPr>
          <p:cNvPr id="102407" name="Picture 7"/>
          <p:cNvPicPr>
            <a:picLocks noChangeAspect="1" noChangeArrowheads="1"/>
          </p:cNvPicPr>
          <p:nvPr/>
        </p:nvPicPr>
        <p:blipFill>
          <a:blip r:embed="rId6" cstate="print">
            <a:lum contrast="6000"/>
          </a:blip>
          <a:srcRect l="2606" t="6096" r="58820" b="48688"/>
          <a:stretch>
            <a:fillRect/>
          </a:stretch>
        </p:blipFill>
        <p:spPr bwMode="auto">
          <a:xfrm>
            <a:off x="1835150" y="4221163"/>
            <a:ext cx="698500" cy="619125"/>
          </a:xfrm>
          <a:prstGeom prst="rect">
            <a:avLst/>
          </a:prstGeom>
          <a:noFill/>
          <a:ln w="9525">
            <a:noFill/>
            <a:miter lim="800000"/>
            <a:headEnd/>
            <a:tailEnd/>
          </a:ln>
        </p:spPr>
      </p:pic>
      <p:pic>
        <p:nvPicPr>
          <p:cNvPr id="102408" name="Picture 8"/>
          <p:cNvPicPr>
            <a:picLocks noChangeArrowheads="1"/>
          </p:cNvPicPr>
          <p:nvPr/>
        </p:nvPicPr>
        <p:blipFill>
          <a:blip r:embed="rId7" cstate="print">
            <a:lum contrast="6000"/>
          </a:blip>
          <a:srcRect l="2902" t="6175" r="58939" b="48450"/>
          <a:stretch>
            <a:fillRect/>
          </a:stretch>
        </p:blipFill>
        <p:spPr bwMode="auto">
          <a:xfrm>
            <a:off x="2627313" y="4221163"/>
            <a:ext cx="712787" cy="611187"/>
          </a:xfrm>
          <a:prstGeom prst="rect">
            <a:avLst/>
          </a:prstGeom>
          <a:noFill/>
          <a:ln w="9525">
            <a:noFill/>
            <a:miter lim="800000"/>
            <a:headEnd/>
            <a:tailEnd/>
          </a:ln>
        </p:spPr>
      </p:pic>
      <p:pic>
        <p:nvPicPr>
          <p:cNvPr id="102409" name="Picture 9"/>
          <p:cNvPicPr>
            <a:picLocks noChangeAspect="1" noChangeArrowheads="1"/>
          </p:cNvPicPr>
          <p:nvPr/>
        </p:nvPicPr>
        <p:blipFill>
          <a:blip r:embed="rId8" cstate="print">
            <a:lum contrast="6000"/>
          </a:blip>
          <a:srcRect l="3494" t="7362" r="59412" b="48688"/>
          <a:stretch>
            <a:fillRect/>
          </a:stretch>
        </p:blipFill>
        <p:spPr bwMode="auto">
          <a:xfrm>
            <a:off x="3419475" y="4221163"/>
            <a:ext cx="698500" cy="598487"/>
          </a:xfrm>
          <a:prstGeom prst="rect">
            <a:avLst/>
          </a:prstGeom>
          <a:noFill/>
          <a:ln w="9525">
            <a:noFill/>
            <a:miter lim="800000"/>
            <a:headEnd/>
            <a:tailEnd/>
          </a:ln>
        </p:spPr>
      </p:pic>
      <p:pic>
        <p:nvPicPr>
          <p:cNvPr id="102410" name="Picture 10"/>
          <p:cNvPicPr>
            <a:picLocks noChangeArrowheads="1"/>
          </p:cNvPicPr>
          <p:nvPr/>
        </p:nvPicPr>
        <p:blipFill>
          <a:blip r:embed="rId9" cstate="print">
            <a:lum contrast="6000"/>
          </a:blip>
          <a:srcRect l="2843" t="5670" r="59235" b="48511"/>
          <a:stretch>
            <a:fillRect/>
          </a:stretch>
        </p:blipFill>
        <p:spPr bwMode="auto">
          <a:xfrm>
            <a:off x="4211638" y="4221163"/>
            <a:ext cx="684212" cy="608012"/>
          </a:xfrm>
          <a:prstGeom prst="rect">
            <a:avLst/>
          </a:prstGeom>
          <a:noFill/>
          <a:ln w="9525">
            <a:noFill/>
            <a:miter lim="800000"/>
            <a:headEnd/>
            <a:tailEnd/>
          </a:ln>
        </p:spPr>
      </p:pic>
      <p:pic>
        <p:nvPicPr>
          <p:cNvPr id="102411" name="Picture 11"/>
          <p:cNvPicPr>
            <a:picLocks noChangeAspect="1" noChangeArrowheads="1"/>
          </p:cNvPicPr>
          <p:nvPr/>
        </p:nvPicPr>
        <p:blipFill>
          <a:blip r:embed="rId10" cstate="print">
            <a:lum contrast="6000"/>
          </a:blip>
          <a:srcRect l="3021" t="6412" r="59116" b="48846"/>
          <a:stretch>
            <a:fillRect/>
          </a:stretch>
        </p:blipFill>
        <p:spPr bwMode="auto">
          <a:xfrm>
            <a:off x="5003800" y="4221163"/>
            <a:ext cx="695325" cy="612775"/>
          </a:xfrm>
          <a:prstGeom prst="rect">
            <a:avLst/>
          </a:prstGeom>
          <a:noFill/>
          <a:ln w="9525">
            <a:noFill/>
            <a:miter lim="800000"/>
            <a:headEnd/>
            <a:tailEnd/>
          </a:ln>
        </p:spPr>
      </p:pic>
      <p:pic>
        <p:nvPicPr>
          <p:cNvPr id="102412" name="Picture 12"/>
          <p:cNvPicPr>
            <a:picLocks noChangeAspect="1" noChangeArrowheads="1"/>
          </p:cNvPicPr>
          <p:nvPr/>
        </p:nvPicPr>
        <p:blipFill>
          <a:blip r:embed="rId11" cstate="print">
            <a:lum contrast="6000"/>
          </a:blip>
          <a:srcRect l="3139" t="6570" r="59175" b="49716"/>
          <a:stretch>
            <a:fillRect/>
          </a:stretch>
        </p:blipFill>
        <p:spPr bwMode="auto">
          <a:xfrm>
            <a:off x="250825" y="4941888"/>
            <a:ext cx="679450" cy="584200"/>
          </a:xfrm>
          <a:prstGeom prst="rect">
            <a:avLst/>
          </a:prstGeom>
          <a:noFill/>
          <a:ln w="9525">
            <a:noFill/>
            <a:miter lim="800000"/>
            <a:headEnd/>
            <a:tailEnd/>
          </a:ln>
        </p:spPr>
      </p:pic>
      <p:pic>
        <p:nvPicPr>
          <p:cNvPr id="102413" name="Picture 13"/>
          <p:cNvPicPr>
            <a:picLocks noChangeArrowheads="1"/>
          </p:cNvPicPr>
          <p:nvPr/>
        </p:nvPicPr>
        <p:blipFill>
          <a:blip r:embed="rId12" cstate="print">
            <a:lum contrast="6000"/>
          </a:blip>
          <a:srcRect l="3494" t="7047" r="59116" b="49242"/>
          <a:stretch>
            <a:fillRect/>
          </a:stretch>
        </p:blipFill>
        <p:spPr bwMode="auto">
          <a:xfrm>
            <a:off x="1042988" y="4941888"/>
            <a:ext cx="690562" cy="596900"/>
          </a:xfrm>
          <a:prstGeom prst="rect">
            <a:avLst/>
          </a:prstGeom>
          <a:noFill/>
          <a:ln w="9525">
            <a:noFill/>
            <a:miter lim="800000"/>
            <a:headEnd/>
            <a:tailEnd/>
          </a:ln>
        </p:spPr>
      </p:pic>
      <p:pic>
        <p:nvPicPr>
          <p:cNvPr id="102414" name="Picture 14"/>
          <p:cNvPicPr>
            <a:picLocks noChangeAspect="1" noChangeArrowheads="1"/>
          </p:cNvPicPr>
          <p:nvPr/>
        </p:nvPicPr>
        <p:blipFill>
          <a:blip r:embed="rId13" cstate="print">
            <a:lum contrast="6000"/>
          </a:blip>
          <a:srcRect l="3139" t="6808" r="59175" b="48924"/>
          <a:stretch>
            <a:fillRect/>
          </a:stretch>
        </p:blipFill>
        <p:spPr bwMode="auto">
          <a:xfrm>
            <a:off x="1835150" y="4941888"/>
            <a:ext cx="698500" cy="598487"/>
          </a:xfrm>
          <a:prstGeom prst="rect">
            <a:avLst/>
          </a:prstGeom>
          <a:noFill/>
          <a:ln w="9525">
            <a:noFill/>
            <a:miter lim="800000"/>
            <a:headEnd/>
            <a:tailEnd/>
          </a:ln>
        </p:spPr>
      </p:pic>
      <p:pic>
        <p:nvPicPr>
          <p:cNvPr id="102415" name="Picture 15"/>
          <p:cNvPicPr>
            <a:picLocks noChangeArrowheads="1"/>
          </p:cNvPicPr>
          <p:nvPr/>
        </p:nvPicPr>
        <p:blipFill>
          <a:blip r:embed="rId14" cstate="print">
            <a:lum contrast="6000"/>
          </a:blip>
          <a:srcRect l="2962" t="6255" r="57101" b="48767"/>
          <a:stretch>
            <a:fillRect/>
          </a:stretch>
        </p:blipFill>
        <p:spPr bwMode="auto">
          <a:xfrm>
            <a:off x="2627313" y="4941888"/>
            <a:ext cx="695325" cy="587375"/>
          </a:xfrm>
          <a:prstGeom prst="rect">
            <a:avLst/>
          </a:prstGeom>
          <a:noFill/>
          <a:ln w="9525">
            <a:noFill/>
            <a:miter lim="800000"/>
            <a:headEnd/>
            <a:tailEnd/>
          </a:ln>
        </p:spPr>
      </p:pic>
      <p:pic>
        <p:nvPicPr>
          <p:cNvPr id="102416" name="Picture 16"/>
          <p:cNvPicPr>
            <a:picLocks noChangeArrowheads="1"/>
          </p:cNvPicPr>
          <p:nvPr/>
        </p:nvPicPr>
        <p:blipFill>
          <a:blip r:embed="rId15" cstate="print">
            <a:lum contrast="6000"/>
          </a:blip>
          <a:srcRect l="3554" t="7124" r="59352" b="49083"/>
          <a:stretch>
            <a:fillRect/>
          </a:stretch>
        </p:blipFill>
        <p:spPr bwMode="auto">
          <a:xfrm>
            <a:off x="3419475" y="4941888"/>
            <a:ext cx="695325" cy="603250"/>
          </a:xfrm>
          <a:prstGeom prst="rect">
            <a:avLst/>
          </a:prstGeom>
          <a:noFill/>
          <a:ln w="9525">
            <a:noFill/>
            <a:miter lim="800000"/>
            <a:headEnd/>
            <a:tailEnd/>
          </a:ln>
        </p:spPr>
      </p:pic>
      <p:pic>
        <p:nvPicPr>
          <p:cNvPr id="102417" name="Picture 17"/>
          <p:cNvPicPr>
            <a:picLocks noChangeAspect="1" noChangeArrowheads="1"/>
          </p:cNvPicPr>
          <p:nvPr/>
        </p:nvPicPr>
        <p:blipFill>
          <a:blip r:embed="rId16" cstate="print">
            <a:lum contrast="6000"/>
          </a:blip>
          <a:srcRect l="3258" t="5937" r="59294" b="49162"/>
          <a:stretch>
            <a:fillRect/>
          </a:stretch>
        </p:blipFill>
        <p:spPr bwMode="auto">
          <a:xfrm>
            <a:off x="4211638" y="4941888"/>
            <a:ext cx="695325" cy="612775"/>
          </a:xfrm>
          <a:prstGeom prst="rect">
            <a:avLst/>
          </a:prstGeom>
          <a:noFill/>
          <a:ln w="9525">
            <a:noFill/>
            <a:miter lim="800000"/>
            <a:headEnd/>
            <a:tailEnd/>
          </a:ln>
        </p:spPr>
      </p:pic>
      <p:pic>
        <p:nvPicPr>
          <p:cNvPr id="102418" name="Picture 18"/>
          <p:cNvPicPr>
            <a:picLocks noChangeAspect="1" noChangeArrowheads="1"/>
          </p:cNvPicPr>
          <p:nvPr/>
        </p:nvPicPr>
        <p:blipFill>
          <a:blip r:embed="rId17" cstate="print">
            <a:lum contrast="6000"/>
          </a:blip>
          <a:srcRect l="3258" t="6491" r="59235" b="49796"/>
          <a:stretch>
            <a:fillRect/>
          </a:stretch>
        </p:blipFill>
        <p:spPr bwMode="auto">
          <a:xfrm>
            <a:off x="5003800" y="4941888"/>
            <a:ext cx="687388" cy="604837"/>
          </a:xfrm>
          <a:prstGeom prst="rect">
            <a:avLst/>
          </a:prstGeom>
          <a:noFill/>
          <a:ln w="9525">
            <a:noFill/>
            <a:miter lim="800000"/>
            <a:headEnd/>
            <a:tailEnd/>
          </a:ln>
        </p:spPr>
      </p:pic>
      <p:pic>
        <p:nvPicPr>
          <p:cNvPr id="102419" name="Picture 19"/>
          <p:cNvPicPr>
            <a:picLocks noChangeArrowheads="1"/>
          </p:cNvPicPr>
          <p:nvPr/>
        </p:nvPicPr>
        <p:blipFill>
          <a:blip r:embed="rId18" cstate="print">
            <a:lum contrast="6000"/>
          </a:blip>
          <a:srcRect l="3081" t="6729" r="59175" b="46471"/>
          <a:stretch>
            <a:fillRect/>
          </a:stretch>
        </p:blipFill>
        <p:spPr bwMode="auto">
          <a:xfrm>
            <a:off x="250825" y="5661025"/>
            <a:ext cx="698500" cy="639763"/>
          </a:xfrm>
          <a:prstGeom prst="rect">
            <a:avLst/>
          </a:prstGeom>
          <a:noFill/>
          <a:ln w="9525">
            <a:noFill/>
            <a:miter lim="800000"/>
            <a:headEnd/>
            <a:tailEnd/>
          </a:ln>
        </p:spPr>
      </p:pic>
      <p:pic>
        <p:nvPicPr>
          <p:cNvPr id="102420" name="Picture 20"/>
          <p:cNvPicPr>
            <a:picLocks noChangeAspect="1" noChangeArrowheads="1"/>
          </p:cNvPicPr>
          <p:nvPr/>
        </p:nvPicPr>
        <p:blipFill>
          <a:blip r:embed="rId19" cstate="print">
            <a:lum contrast="6000"/>
          </a:blip>
          <a:srcRect l="3850" t="7204" r="59946" b="49242"/>
          <a:stretch>
            <a:fillRect/>
          </a:stretch>
        </p:blipFill>
        <p:spPr bwMode="auto">
          <a:xfrm>
            <a:off x="1042988" y="5661025"/>
            <a:ext cx="690562" cy="604838"/>
          </a:xfrm>
          <a:prstGeom prst="rect">
            <a:avLst/>
          </a:prstGeom>
          <a:noFill/>
          <a:ln w="9525">
            <a:noFill/>
            <a:miter lim="800000"/>
            <a:headEnd/>
            <a:tailEnd/>
          </a:ln>
        </p:spPr>
      </p:pic>
      <p:pic>
        <p:nvPicPr>
          <p:cNvPr id="102421" name="Picture 21"/>
          <p:cNvPicPr>
            <a:picLocks noChangeAspect="1" noChangeArrowheads="1"/>
          </p:cNvPicPr>
          <p:nvPr/>
        </p:nvPicPr>
        <p:blipFill>
          <a:blip r:embed="rId20" cstate="print">
            <a:lum contrast="6000"/>
          </a:blip>
          <a:srcRect l="3139" t="6334" r="59056" b="48924"/>
          <a:stretch>
            <a:fillRect/>
          </a:stretch>
        </p:blipFill>
        <p:spPr bwMode="auto">
          <a:xfrm>
            <a:off x="1835150" y="5661025"/>
            <a:ext cx="709613" cy="623888"/>
          </a:xfrm>
          <a:prstGeom prst="rect">
            <a:avLst/>
          </a:prstGeom>
          <a:noFill/>
          <a:ln w="9525">
            <a:noFill/>
            <a:miter lim="800000"/>
            <a:headEnd/>
            <a:tailEnd/>
          </a:ln>
        </p:spPr>
      </p:pic>
      <p:pic>
        <p:nvPicPr>
          <p:cNvPr id="102422" name="Picture 22"/>
          <p:cNvPicPr>
            <a:picLocks noChangeAspect="1" noChangeArrowheads="1"/>
          </p:cNvPicPr>
          <p:nvPr/>
        </p:nvPicPr>
        <p:blipFill>
          <a:blip r:embed="rId21" cstate="print">
            <a:lum contrast="6000"/>
          </a:blip>
          <a:srcRect l="3732" t="7047" r="59175" b="48924"/>
          <a:stretch>
            <a:fillRect/>
          </a:stretch>
        </p:blipFill>
        <p:spPr bwMode="auto">
          <a:xfrm>
            <a:off x="2627313" y="5661025"/>
            <a:ext cx="704850" cy="622300"/>
          </a:xfrm>
          <a:prstGeom prst="rect">
            <a:avLst/>
          </a:prstGeom>
          <a:noFill/>
          <a:ln w="9525">
            <a:noFill/>
            <a:miter lim="800000"/>
            <a:headEnd/>
            <a:tailEnd/>
          </a:ln>
        </p:spPr>
      </p:pic>
      <p:pic>
        <p:nvPicPr>
          <p:cNvPr id="102423" name="Picture 23"/>
          <p:cNvPicPr>
            <a:picLocks noChangeAspect="1" noChangeArrowheads="1"/>
          </p:cNvPicPr>
          <p:nvPr/>
        </p:nvPicPr>
        <p:blipFill>
          <a:blip r:embed="rId22" cstate="print">
            <a:lum contrast="6000"/>
          </a:blip>
          <a:srcRect l="3258" t="6491" r="59235" b="49796"/>
          <a:stretch>
            <a:fillRect/>
          </a:stretch>
        </p:blipFill>
        <p:spPr bwMode="auto">
          <a:xfrm>
            <a:off x="3419475" y="5661025"/>
            <a:ext cx="698500" cy="598488"/>
          </a:xfrm>
          <a:prstGeom prst="rect">
            <a:avLst/>
          </a:prstGeom>
          <a:noFill/>
          <a:ln w="9525">
            <a:noFill/>
            <a:miter lim="800000"/>
            <a:headEnd/>
            <a:tailEnd/>
          </a:ln>
        </p:spPr>
      </p:pic>
      <p:pic>
        <p:nvPicPr>
          <p:cNvPr id="102424" name="Picture 24"/>
          <p:cNvPicPr>
            <a:picLocks noChangeAspect="1" noChangeArrowheads="1"/>
          </p:cNvPicPr>
          <p:nvPr/>
        </p:nvPicPr>
        <p:blipFill>
          <a:blip r:embed="rId23" cstate="print">
            <a:lum contrast="6000"/>
          </a:blip>
          <a:srcRect l="3732" t="6967" r="59175" b="48767"/>
          <a:stretch>
            <a:fillRect/>
          </a:stretch>
        </p:blipFill>
        <p:spPr bwMode="auto">
          <a:xfrm>
            <a:off x="4211638" y="5661025"/>
            <a:ext cx="690562" cy="604838"/>
          </a:xfrm>
          <a:prstGeom prst="rect">
            <a:avLst/>
          </a:prstGeom>
          <a:noFill/>
          <a:ln w="9525">
            <a:noFill/>
            <a:miter lim="800000"/>
            <a:headEnd/>
            <a:tailEnd/>
          </a:ln>
        </p:spPr>
      </p:pic>
      <p:pic>
        <p:nvPicPr>
          <p:cNvPr id="102425" name="Picture 25"/>
          <p:cNvPicPr>
            <a:picLocks noChangeArrowheads="1"/>
          </p:cNvPicPr>
          <p:nvPr/>
        </p:nvPicPr>
        <p:blipFill>
          <a:blip r:embed="rId24" cstate="print">
            <a:lum contrast="6000"/>
          </a:blip>
          <a:srcRect l="3377" t="6017" r="59175" b="49480"/>
          <a:stretch>
            <a:fillRect/>
          </a:stretch>
        </p:blipFill>
        <p:spPr bwMode="auto">
          <a:xfrm>
            <a:off x="5003800" y="5661025"/>
            <a:ext cx="676275" cy="598488"/>
          </a:xfrm>
          <a:prstGeom prst="rect">
            <a:avLst/>
          </a:prstGeom>
          <a:noFill/>
          <a:ln w="9525">
            <a:noFill/>
            <a:miter lim="800000"/>
            <a:headEnd/>
            <a:tailEnd/>
          </a:ln>
        </p:spPr>
      </p:pic>
      <p:pic>
        <p:nvPicPr>
          <p:cNvPr id="102426" name="Picture 26" descr="Image001"/>
          <p:cNvPicPr>
            <a:picLocks noChangeArrowheads="1"/>
          </p:cNvPicPr>
          <p:nvPr/>
        </p:nvPicPr>
        <p:blipFill>
          <a:blip r:embed="rId25" cstate="print">
            <a:lum bright="24000" contrast="54000"/>
          </a:blip>
          <a:srcRect/>
          <a:stretch>
            <a:fillRect/>
          </a:stretch>
        </p:blipFill>
        <p:spPr bwMode="auto">
          <a:xfrm>
            <a:off x="6008688" y="4256088"/>
            <a:ext cx="2881312" cy="2335212"/>
          </a:xfrm>
          <a:prstGeom prst="rect">
            <a:avLst/>
          </a:prstGeom>
          <a:noFill/>
          <a:ln w="9525">
            <a:noFill/>
            <a:miter lim="800000"/>
            <a:headEnd/>
            <a:tailEnd/>
          </a:ln>
        </p:spPr>
      </p:pic>
      <p:sp>
        <p:nvSpPr>
          <p:cNvPr id="102427" name="Rectangle 27"/>
          <p:cNvSpPr>
            <a:spLocks noGrp="1" noChangeArrowheads="1"/>
          </p:cNvSpPr>
          <p:nvPr>
            <p:ph type="title"/>
          </p:nvPr>
        </p:nvSpPr>
        <p:spPr>
          <a:xfrm>
            <a:off x="0" y="0"/>
            <a:ext cx="6172200" cy="731838"/>
          </a:xfrm>
        </p:spPr>
        <p:txBody>
          <a:bodyPr/>
          <a:lstStyle/>
          <a:p>
            <a:pPr eaLnBrk="1" hangingPunct="1"/>
            <a:r>
              <a:rPr lang="en-US" sz="2000" i="1" smtClean="0">
                <a:solidFill>
                  <a:srgbClr val="FF6600"/>
                </a:solidFill>
                <a:latin typeface="Arial Black" pitchFamily="34" charset="0"/>
              </a:rPr>
              <a:t>RADIO INTERFEROMETER MUCH LARGER THE EARTH</a:t>
            </a:r>
            <a:endParaRPr lang="ru-RU" sz="2000" i="1" smtClean="0">
              <a:solidFill>
                <a:srgbClr val="FF6600"/>
              </a:solidFill>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endParaRPr lang="it-IT" smtClean="0"/>
          </a:p>
        </p:txBody>
      </p:sp>
      <p:sp>
        <p:nvSpPr>
          <p:cNvPr id="103427" name="Rectangle 3"/>
          <p:cNvSpPr>
            <a:spLocks noGrp="1" noChangeArrowheads="1"/>
          </p:cNvSpPr>
          <p:nvPr>
            <p:ph type="body" idx="1"/>
          </p:nvPr>
        </p:nvSpPr>
        <p:spPr/>
        <p:txBody>
          <a:bodyPr/>
          <a:lstStyle/>
          <a:p>
            <a:pPr eaLnBrk="1" hangingPunct="1"/>
            <a:endParaRPr lang="it-IT" smtClean="0"/>
          </a:p>
        </p:txBody>
      </p:sp>
      <p:pic>
        <p:nvPicPr>
          <p:cNvPr id="103428" name="Picture 4" descr="250px-BlackHole"/>
          <p:cNvPicPr>
            <a:picLocks noChangeAspect="1" noChangeArrowheads="1"/>
          </p:cNvPicPr>
          <p:nvPr/>
        </p:nvPicPr>
        <p:blipFill>
          <a:blip r:embed="rId3" cstate="print"/>
          <a:srcRect/>
          <a:stretch>
            <a:fillRect/>
          </a:stretch>
        </p:blipFill>
        <p:spPr bwMode="auto">
          <a:xfrm>
            <a:off x="323850" y="0"/>
            <a:ext cx="8532813" cy="682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5"/>
          <p:cNvGraphicFramePr>
            <a:graphicFrameLocks noChangeAspect="1"/>
          </p:cNvGraphicFramePr>
          <p:nvPr/>
        </p:nvGraphicFramePr>
        <p:xfrm>
          <a:off x="2411413" y="0"/>
          <a:ext cx="4768850" cy="6858000"/>
        </p:xfrm>
        <a:graphic>
          <a:graphicData uri="http://schemas.openxmlformats.org/presentationml/2006/ole">
            <p:oleObj spid="_x0000_s24578" name="Photo Editor 照片" r:id="rId4" imgW="10631384" imgH="15289759" progId="">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endParaRPr lang="it-IT" smtClean="0"/>
          </a:p>
        </p:txBody>
      </p:sp>
      <p:sp>
        <p:nvSpPr>
          <p:cNvPr id="104451" name="Rectangle 3"/>
          <p:cNvSpPr>
            <a:spLocks noGrp="1" noChangeArrowheads="1"/>
          </p:cNvSpPr>
          <p:nvPr>
            <p:ph type="body" idx="1"/>
          </p:nvPr>
        </p:nvSpPr>
        <p:spPr/>
        <p:txBody>
          <a:bodyPr/>
          <a:lstStyle/>
          <a:p>
            <a:pPr eaLnBrk="1" hangingPunct="1"/>
            <a:endParaRPr lang="it-IT" smtClean="0"/>
          </a:p>
        </p:txBody>
      </p:sp>
      <p:pic>
        <p:nvPicPr>
          <p:cNvPr id="104452" name="Picture 4" descr="slide6"/>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1024"/>
          <p:cNvGraphicFramePr>
            <a:graphicFrameLocks noChangeAspect="1"/>
          </p:cNvGraphicFramePr>
          <p:nvPr/>
        </p:nvGraphicFramePr>
        <p:xfrm>
          <a:off x="0" y="0"/>
          <a:ext cx="9144000" cy="6121400"/>
        </p:xfrm>
        <a:graphic>
          <a:graphicData uri="http://schemas.openxmlformats.org/presentationml/2006/ole">
            <p:oleObj spid="_x0000_s17410" name="Photo Editor Photo" r:id="rId4" imgW="16809524" imgH="10945753" progId="">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endParaRPr lang="ru-RU" smtClean="0"/>
          </a:p>
        </p:txBody>
      </p:sp>
      <p:pic>
        <p:nvPicPr>
          <p:cNvPr id="105475" name="Content Placeholder 3" descr="2048974168-260x260-0-0_Book_Gravitation_Foundation_and_Frontiers_T_Padman.jpg"/>
          <p:cNvPicPr>
            <a:picLocks noGrp="1" noChangeAspect="1"/>
          </p:cNvPicPr>
          <p:nvPr>
            <p:ph idx="1"/>
          </p:nvPr>
        </p:nvPicPr>
        <p:blipFill>
          <a:blip r:embed="rId2" cstate="print"/>
          <a:srcRect/>
          <a:stretch>
            <a:fillRect/>
          </a:stretch>
        </p:blipFill>
        <p:spPr>
          <a:xfrm>
            <a:off x="2143125" y="0"/>
            <a:ext cx="6000750" cy="672465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1024"/>
          <p:cNvGraphicFramePr>
            <a:graphicFrameLocks noChangeAspect="1"/>
          </p:cNvGraphicFramePr>
          <p:nvPr/>
        </p:nvGraphicFramePr>
        <p:xfrm>
          <a:off x="0" y="598488"/>
          <a:ext cx="9144000" cy="5659437"/>
        </p:xfrm>
        <a:graphic>
          <a:graphicData uri="http://schemas.openxmlformats.org/presentationml/2006/ole">
            <p:oleObj spid="_x0000_s18434" name="Photo Editor Photo" r:id="rId4" imgW="16204287" imgH="10031225" progId="">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0"/>
          <p:cNvGraphicFramePr>
            <a:graphicFrameLocks noChangeAspect="1"/>
          </p:cNvGraphicFramePr>
          <p:nvPr/>
        </p:nvGraphicFramePr>
        <p:xfrm>
          <a:off x="0" y="533400"/>
          <a:ext cx="9144000" cy="5791200"/>
        </p:xfrm>
        <a:graphic>
          <a:graphicData uri="http://schemas.openxmlformats.org/presentationml/2006/ole">
            <p:oleObj spid="_x0000_s19458" name="Photo Editor Photo" r:id="rId4" imgW="16314286" imgH="10333333" progId="">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0"/>
          <p:cNvGraphicFramePr>
            <a:graphicFrameLocks noChangeAspect="1"/>
          </p:cNvGraphicFramePr>
          <p:nvPr/>
        </p:nvGraphicFramePr>
        <p:xfrm>
          <a:off x="2057400" y="0"/>
          <a:ext cx="5565775" cy="6858000"/>
        </p:xfrm>
        <a:graphic>
          <a:graphicData uri="http://schemas.openxmlformats.org/presentationml/2006/ole">
            <p:oleObj spid="_x0000_s20482" name="Photo Editor Photo" r:id="rId4" imgW="14676190" imgH="19285714"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0"/>
          <p:cNvGraphicFramePr>
            <a:graphicFrameLocks noChangeAspect="1"/>
          </p:cNvGraphicFramePr>
          <p:nvPr/>
        </p:nvGraphicFramePr>
        <p:xfrm>
          <a:off x="0" y="835025"/>
          <a:ext cx="9144000" cy="5186363"/>
        </p:xfrm>
        <a:graphic>
          <a:graphicData uri="http://schemas.openxmlformats.org/presentationml/2006/ole">
            <p:oleObj spid="_x0000_s21506" name="Photo Editor Photo" r:id="rId4" imgW="16204287" imgH="9190476" progId="">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1024"/>
          <p:cNvGraphicFramePr>
            <a:graphicFrameLocks noChangeAspect="1"/>
          </p:cNvGraphicFramePr>
          <p:nvPr/>
        </p:nvGraphicFramePr>
        <p:xfrm>
          <a:off x="1271588" y="0"/>
          <a:ext cx="6446837" cy="6858000"/>
        </p:xfrm>
        <a:graphic>
          <a:graphicData uri="http://schemas.openxmlformats.org/presentationml/2006/ole">
            <p:oleObj spid="_x0000_s22530" name="Photo Editor Photo" r:id="rId4" imgW="16238095" imgH="21114286" progId="">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0"/>
          <p:cNvGraphicFramePr>
            <a:graphicFrameLocks noChangeAspect="1"/>
          </p:cNvGraphicFramePr>
          <p:nvPr/>
        </p:nvGraphicFramePr>
        <p:xfrm>
          <a:off x="2000250" y="1379538"/>
          <a:ext cx="5500688" cy="5478462"/>
        </p:xfrm>
        <a:graphic>
          <a:graphicData uri="http://schemas.openxmlformats.org/presentationml/2006/ole">
            <p:oleObj spid="_x0000_s23554" name="Photo Editor Photo" r:id="rId4" imgW="15685714" imgH="15419048" progId="">
              <p:embed/>
            </p:oleObj>
          </a:graphicData>
        </a:graphic>
      </p:graphicFrame>
      <p:sp>
        <p:nvSpPr>
          <p:cNvPr id="23555" name="Rectangle 2"/>
          <p:cNvSpPr>
            <a:spLocks noChangeArrowheads="1"/>
          </p:cNvSpPr>
          <p:nvPr/>
        </p:nvSpPr>
        <p:spPr bwMode="auto">
          <a:xfrm>
            <a:off x="500063" y="0"/>
            <a:ext cx="8143875" cy="830263"/>
          </a:xfrm>
          <a:prstGeom prst="rect">
            <a:avLst/>
          </a:prstGeom>
          <a:noFill/>
          <a:ln w="9525">
            <a:noFill/>
            <a:miter lim="800000"/>
            <a:headEnd/>
            <a:tailEnd/>
          </a:ln>
        </p:spPr>
        <p:txBody>
          <a:bodyPr>
            <a:spAutoFit/>
          </a:bodyPr>
          <a:lstStyle/>
          <a:p>
            <a:r>
              <a:rPr lang="en-US" altLang="zh-CN">
                <a:ea typeface="宋体" pitchFamily="2" charset="-122"/>
              </a:rPr>
              <a:t>A.F. Zakharov &amp; F. De Paolis, A.A. Nucita, G.Ingrosso, </a:t>
            </a:r>
            <a:r>
              <a:rPr lang="en-US" altLang="zh-CN" b="1">
                <a:ea typeface="宋体" pitchFamily="2" charset="-122"/>
              </a:rPr>
              <a:t>  Astron. &amp; Astrophys.</a:t>
            </a:r>
            <a:r>
              <a:rPr lang="en-US" altLang="zh-CN" b="1">
                <a:latin typeface="Arial" pitchFamily="34" charset="0"/>
                <a:ea typeface="宋体" pitchFamily="2" charset="-122"/>
              </a:rPr>
              <a:t>, </a:t>
            </a:r>
            <a:r>
              <a:rPr lang="zh-CN" altLang="en-US" b="1">
                <a:ea typeface="宋体" pitchFamily="2" charset="-122"/>
              </a:rPr>
              <a:t> </a:t>
            </a:r>
            <a:r>
              <a:rPr lang="en-US" altLang="zh-CN" b="1">
                <a:ea typeface="宋体" pitchFamily="2" charset="-122"/>
              </a:rPr>
              <a:t>442, 795</a:t>
            </a:r>
            <a:r>
              <a:rPr lang="zh-CN" altLang="en-US" b="1">
                <a:ea typeface="宋体" pitchFamily="2" charset="-122"/>
              </a:rPr>
              <a:t> </a:t>
            </a:r>
            <a:r>
              <a:rPr lang="en-US" altLang="zh-CN" b="1">
                <a:ea typeface="宋体" pitchFamily="2" charset="-122"/>
              </a:rPr>
              <a:t>(2005)</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5" descr="Nature_page_1"/>
          <p:cNvPicPr>
            <a:picLocks noChangeAspect="1" noChangeArrowheads="1"/>
          </p:cNvPicPr>
          <p:nvPr/>
        </p:nvPicPr>
        <p:blipFill>
          <a:blip r:embed="rId3" cstate="print"/>
          <a:srcRect/>
          <a:stretch>
            <a:fillRect/>
          </a:stretch>
        </p:blipFill>
        <p:spPr bwMode="auto">
          <a:xfrm>
            <a:off x="1979613" y="0"/>
            <a:ext cx="51085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313</Words>
  <Application>Microsoft Office PowerPoint</Application>
  <PresentationFormat>Экран (4:3)</PresentationFormat>
  <Paragraphs>48</Paragraphs>
  <Slides>20</Slides>
  <Notes>14</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20</vt:i4>
      </vt:variant>
    </vt:vector>
  </HeadingPairs>
  <TitlesOfParts>
    <vt:vector size="23" baseType="lpstr">
      <vt:lpstr>Тема Office</vt:lpstr>
      <vt:lpstr>Photo Editor Photo</vt:lpstr>
      <vt:lpstr>Photo Editor 照片</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Recently,Bin-Nun (2010) discussed  an opportunity that the black hole at the Galactic Center is described by the tidal Reissner-- Nordstrom metric which may be admitted by the Randall--Sundrum II braneworld scenario. Bin-Nun suggested an  opportunity of evaluating the black hole metric analyzing (retro-)lensing of bright stars  around the black hole in the Galactic Center. Doeleman et al. (2008) evaluated a shadow size for the black hole at the Galactic Center.  Measurements of the shadow size around the black hole may help to evaluate parameters of black hole metric Zakharov et al (2005). We derive an analytic expression for the black hole shadow size as a function of charge for the tidal Reissner-- Nordstrom metric. We conclude that observational data concerning shadow size measurements are not consistent with significant negative charges, in particular, the significant negative charge Q/(4M^2)=-1.6 (discussed by  Bin-Nun (2010) is practically  ruled out with a very probability (the charge is roughly speaking is beyond 9 σ confidence level, but a negative charge is beyond 3 σ  confidence level).</vt:lpstr>
      <vt:lpstr>RADIO INTERFEROMETER MUCH LARGER THE EARTH</vt:lpstr>
      <vt:lpstr>Слайд 17</vt:lpstr>
      <vt:lpstr>Слайд 18</vt:lpstr>
      <vt:lpstr>Слайд 19</vt:lpstr>
      <vt:lpstr>Слайд 20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5</cp:revision>
  <dcterms:created xsi:type="dcterms:W3CDTF">2013-06-29T11:19:51Z</dcterms:created>
  <dcterms:modified xsi:type="dcterms:W3CDTF">2013-06-29T11:24:24Z</dcterms:modified>
</cp:coreProperties>
</file>