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6" d="100"/>
          <a:sy n="36" d="100"/>
        </p:scale>
        <p:origin x="-979"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E02A0B-2A1A-4A05-A6D4-423A13B716B9}" type="datetimeFigureOut">
              <a:rPr lang="ru-RU" smtClean="0"/>
              <a:t>29.06.2013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A103A4-36D4-4F86-A64D-E6203BEF6C8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a:ln/>
        </p:spPr>
      </p:sp>
      <p:sp>
        <p:nvSpPr>
          <p:cNvPr id="257027" name="Notes Placeholder 2"/>
          <p:cNvSpPr>
            <a:spLocks noGrp="1"/>
          </p:cNvSpPr>
          <p:nvPr>
            <p:ph type="body" idx="1"/>
          </p:nvPr>
        </p:nvSpPr>
        <p:spPr>
          <a:noFill/>
          <a:ln/>
        </p:spPr>
        <p:txBody>
          <a:bodyPr/>
          <a:lstStyle/>
          <a:p>
            <a:pPr eaLnBrk="1" hangingPunct="1"/>
            <a:endParaRPr lang="ru-RU" smtClean="0"/>
          </a:p>
        </p:txBody>
      </p:sp>
      <p:sp>
        <p:nvSpPr>
          <p:cNvPr id="287748" name="Slide Number Placeholder 3"/>
          <p:cNvSpPr>
            <a:spLocks noGrp="1"/>
          </p:cNvSpPr>
          <p:nvPr>
            <p:ph type="sldNum" sz="quarter" idx="5"/>
          </p:nvPr>
        </p:nvSpPr>
        <p:spPr/>
        <p:txBody>
          <a:bodyPr/>
          <a:lstStyle/>
          <a:p>
            <a:pPr>
              <a:defRPr/>
            </a:pPr>
            <a:fld id="{6C34CF5C-E75A-4B4D-AD5D-37C96AF07D8F}" type="slidenum">
              <a:rPr lang="zh-CN" altLang="en-US" smtClean="0"/>
              <a:pPr>
                <a:defRPr/>
              </a:pPr>
              <a:t>1</a:t>
            </a:fld>
            <a:endParaRPr lang="en-US"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p:txBody>
          <a:bodyPr/>
          <a:lstStyle/>
          <a:p>
            <a:pPr>
              <a:defRPr/>
            </a:pPr>
            <a:fld id="{A101271B-0937-4065-B8FD-466907A1AC59}" type="slidenum">
              <a:rPr lang="zh-CN" altLang="en-US" smtClean="0"/>
              <a:pPr>
                <a:defRPr/>
              </a:pPr>
              <a:t>11</a:t>
            </a:fld>
            <a:endParaRPr lang="en-US" altLang="zh-CN" smtClean="0"/>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lide Image Placeholder 1"/>
          <p:cNvSpPr>
            <a:spLocks noGrp="1" noRot="1" noChangeAspect="1" noTextEdit="1"/>
          </p:cNvSpPr>
          <p:nvPr>
            <p:ph type="sldImg"/>
          </p:nvPr>
        </p:nvSpPr>
        <p:spPr>
          <a:ln/>
        </p:spPr>
      </p:sp>
      <p:sp>
        <p:nvSpPr>
          <p:cNvPr id="267267" name="Notes Placeholder 2"/>
          <p:cNvSpPr>
            <a:spLocks noGrp="1"/>
          </p:cNvSpPr>
          <p:nvPr>
            <p:ph type="body" idx="1"/>
          </p:nvPr>
        </p:nvSpPr>
        <p:spPr>
          <a:noFill/>
          <a:ln/>
        </p:spPr>
        <p:txBody>
          <a:bodyPr/>
          <a:lstStyle/>
          <a:p>
            <a:endParaRPr lang="ru-RU" smtClean="0"/>
          </a:p>
        </p:txBody>
      </p:sp>
      <p:sp>
        <p:nvSpPr>
          <p:cNvPr id="284676" name="Slide Number Placeholder 3"/>
          <p:cNvSpPr>
            <a:spLocks noGrp="1"/>
          </p:cNvSpPr>
          <p:nvPr>
            <p:ph type="sldNum" sz="quarter" idx="5"/>
          </p:nvPr>
        </p:nvSpPr>
        <p:spPr/>
        <p:txBody>
          <a:bodyPr/>
          <a:lstStyle/>
          <a:p>
            <a:pPr>
              <a:defRPr/>
            </a:pPr>
            <a:fld id="{897E26B5-4B65-40DA-9FD1-CBF53EAEC0F9}" type="slidenum">
              <a:rPr lang="zh-CN" altLang="en-US" smtClean="0"/>
              <a:pPr>
                <a:defRPr/>
              </a:pPr>
              <a:t>12</a:t>
            </a:fld>
            <a:endParaRPr lang="en-US"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a:ln/>
        </p:spPr>
      </p:sp>
      <p:sp>
        <p:nvSpPr>
          <p:cNvPr id="268291" name="Notes Placeholder 2"/>
          <p:cNvSpPr>
            <a:spLocks noGrp="1"/>
          </p:cNvSpPr>
          <p:nvPr>
            <p:ph type="body" idx="1"/>
          </p:nvPr>
        </p:nvSpPr>
        <p:spPr>
          <a:noFill/>
          <a:ln/>
        </p:spPr>
        <p:txBody>
          <a:bodyPr/>
          <a:lstStyle/>
          <a:p>
            <a:endParaRPr lang="ru-RU" smtClean="0"/>
          </a:p>
        </p:txBody>
      </p:sp>
      <p:sp>
        <p:nvSpPr>
          <p:cNvPr id="285700" name="Slide Number Placeholder 3"/>
          <p:cNvSpPr>
            <a:spLocks noGrp="1"/>
          </p:cNvSpPr>
          <p:nvPr>
            <p:ph type="sldNum" sz="quarter" idx="5"/>
          </p:nvPr>
        </p:nvSpPr>
        <p:spPr/>
        <p:txBody>
          <a:bodyPr/>
          <a:lstStyle/>
          <a:p>
            <a:pPr>
              <a:defRPr/>
            </a:pPr>
            <a:fld id="{6D89C1C9-3A70-44CC-8A75-FE860C2DA616}" type="slidenum">
              <a:rPr lang="zh-CN" altLang="en-US" smtClean="0"/>
              <a:pPr>
                <a:defRPr/>
              </a:pPr>
              <a:t>13</a:t>
            </a:fld>
            <a:endParaRPr lang="en-US"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Slide Image Placeholder 1"/>
          <p:cNvSpPr>
            <a:spLocks noGrp="1" noRot="1" noChangeAspect="1" noTextEdit="1"/>
          </p:cNvSpPr>
          <p:nvPr>
            <p:ph type="sldImg"/>
          </p:nvPr>
        </p:nvSpPr>
        <p:spPr>
          <a:ln/>
        </p:spPr>
      </p:sp>
      <p:sp>
        <p:nvSpPr>
          <p:cNvPr id="269315" name="Notes Placeholder 2"/>
          <p:cNvSpPr>
            <a:spLocks noGrp="1"/>
          </p:cNvSpPr>
          <p:nvPr>
            <p:ph type="body" idx="1"/>
          </p:nvPr>
        </p:nvSpPr>
        <p:spPr>
          <a:noFill/>
          <a:ln/>
        </p:spPr>
        <p:txBody>
          <a:bodyPr/>
          <a:lstStyle/>
          <a:p>
            <a:endParaRPr lang="ru-RU" smtClean="0"/>
          </a:p>
        </p:txBody>
      </p:sp>
      <p:sp>
        <p:nvSpPr>
          <p:cNvPr id="287748" name="Slide Number Placeholder 3"/>
          <p:cNvSpPr>
            <a:spLocks noGrp="1"/>
          </p:cNvSpPr>
          <p:nvPr>
            <p:ph type="sldNum" sz="quarter" idx="5"/>
          </p:nvPr>
        </p:nvSpPr>
        <p:spPr/>
        <p:txBody>
          <a:bodyPr/>
          <a:lstStyle/>
          <a:p>
            <a:pPr>
              <a:defRPr/>
            </a:pPr>
            <a:fld id="{297F0596-31C2-4922-90EB-16713CED5153}" type="slidenum">
              <a:rPr lang="zh-CN" altLang="en-US" smtClean="0"/>
              <a:pPr>
                <a:defRPr/>
              </a:pPr>
              <a:t>14</a:t>
            </a:fld>
            <a:endParaRPr lang="en-US" altLang="zh-CN"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C07B9542-B2E4-43D2-B174-B322B359C43C}" type="slidenum">
              <a:rPr lang="fr-FR"/>
              <a:pPr>
                <a:defRPr/>
              </a:pPr>
              <a:t>17</a:t>
            </a:fld>
            <a:endParaRPr lang="fr-FR"/>
          </a:p>
        </p:txBody>
      </p:sp>
      <p:sp>
        <p:nvSpPr>
          <p:cNvPr id="270339" name="Rectangle 2"/>
          <p:cNvSpPr>
            <a:spLocks noChangeArrowheads="1" noTextEdit="1"/>
          </p:cNvSpPr>
          <p:nvPr>
            <p:ph type="sldImg"/>
          </p:nvPr>
        </p:nvSpPr>
        <p:spPr>
          <a:solidFill>
            <a:srgbClr val="FFFFFF"/>
          </a:solidFill>
          <a:ln/>
        </p:spPr>
      </p:sp>
      <p:sp>
        <p:nvSpPr>
          <p:cNvPr id="270340" name="Rectangle 3"/>
          <p:cNvSpPr>
            <a:spLocks noChangeArrowheads="1"/>
          </p:cNvSpPr>
          <p:nvPr>
            <p:ph type="body" idx="1"/>
          </p:nvPr>
        </p:nvSpPr>
        <p:spPr>
          <a:solidFill>
            <a:srgbClr val="FFFFFF"/>
          </a:solidFill>
          <a:ln>
            <a:solidFill>
              <a:srgbClr val="000000"/>
            </a:solidFill>
          </a:ln>
        </p:spPr>
        <p:txBody>
          <a:bodyPr/>
          <a:lstStyle/>
          <a:p>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a:defRPr/>
            </a:pPr>
            <a:fld id="{E81350F4-730D-427C-B8B7-4EFDC22BBBAB}" type="slidenum">
              <a:rPr lang="fr-FR"/>
              <a:pPr>
                <a:defRPr/>
              </a:pPr>
              <a:t>18</a:t>
            </a:fld>
            <a:endParaRPr lang="fr-FR"/>
          </a:p>
        </p:txBody>
      </p:sp>
      <p:sp>
        <p:nvSpPr>
          <p:cNvPr id="271363" name="Rectangle 2"/>
          <p:cNvSpPr>
            <a:spLocks noChangeArrowheads="1" noTextEdit="1"/>
          </p:cNvSpPr>
          <p:nvPr>
            <p:ph type="sldImg"/>
          </p:nvPr>
        </p:nvSpPr>
        <p:spPr>
          <a:ln/>
        </p:spPr>
      </p:sp>
      <p:sp>
        <p:nvSpPr>
          <p:cNvPr id="271364" name="Rectangle 3"/>
          <p:cNvSpPr>
            <a:spLocks noGrp="1" noChangeArrowheads="1"/>
          </p:cNvSpPr>
          <p:nvPr>
            <p:ph type="body" idx="1"/>
          </p:nvPr>
        </p:nvSpPr>
        <p:spPr>
          <a:noFill/>
          <a:ln/>
        </p:spPr>
        <p:txBody>
          <a:bodyPr/>
          <a:lstStyle/>
          <a:p>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p:txBody>
          <a:bodyPr/>
          <a:lstStyle/>
          <a:p>
            <a:pPr>
              <a:defRPr/>
            </a:pPr>
            <a:fld id="{4C269F06-A9DA-4A97-9D9F-8EF8E078C5D7}" type="slidenum">
              <a:rPr lang="fr-FR"/>
              <a:pPr>
                <a:defRPr/>
              </a:pPr>
              <a:t>19</a:t>
            </a:fld>
            <a:endParaRPr lang="fr-FR"/>
          </a:p>
        </p:txBody>
      </p:sp>
      <p:sp>
        <p:nvSpPr>
          <p:cNvPr id="272387" name="Rectangle 2"/>
          <p:cNvSpPr>
            <a:spLocks noChangeArrowheads="1" noTextEdit="1"/>
          </p:cNvSpPr>
          <p:nvPr>
            <p:ph type="sldImg"/>
          </p:nvPr>
        </p:nvSpPr>
        <p:spPr>
          <a:ln/>
        </p:spPr>
      </p:sp>
      <p:sp>
        <p:nvSpPr>
          <p:cNvPr id="272388" name="Rectangle 3"/>
          <p:cNvSpPr>
            <a:spLocks noGrp="1" noChangeArrowheads="1"/>
          </p:cNvSpPr>
          <p:nvPr>
            <p:ph type="body" idx="1"/>
          </p:nvPr>
        </p:nvSpPr>
        <p:spPr>
          <a:noFill/>
          <a:ln/>
        </p:spPr>
        <p:txBody>
          <a:bodyPr/>
          <a:lstStyle/>
          <a:p>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p:txBody>
          <a:bodyPr/>
          <a:lstStyle/>
          <a:p>
            <a:pPr>
              <a:defRPr/>
            </a:pPr>
            <a:fld id="{4F3094B8-E51B-4D38-8B5A-4F4943696994}" type="slidenum">
              <a:rPr lang="fr-FR"/>
              <a:pPr>
                <a:defRPr/>
              </a:pPr>
              <a:t>20</a:t>
            </a:fld>
            <a:endParaRPr lang="fr-FR"/>
          </a:p>
        </p:txBody>
      </p:sp>
      <p:sp>
        <p:nvSpPr>
          <p:cNvPr id="273411" name="Rectangle 2"/>
          <p:cNvSpPr>
            <a:spLocks noChangeArrowheads="1" noTextEdit="1"/>
          </p:cNvSpPr>
          <p:nvPr>
            <p:ph type="sldImg"/>
          </p:nvPr>
        </p:nvSpPr>
        <p:spPr>
          <a:solidFill>
            <a:srgbClr val="FFFFFF"/>
          </a:solidFill>
          <a:ln/>
        </p:spPr>
      </p:sp>
      <p:sp>
        <p:nvSpPr>
          <p:cNvPr id="273412" name="Rectangle 3"/>
          <p:cNvSpPr>
            <a:spLocks noChangeArrowheads="1"/>
          </p:cNvSpPr>
          <p:nvPr>
            <p:ph type="body" idx="1"/>
          </p:nvPr>
        </p:nvSpPr>
        <p:spPr>
          <a:solidFill>
            <a:srgbClr val="FFFFFF"/>
          </a:solidFill>
          <a:ln>
            <a:solidFill>
              <a:srgbClr val="000000"/>
            </a:solidFill>
          </a:ln>
        </p:spPr>
        <p:txBody>
          <a:bodyPr/>
          <a:lstStyle/>
          <a:p>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Image Placeholder 1"/>
          <p:cNvSpPr>
            <a:spLocks noGrp="1" noRot="1" noChangeAspect="1" noTextEdit="1"/>
          </p:cNvSpPr>
          <p:nvPr>
            <p:ph type="sldImg"/>
          </p:nvPr>
        </p:nvSpPr>
        <p:spPr>
          <a:ln/>
        </p:spPr>
      </p:sp>
      <p:sp>
        <p:nvSpPr>
          <p:cNvPr id="258051" name="Notes Placeholder 2"/>
          <p:cNvSpPr>
            <a:spLocks noGrp="1"/>
          </p:cNvSpPr>
          <p:nvPr>
            <p:ph type="body" idx="1"/>
          </p:nvPr>
        </p:nvSpPr>
        <p:spPr>
          <a:noFill/>
          <a:ln/>
        </p:spPr>
        <p:txBody>
          <a:bodyPr/>
          <a:lstStyle/>
          <a:p>
            <a:pPr eaLnBrk="1" hangingPunct="1"/>
            <a:endParaRPr lang="ru-RU" smtClean="0"/>
          </a:p>
        </p:txBody>
      </p:sp>
      <p:sp>
        <p:nvSpPr>
          <p:cNvPr id="402436" name="Slide Number Placeholder 3"/>
          <p:cNvSpPr>
            <a:spLocks noGrp="1"/>
          </p:cNvSpPr>
          <p:nvPr>
            <p:ph type="sldNum" sz="quarter" idx="5"/>
          </p:nvPr>
        </p:nvSpPr>
        <p:spPr/>
        <p:txBody>
          <a:bodyPr/>
          <a:lstStyle/>
          <a:p>
            <a:pPr>
              <a:defRPr/>
            </a:pPr>
            <a:fld id="{BE2567E8-1015-474C-88CA-422D7A668E4F}" type="slidenum">
              <a:rPr lang="zh-CN" altLang="en-US" smtClean="0"/>
              <a:pPr>
                <a:defRPr/>
              </a:pPr>
              <a:t>2</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p>
            <a:pPr>
              <a:defRPr/>
            </a:pPr>
            <a:fld id="{3861E8FD-DB78-49EB-9432-511629829F1F}" type="slidenum">
              <a:rPr lang="fr-FR"/>
              <a:pPr>
                <a:defRPr/>
              </a:pPr>
              <a:t>3</a:t>
            </a:fld>
            <a:endParaRPr lang="fr-FR"/>
          </a:p>
        </p:txBody>
      </p:sp>
      <p:sp>
        <p:nvSpPr>
          <p:cNvPr id="259075" name="Rectangle 2"/>
          <p:cNvSpPr>
            <a:spLocks noChangeArrowheads="1" noTextEdit="1"/>
          </p:cNvSpPr>
          <p:nvPr>
            <p:ph type="sldImg"/>
          </p:nvPr>
        </p:nvSpPr>
        <p:spPr>
          <a:solidFill>
            <a:srgbClr val="FFFFFF"/>
          </a:solidFill>
          <a:ln/>
        </p:spPr>
      </p:sp>
      <p:sp>
        <p:nvSpPr>
          <p:cNvPr id="259076" name="Rectangle 3"/>
          <p:cNvSpPr>
            <a:spLocks noChangeArrowheads="1"/>
          </p:cNvSpPr>
          <p:nvPr>
            <p:ph type="body" idx="1"/>
          </p:nvPr>
        </p:nvSpPr>
        <p:spPr>
          <a:solidFill>
            <a:srgbClr val="FFFFFF"/>
          </a:solidFill>
          <a:ln>
            <a:solidFill>
              <a:srgbClr val="000000"/>
            </a:solidFill>
          </a:ln>
        </p:spPr>
        <p:txBody>
          <a:bodyPr/>
          <a:lstStyle/>
          <a:p>
            <a:pPr>
              <a:lnSpc>
                <a:spcPct val="90000"/>
              </a:lnSpc>
            </a:pPr>
            <a:r>
              <a:rPr lang="fr-FR" smtClean="0"/>
              <a:t>Pièces du puzzle, schéma grossier</a:t>
            </a:r>
          </a:p>
          <a:p>
            <a:pPr>
              <a:lnSpc>
                <a:spcPct val="90000"/>
              </a:lnSpc>
            </a:pPr>
            <a:r>
              <a:rPr lang="fr-FR" smtClean="0">
                <a:solidFill>
                  <a:schemeClr val="bg1"/>
                </a:solidFill>
              </a:rPr>
              <a:t>Le centre galactique est très divers et assez complexe, en plus la dénomination est assez vague, elle sous-entend plrs échelles et  des objets de natures très différentes </a:t>
            </a:r>
          </a:p>
          <a:p>
            <a:pPr>
              <a:lnSpc>
                <a:spcPct val="90000"/>
              </a:lnSpc>
            </a:pPr>
            <a:r>
              <a:rPr lang="fr-FR" smtClean="0">
                <a:solidFill>
                  <a:schemeClr val="bg1"/>
                </a:solidFill>
              </a:rPr>
              <a:t>Donc je vais m’intéresser à la centre galactique que le large program l’obser</a:t>
            </a:r>
          </a:p>
          <a:p>
            <a:pPr>
              <a:lnSpc>
                <a:spcPct val="90000"/>
              </a:lnSpc>
            </a:pPr>
            <a:r>
              <a:rPr lang="fr-FR" smtClean="0">
                <a:solidFill>
                  <a:schemeClr val="bg1"/>
                </a:solidFill>
              </a:rPr>
              <a:t>C’est à dire une échelle de  1 pc</a:t>
            </a:r>
          </a:p>
          <a:p>
            <a:pPr>
              <a:lnSpc>
                <a:spcPct val="90000"/>
              </a:lnSpc>
            </a:pPr>
            <a:r>
              <a:rPr lang="fr-FR" smtClean="0">
                <a:solidFill>
                  <a:schemeClr val="bg1"/>
                </a:solidFill>
              </a:rPr>
              <a:t>Et principalement 4 constituants….</a:t>
            </a:r>
          </a:p>
          <a:p>
            <a:pPr>
              <a:lnSpc>
                <a:spcPct val="90000"/>
              </a:lnSpc>
            </a:pPr>
            <a:r>
              <a:rPr lang="fr-FR" smtClean="0">
                <a:solidFill>
                  <a:schemeClr val="bg1"/>
                </a:solidFill>
              </a:rPr>
              <a:t>Disques : </a:t>
            </a:r>
            <a:r>
              <a:rPr lang="fr-FR" sz="2400" smtClean="0">
                <a:solidFill>
                  <a:schemeClr val="bg1"/>
                </a:solidFill>
              </a:rPr>
              <a:t>(115 deg , clock wise counter clockwise</a:t>
            </a:r>
          </a:p>
          <a:p>
            <a:pPr>
              <a:lnSpc>
                <a:spcPct val="90000"/>
              </a:lnSpc>
            </a:pPr>
            <a:r>
              <a:rPr lang="fr-FR" sz="2400" smtClean="0">
                <a:solidFill>
                  <a:schemeClr val="bg1"/>
                </a:solidFill>
              </a:rPr>
              <a:t>Amas central (90 étoiles WR et O/B</a:t>
            </a:r>
          </a:p>
          <a:p>
            <a:pPr>
              <a:lnSpc>
                <a:spcPct val="90000"/>
              </a:lnSpc>
            </a:pPr>
            <a:r>
              <a:rPr lang="fr-FR" sz="2400" smtClean="0">
                <a:solidFill>
                  <a:schemeClr val="bg1"/>
                </a:solidFill>
              </a:rPr>
              <a:t>Minispirale (2 pc centraux,</a:t>
            </a:r>
          </a:p>
          <a:p>
            <a:pPr>
              <a:lnSpc>
                <a:spcPct val="90000"/>
              </a:lnSpc>
            </a:pPr>
            <a:r>
              <a:rPr lang="fr-FR" sz="2400" smtClean="0">
                <a:solidFill>
                  <a:schemeClr val="bg1"/>
                </a:solidFill>
              </a:rPr>
              <a:t>Arches (100 WR à 35 pc au nord)</a:t>
            </a:r>
          </a:p>
          <a:p>
            <a:pPr>
              <a:lnSpc>
                <a:spcPct val="90000"/>
              </a:lnSpc>
            </a:pPr>
            <a:r>
              <a:rPr lang="fr-FR" sz="2400" smtClean="0">
                <a:solidFill>
                  <a:schemeClr val="bg1"/>
                </a:solidFill>
              </a:rPr>
              <a:t>Poussières molécules et H2</a:t>
            </a:r>
          </a:p>
          <a:p>
            <a:pPr>
              <a:lnSpc>
                <a:spcPct val="90000"/>
              </a:lnSpc>
            </a:pPr>
            <a:endParaRPr lang="fr-FR" sz="2400" smtClean="0">
              <a:solidFill>
                <a:schemeClr val="bg1"/>
              </a:solidFill>
            </a:endParaRPr>
          </a:p>
          <a:p>
            <a:pPr>
              <a:lnSpc>
                <a:spcPct val="90000"/>
              </a:lnSpc>
              <a:spcBef>
                <a:spcPct val="0"/>
              </a:spcBef>
            </a:pPr>
            <a:r>
              <a:rPr lang="fr-FR" sz="2400" smtClean="0">
                <a:solidFill>
                  <a:schemeClr val="bg1"/>
                </a:solidFill>
              </a:rPr>
              <a:t>(100 étoiles type O ou A, </a:t>
            </a:r>
          </a:p>
          <a:p>
            <a:pPr>
              <a:lnSpc>
                <a:spcPct val="90000"/>
              </a:lnSpc>
              <a:spcBef>
                <a:spcPct val="0"/>
              </a:spcBef>
            </a:pPr>
            <a:r>
              <a:rPr lang="fr-FR" sz="2400" smtClean="0">
                <a:solidFill>
                  <a:schemeClr val="bg1"/>
                </a:solidFill>
              </a:rPr>
              <a:t>dans 0,01pc ou  à 120 UA (S2) UA)</a:t>
            </a:r>
          </a:p>
          <a:p>
            <a:pPr>
              <a:lnSpc>
                <a:spcPct val="90000"/>
              </a:lnSpc>
            </a:pPr>
            <a:endParaRPr lang="fr-FR" sz="2400" smtClean="0">
              <a:solidFill>
                <a:schemeClr val="bg1"/>
              </a:solidFill>
            </a:endParaRPr>
          </a:p>
          <a:p>
            <a:pPr>
              <a:lnSpc>
                <a:spcPct val="90000"/>
              </a:lnSpc>
            </a:pPr>
            <a:r>
              <a:rPr lang="fr-FR" sz="2400" smtClean="0">
                <a:solidFill>
                  <a:schemeClr val="bg1"/>
                </a:solidFill>
              </a:rPr>
              <a:t>Minispirale en H2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p:txBody>
          <a:bodyPr/>
          <a:lstStyle/>
          <a:p>
            <a:pPr>
              <a:defRPr/>
            </a:pPr>
            <a:fld id="{90B2DEC4-EDB6-474D-8ACD-6BB6D2166EA0}" type="slidenum">
              <a:rPr lang="zh-CN" altLang="en-US" smtClean="0"/>
              <a:pPr>
                <a:defRPr/>
              </a:pPr>
              <a:t>5</a:t>
            </a:fld>
            <a:endParaRPr lang="en-US" altLang="zh-CN" smtClean="0"/>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p:txBody>
          <a:bodyPr/>
          <a:lstStyle/>
          <a:p>
            <a:pPr>
              <a:defRPr/>
            </a:pPr>
            <a:fld id="{A7B191DB-A853-42FD-AD94-4C73E12D4AFB}" type="slidenum">
              <a:rPr lang="zh-CN" altLang="en-US" smtClean="0"/>
              <a:pPr>
                <a:defRPr/>
              </a:pPr>
              <a:t>6</a:t>
            </a:fld>
            <a:endParaRPr lang="en-US" altLang="zh-CN" smtClean="0"/>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7"/>
          <p:cNvSpPr>
            <a:spLocks noGrp="1" noChangeArrowheads="1"/>
          </p:cNvSpPr>
          <p:nvPr>
            <p:ph type="sldNum" sz="quarter" idx="5"/>
          </p:nvPr>
        </p:nvSpPr>
        <p:spPr/>
        <p:txBody>
          <a:bodyPr/>
          <a:lstStyle/>
          <a:p>
            <a:pPr>
              <a:defRPr/>
            </a:pPr>
            <a:fld id="{B210C9EE-61CD-4141-8852-339FCA769926}" type="slidenum">
              <a:rPr lang="zh-CN" altLang="en-US" smtClean="0"/>
              <a:pPr>
                <a:defRPr/>
              </a:pPr>
              <a:t>7</a:t>
            </a:fld>
            <a:endParaRPr lang="en-US" altLang="zh-CN" smtClean="0"/>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7"/>
          <p:cNvSpPr>
            <a:spLocks noGrp="1" noChangeArrowheads="1"/>
          </p:cNvSpPr>
          <p:nvPr>
            <p:ph type="sldNum" sz="quarter" idx="5"/>
          </p:nvPr>
        </p:nvSpPr>
        <p:spPr/>
        <p:txBody>
          <a:bodyPr/>
          <a:lstStyle/>
          <a:p>
            <a:pPr>
              <a:defRPr/>
            </a:pPr>
            <a:fld id="{6F4304CF-00B0-46DD-A391-7FD77749E2D4}" type="slidenum">
              <a:rPr lang="zh-CN" altLang="en-US" smtClean="0"/>
              <a:pPr>
                <a:defRPr/>
              </a:pPr>
              <a:t>8</a:t>
            </a:fld>
            <a:endParaRPr lang="en-US" altLang="zh-CN" smtClean="0"/>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p:txBody>
          <a:bodyPr/>
          <a:lstStyle/>
          <a:p>
            <a:pPr>
              <a:defRPr/>
            </a:pPr>
            <a:fld id="{DE84C431-B71B-4CA2-B747-75CB52AEB299}" type="slidenum">
              <a:rPr lang="zh-CN" altLang="en-US" smtClean="0"/>
              <a:pPr>
                <a:defRPr/>
              </a:pPr>
              <a:t>9</a:t>
            </a:fld>
            <a:endParaRPr lang="en-US" altLang="zh-CN" smtClean="0"/>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7"/>
          <p:cNvSpPr>
            <a:spLocks noGrp="1" noChangeArrowheads="1"/>
          </p:cNvSpPr>
          <p:nvPr>
            <p:ph type="sldNum" sz="quarter" idx="5"/>
          </p:nvPr>
        </p:nvSpPr>
        <p:spPr/>
        <p:txBody>
          <a:bodyPr/>
          <a:lstStyle/>
          <a:p>
            <a:pPr>
              <a:defRPr/>
            </a:pPr>
            <a:fld id="{522D8384-5E1F-4DF7-959C-CF835B6081DF}" type="slidenum">
              <a:rPr lang="zh-CN" altLang="en-US" smtClean="0"/>
              <a:pPr>
                <a:defRPr/>
              </a:pPr>
              <a:t>10</a:t>
            </a:fld>
            <a:endParaRPr lang="en-US" altLang="zh-CN" smtClean="0"/>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2903952-E97D-4FAD-A97D-843090F4A9D0}"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38FDC062-7BFC-4385-A930-C9BCF7998D3C}"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422A64-A4B4-4749-8264-FEBDF864EA67}" type="datetimeFigureOut">
              <a:rPr lang="ru-RU" smtClean="0"/>
              <a:t>29.06.2013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422A64-A4B4-4749-8264-FEBDF864EA67}" type="datetimeFigureOut">
              <a:rPr lang="ru-RU" smtClean="0"/>
              <a:t>29.06.2013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422A64-A4B4-4749-8264-FEBDF864EA67}" type="datetimeFigureOut">
              <a:rPr lang="ru-RU" smtClean="0"/>
              <a:t>29.06.2013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422A64-A4B4-4749-8264-FEBDF864EA67}" type="datetimeFigureOut">
              <a:rPr lang="ru-RU" smtClean="0"/>
              <a:t>29.06.2013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4026FE-ABA9-4F10-8730-163B435F877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22A64-A4B4-4749-8264-FEBDF864EA67}" type="datetimeFigureOut">
              <a:rPr lang="ru-RU" smtClean="0"/>
              <a:t>29.06.2013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026FE-ABA9-4F10-8730-163B435F877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026"/>
          <p:cNvSpPr>
            <a:spLocks noGrp="1" noChangeArrowheads="1"/>
          </p:cNvSpPr>
          <p:nvPr>
            <p:ph/>
          </p:nvPr>
        </p:nvSpPr>
        <p:spPr/>
        <p:txBody>
          <a:bodyPr/>
          <a:lstStyle/>
          <a:p>
            <a:pPr eaLnBrk="1" hangingPunct="1"/>
            <a:endParaRPr lang="ru-RU" smtClean="0"/>
          </a:p>
        </p:txBody>
      </p:sp>
      <p:pic>
        <p:nvPicPr>
          <p:cNvPr id="106499" name="Picture 1027" descr="fabian_image"/>
          <p:cNvPicPr>
            <a:picLocks noChangeAspect="1" noChangeArrowheads="1"/>
          </p:cNvPicPr>
          <p:nvPr/>
        </p:nvPicPr>
        <p:blipFill>
          <a:blip r:embed="rId3" cstate="print"/>
          <a:srcRect/>
          <a:stretch>
            <a:fillRect/>
          </a:stretch>
        </p:blipFill>
        <p:spPr bwMode="auto">
          <a:xfrm>
            <a:off x="-457200" y="-457200"/>
            <a:ext cx="10058400" cy="777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it-IT" sz="2800" smtClean="0"/>
              <a:t>Shadows from Melia </a:t>
            </a:r>
          </a:p>
        </p:txBody>
      </p:sp>
      <p:sp>
        <p:nvSpPr>
          <p:cNvPr id="115715" name="Rectangle 3"/>
          <p:cNvSpPr>
            <a:spLocks noGrp="1" noChangeArrowheads="1"/>
          </p:cNvSpPr>
          <p:nvPr>
            <p:ph type="body" idx="1"/>
          </p:nvPr>
        </p:nvSpPr>
        <p:spPr/>
        <p:txBody>
          <a:bodyPr/>
          <a:lstStyle/>
          <a:p>
            <a:pPr eaLnBrk="1" hangingPunct="1"/>
            <a:endParaRPr lang="it-IT" smtClean="0"/>
          </a:p>
        </p:txBody>
      </p:sp>
      <p:pic>
        <p:nvPicPr>
          <p:cNvPr id="115716" name="Picture 4" descr="run7"/>
          <p:cNvPicPr>
            <a:picLocks noChangeAspect="1" noChangeArrowheads="1"/>
          </p:cNvPicPr>
          <p:nvPr/>
        </p:nvPicPr>
        <p:blipFill>
          <a:blip r:embed="rId3" cstate="print"/>
          <a:srcRect/>
          <a:stretch>
            <a:fillRect/>
          </a:stretch>
        </p:blipFill>
        <p:spPr bwMode="auto">
          <a:xfrm>
            <a:off x="1571625" y="2714625"/>
            <a:ext cx="2987675" cy="3284538"/>
          </a:xfrm>
          <a:prstGeom prst="rect">
            <a:avLst/>
          </a:prstGeom>
          <a:noFill/>
          <a:ln w="9525">
            <a:noFill/>
            <a:miter lim="800000"/>
            <a:headEnd/>
            <a:tailEnd/>
          </a:ln>
        </p:spPr>
      </p:pic>
      <p:pic>
        <p:nvPicPr>
          <p:cNvPr id="115717" name="Picture 5" descr="run7a"/>
          <p:cNvPicPr>
            <a:picLocks noChangeAspect="1" noChangeArrowheads="1"/>
          </p:cNvPicPr>
          <p:nvPr/>
        </p:nvPicPr>
        <p:blipFill>
          <a:blip r:embed="rId4" cstate="print"/>
          <a:srcRect/>
          <a:stretch>
            <a:fillRect/>
          </a:stretch>
        </p:blipFill>
        <p:spPr bwMode="auto">
          <a:xfrm>
            <a:off x="4572000" y="2714625"/>
            <a:ext cx="3313113" cy="3284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5"/>
          <p:cNvSpPr>
            <a:spLocks noGrp="1" noChangeArrowheads="1"/>
          </p:cNvSpPr>
          <p:nvPr>
            <p:ph type="title"/>
          </p:nvPr>
        </p:nvSpPr>
        <p:spPr/>
        <p:txBody>
          <a:bodyPr/>
          <a:lstStyle/>
          <a:p>
            <a:pPr eaLnBrk="1" hangingPunct="1"/>
            <a:endParaRPr lang="zh-CN" altLang="en-US" smtClean="0">
              <a:ea typeface="宋体" pitchFamily="2" charset="-122"/>
            </a:endParaRPr>
          </a:p>
        </p:txBody>
      </p:sp>
      <p:pic>
        <p:nvPicPr>
          <p:cNvPr id="116739" name="Picture 4" descr="GCorbit"/>
          <p:cNvPicPr>
            <a:picLocks noGrp="1" noChangeAspect="1" noChangeArrowheads="1" noCrop="1"/>
          </p:cNvPicPr>
          <p:nvPr>
            <p:ph idx="1"/>
          </p:nvPr>
        </p:nvPicPr>
        <p:blipFill>
          <a:blip r:embed="rId3" cstate="print"/>
          <a:srcRect/>
          <a:stretch>
            <a:fillRect/>
          </a:stretch>
        </p:blipFill>
        <p:spPr>
          <a:xfrm>
            <a:off x="1476375" y="0"/>
            <a:ext cx="6948488" cy="694848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endParaRPr lang="ru-RU" smtClean="0"/>
          </a:p>
        </p:txBody>
      </p:sp>
      <p:pic>
        <p:nvPicPr>
          <p:cNvPr id="117763" name="Content Placeholder 4" descr="picture_44.jpg"/>
          <p:cNvPicPr>
            <a:picLocks noGrp="1" noChangeAspect="1"/>
          </p:cNvPicPr>
          <p:nvPr>
            <p:ph sz="half" idx="1"/>
          </p:nvPr>
        </p:nvPicPr>
        <p:blipFill>
          <a:blip r:embed="rId3" cstate="print"/>
          <a:srcRect/>
          <a:stretch>
            <a:fillRect/>
          </a:stretch>
        </p:blipFill>
        <p:spPr>
          <a:xfrm>
            <a:off x="0" y="0"/>
            <a:ext cx="9144000" cy="7065963"/>
          </a:xfrm>
        </p:spPr>
      </p:pic>
      <p:sp>
        <p:nvSpPr>
          <p:cNvPr id="117764" name="Content Placeholder 3"/>
          <p:cNvSpPr>
            <a:spLocks noGrp="1"/>
          </p:cNvSpPr>
          <p:nvPr>
            <p:ph sz="half" idx="2"/>
          </p:nvPr>
        </p:nvSpPr>
        <p:spPr>
          <a:xfrm flipH="1" flipV="1">
            <a:off x="4714875" y="6096000"/>
            <a:ext cx="46038" cy="119063"/>
          </a:xfrm>
        </p:spPr>
        <p:txBody>
          <a:bodyPr/>
          <a:lstStyle/>
          <a:p>
            <a:endParaRPr lang="ru-RU"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endParaRPr lang="ru-RU" smtClean="0"/>
          </a:p>
        </p:txBody>
      </p:sp>
      <p:pic>
        <p:nvPicPr>
          <p:cNvPr id="118787" name="Content Placeholder 4" descr="Gillesen_p1_short.jpg"/>
          <p:cNvPicPr>
            <a:picLocks noGrp="1" noChangeAspect="1"/>
          </p:cNvPicPr>
          <p:nvPr>
            <p:ph sz="half" idx="1"/>
          </p:nvPr>
        </p:nvPicPr>
        <p:blipFill>
          <a:blip r:embed="rId3" cstate="print"/>
          <a:srcRect/>
          <a:stretch>
            <a:fillRect/>
          </a:stretch>
        </p:blipFill>
        <p:spPr>
          <a:xfrm>
            <a:off x="0" y="0"/>
            <a:ext cx="9144000" cy="5707063"/>
          </a:xfrm>
        </p:spPr>
      </p:pic>
      <p:sp>
        <p:nvSpPr>
          <p:cNvPr id="118788" name="Content Placeholder 3"/>
          <p:cNvSpPr>
            <a:spLocks noGrp="1"/>
          </p:cNvSpPr>
          <p:nvPr>
            <p:ph sz="half" idx="2"/>
          </p:nvPr>
        </p:nvSpPr>
        <p:spPr/>
        <p:txBody>
          <a:bodyPr/>
          <a:lstStyle/>
          <a:p>
            <a:endParaRPr lang="ru-RU"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endParaRPr lang="ru-RU" smtClean="0"/>
          </a:p>
        </p:txBody>
      </p:sp>
      <p:pic>
        <p:nvPicPr>
          <p:cNvPr id="119811" name="Content Placeholder 4" descr="Gillesen_p19_short.jpg"/>
          <p:cNvPicPr>
            <a:picLocks noGrp="1" noChangeAspect="1"/>
          </p:cNvPicPr>
          <p:nvPr>
            <p:ph sz="half" idx="1"/>
          </p:nvPr>
        </p:nvPicPr>
        <p:blipFill>
          <a:blip r:embed="rId3" cstate="print"/>
          <a:srcRect/>
          <a:stretch>
            <a:fillRect/>
          </a:stretch>
        </p:blipFill>
        <p:spPr>
          <a:xfrm>
            <a:off x="1643063" y="214313"/>
            <a:ext cx="6286500" cy="6215062"/>
          </a:xfrm>
        </p:spPr>
      </p:pic>
      <p:sp>
        <p:nvSpPr>
          <p:cNvPr id="119812" name="Content Placeholder 3"/>
          <p:cNvSpPr>
            <a:spLocks noGrp="1"/>
          </p:cNvSpPr>
          <p:nvPr>
            <p:ph sz="half" idx="2"/>
          </p:nvPr>
        </p:nvSpPr>
        <p:spPr/>
        <p:txBody>
          <a:bodyPr/>
          <a:lstStyle/>
          <a:p>
            <a:endParaRPr lang="ru-RU"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endParaRPr lang="ru-RU" smtClean="0"/>
          </a:p>
        </p:txBody>
      </p:sp>
      <p:pic>
        <p:nvPicPr>
          <p:cNvPr id="120835" name="Content Placeholder 4" descr="e-elt_p1.jpg"/>
          <p:cNvPicPr>
            <a:picLocks noGrp="1" noChangeAspect="1"/>
          </p:cNvPicPr>
          <p:nvPr>
            <p:ph sz="half" idx="1"/>
          </p:nvPr>
        </p:nvPicPr>
        <p:blipFill>
          <a:blip r:embed="rId2" cstate="print"/>
          <a:srcRect/>
          <a:stretch>
            <a:fillRect/>
          </a:stretch>
        </p:blipFill>
        <p:spPr>
          <a:xfrm>
            <a:off x="1714500" y="0"/>
            <a:ext cx="5429250" cy="7215188"/>
          </a:xfrm>
        </p:spPr>
      </p:pic>
      <p:sp>
        <p:nvSpPr>
          <p:cNvPr id="120836" name="Content Placeholder 3"/>
          <p:cNvSpPr>
            <a:spLocks noGrp="1"/>
          </p:cNvSpPr>
          <p:nvPr>
            <p:ph sz="half" idx="2"/>
          </p:nvPr>
        </p:nvSpPr>
        <p:spPr/>
        <p:txBody>
          <a:bodyPr/>
          <a:lstStyle/>
          <a:p>
            <a:endParaRPr lang="ru-RU"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endParaRPr lang="ru-RU" smtClean="0"/>
          </a:p>
        </p:txBody>
      </p:sp>
      <p:pic>
        <p:nvPicPr>
          <p:cNvPr id="121859" name="Content Placeholder 4" descr="e-elt_p28.jpg"/>
          <p:cNvPicPr>
            <a:picLocks noGrp="1" noChangeAspect="1"/>
          </p:cNvPicPr>
          <p:nvPr>
            <p:ph sz="half" idx="1"/>
          </p:nvPr>
        </p:nvPicPr>
        <p:blipFill>
          <a:blip r:embed="rId2" cstate="print"/>
          <a:srcRect/>
          <a:stretch>
            <a:fillRect/>
          </a:stretch>
        </p:blipFill>
        <p:spPr>
          <a:xfrm>
            <a:off x="1785938" y="0"/>
            <a:ext cx="5286375" cy="7215188"/>
          </a:xfrm>
        </p:spPr>
      </p:pic>
      <p:sp>
        <p:nvSpPr>
          <p:cNvPr id="121860" name="Content Placeholder 3"/>
          <p:cNvSpPr>
            <a:spLocks noGrp="1"/>
          </p:cNvSpPr>
          <p:nvPr>
            <p:ph sz="half" idx="2"/>
          </p:nvPr>
        </p:nvSpPr>
        <p:spPr/>
        <p:txBody>
          <a:bodyPr/>
          <a:lstStyle/>
          <a:p>
            <a:endParaRPr lang="ru-RU"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685800" y="1403350"/>
            <a:ext cx="7772400" cy="4495800"/>
          </a:xfrm>
        </p:spPr>
        <p:txBody>
          <a:bodyPr/>
          <a:lstStyle/>
          <a:p>
            <a:r>
              <a:rPr lang="fr-FR" smtClean="0">
                <a:solidFill>
                  <a:srgbClr val="FFCC00"/>
                </a:solidFill>
              </a:rPr>
              <a:t/>
            </a:r>
            <a:br>
              <a:rPr lang="fr-FR" smtClean="0">
                <a:solidFill>
                  <a:srgbClr val="FFCC00"/>
                </a:solidFill>
              </a:rPr>
            </a:br>
            <a:r>
              <a:rPr lang="fr-FR" smtClean="0">
                <a:solidFill>
                  <a:srgbClr val="FFCC00"/>
                </a:solidFill>
              </a:rPr>
              <a:t>GRAVITY</a:t>
            </a:r>
            <a:br>
              <a:rPr lang="fr-FR" smtClean="0">
                <a:solidFill>
                  <a:srgbClr val="FFCC00"/>
                </a:solidFill>
              </a:rPr>
            </a:br>
            <a:r>
              <a:rPr lang="fr-FR" sz="3600" smtClean="0">
                <a:solidFill>
                  <a:srgbClr val="FFCC00"/>
                </a:solidFill>
              </a:rPr>
              <a:t>Studying the supermassive black hole at the center of the Galaxy</a:t>
            </a:r>
            <a:r>
              <a:rPr lang="fr-FR" smtClean="0">
                <a:solidFill>
                  <a:srgbClr val="FFCC00"/>
                </a:solidFill>
              </a:rPr>
              <a:t/>
            </a:r>
            <a:br>
              <a:rPr lang="fr-FR" smtClean="0">
                <a:solidFill>
                  <a:srgbClr val="FFCC00"/>
                </a:solidFill>
              </a:rPr>
            </a:br>
            <a:r>
              <a:rPr lang="fr-FR" smtClean="0">
                <a:solidFill>
                  <a:srgbClr val="FFCC00"/>
                </a:solidFill>
              </a:rPr>
              <a:t/>
            </a:r>
            <a:br>
              <a:rPr lang="fr-FR" smtClean="0">
                <a:solidFill>
                  <a:srgbClr val="FFCC00"/>
                </a:solidFill>
              </a:rPr>
            </a:br>
            <a:r>
              <a:rPr lang="fr-FR" sz="2000" smtClean="0">
                <a:solidFill>
                  <a:srgbClr val="FFFF00"/>
                </a:solidFill>
              </a:rPr>
              <a:t>46</a:t>
            </a:r>
            <a:r>
              <a:rPr lang="fr-FR" sz="2000" baseline="30000" smtClean="0">
                <a:solidFill>
                  <a:srgbClr val="FFFF00"/>
                </a:solidFill>
              </a:rPr>
              <a:t>th</a:t>
            </a:r>
            <a:r>
              <a:rPr lang="fr-FR" sz="2000" smtClean="0">
                <a:solidFill>
                  <a:srgbClr val="FFFF00"/>
                </a:solidFill>
              </a:rPr>
              <a:t> Rencontres de Moriond and GPHyS colloquium 2011</a:t>
            </a:r>
            <a:br>
              <a:rPr lang="fr-FR" sz="2000" smtClean="0">
                <a:solidFill>
                  <a:srgbClr val="FFFF00"/>
                </a:solidFill>
              </a:rPr>
            </a:br>
            <a:r>
              <a:rPr lang="fr-FR" sz="2000" i="1" smtClean="0">
                <a:solidFill>
                  <a:srgbClr val="FFFF00"/>
                </a:solidFill>
              </a:rPr>
              <a:t>Gravitational Waves and Experimental Gravity</a:t>
            </a:r>
            <a:r>
              <a:rPr lang="fr-FR" sz="2800" smtClean="0">
                <a:solidFill>
                  <a:srgbClr val="FFFF00"/>
                </a:solidFill>
              </a:rPr>
              <a:t/>
            </a:r>
            <a:br>
              <a:rPr lang="fr-FR" sz="2800" smtClean="0">
                <a:solidFill>
                  <a:srgbClr val="FFFF00"/>
                </a:solidFill>
              </a:rPr>
            </a:br>
            <a:r>
              <a:rPr lang="fr-FR" sz="800" smtClean="0">
                <a:solidFill>
                  <a:srgbClr val="FFFF00"/>
                </a:solidFill>
              </a:rPr>
              <a:t/>
            </a:r>
            <a:br>
              <a:rPr lang="fr-FR" sz="800" smtClean="0">
                <a:solidFill>
                  <a:srgbClr val="FFFF00"/>
                </a:solidFill>
              </a:rPr>
            </a:br>
            <a:r>
              <a:rPr lang="fr-FR" sz="2800" smtClean="0">
                <a:solidFill>
                  <a:srgbClr val="FFCC00"/>
                </a:solidFill>
              </a:rPr>
              <a:t/>
            </a:r>
            <a:br>
              <a:rPr lang="fr-FR" sz="2800" smtClean="0">
                <a:solidFill>
                  <a:srgbClr val="FFCC00"/>
                </a:solidFill>
              </a:rPr>
            </a:br>
            <a:r>
              <a:rPr lang="fr-FR" sz="1800" smtClean="0">
                <a:solidFill>
                  <a:srgbClr val="FFCC00"/>
                </a:solidFill>
              </a:rPr>
              <a:t>Guy Perrin and the GRAVITY consortium</a:t>
            </a:r>
            <a:br>
              <a:rPr lang="fr-FR" sz="1800" smtClean="0">
                <a:solidFill>
                  <a:srgbClr val="FFCC00"/>
                </a:solidFill>
              </a:rPr>
            </a:br>
            <a:r>
              <a:rPr lang="fr-FR" sz="1800" smtClean="0">
                <a:solidFill>
                  <a:srgbClr val="FFCC00"/>
                </a:solidFill>
              </a:rPr>
              <a:t/>
            </a:r>
            <a:br>
              <a:rPr lang="fr-FR" sz="1800" smtClean="0">
                <a:solidFill>
                  <a:srgbClr val="FFCC00"/>
                </a:solidFill>
              </a:rPr>
            </a:br>
            <a:r>
              <a:rPr lang="fr-FR" sz="1800" smtClean="0">
                <a:solidFill>
                  <a:srgbClr val="FFCC00"/>
                </a:solidFill>
              </a:rPr>
              <a:t/>
            </a:r>
            <a:br>
              <a:rPr lang="fr-FR" sz="1800" smtClean="0">
                <a:solidFill>
                  <a:srgbClr val="FFCC00"/>
                </a:solidFill>
              </a:rPr>
            </a:br>
            <a:r>
              <a:rPr lang="fr-FR" sz="1800" smtClean="0">
                <a:solidFill>
                  <a:srgbClr val="FFCC00"/>
                </a:solidFill>
              </a:rPr>
              <a:t/>
            </a:r>
            <a:br>
              <a:rPr lang="fr-FR" sz="1800" smtClean="0">
                <a:solidFill>
                  <a:srgbClr val="FFCC00"/>
                </a:solidFill>
              </a:rPr>
            </a:br>
            <a:r>
              <a:rPr lang="fr-FR" sz="1800" smtClean="0">
                <a:solidFill>
                  <a:srgbClr val="FFCC00"/>
                </a:solidFill>
              </a:rPr>
              <a:t/>
            </a:r>
            <a:br>
              <a:rPr lang="fr-FR" sz="1800" smtClean="0">
                <a:solidFill>
                  <a:srgbClr val="FFCC00"/>
                </a:solidFill>
              </a:rPr>
            </a:br>
            <a:r>
              <a:rPr lang="fr-FR" sz="1800" smtClean="0">
                <a:solidFill>
                  <a:srgbClr val="FFCC00"/>
                </a:solidFill>
              </a:rPr>
              <a:t>Thursday 25  March 2011</a:t>
            </a:r>
            <a:br>
              <a:rPr lang="fr-FR" sz="1800" smtClean="0">
                <a:solidFill>
                  <a:srgbClr val="FFCC00"/>
                </a:solidFill>
              </a:rPr>
            </a:br>
            <a:endParaRPr lang="fr-FR" sz="2400" smtClean="0">
              <a:solidFill>
                <a:srgbClr val="FFCC00"/>
              </a:solidFill>
            </a:endParaRPr>
          </a:p>
        </p:txBody>
      </p:sp>
      <p:pic>
        <p:nvPicPr>
          <p:cNvPr id="122883" name="Picture 3"/>
          <p:cNvPicPr>
            <a:picLocks noChangeAspect="1" noChangeArrowheads="1"/>
          </p:cNvPicPr>
          <p:nvPr/>
        </p:nvPicPr>
        <p:blipFill>
          <a:blip r:embed="rId3" cstate="print"/>
          <a:srcRect/>
          <a:stretch>
            <a:fillRect/>
          </a:stretch>
        </p:blipFill>
        <p:spPr bwMode="auto">
          <a:xfrm>
            <a:off x="3333750" y="5116513"/>
            <a:ext cx="2460625" cy="820737"/>
          </a:xfrm>
          <a:prstGeom prst="rect">
            <a:avLst/>
          </a:prstGeom>
          <a:noFill/>
          <a:ln w="9525">
            <a:noFill/>
            <a:miter lim="800000"/>
            <a:headEnd/>
            <a:tailEnd/>
          </a:ln>
        </p:spPr>
      </p:pic>
      <p:sp>
        <p:nvSpPr>
          <p:cNvPr id="122884" name="Rectangle 4"/>
          <p:cNvSpPr>
            <a:spLocks noChangeArrowheads="1"/>
          </p:cNvSpPr>
          <p:nvPr/>
        </p:nvSpPr>
        <p:spPr bwMode="auto">
          <a:xfrm>
            <a:off x="4510088" y="6142038"/>
            <a:ext cx="184150" cy="461962"/>
          </a:xfrm>
          <a:prstGeom prst="rect">
            <a:avLst/>
          </a:prstGeom>
          <a:noFill/>
          <a:ln w="9525">
            <a:noFill/>
            <a:miter lim="800000"/>
            <a:headEnd/>
            <a:tailEnd/>
          </a:ln>
        </p:spPr>
        <p:txBody>
          <a:bodyPr wrap="none">
            <a:spAutoFit/>
          </a:bodyPr>
          <a:lstStyle/>
          <a:p>
            <a:pPr algn="ctr"/>
            <a:endParaRPr lang="fr-FR">
              <a:solidFill>
                <a:srgbClr val="FFFF00"/>
              </a:solidFill>
            </a:endParaRPr>
          </a:p>
        </p:txBody>
      </p:sp>
      <p:pic>
        <p:nvPicPr>
          <p:cNvPr id="122885" name="Image 4"/>
          <p:cNvPicPr>
            <a:picLocks noChangeAspect="1"/>
          </p:cNvPicPr>
          <p:nvPr/>
        </p:nvPicPr>
        <p:blipFill>
          <a:blip r:embed="rId4" cstate="print"/>
          <a:srcRect/>
          <a:stretch>
            <a:fillRect/>
          </a:stretch>
        </p:blipFill>
        <p:spPr bwMode="auto">
          <a:xfrm>
            <a:off x="273050" y="300038"/>
            <a:ext cx="1673225" cy="1298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fr-FR" sz="2400" smtClean="0">
                <a:solidFill>
                  <a:srgbClr val="FFFF00"/>
                </a:solidFill>
              </a:rPr>
              <a:t>The VLT, </a:t>
            </a:r>
            <a:r>
              <a:rPr lang="fr-FR" sz="2400" i="1" smtClean="0">
                <a:solidFill>
                  <a:srgbClr val="FFFF00"/>
                </a:solidFill>
              </a:rPr>
              <a:t>Very Large Telescope</a:t>
            </a:r>
            <a:r>
              <a:rPr lang="fr-FR" sz="2400" smtClean="0">
                <a:solidFill>
                  <a:srgbClr val="FFFF00"/>
                </a:solidFill>
              </a:rPr>
              <a:t/>
            </a:r>
            <a:br>
              <a:rPr lang="fr-FR" sz="2400" smtClean="0">
                <a:solidFill>
                  <a:srgbClr val="FFFF00"/>
                </a:solidFill>
              </a:rPr>
            </a:br>
            <a:r>
              <a:rPr lang="fr-FR" sz="2400" smtClean="0">
                <a:solidFill>
                  <a:srgbClr val="FFFF00"/>
                </a:solidFill>
              </a:rPr>
              <a:t>4 european 8 m telescopes at Cerro Paranal in Chili</a:t>
            </a:r>
            <a:br>
              <a:rPr lang="fr-FR" sz="2400" smtClean="0">
                <a:solidFill>
                  <a:srgbClr val="FFFF00"/>
                </a:solidFill>
              </a:rPr>
            </a:br>
            <a:endParaRPr lang="fr-FR" sz="2400" smtClean="0">
              <a:solidFill>
                <a:srgbClr val="FFFF00"/>
              </a:solidFill>
            </a:endParaRPr>
          </a:p>
        </p:txBody>
      </p:sp>
      <p:pic>
        <p:nvPicPr>
          <p:cNvPr id="123907" name="Picture 3" descr="VLT_1"/>
          <p:cNvPicPr>
            <a:picLocks noChangeAspect="1" noChangeArrowheads="1"/>
          </p:cNvPicPr>
          <p:nvPr/>
        </p:nvPicPr>
        <p:blipFill>
          <a:blip r:embed="rId3" cstate="print"/>
          <a:srcRect/>
          <a:stretch>
            <a:fillRect/>
          </a:stretch>
        </p:blipFill>
        <p:spPr bwMode="auto">
          <a:xfrm>
            <a:off x="692150" y="1300163"/>
            <a:ext cx="7759700" cy="5340350"/>
          </a:xfrm>
          <a:prstGeom prst="rect">
            <a:avLst/>
          </a:prstGeom>
          <a:noFill/>
          <a:ln w="9525">
            <a:solidFill>
              <a:schemeClr val="tx1"/>
            </a:solidFill>
            <a:miter lim="800000"/>
            <a:headEnd/>
            <a:tailEnd/>
          </a:ln>
        </p:spPr>
      </p:pic>
      <p:sp>
        <p:nvSpPr>
          <p:cNvPr id="123908" name="ZoneTexte 3"/>
          <p:cNvSpPr txBox="1">
            <a:spLocks noChangeArrowheads="1"/>
          </p:cNvSpPr>
          <p:nvPr/>
        </p:nvSpPr>
        <p:spPr bwMode="auto">
          <a:xfrm>
            <a:off x="3144838" y="1646238"/>
            <a:ext cx="4772025" cy="400050"/>
          </a:xfrm>
          <a:prstGeom prst="rect">
            <a:avLst/>
          </a:prstGeom>
          <a:noFill/>
          <a:ln w="9525">
            <a:noFill/>
            <a:miter lim="800000"/>
            <a:headEnd/>
            <a:tailEnd/>
          </a:ln>
        </p:spPr>
        <p:txBody>
          <a:bodyPr wrap="none">
            <a:spAutoFit/>
          </a:bodyPr>
          <a:lstStyle/>
          <a:p>
            <a:r>
              <a:rPr lang="fr-FR" sz="2000">
                <a:solidFill>
                  <a:srgbClr val="FF0000"/>
                </a:solidFill>
                <a:latin typeface="Symbol" pitchFamily="18" charset="2"/>
              </a:rPr>
              <a:t>l</a:t>
            </a:r>
            <a:r>
              <a:rPr lang="fr-FR" sz="2000">
                <a:solidFill>
                  <a:srgbClr val="FF0000"/>
                </a:solidFill>
              </a:rPr>
              <a:t>/D @ 2 µm = 60 mas (600 a.u. or 0.003 pc)</a:t>
            </a:r>
          </a:p>
        </p:txBody>
      </p:sp>
      <p:cxnSp>
        <p:nvCxnSpPr>
          <p:cNvPr id="123909" name="Connecteur droit 5"/>
          <p:cNvCxnSpPr>
            <a:cxnSpLocks noChangeShapeType="1"/>
          </p:cNvCxnSpPr>
          <p:nvPr/>
        </p:nvCxnSpPr>
        <p:spPr bwMode="auto">
          <a:xfrm rot="5400000">
            <a:off x="2583656" y="2118519"/>
            <a:ext cx="639763" cy="447675"/>
          </a:xfrm>
          <a:prstGeom prst="line">
            <a:avLst/>
          </a:prstGeom>
          <a:noFill/>
          <a:ln w="9525">
            <a:solidFill>
              <a:srgbClr val="FF0000"/>
            </a:solidFill>
            <a:round/>
            <a:headEnd/>
            <a:tailEnd type="stealth" w="med" len="med"/>
          </a:ln>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fr-FR" sz="2400" smtClean="0">
                <a:solidFill>
                  <a:srgbClr val="FFCC00"/>
                </a:solidFill>
              </a:rPr>
              <a:t>GRAVITY – 4 giant telescope interferometer</a:t>
            </a:r>
            <a:br>
              <a:rPr lang="fr-FR" sz="2400" smtClean="0">
                <a:solidFill>
                  <a:srgbClr val="FFCC00"/>
                </a:solidFill>
              </a:rPr>
            </a:br>
            <a:r>
              <a:rPr lang="fr-FR" sz="2400" smtClean="0">
                <a:solidFill>
                  <a:srgbClr val="FFCC00"/>
                </a:solidFill>
              </a:rPr>
              <a:t>(</a:t>
            </a:r>
            <a:r>
              <a:rPr lang="fr-FR" sz="2400" b="1" i="1" smtClean="0">
                <a:solidFill>
                  <a:srgbClr val="FFCC00"/>
                </a:solidFill>
              </a:rPr>
              <a:t>G</a:t>
            </a:r>
            <a:r>
              <a:rPr lang="fr-FR" sz="2400" smtClean="0">
                <a:solidFill>
                  <a:srgbClr val="FFCC00"/>
                </a:solidFill>
              </a:rPr>
              <a:t>eneral </a:t>
            </a:r>
            <a:r>
              <a:rPr lang="fr-FR" sz="2400" b="1" i="1" smtClean="0">
                <a:solidFill>
                  <a:srgbClr val="FFCC00"/>
                </a:solidFill>
              </a:rPr>
              <a:t>R</a:t>
            </a:r>
            <a:r>
              <a:rPr lang="fr-FR" sz="2400" smtClean="0">
                <a:solidFill>
                  <a:srgbClr val="FFCC00"/>
                </a:solidFill>
              </a:rPr>
              <a:t>elativity vi</a:t>
            </a:r>
            <a:r>
              <a:rPr lang="fr-FR" sz="2400" b="1" i="1" smtClean="0">
                <a:solidFill>
                  <a:srgbClr val="FFCC00"/>
                </a:solidFill>
              </a:rPr>
              <a:t>A</a:t>
            </a:r>
            <a:r>
              <a:rPr lang="fr-FR" sz="2400" smtClean="0">
                <a:solidFill>
                  <a:srgbClr val="FFCC00"/>
                </a:solidFill>
              </a:rPr>
              <a:t> </a:t>
            </a:r>
            <a:r>
              <a:rPr lang="fr-FR" sz="2400" b="1" i="1" smtClean="0">
                <a:solidFill>
                  <a:srgbClr val="FFCC00"/>
                </a:solidFill>
              </a:rPr>
              <a:t>V</a:t>
            </a:r>
            <a:r>
              <a:rPr lang="fr-FR" sz="2400" smtClean="0">
                <a:solidFill>
                  <a:srgbClr val="FFCC00"/>
                </a:solidFill>
              </a:rPr>
              <a:t>lt </a:t>
            </a:r>
            <a:r>
              <a:rPr lang="fr-FR" sz="2400" b="1" i="1" smtClean="0">
                <a:solidFill>
                  <a:srgbClr val="FFCC00"/>
                </a:solidFill>
              </a:rPr>
              <a:t>I</a:t>
            </a:r>
            <a:r>
              <a:rPr lang="fr-FR" sz="2400" smtClean="0">
                <a:solidFill>
                  <a:srgbClr val="FFCC00"/>
                </a:solidFill>
              </a:rPr>
              <a:t>nterferome</a:t>
            </a:r>
            <a:r>
              <a:rPr lang="fr-FR" sz="2400" b="1" i="1" smtClean="0">
                <a:solidFill>
                  <a:srgbClr val="FFCC00"/>
                </a:solidFill>
              </a:rPr>
              <a:t>T</a:t>
            </a:r>
            <a:r>
              <a:rPr lang="fr-FR" sz="2400" smtClean="0">
                <a:solidFill>
                  <a:srgbClr val="FFCC00"/>
                </a:solidFill>
              </a:rPr>
              <a:t>r</a:t>
            </a:r>
            <a:r>
              <a:rPr lang="fr-FR" sz="2400" b="1" i="1" smtClean="0">
                <a:solidFill>
                  <a:srgbClr val="FFCC00"/>
                </a:solidFill>
              </a:rPr>
              <a:t>Y</a:t>
            </a:r>
            <a:r>
              <a:rPr lang="fr-FR" sz="2400" smtClean="0">
                <a:solidFill>
                  <a:srgbClr val="FFCC00"/>
                </a:solidFill>
              </a:rPr>
              <a:t>) </a:t>
            </a:r>
          </a:p>
        </p:txBody>
      </p:sp>
      <p:pic>
        <p:nvPicPr>
          <p:cNvPr id="124931" name="Image 4" descr="Paranal.jpg"/>
          <p:cNvPicPr>
            <a:picLocks noChangeAspect="1"/>
          </p:cNvPicPr>
          <p:nvPr/>
        </p:nvPicPr>
        <p:blipFill>
          <a:blip r:embed="rId3" cstate="print"/>
          <a:srcRect/>
          <a:stretch>
            <a:fillRect/>
          </a:stretch>
        </p:blipFill>
        <p:spPr bwMode="auto">
          <a:xfrm>
            <a:off x="1071563" y="1800225"/>
            <a:ext cx="7200900" cy="5057775"/>
          </a:xfrm>
          <a:prstGeom prst="rect">
            <a:avLst/>
          </a:prstGeom>
          <a:noFill/>
          <a:ln w="9525">
            <a:noFill/>
            <a:miter lim="800000"/>
            <a:headEnd/>
            <a:tailEnd/>
          </a:ln>
        </p:spPr>
      </p:pic>
      <p:sp>
        <p:nvSpPr>
          <p:cNvPr id="124932" name="ZoneTexte 5"/>
          <p:cNvSpPr txBox="1">
            <a:spLocks noChangeArrowheads="1"/>
          </p:cNvSpPr>
          <p:nvPr/>
        </p:nvSpPr>
        <p:spPr bwMode="auto">
          <a:xfrm>
            <a:off x="1095375" y="1436688"/>
            <a:ext cx="4757738" cy="400050"/>
          </a:xfrm>
          <a:prstGeom prst="rect">
            <a:avLst/>
          </a:prstGeom>
          <a:noFill/>
          <a:ln w="9525">
            <a:noFill/>
            <a:miter lim="800000"/>
            <a:headEnd/>
            <a:tailEnd/>
          </a:ln>
        </p:spPr>
        <p:txBody>
          <a:bodyPr wrap="none">
            <a:spAutoFit/>
          </a:bodyPr>
          <a:lstStyle/>
          <a:p>
            <a:r>
              <a:rPr lang="fr-FR" sz="2000">
                <a:solidFill>
                  <a:srgbClr val="FFFF00"/>
                </a:solidFill>
                <a:latin typeface="Symbol" pitchFamily="18" charset="2"/>
              </a:rPr>
              <a:t>l</a:t>
            </a:r>
            <a:r>
              <a:rPr lang="fr-FR" sz="2000">
                <a:solidFill>
                  <a:srgbClr val="FFFF00"/>
                </a:solidFill>
              </a:rPr>
              <a:t>/B @ 2 µm = 3 mas (30 a.u. or 0.00015 pc)</a:t>
            </a:r>
          </a:p>
        </p:txBody>
      </p:sp>
      <p:sp>
        <p:nvSpPr>
          <p:cNvPr id="124933" name="Ellipse 6"/>
          <p:cNvSpPr>
            <a:spLocks noChangeArrowheads="1"/>
          </p:cNvSpPr>
          <p:nvPr/>
        </p:nvSpPr>
        <p:spPr bwMode="auto">
          <a:xfrm rot="742724">
            <a:off x="1990725" y="1905000"/>
            <a:ext cx="4646613" cy="2417763"/>
          </a:xfrm>
          <a:prstGeom prst="ellipse">
            <a:avLst/>
          </a:prstGeom>
          <a:noFill/>
          <a:ln w="57150">
            <a:solidFill>
              <a:srgbClr val="FFFF00"/>
            </a:solidFill>
            <a:prstDash val="dash"/>
            <a:round/>
            <a:headEnd/>
            <a:tailEnd/>
          </a:ln>
        </p:spPr>
        <p:txBody>
          <a:bodyPr/>
          <a:lstStyle/>
          <a:p>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mtClean="0"/>
              <a:t>What Makes them Black Holes </a:t>
            </a:r>
          </a:p>
        </p:txBody>
      </p:sp>
      <p:sp>
        <p:nvSpPr>
          <p:cNvPr id="107523" name="Rectangle 3"/>
          <p:cNvSpPr>
            <a:spLocks noGrp="1" noChangeArrowheads="1"/>
          </p:cNvSpPr>
          <p:nvPr>
            <p:ph type="body" sz="half" idx="1"/>
          </p:nvPr>
        </p:nvSpPr>
        <p:spPr>
          <a:xfrm>
            <a:off x="0" y="1981200"/>
            <a:ext cx="4356100" cy="4876800"/>
          </a:xfrm>
        </p:spPr>
        <p:txBody>
          <a:bodyPr/>
          <a:lstStyle/>
          <a:p>
            <a:pPr eaLnBrk="1" hangingPunct="1">
              <a:lnSpc>
                <a:spcPct val="80000"/>
              </a:lnSpc>
            </a:pPr>
            <a:r>
              <a:rPr lang="en-US" sz="1400" smtClean="0"/>
              <a:t>Other than the classical Rees argument about </a:t>
            </a:r>
            <a:r>
              <a:rPr lang="en-US" sz="1400" smtClean="0">
                <a:solidFill>
                  <a:srgbClr val="990000"/>
                </a:solidFill>
              </a:rPr>
              <a:t>efficiency, size and luminosity</a:t>
            </a:r>
            <a:r>
              <a:rPr lang="en-US" sz="1400" smtClean="0"/>
              <a:t> what observational properties make these objects black holes ?</a:t>
            </a:r>
          </a:p>
          <a:p>
            <a:pPr lvl="1" eaLnBrk="1" hangingPunct="1">
              <a:lnSpc>
                <a:spcPct val="80000"/>
              </a:lnSpc>
            </a:pPr>
            <a:r>
              <a:rPr lang="en-US" sz="1200" smtClean="0"/>
              <a:t>High mass in a small volume via direct measurements</a:t>
            </a:r>
          </a:p>
          <a:p>
            <a:pPr lvl="2" eaLnBrk="1" hangingPunct="1">
              <a:lnSpc>
                <a:spcPct val="80000"/>
              </a:lnSpc>
              <a:buFontTx/>
              <a:buNone/>
            </a:pPr>
            <a:r>
              <a:rPr lang="en-US" sz="1000" smtClean="0"/>
              <a:t>SGR A*, NGC4258 etc </a:t>
            </a:r>
          </a:p>
          <a:p>
            <a:pPr lvl="1" eaLnBrk="1" hangingPunct="1">
              <a:lnSpc>
                <a:spcPct val="80000"/>
              </a:lnSpc>
            </a:pPr>
            <a:r>
              <a:rPr lang="en-US" sz="1200" smtClean="0"/>
              <a:t>Mass functions of stellar systems </a:t>
            </a:r>
          </a:p>
          <a:p>
            <a:pPr lvl="1" algn="ctr" eaLnBrk="1" hangingPunct="1">
              <a:lnSpc>
                <a:spcPct val="80000"/>
              </a:lnSpc>
              <a:buFontTx/>
              <a:buNone/>
            </a:pPr>
            <a:r>
              <a:rPr lang="en-US" sz="1200" b="1" i="1" smtClean="0">
                <a:solidFill>
                  <a:schemeClr val="accent2"/>
                </a:solidFill>
              </a:rPr>
              <a:t>For the vast majority of objects thought to be black holes such information is not available</a:t>
            </a:r>
            <a:r>
              <a:rPr lang="en-US" sz="1200" b="1" smtClean="0"/>
              <a:t> </a:t>
            </a:r>
            <a:r>
              <a:rPr lang="en-US" sz="1200" smtClean="0"/>
              <a:t> </a:t>
            </a:r>
          </a:p>
          <a:p>
            <a:pPr lvl="1" eaLnBrk="1" hangingPunct="1">
              <a:lnSpc>
                <a:spcPct val="80000"/>
              </a:lnSpc>
            </a:pPr>
            <a:r>
              <a:rPr lang="en-US" sz="1200" smtClean="0"/>
              <a:t>We must use indirect observational data</a:t>
            </a:r>
          </a:p>
          <a:p>
            <a:pPr lvl="2" eaLnBrk="1" hangingPunct="1">
              <a:lnSpc>
                <a:spcPct val="80000"/>
              </a:lnSpc>
            </a:pPr>
            <a:r>
              <a:rPr lang="en-US" sz="1000" smtClean="0"/>
              <a:t>Spectra</a:t>
            </a:r>
          </a:p>
          <a:p>
            <a:pPr lvl="2" eaLnBrk="1" hangingPunct="1">
              <a:lnSpc>
                <a:spcPct val="80000"/>
              </a:lnSpc>
            </a:pPr>
            <a:r>
              <a:rPr lang="en-US" sz="1000" smtClean="0"/>
              <a:t>Timing </a:t>
            </a:r>
          </a:p>
          <a:p>
            <a:pPr lvl="2" eaLnBrk="1" hangingPunct="1">
              <a:lnSpc>
                <a:spcPct val="80000"/>
              </a:lnSpc>
            </a:pPr>
            <a:r>
              <a:rPr lang="en-US" sz="1000" smtClean="0"/>
              <a:t>Spectral/timing (reverberation mapping) </a:t>
            </a:r>
          </a:p>
          <a:p>
            <a:pPr lvl="2" eaLnBrk="1" hangingPunct="1">
              <a:lnSpc>
                <a:spcPct val="80000"/>
              </a:lnSpc>
            </a:pPr>
            <a:r>
              <a:rPr lang="en-US" sz="1000" smtClean="0"/>
              <a:t>Imaging (micro-lensing)</a:t>
            </a:r>
          </a:p>
          <a:p>
            <a:pPr lvl="1" eaLnBrk="1" hangingPunct="1">
              <a:lnSpc>
                <a:spcPct val="80000"/>
              </a:lnSpc>
            </a:pPr>
            <a:endParaRPr lang="en-US" sz="1200" smtClean="0"/>
          </a:p>
          <a:p>
            <a:pPr lvl="1" eaLnBrk="1" hangingPunct="1">
              <a:lnSpc>
                <a:spcPct val="80000"/>
              </a:lnSpc>
            </a:pPr>
            <a:endParaRPr lang="en-US" sz="1200" smtClean="0"/>
          </a:p>
        </p:txBody>
      </p:sp>
      <p:pic>
        <p:nvPicPr>
          <p:cNvPr id="107524" name="Picture 4" descr="BH1m"/>
          <p:cNvPicPr>
            <a:picLocks noGrp="1" noChangeAspect="1" noChangeArrowheads="1"/>
          </p:cNvPicPr>
          <p:nvPr>
            <p:ph type="clipArt" sz="half" idx="2"/>
          </p:nvPr>
        </p:nvPicPr>
        <p:blipFill>
          <a:blip r:embed="rId3" cstate="print">
            <a:clrChange>
              <a:clrFrom>
                <a:srgbClr val="FFFFFE"/>
              </a:clrFrom>
              <a:clrTo>
                <a:srgbClr val="FFFFFE">
                  <a:alpha val="0"/>
                </a:srgbClr>
              </a:clrTo>
            </a:clrChange>
          </a:blip>
          <a:srcRect/>
          <a:stretch>
            <a:fillRect/>
          </a:stretch>
        </p:blipFill>
        <p:spPr>
          <a:xfrm>
            <a:off x="5486400" y="685800"/>
            <a:ext cx="3657600" cy="2927350"/>
          </a:xfrm>
          <a:ln w="25400">
            <a:solidFill>
              <a:schemeClr val="bg1"/>
            </a:solidFill>
          </a:ln>
        </p:spPr>
      </p:pic>
      <p:sp>
        <p:nvSpPr>
          <p:cNvPr id="107525" name="Rectangle 5"/>
          <p:cNvSpPr>
            <a:spLocks noChangeArrowheads="1"/>
          </p:cNvSpPr>
          <p:nvPr/>
        </p:nvSpPr>
        <p:spPr bwMode="auto">
          <a:xfrm>
            <a:off x="4419600" y="3733800"/>
            <a:ext cx="4724400" cy="3011488"/>
          </a:xfrm>
          <a:prstGeom prst="rect">
            <a:avLst/>
          </a:prstGeom>
          <a:noFill/>
          <a:ln w="9525">
            <a:noFill/>
            <a:miter lim="800000"/>
            <a:headEnd/>
            <a:tailEnd/>
          </a:ln>
        </p:spPr>
        <p:txBody>
          <a:bodyPr>
            <a:spAutoFit/>
          </a:bodyPr>
          <a:lstStyle/>
          <a:p>
            <a:pPr>
              <a:lnSpc>
                <a:spcPct val="90000"/>
              </a:lnSpc>
              <a:spcBef>
                <a:spcPct val="20000"/>
              </a:spcBef>
              <a:buClr>
                <a:schemeClr val="accent2"/>
              </a:buClr>
              <a:buSzPct val="80000"/>
              <a:buFont typeface="Wingdings" pitchFamily="2" charset="2"/>
              <a:buNone/>
            </a:pPr>
            <a:r>
              <a:rPr lang="en-US" sz="1600"/>
              <a:t>Why are black hole interesting today </a:t>
            </a:r>
          </a:p>
          <a:p>
            <a:pPr>
              <a:lnSpc>
                <a:spcPct val="90000"/>
              </a:lnSpc>
              <a:spcBef>
                <a:spcPct val="20000"/>
              </a:spcBef>
              <a:buClr>
                <a:schemeClr val="accent2"/>
              </a:buClr>
              <a:buSzPct val="80000"/>
              <a:buFont typeface="Wingdings" pitchFamily="2" charset="2"/>
              <a:buNone/>
            </a:pPr>
            <a:endParaRPr lang="en-US" sz="1600"/>
          </a:p>
          <a:p>
            <a:pPr>
              <a:lnSpc>
                <a:spcPct val="90000"/>
              </a:lnSpc>
              <a:spcBef>
                <a:spcPct val="20000"/>
              </a:spcBef>
              <a:buClr>
                <a:schemeClr val="accent2"/>
              </a:buClr>
              <a:buSzPct val="80000"/>
              <a:buFont typeface="Wingdings" pitchFamily="2" charset="2"/>
              <a:buChar char="l"/>
            </a:pPr>
            <a:r>
              <a:rPr lang="en-US" sz="1600"/>
              <a:t>Black Holes and Strong Gravity</a:t>
            </a:r>
          </a:p>
          <a:p>
            <a:pPr lvl="1">
              <a:lnSpc>
                <a:spcPct val="90000"/>
              </a:lnSpc>
              <a:spcBef>
                <a:spcPct val="20000"/>
              </a:spcBef>
              <a:buClr>
                <a:schemeClr val="tx1"/>
              </a:buClr>
              <a:buSzPct val="90000"/>
              <a:buFontTx/>
              <a:buChar char="–"/>
            </a:pPr>
            <a:r>
              <a:rPr lang="en-US" sz="1600"/>
              <a:t>Spectral and timing probes of strong gravity</a:t>
            </a:r>
          </a:p>
          <a:p>
            <a:pPr lvl="1">
              <a:lnSpc>
                <a:spcPct val="90000"/>
              </a:lnSpc>
              <a:spcBef>
                <a:spcPct val="20000"/>
              </a:spcBef>
              <a:buClr>
                <a:schemeClr val="tx1"/>
              </a:buClr>
              <a:buSzPct val="90000"/>
              <a:buFontTx/>
              <a:buChar char="–"/>
            </a:pPr>
            <a:r>
              <a:rPr lang="en-US" sz="1600"/>
              <a:t>Astrophysics in the strong gravity region</a:t>
            </a:r>
          </a:p>
          <a:p>
            <a:pPr>
              <a:lnSpc>
                <a:spcPct val="90000"/>
              </a:lnSpc>
              <a:spcBef>
                <a:spcPct val="20000"/>
              </a:spcBef>
              <a:buClr>
                <a:schemeClr val="accent2"/>
              </a:buClr>
              <a:buSzPct val="80000"/>
              <a:buFont typeface="Wingdings" pitchFamily="2" charset="2"/>
              <a:buChar char="l"/>
            </a:pPr>
            <a:r>
              <a:rPr lang="en-US" sz="1600"/>
              <a:t>AGN Winds &amp; effect of BHs on cosmic structure</a:t>
            </a:r>
          </a:p>
          <a:p>
            <a:pPr lvl="1">
              <a:lnSpc>
                <a:spcPct val="90000"/>
              </a:lnSpc>
              <a:spcBef>
                <a:spcPct val="20000"/>
              </a:spcBef>
              <a:buClr>
                <a:schemeClr val="tx1"/>
              </a:buClr>
              <a:buSzPct val="90000"/>
              <a:buFontTx/>
              <a:buChar char="–"/>
            </a:pPr>
            <a:r>
              <a:rPr lang="en-US" sz="1600"/>
              <a:t>Outflows from AGN</a:t>
            </a:r>
          </a:p>
          <a:p>
            <a:pPr lvl="1">
              <a:lnSpc>
                <a:spcPct val="90000"/>
              </a:lnSpc>
              <a:spcBef>
                <a:spcPct val="20000"/>
              </a:spcBef>
              <a:buClr>
                <a:schemeClr val="tx1"/>
              </a:buClr>
              <a:buSzPct val="90000"/>
              <a:buFontTx/>
              <a:buChar char="–"/>
            </a:pPr>
            <a:r>
              <a:rPr lang="en-US" sz="1600"/>
              <a:t>Cooling flow and cluster entropy problems</a:t>
            </a:r>
          </a:p>
          <a:p>
            <a:pPr lvl="1">
              <a:lnSpc>
                <a:spcPct val="90000"/>
              </a:lnSpc>
              <a:spcBef>
                <a:spcPct val="20000"/>
              </a:spcBef>
              <a:buClr>
                <a:schemeClr val="tx1"/>
              </a:buClr>
              <a:buSzPct val="90000"/>
              <a:buFontTx/>
              <a:buChar char="–"/>
            </a:pPr>
            <a:r>
              <a:rPr lang="en-US" sz="1600"/>
              <a:t>Role of AGN in galaxy formation</a:t>
            </a:r>
          </a:p>
          <a:p>
            <a:pPr>
              <a:lnSpc>
                <a:spcPct val="90000"/>
              </a:lnSpc>
              <a:spcBef>
                <a:spcPct val="20000"/>
              </a:spcBef>
              <a:buClr>
                <a:schemeClr val="accent2"/>
              </a:buClr>
              <a:buSzPct val="80000"/>
              <a:buFont typeface="Wingdings" pitchFamily="2" charset="2"/>
              <a:buChar char="l"/>
            </a:pPr>
            <a:r>
              <a:rPr lang="en-US" sz="1600"/>
              <a:t>Evolution of AGN and SMBH growth</a:t>
            </a:r>
          </a:p>
          <a:p>
            <a:pPr lvl="1">
              <a:lnSpc>
                <a:spcPct val="90000"/>
              </a:lnSpc>
              <a:spcBef>
                <a:spcPct val="20000"/>
              </a:spcBef>
              <a:buClr>
                <a:schemeClr val="tx1"/>
              </a:buClr>
              <a:buSzPct val="90000"/>
              <a:buFontTx/>
              <a:buChar char="–"/>
            </a:pPr>
            <a:r>
              <a:rPr lang="en-US" sz="1600"/>
              <a:t>Paradigm shift in AGN evolution</a:t>
            </a:r>
            <a:endParaRPr lang="en-US" sz="20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5"/>
          <p:cNvSpPr>
            <a:spLocks noChangeArrowheads="1"/>
          </p:cNvSpPr>
          <p:nvPr/>
        </p:nvSpPr>
        <p:spPr bwMode="auto">
          <a:xfrm>
            <a:off x="571500" y="2071688"/>
            <a:ext cx="7924800" cy="2514600"/>
          </a:xfrm>
          <a:prstGeom prst="roundRect">
            <a:avLst>
              <a:gd name="adj" fmla="val 16667"/>
            </a:avLst>
          </a:prstGeom>
          <a:noFill/>
          <a:ln w="9525">
            <a:solidFill>
              <a:srgbClr val="FF0000"/>
            </a:solidFill>
            <a:round/>
            <a:headEnd/>
            <a:tailEnd/>
          </a:ln>
        </p:spPr>
        <p:txBody>
          <a:bodyPr wrap="none" anchor="ctr"/>
          <a:lstStyle/>
          <a:p>
            <a:endParaRPr lang="fr-FR"/>
          </a:p>
        </p:txBody>
      </p:sp>
      <p:sp>
        <p:nvSpPr>
          <p:cNvPr id="125955" name="Rectangle 2"/>
          <p:cNvSpPr>
            <a:spLocks noGrp="1" noChangeArrowheads="1"/>
          </p:cNvSpPr>
          <p:nvPr>
            <p:ph type="title"/>
          </p:nvPr>
        </p:nvSpPr>
        <p:spPr/>
        <p:txBody>
          <a:bodyPr/>
          <a:lstStyle/>
          <a:p>
            <a:r>
              <a:rPr lang="fr-FR" sz="3600" smtClean="0">
                <a:solidFill>
                  <a:srgbClr val="FFCC00"/>
                </a:solidFill>
              </a:rPr>
              <a:t>Going beyond boundaries thanks to accurate spatial information</a:t>
            </a:r>
          </a:p>
        </p:txBody>
      </p:sp>
      <p:sp>
        <p:nvSpPr>
          <p:cNvPr id="125956" name="Rectangle 4"/>
          <p:cNvSpPr>
            <a:spLocks noGrp="1" noChangeArrowheads="1"/>
          </p:cNvSpPr>
          <p:nvPr>
            <p:ph type="body" idx="1"/>
          </p:nvPr>
        </p:nvSpPr>
        <p:spPr>
          <a:xfrm>
            <a:off x="685800" y="1928813"/>
            <a:ext cx="7772400" cy="3557587"/>
          </a:xfrm>
        </p:spPr>
        <p:txBody>
          <a:bodyPr/>
          <a:lstStyle/>
          <a:p>
            <a:r>
              <a:rPr lang="fr-FR" sz="2000" smtClean="0">
                <a:solidFill>
                  <a:srgbClr val="FFFF00"/>
                </a:solidFill>
              </a:rPr>
              <a:t>Bring the ultimate evidence that Sgr A* is a black hole: the mass is contained in the Schwarzschild radius.</a:t>
            </a:r>
          </a:p>
          <a:p>
            <a:r>
              <a:rPr lang="fr-FR" sz="2000" smtClean="0">
                <a:solidFill>
                  <a:srgbClr val="FFFF00"/>
                </a:solidFill>
              </a:rPr>
              <a:t>Understand the nature of flares.</a:t>
            </a:r>
          </a:p>
          <a:p>
            <a:r>
              <a:rPr lang="fr-FR" sz="2000" smtClean="0">
                <a:solidFill>
                  <a:srgbClr val="FFFF00"/>
                </a:solidFill>
              </a:rPr>
              <a:t>Use the black hole as a tool to study general relativity in the strong field regime</a:t>
            </a:r>
          </a:p>
          <a:p>
            <a:endParaRPr lang="fr-FR" altLang="ja-JP" sz="2000" smtClean="0">
              <a:solidFill>
                <a:srgbClr val="FFFF00"/>
              </a:solidFill>
              <a:ea typeface="MS PGothic" pitchFamily="34" charset="-128"/>
            </a:endParaRPr>
          </a:p>
          <a:p>
            <a:endParaRPr lang="fr-FR" altLang="ja-JP" sz="2000" smtClean="0">
              <a:solidFill>
                <a:srgbClr val="FFFF00"/>
              </a:solidFill>
              <a:ea typeface="MS PGothic" pitchFamily="34" charset="-128"/>
            </a:endParaRPr>
          </a:p>
          <a:p>
            <a:endParaRPr lang="fr-FR" altLang="ja-JP" sz="2000" smtClean="0">
              <a:solidFill>
                <a:srgbClr val="FFFF00"/>
              </a:solidFill>
              <a:ea typeface="MS PGothic" pitchFamily="34" charset="-128"/>
            </a:endParaRPr>
          </a:p>
          <a:p>
            <a:r>
              <a:rPr lang="fr-FR" altLang="ja-JP" sz="2000" smtClean="0">
                <a:solidFill>
                  <a:srgbClr val="FFFF00"/>
                </a:solidFill>
                <a:ea typeface="MS PGothic" pitchFamily="34" charset="-128"/>
              </a:rPr>
              <a:t>Study relativistic effects on nearby stars</a:t>
            </a:r>
            <a:endParaRPr lang="fr-FR" sz="2000" smtClean="0">
              <a:solidFill>
                <a:srgbClr val="FFFF00"/>
              </a:solidFill>
            </a:endParaRPr>
          </a:p>
          <a:p>
            <a:r>
              <a:rPr lang="fr-FR" sz="2000" smtClean="0">
                <a:solidFill>
                  <a:srgbClr val="FFFF00"/>
                </a:solidFill>
              </a:rPr>
              <a:t>Understand the nature of S stars and their distribution</a:t>
            </a:r>
          </a:p>
        </p:txBody>
      </p:sp>
      <p:sp>
        <p:nvSpPr>
          <p:cNvPr id="125957" name="AutoShape 6"/>
          <p:cNvSpPr>
            <a:spLocks noChangeArrowheads="1"/>
          </p:cNvSpPr>
          <p:nvPr/>
        </p:nvSpPr>
        <p:spPr bwMode="auto">
          <a:xfrm>
            <a:off x="571500" y="4786313"/>
            <a:ext cx="7924800" cy="1295400"/>
          </a:xfrm>
          <a:prstGeom prst="roundRect">
            <a:avLst>
              <a:gd name="adj" fmla="val 16667"/>
            </a:avLst>
          </a:prstGeom>
          <a:noFill/>
          <a:ln w="9525">
            <a:solidFill>
              <a:srgbClr val="FF0000"/>
            </a:solidFill>
            <a:round/>
            <a:headEnd/>
            <a:tailEnd/>
          </a:ln>
        </p:spPr>
        <p:txBody>
          <a:bodyPr wrap="none" anchor="ctr"/>
          <a:lstStyle/>
          <a:p>
            <a:endParaRPr lang="fr-FR"/>
          </a:p>
        </p:txBody>
      </p:sp>
      <p:sp>
        <p:nvSpPr>
          <p:cNvPr id="125958" name="Text Box 7"/>
          <p:cNvSpPr txBox="1">
            <a:spLocks noChangeArrowheads="1"/>
          </p:cNvSpPr>
          <p:nvPr/>
        </p:nvSpPr>
        <p:spPr bwMode="auto">
          <a:xfrm>
            <a:off x="3589338" y="3786188"/>
            <a:ext cx="3738562" cy="461962"/>
          </a:xfrm>
          <a:prstGeom prst="rect">
            <a:avLst/>
          </a:prstGeom>
          <a:noFill/>
          <a:ln w="9525">
            <a:noFill/>
            <a:miter lim="800000"/>
            <a:headEnd/>
            <a:tailEnd/>
          </a:ln>
        </p:spPr>
        <p:txBody>
          <a:bodyPr>
            <a:spAutoFit/>
          </a:bodyPr>
          <a:lstStyle/>
          <a:p>
            <a:r>
              <a:rPr lang="fr-FR" altLang="ja-JP">
                <a:solidFill>
                  <a:srgbClr val="FF0000"/>
                </a:solidFill>
                <a:ea typeface="MS PGothic" pitchFamily="34" charset="-128"/>
              </a:rPr>
              <a:t>Scale ~ 1 R</a:t>
            </a:r>
            <a:r>
              <a:rPr lang="fr-FR" altLang="ja-JP" baseline="-25000">
                <a:solidFill>
                  <a:srgbClr val="FF0000"/>
                </a:solidFill>
                <a:ea typeface="MS PGothic" pitchFamily="34" charset="-128"/>
              </a:rPr>
              <a:t>s</a:t>
            </a:r>
            <a:r>
              <a:rPr lang="fr-FR" altLang="ja-JP">
                <a:solidFill>
                  <a:srgbClr val="FF0000"/>
                </a:solidFill>
                <a:ea typeface="MS PGothic" pitchFamily="34" charset="-128"/>
              </a:rPr>
              <a:t>		10 µas</a:t>
            </a:r>
            <a:endParaRPr lang="fr-FR">
              <a:solidFill>
                <a:srgbClr val="FF0000"/>
              </a:solidFill>
            </a:endParaRPr>
          </a:p>
        </p:txBody>
      </p:sp>
      <p:sp>
        <p:nvSpPr>
          <p:cNvPr id="125959" name="Text Box 8"/>
          <p:cNvSpPr txBox="1">
            <a:spLocks noChangeArrowheads="1"/>
          </p:cNvSpPr>
          <p:nvPr/>
        </p:nvSpPr>
        <p:spPr bwMode="auto">
          <a:xfrm>
            <a:off x="3571875" y="5500688"/>
            <a:ext cx="3681413" cy="461962"/>
          </a:xfrm>
          <a:prstGeom prst="rect">
            <a:avLst/>
          </a:prstGeom>
          <a:noFill/>
          <a:ln w="9525">
            <a:noFill/>
            <a:miter lim="800000"/>
            <a:headEnd/>
            <a:tailEnd/>
          </a:ln>
        </p:spPr>
        <p:txBody>
          <a:bodyPr>
            <a:spAutoFit/>
          </a:bodyPr>
          <a:lstStyle/>
          <a:p>
            <a:r>
              <a:rPr lang="fr-FR" altLang="ja-JP">
                <a:solidFill>
                  <a:srgbClr val="FF0000"/>
                </a:solidFill>
                <a:ea typeface="MS PGothic" pitchFamily="34" charset="-128"/>
              </a:rPr>
              <a:t>Scale ~ 100 R</a:t>
            </a:r>
            <a:r>
              <a:rPr lang="fr-FR" altLang="ja-JP" baseline="-25000">
                <a:solidFill>
                  <a:srgbClr val="FF0000"/>
                </a:solidFill>
                <a:ea typeface="MS PGothic" pitchFamily="34" charset="-128"/>
              </a:rPr>
              <a:t>s</a:t>
            </a:r>
            <a:r>
              <a:rPr lang="fr-FR" altLang="ja-JP">
                <a:solidFill>
                  <a:srgbClr val="FF0000"/>
                </a:solidFill>
                <a:ea typeface="MS PGothic" pitchFamily="34" charset="-128"/>
              </a:rPr>
              <a:t>		1 mas</a:t>
            </a:r>
            <a:endParaRPr lang="fr-FR">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3" cstate="print"/>
          <a:srcRect l="46808" t="21759" b="21667"/>
          <a:stretch>
            <a:fillRect/>
          </a:stretch>
        </p:blipFill>
        <p:spPr bwMode="auto">
          <a:xfrm>
            <a:off x="1219200" y="152400"/>
            <a:ext cx="6005513" cy="6248400"/>
          </a:xfrm>
          <a:prstGeom prst="rect">
            <a:avLst/>
          </a:prstGeom>
          <a:noFill/>
          <a:ln w="9525">
            <a:noFill/>
            <a:miter lim="800000"/>
            <a:headEnd/>
            <a:tailEnd/>
          </a:ln>
        </p:spPr>
      </p:pic>
      <p:grpSp>
        <p:nvGrpSpPr>
          <p:cNvPr id="2" name="Group 3"/>
          <p:cNvGrpSpPr>
            <a:grpSpLocks/>
          </p:cNvGrpSpPr>
          <p:nvPr/>
        </p:nvGrpSpPr>
        <p:grpSpPr bwMode="auto">
          <a:xfrm>
            <a:off x="5029200" y="1600200"/>
            <a:ext cx="2057400" cy="1600200"/>
            <a:chOff x="960" y="3312"/>
            <a:chExt cx="1680" cy="768"/>
          </a:xfrm>
        </p:grpSpPr>
        <p:sp>
          <p:nvSpPr>
            <p:cNvPr id="108572" name="Line 4"/>
            <p:cNvSpPr>
              <a:spLocks noChangeShapeType="1"/>
            </p:cNvSpPr>
            <p:nvPr/>
          </p:nvSpPr>
          <p:spPr bwMode="auto">
            <a:xfrm flipV="1">
              <a:off x="960" y="3312"/>
              <a:ext cx="1248" cy="768"/>
            </a:xfrm>
            <a:prstGeom prst="line">
              <a:avLst/>
            </a:prstGeom>
            <a:noFill/>
            <a:ln w="9525">
              <a:solidFill>
                <a:schemeClr val="bg1"/>
              </a:solidFill>
              <a:round/>
              <a:headEnd/>
              <a:tailEnd/>
            </a:ln>
          </p:spPr>
          <p:txBody>
            <a:bodyPr wrap="none" anchor="ctr"/>
            <a:lstStyle/>
            <a:p>
              <a:endParaRPr lang="ru-RU"/>
            </a:p>
          </p:txBody>
        </p:sp>
        <p:sp>
          <p:nvSpPr>
            <p:cNvPr id="108573" name="Line 5"/>
            <p:cNvSpPr>
              <a:spLocks noChangeShapeType="1"/>
            </p:cNvSpPr>
            <p:nvPr/>
          </p:nvSpPr>
          <p:spPr bwMode="auto">
            <a:xfrm>
              <a:off x="2208" y="3312"/>
              <a:ext cx="432" cy="0"/>
            </a:xfrm>
            <a:prstGeom prst="line">
              <a:avLst/>
            </a:prstGeom>
            <a:noFill/>
            <a:ln w="9525">
              <a:solidFill>
                <a:schemeClr val="bg1"/>
              </a:solidFill>
              <a:round/>
              <a:headEnd/>
              <a:tailEnd/>
            </a:ln>
          </p:spPr>
          <p:txBody>
            <a:bodyPr wrap="none" anchor="ctr"/>
            <a:lstStyle/>
            <a:p>
              <a:endParaRPr lang="ru-RU"/>
            </a:p>
          </p:txBody>
        </p:sp>
      </p:grpSp>
      <p:sp>
        <p:nvSpPr>
          <p:cNvPr id="108548" name="Rectangle 6"/>
          <p:cNvSpPr>
            <a:spLocks noChangeArrowheads="1"/>
          </p:cNvSpPr>
          <p:nvPr/>
        </p:nvSpPr>
        <p:spPr bwMode="auto">
          <a:xfrm>
            <a:off x="7207250" y="1371600"/>
            <a:ext cx="1784350" cy="731838"/>
          </a:xfrm>
          <a:prstGeom prst="rect">
            <a:avLst/>
          </a:prstGeom>
          <a:noFill/>
          <a:ln w="9525">
            <a:noFill/>
            <a:miter lim="800000"/>
            <a:headEnd/>
            <a:tailEnd/>
          </a:ln>
        </p:spPr>
        <p:txBody>
          <a:bodyPr>
            <a:spAutoFit/>
          </a:bodyPr>
          <a:lstStyle/>
          <a:p>
            <a:r>
              <a:rPr lang="fr-FR">
                <a:solidFill>
                  <a:schemeClr val="bg1"/>
                </a:solidFill>
                <a:latin typeface="Times" charset="0"/>
              </a:rPr>
              <a:t>Mini spiral</a:t>
            </a:r>
          </a:p>
          <a:p>
            <a:r>
              <a:rPr lang="fr-FR" sz="1800">
                <a:solidFill>
                  <a:srgbClr val="FF9933"/>
                </a:solidFill>
                <a:latin typeface="Times" charset="0"/>
              </a:rPr>
              <a:t>(50’’)</a:t>
            </a:r>
            <a:endParaRPr lang="fr-FR" sz="1400">
              <a:solidFill>
                <a:srgbClr val="FF9933"/>
              </a:solidFill>
              <a:latin typeface="Times" charset="0"/>
            </a:endParaRPr>
          </a:p>
        </p:txBody>
      </p:sp>
      <p:grpSp>
        <p:nvGrpSpPr>
          <p:cNvPr id="3" name="Group 7"/>
          <p:cNvGrpSpPr>
            <a:grpSpLocks/>
          </p:cNvGrpSpPr>
          <p:nvPr/>
        </p:nvGrpSpPr>
        <p:grpSpPr bwMode="auto">
          <a:xfrm>
            <a:off x="-76200" y="3213100"/>
            <a:ext cx="4889500" cy="947738"/>
            <a:chOff x="-48" y="2024"/>
            <a:chExt cx="3080" cy="597"/>
          </a:xfrm>
        </p:grpSpPr>
        <p:sp>
          <p:nvSpPr>
            <p:cNvPr id="108567" name="AutoShape 8"/>
            <p:cNvSpPr>
              <a:spLocks noChangeArrowheads="1"/>
            </p:cNvSpPr>
            <p:nvPr/>
          </p:nvSpPr>
          <p:spPr bwMode="auto">
            <a:xfrm>
              <a:off x="2744" y="2024"/>
              <a:ext cx="288" cy="240"/>
            </a:xfrm>
            <a:prstGeom prst="star32">
              <a:avLst>
                <a:gd name="adj" fmla="val 37500"/>
              </a:avLst>
            </a:prstGeom>
            <a:solidFill>
              <a:srgbClr val="00FF00"/>
            </a:solidFill>
            <a:ln w="9525">
              <a:solidFill>
                <a:schemeClr val="tx1"/>
              </a:solidFill>
              <a:miter lim="800000"/>
              <a:headEnd/>
              <a:tailEnd/>
            </a:ln>
          </p:spPr>
          <p:txBody>
            <a:bodyPr wrap="none" anchor="ctr"/>
            <a:lstStyle/>
            <a:p>
              <a:endParaRPr lang="fr-FR"/>
            </a:p>
          </p:txBody>
        </p:sp>
        <p:sp>
          <p:nvSpPr>
            <p:cNvPr id="108568" name="Rectangle 9"/>
            <p:cNvSpPr>
              <a:spLocks noChangeArrowheads="1"/>
            </p:cNvSpPr>
            <p:nvPr/>
          </p:nvSpPr>
          <p:spPr bwMode="auto">
            <a:xfrm>
              <a:off x="-48" y="2160"/>
              <a:ext cx="1690" cy="461"/>
            </a:xfrm>
            <a:prstGeom prst="rect">
              <a:avLst/>
            </a:prstGeom>
            <a:noFill/>
            <a:ln w="9525">
              <a:noFill/>
              <a:miter lim="800000"/>
              <a:headEnd/>
              <a:tailEnd/>
            </a:ln>
          </p:spPr>
          <p:txBody>
            <a:bodyPr>
              <a:spAutoFit/>
            </a:bodyPr>
            <a:lstStyle/>
            <a:p>
              <a:r>
                <a:rPr lang="fr-FR">
                  <a:solidFill>
                    <a:schemeClr val="bg1"/>
                  </a:solidFill>
                  <a:latin typeface="Times" charset="0"/>
                </a:rPr>
                <a:t>S star cluster</a:t>
              </a:r>
            </a:p>
            <a:p>
              <a:r>
                <a:rPr lang="fr-FR" sz="1800">
                  <a:solidFill>
                    <a:srgbClr val="FF0000"/>
                  </a:solidFill>
                  <a:latin typeface="Times" charset="0"/>
                </a:rPr>
                <a:t>(12-400 mas)</a:t>
              </a:r>
              <a:endParaRPr lang="fr-FR">
                <a:solidFill>
                  <a:schemeClr val="bg1"/>
                </a:solidFill>
                <a:latin typeface="Times" charset="0"/>
              </a:endParaRPr>
            </a:p>
          </p:txBody>
        </p:sp>
        <p:grpSp>
          <p:nvGrpSpPr>
            <p:cNvPr id="4" name="Group 10"/>
            <p:cNvGrpSpPr>
              <a:grpSpLocks/>
            </p:cNvGrpSpPr>
            <p:nvPr/>
          </p:nvGrpSpPr>
          <p:grpSpPr bwMode="auto">
            <a:xfrm flipH="1" flipV="1">
              <a:off x="1584" y="2160"/>
              <a:ext cx="1248" cy="144"/>
              <a:chOff x="960" y="3312"/>
              <a:chExt cx="1680" cy="768"/>
            </a:xfrm>
          </p:grpSpPr>
          <p:sp>
            <p:nvSpPr>
              <p:cNvPr id="108570" name="Line 11"/>
              <p:cNvSpPr>
                <a:spLocks noChangeShapeType="1"/>
              </p:cNvSpPr>
              <p:nvPr/>
            </p:nvSpPr>
            <p:spPr bwMode="auto">
              <a:xfrm flipV="1">
                <a:off x="960" y="3312"/>
                <a:ext cx="1248" cy="768"/>
              </a:xfrm>
              <a:prstGeom prst="line">
                <a:avLst/>
              </a:prstGeom>
              <a:noFill/>
              <a:ln w="9525">
                <a:solidFill>
                  <a:schemeClr val="bg1"/>
                </a:solidFill>
                <a:round/>
                <a:headEnd/>
                <a:tailEnd/>
              </a:ln>
            </p:spPr>
            <p:txBody>
              <a:bodyPr wrap="none" anchor="ctr"/>
              <a:lstStyle/>
              <a:p>
                <a:endParaRPr lang="ru-RU"/>
              </a:p>
            </p:txBody>
          </p:sp>
          <p:sp>
            <p:nvSpPr>
              <p:cNvPr id="108571" name="Line 12"/>
              <p:cNvSpPr>
                <a:spLocks noChangeShapeType="1"/>
              </p:cNvSpPr>
              <p:nvPr/>
            </p:nvSpPr>
            <p:spPr bwMode="auto">
              <a:xfrm>
                <a:off x="2208" y="3312"/>
                <a:ext cx="432" cy="0"/>
              </a:xfrm>
              <a:prstGeom prst="line">
                <a:avLst/>
              </a:prstGeom>
              <a:noFill/>
              <a:ln w="9525">
                <a:solidFill>
                  <a:schemeClr val="bg1"/>
                </a:solidFill>
                <a:round/>
                <a:headEnd/>
                <a:tailEnd/>
              </a:ln>
            </p:spPr>
            <p:txBody>
              <a:bodyPr wrap="none" anchor="ctr"/>
              <a:lstStyle/>
              <a:p>
                <a:endParaRPr lang="ru-RU"/>
              </a:p>
            </p:txBody>
          </p:sp>
        </p:grpSp>
      </p:grpSp>
      <p:grpSp>
        <p:nvGrpSpPr>
          <p:cNvPr id="5" name="Group 26"/>
          <p:cNvGrpSpPr>
            <a:grpSpLocks/>
          </p:cNvGrpSpPr>
          <p:nvPr/>
        </p:nvGrpSpPr>
        <p:grpSpPr bwMode="auto">
          <a:xfrm>
            <a:off x="228600" y="1860550"/>
            <a:ext cx="4876800" cy="2393950"/>
            <a:chOff x="144" y="1172"/>
            <a:chExt cx="3072" cy="1508"/>
          </a:xfrm>
        </p:grpSpPr>
        <p:grpSp>
          <p:nvGrpSpPr>
            <p:cNvPr id="6" name="Group 27"/>
            <p:cNvGrpSpPr>
              <a:grpSpLocks/>
            </p:cNvGrpSpPr>
            <p:nvPr/>
          </p:nvGrpSpPr>
          <p:grpSpPr bwMode="auto">
            <a:xfrm flipH="1">
              <a:off x="1296" y="1344"/>
              <a:ext cx="1728" cy="672"/>
              <a:chOff x="960" y="3312"/>
              <a:chExt cx="1680" cy="768"/>
            </a:xfrm>
          </p:grpSpPr>
          <p:sp>
            <p:nvSpPr>
              <p:cNvPr id="108565" name="Line 28"/>
              <p:cNvSpPr>
                <a:spLocks noChangeShapeType="1"/>
              </p:cNvSpPr>
              <p:nvPr/>
            </p:nvSpPr>
            <p:spPr bwMode="auto">
              <a:xfrm flipV="1">
                <a:off x="960" y="3312"/>
                <a:ext cx="1248" cy="768"/>
              </a:xfrm>
              <a:prstGeom prst="line">
                <a:avLst/>
              </a:prstGeom>
              <a:noFill/>
              <a:ln w="9525">
                <a:solidFill>
                  <a:schemeClr val="bg1"/>
                </a:solidFill>
                <a:round/>
                <a:headEnd/>
                <a:tailEnd/>
              </a:ln>
            </p:spPr>
            <p:txBody>
              <a:bodyPr wrap="none" anchor="ctr"/>
              <a:lstStyle/>
              <a:p>
                <a:endParaRPr lang="ru-RU"/>
              </a:p>
            </p:txBody>
          </p:sp>
          <p:sp>
            <p:nvSpPr>
              <p:cNvPr id="108566" name="Line 29"/>
              <p:cNvSpPr>
                <a:spLocks noChangeShapeType="1"/>
              </p:cNvSpPr>
              <p:nvPr/>
            </p:nvSpPr>
            <p:spPr bwMode="auto">
              <a:xfrm>
                <a:off x="2208" y="3312"/>
                <a:ext cx="432" cy="0"/>
              </a:xfrm>
              <a:prstGeom prst="line">
                <a:avLst/>
              </a:prstGeom>
              <a:noFill/>
              <a:ln w="9525">
                <a:solidFill>
                  <a:schemeClr val="bg1"/>
                </a:solidFill>
                <a:round/>
                <a:headEnd/>
                <a:tailEnd/>
              </a:ln>
            </p:spPr>
            <p:txBody>
              <a:bodyPr wrap="none" anchor="ctr"/>
              <a:lstStyle/>
              <a:p>
                <a:endParaRPr lang="ru-RU"/>
              </a:p>
            </p:txBody>
          </p:sp>
        </p:grpSp>
        <p:sp>
          <p:nvSpPr>
            <p:cNvPr id="108561" name="Rectangle 30"/>
            <p:cNvSpPr>
              <a:spLocks noChangeArrowheads="1"/>
            </p:cNvSpPr>
            <p:nvPr/>
          </p:nvSpPr>
          <p:spPr bwMode="auto">
            <a:xfrm>
              <a:off x="144" y="1172"/>
              <a:ext cx="1824" cy="523"/>
            </a:xfrm>
            <a:prstGeom prst="rect">
              <a:avLst/>
            </a:prstGeom>
            <a:noFill/>
            <a:ln w="9525">
              <a:noFill/>
              <a:miter lim="800000"/>
              <a:headEnd/>
              <a:tailEnd/>
            </a:ln>
          </p:spPr>
          <p:txBody>
            <a:bodyPr>
              <a:spAutoFit/>
            </a:bodyPr>
            <a:lstStyle/>
            <a:p>
              <a:r>
                <a:rPr lang="fr-FR">
                  <a:solidFill>
                    <a:schemeClr val="bg1"/>
                  </a:solidFill>
                  <a:latin typeface="Times" charset="0"/>
                </a:rPr>
                <a:t>Central cluster</a:t>
              </a:r>
            </a:p>
            <a:p>
              <a:r>
                <a:rPr lang="fr-FR">
                  <a:solidFill>
                    <a:schemeClr val="bg1"/>
                  </a:solidFill>
                  <a:latin typeface="Times" charset="0"/>
                </a:rPr>
                <a:t>(2 disks)</a:t>
              </a:r>
            </a:p>
          </p:txBody>
        </p:sp>
        <p:sp>
          <p:nvSpPr>
            <p:cNvPr id="108562" name="AutoShape 31"/>
            <p:cNvSpPr>
              <a:spLocks noChangeArrowheads="1"/>
            </p:cNvSpPr>
            <p:nvPr/>
          </p:nvSpPr>
          <p:spPr bwMode="auto">
            <a:xfrm>
              <a:off x="2544" y="1680"/>
              <a:ext cx="672" cy="9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74 h 21600"/>
                <a:gd name="T26" fmla="*/ 18450 w 21600"/>
                <a:gd name="T27" fmla="*/ 1842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75" y="10800"/>
                  </a:moveTo>
                  <a:cubicBezTo>
                    <a:pt x="2475" y="15398"/>
                    <a:pt x="6202" y="19125"/>
                    <a:pt x="10800" y="19125"/>
                  </a:cubicBezTo>
                  <a:cubicBezTo>
                    <a:pt x="15398" y="19125"/>
                    <a:pt x="19125" y="15398"/>
                    <a:pt x="19125" y="10800"/>
                  </a:cubicBezTo>
                  <a:cubicBezTo>
                    <a:pt x="19125" y="6202"/>
                    <a:pt x="15398" y="2475"/>
                    <a:pt x="10800" y="2475"/>
                  </a:cubicBezTo>
                  <a:cubicBezTo>
                    <a:pt x="6202" y="2475"/>
                    <a:pt x="2475" y="6202"/>
                    <a:pt x="2475" y="10800"/>
                  </a:cubicBezTo>
                  <a:close/>
                </a:path>
              </a:pathLst>
            </a:custGeom>
            <a:solidFill>
              <a:srgbClr val="FF0000"/>
            </a:solidFill>
            <a:ln w="9525">
              <a:solidFill>
                <a:schemeClr val="tx1"/>
              </a:solidFill>
              <a:round/>
              <a:headEnd/>
              <a:tailEnd/>
            </a:ln>
          </p:spPr>
          <p:txBody>
            <a:bodyPr wrap="none" anchor="ctr"/>
            <a:lstStyle/>
            <a:p>
              <a:endParaRPr lang="ru-RU"/>
            </a:p>
          </p:txBody>
        </p:sp>
        <p:sp>
          <p:nvSpPr>
            <p:cNvPr id="108563" name="AutoShape 32"/>
            <p:cNvSpPr>
              <a:spLocks noChangeArrowheads="1"/>
            </p:cNvSpPr>
            <p:nvPr/>
          </p:nvSpPr>
          <p:spPr bwMode="auto">
            <a:xfrm rot="5306263">
              <a:off x="2342" y="1940"/>
              <a:ext cx="1062" cy="41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73 w 21600"/>
                <a:gd name="T25" fmla="*/ 3160 h 21600"/>
                <a:gd name="T26" fmla="*/ 18427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75" y="10800"/>
                  </a:moveTo>
                  <a:cubicBezTo>
                    <a:pt x="2475" y="15398"/>
                    <a:pt x="6202" y="19125"/>
                    <a:pt x="10800" y="19125"/>
                  </a:cubicBezTo>
                  <a:cubicBezTo>
                    <a:pt x="15398" y="19125"/>
                    <a:pt x="19125" y="15398"/>
                    <a:pt x="19125" y="10800"/>
                  </a:cubicBezTo>
                  <a:cubicBezTo>
                    <a:pt x="19125" y="6202"/>
                    <a:pt x="15398" y="2475"/>
                    <a:pt x="10800" y="2475"/>
                  </a:cubicBezTo>
                  <a:cubicBezTo>
                    <a:pt x="6202" y="2475"/>
                    <a:pt x="2475" y="6202"/>
                    <a:pt x="2475" y="10800"/>
                  </a:cubicBezTo>
                  <a:close/>
                </a:path>
              </a:pathLst>
            </a:custGeom>
            <a:solidFill>
              <a:srgbClr val="0000FF"/>
            </a:solidFill>
            <a:ln w="9525">
              <a:solidFill>
                <a:schemeClr val="tx1"/>
              </a:solidFill>
              <a:round/>
              <a:headEnd/>
              <a:tailEnd/>
            </a:ln>
          </p:spPr>
          <p:txBody>
            <a:bodyPr wrap="none" anchor="ctr"/>
            <a:lstStyle/>
            <a:p>
              <a:endParaRPr lang="ru-RU"/>
            </a:p>
          </p:txBody>
        </p:sp>
        <p:sp>
          <p:nvSpPr>
            <p:cNvPr id="108564" name="Text Box 33"/>
            <p:cNvSpPr txBox="1">
              <a:spLocks noChangeArrowheads="1"/>
            </p:cNvSpPr>
            <p:nvPr/>
          </p:nvSpPr>
          <p:spPr bwMode="auto">
            <a:xfrm>
              <a:off x="336" y="1680"/>
              <a:ext cx="1049" cy="231"/>
            </a:xfrm>
            <a:prstGeom prst="rect">
              <a:avLst/>
            </a:prstGeom>
            <a:noFill/>
            <a:ln w="9525">
              <a:noFill/>
              <a:miter lim="800000"/>
              <a:headEnd/>
              <a:tailEnd/>
            </a:ln>
          </p:spPr>
          <p:txBody>
            <a:bodyPr>
              <a:spAutoFit/>
            </a:bodyPr>
            <a:lstStyle/>
            <a:p>
              <a:r>
                <a:rPr lang="fr-FR" sz="1800">
                  <a:solidFill>
                    <a:srgbClr val="FF9933"/>
                  </a:solidFill>
                </a:rPr>
                <a:t>(0.5 pc-12.5’’)</a:t>
              </a:r>
              <a:endParaRPr lang="fr-FR">
                <a:solidFill>
                  <a:srgbClr val="FF9933"/>
                </a:solidFill>
              </a:endParaRPr>
            </a:p>
          </p:txBody>
        </p:sp>
      </p:grpSp>
      <p:sp>
        <p:nvSpPr>
          <p:cNvPr id="108551" name="Rectangle 35"/>
          <p:cNvSpPr>
            <a:spLocks noGrp="1" noChangeArrowheads="1"/>
          </p:cNvSpPr>
          <p:nvPr>
            <p:ph type="title"/>
          </p:nvPr>
        </p:nvSpPr>
        <p:spPr>
          <a:xfrm>
            <a:off x="139700" y="134938"/>
            <a:ext cx="4965700" cy="911225"/>
          </a:xfrm>
        </p:spPr>
        <p:txBody>
          <a:bodyPr/>
          <a:lstStyle/>
          <a:p>
            <a:r>
              <a:rPr lang="fr-FR" smtClean="0">
                <a:solidFill>
                  <a:srgbClr val="FFCC00"/>
                </a:solidFill>
              </a:rPr>
              <a:t>The environment of Sgr A*</a:t>
            </a:r>
            <a:endParaRPr lang="fr-FR" smtClean="0"/>
          </a:p>
        </p:txBody>
      </p:sp>
      <p:grpSp>
        <p:nvGrpSpPr>
          <p:cNvPr id="7" name="Group 38"/>
          <p:cNvGrpSpPr>
            <a:grpSpLocks/>
          </p:cNvGrpSpPr>
          <p:nvPr/>
        </p:nvGrpSpPr>
        <p:grpSpPr bwMode="auto">
          <a:xfrm>
            <a:off x="4495800" y="533400"/>
            <a:ext cx="4308475" cy="3721100"/>
            <a:chOff x="2832" y="336"/>
            <a:chExt cx="2714" cy="2344"/>
          </a:xfrm>
        </p:grpSpPr>
        <p:grpSp>
          <p:nvGrpSpPr>
            <p:cNvPr id="8" name="Group 13"/>
            <p:cNvGrpSpPr>
              <a:grpSpLocks/>
            </p:cNvGrpSpPr>
            <p:nvPr/>
          </p:nvGrpSpPr>
          <p:grpSpPr bwMode="auto">
            <a:xfrm>
              <a:off x="2832" y="336"/>
              <a:ext cx="2350" cy="1848"/>
              <a:chOff x="2832" y="336"/>
              <a:chExt cx="2350" cy="1848"/>
            </a:xfrm>
          </p:grpSpPr>
          <p:sp>
            <p:nvSpPr>
              <p:cNvPr id="108555" name="Oval 14"/>
              <p:cNvSpPr>
                <a:spLocks noChangeArrowheads="1"/>
              </p:cNvSpPr>
              <p:nvPr/>
            </p:nvSpPr>
            <p:spPr bwMode="auto">
              <a:xfrm>
                <a:off x="2832" y="2112"/>
                <a:ext cx="128" cy="72"/>
              </a:xfrm>
              <a:prstGeom prst="ellipse">
                <a:avLst/>
              </a:prstGeom>
              <a:solidFill>
                <a:schemeClr val="tx2"/>
              </a:solidFill>
              <a:ln w="9525">
                <a:solidFill>
                  <a:srgbClr val="FF0000"/>
                </a:solidFill>
                <a:round/>
                <a:headEnd/>
                <a:tailEnd/>
              </a:ln>
            </p:spPr>
            <p:txBody>
              <a:bodyPr wrap="none" anchor="ctr"/>
              <a:lstStyle/>
              <a:p>
                <a:endParaRPr lang="fr-FR"/>
              </a:p>
            </p:txBody>
          </p:sp>
          <p:sp>
            <p:nvSpPr>
              <p:cNvPr id="108556" name="Text Box 15"/>
              <p:cNvSpPr txBox="1">
                <a:spLocks noChangeArrowheads="1"/>
              </p:cNvSpPr>
              <p:nvPr/>
            </p:nvSpPr>
            <p:spPr bwMode="auto">
              <a:xfrm>
                <a:off x="4608" y="336"/>
                <a:ext cx="574" cy="423"/>
              </a:xfrm>
              <a:prstGeom prst="rect">
                <a:avLst/>
              </a:prstGeom>
              <a:noFill/>
              <a:ln w="9525">
                <a:noFill/>
                <a:miter lim="800000"/>
                <a:headEnd/>
                <a:tailEnd/>
              </a:ln>
            </p:spPr>
            <p:txBody>
              <a:bodyPr wrap="none">
                <a:spAutoFit/>
              </a:bodyPr>
              <a:lstStyle/>
              <a:p>
                <a:r>
                  <a:rPr lang="fr-FR" sz="2000">
                    <a:solidFill>
                      <a:schemeClr val="bg1"/>
                    </a:solidFill>
                    <a:latin typeface="Times" charset="0"/>
                  </a:rPr>
                  <a:t>Sgr A*</a:t>
                </a:r>
              </a:p>
              <a:p>
                <a:r>
                  <a:rPr lang="fr-FR" sz="1800">
                    <a:solidFill>
                      <a:srgbClr val="FF0000"/>
                    </a:solidFill>
                    <a:latin typeface="Times" charset="0"/>
                  </a:rPr>
                  <a:t>10 µas</a:t>
                </a:r>
                <a:endParaRPr lang="fr-FR" sz="2000">
                  <a:solidFill>
                    <a:schemeClr val="bg1"/>
                  </a:solidFill>
                  <a:latin typeface="Times" charset="0"/>
                </a:endParaRPr>
              </a:p>
            </p:txBody>
          </p:sp>
          <p:grpSp>
            <p:nvGrpSpPr>
              <p:cNvPr id="9" name="Group 16"/>
              <p:cNvGrpSpPr>
                <a:grpSpLocks/>
              </p:cNvGrpSpPr>
              <p:nvPr/>
            </p:nvGrpSpPr>
            <p:grpSpPr bwMode="auto">
              <a:xfrm>
                <a:off x="2895" y="468"/>
                <a:ext cx="1632" cy="1680"/>
                <a:chOff x="960" y="3312"/>
                <a:chExt cx="1680" cy="768"/>
              </a:xfrm>
            </p:grpSpPr>
            <p:sp>
              <p:nvSpPr>
                <p:cNvPr id="108558" name="Line 17"/>
                <p:cNvSpPr>
                  <a:spLocks noChangeShapeType="1"/>
                </p:cNvSpPr>
                <p:nvPr/>
              </p:nvSpPr>
              <p:spPr bwMode="auto">
                <a:xfrm flipV="1">
                  <a:off x="960" y="3312"/>
                  <a:ext cx="1248" cy="768"/>
                </a:xfrm>
                <a:prstGeom prst="line">
                  <a:avLst/>
                </a:prstGeom>
                <a:noFill/>
                <a:ln w="9525">
                  <a:solidFill>
                    <a:schemeClr val="bg1"/>
                  </a:solidFill>
                  <a:round/>
                  <a:headEnd/>
                  <a:tailEnd/>
                </a:ln>
              </p:spPr>
              <p:txBody>
                <a:bodyPr wrap="none" anchor="ctr"/>
                <a:lstStyle/>
                <a:p>
                  <a:endParaRPr lang="ru-RU"/>
                </a:p>
              </p:txBody>
            </p:sp>
            <p:sp>
              <p:nvSpPr>
                <p:cNvPr id="108559" name="Line 18"/>
                <p:cNvSpPr>
                  <a:spLocks noChangeShapeType="1"/>
                </p:cNvSpPr>
                <p:nvPr/>
              </p:nvSpPr>
              <p:spPr bwMode="auto">
                <a:xfrm>
                  <a:off x="2208" y="3312"/>
                  <a:ext cx="432" cy="0"/>
                </a:xfrm>
                <a:prstGeom prst="line">
                  <a:avLst/>
                </a:prstGeom>
                <a:noFill/>
                <a:ln w="9525">
                  <a:solidFill>
                    <a:schemeClr val="bg1"/>
                  </a:solidFill>
                  <a:round/>
                  <a:headEnd/>
                  <a:tailEnd/>
                </a:ln>
              </p:spPr>
              <p:txBody>
                <a:bodyPr wrap="none" anchor="ctr"/>
                <a:lstStyle/>
                <a:p>
                  <a:endParaRPr lang="ru-RU"/>
                </a:p>
              </p:txBody>
            </p:sp>
          </p:grpSp>
        </p:grpSp>
        <p:pic>
          <p:nvPicPr>
            <p:cNvPr id="108554" name="Picture 36" descr="BlackHole"/>
            <p:cNvPicPr>
              <a:picLocks noChangeAspect="1" noChangeArrowheads="1"/>
            </p:cNvPicPr>
            <p:nvPr/>
          </p:nvPicPr>
          <p:blipFill>
            <a:blip r:embed="rId4" cstate="print"/>
            <a:srcRect/>
            <a:stretch>
              <a:fillRect/>
            </a:stretch>
          </p:blipFill>
          <p:spPr bwMode="auto">
            <a:xfrm>
              <a:off x="4243" y="1639"/>
              <a:ext cx="1303" cy="1041"/>
            </a:xfrm>
            <a:prstGeom prst="rect">
              <a:avLst/>
            </a:prstGeom>
            <a:noFill/>
            <a:ln w="9525">
              <a:noFill/>
              <a:miter lim="800000"/>
              <a:headEnd/>
              <a:tailEnd/>
            </a:ln>
          </p:spPr>
        </p:pic>
      </p:grpSp>
    </p:spTree>
  </p:cSld>
  <p:clrMapOvr>
    <a:masterClrMapping/>
  </p:clrMapOvr>
  <p:transition advTm="13990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cunnigham_p17.jpg"/>
          <p:cNvPicPr>
            <a:picLocks noChangeAspect="1"/>
          </p:cNvPicPr>
          <p:nvPr/>
        </p:nvPicPr>
        <p:blipFill>
          <a:blip r:embed="rId2" cstate="print"/>
          <a:srcRect/>
          <a:stretch>
            <a:fillRect/>
          </a:stretch>
        </p:blipFill>
        <p:spPr bwMode="auto">
          <a:xfrm>
            <a:off x="2149475" y="0"/>
            <a:ext cx="48450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zh-CN" altLang="en-US" sz="3600" smtClean="0">
                <a:ea typeface="宋体" pitchFamily="2" charset="-122"/>
              </a:rPr>
              <a:t/>
            </a:r>
            <a:br>
              <a:rPr lang="zh-CN" altLang="en-US" sz="3600" smtClean="0">
                <a:ea typeface="宋体" pitchFamily="2" charset="-122"/>
              </a:rPr>
            </a:br>
            <a:r>
              <a:rPr lang="en-US" altLang="zh-CN" sz="3600" smtClean="0">
                <a:ea typeface="宋体" pitchFamily="2" charset="-122"/>
              </a:rPr>
              <a:t>Schwarzschild black hole images</a:t>
            </a:r>
            <a:br>
              <a:rPr lang="en-US" altLang="zh-CN" sz="3600" smtClean="0">
                <a:ea typeface="宋体" pitchFamily="2" charset="-122"/>
              </a:rPr>
            </a:br>
            <a:r>
              <a:rPr lang="en-US" altLang="zh-CN" sz="3600" smtClean="0">
                <a:ea typeface="宋体" pitchFamily="2" charset="-122"/>
              </a:rPr>
              <a:t>(P. Jovanovic , L.C. Popovic &amp; </a:t>
            </a:r>
            <a:r>
              <a:rPr lang="ru-RU" altLang="zh-CN" sz="3600" smtClean="0"/>
              <a:t>А</a:t>
            </a:r>
            <a:r>
              <a:rPr lang="en-US" altLang="zh-CN" sz="3600" smtClean="0">
                <a:ea typeface="宋体" pitchFamily="2" charset="-122"/>
              </a:rPr>
              <a:t>.F.Z. in preparation)</a:t>
            </a:r>
            <a:br>
              <a:rPr lang="en-US" altLang="zh-CN" sz="3600" smtClean="0">
                <a:ea typeface="宋体" pitchFamily="2" charset="-122"/>
              </a:rPr>
            </a:br>
            <a:endParaRPr lang="ru-RU" smtClean="0"/>
          </a:p>
        </p:txBody>
      </p:sp>
      <p:sp>
        <p:nvSpPr>
          <p:cNvPr id="110595" name="Rectangle 3"/>
          <p:cNvSpPr>
            <a:spLocks noGrp="1" noChangeArrowheads="1"/>
          </p:cNvSpPr>
          <p:nvPr>
            <p:ph type="body" idx="1"/>
          </p:nvPr>
        </p:nvSpPr>
        <p:spPr/>
        <p:txBody>
          <a:bodyPr/>
          <a:lstStyle/>
          <a:p>
            <a:pPr eaLnBrk="1" hangingPunct="1"/>
            <a:r>
              <a:rPr lang="en-US" altLang="zh-CN" sz="1600" b="1" smtClean="0">
                <a:latin typeface="Symbol" pitchFamily="18" charset="2"/>
                <a:ea typeface="宋体" pitchFamily="2" charset="-122"/>
              </a:rPr>
              <a:t>q</a:t>
            </a:r>
            <a:r>
              <a:rPr lang="en-US" altLang="zh-CN" sz="1600" smtClean="0">
                <a:latin typeface="Symbol" pitchFamily="18" charset="2"/>
                <a:ea typeface="宋体" pitchFamily="2" charset="-122"/>
              </a:rPr>
              <a:t>=15</a:t>
            </a:r>
            <a:r>
              <a:rPr lang="en-US" altLang="zh-CN" sz="1600" smtClean="0">
                <a:ea typeface="宋体" pitchFamily="2" charset="-122"/>
              </a:rPr>
              <a:t> deg</a:t>
            </a:r>
          </a:p>
          <a:p>
            <a:pPr eaLnBrk="1" hangingPunct="1"/>
            <a:r>
              <a:rPr lang="en-US" altLang="zh-CN" sz="1600" smtClean="0">
                <a:ea typeface="宋体" pitchFamily="2" charset="-122"/>
              </a:rPr>
              <a:t>Redshift map                                                                           Intensity map</a:t>
            </a:r>
            <a:endParaRPr lang="ru-RU" sz="1600" smtClean="0">
              <a:ea typeface="宋体" pitchFamily="2" charset="-122"/>
            </a:endParaRPr>
          </a:p>
        </p:txBody>
      </p:sp>
      <p:pic>
        <p:nvPicPr>
          <p:cNvPr id="110596" name="Picture 4" descr="diskg"/>
          <p:cNvPicPr>
            <a:picLocks noChangeAspect="1" noChangeArrowheads="1"/>
          </p:cNvPicPr>
          <p:nvPr/>
        </p:nvPicPr>
        <p:blipFill>
          <a:blip r:embed="rId3" cstate="print"/>
          <a:srcRect/>
          <a:stretch>
            <a:fillRect/>
          </a:stretch>
        </p:blipFill>
        <p:spPr bwMode="auto">
          <a:xfrm>
            <a:off x="-990600" y="2667000"/>
            <a:ext cx="5486400" cy="4171950"/>
          </a:xfrm>
          <a:prstGeom prst="rect">
            <a:avLst/>
          </a:prstGeom>
          <a:noFill/>
          <a:ln w="9525">
            <a:noFill/>
            <a:miter lim="800000"/>
            <a:headEnd/>
            <a:tailEnd/>
          </a:ln>
        </p:spPr>
      </p:pic>
      <p:pic>
        <p:nvPicPr>
          <p:cNvPr id="110597" name="Picture 5" descr="diskf"/>
          <p:cNvPicPr>
            <a:picLocks noChangeAspect="1" noChangeArrowheads="1"/>
          </p:cNvPicPr>
          <p:nvPr/>
        </p:nvPicPr>
        <p:blipFill>
          <a:blip r:embed="rId4" cstate="print"/>
          <a:srcRect/>
          <a:stretch>
            <a:fillRect/>
          </a:stretch>
        </p:blipFill>
        <p:spPr bwMode="auto">
          <a:xfrm>
            <a:off x="4495800" y="2667000"/>
            <a:ext cx="51816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body" sz="half" idx="1"/>
          </p:nvPr>
        </p:nvSpPr>
        <p:spPr>
          <a:xfrm>
            <a:off x="685800" y="1447800"/>
            <a:ext cx="3810000" cy="4038600"/>
          </a:xfrm>
        </p:spPr>
        <p:txBody>
          <a:bodyPr/>
          <a:lstStyle/>
          <a:p>
            <a:pPr eaLnBrk="1" hangingPunct="1"/>
            <a:r>
              <a:rPr lang="en-US" altLang="zh-CN" sz="1600" smtClean="0">
                <a:ea typeface="宋体" pitchFamily="2" charset="-122"/>
              </a:rPr>
              <a:t>Redshift map</a:t>
            </a:r>
            <a:endParaRPr lang="ru-RU" sz="1600" smtClean="0">
              <a:ea typeface="宋体" pitchFamily="2" charset="-122"/>
            </a:endParaRPr>
          </a:p>
        </p:txBody>
      </p:sp>
      <p:sp>
        <p:nvSpPr>
          <p:cNvPr id="111619" name="Rectangle 3"/>
          <p:cNvSpPr>
            <a:spLocks noGrp="1" noChangeArrowheads="1"/>
          </p:cNvSpPr>
          <p:nvPr>
            <p:ph type="body" sz="half" idx="2"/>
          </p:nvPr>
        </p:nvSpPr>
        <p:spPr>
          <a:xfrm>
            <a:off x="4495800" y="1600200"/>
            <a:ext cx="3810000" cy="4114800"/>
          </a:xfrm>
        </p:spPr>
        <p:txBody>
          <a:bodyPr/>
          <a:lstStyle/>
          <a:p>
            <a:pPr eaLnBrk="1" hangingPunct="1"/>
            <a:r>
              <a:rPr lang="en-US" altLang="zh-CN" sz="1600" smtClean="0">
                <a:ea typeface="宋体" pitchFamily="2" charset="-122"/>
              </a:rPr>
              <a:t>                    Intensity map</a:t>
            </a:r>
            <a:endParaRPr lang="ru-RU" sz="1600" smtClean="0">
              <a:ea typeface="宋体" pitchFamily="2" charset="-122"/>
            </a:endParaRPr>
          </a:p>
        </p:txBody>
      </p:sp>
      <p:sp>
        <p:nvSpPr>
          <p:cNvPr id="111620" name="Rectangle 4"/>
          <p:cNvSpPr>
            <a:spLocks noGrp="1" noChangeArrowheads="1"/>
          </p:cNvSpPr>
          <p:nvPr>
            <p:ph type="title"/>
          </p:nvPr>
        </p:nvSpPr>
        <p:spPr/>
        <p:txBody>
          <a:bodyPr/>
          <a:lstStyle/>
          <a:p>
            <a:pPr eaLnBrk="1" hangingPunct="1"/>
            <a:r>
              <a:rPr lang="en-US" altLang="zh-CN" sz="3600" smtClean="0">
                <a:ea typeface="宋体" pitchFamily="2" charset="-122"/>
              </a:rPr>
              <a:t>Schwarzschild black hole images: </a:t>
            </a:r>
            <a:r>
              <a:rPr lang="en-US" altLang="zh-CN" sz="2400" b="1" smtClean="0">
                <a:latin typeface="Symbol" pitchFamily="18" charset="2"/>
                <a:ea typeface="宋体" pitchFamily="2" charset="-122"/>
              </a:rPr>
              <a:t>q</a:t>
            </a:r>
            <a:r>
              <a:rPr lang="en-US" altLang="zh-CN" sz="2400" smtClean="0">
                <a:latin typeface="Symbol" pitchFamily="18" charset="2"/>
                <a:ea typeface="宋体" pitchFamily="2" charset="-122"/>
              </a:rPr>
              <a:t>=</a:t>
            </a:r>
            <a:r>
              <a:rPr lang="en-US" altLang="zh-CN" sz="2400" b="1" smtClean="0">
                <a:latin typeface="Symbol" pitchFamily="18" charset="2"/>
                <a:ea typeface="宋体" pitchFamily="2" charset="-122"/>
              </a:rPr>
              <a:t>85</a:t>
            </a:r>
            <a:r>
              <a:rPr lang="en-US" altLang="zh-CN" sz="2400" b="1" smtClean="0">
                <a:ea typeface="宋体" pitchFamily="2" charset="-122"/>
              </a:rPr>
              <a:t> deg</a:t>
            </a:r>
            <a:endParaRPr lang="ru-RU" sz="2400" b="1" smtClean="0">
              <a:ea typeface="宋体" pitchFamily="2" charset="-122"/>
            </a:endParaRPr>
          </a:p>
        </p:txBody>
      </p:sp>
      <p:pic>
        <p:nvPicPr>
          <p:cNvPr id="111621" name="Picture 5" descr="diskg_s_85"/>
          <p:cNvPicPr>
            <a:picLocks noChangeAspect="1" noChangeArrowheads="1"/>
          </p:cNvPicPr>
          <p:nvPr/>
        </p:nvPicPr>
        <p:blipFill>
          <a:blip r:embed="rId3" cstate="print"/>
          <a:srcRect/>
          <a:stretch>
            <a:fillRect/>
          </a:stretch>
        </p:blipFill>
        <p:spPr bwMode="auto">
          <a:xfrm>
            <a:off x="-457200" y="3048000"/>
            <a:ext cx="5486400" cy="3810000"/>
          </a:xfrm>
          <a:prstGeom prst="rect">
            <a:avLst/>
          </a:prstGeom>
          <a:noFill/>
          <a:ln w="9525">
            <a:noFill/>
            <a:miter lim="800000"/>
            <a:headEnd/>
            <a:tailEnd/>
          </a:ln>
        </p:spPr>
      </p:pic>
      <p:pic>
        <p:nvPicPr>
          <p:cNvPr id="111622" name="Picture 6" descr="diskf_s_85"/>
          <p:cNvPicPr>
            <a:picLocks noChangeAspect="1" noChangeArrowheads="1"/>
          </p:cNvPicPr>
          <p:nvPr/>
        </p:nvPicPr>
        <p:blipFill>
          <a:blip r:embed="rId4" cstate="print"/>
          <a:srcRect/>
          <a:stretch>
            <a:fillRect/>
          </a:stretch>
        </p:blipFill>
        <p:spPr bwMode="auto">
          <a:xfrm>
            <a:off x="4267200" y="3048000"/>
            <a:ext cx="51054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body" sz="half" idx="1"/>
          </p:nvPr>
        </p:nvSpPr>
        <p:spPr>
          <a:xfrm>
            <a:off x="685800" y="1447800"/>
            <a:ext cx="3810000" cy="4038600"/>
          </a:xfrm>
        </p:spPr>
        <p:txBody>
          <a:bodyPr/>
          <a:lstStyle/>
          <a:p>
            <a:pPr eaLnBrk="1" hangingPunct="1"/>
            <a:r>
              <a:rPr lang="en-US" altLang="zh-CN" sz="1600" smtClean="0">
                <a:ea typeface="宋体" pitchFamily="2" charset="-122"/>
              </a:rPr>
              <a:t>Redshift map</a:t>
            </a:r>
            <a:endParaRPr lang="ru-RU" sz="1600" smtClean="0">
              <a:ea typeface="宋体" pitchFamily="2" charset="-122"/>
            </a:endParaRPr>
          </a:p>
        </p:txBody>
      </p:sp>
      <p:sp>
        <p:nvSpPr>
          <p:cNvPr id="112643" name="Rectangle 3"/>
          <p:cNvSpPr>
            <a:spLocks noGrp="1" noChangeArrowheads="1"/>
          </p:cNvSpPr>
          <p:nvPr>
            <p:ph type="body" sz="half" idx="2"/>
          </p:nvPr>
        </p:nvSpPr>
        <p:spPr>
          <a:xfrm>
            <a:off x="4495800" y="1600200"/>
            <a:ext cx="3810000" cy="4114800"/>
          </a:xfrm>
        </p:spPr>
        <p:txBody>
          <a:bodyPr/>
          <a:lstStyle/>
          <a:p>
            <a:pPr eaLnBrk="1" hangingPunct="1"/>
            <a:r>
              <a:rPr lang="en-US" altLang="zh-CN" sz="1600" smtClean="0">
                <a:ea typeface="宋体" pitchFamily="2" charset="-122"/>
              </a:rPr>
              <a:t>                    Intensity map</a:t>
            </a:r>
            <a:endParaRPr lang="ru-RU" sz="1600" smtClean="0">
              <a:ea typeface="宋体" pitchFamily="2" charset="-122"/>
            </a:endParaRPr>
          </a:p>
        </p:txBody>
      </p:sp>
      <p:sp>
        <p:nvSpPr>
          <p:cNvPr id="112644" name="Rectangle 4"/>
          <p:cNvSpPr>
            <a:spLocks noGrp="1" noChangeArrowheads="1"/>
          </p:cNvSpPr>
          <p:nvPr>
            <p:ph type="title"/>
          </p:nvPr>
        </p:nvSpPr>
        <p:spPr/>
        <p:txBody>
          <a:bodyPr/>
          <a:lstStyle/>
          <a:p>
            <a:pPr eaLnBrk="1" hangingPunct="1"/>
            <a:r>
              <a:rPr lang="en-US" altLang="zh-CN" sz="3600" smtClean="0">
                <a:ea typeface="宋体" pitchFamily="2" charset="-122"/>
              </a:rPr>
              <a:t>Kerr black hole images (</a:t>
            </a:r>
            <a:r>
              <a:rPr lang="en-US" altLang="zh-CN" sz="3600" i="1" smtClean="0">
                <a:ea typeface="宋体" pitchFamily="2" charset="-122"/>
              </a:rPr>
              <a:t>a</a:t>
            </a:r>
            <a:r>
              <a:rPr lang="en-US" altLang="zh-CN" sz="3600" smtClean="0">
                <a:ea typeface="宋体" pitchFamily="2" charset="-122"/>
              </a:rPr>
              <a:t>=0.75): </a:t>
            </a:r>
            <a:r>
              <a:rPr lang="en-US" altLang="zh-CN" sz="2400" b="1" smtClean="0">
                <a:latin typeface="Symbol" pitchFamily="18" charset="2"/>
                <a:ea typeface="宋体" pitchFamily="2" charset="-122"/>
              </a:rPr>
              <a:t>q</a:t>
            </a:r>
            <a:r>
              <a:rPr lang="en-US" altLang="zh-CN" sz="2400" smtClean="0">
                <a:latin typeface="Symbol" pitchFamily="18" charset="2"/>
                <a:ea typeface="宋体" pitchFamily="2" charset="-122"/>
              </a:rPr>
              <a:t>=</a:t>
            </a:r>
            <a:r>
              <a:rPr lang="ru-RU" altLang="zh-CN" sz="2400" b="1" smtClean="0"/>
              <a:t>85</a:t>
            </a:r>
            <a:r>
              <a:rPr lang="en-US" altLang="zh-CN" sz="2400" b="1" smtClean="0">
                <a:ea typeface="宋体" pitchFamily="2" charset="-122"/>
              </a:rPr>
              <a:t> deg</a:t>
            </a:r>
            <a:endParaRPr lang="ru-RU" sz="2400" b="1" smtClean="0">
              <a:ea typeface="宋体" pitchFamily="2" charset="-122"/>
            </a:endParaRPr>
          </a:p>
        </p:txBody>
      </p:sp>
      <p:pic>
        <p:nvPicPr>
          <p:cNvPr id="112645" name="Picture 5" descr="diskg_k075_85"/>
          <p:cNvPicPr>
            <a:picLocks noChangeAspect="1" noChangeArrowheads="1"/>
          </p:cNvPicPr>
          <p:nvPr/>
        </p:nvPicPr>
        <p:blipFill>
          <a:blip r:embed="rId3" cstate="print"/>
          <a:srcRect/>
          <a:stretch>
            <a:fillRect/>
          </a:stretch>
        </p:blipFill>
        <p:spPr bwMode="auto">
          <a:xfrm>
            <a:off x="-1295400" y="1905000"/>
            <a:ext cx="5791200" cy="4953000"/>
          </a:xfrm>
          <a:prstGeom prst="rect">
            <a:avLst/>
          </a:prstGeom>
          <a:noFill/>
          <a:ln w="9525">
            <a:noFill/>
            <a:miter lim="800000"/>
            <a:headEnd/>
            <a:tailEnd/>
          </a:ln>
        </p:spPr>
      </p:pic>
      <p:pic>
        <p:nvPicPr>
          <p:cNvPr id="112646" name="Picture 6" descr="diskf_k075_85"/>
          <p:cNvPicPr>
            <a:picLocks noChangeAspect="1" noChangeArrowheads="1"/>
          </p:cNvPicPr>
          <p:nvPr/>
        </p:nvPicPr>
        <p:blipFill>
          <a:blip r:embed="rId4" cstate="print"/>
          <a:srcRect/>
          <a:stretch>
            <a:fillRect/>
          </a:stretch>
        </p:blipFill>
        <p:spPr bwMode="auto">
          <a:xfrm>
            <a:off x="3657600" y="1905000"/>
            <a:ext cx="60198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body" sz="half" idx="1"/>
          </p:nvPr>
        </p:nvSpPr>
        <p:spPr>
          <a:xfrm>
            <a:off x="685800" y="1447800"/>
            <a:ext cx="3810000" cy="4038600"/>
          </a:xfrm>
        </p:spPr>
        <p:txBody>
          <a:bodyPr/>
          <a:lstStyle/>
          <a:p>
            <a:pPr eaLnBrk="1" hangingPunct="1"/>
            <a:r>
              <a:rPr lang="en-US" altLang="zh-CN" sz="1600" smtClean="0">
                <a:ea typeface="宋体" pitchFamily="2" charset="-122"/>
              </a:rPr>
              <a:t>Redshift map</a:t>
            </a:r>
            <a:endParaRPr lang="ru-RU" sz="1600" smtClean="0">
              <a:ea typeface="宋体" pitchFamily="2" charset="-122"/>
            </a:endParaRPr>
          </a:p>
        </p:txBody>
      </p:sp>
      <p:sp>
        <p:nvSpPr>
          <p:cNvPr id="113667" name="Rectangle 3"/>
          <p:cNvSpPr>
            <a:spLocks noGrp="1" noChangeArrowheads="1"/>
          </p:cNvSpPr>
          <p:nvPr>
            <p:ph type="body" sz="half" idx="2"/>
          </p:nvPr>
        </p:nvSpPr>
        <p:spPr>
          <a:xfrm>
            <a:off x="4495800" y="1600200"/>
            <a:ext cx="3810000" cy="4114800"/>
          </a:xfrm>
        </p:spPr>
        <p:txBody>
          <a:bodyPr/>
          <a:lstStyle/>
          <a:p>
            <a:pPr eaLnBrk="1" hangingPunct="1"/>
            <a:r>
              <a:rPr lang="en-US" altLang="zh-CN" sz="1600" smtClean="0">
                <a:ea typeface="宋体" pitchFamily="2" charset="-122"/>
              </a:rPr>
              <a:t>                    Intensity map</a:t>
            </a:r>
            <a:endParaRPr lang="ru-RU" sz="1600" smtClean="0">
              <a:ea typeface="宋体" pitchFamily="2" charset="-122"/>
            </a:endParaRPr>
          </a:p>
        </p:txBody>
      </p:sp>
      <p:sp>
        <p:nvSpPr>
          <p:cNvPr id="113668" name="Rectangle 4"/>
          <p:cNvSpPr>
            <a:spLocks noGrp="1" noChangeArrowheads="1"/>
          </p:cNvSpPr>
          <p:nvPr>
            <p:ph type="title"/>
          </p:nvPr>
        </p:nvSpPr>
        <p:spPr/>
        <p:txBody>
          <a:bodyPr/>
          <a:lstStyle/>
          <a:p>
            <a:pPr eaLnBrk="1" hangingPunct="1"/>
            <a:r>
              <a:rPr lang="en-US" altLang="zh-CN" sz="3600" smtClean="0">
                <a:ea typeface="宋体" pitchFamily="2" charset="-122"/>
              </a:rPr>
              <a:t>Kerr black hole images (</a:t>
            </a:r>
            <a:r>
              <a:rPr lang="en-US" altLang="zh-CN" sz="3600" i="1" smtClean="0">
                <a:ea typeface="宋体" pitchFamily="2" charset="-122"/>
              </a:rPr>
              <a:t>a</a:t>
            </a:r>
            <a:r>
              <a:rPr lang="en-US" altLang="zh-CN" sz="3600" smtClean="0">
                <a:ea typeface="宋体" pitchFamily="2" charset="-122"/>
              </a:rPr>
              <a:t>=0.</a:t>
            </a:r>
            <a:r>
              <a:rPr lang="ru-RU" sz="3600" smtClean="0"/>
              <a:t>99</a:t>
            </a:r>
            <a:r>
              <a:rPr lang="en-US" altLang="zh-CN" sz="3600" smtClean="0">
                <a:ea typeface="宋体" pitchFamily="2" charset="-122"/>
              </a:rPr>
              <a:t>): </a:t>
            </a:r>
            <a:r>
              <a:rPr lang="en-US" altLang="zh-CN" sz="2400" b="1" smtClean="0">
                <a:latin typeface="Symbol" pitchFamily="18" charset="2"/>
                <a:ea typeface="宋体" pitchFamily="2" charset="-122"/>
              </a:rPr>
              <a:t>q</a:t>
            </a:r>
            <a:r>
              <a:rPr lang="en-US" altLang="zh-CN" sz="2400" smtClean="0">
                <a:latin typeface="Symbol" pitchFamily="18" charset="2"/>
                <a:ea typeface="宋体" pitchFamily="2" charset="-122"/>
              </a:rPr>
              <a:t>=</a:t>
            </a:r>
            <a:r>
              <a:rPr lang="ru-RU" altLang="zh-CN" sz="2400" b="1" smtClean="0"/>
              <a:t>85</a:t>
            </a:r>
            <a:r>
              <a:rPr lang="en-US" altLang="zh-CN" sz="2400" b="1" smtClean="0">
                <a:ea typeface="宋体" pitchFamily="2" charset="-122"/>
              </a:rPr>
              <a:t> deg</a:t>
            </a:r>
            <a:endParaRPr lang="ru-RU" sz="2400" b="1" smtClean="0">
              <a:ea typeface="宋体" pitchFamily="2" charset="-122"/>
            </a:endParaRPr>
          </a:p>
        </p:txBody>
      </p:sp>
      <p:pic>
        <p:nvPicPr>
          <p:cNvPr id="113669" name="Picture 5" descr="diskg_k099_85"/>
          <p:cNvPicPr>
            <a:picLocks noChangeAspect="1" noChangeArrowheads="1"/>
          </p:cNvPicPr>
          <p:nvPr/>
        </p:nvPicPr>
        <p:blipFill>
          <a:blip r:embed="rId3" cstate="print"/>
          <a:srcRect/>
          <a:stretch>
            <a:fillRect/>
          </a:stretch>
        </p:blipFill>
        <p:spPr bwMode="auto">
          <a:xfrm>
            <a:off x="-990600" y="1905000"/>
            <a:ext cx="5257800" cy="4343400"/>
          </a:xfrm>
          <a:prstGeom prst="rect">
            <a:avLst/>
          </a:prstGeom>
          <a:noFill/>
          <a:ln w="9525">
            <a:noFill/>
            <a:miter lim="800000"/>
            <a:headEnd/>
            <a:tailEnd/>
          </a:ln>
        </p:spPr>
      </p:pic>
      <p:pic>
        <p:nvPicPr>
          <p:cNvPr id="113670" name="Picture 6" descr="diskf_k099_85"/>
          <p:cNvPicPr>
            <a:picLocks noChangeAspect="1" noChangeArrowheads="1"/>
          </p:cNvPicPr>
          <p:nvPr/>
        </p:nvPicPr>
        <p:blipFill>
          <a:blip r:embed="rId4" cstate="print"/>
          <a:srcRect/>
          <a:stretch>
            <a:fillRect/>
          </a:stretch>
        </p:blipFill>
        <p:spPr bwMode="auto">
          <a:xfrm>
            <a:off x="3505200" y="1905000"/>
            <a:ext cx="63246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it-IT" sz="2400" smtClean="0"/>
              <a:t>Falcke, Melia, Agol</a:t>
            </a:r>
          </a:p>
        </p:txBody>
      </p:sp>
      <p:sp>
        <p:nvSpPr>
          <p:cNvPr id="114691" name="Rectangle 3"/>
          <p:cNvSpPr>
            <a:spLocks noGrp="1" noChangeArrowheads="1"/>
          </p:cNvSpPr>
          <p:nvPr>
            <p:ph type="body" idx="1"/>
          </p:nvPr>
        </p:nvSpPr>
        <p:spPr/>
        <p:txBody>
          <a:bodyPr/>
          <a:lstStyle/>
          <a:p>
            <a:pPr eaLnBrk="1" hangingPunct="1"/>
            <a:endParaRPr lang="it-IT" smtClean="0"/>
          </a:p>
        </p:txBody>
      </p:sp>
      <p:pic>
        <p:nvPicPr>
          <p:cNvPr id="114692" name="Picture 4" descr="bhfig"/>
          <p:cNvPicPr>
            <a:picLocks noChangeAspect="1" noChangeArrowheads="1"/>
          </p:cNvPicPr>
          <p:nvPr/>
        </p:nvPicPr>
        <p:blipFill>
          <a:blip r:embed="rId3" cstate="print"/>
          <a:srcRect/>
          <a:stretch>
            <a:fillRect/>
          </a:stretch>
        </p:blipFill>
        <p:spPr bwMode="auto">
          <a:xfrm>
            <a:off x="714375" y="1500188"/>
            <a:ext cx="7715250" cy="4649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482</Words>
  <Application>Microsoft Office PowerPoint</Application>
  <PresentationFormat>Экран (4:3)</PresentationFormat>
  <Paragraphs>94</Paragraphs>
  <Slides>20</Slides>
  <Notes>17</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What Makes them Black Holes </vt:lpstr>
      <vt:lpstr>The environment of Sgr A*</vt:lpstr>
      <vt:lpstr>Слайд 4</vt:lpstr>
      <vt:lpstr> Schwarzschild black hole images (P. Jovanovic , L.C. Popovic &amp; А.F.Z. in preparation) </vt:lpstr>
      <vt:lpstr>Schwarzschild black hole images: q=85 deg</vt:lpstr>
      <vt:lpstr>Kerr black hole images (a=0.75): q=85 deg</vt:lpstr>
      <vt:lpstr>Kerr black hole images (a=0.99): q=85 deg</vt:lpstr>
      <vt:lpstr>Falcke, Melia, Agol</vt:lpstr>
      <vt:lpstr>Shadows from Melia </vt:lpstr>
      <vt:lpstr>Слайд 11</vt:lpstr>
      <vt:lpstr>Слайд 12</vt:lpstr>
      <vt:lpstr>Слайд 13</vt:lpstr>
      <vt:lpstr>Слайд 14</vt:lpstr>
      <vt:lpstr>Слайд 15</vt:lpstr>
      <vt:lpstr>Слайд 16</vt:lpstr>
      <vt:lpstr> GRAVITY Studying the supermassive black hole at the center of the Galaxy  46th Rencontres de Moriond and GPHyS colloquium 2011 Gravitational Waves and Experimental Gravity   Guy Perrin and the GRAVITY consortium     Thursday 25  March 2011 </vt:lpstr>
      <vt:lpstr>The VLT, Very Large Telescope 4 european 8 m telescopes at Cerro Paranal in Chili </vt:lpstr>
      <vt:lpstr>GRAVITY – 4 giant telescope interferometer (General Relativity viA Vlt InterferomeTrY) </vt:lpstr>
      <vt:lpstr>Going beyond boundaries thanks to accurate spatial information</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asus</cp:lastModifiedBy>
  <cp:revision>6</cp:revision>
  <dcterms:created xsi:type="dcterms:W3CDTF">2013-06-29T11:19:51Z</dcterms:created>
  <dcterms:modified xsi:type="dcterms:W3CDTF">2013-06-29T11:25:03Z</dcterms:modified>
</cp:coreProperties>
</file>