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1"/>
    <p:sldMasterId id="2147483661" r:id="rId2"/>
  </p:sldMasterIdLst>
  <p:notesMasterIdLst>
    <p:notesMasterId r:id="rId24"/>
  </p:notesMasterIdLst>
  <p:handoutMasterIdLst>
    <p:handoutMasterId r:id="rId25"/>
  </p:handoutMasterIdLst>
  <p:sldIdLst>
    <p:sldId id="1108" r:id="rId3"/>
    <p:sldId id="1325" r:id="rId4"/>
    <p:sldId id="1326" r:id="rId5"/>
    <p:sldId id="1324" r:id="rId6"/>
    <p:sldId id="1328" r:id="rId7"/>
    <p:sldId id="1158" r:id="rId8"/>
    <p:sldId id="1316" r:id="rId9"/>
    <p:sldId id="1319" r:id="rId10"/>
    <p:sldId id="1320" r:id="rId11"/>
    <p:sldId id="1322" r:id="rId12"/>
    <p:sldId id="1309" r:id="rId13"/>
    <p:sldId id="1182" r:id="rId14"/>
    <p:sldId id="1310" r:id="rId15"/>
    <p:sldId id="1311" r:id="rId16"/>
    <p:sldId id="1314" r:id="rId17"/>
    <p:sldId id="1270" r:id="rId18"/>
    <p:sldId id="1303" r:id="rId19"/>
    <p:sldId id="1315" r:id="rId20"/>
    <p:sldId id="1317" r:id="rId21"/>
    <p:sldId id="1327" r:id="rId22"/>
    <p:sldId id="1169" r:id="rId2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7200" b="1" kern="1200">
        <a:solidFill>
          <a:schemeClr val="bg1"/>
        </a:solidFill>
        <a:latin typeface="Arial" pitchFamily="-112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7200" b="1" kern="1200">
        <a:solidFill>
          <a:schemeClr val="bg1"/>
        </a:solidFill>
        <a:latin typeface="Arial" pitchFamily="-112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7200" b="1" kern="1200">
        <a:solidFill>
          <a:schemeClr val="bg1"/>
        </a:solidFill>
        <a:latin typeface="Arial" pitchFamily="-112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7200" b="1" kern="1200">
        <a:solidFill>
          <a:schemeClr val="bg1"/>
        </a:solidFill>
        <a:latin typeface="Arial" pitchFamily="-112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7200" b="1" kern="1200">
        <a:solidFill>
          <a:schemeClr val="bg1"/>
        </a:solidFill>
        <a:latin typeface="Arial" pitchFamily="-112" charset="0"/>
        <a:ea typeface="+mn-ea"/>
        <a:cs typeface="+mn-cs"/>
      </a:defRPr>
    </a:lvl5pPr>
    <a:lvl6pPr marL="2286000" algn="l" defTabSz="457200" rtl="0" eaLnBrk="1" latinLnBrk="0" hangingPunct="1">
      <a:defRPr sz="7200" b="1" kern="1200">
        <a:solidFill>
          <a:schemeClr val="bg1"/>
        </a:solidFill>
        <a:latin typeface="Arial" pitchFamily="-112" charset="0"/>
        <a:ea typeface="+mn-ea"/>
        <a:cs typeface="+mn-cs"/>
      </a:defRPr>
    </a:lvl6pPr>
    <a:lvl7pPr marL="2743200" algn="l" defTabSz="457200" rtl="0" eaLnBrk="1" latinLnBrk="0" hangingPunct="1">
      <a:defRPr sz="7200" b="1" kern="1200">
        <a:solidFill>
          <a:schemeClr val="bg1"/>
        </a:solidFill>
        <a:latin typeface="Arial" pitchFamily="-112" charset="0"/>
        <a:ea typeface="+mn-ea"/>
        <a:cs typeface="+mn-cs"/>
      </a:defRPr>
    </a:lvl7pPr>
    <a:lvl8pPr marL="3200400" algn="l" defTabSz="457200" rtl="0" eaLnBrk="1" latinLnBrk="0" hangingPunct="1">
      <a:defRPr sz="7200" b="1" kern="1200">
        <a:solidFill>
          <a:schemeClr val="bg1"/>
        </a:solidFill>
        <a:latin typeface="Arial" pitchFamily="-112" charset="0"/>
        <a:ea typeface="+mn-ea"/>
        <a:cs typeface="+mn-cs"/>
      </a:defRPr>
    </a:lvl8pPr>
    <a:lvl9pPr marL="3657600" algn="l" defTabSz="457200" rtl="0" eaLnBrk="1" latinLnBrk="0" hangingPunct="1">
      <a:defRPr sz="7200" b="1" kern="1200">
        <a:solidFill>
          <a:schemeClr val="bg1"/>
        </a:solidFill>
        <a:latin typeface="Arial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32A3"/>
    <a:srgbClr val="FF6600"/>
    <a:srgbClr val="E9FC30"/>
    <a:srgbClr val="DADC88"/>
    <a:srgbClr val="FBF62A"/>
    <a:srgbClr val="4E4591"/>
    <a:srgbClr val="969696"/>
    <a:srgbClr val="B2B2B2"/>
    <a:srgbClr val="008E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00" autoAdjust="0"/>
    <p:restoredTop sz="94660"/>
  </p:normalViewPr>
  <p:slideViewPr>
    <p:cSldViewPr>
      <p:cViewPr varScale="1">
        <p:scale>
          <a:sx n="93" d="100"/>
          <a:sy n="93" d="100"/>
        </p:scale>
        <p:origin x="-124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69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69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59312D4C-FAC4-2640-805A-5D14EC4DBF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9879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44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4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0352999-D3F2-3543-8D29-3848FBDD05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347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10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1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10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11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0F401-DCF1-214D-8DE7-14C6E2F75D86}" type="slidenum">
              <a:rPr lang="en-US">
                <a:latin typeface="Arial" pitchFamily="-112" charset="0"/>
              </a:rPr>
              <a:pPr/>
              <a:t>12</a:t>
            </a:fld>
            <a:endParaRPr lang="en-US">
              <a:latin typeface="Arial" pitchFamily="-11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0F401-DCF1-214D-8DE7-14C6E2F75D86}" type="slidenum">
              <a:rPr lang="en-US">
                <a:latin typeface="Arial" pitchFamily="-112" charset="0"/>
              </a:rPr>
              <a:pPr/>
              <a:t>13</a:t>
            </a:fld>
            <a:endParaRPr lang="en-US">
              <a:latin typeface="Arial" pitchFamily="-11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0F401-DCF1-214D-8DE7-14C6E2F75D86}" type="slidenum">
              <a:rPr lang="en-US">
                <a:latin typeface="Arial" pitchFamily="-112" charset="0"/>
              </a:rPr>
              <a:pPr/>
              <a:t>14</a:t>
            </a:fld>
            <a:endParaRPr lang="en-US">
              <a:latin typeface="Arial" pitchFamily="-11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30F401-DCF1-214D-8DE7-14C6E2F75D86}" type="slidenum">
              <a:rPr lang="en-US">
                <a:latin typeface="Arial" pitchFamily="-112" charset="0"/>
              </a:rPr>
              <a:pPr/>
              <a:t>15</a:t>
            </a:fld>
            <a:endParaRPr lang="en-US">
              <a:latin typeface="Arial" pitchFamily="-112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19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20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2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3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4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5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6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7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8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26F68E-F087-464E-981B-E3C4A079C04F}" type="slidenum">
              <a:rPr lang="en-US">
                <a:latin typeface="Arial" pitchFamily="-112" charset="0"/>
              </a:rPr>
              <a:pPr/>
              <a:t>9</a:t>
            </a:fld>
            <a:endParaRPr lang="en-US">
              <a:latin typeface="Arial" pitchFamily="-112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563562"/>
          </a:xfrm>
          <a:prstGeom prst="rect">
            <a:avLst/>
          </a:prstGeom>
        </p:spPr>
        <p:txBody>
          <a:bodyPr vert="horz"/>
          <a:lstStyle>
            <a:lvl1pPr>
              <a:defRPr sz="2400" u="sng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212" name="Line 12"/>
          <p:cNvSpPr>
            <a:spLocks noChangeShapeType="1"/>
          </p:cNvSpPr>
          <p:nvPr/>
        </p:nvSpPr>
        <p:spPr bwMode="auto">
          <a:xfrm>
            <a:off x="250825" y="6105525"/>
            <a:ext cx="8686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28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88913"/>
            <a:ext cx="7848600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27432" rIns="91440" bIns="2743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BE" dirty="0"/>
              <a:t>Click to edit Master title style</a:t>
            </a:r>
            <a:endParaRPr lang="en-US" dirty="0"/>
          </a:p>
        </p:txBody>
      </p:sp>
      <p:sp>
        <p:nvSpPr>
          <p:cNvPr id="1029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68413"/>
            <a:ext cx="7848600" cy="444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BE" dirty="0"/>
              <a:t>Click to edit Master text styles</a:t>
            </a:r>
          </a:p>
          <a:p>
            <a:pPr lvl="1"/>
            <a:r>
              <a:rPr lang="nl-BE" dirty="0"/>
              <a:t>Second level</a:t>
            </a:r>
          </a:p>
          <a:p>
            <a:pPr lvl="2"/>
            <a:r>
              <a:rPr lang="nl-BE" dirty="0"/>
              <a:t>Third level</a:t>
            </a:r>
          </a:p>
          <a:p>
            <a:pPr lvl="3"/>
            <a:r>
              <a:rPr lang="nl-BE" dirty="0"/>
              <a:t>Fourth level</a:t>
            </a:r>
          </a:p>
          <a:p>
            <a:pPr lvl="4"/>
            <a:r>
              <a:rPr lang="nl-BE" dirty="0"/>
              <a:t>Fifth </a:t>
            </a:r>
            <a:r>
              <a:rPr lang="nl-BE" dirty="0" smtClean="0"/>
              <a:t>level</a:t>
            </a:r>
            <a:endParaRPr lang="en-US" dirty="0"/>
          </a:p>
        </p:txBody>
      </p:sp>
      <p:sp>
        <p:nvSpPr>
          <p:cNvPr id="435224" name="Text Box 24"/>
          <p:cNvSpPr txBox="1">
            <a:spLocks noChangeArrowheads="1"/>
          </p:cNvSpPr>
          <p:nvPr userDrawn="1"/>
        </p:nvSpPr>
        <p:spPr bwMode="auto">
          <a:xfrm>
            <a:off x="4876800" y="6248400"/>
            <a:ext cx="3657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OAI8: Innovations in Scholarly Communication</a:t>
            </a:r>
          </a:p>
          <a:p>
            <a:pPr>
              <a:defRPr/>
            </a:pP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June 19-21 2013, Geneva, Switzerland</a:t>
            </a:r>
            <a:endParaRPr lang="en-US" sz="1200" b="0" dirty="0" smtClean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2664" y="6388137"/>
            <a:ext cx="666752" cy="234879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8305800" y="6324600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9E046597-4E9C-E043-BC09-A68EC39757C6}" type="slidenum">
              <a:rPr lang="en-US" sz="1400" b="0" smtClean="0">
                <a:solidFill>
                  <a:schemeClr val="tx1"/>
                </a:solidFill>
              </a:rPr>
              <a:pPr/>
              <a:t>‹#›</a:t>
            </a:fld>
            <a:endParaRPr lang="en-US" sz="1400" b="0" dirty="0">
              <a:solidFill>
                <a:schemeClr val="tx1"/>
              </a:solidFill>
            </a:endParaRPr>
          </a:p>
        </p:txBody>
      </p:sp>
      <p:pic>
        <p:nvPicPr>
          <p:cNvPr id="6" name="Picture 5" descr="comm-logo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172200"/>
            <a:ext cx="660400" cy="635000"/>
          </a:xfrm>
          <a:prstGeom prst="rect">
            <a:avLst/>
          </a:prstGeom>
        </p:spPr>
      </p:pic>
      <p:sp>
        <p:nvSpPr>
          <p:cNvPr id="16" name="Text Box 24"/>
          <p:cNvSpPr txBox="1">
            <a:spLocks noChangeArrowheads="1"/>
          </p:cNvSpPr>
          <p:nvPr userDrawn="1"/>
        </p:nvSpPr>
        <p:spPr bwMode="auto">
          <a:xfrm>
            <a:off x="1066800" y="6248400"/>
            <a:ext cx="3733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Open Annotation Community Group</a:t>
            </a:r>
          </a:p>
          <a:p>
            <a:pPr>
              <a:defRPr/>
            </a:pP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http://www.w3.org/community/</a:t>
            </a:r>
            <a:r>
              <a:rPr lang="en-US" sz="1200" b="0" baseline="0" dirty="0" err="1" smtClean="0">
                <a:solidFill>
                  <a:schemeClr val="tx1"/>
                </a:solidFill>
                <a:latin typeface="Arial" charset="0"/>
              </a:rPr>
              <a:t>openannotation</a:t>
            </a:r>
            <a:r>
              <a:rPr lang="en-US" sz="1200" b="0" baseline="0" dirty="0" smtClean="0">
                <a:solidFill>
                  <a:schemeClr val="tx1"/>
                </a:solidFill>
                <a:latin typeface="Arial" charset="0"/>
              </a:rPr>
              <a:t>/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8" r:id="rId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Arial"/>
          <a:ea typeface="ＭＳ Ｐゴシック" pitchFamily="-110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Arial"/>
          <a:ea typeface="ＭＳ Ｐゴシック" pitchFamily="-110" charset="-128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55000"/>
        <a:buChar char="o"/>
        <a:defRPr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-112" charset="0"/>
        <a:buChar char="-"/>
        <a:defRPr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openannotation.org/" TargetMode="External"/><Relationship Id="rId3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png"/><Relationship Id="rId20" Type="http://schemas.openxmlformats.org/officeDocument/2006/relationships/image" Target="../media/image25.png"/><Relationship Id="rId21" Type="http://schemas.openxmlformats.org/officeDocument/2006/relationships/image" Target="../media/image26.png"/><Relationship Id="rId22" Type="http://schemas.openxmlformats.org/officeDocument/2006/relationships/image" Target="../media/image27.png"/><Relationship Id="rId23" Type="http://schemas.openxmlformats.org/officeDocument/2006/relationships/image" Target="../media/image28.png"/><Relationship Id="rId24" Type="http://schemas.openxmlformats.org/officeDocument/2006/relationships/image" Target="../media/image29.png"/><Relationship Id="rId25" Type="http://schemas.openxmlformats.org/officeDocument/2006/relationships/image" Target="../media/image30.png"/><Relationship Id="rId26" Type="http://schemas.openxmlformats.org/officeDocument/2006/relationships/image" Target="../media/image31.png"/><Relationship Id="rId27" Type="http://schemas.openxmlformats.org/officeDocument/2006/relationships/image" Target="../media/image32.png"/><Relationship Id="rId28" Type="http://schemas.openxmlformats.org/officeDocument/2006/relationships/image" Target="../media/image33.png"/><Relationship Id="rId29" Type="http://schemas.openxmlformats.org/officeDocument/2006/relationships/image" Target="../media/image3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2.png"/><Relationship Id="rId18" Type="http://schemas.openxmlformats.org/officeDocument/2006/relationships/image" Target="../media/image23.png"/><Relationship Id="rId19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gif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4" Type="http://schemas.openxmlformats.org/officeDocument/2006/relationships/image" Target="../media/image41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5" Type="http://schemas.openxmlformats.org/officeDocument/2006/relationships/image" Target="../media/image44.png"/><Relationship Id="rId6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144000" cy="935037"/>
          </a:xfrm>
        </p:spPr>
        <p:txBody>
          <a:bodyPr/>
          <a:lstStyle/>
          <a:p>
            <a:pPr eaLnBrk="1" hangingPunct="1"/>
            <a:r>
              <a:rPr lang="en-US" sz="2800" i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W3C Open Annotation: Status and Use Cases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5410200" y="1295400"/>
            <a:ext cx="3505200" cy="37338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sz="2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Robert Sanderson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0" i="1" dirty="0" smtClean="0">
                <a:solidFill>
                  <a:schemeClr val="tx1"/>
                </a:solidFill>
                <a:latin typeface="Arial" charset="0"/>
              </a:rPr>
              <a:t>      azaroth42@gmail.com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      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Los Alamos National Laboratory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       @azaroth42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en-US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chemeClr val="tx1"/>
                </a:solidFill>
                <a:latin typeface="Arial" charset="0"/>
              </a:rPr>
              <a:t>Paolo </a:t>
            </a:r>
            <a:r>
              <a:rPr lang="en-US" sz="2000" b="0" dirty="0" err="1" smtClean="0">
                <a:solidFill>
                  <a:schemeClr val="tx1"/>
                </a:solidFill>
                <a:latin typeface="Arial" charset="0"/>
              </a:rPr>
              <a:t>Ciccarese</a:t>
            </a:r>
            <a:endParaRPr lang="en-US" sz="2000" b="0" dirty="0" smtClean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       </a:t>
            </a:r>
            <a:r>
              <a:rPr lang="en-US" sz="1600" b="0" i="1" dirty="0" err="1" smtClean="0">
                <a:solidFill>
                  <a:schemeClr val="tx1"/>
                </a:solidFill>
                <a:latin typeface="Arial" charset="0"/>
              </a:rPr>
              <a:t>paolo.ciccarese@gmail.com</a:t>
            </a:r>
            <a:endParaRPr lang="en-US" sz="1600" b="0" dirty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1600" b="0" dirty="0">
                <a:solidFill>
                  <a:schemeClr val="tx1"/>
                </a:solidFill>
                <a:latin typeface="Arial" charset="0"/>
              </a:rPr>
              <a:t>       </a:t>
            </a: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Harvard Medical School</a:t>
            </a:r>
            <a:endParaRPr lang="en-US" sz="1600" b="0" dirty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1600" b="0" dirty="0">
                <a:solidFill>
                  <a:schemeClr val="tx1"/>
                </a:solidFill>
                <a:latin typeface="Arial" charset="0"/>
              </a:rPr>
              <a:t>       </a:t>
            </a: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@</a:t>
            </a:r>
            <a:r>
              <a:rPr lang="en-US" sz="1600" b="0" dirty="0" err="1" smtClean="0">
                <a:solidFill>
                  <a:schemeClr val="tx1"/>
                </a:solidFill>
                <a:latin typeface="Arial" charset="0"/>
              </a:rPr>
              <a:t>paolociccarese</a:t>
            </a:r>
            <a:endParaRPr lang="en-US" sz="1600" b="0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0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(Community Group Co-Chairs)</a:t>
            </a:r>
            <a:endParaRPr lang="en-US" sz="1600" b="0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6" name="Picture 21" descr="lamed"/>
          <p:cNvPicPr>
            <a:picLocks noChangeAspect="1" noChangeArrowheads="1"/>
          </p:cNvPicPr>
          <p:nvPr/>
        </p:nvPicPr>
        <p:blipFill>
          <a:blip r:embed="rId3">
            <a:lum bright="-12000" contrast="24000"/>
          </a:blip>
          <a:srcRect/>
          <a:stretch>
            <a:fillRect/>
          </a:stretch>
        </p:blipFill>
        <p:spPr bwMode="auto">
          <a:xfrm>
            <a:off x="5334000" y="5105400"/>
            <a:ext cx="1629878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harvardms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5257800"/>
            <a:ext cx="1828800" cy="457200"/>
          </a:xfrm>
          <a:prstGeom prst="rect">
            <a:avLst/>
          </a:prstGeom>
        </p:spPr>
      </p:pic>
      <p:pic>
        <p:nvPicPr>
          <p:cNvPr id="3" name="Picture 2" descr="oai8-splash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295" y="1182469"/>
            <a:ext cx="5181705" cy="4532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Why Care About Interoperability?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85800" y="1676400"/>
            <a:ext cx="769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lvl="1" algn="l">
              <a:spcBef>
                <a:spcPct val="20000"/>
              </a:spcBef>
            </a:pPr>
            <a:endParaRPr lang="en-US" sz="2000" b="0" dirty="0">
              <a:solidFill>
                <a:schemeClr val="tx1"/>
              </a:solidFill>
            </a:endParaRP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>
              <a:spcBef>
                <a:spcPct val="20000"/>
              </a:spcBef>
            </a:pPr>
            <a:r>
              <a:rPr lang="en-US" sz="4000" dirty="0" smtClean="0">
                <a:solidFill>
                  <a:srgbClr val="008000"/>
                </a:solidFill>
              </a:rPr>
              <a:t>Annotation is made of People!</a:t>
            </a:r>
          </a:p>
          <a:p>
            <a:pPr lvl="1" algn="l">
              <a:spcBef>
                <a:spcPct val="20000"/>
              </a:spcBef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652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What is Annotation?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295400" y="1219200"/>
            <a:ext cx="6400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An Annotation is considered to be a set of connected resources, typically including a body and target, where the body is related to the target.</a:t>
            </a:r>
          </a:p>
          <a:p>
            <a:pPr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/>
            </a:r>
            <a:br>
              <a:rPr lang="en-US" sz="2000" b="0" dirty="0" smtClean="0">
                <a:solidFill>
                  <a:schemeClr val="tx1"/>
                </a:solidFill>
              </a:rPr>
            </a:b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5269" y="990600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“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20000" y="990600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”</a:t>
            </a:r>
            <a:endParaRPr lang="en-U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5410200" y="3276600"/>
            <a:ext cx="3352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>
              <a:spcBef>
                <a:spcPts val="600"/>
              </a:spcBef>
            </a:pPr>
            <a:r>
              <a:rPr lang="en-US" sz="2000" b="0" dirty="0">
                <a:solidFill>
                  <a:schemeClr val="tx1"/>
                </a:solidFill>
              </a:rPr>
              <a:t>Highlighting, Bookmarking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Commenting, Describing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Tagging, Linking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Classifying, Identifying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Questioning, Replying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Editing, Moderating</a:t>
            </a:r>
          </a:p>
          <a:p>
            <a:pPr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/>
            </a:r>
            <a:br>
              <a:rPr lang="en-US" sz="2000" b="0" dirty="0" smtClean="0">
                <a:solidFill>
                  <a:schemeClr val="tx1"/>
                </a:solidFill>
              </a:rPr>
            </a:b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2000" y="26670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0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Users Annotate To:</a:t>
            </a:r>
            <a:endParaRPr lang="en-US" sz="2400" b="0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066800" y="3276600"/>
            <a:ext cx="3657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>
              <a:spcBef>
                <a:spcPts val="600"/>
              </a:spcBef>
            </a:pPr>
            <a:r>
              <a:rPr lang="en-US" sz="2000" b="0" dirty="0">
                <a:solidFill>
                  <a:schemeClr val="tx1"/>
                </a:solidFill>
              </a:rPr>
              <a:t>…Provide an Aide-Memoire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…Share and Inform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…Improve Discovery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…Organize Resources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…Interact with Others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…Create as well as Consume</a:t>
            </a:r>
          </a:p>
          <a:p>
            <a:pPr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/>
            </a:r>
            <a:br>
              <a:rPr lang="en-US" sz="2000" b="0" dirty="0" smtClean="0">
                <a:solidFill>
                  <a:schemeClr val="tx1"/>
                </a:solidFill>
              </a:rPr>
            </a:b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35037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Basic Data Model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85800" y="4953000"/>
            <a:ext cx="7696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dirty="0" smtClean="0">
                <a:solidFill>
                  <a:srgbClr val="000000"/>
                </a:solidFill>
              </a:rPr>
              <a:t>http://</a:t>
            </a:r>
            <a:r>
              <a:rPr lang="en-US" sz="2000" b="0" dirty="0" err="1" smtClean="0">
                <a:solidFill>
                  <a:srgbClr val="000000"/>
                </a:solidFill>
              </a:rPr>
              <a:t>www.openannotation.org</a:t>
            </a:r>
            <a:r>
              <a:rPr lang="en-US" sz="2000" b="0" dirty="0" smtClean="0">
                <a:solidFill>
                  <a:srgbClr val="000000"/>
                </a:solidFill>
              </a:rPr>
              <a:t>/spec/core/</a:t>
            </a: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800100" lvl="1" indent="-342900" algn="l">
              <a:spcBef>
                <a:spcPct val="20000"/>
              </a:spcBef>
              <a:buFontTx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pic>
        <p:nvPicPr>
          <p:cNvPr id="12" name="Picture 11" descr="motiva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33270"/>
            <a:ext cx="7010887" cy="33149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35037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Use Case: Peer Review</a:t>
            </a:r>
          </a:p>
        </p:txBody>
      </p:sp>
      <p:pic>
        <p:nvPicPr>
          <p:cNvPr id="3" name="Picture 2" descr="ianno-peerrevi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04329"/>
            <a:ext cx="8686800" cy="445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83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35037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Use Case: Organization - Bookmarking</a:t>
            </a:r>
          </a:p>
        </p:txBody>
      </p:sp>
      <p:pic>
        <p:nvPicPr>
          <p:cNvPr id="2" name="Picture 1" descr="data-bookmar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74740"/>
            <a:ext cx="8262436" cy="481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09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35037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Use Case: Organization - Tagging</a:t>
            </a:r>
          </a:p>
        </p:txBody>
      </p:sp>
      <p:pic>
        <p:nvPicPr>
          <p:cNvPr id="6" name="Picture 5" descr="hubble-semtag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739" y="990600"/>
            <a:ext cx="8221261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659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35037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Further Specification of Resources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5800" y="1219200"/>
            <a:ext cx="7696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dirty="0" smtClean="0">
                <a:solidFill>
                  <a:srgbClr val="000000"/>
                </a:solidFill>
              </a:rPr>
              <a:t>Specific Body and Specific Target resources </a:t>
            </a:r>
            <a:r>
              <a:rPr lang="en-US" sz="2000" b="0" u="sng" dirty="0" smtClean="0">
                <a:solidFill>
                  <a:srgbClr val="000000"/>
                </a:solidFill>
              </a:rPr>
              <a:t>identify</a:t>
            </a:r>
            <a:r>
              <a:rPr lang="en-US" sz="2000" b="0" dirty="0" smtClean="0">
                <a:solidFill>
                  <a:srgbClr val="000000"/>
                </a:solidFill>
              </a:rPr>
              <a:t> the region of interest, and/or the state of the resource.</a:t>
            </a:r>
          </a:p>
          <a:p>
            <a:pPr marL="342900" indent="-342900" algn="l">
              <a:spcBef>
                <a:spcPct val="20000"/>
              </a:spcBef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Need to be able to </a:t>
            </a:r>
            <a:r>
              <a:rPr lang="en-US" sz="2000" b="0" u="sng" dirty="0" smtClean="0">
                <a:solidFill>
                  <a:schemeClr val="tx1"/>
                </a:solidFill>
              </a:rPr>
              <a:t>describe</a:t>
            </a:r>
            <a:r>
              <a:rPr lang="en-US" sz="2000" b="0" dirty="0" smtClean="0">
                <a:solidFill>
                  <a:schemeClr val="tx1"/>
                </a:solidFill>
              </a:rPr>
              <a:t> the state of the resource, the segment of interest, and potentially styling hints for how to render it.</a:t>
            </a:r>
          </a:p>
          <a:p>
            <a:pPr marL="342900" indent="-342900" algn="l">
              <a:spcBef>
                <a:spcPct val="20000"/>
              </a:spcBef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We introduce: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000" b="0" dirty="0">
                <a:solidFill>
                  <a:schemeClr val="tx1"/>
                </a:solidFill>
              </a:rPr>
              <a:t>		State		Describes how to retrieve representation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		Selector	Describes how to select segment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		Style		Describes how to render/process segment</a:t>
            </a:r>
          </a:p>
          <a:p>
            <a:pPr marL="342900" indent="-342900" algn="l">
              <a:spcBef>
                <a:spcPct val="20000"/>
              </a:spcBef>
            </a:pPr>
            <a:r>
              <a:rPr lang="en-US" sz="2000" b="0" dirty="0">
                <a:solidFill>
                  <a:schemeClr val="tx1"/>
                </a:solidFill>
              </a:rPr>
              <a:t>	</a:t>
            </a:r>
            <a:r>
              <a:rPr lang="en-US" sz="2000" b="0" dirty="0" smtClean="0">
                <a:solidFill>
                  <a:schemeClr val="tx1"/>
                </a:solidFill>
              </a:rPr>
              <a:t>	Scope		Describes context of the resource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35037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Use Case: Specific Note Taking</a:t>
            </a:r>
          </a:p>
        </p:txBody>
      </p:sp>
      <p:pic>
        <p:nvPicPr>
          <p:cNvPr id="2" name="Picture 1" descr="alice-textquo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68849"/>
            <a:ext cx="7315200" cy="53271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848600" cy="935037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Use Case: Dynamic Knowledge</a:t>
            </a:r>
          </a:p>
        </p:txBody>
      </p:sp>
      <p:pic>
        <p:nvPicPr>
          <p:cNvPr id="4" name="Picture 3" descr="sopa-stat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156" y="685800"/>
            <a:ext cx="8809444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016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Future of Annotation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85800" y="533400"/>
            <a:ext cx="7696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Model: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Selectors for new media types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More explicit motivations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Collections of Annotations</a:t>
            </a:r>
            <a:br>
              <a:rPr lang="en-US" sz="2000" b="0" dirty="0" smtClean="0">
                <a:solidFill>
                  <a:schemeClr val="tx1"/>
                </a:solidFill>
              </a:rPr>
            </a:br>
            <a:endParaRPr lang="en-US" sz="2000" b="0" dirty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Protocols: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REST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Search and Ranking Results</a:t>
            </a:r>
            <a:br>
              <a:rPr lang="en-US" sz="2000" b="0" dirty="0" smtClean="0">
                <a:solidFill>
                  <a:schemeClr val="tx1"/>
                </a:solidFill>
              </a:rPr>
            </a:br>
            <a:endParaRPr lang="en-US" sz="2000" b="0" dirty="0" smtClean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Trust: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Reputation and Identity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Controlling Access and Digital Signatures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209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Web Annotation History</a:t>
            </a:r>
          </a:p>
        </p:txBody>
      </p:sp>
      <p:pic>
        <p:nvPicPr>
          <p:cNvPr id="3" name="Picture 2" descr="timeline-emp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609600"/>
            <a:ext cx="1700827" cy="54476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7400" y="914400"/>
            <a:ext cx="5005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solidFill>
                  <a:schemeClr val="tx1"/>
                </a:solidFill>
              </a:rPr>
              <a:t>Andreessen adds </a:t>
            </a:r>
            <a:r>
              <a:rPr lang="en-US" sz="2000" b="0" u="sng" dirty="0" smtClean="0">
                <a:solidFill>
                  <a:schemeClr val="tx1"/>
                </a:solidFill>
              </a:rPr>
              <a:t>and removes</a:t>
            </a:r>
            <a:r>
              <a:rPr lang="en-US" sz="2000" b="0" dirty="0" smtClean="0">
                <a:solidFill>
                  <a:schemeClr val="tx1"/>
                </a:solidFill>
              </a:rPr>
              <a:t> annotation capabilities from Mosaic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2971800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W3C </a:t>
            </a:r>
            <a:r>
              <a:rPr lang="en-US" sz="2000" b="0" dirty="0" err="1" smtClean="0">
                <a:solidFill>
                  <a:schemeClr val="tx1"/>
                </a:solidFill>
              </a:rPr>
              <a:t>Annotea</a:t>
            </a:r>
            <a:r>
              <a:rPr lang="en-US" sz="2000" b="0" dirty="0" smtClean="0">
                <a:solidFill>
                  <a:schemeClr val="tx1"/>
                </a:solidFill>
              </a:rPr>
              <a:t> (nothing new after 2005)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2514600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Third Voice (discontinued 2001)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600" y="4800600"/>
            <a:ext cx="518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Google </a:t>
            </a:r>
            <a:r>
              <a:rPr lang="en-US" sz="2000" b="0" dirty="0" err="1" smtClean="0">
                <a:solidFill>
                  <a:schemeClr val="tx1"/>
                </a:solidFill>
              </a:rPr>
              <a:t>Sidewiki</a:t>
            </a:r>
            <a:r>
              <a:rPr lang="en-US" sz="2000" b="0" dirty="0" smtClean="0">
                <a:solidFill>
                  <a:schemeClr val="tx1"/>
                </a:solidFill>
              </a:rPr>
              <a:t> (discontinued 2011)</a:t>
            </a:r>
          </a:p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Open Annotation Collaboration</a:t>
            </a:r>
          </a:p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Annotation Ontology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0600" y="1752600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i="1" dirty="0" smtClean="0">
                <a:solidFill>
                  <a:schemeClr val="tx1"/>
                </a:solidFill>
              </a:rPr>
              <a:t>… many failed annotation start ups …</a:t>
            </a:r>
            <a:endParaRPr lang="en-US" sz="2000" b="0" i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6800" y="3733800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i="1" dirty="0" smtClean="0">
                <a:solidFill>
                  <a:schemeClr val="tx1"/>
                </a:solidFill>
              </a:rPr>
              <a:t>… many more failed annotation start ups …</a:t>
            </a:r>
            <a:endParaRPr lang="en-US" sz="2000" b="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5336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Future of Annotation?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85800" y="533400"/>
            <a:ext cx="7696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Challenge to know if/when to move to formal standards process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Informal (Community Group):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More flexible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No membership requirements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Important for short term engagement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Formal (Working Group):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Actually becomes a standard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Important for long term adoption</a:t>
            </a:r>
          </a:p>
          <a:p>
            <a:pPr algn="l">
              <a:spcBef>
                <a:spcPct val="20000"/>
              </a:spcBef>
            </a:pPr>
            <a:endParaRPr lang="en-US" sz="2000" b="0" dirty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Likely move to formal process in 2014, </a:t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>	unless objections or significant changes required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637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848600" cy="935037"/>
          </a:xfrm>
        </p:spPr>
        <p:txBody>
          <a:bodyPr/>
          <a:lstStyle/>
          <a:p>
            <a:pPr eaLnBrk="1" hangingPunct="1"/>
            <a:r>
              <a:rPr lang="en-US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Thank You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410200" y="1295400"/>
            <a:ext cx="3505200" cy="35052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Robert Sanderson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0" i="1" dirty="0" smtClean="0">
                <a:solidFill>
                  <a:schemeClr val="tx1"/>
                </a:solidFill>
                <a:latin typeface="Arial" charset="0"/>
              </a:rPr>
              <a:t>       azaroth42@gmail.com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   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      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Los Alamos National Laboratory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       @azaroth42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en-US" sz="16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b="0" dirty="0" smtClean="0">
                <a:solidFill>
                  <a:schemeClr val="tx1"/>
                </a:solidFill>
                <a:latin typeface="Arial" charset="0"/>
              </a:rPr>
              <a:t>Paolo </a:t>
            </a:r>
            <a:r>
              <a:rPr lang="en-US" sz="2000" b="0" dirty="0" err="1" smtClean="0">
                <a:solidFill>
                  <a:schemeClr val="tx1"/>
                </a:solidFill>
                <a:latin typeface="Arial" charset="0"/>
              </a:rPr>
              <a:t>Ciccarese</a:t>
            </a:r>
            <a:endParaRPr lang="en-US" sz="2000" b="0" dirty="0" smtClean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       </a:t>
            </a:r>
            <a:r>
              <a:rPr lang="en-US" sz="1600" b="0" i="1" dirty="0" err="1" smtClean="0">
                <a:solidFill>
                  <a:schemeClr val="tx1"/>
                </a:solidFill>
                <a:latin typeface="Arial" charset="0"/>
              </a:rPr>
              <a:t>paolo.ciccarese@gmail.com</a:t>
            </a:r>
            <a:endParaRPr lang="en-US" sz="1600" b="0" dirty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1600" b="0" dirty="0">
                <a:solidFill>
                  <a:schemeClr val="tx1"/>
                </a:solidFill>
                <a:latin typeface="Arial" charset="0"/>
              </a:rPr>
              <a:t>       </a:t>
            </a: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Harvard Medical School</a:t>
            </a:r>
            <a:endParaRPr lang="en-US" sz="1600" b="0" dirty="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1600" b="0" dirty="0">
                <a:solidFill>
                  <a:schemeClr val="tx1"/>
                </a:solidFill>
                <a:latin typeface="Arial" charset="0"/>
              </a:rPr>
              <a:t>       </a:t>
            </a: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@</a:t>
            </a:r>
            <a:r>
              <a:rPr lang="en-US" sz="1600" b="0" dirty="0" err="1" smtClean="0">
                <a:solidFill>
                  <a:schemeClr val="tx1"/>
                </a:solidFill>
                <a:latin typeface="Arial" charset="0"/>
              </a:rPr>
              <a:t>paolociccarese</a:t>
            </a:r>
            <a:endParaRPr lang="en-US" sz="1600" b="0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0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b="0" dirty="0" smtClean="0">
                <a:solidFill>
                  <a:schemeClr val="tx1"/>
                </a:solidFill>
                <a:latin typeface="Arial" charset="0"/>
              </a:rPr>
              <a:t>(Community Group Co-Chairs)</a:t>
            </a:r>
            <a:endParaRPr lang="en-US" sz="16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28600" y="5181600"/>
            <a:ext cx="8686800" cy="762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2000" b="0" i="1" dirty="0" smtClean="0">
                <a:solidFill>
                  <a:schemeClr val="tx1"/>
                </a:solidFill>
                <a:latin typeface="Arial" charset="0"/>
              </a:rPr>
              <a:t>http://www.w3.org/community/</a:t>
            </a:r>
            <a:r>
              <a:rPr lang="en-US" sz="2000" b="0" i="1" dirty="0" err="1" smtClean="0">
                <a:solidFill>
                  <a:schemeClr val="tx1"/>
                </a:solidFill>
                <a:latin typeface="Arial" charset="0"/>
              </a:rPr>
              <a:t>openannotation</a:t>
            </a:r>
            <a:r>
              <a:rPr lang="en-US" sz="2000" b="0" i="1" dirty="0" smtClean="0">
                <a:solidFill>
                  <a:schemeClr val="tx1"/>
                </a:solidFill>
                <a:latin typeface="Arial" charset="0"/>
              </a:rPr>
              <a:t>/</a:t>
            </a:r>
          </a:p>
          <a:p>
            <a:r>
              <a:rPr lang="en-US" sz="2000" b="0" i="1" dirty="0" smtClean="0">
                <a:solidFill>
                  <a:schemeClr val="tx1"/>
                </a:solidFill>
                <a:latin typeface="Arial" charset="0"/>
                <a:hlinkClick r:id="rId2"/>
              </a:rPr>
              <a:t>http://</a:t>
            </a:r>
            <a:r>
              <a:rPr lang="en-US" sz="2000" b="0" i="1" dirty="0" err="1" smtClean="0">
                <a:solidFill>
                  <a:schemeClr val="tx1"/>
                </a:solidFill>
                <a:latin typeface="Arial" charset="0"/>
                <a:hlinkClick r:id="rId2"/>
              </a:rPr>
              <a:t>www.openannotation.org</a:t>
            </a:r>
            <a:r>
              <a:rPr lang="en-US" sz="2000" b="0" i="1" dirty="0" smtClean="0">
                <a:solidFill>
                  <a:schemeClr val="tx1"/>
                </a:solidFill>
                <a:latin typeface="Arial" charset="0"/>
                <a:hlinkClick r:id="rId2"/>
              </a:rPr>
              <a:t>/</a:t>
            </a:r>
            <a:endParaRPr lang="en-US" sz="2000" b="0" i="1" dirty="0" smtClean="0">
              <a:solidFill>
                <a:schemeClr val="tx1"/>
              </a:solidFill>
              <a:latin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600" b="0" dirty="0" smtClean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2" name="Picture 1" descr="Caterina-Fake-Ulysses-Readmill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219200"/>
            <a:ext cx="4775200" cy="3581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4095" y="4800600"/>
            <a:ext cx="3561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b="0" i="1" dirty="0">
                <a:solidFill>
                  <a:srgbClr val="000000"/>
                </a:solidFill>
              </a:rPr>
              <a:t>http://</a:t>
            </a:r>
            <a:r>
              <a:rPr lang="pl-PL" sz="1200" b="0" i="1" dirty="0" err="1">
                <a:solidFill>
                  <a:srgbClr val="000000"/>
                </a:solidFill>
              </a:rPr>
              <a:t>www.flickr.com</a:t>
            </a:r>
            <a:r>
              <a:rPr lang="pl-PL" sz="1200" b="0" i="1" dirty="0">
                <a:solidFill>
                  <a:srgbClr val="000000"/>
                </a:solidFill>
              </a:rPr>
              <a:t>/</a:t>
            </a:r>
            <a:r>
              <a:rPr lang="pl-PL" sz="1200" b="0" i="1" dirty="0" err="1">
                <a:solidFill>
                  <a:srgbClr val="000000"/>
                </a:solidFill>
              </a:rPr>
              <a:t>photos</a:t>
            </a:r>
            <a:r>
              <a:rPr lang="pl-PL" sz="1200" b="0" i="1" dirty="0">
                <a:solidFill>
                  <a:srgbClr val="000000"/>
                </a:solidFill>
              </a:rPr>
              <a:t>/</a:t>
            </a:r>
            <a:r>
              <a:rPr lang="pl-PL" sz="1200" b="0" i="1" dirty="0" err="1">
                <a:solidFill>
                  <a:srgbClr val="000000"/>
                </a:solidFill>
              </a:rPr>
              <a:t>hinkeb</a:t>
            </a:r>
            <a:r>
              <a:rPr lang="pl-PL" sz="1200" b="0" i="1" dirty="0">
                <a:solidFill>
                  <a:srgbClr val="000000"/>
                </a:solidFill>
              </a:rPr>
              <a:t>/5232293964/</a:t>
            </a:r>
            <a:endParaRPr lang="en-US" sz="1200" b="0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imeline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09600"/>
            <a:ext cx="1725973" cy="5447674"/>
          </a:xfrm>
          <a:prstGeom prst="rect">
            <a:avLst/>
          </a:prstGeom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Community Group History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57400" y="838200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AO and OAC initial Face to Face in Albuquerque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1524000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Community Group Face to Face in Boston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3600" y="2057400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First Draft of Joint Specification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600" y="2667000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Community Group Face to Face in Chicago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33600" y="3657600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West Coast (US) Rollout, iAnnotate13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33600" y="4191000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East Coast (US) Rollout, WebSci13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33600" y="4705290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European Rollout, OAI8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7400" y="5410200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???</a:t>
            </a:r>
            <a:endParaRPr lang="en-US" sz="2000" b="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3600" y="3200400"/>
            <a:ext cx="617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b="0" dirty="0" smtClean="0">
                <a:solidFill>
                  <a:schemeClr val="tx1"/>
                </a:solidFill>
              </a:rPr>
              <a:t>Second Draft of Joint Specification</a:t>
            </a:r>
            <a:endParaRPr lang="en-US" sz="20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031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52400" y="2057400"/>
            <a:ext cx="891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US" sz="4000" dirty="0" smtClean="0">
                <a:solidFill>
                  <a:srgbClr val="008000"/>
                </a:solidFill>
              </a:rPr>
              <a:t>Interoperability is made of People</a:t>
            </a:r>
          </a:p>
          <a:p>
            <a:pPr>
              <a:spcBef>
                <a:spcPct val="20000"/>
              </a:spcBef>
            </a:pPr>
            <a:endParaRPr lang="en-US" sz="2000" b="0" i="1" dirty="0" smtClean="0">
              <a:solidFill>
                <a:schemeClr val="tx1"/>
              </a:solidFill>
            </a:endParaRPr>
          </a:p>
          <a:p>
            <a:pPr>
              <a:spcBef>
                <a:spcPct val="20000"/>
              </a:spcBef>
            </a:pPr>
            <a:endParaRPr lang="en-US" sz="2000" b="0" i="1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Why a Community Group?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36600"/>
            <a:ext cx="990600" cy="1320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736600"/>
            <a:ext cx="990600" cy="1320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33600" y="736600"/>
            <a:ext cx="990600" cy="132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2895600"/>
            <a:ext cx="990600" cy="1320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6600" y="736600"/>
            <a:ext cx="990600" cy="1320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24200" y="736600"/>
            <a:ext cx="990600" cy="1320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05400" y="736600"/>
            <a:ext cx="990600" cy="1320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14800" y="736600"/>
            <a:ext cx="990600" cy="1320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77200" y="736600"/>
            <a:ext cx="990600" cy="1320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96000" y="736600"/>
            <a:ext cx="990600" cy="1320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43000" y="2895600"/>
            <a:ext cx="990600" cy="1320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133601" y="2895600"/>
            <a:ext cx="990600" cy="1320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24200" y="2895600"/>
            <a:ext cx="990600" cy="1320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114800" y="2895600"/>
            <a:ext cx="990600" cy="13208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05400" y="2895600"/>
            <a:ext cx="990600" cy="1320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6096000" y="2895600"/>
            <a:ext cx="990600" cy="13208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077200" y="2895600"/>
            <a:ext cx="990600" cy="13208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52400" y="4699000"/>
            <a:ext cx="990600" cy="13208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057400" y="4648200"/>
            <a:ext cx="1085850" cy="1447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029200" y="4699000"/>
            <a:ext cx="990600" cy="13208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019800" y="4699000"/>
            <a:ext cx="990600" cy="13208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7010400" y="4699000"/>
            <a:ext cx="990600" cy="13208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001000" y="4699000"/>
            <a:ext cx="971550" cy="12954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038600" y="4699000"/>
            <a:ext cx="990600" cy="13208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086600" y="2895600"/>
            <a:ext cx="990600" cy="13208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1143000" y="4699000"/>
            <a:ext cx="990600" cy="13208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048000" y="4699000"/>
            <a:ext cx="990600" cy="1320800"/>
          </a:xfrm>
          <a:prstGeom prst="rect">
            <a:avLst/>
          </a:prstGeom>
        </p:spPr>
      </p:pic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685800" y="4267200"/>
            <a:ext cx="7848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US" sz="2000" b="0" i="1" dirty="0" smtClean="0">
                <a:solidFill>
                  <a:schemeClr val="tx1"/>
                </a:solidFill>
              </a:rPr>
              <a:t>http://www.w3.org/community/</a:t>
            </a:r>
            <a:r>
              <a:rPr lang="en-US" sz="2000" b="0" i="1" dirty="0" err="1" smtClean="0">
                <a:solidFill>
                  <a:schemeClr val="tx1"/>
                </a:solidFill>
              </a:rPr>
              <a:t>openannotation</a:t>
            </a:r>
            <a:r>
              <a:rPr lang="en-US" sz="2000" b="0" i="1" dirty="0" smtClean="0">
                <a:solidFill>
                  <a:schemeClr val="tx1"/>
                </a:solidFill>
              </a:rPr>
              <a:t>/</a:t>
            </a:r>
          </a:p>
          <a:p>
            <a:pPr>
              <a:spcBef>
                <a:spcPct val="20000"/>
              </a:spcBef>
            </a:pPr>
            <a:endParaRPr lang="en-US" sz="2000" b="0" i="1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0950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Drilling Down a Little…</a:t>
            </a:r>
            <a:endParaRPr lang="en-US" i="1" u="sng" dirty="0" smtClean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2" name="Picture 1" descr="hypothelogo_light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44" y="762000"/>
            <a:ext cx="1270000" cy="1816100"/>
          </a:xfrm>
          <a:prstGeom prst="rect">
            <a:avLst/>
          </a:prstGeom>
        </p:spPr>
      </p:pic>
      <p:pic>
        <p:nvPicPr>
          <p:cNvPr id="9" name="Picture 8" descr="epub-logo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981200"/>
            <a:ext cx="1143000" cy="1563221"/>
          </a:xfrm>
          <a:prstGeom prst="rect">
            <a:avLst/>
          </a:prstGeom>
        </p:spPr>
      </p:pic>
      <p:pic>
        <p:nvPicPr>
          <p:cNvPr id="10" name="Picture 9" descr="iiif-logo-03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3048000"/>
            <a:ext cx="1544320" cy="1219200"/>
          </a:xfrm>
          <a:prstGeom prst="rect">
            <a:avLst/>
          </a:prstGeom>
        </p:spPr>
      </p:pic>
      <p:pic>
        <p:nvPicPr>
          <p:cNvPr id="11" name="Picture 10" descr="anno_logo-01-copy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267200"/>
            <a:ext cx="3427271" cy="1610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88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W3C Open Annotation Community Group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85800" y="533400"/>
            <a:ext cx="7696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Established after reconciliation of Open Annotation Collaboration and Annotation Ontology models</a:t>
            </a: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89 participants from around the world: 6</a:t>
            </a:r>
            <a:r>
              <a:rPr lang="en-US" sz="2000" b="0" baseline="30000" dirty="0" smtClean="0">
                <a:solidFill>
                  <a:schemeClr val="tx1"/>
                </a:solidFill>
              </a:rPr>
              <a:t>th</a:t>
            </a:r>
            <a:r>
              <a:rPr lang="en-US" sz="2000" b="0" dirty="0" smtClean="0">
                <a:solidFill>
                  <a:schemeClr val="tx1"/>
                </a:solidFill>
              </a:rPr>
              <a:t> largest of 128 groups</a:t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>Many universities, also commercial and not-for-profit</a:t>
            </a: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26670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b="0" i="1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Mission:</a:t>
            </a:r>
            <a:endParaRPr lang="en-US" sz="2400" b="0" i="1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66800" y="3124200"/>
            <a:ext cx="7315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just">
              <a:spcBef>
                <a:spcPts val="600"/>
              </a:spcBef>
            </a:pPr>
            <a:r>
              <a:rPr lang="en-US" sz="2000" b="0" u="sng" dirty="0" smtClean="0">
                <a:solidFill>
                  <a:schemeClr val="tx1"/>
                </a:solidFill>
              </a:rPr>
              <a:t>Interoperability</a:t>
            </a:r>
            <a:r>
              <a:rPr lang="en-US" sz="2000" b="0" dirty="0" smtClean="0">
                <a:solidFill>
                  <a:schemeClr val="tx1"/>
                </a:solidFill>
              </a:rPr>
              <a:t> between Annotation systems and platforms, by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   …following the Architecture of the Web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   …reusing existing web standards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   …providing a single, coherent model to implement</a:t>
            </a:r>
          </a:p>
          <a:p>
            <a:pPr algn="just">
              <a:spcBef>
                <a:spcPts val="600"/>
              </a:spcBef>
            </a:pPr>
            <a:r>
              <a:rPr lang="en-US" sz="2000" b="0" dirty="0">
                <a:solidFill>
                  <a:schemeClr val="tx1"/>
                </a:solidFill>
              </a:rPr>
              <a:t> </a:t>
            </a:r>
            <a:r>
              <a:rPr lang="en-US" sz="2000" b="0" dirty="0" smtClean="0">
                <a:solidFill>
                  <a:schemeClr val="tx1"/>
                </a:solidFill>
              </a:rPr>
              <a:t>  …which is orthogonal to the domain of interest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   …without requiring adoption of specific platforms</a:t>
            </a:r>
          </a:p>
          <a:p>
            <a:pPr algn="just">
              <a:spcBef>
                <a:spcPts val="6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>   …while maintaining low implementation costs</a:t>
            </a:r>
          </a:p>
          <a:p>
            <a:pPr algn="l">
              <a:spcBef>
                <a:spcPct val="20000"/>
              </a:spcBef>
            </a:pPr>
            <a:r>
              <a:rPr lang="en-US" sz="2000" b="0" dirty="0" smtClean="0">
                <a:solidFill>
                  <a:schemeClr val="tx1"/>
                </a:solidFill>
              </a:rPr>
              <a:t/>
            </a:r>
            <a:br>
              <a:rPr lang="en-US" sz="2000" b="0" dirty="0" smtClean="0">
                <a:solidFill>
                  <a:schemeClr val="tx1"/>
                </a:solidFill>
              </a:rPr>
            </a:b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Why Care About Interoperability?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85800" y="381000"/>
            <a:ext cx="7696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algn="l">
              <a:spcBef>
                <a:spcPct val="20000"/>
              </a:spcBef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Users: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Avoid vendor lock-in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Avoid end-of-life loss of content 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Share with yourself or others using different systems</a:t>
            </a: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pic>
        <p:nvPicPr>
          <p:cNvPr id="2" name="Picture 1" descr="NoLockScre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8278" y="2378075"/>
            <a:ext cx="3561522" cy="341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234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vatars-000011139586-8ft0oi-cro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2427089"/>
            <a:ext cx="3592711" cy="3592711"/>
          </a:xfrm>
          <a:prstGeom prst="rect">
            <a:avLst/>
          </a:prstGeom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Why Care About Interoperability?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85800" y="381000"/>
            <a:ext cx="7696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endParaRPr lang="en-US" sz="2000" b="0" dirty="0">
              <a:solidFill>
                <a:schemeClr val="tx1"/>
              </a:solidFill>
            </a:endParaRPr>
          </a:p>
          <a:p>
            <a:pPr algn="l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Developers: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Build on existing code libraries, tools and systems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Community of developers for questions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Data model covers a myriad of use cases,</a:t>
            </a:r>
            <a:br>
              <a:rPr lang="en-US" sz="2000" b="0" dirty="0" smtClean="0">
                <a:solidFill>
                  <a:schemeClr val="tx1"/>
                </a:solidFill>
              </a:rPr>
            </a:br>
            <a:r>
              <a:rPr lang="en-US" sz="2000" b="0" dirty="0" smtClean="0">
                <a:solidFill>
                  <a:schemeClr val="tx1"/>
                </a:solidFill>
              </a:rPr>
              <a:t>No need to think them all up again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pic>
        <p:nvPicPr>
          <p:cNvPr id="3" name="Picture 2" descr="dojocat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667000"/>
            <a:ext cx="33528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649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8200"/>
          </a:xfrm>
        </p:spPr>
        <p:txBody>
          <a:bodyPr/>
          <a:lstStyle/>
          <a:p>
            <a:pPr eaLnBrk="1" hangingPunct="1"/>
            <a:r>
              <a:rPr lang="en-US" i="1" u="sng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Why Care About Interoperability?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685800" y="762000"/>
            <a:ext cx="7696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l">
              <a:spcBef>
                <a:spcPct val="20000"/>
              </a:spcBef>
            </a:pPr>
            <a:r>
              <a:rPr lang="en-US" sz="2000" dirty="0" smtClean="0">
                <a:solidFill>
                  <a:schemeClr val="tx1"/>
                </a:solidFill>
              </a:rPr>
              <a:t>Content Providers: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Leverage what your users are saying, where they say it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Build community around your resources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Consumer as Producer (Web 2.0)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Semantic Web (Web 3.0)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r>
              <a:rPr lang="en-US" sz="2000" b="0" dirty="0" smtClean="0">
                <a:solidFill>
                  <a:schemeClr val="tx1"/>
                </a:solidFill>
              </a:rPr>
              <a:t>Someone else will do it…</a:t>
            </a: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800100" lvl="1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endParaRPr lang="en-US" sz="2000" b="0" dirty="0" smtClean="0">
              <a:solidFill>
                <a:schemeClr val="tx1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en-US" sz="1000" b="0" dirty="0">
              <a:solidFill>
                <a:srgbClr val="FF0000"/>
              </a:solidFill>
              <a:latin typeface="Comic Sans MS" pitchFamily="-112" charset="0"/>
            </a:endParaRPr>
          </a:p>
        </p:txBody>
      </p:sp>
      <p:pic>
        <p:nvPicPr>
          <p:cNvPr id="3" name="Picture 2" descr="Screen Shot 2013-06-10 at 4.07.1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048000"/>
            <a:ext cx="3195849" cy="2536975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Screen Shot 2013-06-10 at 4.09.55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0" y="2971800"/>
            <a:ext cx="2819400" cy="24736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Picture 1" descr="Screen Shot 2013-06-10 at 4.06.1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570" y="3648356"/>
            <a:ext cx="2182830" cy="2447644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Screen Shot 2013-06-10 at 4.11.3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200399"/>
            <a:ext cx="2971800" cy="2843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01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1_Custom Desig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000000"/>
      </a:accent2>
      <a:accent3>
        <a:srgbClr val="FFFFFF"/>
      </a:accent3>
      <a:accent4>
        <a:srgbClr val="000000"/>
      </a:accent4>
      <a:accent5>
        <a:srgbClr val="DAEDEF"/>
      </a:accent5>
      <a:accent6>
        <a:srgbClr val="000000"/>
      </a:accent6>
      <a:hlink>
        <a:srgbClr val="000000"/>
      </a:hlink>
      <a:folHlink>
        <a:srgbClr val="000000"/>
      </a:folHlink>
    </a:clrScheme>
    <a:fontScheme name="1_Custom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2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200" b="1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000000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25794</TotalTime>
  <Words>643</Words>
  <Application>Microsoft Macintosh PowerPoint</Application>
  <PresentationFormat>On-screen Show (4:3)</PresentationFormat>
  <Paragraphs>211</Paragraphs>
  <Slides>21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1_Custom Design</vt:lpstr>
      <vt:lpstr>Office Theme</vt:lpstr>
      <vt:lpstr>W3C Open Annotation: Status and Use Cases</vt:lpstr>
      <vt:lpstr>Web Annotation History</vt:lpstr>
      <vt:lpstr>Community Group History</vt:lpstr>
      <vt:lpstr>Why a Community Group?</vt:lpstr>
      <vt:lpstr>Drilling Down a Little…</vt:lpstr>
      <vt:lpstr>W3C Open Annotation Community Group</vt:lpstr>
      <vt:lpstr>Why Care About Interoperability?</vt:lpstr>
      <vt:lpstr>Why Care About Interoperability?</vt:lpstr>
      <vt:lpstr>Why Care About Interoperability?</vt:lpstr>
      <vt:lpstr>Why Care About Interoperability?</vt:lpstr>
      <vt:lpstr>What is Annotation?</vt:lpstr>
      <vt:lpstr>Basic Data Model</vt:lpstr>
      <vt:lpstr>Use Case: Peer Review</vt:lpstr>
      <vt:lpstr>Use Case: Organization - Bookmarking</vt:lpstr>
      <vt:lpstr>Use Case: Organization - Tagging</vt:lpstr>
      <vt:lpstr>Further Specification of Resources</vt:lpstr>
      <vt:lpstr>Use Case: Specific Note Taking</vt:lpstr>
      <vt:lpstr>Use Case: Dynamic Knowledge</vt:lpstr>
      <vt:lpstr>Future of Annotation</vt:lpstr>
      <vt:lpstr>Future of Annotation?</vt:lpstr>
      <vt:lpstr>Thank You</vt:lpstr>
    </vt:vector>
  </TitlesOfParts>
  <Company>Ghent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Suggestions concerning MPEG-21 Digital Item Method operations and their implementation </dc:title>
  <dc:creator> Wesley De Neve</dc:creator>
  <cp:lastModifiedBy>ftadmin</cp:lastModifiedBy>
  <cp:revision>1594</cp:revision>
  <cp:lastPrinted>2010-07-30T07:31:31Z</cp:lastPrinted>
  <dcterms:created xsi:type="dcterms:W3CDTF">2012-07-05T15:02:56Z</dcterms:created>
  <dcterms:modified xsi:type="dcterms:W3CDTF">2013-06-19T09:35:50Z</dcterms:modified>
</cp:coreProperties>
</file>