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4" r:id="rId2"/>
  </p:sldMasterIdLst>
  <p:notesMasterIdLst>
    <p:notesMasterId r:id="rId51"/>
  </p:notesMasterIdLst>
  <p:handoutMasterIdLst>
    <p:handoutMasterId r:id="rId52"/>
  </p:handoutMasterIdLst>
  <p:sldIdLst>
    <p:sldId id="880" r:id="rId3"/>
    <p:sldId id="1098" r:id="rId4"/>
    <p:sldId id="1060" r:id="rId5"/>
    <p:sldId id="1103" r:id="rId6"/>
    <p:sldId id="995" r:id="rId7"/>
    <p:sldId id="1061" r:id="rId8"/>
    <p:sldId id="1063" r:id="rId9"/>
    <p:sldId id="1064" r:id="rId10"/>
    <p:sldId id="1065" r:id="rId11"/>
    <p:sldId id="1104" r:id="rId12"/>
    <p:sldId id="1075" r:id="rId13"/>
    <p:sldId id="1066" r:id="rId14"/>
    <p:sldId id="1076" r:id="rId15"/>
    <p:sldId id="1067" r:id="rId16"/>
    <p:sldId id="1078" r:id="rId17"/>
    <p:sldId id="1068" r:id="rId18"/>
    <p:sldId id="1079" r:id="rId19"/>
    <p:sldId id="1081" r:id="rId20"/>
    <p:sldId id="1090" r:id="rId21"/>
    <p:sldId id="1082" r:id="rId22"/>
    <p:sldId id="1091" r:id="rId23"/>
    <p:sldId id="1089" r:id="rId24"/>
    <p:sldId id="1092" r:id="rId25"/>
    <p:sldId id="1093" r:id="rId26"/>
    <p:sldId id="1106" r:id="rId27"/>
    <p:sldId id="1083" r:id="rId28"/>
    <p:sldId id="1105" r:id="rId29"/>
    <p:sldId id="1094" r:id="rId30"/>
    <p:sldId id="1085" r:id="rId31"/>
    <p:sldId id="1095" r:id="rId32"/>
    <p:sldId id="1096" r:id="rId33"/>
    <p:sldId id="1097" r:id="rId34"/>
    <p:sldId id="892" r:id="rId35"/>
    <p:sldId id="1069" r:id="rId36"/>
    <p:sldId id="1073" r:id="rId37"/>
    <p:sldId id="1074" r:id="rId38"/>
    <p:sldId id="936" r:id="rId39"/>
    <p:sldId id="954" r:id="rId40"/>
    <p:sldId id="1070" r:id="rId41"/>
    <p:sldId id="1071" r:id="rId42"/>
    <p:sldId id="1072" r:id="rId43"/>
    <p:sldId id="1033" r:id="rId44"/>
    <p:sldId id="1099" r:id="rId45"/>
    <p:sldId id="1101" r:id="rId46"/>
    <p:sldId id="1100" r:id="rId47"/>
    <p:sldId id="1102" r:id="rId48"/>
    <p:sldId id="1107" r:id="rId49"/>
    <p:sldId id="1062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00FFFF"/>
    <a:srgbClr val="00FF00"/>
    <a:srgbClr val="F76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358" autoAdjust="0"/>
    <p:restoredTop sz="97335" autoAdjust="0"/>
  </p:normalViewPr>
  <p:slideViewPr>
    <p:cSldViewPr>
      <p:cViewPr varScale="1">
        <p:scale>
          <a:sx n="107" d="100"/>
          <a:sy n="107" d="100"/>
        </p:scale>
        <p:origin x="-8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24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50" Type="http://schemas.openxmlformats.org/officeDocument/2006/relationships/slide" Target="slides/slide48.xml"/><Relationship Id="rId51" Type="http://schemas.openxmlformats.org/officeDocument/2006/relationships/notesMaster" Target="notesMasters/notesMaster1.xml"/><Relationship Id="rId52" Type="http://schemas.openxmlformats.org/officeDocument/2006/relationships/handoutMaster" Target="handoutMasters/handoutMaster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12/21/12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12/21/12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Relationship Id="rId3" Type="http://schemas.openxmlformats.org/officeDocument/2006/relationships/image" Target="../media/image1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10-12-12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10-12-12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10-12-12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4559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10-12-12</a:t>
            </a: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LHC Operation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15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1" descr="0508014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906000" cy="690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7"/>
          <p:cNvSpPr>
            <a:spLocks noChangeArrowheads="1"/>
          </p:cNvSpPr>
          <p:nvPr/>
        </p:nvSpPr>
        <p:spPr bwMode="auto">
          <a:xfrm>
            <a:off x="0" y="2057400"/>
            <a:ext cx="9144000" cy="2438400"/>
          </a:xfrm>
          <a:prstGeom prst="rect">
            <a:avLst/>
          </a:prstGeom>
          <a:gradFill rotWithShape="1">
            <a:gsLst>
              <a:gs pos="0">
                <a:srgbClr val="003368">
                  <a:alpha val="70000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4" name="Picture 29" descr="Logo CERN width=144,      height=1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438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0" y="4171842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(R2E) Mitigation Project: www.cern.ch/r2e              Extended Project Meeting October 23</a:t>
            </a:r>
            <a:r>
              <a:rPr lang="en-US" baseline="30000" dirty="0" smtClean="0">
                <a:solidFill>
                  <a:srgbClr val="FFFF00"/>
                </a:solidFill>
                <a:latin typeface="Calibri" pitchFamily="34" charset="0"/>
              </a:rPr>
              <a:t>rd</a:t>
            </a: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 2012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08031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b="1" dirty="0" smtClean="0">
                <a:solidFill>
                  <a:srgbClr val="FFFF00"/>
                </a:solidFill>
                <a:latin typeface="Calibri" pitchFamily="34" charset="0"/>
              </a:rPr>
              <a:t>R2E Mitigation Project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8" name="Rectangle 34"/>
          <p:cNvSpPr>
            <a:spLocks noChangeArrowheads="1"/>
          </p:cNvSpPr>
          <p:nvPr userDrawn="1"/>
        </p:nvSpPr>
        <p:spPr bwMode="auto">
          <a:xfrm>
            <a:off x="4714877" y="6642519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October 23</a:t>
            </a:r>
            <a:r>
              <a:rPr lang="en-GB" sz="1200" b="1" baseline="30000" dirty="0" smtClean="0">
                <a:solidFill>
                  <a:srgbClr val="FFFF00"/>
                </a:solidFill>
                <a:latin typeface="Calibri" pitchFamily="34" charset="0"/>
              </a:rPr>
              <a:t>rd</a:t>
            </a: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 2012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36573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620000" cy="762000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334000"/>
          </a:xfr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 marL="1201738" indent="-287338">
              <a:defRPr sz="2000"/>
            </a:lvl3pPr>
            <a:lvl4pPr marL="1651000" indent="-279400">
              <a:defRPr sz="2000"/>
            </a:lvl4pPr>
            <a:lvl5pPr marL="2116138" indent="-287338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11838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18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10-12-12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10-12-12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10-12-12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10-12-12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10-12-12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10-12-12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10-12-12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10-12-12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Operation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theme" Target="../theme/theme2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>
                <a:lumMod val="92000"/>
              </a:srgbClr>
            </a:gs>
            <a:gs pos="13000">
              <a:schemeClr val="bg1">
                <a:lumMod val="75000"/>
              </a:schemeClr>
            </a:gs>
            <a:gs pos="21001">
              <a:schemeClr val="bg1">
                <a:lumMod val="85000"/>
              </a:schemeClr>
            </a:gs>
            <a:gs pos="63000">
              <a:srgbClr val="FFFFFF"/>
            </a:gs>
            <a:gs pos="68000">
              <a:schemeClr val="bg1">
                <a:lumMod val="74000"/>
              </a:schemeClr>
            </a:gs>
            <a:gs pos="82001">
              <a:schemeClr val="bg1">
                <a:lumMod val="87000"/>
              </a:schemeClr>
            </a:gs>
            <a:gs pos="100000">
              <a:srgbClr val="EAEAEA">
                <a:lumMod val="7000"/>
                <a:lumOff val="93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10-12-12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 Operation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bg1"/>
            </a:gs>
            <a:gs pos="80000">
              <a:schemeClr val="bg1">
                <a:tint val="45000"/>
                <a:shade val="99000"/>
                <a:satMod val="350000"/>
                <a:alpha val="70000"/>
              </a:schemeClr>
            </a:gs>
            <a:gs pos="100000">
              <a:srgbClr val="000036">
                <a:alpha val="49804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6D202039-3293-4EC8-B5F1-A7127E526F50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031" name="Picture 37" descr="Logo CERN width=144,      height=14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2" name="Rectangle 34"/>
          <p:cNvSpPr>
            <a:spLocks noChangeArrowheads="1"/>
          </p:cNvSpPr>
          <p:nvPr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b="1" dirty="0" smtClean="0">
                <a:solidFill>
                  <a:srgbClr val="FFFF00"/>
                </a:solidFill>
                <a:latin typeface="Calibri" pitchFamily="34" charset="0"/>
              </a:rPr>
              <a:t>R2E Mitigation Project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/>
        </p:nvSpPr>
        <p:spPr bwMode="auto">
          <a:xfrm>
            <a:off x="4714877" y="6642519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October 23</a:t>
            </a:r>
            <a:r>
              <a:rPr lang="en-GB" sz="1200" b="1" baseline="30000" dirty="0" smtClean="0">
                <a:solidFill>
                  <a:srgbClr val="FFFF00"/>
                </a:solidFill>
                <a:latin typeface="Calibri" pitchFamily="34" charset="0"/>
              </a:rPr>
              <a:t>rd</a:t>
            </a: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 2012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2" name="Picture 2" descr="D:\Markus\Working Stuff\EET_IR7\Electronics\R2E\R2E Project\Logo\R2E_Logo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56209" y="1"/>
            <a:ext cx="787791" cy="1345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0219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</p:sldLayoutIdLst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 pitchFamily="34" charset="0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q"/>
        <a:defRPr sz="2000">
          <a:solidFill>
            <a:srgbClr val="000099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7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14600"/>
            <a:ext cx="77724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Potential performance: pulling it all together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4876800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to </a:t>
            </a:r>
            <a:r>
              <a:rPr lang="en-US" dirty="0" err="1" smtClean="0"/>
              <a:t>Jorg</a:t>
            </a:r>
            <a:r>
              <a:rPr lang="en-US" dirty="0" smtClean="0"/>
              <a:t>, </a:t>
            </a:r>
            <a:r>
              <a:rPr lang="en-US" dirty="0" err="1" smtClean="0"/>
              <a:t>Gianluigi</a:t>
            </a:r>
            <a:r>
              <a:rPr lang="en-US" dirty="0" smtClean="0"/>
              <a:t>, </a:t>
            </a:r>
            <a:r>
              <a:rPr lang="en-US" dirty="0" err="1" smtClean="0"/>
              <a:t>Rudiger</a:t>
            </a:r>
            <a:r>
              <a:rPr lang="en-US" dirty="0" smtClean="0"/>
              <a:t>, Rhodri for their input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2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"/>
            <a:ext cx="9144000" cy="671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252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Systems (BI, RF, ADT, Injection, </a:t>
            </a:r>
            <a:r>
              <a:rPr lang="en-US" dirty="0" smtClean="0"/>
              <a:t>LBDS)</a:t>
            </a:r>
            <a:endParaRPr lang="en-US" dirty="0"/>
          </a:p>
          <a:p>
            <a:pPr lvl="1"/>
            <a:r>
              <a:rPr lang="en-US" dirty="0"/>
              <a:t>in general </a:t>
            </a:r>
            <a:r>
              <a:rPr lang="en-US" dirty="0" smtClean="0"/>
              <a:t>very good </a:t>
            </a:r>
            <a:r>
              <a:rPr lang="en-US" dirty="0"/>
              <a:t>performance</a:t>
            </a:r>
          </a:p>
          <a:p>
            <a:pPr lvl="1"/>
            <a:r>
              <a:rPr lang="en-US" dirty="0"/>
              <a:t>mature systems – issues identified – improvements planned</a:t>
            </a:r>
          </a:p>
          <a:p>
            <a:pPr lvl="1"/>
            <a:r>
              <a:rPr lang="en-US" dirty="0"/>
              <a:t>imagine these coming back post LS1 in good shape</a:t>
            </a:r>
          </a:p>
          <a:p>
            <a:pPr lvl="1"/>
            <a:r>
              <a:rPr lang="en-US" dirty="0" smtClean="0"/>
              <a:t>with appropriate </a:t>
            </a:r>
            <a:r>
              <a:rPr lang="en-US" dirty="0"/>
              <a:t>time </a:t>
            </a:r>
            <a:r>
              <a:rPr lang="en-US" dirty="0" smtClean="0"/>
              <a:t>dedicated </a:t>
            </a:r>
            <a:r>
              <a:rPr lang="en-US" dirty="0"/>
              <a:t>to re</a:t>
            </a:r>
            <a:r>
              <a:rPr lang="en-US" dirty="0" smtClean="0"/>
              <a:t>-commissioning </a:t>
            </a:r>
            <a:r>
              <a:rPr lang="en-US" dirty="0"/>
              <a:t>and tests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1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BI</a:t>
            </a:r>
          </a:p>
          <a:p>
            <a:pPr lvl="1"/>
            <a:r>
              <a:rPr lang="en-US" dirty="0" smtClean="0"/>
              <a:t>DOROS looking very encouraging – certainly address IR requirements – triplet BPMs thus equipped could certainly help </a:t>
            </a:r>
            <a:r>
              <a:rPr lang="en-US" dirty="0" err="1" smtClean="0"/>
              <a:t>lumi</a:t>
            </a:r>
            <a:r>
              <a:rPr lang="en-US" dirty="0" smtClean="0"/>
              <a:t> stability in beta* </a:t>
            </a:r>
            <a:r>
              <a:rPr lang="en-US" dirty="0" err="1" smtClean="0"/>
              <a:t>levelling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Interlocked </a:t>
            </a:r>
            <a:r>
              <a:rPr lang="en-US" dirty="0">
                <a:solidFill>
                  <a:srgbClr val="FF0000"/>
                </a:solidFill>
              </a:rPr>
              <a:t>BPMS should not dump the beam when the bunch intensity drops below </a:t>
            </a:r>
            <a:r>
              <a:rPr lang="en-US" dirty="0" smtClean="0">
                <a:solidFill>
                  <a:srgbClr val="FF0000"/>
                </a:solidFill>
              </a:rPr>
              <a:t>Ne10</a:t>
            </a:r>
          </a:p>
          <a:p>
            <a:pPr lvl="1"/>
            <a:r>
              <a:rPr lang="en-US" dirty="0" smtClean="0"/>
              <a:t>Orbit </a:t>
            </a:r>
            <a:r>
              <a:rPr lang="en-US" dirty="0"/>
              <a:t>feedback </a:t>
            </a:r>
            <a:r>
              <a:rPr lang="en-US" dirty="0" smtClean="0"/>
              <a:t>review incoming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High intensity test for BSRT required in the New Year</a:t>
            </a:r>
          </a:p>
          <a:p>
            <a:pPr lvl="1"/>
            <a:r>
              <a:rPr lang="en-US" dirty="0" smtClean="0"/>
              <a:t>Abort gap monitoring from an MP perspective…</a:t>
            </a:r>
          </a:p>
          <a:p>
            <a:r>
              <a:rPr lang="en-US" dirty="0" smtClean="0"/>
              <a:t>RF</a:t>
            </a:r>
          </a:p>
          <a:p>
            <a:pPr lvl="1"/>
            <a:r>
              <a:rPr lang="en-US" dirty="0" smtClean="0"/>
              <a:t>importance of cavity voltage set-point modulation for 25 ns</a:t>
            </a:r>
          </a:p>
          <a:p>
            <a:pPr lvl="1"/>
            <a:r>
              <a:rPr lang="en-US" dirty="0" err="1" smtClean="0"/>
              <a:t>cryo</a:t>
            </a:r>
            <a:r>
              <a:rPr lang="en-US" dirty="0" smtClean="0"/>
              <a:t> module 1B2 to be replaced</a:t>
            </a:r>
          </a:p>
          <a:p>
            <a:pPr lvl="1"/>
            <a:r>
              <a:rPr lang="en-US" dirty="0" smtClean="0"/>
              <a:t>Heating/bunch length – distribution is key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0503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Injection</a:t>
            </a:r>
          </a:p>
          <a:p>
            <a:pPr lvl="1"/>
            <a:r>
              <a:rPr lang="en-US" dirty="0"/>
              <a:t>MSE current ripple </a:t>
            </a:r>
          </a:p>
          <a:p>
            <a:pPr lvl="1"/>
            <a:r>
              <a:rPr lang="en-US" dirty="0"/>
              <a:t>flat-top orbit variation in SPS</a:t>
            </a:r>
          </a:p>
          <a:p>
            <a:pPr lvl="1"/>
            <a:r>
              <a:rPr lang="en-US" dirty="0"/>
              <a:t>It weren’t always the </a:t>
            </a:r>
            <a:r>
              <a:rPr lang="en-US" dirty="0" smtClean="0"/>
              <a:t>satellites – correct for the right problem - diagnostics</a:t>
            </a:r>
            <a:endParaRPr lang="en-US" dirty="0"/>
          </a:p>
          <a:p>
            <a:pPr lvl="1"/>
            <a:r>
              <a:rPr lang="en-US" dirty="0"/>
              <a:t>288b looks good</a:t>
            </a:r>
          </a:p>
          <a:p>
            <a:pPr lvl="1"/>
            <a:r>
              <a:rPr lang="en-US" dirty="0"/>
              <a:t>Sunglasses LICs </a:t>
            </a:r>
            <a:r>
              <a:rPr lang="en-US" dirty="0" smtClean="0"/>
              <a:t>– follow-up, follow-up….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TDI – even after refurbishment – does this remain a risk?</a:t>
            </a:r>
          </a:p>
          <a:p>
            <a:r>
              <a:rPr lang="en-US" dirty="0"/>
              <a:t>LBDS</a:t>
            </a:r>
          </a:p>
          <a:p>
            <a:pPr lvl="1"/>
            <a:r>
              <a:rPr lang="en-US" dirty="0"/>
              <a:t>New TCDQs</a:t>
            </a:r>
          </a:p>
          <a:p>
            <a:pPr lvl="1"/>
            <a:r>
              <a:rPr lang="en-US" dirty="0"/>
              <a:t>Common mode failure on 12V line – addressed </a:t>
            </a:r>
            <a:r>
              <a:rPr lang="en-US" dirty="0" smtClean="0"/>
              <a:t>but worry </a:t>
            </a:r>
            <a:r>
              <a:rPr lang="en-US" dirty="0"/>
              <a:t>about increasing probability of asynchronous </a:t>
            </a:r>
            <a:r>
              <a:rPr lang="en-US" dirty="0" smtClean="0"/>
              <a:t>dump with additional interlocks</a:t>
            </a:r>
          </a:p>
          <a:p>
            <a:pPr lvl="1"/>
            <a:r>
              <a:rPr lang="en-US" dirty="0" smtClean="0"/>
              <a:t>Higher voltages on switches at 6.5 TeV – increased risk of </a:t>
            </a:r>
            <a:r>
              <a:rPr lang="en-US" dirty="0" err="1" smtClean="0"/>
              <a:t>erratics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73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ADT </a:t>
            </a:r>
          </a:p>
          <a:p>
            <a:pPr lvl="1"/>
            <a:r>
              <a:rPr lang="en-US" dirty="0" smtClean="0"/>
              <a:t>it’s good, it’s mature and getting better</a:t>
            </a:r>
          </a:p>
          <a:p>
            <a:pPr lvl="1"/>
            <a:r>
              <a:rPr lang="en-US" dirty="0" smtClean="0"/>
              <a:t>operational rigour identified as a possible issue in expert setting management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Do we keep the witness bunches?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Yes – any objections? </a:t>
            </a:r>
          </a:p>
          <a:p>
            <a:pPr lvl="1"/>
            <a:r>
              <a:rPr lang="en-US" dirty="0" smtClean="0"/>
              <a:t>ADT2 post LS2 will require some concerted recommissioning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047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ADT Settings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143000"/>
            <a:ext cx="8229600" cy="4525963"/>
          </a:xfrm>
        </p:spPr>
        <p:txBody>
          <a:bodyPr/>
          <a:lstStyle/>
          <a:p>
            <a:r>
              <a:rPr lang="en-US" dirty="0" smtClean="0"/>
              <a:t>Why not yet automatic?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0" y="2057400"/>
            <a:ext cx="4800600" cy="4114800"/>
            <a:chOff x="0" y="1981200"/>
            <a:chExt cx="4800600" cy="4114800"/>
          </a:xfrm>
        </p:grpSpPr>
        <p:pic>
          <p:nvPicPr>
            <p:cNvPr id="6" name="Picture 5" descr="hypercycle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9746" y="1981200"/>
              <a:ext cx="4670854" cy="4114800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>
            <a:xfrm>
              <a:off x="0" y="3962400"/>
              <a:ext cx="1219200" cy="3048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438400" y="2438400"/>
              <a:ext cx="1447800" cy="2286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1219200" y="2667000"/>
              <a:ext cx="1371600" cy="1371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828800" y="3352800"/>
              <a:ext cx="25908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25ns </a:t>
              </a:r>
              <a:r>
                <a:rPr lang="en-US" dirty="0" err="1" smtClean="0">
                  <a:solidFill>
                    <a:srgbClr val="FF0000"/>
                  </a:solidFill>
                </a:rPr>
                <a:t>Hypercycle</a:t>
              </a:r>
              <a:r>
                <a:rPr lang="en-US" dirty="0" smtClean="0">
                  <a:solidFill>
                    <a:srgbClr val="FF0000"/>
                  </a:solidFill>
                </a:rPr>
                <a:t> was using ADT 50ns beam process for several days!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3400" y="2286000"/>
            <a:ext cx="8610600" cy="4038600"/>
            <a:chOff x="381000" y="1981200"/>
            <a:chExt cx="8610600" cy="4038600"/>
          </a:xfrm>
        </p:grpSpPr>
        <p:pic>
          <p:nvPicPr>
            <p:cNvPr id="13" name="Picture 12" descr="InjSequence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2733" y="1981200"/>
              <a:ext cx="8438867" cy="4038600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>
            <a:xfrm>
              <a:off x="381000" y="4191000"/>
              <a:ext cx="25146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4876800" y="2590800"/>
              <a:ext cx="685800" cy="18288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2971800" y="4191000"/>
              <a:ext cx="1828800" cy="1524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895600" y="4419600"/>
              <a:ext cx="3048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According to this we are injecting  precisely 1e11 ppb since 2008…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457200" y="2514600"/>
            <a:ext cx="8229600" cy="914400"/>
          </a:xfrm>
          <a:prstGeom prst="rect">
            <a:avLst/>
          </a:prstGeom>
          <a:solidFill>
            <a:srgbClr val="FFC000"/>
          </a:solidFill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Could be made automatic, but it requires </a:t>
            </a:r>
            <a:r>
              <a:rPr kumimoji="0" lang="en-US" sz="24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stringent control</a:t>
            </a:r>
            <a:r>
              <a:rPr kumimoji="0" lang="en-US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process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from the OP side!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8290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Major infrastructure upgrades planned – commissioning time required</a:t>
            </a:r>
          </a:p>
          <a:p>
            <a:pPr lvl="1"/>
            <a:r>
              <a:rPr lang="en-US" dirty="0" smtClean="0"/>
              <a:t>don’t forget requirements of ongoing TI monitoring etc.</a:t>
            </a:r>
          </a:p>
          <a:p>
            <a:r>
              <a:rPr lang="en-US" dirty="0" smtClean="0"/>
              <a:t>Timing/cycle management – improvements required and incoming – coherent approach required</a:t>
            </a:r>
          </a:p>
          <a:p>
            <a:r>
              <a:rPr lang="en-US" dirty="0" smtClean="0"/>
              <a:t>Data analysis tools – yes, yes, yes</a:t>
            </a:r>
          </a:p>
          <a:p>
            <a:endParaRPr lang="en-US" dirty="0" smtClean="0"/>
          </a:p>
          <a:p>
            <a:r>
              <a:rPr lang="en-US" dirty="0" smtClean="0"/>
              <a:t>We’ve learnt a lot, we know how to operate the machine – “Can we do it better?”</a:t>
            </a:r>
          </a:p>
          <a:p>
            <a:pPr lvl="1"/>
            <a:r>
              <a:rPr lang="en-US" dirty="0" smtClean="0"/>
              <a:t>Note for Operations!!!! </a:t>
            </a:r>
          </a:p>
          <a:p>
            <a:pPr lvl="2"/>
            <a:r>
              <a:rPr lang="en-US" dirty="0" smtClean="0"/>
              <a:t>ergonomics </a:t>
            </a:r>
            <a:r>
              <a:rPr lang="en-US" dirty="0" smtClean="0"/>
              <a:t>and software coherency in the CCC is barely acceptable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6477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Steen Jensen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058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2296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Session 4a summary</a:t>
            </a:r>
            <a:br>
              <a:rPr lang="en-US" dirty="0" smtClean="0"/>
            </a:br>
            <a:r>
              <a:rPr lang="en-US" sz="3600" dirty="0"/>
              <a:t>Performance limitations: 2012 review and 2014 outlook (6.5 TeV, 25ns, higher total I...) 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124200" y="5791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</a:t>
            </a:r>
            <a:r>
              <a:rPr lang="en-US" dirty="0" err="1" smtClean="0"/>
              <a:t>Gianluigi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906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G</a:t>
            </a:r>
            <a:r>
              <a:rPr lang="en-US" dirty="0" smtClean="0"/>
              <a:t>uidelines:</a:t>
            </a:r>
          </a:p>
          <a:p>
            <a:pPr lvl="1"/>
            <a:r>
              <a:rPr lang="en-US" dirty="0" err="1" smtClean="0"/>
              <a:t>Levelling</a:t>
            </a:r>
            <a:r>
              <a:rPr lang="en-US" dirty="0" smtClean="0"/>
              <a:t> by separation is to be avoided</a:t>
            </a:r>
          </a:p>
          <a:p>
            <a:pPr lvl="1"/>
            <a:r>
              <a:rPr lang="en-US" dirty="0" smtClean="0"/>
              <a:t>Long range separation of 10 (12) </a:t>
            </a:r>
            <a:r>
              <a:rPr lang="en-US" dirty="0" err="1" smtClean="0"/>
              <a:t>sigmas</a:t>
            </a:r>
            <a:r>
              <a:rPr lang="en-US" dirty="0" smtClean="0"/>
              <a:t> in IP1/5 for 50(25) ns operation and 15 </a:t>
            </a:r>
            <a:r>
              <a:rPr lang="en-US" dirty="0" err="1" smtClean="0"/>
              <a:t>sigmas</a:t>
            </a:r>
            <a:r>
              <a:rPr lang="en-US" dirty="0" smtClean="0"/>
              <a:t> in IP2/8</a:t>
            </a:r>
          </a:p>
          <a:p>
            <a:pPr lvl="1"/>
            <a:r>
              <a:rPr lang="en-US" dirty="0" smtClean="0"/>
              <a:t>Non colliding bunches to be avoided</a:t>
            </a:r>
          </a:p>
          <a:p>
            <a:r>
              <a:rPr lang="en-US" dirty="0" smtClean="0"/>
              <a:t>25 ns preferred for single beam instability</a:t>
            </a:r>
          </a:p>
          <a:p>
            <a:r>
              <a:rPr lang="en-US" dirty="0" smtClean="0"/>
              <a:t>We will have to operate at high </a:t>
            </a:r>
            <a:r>
              <a:rPr lang="en-US" dirty="0" err="1" smtClean="0"/>
              <a:t>octupole</a:t>
            </a:r>
            <a:r>
              <a:rPr lang="en-US" dirty="0" smtClean="0"/>
              <a:t> current and high damper gain/bandwidth (50 turn damping time). </a:t>
            </a:r>
          </a:p>
          <a:p>
            <a:r>
              <a:rPr lang="en-US" dirty="0" smtClean="0"/>
              <a:t>Old </a:t>
            </a:r>
            <a:r>
              <a:rPr lang="en-US" dirty="0" err="1" smtClean="0"/>
              <a:t>octupole</a:t>
            </a:r>
            <a:r>
              <a:rPr lang="en-US" dirty="0" smtClean="0"/>
              <a:t> polarity is preferred for single beam stability</a:t>
            </a:r>
          </a:p>
          <a:p>
            <a:r>
              <a:rPr lang="en-US" dirty="0" smtClean="0"/>
              <a:t>Schemes for going in collision as fast as possible should be pursued. IP1 and IP5 should be staggered.</a:t>
            </a:r>
          </a:p>
          <a:p>
            <a:pPr lvl="1"/>
            <a:r>
              <a:rPr lang="en-US" dirty="0" smtClean="0"/>
              <a:t>Go fast – keep it simple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16092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0"/>
            <a:ext cx="90510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856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Availability</a:t>
            </a:r>
          </a:p>
          <a:p>
            <a:r>
              <a:rPr lang="en-US" dirty="0" smtClean="0"/>
              <a:t>Cycle  </a:t>
            </a:r>
          </a:p>
          <a:p>
            <a:pPr lvl="1"/>
            <a:r>
              <a:rPr lang="en-US" dirty="0" smtClean="0"/>
              <a:t>&amp; optics &amp; emittance &amp; beam loss</a:t>
            </a:r>
          </a:p>
          <a:p>
            <a:r>
              <a:rPr lang="en-US" dirty="0" smtClean="0"/>
              <a:t>Systems</a:t>
            </a:r>
          </a:p>
          <a:p>
            <a:pPr lvl="1"/>
            <a:r>
              <a:rPr lang="en-US" dirty="0" smtClean="0"/>
              <a:t>BI, RF, ADT, injection, beam dump</a:t>
            </a:r>
          </a:p>
          <a:p>
            <a:r>
              <a:rPr lang="en-US" dirty="0" smtClean="0"/>
              <a:t>Systems</a:t>
            </a:r>
          </a:p>
          <a:p>
            <a:pPr lvl="1"/>
            <a:r>
              <a:rPr lang="en-US" dirty="0" smtClean="0"/>
              <a:t>vacuum, cryogenics, collimation, BLMs</a:t>
            </a:r>
          </a:p>
          <a:p>
            <a:r>
              <a:rPr lang="en-US" dirty="0" smtClean="0"/>
              <a:t>Limitations</a:t>
            </a:r>
          </a:p>
          <a:p>
            <a:pPr lvl="1"/>
            <a:r>
              <a:rPr lang="en-US" dirty="0" smtClean="0"/>
              <a:t>heating, e-cloud, instabilities, UFOs</a:t>
            </a:r>
          </a:p>
          <a:p>
            <a:r>
              <a:rPr lang="en-US" dirty="0" smtClean="0"/>
              <a:t>2014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696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Heating will remain an issue (in particular upgrade of TDI should be pursued). </a:t>
            </a:r>
          </a:p>
          <a:p>
            <a:r>
              <a:rPr lang="en-US" dirty="0" smtClean="0"/>
              <a:t>Maximum bunch length should be pursued compatibly with maximum extension of the luminous region 1.35/1.4 ns seems to be within reach</a:t>
            </a:r>
          </a:p>
        </p:txBody>
      </p:sp>
    </p:spTree>
    <p:extLst>
      <p:ext uri="{BB962C8B-B14F-4D97-AF65-F5344CB8AC3E}">
        <p14:creationId xmlns:p14="http://schemas.microsoft.com/office/powerpoint/2010/main" val="4022493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" y="0"/>
            <a:ext cx="9038345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76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induced heating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86600" y="152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Benoit </a:t>
            </a:r>
            <a:r>
              <a:rPr lang="en-US" dirty="0" err="1" smtClean="0"/>
              <a:t>Salvant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1888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 ns &amp; electron 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There is a change of mode of operation with 25 ns. Electron cloud free environment after scrubbing at 450 GeV seem not be reachable in acceptable </a:t>
            </a:r>
            <a:r>
              <a:rPr lang="en-US" dirty="0" smtClean="0"/>
              <a:t>time.</a:t>
            </a:r>
          </a:p>
          <a:p>
            <a:r>
              <a:rPr lang="en-US" dirty="0">
                <a:solidFill>
                  <a:srgbClr val="FF0000"/>
                </a:solidFill>
              </a:rPr>
              <a:t>O</a:t>
            </a:r>
            <a:r>
              <a:rPr lang="en-US" dirty="0" smtClean="0">
                <a:solidFill>
                  <a:srgbClr val="FF0000"/>
                </a:solidFill>
              </a:rPr>
              <a:t>peration </a:t>
            </a:r>
            <a:r>
              <a:rPr lang="en-US" dirty="0">
                <a:solidFill>
                  <a:srgbClr val="FF0000"/>
                </a:solidFill>
              </a:rPr>
              <a:t>with high heat load and electron cloud density (with blow-up) seems to be unavoidable with a corresponding slow intensity ramp-up. </a:t>
            </a:r>
          </a:p>
          <a:p>
            <a:r>
              <a:rPr lang="en-US" dirty="0"/>
              <a:t>W</a:t>
            </a:r>
            <a:r>
              <a:rPr lang="en-US" dirty="0" smtClean="0"/>
              <a:t>ill </a:t>
            </a:r>
            <a:r>
              <a:rPr lang="en-US" dirty="0"/>
              <a:t>start with a new (unconditioned) </a:t>
            </a:r>
            <a:r>
              <a:rPr lang="en-US" dirty="0" smtClean="0"/>
              <a:t>machine</a:t>
            </a:r>
          </a:p>
          <a:p>
            <a:r>
              <a:rPr lang="en-US" dirty="0"/>
              <a:t>W</a:t>
            </a:r>
            <a:r>
              <a:rPr lang="en-US" dirty="0" smtClean="0"/>
              <a:t>ill </a:t>
            </a:r>
            <a:r>
              <a:rPr lang="en-US" dirty="0"/>
              <a:t>need to start with 50 ns and only later to move to 25 ns to recover vacuum, cryogenics, UFOs conditions we were used in 2012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6353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25 ns &amp; electron cloud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Scrubbing in 2012 limited by heat load in the stand alone at 450 GeV and in the arcs at 4 TeV. 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Triplet cryogenic limit on luminosity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1.7e34 cm</a:t>
            </a:r>
            <a:r>
              <a:rPr lang="en-US" baseline="30000" dirty="0" smtClean="0">
                <a:solidFill>
                  <a:srgbClr val="FF0000"/>
                </a:solidFill>
              </a:rPr>
              <a:t>-2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r>
              <a:rPr lang="en-US" dirty="0" smtClean="0">
                <a:solidFill>
                  <a:srgbClr val="FF0000"/>
                </a:solidFill>
              </a:rPr>
              <a:t>  (+/- 20%)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Need to </a:t>
            </a:r>
            <a:r>
              <a:rPr lang="en-US" dirty="0" smtClean="0"/>
              <a:t>change </a:t>
            </a:r>
            <a:r>
              <a:rPr lang="en-US" dirty="0"/>
              <a:t>the valve poppets for </a:t>
            </a:r>
            <a:r>
              <a:rPr lang="en-US" dirty="0" smtClean="0"/>
              <a:t>sector </a:t>
            </a:r>
            <a:r>
              <a:rPr lang="en-US" dirty="0"/>
              <a:t>34 arcs and stand-alone magnets to increase margin and electron dose rate during scrubbing by up to factor 2.</a:t>
            </a:r>
          </a:p>
          <a:p>
            <a:r>
              <a:rPr lang="en-US" dirty="0"/>
              <a:t>Do we need interlocks on temperatures (possibly integrated</a:t>
            </a:r>
            <a:r>
              <a:rPr lang="en-US" dirty="0" smtClean="0"/>
              <a:t>)?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7874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Scaling with 2015 beam parameters shows sufficient margin </a:t>
            </a:r>
            <a:r>
              <a:rPr lang="en-US" dirty="0" smtClean="0"/>
              <a:t>with respect </a:t>
            </a:r>
            <a:r>
              <a:rPr lang="en-US" dirty="0"/>
              <a:t>to local and global cooling limitations by implementing </a:t>
            </a:r>
            <a:r>
              <a:rPr lang="en-US" dirty="0" smtClean="0"/>
              <a:t>the following </a:t>
            </a:r>
            <a:r>
              <a:rPr lang="en-US" dirty="0"/>
              <a:t>consolidations:</a:t>
            </a:r>
          </a:p>
          <a:p>
            <a:pPr lvl="1"/>
            <a:r>
              <a:rPr lang="en-US" dirty="0" smtClean="0"/>
              <a:t>Consolidation </a:t>
            </a:r>
            <a:r>
              <a:rPr lang="en-US" dirty="0"/>
              <a:t>of the Cu braid configuration on 6/8 IT (planned for LS1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Increase </a:t>
            </a:r>
            <a:r>
              <a:rPr lang="en-US" dirty="0"/>
              <a:t>of the maximum flow coefficient of the BS control valve of </a:t>
            </a:r>
            <a:r>
              <a:rPr lang="en-US" dirty="0" smtClean="0"/>
              <a:t>the standalone </a:t>
            </a:r>
            <a:r>
              <a:rPr lang="en-US" dirty="0"/>
              <a:t>magnets (seat and poppet exchange) </a:t>
            </a:r>
            <a:r>
              <a:rPr lang="en-US" dirty="0" smtClean="0"/>
              <a:t>-&gt; </a:t>
            </a:r>
            <a:r>
              <a:rPr lang="en-US" dirty="0"/>
              <a:t>compatible with e-</a:t>
            </a:r>
            <a:r>
              <a:rPr lang="en-US" dirty="0" smtClean="0"/>
              <a:t>cloud deposition </a:t>
            </a:r>
            <a:r>
              <a:rPr lang="en-US" dirty="0"/>
              <a:t>of 1.6 W/m per aperture </a:t>
            </a:r>
            <a:r>
              <a:rPr lang="en-US" dirty="0" smtClean="0"/>
              <a:t>-&gt; to </a:t>
            </a:r>
            <a:r>
              <a:rPr lang="en-US" dirty="0"/>
              <a:t>be planned for LS1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29400" y="63246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Laurent </a:t>
            </a:r>
            <a:r>
              <a:rPr lang="en-US" dirty="0" err="1" smtClean="0"/>
              <a:t>Tavian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9483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2296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Session 4b summary</a:t>
            </a:r>
            <a:br>
              <a:rPr lang="en-US" dirty="0" smtClean="0"/>
            </a:br>
            <a:r>
              <a:rPr lang="en-US" sz="3600" dirty="0"/>
              <a:t>Performance limitations: 2012 review and 2014 outlook (6.5 TeV, 25ns, higher total I...) 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4648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</a:t>
            </a:r>
            <a:r>
              <a:rPr lang="en-US" dirty="0" err="1" smtClean="0"/>
              <a:t>Rudiger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606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GB" sz="2000" dirty="0" smtClean="0"/>
              <a:t> </a:t>
            </a:r>
            <a:r>
              <a:rPr lang="en-GB" sz="3200" dirty="0" smtClean="0"/>
              <a:t>Vacuum, Giulia Lanza</a:t>
            </a:r>
            <a:endParaRPr lang="de-D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All RF non-conformities repaired</a:t>
            </a:r>
          </a:p>
          <a:p>
            <a:r>
              <a:rPr lang="en-US" sz="2800" dirty="0" smtClean="0"/>
              <a:t>Vacuum </a:t>
            </a:r>
            <a:r>
              <a:rPr lang="en-US" sz="2800" dirty="0"/>
              <a:t>interlocks with (tight) required for integrity of the vacuum system (e.g. NEG coating)</a:t>
            </a:r>
          </a:p>
          <a:p>
            <a:r>
              <a:rPr lang="en-US" sz="2800" dirty="0"/>
              <a:t>Vacuum interventions need a lot of care – to </a:t>
            </a:r>
            <a:r>
              <a:rPr lang="en-US" sz="2800" dirty="0" smtClean="0"/>
              <a:t>minimize unacceptable conditions after the interventions </a:t>
            </a:r>
            <a:endParaRPr lang="en-US" sz="2800" dirty="0"/>
          </a:p>
          <a:p>
            <a:r>
              <a:rPr lang="en-US" sz="2800" dirty="0"/>
              <a:t>No particular issues for scrubbing</a:t>
            </a:r>
          </a:p>
          <a:p>
            <a:r>
              <a:rPr lang="en-US" sz="2800" dirty="0">
                <a:solidFill>
                  <a:srgbClr val="FF0000"/>
                </a:solidFill>
              </a:rPr>
              <a:t>2015: </a:t>
            </a:r>
            <a:r>
              <a:rPr lang="en-US" sz="2800" dirty="0" smtClean="0">
                <a:solidFill>
                  <a:srgbClr val="FF0000"/>
                </a:solidFill>
              </a:rPr>
              <a:t>SEY etc</a:t>
            </a:r>
            <a:r>
              <a:rPr lang="en-US" sz="2800" dirty="0">
                <a:solidFill>
                  <a:srgbClr val="FF0000"/>
                </a:solidFill>
              </a:rPr>
              <a:t>.</a:t>
            </a:r>
            <a:r>
              <a:rPr lang="en-US" sz="2800" dirty="0" smtClean="0">
                <a:solidFill>
                  <a:srgbClr val="FF0000"/>
                </a:solidFill>
              </a:rPr>
              <a:t> will be reset - initial </a:t>
            </a:r>
            <a:r>
              <a:rPr lang="en-US" sz="2800" dirty="0">
                <a:solidFill>
                  <a:srgbClr val="FF0000"/>
                </a:solidFill>
              </a:rPr>
              <a:t>conditioning </a:t>
            </a:r>
            <a:r>
              <a:rPr lang="en-US" sz="2800" dirty="0" smtClean="0">
                <a:solidFill>
                  <a:srgbClr val="FF0000"/>
                </a:solidFill>
              </a:rPr>
              <a:t>required – better to start with 50 ns</a:t>
            </a:r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3143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UFOs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UFOs: showstopper for 25 ns and 6.5 TeV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10x increase and harder UFOs</a:t>
            </a:r>
          </a:p>
          <a:p>
            <a:pPr lvl="1"/>
            <a:r>
              <a:rPr lang="en-US" dirty="0" smtClean="0"/>
              <a:t>(but no increase in low intensity fills)</a:t>
            </a:r>
            <a:endParaRPr lang="en-US" dirty="0"/>
          </a:p>
          <a:p>
            <a:r>
              <a:rPr lang="en-US" dirty="0"/>
              <a:t>UFO “scrubbing”: does it work? What parameters</a:t>
            </a:r>
            <a:r>
              <a:rPr lang="en-US" dirty="0" smtClean="0"/>
              <a:t>?</a:t>
            </a:r>
          </a:p>
          <a:p>
            <a:r>
              <a:rPr lang="en-US" dirty="0" smtClean="0"/>
              <a:t>Deconditioning expected after LS1</a:t>
            </a:r>
            <a:endParaRPr lang="en-US" dirty="0"/>
          </a:p>
          <a:p>
            <a:r>
              <a:rPr lang="en-US" dirty="0"/>
              <a:t>Operational scenario to be developed: start with lower energy and/or  </a:t>
            </a:r>
            <a:r>
              <a:rPr lang="en-US" dirty="0" smtClean="0"/>
              <a:t>50 </a:t>
            </a:r>
            <a:r>
              <a:rPr lang="en-US" dirty="0"/>
              <a:t>ns beam, ….</a:t>
            </a:r>
          </a:p>
          <a:p>
            <a:r>
              <a:rPr lang="en-US" dirty="0"/>
              <a:t>What priority from physics: high integrated luminosity versus high energy collisions as soon as possible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81800" y="6096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Tobias Baer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6684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BLM thresholds - past experience.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Eduardo </a:t>
            </a:r>
            <a:r>
              <a:rPr lang="en-GB" sz="2800" dirty="0" err="1"/>
              <a:t>Nebot</a:t>
            </a:r>
            <a:r>
              <a:rPr lang="en-GB" sz="2800" dirty="0"/>
              <a:t> Del Busto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r>
              <a:rPr lang="en-US" sz="2000" dirty="0"/>
              <a:t>Modified BLM layout is essential – otherwise thresholds to prevent quenches fro UFOs in dipole magnets are too low</a:t>
            </a:r>
          </a:p>
          <a:p>
            <a:pPr lvl="1"/>
            <a:r>
              <a:rPr lang="en-US" sz="1600" dirty="0"/>
              <a:t>Risk of magnet quenching must be accepted at the start</a:t>
            </a:r>
          </a:p>
          <a:p>
            <a:r>
              <a:rPr lang="en-US" sz="2000" dirty="0"/>
              <a:t>We need to plan for beam induced quenches !</a:t>
            </a:r>
          </a:p>
          <a:p>
            <a:pPr lvl="1"/>
            <a:r>
              <a:rPr lang="en-US" sz="1600" dirty="0"/>
              <a:t>BLM thresholds in arc to be set above expected quench threshold (as propose in Chamonix 2012 for 2012, but not done) </a:t>
            </a:r>
            <a:endParaRPr lang="en-US" sz="2000" dirty="0"/>
          </a:p>
          <a:p>
            <a:r>
              <a:rPr lang="en-US" sz="2000" dirty="0"/>
              <a:t>Can we use different algorithms to detect UFOs from BLMs? </a:t>
            </a:r>
          </a:p>
          <a:p>
            <a:pPr lvl="1"/>
            <a:r>
              <a:rPr lang="en-US" sz="1600" dirty="0"/>
              <a:t>E.g. validation time as for QPS?</a:t>
            </a:r>
          </a:p>
          <a:p>
            <a:r>
              <a:rPr lang="en-US" sz="2000" dirty="0"/>
              <a:t>Quench tests will hopefully give more </a:t>
            </a:r>
            <a:r>
              <a:rPr lang="en-US" sz="2000" dirty="0" smtClean="0"/>
              <a:t>insight – important for establishing thresholds</a:t>
            </a:r>
            <a:endParaRPr lang="en-US" sz="2000" dirty="0"/>
          </a:p>
          <a:p>
            <a:r>
              <a:rPr lang="en-US" sz="2000" dirty="0"/>
              <a:t>Noise: optimistic that BI will solve this issue</a:t>
            </a:r>
          </a:p>
          <a:p>
            <a:r>
              <a:rPr lang="en-US" sz="2000" dirty="0"/>
              <a:t>Triplets: IR8 will be in the shadow of 1 and </a:t>
            </a:r>
            <a:r>
              <a:rPr lang="en-US" sz="2000" dirty="0" smtClean="0"/>
              <a:t>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850576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sz="2400" dirty="0" smtClean="0"/>
              <a:t>Cleaning and collimator operation – outlook, </a:t>
            </a:r>
            <a:br>
              <a:rPr lang="en-GB" sz="2400" dirty="0" smtClean="0"/>
            </a:br>
            <a:r>
              <a:rPr lang="en-GB" sz="2400" dirty="0" smtClean="0"/>
              <a:t>Belen Maria Salvachua Ferrando</a:t>
            </a:r>
            <a:endParaRPr lang="de-DE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Excellent performance and fast setting up and validation</a:t>
            </a:r>
          </a:p>
          <a:p>
            <a:pPr lvl="1"/>
            <a:r>
              <a:rPr lang="en-US" sz="1600" dirty="0" smtClean="0"/>
              <a:t>TCL collimators reduced luminosity debris</a:t>
            </a:r>
          </a:p>
          <a:p>
            <a:r>
              <a:rPr lang="en-US" sz="2000" dirty="0" smtClean="0"/>
              <a:t>Improvement expected with buttons</a:t>
            </a:r>
          </a:p>
          <a:p>
            <a:r>
              <a:rPr lang="en-US" sz="2000" dirty="0"/>
              <a:t>M</a:t>
            </a:r>
            <a:r>
              <a:rPr lang="en-US" sz="2000" dirty="0" smtClean="0"/>
              <a:t>ove only primary collimators (very) close to the beam to limit impedance? </a:t>
            </a:r>
          </a:p>
          <a:p>
            <a:r>
              <a:rPr lang="en-US" sz="2000" dirty="0" smtClean="0"/>
              <a:t>Different scenarios for collimation settings proposed</a:t>
            </a:r>
          </a:p>
          <a:p>
            <a:r>
              <a:rPr lang="en-US" sz="2000" dirty="0" smtClean="0"/>
              <a:t>Pessimistic scenario (larger emittance)</a:t>
            </a:r>
            <a:endParaRPr lang="en-US" sz="2000" dirty="0"/>
          </a:p>
          <a:p>
            <a:pPr lvl="1"/>
            <a:r>
              <a:rPr lang="el-GR" sz="1600" dirty="0" smtClean="0"/>
              <a:t>β</a:t>
            </a:r>
            <a:r>
              <a:rPr lang="el-GR" sz="1600" dirty="0"/>
              <a:t>* = 70</a:t>
            </a:r>
            <a:r>
              <a:rPr lang="en-US" sz="1600" dirty="0"/>
              <a:t>cm at 25ns</a:t>
            </a:r>
          </a:p>
          <a:p>
            <a:pPr lvl="1"/>
            <a:r>
              <a:rPr lang="el-GR" sz="1600" dirty="0" smtClean="0"/>
              <a:t>β</a:t>
            </a:r>
            <a:r>
              <a:rPr lang="el-GR" sz="1600" dirty="0"/>
              <a:t>* = 57</a:t>
            </a:r>
            <a:r>
              <a:rPr lang="en-US" sz="1600" dirty="0"/>
              <a:t>cm at 50ns</a:t>
            </a:r>
          </a:p>
          <a:p>
            <a:r>
              <a:rPr lang="en-US" sz="2000" dirty="0" smtClean="0"/>
              <a:t>Optimistic scenario (H9 emittance)</a:t>
            </a:r>
            <a:endParaRPr lang="en-US" sz="2000" dirty="0"/>
          </a:p>
          <a:p>
            <a:pPr lvl="1"/>
            <a:r>
              <a:rPr lang="el-GR" sz="1600" dirty="0" smtClean="0"/>
              <a:t>β</a:t>
            </a:r>
            <a:r>
              <a:rPr lang="el-GR" sz="1600" dirty="0"/>
              <a:t>* = 37</a:t>
            </a:r>
            <a:r>
              <a:rPr lang="en-US" sz="1600" dirty="0"/>
              <a:t>cm at 25ns</a:t>
            </a:r>
          </a:p>
          <a:p>
            <a:pPr lvl="1"/>
            <a:r>
              <a:rPr lang="el-GR" sz="1600" dirty="0" smtClean="0"/>
              <a:t>β</a:t>
            </a:r>
            <a:r>
              <a:rPr lang="el-GR" sz="1600" dirty="0"/>
              <a:t>* = 30</a:t>
            </a:r>
            <a:r>
              <a:rPr lang="en-US" sz="1600" dirty="0"/>
              <a:t>cm at 50ns</a:t>
            </a:r>
            <a:endParaRPr lang="en-US" sz="1600" dirty="0" smtClean="0"/>
          </a:p>
          <a:p>
            <a:r>
              <a:rPr lang="en-US" sz="2000" dirty="0" smtClean="0"/>
              <a:t>Quench tests will provide more input</a:t>
            </a:r>
          </a:p>
          <a:p>
            <a:pPr lvl="1"/>
            <a:endParaRPr lang="en-US" sz="1600" dirty="0"/>
          </a:p>
          <a:p>
            <a:endParaRPr lang="en-US" sz="20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endParaRPr lang="de-DE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5943600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Start with a relaxed approach 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32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5344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LHC is a critical asset </a:t>
            </a:r>
          </a:p>
          <a:p>
            <a:pPr lvl="1"/>
            <a:r>
              <a:rPr lang="en-US" dirty="0" smtClean="0"/>
              <a:t>5-6 billion capital cost; 300 MCHF/year operating costs</a:t>
            </a:r>
          </a:p>
          <a:p>
            <a:r>
              <a:rPr lang="en-US" dirty="0" smtClean="0"/>
              <a:t>Effective fault tracking, analysis etc. for targeting weak-points, improvements are mandatory</a:t>
            </a:r>
          </a:p>
          <a:p>
            <a:r>
              <a:rPr lang="en-US" dirty="0" smtClean="0"/>
              <a:t>Some team (AWG perhaps) need to be give a mandate and resources to put in place an effective, robust solution for the re-start.</a:t>
            </a:r>
          </a:p>
          <a:p>
            <a:pPr lvl="1"/>
            <a:r>
              <a:rPr lang="en-US" dirty="0" smtClean="0"/>
              <a:t>note other initiatives… operational issue management as part of the </a:t>
            </a:r>
            <a:r>
              <a:rPr lang="en-US" b="1" dirty="0"/>
              <a:t>Maintenance </a:t>
            </a:r>
            <a:r>
              <a:rPr lang="en-US" b="1" dirty="0" smtClean="0"/>
              <a:t>Management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03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991" y="0"/>
            <a:ext cx="91669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8389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Emittance preservation, 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Maria </a:t>
            </a:r>
            <a:r>
              <a:rPr lang="en-GB" sz="3200" dirty="0"/>
              <a:t>Kuhn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Q20 and Q26 end up the same in physics</a:t>
            </a:r>
          </a:p>
          <a:p>
            <a:r>
              <a:rPr lang="en-US" dirty="0" smtClean="0"/>
              <a:t>Wire-scanner calibration as an issue:</a:t>
            </a:r>
          </a:p>
          <a:p>
            <a:pPr lvl="1"/>
            <a:r>
              <a:rPr lang="en-US" dirty="0" smtClean="0"/>
              <a:t>WS ne </a:t>
            </a:r>
            <a:r>
              <a:rPr lang="en-US" dirty="0" err="1" smtClean="0"/>
              <a:t>Lumi</a:t>
            </a:r>
            <a:r>
              <a:rPr lang="en-US" dirty="0" smtClean="0"/>
              <a:t> etc.</a:t>
            </a:r>
          </a:p>
          <a:p>
            <a:r>
              <a:rPr lang="en-US" dirty="0" smtClean="0"/>
              <a:t>Sitting on 50 Hz at injection causes blow-up but not in ramp…?</a:t>
            </a:r>
          </a:p>
          <a:p>
            <a:r>
              <a:rPr lang="en-US" dirty="0" smtClean="0"/>
              <a:t>Blow</a:t>
            </a:r>
            <a:r>
              <a:rPr lang="en-US" dirty="0"/>
              <a:t>-up during ramp still not understood</a:t>
            </a:r>
            <a:endParaRPr lang="en-US" sz="20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1744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Summary Optics and dynamic aperture at 4 at 6.5 TeV, Rogelio Tomas Garcia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26670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Excellent understanding of linear and nonlinear optics (including corrections</a:t>
            </a:r>
            <a:r>
              <a:rPr lang="en-US" dirty="0" smtClean="0"/>
              <a:t>)</a:t>
            </a:r>
          </a:p>
          <a:p>
            <a:r>
              <a:rPr lang="en-US" dirty="0" smtClean="0"/>
              <a:t>1% errors in MQY – nice find</a:t>
            </a:r>
            <a:endParaRPr lang="en-US" dirty="0"/>
          </a:p>
          <a:p>
            <a:r>
              <a:rPr lang="en-US" dirty="0" smtClean="0"/>
              <a:t>MO</a:t>
            </a:r>
            <a:r>
              <a:rPr lang="en-US" dirty="0"/>
              <a:t>, MCO and MCOX can be used to increase Landau damping to an equivalent of 1100 A, but DA is a concern…  to be </a:t>
            </a:r>
            <a:r>
              <a:rPr lang="en-US" dirty="0" smtClean="0"/>
              <a:t>tested</a:t>
            </a:r>
          </a:p>
          <a:p>
            <a:r>
              <a:rPr lang="en-US" dirty="0" smtClean="0"/>
              <a:t>Beating, injection tunes, injection beta*, optics, luminosity predictions used below used below</a:t>
            </a:r>
          </a:p>
          <a:p>
            <a:r>
              <a:rPr lang="en-US" dirty="0" smtClean="0"/>
              <a:t>4 to 10 shifts!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3659685"/>
            <a:ext cx="5334000" cy="3198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6104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LS1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85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LS1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“It’s going to be like after a war”</a:t>
            </a:r>
            <a:br>
              <a:rPr lang="en-US" dirty="0" smtClean="0"/>
            </a:br>
            <a:r>
              <a:rPr lang="en-US" dirty="0" smtClean="0"/>
              <a:t> 					Serge </a:t>
            </a:r>
            <a:r>
              <a:rPr lang="en-US" dirty="0" err="1" smtClean="0"/>
              <a:t>Claudet</a:t>
            </a:r>
            <a:endParaRPr lang="en-US" dirty="0" smtClean="0"/>
          </a:p>
          <a:p>
            <a:r>
              <a:rPr lang="en-US" dirty="0" smtClean="0"/>
              <a:t>In what forum do we track, coordinate system tests, cross-system tests, dry runs etc.?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679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051934"/>
              </p:ext>
            </p:extLst>
          </p:nvPr>
        </p:nvGraphicFramePr>
        <p:xfrm>
          <a:off x="228600" y="990600"/>
          <a:ext cx="8763000" cy="572291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657811"/>
                <a:gridCol w="4105189"/>
              </a:tblGrid>
              <a:tr h="42347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Energy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6.5 TeV</a:t>
                      </a:r>
                    </a:p>
                  </a:txBody>
                  <a:tcPr/>
                </a:tc>
              </a:tr>
              <a:tr h="4293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Bunch spacing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25</a:t>
                      </a:r>
                      <a:r>
                        <a:rPr lang="en-US" sz="2000" baseline="0" dirty="0" smtClean="0"/>
                        <a:t> or 50 ns</a:t>
                      </a:r>
                      <a:endParaRPr lang="en-US" sz="2000" dirty="0"/>
                    </a:p>
                  </a:txBody>
                  <a:tcPr/>
                </a:tc>
              </a:tr>
              <a:tr h="4293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Transfer line collimators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4.5 sigma</a:t>
                      </a:r>
                      <a:endParaRPr lang="en-US" sz="2000" dirty="0"/>
                    </a:p>
                  </a:txBody>
                  <a:tcPr/>
                </a:tc>
              </a:tr>
              <a:tr h="4293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Injection tunes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0.31/0.32 (</a:t>
                      </a:r>
                      <a:r>
                        <a:rPr lang="en-US" sz="2000" dirty="0" err="1" smtClean="0"/>
                        <a:t>tbc</a:t>
                      </a:r>
                      <a:r>
                        <a:rPr lang="en-US" sz="2000" dirty="0" smtClean="0"/>
                        <a:t>)</a:t>
                      </a:r>
                      <a:endParaRPr lang="en-US" sz="2000" dirty="0"/>
                    </a:p>
                  </a:txBody>
                  <a:tcPr/>
                </a:tc>
              </a:tr>
              <a:tr h="4293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Injection</a:t>
                      </a:r>
                      <a:r>
                        <a:rPr lang="en-US" sz="2000" baseline="0" dirty="0" smtClean="0"/>
                        <a:t> beta*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 m (</a:t>
                      </a:r>
                      <a:r>
                        <a:rPr lang="en-US" sz="2000" dirty="0" err="1" smtClean="0"/>
                        <a:t>tbc</a:t>
                      </a:r>
                      <a:r>
                        <a:rPr lang="en-US" sz="2000" dirty="0" smtClean="0"/>
                        <a:t>)</a:t>
                      </a:r>
                      <a:endParaRPr lang="en-US" sz="2000" dirty="0"/>
                    </a:p>
                  </a:txBody>
                  <a:tcPr/>
                </a:tc>
              </a:tr>
              <a:tr h="4293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Optics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flat</a:t>
                      </a:r>
                      <a:r>
                        <a:rPr lang="en-US" sz="2000" baseline="0" dirty="0" smtClean="0"/>
                        <a:t> ATS (</a:t>
                      </a:r>
                      <a:r>
                        <a:rPr lang="en-US" sz="2000" baseline="0" dirty="0" err="1" smtClean="0"/>
                        <a:t>tbc</a:t>
                      </a:r>
                      <a:r>
                        <a:rPr lang="en-US" sz="2000" baseline="0" dirty="0" smtClean="0"/>
                        <a:t>)</a:t>
                      </a:r>
                      <a:endParaRPr lang="en-US" sz="2000" dirty="0"/>
                    </a:p>
                  </a:txBody>
                  <a:tcPr/>
                </a:tc>
              </a:tr>
              <a:tr h="4293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beta*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didn</a:t>
                      </a:r>
                      <a:r>
                        <a:rPr lang="fr-FR" sz="2000" baseline="0" dirty="0" smtClean="0"/>
                        <a:t>’</a:t>
                      </a:r>
                      <a:r>
                        <a:rPr lang="en-US" sz="2000" baseline="0" dirty="0" smtClean="0"/>
                        <a:t>t see less than 30 cm</a:t>
                      </a:r>
                      <a:endParaRPr lang="en-US" sz="2000" dirty="0"/>
                    </a:p>
                  </a:txBody>
                  <a:tcPr/>
                </a:tc>
              </a:tr>
              <a:tr h="4293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beta beating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3%</a:t>
                      </a:r>
                      <a:endParaRPr lang="en-US" sz="2000" dirty="0"/>
                    </a:p>
                  </a:txBody>
                  <a:tcPr/>
                </a:tc>
              </a:tr>
              <a:tr h="4293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Chromaticity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10 - 20</a:t>
                      </a:r>
                      <a:endParaRPr lang="en-US" sz="2000" dirty="0"/>
                    </a:p>
                  </a:txBody>
                  <a:tcPr/>
                </a:tc>
              </a:tr>
              <a:tr h="4293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Collimators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nominal   +50%</a:t>
                      </a:r>
                    </a:p>
                    <a:p>
                      <a:r>
                        <a:rPr lang="en-US" sz="2000" dirty="0" smtClean="0"/>
                        <a:t>tight  +10%</a:t>
                      </a:r>
                    </a:p>
                    <a:p>
                      <a:r>
                        <a:rPr lang="en-US" sz="2000" dirty="0" smtClean="0"/>
                        <a:t>relaxed  -25%</a:t>
                      </a:r>
                      <a:endParaRPr lang="en-US" sz="2000" dirty="0"/>
                    </a:p>
                  </a:txBody>
                  <a:tcPr/>
                </a:tc>
              </a:tr>
              <a:tr h="42936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Octupole</a:t>
                      </a:r>
                      <a:r>
                        <a:rPr lang="en-US" sz="2000" baseline="0" dirty="0" smtClean="0"/>
                        <a:t> current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Between</a:t>
                      </a:r>
                      <a:r>
                        <a:rPr lang="en-US" sz="2000" baseline="0" dirty="0" smtClean="0"/>
                        <a:t> +550 and -550 A</a:t>
                      </a:r>
                      <a:endParaRPr lang="en-US" sz="2000" dirty="0"/>
                    </a:p>
                  </a:txBody>
                  <a:tcPr/>
                </a:tc>
              </a:tr>
              <a:tr h="4293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Damper gain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</a:t>
                      </a:r>
                      <a:r>
                        <a:rPr lang="en-US" sz="2000" baseline="0" dirty="0" smtClean="0"/>
                        <a:t> the max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51918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Inject into collision tunes at beat* = 7 m</a:t>
            </a:r>
          </a:p>
          <a:p>
            <a:r>
              <a:rPr lang="en-US" dirty="0" smtClean="0"/>
              <a:t>Combined ramp and squeeze</a:t>
            </a:r>
          </a:p>
          <a:p>
            <a:r>
              <a:rPr lang="en-US" dirty="0" smtClean="0"/>
              <a:t>Ramp, squeeze, collide, squeeze</a:t>
            </a:r>
          </a:p>
          <a:p>
            <a:r>
              <a:rPr lang="en-US" dirty="0" smtClean="0"/>
              <a:t>Pre-cycle non MB magnets to &lt; 6.5 TeV</a:t>
            </a:r>
          </a:p>
          <a:p>
            <a:r>
              <a:rPr lang="en-US" dirty="0" smtClean="0"/>
              <a:t>Triplet strengths in 2 &amp; 8 to be brought down at some point</a:t>
            </a:r>
          </a:p>
          <a:p>
            <a:r>
              <a:rPr lang="en-US" dirty="0" smtClean="0"/>
              <a:t>Staggered collisions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6241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Beam from </a:t>
            </a:r>
            <a:r>
              <a:rPr lang="en-US" dirty="0" smtClean="0"/>
              <a:t>injectors LS1 to LS2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750022"/>
              </p:ext>
            </p:extLst>
          </p:nvPr>
        </p:nvGraphicFramePr>
        <p:xfrm>
          <a:off x="381001" y="2057400"/>
          <a:ext cx="8229601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8723"/>
                <a:gridCol w="1138136"/>
                <a:gridCol w="2223336"/>
                <a:gridCol w="1339703"/>
                <a:gridCol w="1339703"/>
              </a:tblGrid>
              <a:tr h="838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aseline="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Bunch intensity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[10</a:t>
                      </a:r>
                      <a:r>
                        <a:rPr lang="en-US" sz="1800" baseline="30000" dirty="0" smtClean="0">
                          <a:latin typeface="+mn-lt"/>
                        </a:rPr>
                        <a:t>11 </a:t>
                      </a:r>
                      <a:r>
                        <a:rPr lang="en-US" sz="1800" baseline="0" dirty="0" smtClean="0">
                          <a:latin typeface="+mn-lt"/>
                        </a:rPr>
                        <a:t>p/b]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</a:rPr>
                        <a:t>Emittance,</a:t>
                      </a:r>
                      <a:r>
                        <a:rPr lang="en-US" sz="1800" i="0" dirty="0" smtClean="0">
                          <a:latin typeface="+mn-lt"/>
                        </a:rPr>
                        <a:t>[</a:t>
                      </a:r>
                      <a:r>
                        <a:rPr lang="en-US" sz="1800" i="0" dirty="0" err="1" smtClean="0">
                          <a:latin typeface="+mn-lt"/>
                        </a:rPr>
                        <a:t>mm.mrad</a:t>
                      </a:r>
                      <a:r>
                        <a:rPr lang="en-US" sz="1800" i="0" dirty="0" smtClean="0">
                          <a:latin typeface="+mn-lt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0" dirty="0" smtClean="0">
                          <a:latin typeface="+mn-lt"/>
                        </a:rPr>
                        <a:t>Into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0" dirty="0" smtClean="0">
                          <a:latin typeface="+mn-lt"/>
                        </a:rPr>
                        <a:t>collisions</a:t>
                      </a:r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+mn-lt"/>
                        </a:rPr>
                        <a:t>25 ns ~</a:t>
                      </a:r>
                      <a:r>
                        <a:rPr lang="en-US" sz="2400" baseline="0" dirty="0" smtClean="0">
                          <a:latin typeface="+mn-lt"/>
                        </a:rPr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2760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1.15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2.8 </a:t>
                      </a:r>
                      <a:endParaRPr lang="en-US" sz="24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3.5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008000"/>
                          </a:solidFill>
                          <a:latin typeface="+mn-lt"/>
                        </a:rPr>
                        <a:t>25 ns  BCMS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dirty="0" smtClean="0">
                          <a:solidFill>
                            <a:srgbClr val="008000"/>
                          </a:solidFill>
                          <a:latin typeface="+mn-lt"/>
                        </a:rPr>
                        <a:t>2520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dirty="0" smtClean="0">
                          <a:solidFill>
                            <a:srgbClr val="008000"/>
                          </a:solidFill>
                          <a:latin typeface="+mn-lt"/>
                          <a:sym typeface="Symbol"/>
                        </a:rPr>
                        <a:t>1.15</a:t>
                      </a:r>
                      <a:endParaRPr lang="en-US" sz="2400" b="0" i="0" dirty="0" smtClean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8000"/>
                          </a:solidFill>
                          <a:latin typeface="+mn-lt"/>
                        </a:rPr>
                        <a:t>1.4</a:t>
                      </a:r>
                      <a:endParaRPr lang="en-US" sz="2400" b="0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8000"/>
                          </a:solidFill>
                          <a:latin typeface="+mn-lt"/>
                        </a:rPr>
                        <a:t>1.9</a:t>
                      </a:r>
                      <a:endParaRPr lang="en-US" sz="2400" b="0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+mn-lt"/>
                        </a:rPr>
                        <a:t>50 ns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1380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1.65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1.7</a:t>
                      </a:r>
                      <a:endParaRPr lang="en-US" sz="24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2.3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008000"/>
                          </a:solidFill>
                          <a:latin typeface="+mn-lt"/>
                        </a:rPr>
                        <a:t>50 ns </a:t>
                      </a:r>
                      <a:r>
                        <a:rPr lang="en-US" sz="2400" baseline="0" dirty="0" smtClean="0">
                          <a:solidFill>
                            <a:srgbClr val="008000"/>
                          </a:solidFill>
                          <a:latin typeface="+mn-lt"/>
                        </a:rPr>
                        <a:t>  BCMS</a:t>
                      </a:r>
                      <a:endParaRPr lang="en-US" sz="2400" baseline="-25000" dirty="0" smtClean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dirty="0" smtClean="0">
                          <a:solidFill>
                            <a:srgbClr val="008000"/>
                          </a:solidFill>
                          <a:latin typeface="+mn-lt"/>
                        </a:rPr>
                        <a:t>1260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dirty="0" smtClean="0">
                          <a:solidFill>
                            <a:srgbClr val="008000"/>
                          </a:solidFill>
                          <a:latin typeface="+mn-lt"/>
                          <a:sym typeface="Symbol"/>
                        </a:rPr>
                        <a:t>1.6</a:t>
                      </a:r>
                      <a:endParaRPr lang="en-US" sz="2400" b="0" i="0" dirty="0" smtClean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8000"/>
                          </a:solidFill>
                          <a:latin typeface="+mn-lt"/>
                        </a:rPr>
                        <a:t>1.2</a:t>
                      </a:r>
                      <a:endParaRPr lang="en-US" sz="2400" b="0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008000"/>
                          </a:solidFill>
                          <a:latin typeface="+mn-lt"/>
                        </a:rPr>
                        <a:t>1.6</a:t>
                      </a:r>
                      <a:endParaRPr lang="en-US" sz="2400" b="0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495800" y="58674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While recognizing </a:t>
            </a:r>
            <a:r>
              <a:rPr lang="en-US" dirty="0" err="1" smtClean="0"/>
              <a:t>Rende’s</a:t>
            </a:r>
            <a:r>
              <a:rPr lang="en-US" dirty="0" smtClean="0"/>
              <a:t> numbers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48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50 versus 25 ns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740312"/>
              </p:ext>
            </p:extLst>
          </p:nvPr>
        </p:nvGraphicFramePr>
        <p:xfrm>
          <a:off x="304800" y="1066800"/>
          <a:ext cx="8458200" cy="451273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33780"/>
                <a:gridCol w="3289300"/>
                <a:gridCol w="4135120"/>
              </a:tblGrid>
              <a:tr h="736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50 ns</a:t>
                      </a:r>
                      <a:endParaRPr lang="en-US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25 ns</a:t>
                      </a:r>
                      <a:endParaRPr lang="en-US" sz="3200" dirty="0"/>
                    </a:p>
                  </a:txBody>
                  <a:tcPr anchor="ctr"/>
                </a:tc>
              </a:tr>
              <a:tr h="1490133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GOOD</a:t>
                      </a:r>
                      <a:endParaRPr lang="en-US" sz="3200" dirty="0"/>
                    </a:p>
                  </a:txBody>
                  <a:tcPr vert="vert270" anchor="ctr" anchorCtr="1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dirty="0" smtClean="0"/>
                        <a:t>Lower total beam</a:t>
                      </a:r>
                      <a:r>
                        <a:rPr lang="en-US" baseline="0" dirty="0" smtClean="0"/>
                        <a:t> current</a:t>
                      </a:r>
                      <a:endParaRPr lang="en-US" dirty="0" smtClean="0"/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dirty="0" smtClean="0"/>
                        <a:t>Higher</a:t>
                      </a:r>
                      <a:r>
                        <a:rPr lang="en-US" baseline="0" dirty="0" smtClean="0"/>
                        <a:t> bunch intensity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baseline="0" dirty="0" smtClean="0"/>
                        <a:t>Lower emittance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2400" b="1" dirty="0" smtClean="0">
                          <a:solidFill>
                            <a:srgbClr val="008000"/>
                          </a:solidFill>
                        </a:rPr>
                        <a:t>Lower pile-up</a:t>
                      </a:r>
                      <a:endParaRPr lang="en-US" sz="24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</a:tr>
              <a:tr h="1490133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BAD</a:t>
                      </a:r>
                      <a:endParaRPr lang="en-US" sz="3200" dirty="0"/>
                    </a:p>
                  </a:txBody>
                  <a:tcPr vert="vert270" anchor="ctr" anchorCtr="1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High</a:t>
                      </a: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</a:rPr>
                        <a:t> pile-up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baseline="0" dirty="0" smtClean="0"/>
                        <a:t>Need to level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baseline="0" dirty="0" smtClean="0"/>
                        <a:t>Pile-up stays high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baseline="0" dirty="0" smtClean="0"/>
                        <a:t>High bunch intensity – instabilities…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dirty="0" smtClean="0"/>
                        <a:t>More long range collisions: larger</a:t>
                      </a:r>
                      <a:r>
                        <a:rPr lang="en-US" baseline="0" dirty="0" smtClean="0"/>
                        <a:t> crossing angle; higher beta*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baseline="0" dirty="0" smtClean="0"/>
                        <a:t>Higher emittance</a:t>
                      </a:r>
                      <a:endParaRPr lang="en-US" dirty="0" smtClean="0"/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dirty="0" smtClean="0"/>
                        <a:t>Electron cloud: </a:t>
                      </a:r>
                      <a:r>
                        <a:rPr lang="en-US" baseline="0" dirty="0" smtClean="0"/>
                        <a:t>need for scrubbing; emittance blow-up; 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baseline="0" dirty="0" smtClean="0"/>
                        <a:t>Higher UFO rate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baseline="0" dirty="0" smtClean="0"/>
                        <a:t>Higher injected bunch train intensity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baseline="0" dirty="0" smtClean="0"/>
                        <a:t>Higher total beam current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62200" y="5867400"/>
            <a:ext cx="495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E</a:t>
            </a:r>
            <a:r>
              <a:rPr lang="en-US" sz="2000" b="1" dirty="0" smtClean="0">
                <a:solidFill>
                  <a:srgbClr val="FF0000"/>
                </a:solidFill>
              </a:rPr>
              <a:t>xpect </a:t>
            </a:r>
            <a:r>
              <a:rPr lang="en-US" sz="2000" b="1" dirty="0">
                <a:solidFill>
                  <a:srgbClr val="FF0000"/>
                </a:solidFill>
              </a:rPr>
              <a:t>to </a:t>
            </a:r>
            <a:r>
              <a:rPr lang="en-US" sz="2000" b="1" dirty="0" smtClean="0">
                <a:solidFill>
                  <a:srgbClr val="FF0000"/>
                </a:solidFill>
              </a:rPr>
              <a:t>move </a:t>
            </a:r>
            <a:r>
              <a:rPr lang="en-US" sz="2000" b="1" dirty="0">
                <a:solidFill>
                  <a:srgbClr val="FF0000"/>
                </a:solidFill>
              </a:rPr>
              <a:t>to 25 </a:t>
            </a:r>
            <a:r>
              <a:rPr lang="en-US" sz="2000" b="1" dirty="0" smtClean="0">
                <a:solidFill>
                  <a:srgbClr val="FF0000"/>
                </a:solidFill>
              </a:rPr>
              <a:t>ns </a:t>
            </a:r>
            <a:r>
              <a:rPr lang="en-US" sz="2000" b="1" dirty="0">
                <a:solidFill>
                  <a:srgbClr val="FF0000"/>
                </a:solidFill>
              </a:rPr>
              <a:t>because of pile </a:t>
            </a:r>
            <a:r>
              <a:rPr lang="en-US" sz="2000" b="1" dirty="0" smtClean="0">
                <a:solidFill>
                  <a:srgbClr val="FF0000"/>
                </a:solidFill>
              </a:rPr>
              <a:t>up…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41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68362"/>
          </a:xfrm>
        </p:spPr>
        <p:txBody>
          <a:bodyPr/>
          <a:lstStyle/>
          <a:p>
            <a:r>
              <a:rPr lang="en-US" dirty="0" smtClean="0"/>
              <a:t>Beta* &amp; crossing angle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296582"/>
              </p:ext>
            </p:extLst>
          </p:nvPr>
        </p:nvGraphicFramePr>
        <p:xfrm>
          <a:off x="381000" y="1143000"/>
          <a:ext cx="8458200" cy="2499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054"/>
                <a:gridCol w="2221346"/>
                <a:gridCol w="1409700"/>
                <a:gridCol w="1409700"/>
                <a:gridCol w="1409700"/>
                <a:gridCol w="14097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Collimation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Scheme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Beta*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[cm]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25ns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Half X-angle [</a:t>
                      </a:r>
                      <a:r>
                        <a:rPr lang="en-US" dirty="0" err="1" smtClean="0"/>
                        <a:t>microrad</a:t>
                      </a:r>
                      <a:r>
                        <a:rPr lang="en-US" dirty="0" smtClean="0"/>
                        <a:t>]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25</a:t>
                      </a:r>
                      <a:r>
                        <a:rPr lang="en-US" baseline="0" dirty="0" smtClean="0"/>
                        <a:t>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Beta*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[cm]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50</a:t>
                      </a:r>
                      <a:r>
                        <a:rPr lang="en-US" baseline="0" dirty="0" smtClean="0"/>
                        <a:t> ns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Half X-angle</a:t>
                      </a:r>
                    </a:p>
                    <a:p>
                      <a:pPr algn="ctr"/>
                      <a:r>
                        <a:rPr lang="en-US" dirty="0" smtClean="0"/>
                        <a:t>[</a:t>
                      </a:r>
                      <a:r>
                        <a:rPr lang="en-US" dirty="0" err="1" smtClean="0"/>
                        <a:t>microrad</a:t>
                      </a:r>
                      <a:r>
                        <a:rPr lang="en-US" dirty="0" smtClean="0"/>
                        <a:t>]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50 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S1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Same</a:t>
                      </a:r>
                      <a:r>
                        <a:rPr lang="en-US" sz="20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in</a:t>
                      </a:r>
                      <a:r>
                        <a:rPr lang="en-US" sz="2000" baseline="0" dirty="0" smtClean="0">
                          <a:solidFill>
                            <a:srgbClr val="FF0000"/>
                          </a:solidFill>
                        </a:rPr>
                        <a:t> mm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190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140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Same in sigma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150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</a:t>
                      </a:r>
                      <a:r>
                        <a:rPr lang="en-US" sz="2000" baseline="0" dirty="0" smtClean="0"/>
                        <a:t> sigma retraction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160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Low emittance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150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120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-9836" y="0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</a:t>
            </a:r>
            <a:r>
              <a:rPr lang="en-US" sz="2400" dirty="0" smtClean="0"/>
              <a:t>ourtesy </a:t>
            </a:r>
            <a:r>
              <a:rPr lang="en-US" sz="2400" dirty="0" err="1" smtClean="0"/>
              <a:t>Roderik</a:t>
            </a:r>
            <a:r>
              <a:rPr lang="en-US" sz="2400" dirty="0" smtClean="0"/>
              <a:t> Bruce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86200"/>
            <a:ext cx="9144000" cy="268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328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2-12-20 at 7.31.0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3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031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50ns H9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100" y="1028700"/>
            <a:ext cx="7277100" cy="4800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6019800"/>
            <a:ext cx="17145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9588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 ns H9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" y="1358900"/>
            <a:ext cx="7683500" cy="4127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5791200"/>
            <a:ext cx="17145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4560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performance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121919"/>
              </p:ext>
            </p:extLst>
          </p:nvPr>
        </p:nvGraphicFramePr>
        <p:xfrm>
          <a:off x="152400" y="1143000"/>
          <a:ext cx="8839201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862"/>
                <a:gridCol w="1084167"/>
                <a:gridCol w="1084167"/>
                <a:gridCol w="1084167"/>
                <a:gridCol w="1071037"/>
                <a:gridCol w="1219200"/>
                <a:gridCol w="970740"/>
                <a:gridCol w="116286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Number of bunches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Ib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LHC</a:t>
                      </a:r>
                      <a:r>
                        <a:rPr lang="en-US" sz="1600" baseline="0" dirty="0" smtClean="0"/>
                        <a:t> FT</a:t>
                      </a:r>
                      <a:r>
                        <a:rPr lang="en-US" sz="1600" dirty="0" smtClean="0"/>
                        <a:t>[1e11]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Collimator</a:t>
                      </a:r>
                    </a:p>
                    <a:p>
                      <a:pPr algn="ctr"/>
                      <a:r>
                        <a:rPr lang="en-US" sz="1600" dirty="0" smtClean="0"/>
                        <a:t>scenario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Emit</a:t>
                      </a:r>
                    </a:p>
                    <a:p>
                      <a:pPr algn="ctr"/>
                      <a:r>
                        <a:rPr lang="en-US" sz="1600" dirty="0" smtClean="0"/>
                        <a:t>LHC (SPS)</a:t>
                      </a:r>
                    </a:p>
                    <a:p>
                      <a:pPr algn="ctr"/>
                      <a:r>
                        <a:rPr lang="en-US" sz="1600" dirty="0" smtClean="0"/>
                        <a:t>[um]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Peak </a:t>
                      </a:r>
                      <a:r>
                        <a:rPr lang="en-US" sz="1600" dirty="0" err="1" smtClean="0"/>
                        <a:t>Lumi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[cm-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~Pile-up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Int. </a:t>
                      </a:r>
                      <a:r>
                        <a:rPr lang="en-US" sz="1600" dirty="0" err="1" smtClean="0"/>
                        <a:t>Lumi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[fb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25 ns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2760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1.15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3.5</a:t>
                      </a:r>
                      <a:r>
                        <a:rPr lang="en-US" sz="2000" baseline="0" dirty="0" smtClean="0"/>
                        <a:t> (</a:t>
                      </a:r>
                      <a:r>
                        <a:rPr lang="en-US" sz="2000" dirty="0" smtClean="0"/>
                        <a:t>2.8)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9.2e33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24</a:t>
                      </a:r>
                      <a:endParaRPr lang="en-US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25 ns</a:t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low emit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2320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1.15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S4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1.9 (1.4)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1.6e34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43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42</a:t>
                      </a:r>
                      <a:endParaRPr lang="en-US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50 ns 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1380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1.6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2.3</a:t>
                      </a:r>
                      <a:r>
                        <a:rPr lang="en-US" sz="2000" baseline="0" dirty="0" smtClean="0"/>
                        <a:t> (1.7)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1.7e34</a:t>
                      </a:r>
                    </a:p>
                    <a:p>
                      <a:pPr algn="ctr"/>
                      <a:r>
                        <a:rPr lang="en-US" sz="2000" dirty="0" smtClean="0"/>
                        <a:t>level</a:t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0.9e34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76</a:t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level</a:t>
                      </a:r>
                    </a:p>
                    <a:p>
                      <a:pPr algn="ctr"/>
                      <a:r>
                        <a:rPr lang="en-US" sz="2000" dirty="0" smtClean="0"/>
                        <a:t>40 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~45*</a:t>
                      </a:r>
                      <a:endParaRPr lang="en-US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50 ns</a:t>
                      </a:r>
                    </a:p>
                    <a:p>
                      <a:pPr algn="ctr"/>
                      <a:r>
                        <a:rPr lang="en-US" sz="2000" dirty="0" smtClean="0"/>
                        <a:t>low emit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1260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1.6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S4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1.6 (1.2)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2.2e34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108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…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4876800"/>
            <a:ext cx="5638800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6.5 TeV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1.1 ns bunch length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150 days proton physics, HF = 0.2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70 </a:t>
            </a:r>
            <a:r>
              <a:rPr lang="en-US" sz="2000" dirty="0" err="1" smtClean="0"/>
              <a:t>mb</a:t>
            </a:r>
            <a:r>
              <a:rPr lang="en-US" sz="2000" dirty="0" smtClean="0"/>
              <a:t> visible cross-section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* different operational model – </a:t>
            </a:r>
            <a:r>
              <a:rPr lang="en-US" sz="2000" dirty="0" smtClean="0">
                <a:solidFill>
                  <a:srgbClr val="FF0000"/>
                </a:solidFill>
              </a:rPr>
              <a:t>caveat - unproven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34200" y="4876800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All numbers approximate</a:t>
            </a:r>
            <a:endParaRPr lang="en-US" sz="1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705600" y="5867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OLD NUMBERS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317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words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029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Nominal 25 ns </a:t>
            </a:r>
          </a:p>
          <a:p>
            <a:pPr lvl="1"/>
            <a:r>
              <a:rPr lang="en-US" dirty="0" smtClean="0"/>
              <a:t>gives more-or-less nominal luminosity </a:t>
            </a:r>
          </a:p>
          <a:p>
            <a:r>
              <a:rPr lang="en-US" dirty="0" smtClean="0"/>
              <a:t>BCMS 25 ns </a:t>
            </a:r>
          </a:p>
          <a:p>
            <a:pPr lvl="1"/>
            <a:r>
              <a:rPr lang="en-US" dirty="0" smtClean="0"/>
              <a:t>gives a healthy 1.6e34 </a:t>
            </a:r>
          </a:p>
          <a:p>
            <a:pPr lvl="1"/>
            <a:r>
              <a:rPr lang="en-US" dirty="0" smtClean="0"/>
              <a:t>peak &lt;mu&gt; around 40</a:t>
            </a:r>
          </a:p>
          <a:p>
            <a:pPr lvl="1"/>
            <a:r>
              <a:rPr lang="en-US" dirty="0" smtClean="0"/>
              <a:t>83% nominal intensity</a:t>
            </a:r>
          </a:p>
          <a:p>
            <a:r>
              <a:rPr lang="en-US" dirty="0" smtClean="0"/>
              <a:t>Nominal 50 ns</a:t>
            </a:r>
          </a:p>
          <a:p>
            <a:pPr lvl="1"/>
            <a:r>
              <a:rPr lang="en-US" dirty="0" smtClean="0"/>
              <a:t>gives a virtual luminosity of 1.7e34 with a pile-up of over 70</a:t>
            </a:r>
          </a:p>
          <a:p>
            <a:pPr lvl="1"/>
            <a:r>
              <a:rPr lang="en-US" dirty="0" err="1" smtClean="0"/>
              <a:t>levelling</a:t>
            </a:r>
            <a:r>
              <a:rPr lang="en-US" dirty="0" smtClean="0"/>
              <a:t> mandatory</a:t>
            </a:r>
          </a:p>
          <a:p>
            <a:r>
              <a:rPr lang="en-US" dirty="0" smtClean="0"/>
              <a:t>BCM </a:t>
            </a:r>
            <a:r>
              <a:rPr lang="en-US" dirty="0"/>
              <a:t>50 ns</a:t>
            </a:r>
          </a:p>
          <a:p>
            <a:pPr lvl="1"/>
            <a:r>
              <a:rPr lang="en-US" dirty="0"/>
              <a:t>gives a virtual luminosity of </a:t>
            </a:r>
            <a:r>
              <a:rPr lang="en-US" dirty="0" smtClean="0"/>
              <a:t>2.2e34 </a:t>
            </a:r>
            <a:r>
              <a:rPr lang="en-US" dirty="0"/>
              <a:t>with a pile-up of over </a:t>
            </a:r>
            <a:r>
              <a:rPr lang="en-US" dirty="0" smtClean="0"/>
              <a:t>100</a:t>
            </a:r>
            <a:endParaRPr lang="en-US" dirty="0"/>
          </a:p>
          <a:p>
            <a:pPr lvl="1"/>
            <a:r>
              <a:rPr lang="en-US" dirty="0" err="1"/>
              <a:t>levelling</a:t>
            </a:r>
            <a:r>
              <a:rPr lang="en-US" dirty="0"/>
              <a:t> </a:t>
            </a:r>
            <a:r>
              <a:rPr lang="en-US" dirty="0" smtClean="0"/>
              <a:t>even more mandatory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597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50 ns implies the existence of a robust </a:t>
            </a:r>
            <a:r>
              <a:rPr lang="en-US" dirty="0" err="1" smtClean="0"/>
              <a:t>levelling</a:t>
            </a:r>
            <a:r>
              <a:rPr lang="en-US" dirty="0" smtClean="0"/>
              <a:t> technique</a:t>
            </a:r>
          </a:p>
          <a:p>
            <a:r>
              <a:rPr lang="en-US" dirty="0" smtClean="0"/>
              <a:t>A non EC free 25 ns?</a:t>
            </a:r>
          </a:p>
          <a:p>
            <a:pPr lvl="1"/>
            <a:r>
              <a:rPr lang="en-US" dirty="0" smtClean="0"/>
              <a:t>bench marked very recently…</a:t>
            </a:r>
          </a:p>
          <a:p>
            <a:r>
              <a:rPr lang="en-US" dirty="0" smtClean="0"/>
              <a:t>The 25 ns will bring issues:</a:t>
            </a:r>
          </a:p>
          <a:p>
            <a:pPr lvl="1"/>
            <a:r>
              <a:rPr lang="en-US" dirty="0" smtClean="0"/>
              <a:t>UFOs, beam inducing heating, vacuum</a:t>
            </a:r>
          </a:p>
          <a:p>
            <a:r>
              <a:rPr lang="en-US" dirty="0" smtClean="0"/>
              <a:t>Low emittance 25 ns option is attractive for a number of reasons</a:t>
            </a:r>
          </a:p>
          <a:p>
            <a:pPr lvl="1"/>
            <a:r>
              <a:rPr lang="en-US" dirty="0" smtClean="0"/>
              <a:t>lower total beam current, performance…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17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strategy – for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Low intensity commissioning of full cycle – 2 months</a:t>
            </a:r>
          </a:p>
          <a:p>
            <a:pPr lvl="1"/>
            <a:r>
              <a:rPr lang="en-US" dirty="0" smtClean="0"/>
              <a:t>First pass machine protection commissioning and validation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First stable beams – low luminosity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Intensity ramp-up – 1 to 2 months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ommissioning continued: system (instrumentation, RF, TFB etc.), injection, machine protection, instrumentation…</a:t>
            </a:r>
          </a:p>
          <a:p>
            <a:pPr lvl="1"/>
            <a:r>
              <a:rPr lang="en-US" dirty="0" smtClean="0"/>
              <a:t>Variables: bunch intensity, number of bunches, emittance</a:t>
            </a:r>
          </a:p>
          <a:p>
            <a:pPr lvl="1"/>
            <a:r>
              <a:rPr lang="en-US" dirty="0" smtClean="0"/>
              <a:t>Pass straight to 50 ns, step up in no. batches</a:t>
            </a:r>
          </a:p>
          <a:p>
            <a:pPr lvl="1"/>
            <a:r>
              <a:rPr lang="en-US" dirty="0" smtClean="0"/>
              <a:t>Scrubbing for a few days will be required early on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50 ns operation (at pile-up limit) </a:t>
            </a:r>
            <a:endParaRPr lang="en-US" dirty="0" smtClean="0"/>
          </a:p>
          <a:p>
            <a:pPr lvl="1"/>
            <a:r>
              <a:rPr lang="en-US" dirty="0"/>
              <a:t>C</a:t>
            </a:r>
            <a:r>
              <a:rPr lang="en-US" dirty="0" smtClean="0"/>
              <a:t>haracterize vacuum, heat load, electron cloud, losses, instabilities, UFOs, impedance</a:t>
            </a:r>
          </a:p>
          <a:p>
            <a:pPr lvl="1"/>
            <a:r>
              <a:rPr lang="en-US" dirty="0" smtClean="0"/>
              <a:t>Nominal bunch intensity, 40 cm, 2.3 microns gives 9e33 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 and a pile-up of around 40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Options thereafter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2 weeks scrubbing for 25 ns, say 1 week to get 25 ns operational (if beta* and crossing angles are changed), intensity ramp up with 25 ns</a:t>
            </a:r>
          </a:p>
          <a:p>
            <a:pPr lvl="1"/>
            <a:r>
              <a:rPr lang="en-US" dirty="0" smtClean="0"/>
              <a:t>Commission </a:t>
            </a:r>
            <a:r>
              <a:rPr lang="en-US" dirty="0" err="1" smtClean="0"/>
              <a:t>levelling</a:t>
            </a:r>
            <a:r>
              <a:rPr lang="en-US" dirty="0" smtClean="0"/>
              <a:t> of 50 ns and push bunch intensity up, emittance down…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943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2015-overvie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9400"/>
            <a:ext cx="9144000" cy="629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111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Magnetically, optically, operationally well understood</a:t>
            </a:r>
          </a:p>
          <a:p>
            <a:r>
              <a:rPr lang="en-US" dirty="0" smtClean="0"/>
              <a:t>System performance</a:t>
            </a:r>
          </a:p>
          <a:p>
            <a:pPr lvl="1"/>
            <a:r>
              <a:rPr lang="en-US" dirty="0" smtClean="0"/>
              <a:t>generally good to excellent</a:t>
            </a:r>
          </a:p>
          <a:p>
            <a:pPr lvl="1"/>
            <a:r>
              <a:rPr lang="en-US" dirty="0" smtClean="0"/>
              <a:t>issues identified and being addressed</a:t>
            </a:r>
          </a:p>
          <a:p>
            <a:r>
              <a:rPr lang="en-US" dirty="0" smtClean="0"/>
              <a:t>Limitations well studied, well understood and quantified</a:t>
            </a:r>
          </a:p>
          <a:p>
            <a:r>
              <a:rPr lang="en-US" dirty="0" smtClean="0"/>
              <a:t>25 ns it is (via 50 ns)</a:t>
            </a:r>
          </a:p>
          <a:p>
            <a:pPr lvl="1"/>
            <a:r>
              <a:rPr lang="en-US" dirty="0" smtClean="0"/>
              <a:t>but in a non EC free environment at least initially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57085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Misc</a:t>
            </a:r>
            <a:r>
              <a:rPr lang="en-US" dirty="0" smtClean="0"/>
              <a:t> eternal questions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Eternal can we minimize or be more flexible with the technical stops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292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R2E: Past/Present/Future</a:t>
            </a:r>
            <a:endParaRPr lang="en-US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" y="773996"/>
            <a:ext cx="7056784" cy="5014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H="1">
            <a:off x="1880688" y="4158372"/>
            <a:ext cx="4536504" cy="86409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20935565">
            <a:off x="4425848" y="3973706"/>
            <a:ext cx="1914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~3 dumps per fb</a:t>
            </a:r>
            <a:r>
              <a:rPr lang="en-US" b="1" baseline="30000" dirty="0" smtClean="0">
                <a:solidFill>
                  <a:srgbClr val="C00000"/>
                </a:solidFill>
              </a:rPr>
              <a:t>-1</a:t>
            </a:r>
            <a:endParaRPr lang="en-US" b="1" baseline="300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419128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2012</a:t>
            </a:r>
            <a:endParaRPr lang="en-US" b="1" baseline="30000" dirty="0">
              <a:solidFill>
                <a:srgbClr val="C0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894164" y="1111176"/>
            <a:ext cx="2412309" cy="3911292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8144006">
            <a:off x="2204284" y="2367649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999FF">
                    <a:lumMod val="50000"/>
                  </a:srgbClr>
                </a:solidFill>
              </a:rPr>
              <a:t>~12 dumps per fb</a:t>
            </a:r>
            <a:r>
              <a:rPr lang="en-US" b="1" baseline="30000" dirty="0" smtClean="0">
                <a:solidFill>
                  <a:srgbClr val="9999FF">
                    <a:lumMod val="50000"/>
                  </a:srgbClr>
                </a:solidFill>
              </a:rPr>
              <a:t>-1</a:t>
            </a:r>
            <a:endParaRPr lang="en-US" b="1" baseline="30000" dirty="0">
              <a:solidFill>
                <a:srgbClr val="9999FF">
                  <a:lumMod val="50000"/>
                </a:srgb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64633" y="135006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999FF">
                    <a:lumMod val="50000"/>
                  </a:srgbClr>
                </a:solidFill>
              </a:rPr>
              <a:t>2011</a:t>
            </a:r>
            <a:endParaRPr lang="en-US" b="1" baseline="30000" dirty="0">
              <a:solidFill>
                <a:srgbClr val="9999FF">
                  <a:lumMod val="50000"/>
                </a:srgb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57806" y="2948751"/>
            <a:ext cx="25506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2011/12 </a:t>
            </a:r>
            <a:r>
              <a:rPr lang="en-US" b="1" dirty="0" err="1" smtClean="0">
                <a:solidFill>
                  <a:srgbClr val="C00000"/>
                </a:solidFill>
              </a:rPr>
              <a:t>xMasBreak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‘Early’ Relocation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+ Additional Shielding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+ Equipment Upgrades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9434" y="2214156"/>
            <a:ext cx="229101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9999FF">
                    <a:lumMod val="50000"/>
                  </a:srgbClr>
                </a:solidFill>
              </a:rPr>
              <a:t>Several shielding </a:t>
            </a:r>
            <a:br>
              <a:rPr lang="en-US" sz="1600" b="1" dirty="0" smtClean="0">
                <a:solidFill>
                  <a:srgbClr val="9999FF">
                    <a:lumMod val="50000"/>
                  </a:srgbClr>
                </a:solidFill>
              </a:rPr>
            </a:br>
            <a:r>
              <a:rPr lang="en-US" sz="1600" b="1" dirty="0" smtClean="0">
                <a:solidFill>
                  <a:srgbClr val="9999FF">
                    <a:lumMod val="50000"/>
                  </a:srgbClr>
                </a:solidFill>
              </a:rPr>
              <a:t>campaigns prior</a:t>
            </a:r>
            <a:br>
              <a:rPr lang="en-US" sz="1600" b="1" dirty="0" smtClean="0">
                <a:solidFill>
                  <a:srgbClr val="9999FF">
                    <a:lumMod val="50000"/>
                  </a:srgbClr>
                </a:solidFill>
              </a:rPr>
            </a:br>
            <a:r>
              <a:rPr lang="en-US" sz="1600" b="1" dirty="0" smtClean="0">
                <a:solidFill>
                  <a:srgbClr val="9999FF">
                    <a:lumMod val="50000"/>
                  </a:srgbClr>
                </a:solidFill>
              </a:rPr>
              <a:t>the 2011 Run + </a:t>
            </a:r>
            <a:br>
              <a:rPr lang="en-US" sz="1600" b="1" dirty="0" smtClean="0">
                <a:solidFill>
                  <a:srgbClr val="9999FF">
                    <a:lumMod val="50000"/>
                  </a:srgbClr>
                </a:solidFill>
              </a:rPr>
            </a:br>
            <a:r>
              <a:rPr lang="en-US" sz="1600" b="1" dirty="0" smtClean="0">
                <a:solidFill>
                  <a:srgbClr val="9999FF">
                    <a:lumMod val="50000"/>
                  </a:srgbClr>
                </a:solidFill>
              </a:rPr>
              <a:t>Relocations ‘on the fly’</a:t>
            </a:r>
            <a:br>
              <a:rPr lang="en-US" sz="1600" b="1" dirty="0" smtClean="0">
                <a:solidFill>
                  <a:srgbClr val="9999FF">
                    <a:lumMod val="50000"/>
                  </a:srgbClr>
                </a:solidFill>
              </a:rPr>
            </a:br>
            <a:r>
              <a:rPr lang="en-US" sz="1600" b="1" dirty="0" smtClean="0">
                <a:solidFill>
                  <a:srgbClr val="9999FF">
                    <a:lumMod val="50000"/>
                  </a:srgbClr>
                </a:solidFill>
              </a:rPr>
              <a:t>+ Equipment Upgrades</a:t>
            </a:r>
            <a:br>
              <a:rPr lang="en-US" sz="1600" b="1" dirty="0" smtClean="0">
                <a:solidFill>
                  <a:srgbClr val="9999FF">
                    <a:lumMod val="50000"/>
                  </a:srgbClr>
                </a:solidFill>
              </a:rPr>
            </a:br>
            <a:endParaRPr lang="en-US" sz="1600" b="1" dirty="0" smtClean="0">
              <a:solidFill>
                <a:srgbClr val="9999FF">
                  <a:lumMod val="50000"/>
                </a:srgbClr>
              </a:solidFill>
            </a:endParaRPr>
          </a:p>
        </p:txBody>
      </p:sp>
      <p:cxnSp>
        <p:nvCxnSpPr>
          <p:cNvPr id="14" name="Straight Connector 13"/>
          <p:cNvCxnSpPr>
            <a:stCxn id="16" idx="1"/>
          </p:cNvCxnSpPr>
          <p:nvPr/>
        </p:nvCxnSpPr>
        <p:spPr>
          <a:xfrm flipH="1">
            <a:off x="1893636" y="4919102"/>
            <a:ext cx="4256856" cy="10336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21444939">
            <a:off x="4313714" y="4608606"/>
            <a:ext cx="2135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&lt; 0.5 dump per fb</a:t>
            </a:r>
            <a:r>
              <a:rPr lang="en-US" b="1" baseline="30000" dirty="0" smtClean="0">
                <a:solidFill>
                  <a:srgbClr val="00B050"/>
                </a:solidFill>
              </a:rPr>
              <a:t>-1</a:t>
            </a:r>
            <a:endParaRPr lang="en-US" b="1" baseline="30000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0492" y="4734436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&gt;LS1 (nominal -&gt; ultimate)</a:t>
            </a:r>
            <a:endParaRPr lang="en-US" b="1" baseline="30000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66516" y="4446404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R2E-Project aiming for …</a:t>
            </a:r>
            <a:endParaRPr lang="en-US" b="1" baseline="30000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4469" y="764704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2012 SEE Failure Analysis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66622" y="5325015"/>
            <a:ext cx="44773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990000"/>
                </a:solidFill>
              </a:rPr>
              <a:t>Equipment relocations @ 4 LHC Points</a:t>
            </a:r>
            <a:br>
              <a:rPr lang="en-US" b="1" dirty="0" smtClean="0">
                <a:solidFill>
                  <a:srgbClr val="990000"/>
                </a:solidFill>
              </a:rPr>
            </a:br>
            <a:r>
              <a:rPr lang="en-US" b="1" dirty="0" smtClean="0">
                <a:solidFill>
                  <a:srgbClr val="990000"/>
                </a:solidFill>
              </a:rPr>
              <a:t>   (&gt;100 Racks, &gt;60 weeks of work)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990000"/>
                </a:solidFill>
              </a:rPr>
              <a:t>Additional shielding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990000"/>
                </a:solidFill>
              </a:rPr>
              <a:t>Critical system upgrades (QPS, FGC)</a:t>
            </a:r>
          </a:p>
        </p:txBody>
      </p:sp>
      <p:sp>
        <p:nvSpPr>
          <p:cNvPr id="5" name="Down Arrow 4"/>
          <p:cNvSpPr/>
          <p:nvPr/>
        </p:nvSpPr>
        <p:spPr bwMode="auto">
          <a:xfrm>
            <a:off x="6876256" y="5062414"/>
            <a:ext cx="224408" cy="284604"/>
          </a:xfrm>
          <a:prstGeom prst="downArrow">
            <a:avLst/>
          </a:prstGeom>
          <a:solidFill>
            <a:srgbClr val="99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7452320" y="5064082"/>
            <a:ext cx="224408" cy="284604"/>
          </a:xfrm>
          <a:prstGeom prst="downArrow">
            <a:avLst/>
          </a:prstGeom>
          <a:solidFill>
            <a:srgbClr val="99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>
            <a:off x="8164016" y="5062414"/>
            <a:ext cx="224408" cy="284604"/>
          </a:xfrm>
          <a:prstGeom prst="downArrow">
            <a:avLst/>
          </a:prstGeom>
          <a:solidFill>
            <a:srgbClr val="99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7104" y="5715000"/>
            <a:ext cx="4114800" cy="838200"/>
          </a:xfrm>
          <a:prstGeom prst="roundRect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We o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we </a:t>
            </a:r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R2E and the concerned equipment groups a huge thank you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949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2" grpId="0"/>
      <p:bldP spid="13" grpId="0"/>
      <p:bldP spid="15" grpId="0"/>
      <p:bldP spid="16" grpId="0"/>
      <p:bldP spid="17" grpId="0"/>
      <p:bldP spid="18" grpId="0"/>
      <p:bldP spid="5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interesting probes of failure space this – still learning</a:t>
            </a:r>
          </a:p>
          <a:p>
            <a:pPr lvl="1"/>
            <a:r>
              <a:rPr lang="en-US" dirty="0" smtClean="0"/>
              <a:t>OFSU</a:t>
            </a:r>
          </a:p>
          <a:p>
            <a:pPr lvl="1"/>
            <a:r>
              <a:rPr lang="en-US" dirty="0" smtClean="0"/>
              <a:t>LBDS 12V</a:t>
            </a:r>
          </a:p>
          <a:p>
            <a:pPr lvl="1"/>
            <a:r>
              <a:rPr lang="en-US" dirty="0" smtClean="0"/>
              <a:t>BSRT mirror</a:t>
            </a:r>
          </a:p>
          <a:p>
            <a:pPr lvl="1"/>
            <a:r>
              <a:rPr lang="en-US" dirty="0" smtClean="0"/>
              <a:t>TL collimators</a:t>
            </a:r>
          </a:p>
          <a:p>
            <a:pPr lvl="1"/>
            <a:r>
              <a:rPr lang="en-US" dirty="0" smtClean="0"/>
              <a:t>Injecting H9</a:t>
            </a:r>
          </a:p>
          <a:p>
            <a:r>
              <a:rPr lang="en-US" dirty="0" smtClean="0"/>
              <a:t>MD enforcement</a:t>
            </a:r>
          </a:p>
          <a:p>
            <a:r>
              <a:rPr lang="en-US" dirty="0" smtClean="0"/>
              <a:t>Workshop….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3270728"/>
            <a:ext cx="3187700" cy="358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66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Operational cycle is well optimized and transfers reasonably to 7 TeV</a:t>
            </a:r>
          </a:p>
          <a:p>
            <a:r>
              <a:rPr lang="en-US" dirty="0" smtClean="0"/>
              <a:t>“Aggressive” modifications</a:t>
            </a:r>
          </a:p>
          <a:p>
            <a:pPr lvl="1"/>
            <a:r>
              <a:rPr lang="en-US" dirty="0" smtClean="0"/>
              <a:t>precycle non MB to less than 7 TeV</a:t>
            </a:r>
          </a:p>
          <a:p>
            <a:pPr lvl="1"/>
            <a:r>
              <a:rPr lang="en-US" dirty="0" smtClean="0"/>
              <a:t>combined ramp and squeeze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partial squeeze with colliding beams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beta* </a:t>
            </a:r>
            <a:r>
              <a:rPr lang="en-US" dirty="0" err="1" smtClean="0">
                <a:solidFill>
                  <a:srgbClr val="FF0000"/>
                </a:solidFill>
              </a:rPr>
              <a:t>levelling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Options for these two and possible implementations need to be explored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An effective solution should be in place for post LS1</a:t>
            </a:r>
          </a:p>
          <a:p>
            <a:r>
              <a:rPr lang="en-US" dirty="0" smtClean="0"/>
              <a:t>Operational robustness – first priority</a:t>
            </a:r>
          </a:p>
          <a:p>
            <a:pPr lvl="1"/>
            <a:r>
              <a:rPr lang="en-US" dirty="0" smtClean="0"/>
              <a:t>personally I wouldn’t rely completely on reproducibility</a:t>
            </a:r>
          </a:p>
          <a:p>
            <a:r>
              <a:rPr lang="en-US" dirty="0"/>
              <a:t>Start up with conservative cycle, then become more aggressive when the dust has settled.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29596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Spectrometers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Switch crossing angle in point </a:t>
            </a:r>
            <a:r>
              <a:rPr lang="en-US" dirty="0"/>
              <a:t>8 to vertical at </a:t>
            </a:r>
            <a:r>
              <a:rPr lang="en-US" dirty="0" smtClean="0"/>
              <a:t>injection, while being elegant solution, </a:t>
            </a:r>
            <a:r>
              <a:rPr lang="en-US" dirty="0" smtClean="0">
                <a:solidFill>
                  <a:srgbClr val="FF0000"/>
                </a:solidFill>
              </a:rPr>
              <a:t>implies global change of aperture limit to point 8 – implications to be fully explored</a:t>
            </a:r>
          </a:p>
          <a:p>
            <a:r>
              <a:rPr lang="en-US" dirty="0" smtClean="0"/>
              <a:t>(Lack of) possibility  to rotate beam screen during LS1 to be confirmed..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34200" y="6451597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Bernhard </a:t>
            </a:r>
            <a:r>
              <a:rPr lang="en-US" dirty="0" err="1" smtClean="0"/>
              <a:t>Holzer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730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Delphine</a:t>
            </a:r>
            <a:r>
              <a:rPr lang="en-US" dirty="0"/>
              <a:t> </a:t>
            </a:r>
          </a:p>
          <a:p>
            <a:pPr lvl="1"/>
            <a:r>
              <a:rPr lang="en-US"/>
              <a:t>Iron </a:t>
            </a:r>
            <a:r>
              <a:rPr lang="en-US" smtClean="0"/>
              <a:t>fist </a:t>
            </a:r>
            <a:r>
              <a:rPr lang="en-US" dirty="0"/>
              <a:t>in a velvet glove </a:t>
            </a:r>
          </a:p>
        </p:txBody>
      </p:sp>
      <p:pic>
        <p:nvPicPr>
          <p:cNvPr id="7" name="Picture 6" descr="Screen shot 2012-12-20 at 7.38.4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124200"/>
            <a:ext cx="3990808" cy="267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09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hamonix-EHB">
  <a:themeElements>
    <a:clrScheme name="Pixel 13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CC00CC"/>
      </a:hlink>
      <a:folHlink>
        <a:srgbClr val="CCCCE6"/>
      </a:folHlink>
    </a:clrScheme>
    <a:fontScheme name="Pixel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6344139</TotalTime>
  <Words>2543</Words>
  <Application>Microsoft Macintosh PowerPoint</Application>
  <PresentationFormat>On-screen Show (4:3)</PresentationFormat>
  <Paragraphs>426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0" baseType="lpstr">
      <vt:lpstr>Office Theme</vt:lpstr>
      <vt:lpstr>Chamonix-EHB</vt:lpstr>
      <vt:lpstr>Potential performance: pulling it all together</vt:lpstr>
      <vt:lpstr>Workshop outline</vt:lpstr>
      <vt:lpstr>Availability</vt:lpstr>
      <vt:lpstr>PowerPoint Presentation</vt:lpstr>
      <vt:lpstr>R2E: Past/Present/Future</vt:lpstr>
      <vt:lpstr>Machine protection</vt:lpstr>
      <vt:lpstr>Cycle</vt:lpstr>
      <vt:lpstr>Spectrometers</vt:lpstr>
      <vt:lpstr>Systems</vt:lpstr>
      <vt:lpstr>PowerPoint Presentation</vt:lpstr>
      <vt:lpstr>Systems</vt:lpstr>
      <vt:lpstr>Systems</vt:lpstr>
      <vt:lpstr>Systems</vt:lpstr>
      <vt:lpstr>ADT</vt:lpstr>
      <vt:lpstr>ADT Settings management</vt:lpstr>
      <vt:lpstr>Controls</vt:lpstr>
      <vt:lpstr>Session 4a summary Performance limitations: 2012 review and 2014 outlook (6.5 TeV, 25ns, higher total I...) </vt:lpstr>
      <vt:lpstr>Limitations</vt:lpstr>
      <vt:lpstr>PowerPoint Presentation</vt:lpstr>
      <vt:lpstr>Limitations</vt:lpstr>
      <vt:lpstr>PowerPoint Presentation</vt:lpstr>
      <vt:lpstr>25 ns &amp; electron cloud</vt:lpstr>
      <vt:lpstr>25 ns &amp; electron cloud</vt:lpstr>
      <vt:lpstr>Cryogenics</vt:lpstr>
      <vt:lpstr>Session 4b summary Performance limitations: 2012 review and 2014 outlook (6.5 TeV, 25ns, higher total I...) </vt:lpstr>
      <vt:lpstr> Vacuum, Giulia Lanza</vt:lpstr>
      <vt:lpstr>UFOs</vt:lpstr>
      <vt:lpstr>BLM thresholds - past experience.  Eduardo Nebot Del Busto</vt:lpstr>
      <vt:lpstr>Cleaning and collimator operation – outlook,  Belen Maria Salvachua Ferrando</vt:lpstr>
      <vt:lpstr>PowerPoint Presentation</vt:lpstr>
      <vt:lpstr>Emittance preservation,  Maria Kuhn</vt:lpstr>
      <vt:lpstr>Summary Optics and dynamic aperture at 4 at 6.5 TeV, Rogelio Tomas Garcia</vt:lpstr>
      <vt:lpstr>After LS1</vt:lpstr>
      <vt:lpstr>Post LS1</vt:lpstr>
      <vt:lpstr>Parameters</vt:lpstr>
      <vt:lpstr>Cycle</vt:lpstr>
      <vt:lpstr>Beam from injectors LS1 to LS2 </vt:lpstr>
      <vt:lpstr>50 versus 25 ns</vt:lpstr>
      <vt:lpstr>Beta* &amp; crossing angle</vt:lpstr>
      <vt:lpstr>50ns H9</vt:lpstr>
      <vt:lpstr>25 ns H9</vt:lpstr>
      <vt:lpstr>Potential performance</vt:lpstr>
      <vt:lpstr>In words</vt:lpstr>
      <vt:lpstr>Comments</vt:lpstr>
      <vt:lpstr>2015 strategy – for discussion</vt:lpstr>
      <vt:lpstr>PowerPoint Presentation</vt:lpstr>
      <vt:lpstr>Conclusions</vt:lpstr>
      <vt:lpstr>Misc eternal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PresenterMedia.com</dc:creator>
  <cp:lastModifiedBy>Mike Lamont</cp:lastModifiedBy>
  <cp:revision>1828</cp:revision>
  <dcterms:created xsi:type="dcterms:W3CDTF">2011-01-18T19:25:28Z</dcterms:created>
  <dcterms:modified xsi:type="dcterms:W3CDTF">2012-12-21T08:53:05Z</dcterms:modified>
</cp:coreProperties>
</file>