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59" r:id="rId5"/>
    <p:sldId id="263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3E73C-EE4E-4F64-97FC-9AA09968894E}" type="datetimeFigureOut">
              <a:rPr lang="en-GB" smtClean="0"/>
              <a:t>08/10/2012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9343B-B2A6-4DB2-BF6F-2E075BF00A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919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31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6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5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8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34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48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7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55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1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67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4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0BBCC-119F-43B8-8C00-69A83495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234142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Workspaces\d\drawings\elec\hpgl\75sps\ebd0002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PLC NANO MANAGING SAFETY FUNCTIONS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acting on electrical </a:t>
            </a:r>
            <a:r>
              <a:rPr lang="en-US" dirty="0" smtClean="0"/>
              <a:t>p</a:t>
            </a:r>
            <a:r>
              <a:rPr lang="en-US" dirty="0" smtClean="0"/>
              <a:t>ower</a:t>
            </a:r>
          </a:p>
          <a:p>
            <a:r>
              <a:rPr lang="en-US" dirty="0" smtClean="0"/>
              <a:t>for </a:t>
            </a:r>
            <a:r>
              <a:rPr lang="en-US" dirty="0"/>
              <a:t>MEY/NA Experiments/Barracks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99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PLC TYPE AND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PLC </a:t>
            </a:r>
            <a:r>
              <a:rPr lang="en-US" sz="2400" dirty="0" smtClean="0"/>
              <a:t>SCHNEIDER </a:t>
            </a:r>
            <a:r>
              <a:rPr lang="en-US" sz="2400" dirty="0" smtClean="0"/>
              <a:t>of type TSX-NANO (TSX-07 312422), out of production by SCHNEIDER</a:t>
            </a:r>
          </a:p>
          <a:p>
            <a:r>
              <a:rPr lang="en-US" sz="2400" dirty="0" smtClean="0"/>
              <a:t>Installed by EL at the end of the ’90’s</a:t>
            </a:r>
          </a:p>
          <a:p>
            <a:r>
              <a:rPr lang="en-US" sz="2400" dirty="0" smtClean="0"/>
              <a:t>It manages safety inputs, such as FIRE, GAS, TEMPERATURE and AUL to cut the power of the Experiment and/or its barracks and/or its </a:t>
            </a:r>
            <a:r>
              <a:rPr lang="en-US" sz="2400" dirty="0" err="1" smtClean="0"/>
              <a:t>clim</a:t>
            </a:r>
            <a:r>
              <a:rPr lang="en-US" sz="2400" dirty="0" smtClean="0"/>
              <a:t>, based on the logic below:</a:t>
            </a:r>
          </a:p>
          <a:p>
            <a:endParaRPr lang="fr-CH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34004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2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8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photos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93" y="3933056"/>
            <a:ext cx="3600366" cy="2401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84784"/>
            <a:ext cx="3384447" cy="225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83" y="1484784"/>
            <a:ext cx="3384447" cy="2257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3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39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CUT OF ALPHA EXP.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After the power cut of ALPHA Experiment (</a:t>
            </a:r>
            <a:r>
              <a:rPr lang="en-US" sz="2400" dirty="0" smtClean="0"/>
              <a:t>193 - AD </a:t>
            </a:r>
            <a:r>
              <a:rPr lang="en-US" sz="2400" dirty="0" smtClean="0"/>
              <a:t>Complex) on the 28/07/2012, due to failure of a PLC NANO, a MERI was issued (EDMS </a:t>
            </a:r>
            <a:r>
              <a:rPr lang="en-US" sz="2400" dirty="0" smtClean="0">
                <a:hlinkClick r:id="rId2"/>
              </a:rPr>
              <a:t>1234142</a:t>
            </a:r>
            <a:r>
              <a:rPr lang="en-US" sz="2400" dirty="0" smtClean="0"/>
              <a:t>) and the incident discussed during a TIOC meeting.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Group EL clarified </a:t>
            </a:r>
            <a:r>
              <a:rPr lang="en-US" sz="2400" dirty="0" smtClean="0"/>
              <a:t>that, although the PLC’s </a:t>
            </a:r>
            <a:r>
              <a:rPr lang="en-US" sz="2400" dirty="0" smtClean="0"/>
              <a:t>had been installed by EL based on Users </a:t>
            </a:r>
            <a:r>
              <a:rPr lang="en-US" sz="2400" dirty="0" smtClean="0"/>
              <a:t>request at the time, they are are </a:t>
            </a:r>
            <a:r>
              <a:rPr lang="en-US" sz="2400" dirty="0" smtClean="0"/>
              <a:t>not EN/EL </a:t>
            </a:r>
            <a:r>
              <a:rPr lang="en-US" sz="2400" dirty="0" smtClean="0"/>
              <a:t>responsibility, nor within EL competences and mandate. 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4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51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PLC installed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</a:t>
            </a:r>
            <a:r>
              <a:rPr lang="en-US" sz="2400" dirty="0" smtClean="0"/>
              <a:t>inventory </a:t>
            </a:r>
            <a:r>
              <a:rPr lang="en-US" sz="2400" dirty="0" smtClean="0"/>
              <a:t>has </a:t>
            </a:r>
            <a:r>
              <a:rPr lang="en-US" sz="2400" dirty="0" smtClean="0"/>
              <a:t>been done </a:t>
            </a:r>
            <a:r>
              <a:rPr lang="en-US" sz="2400" dirty="0" smtClean="0"/>
              <a:t>by EL in the mean time. </a:t>
            </a:r>
            <a:r>
              <a:rPr lang="en-US" sz="2400" dirty="0" smtClean="0"/>
              <a:t>21 </a:t>
            </a:r>
            <a:r>
              <a:rPr lang="en-US" sz="2400" dirty="0" smtClean="0"/>
              <a:t>PLC’s </a:t>
            </a:r>
            <a:r>
              <a:rPr lang="en-US" sz="2400" dirty="0" smtClean="0"/>
              <a:t>of this type </a:t>
            </a:r>
            <a:r>
              <a:rPr lang="en-US" sz="2400" dirty="0" smtClean="0"/>
              <a:t>have been found in </a:t>
            </a:r>
            <a:r>
              <a:rPr lang="en-US" sz="2400" dirty="0" err="1" smtClean="0"/>
              <a:t>Meyrin</a:t>
            </a:r>
            <a:r>
              <a:rPr lang="en-US" sz="2400" dirty="0" smtClean="0"/>
              <a:t> and North Area experimental areas:</a:t>
            </a:r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3 in AD</a:t>
            </a:r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2 in West Hall</a:t>
            </a:r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7 in East Hall</a:t>
            </a:r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1 in </a:t>
            </a:r>
            <a:r>
              <a:rPr lang="en-GB" sz="2400" dirty="0" err="1"/>
              <a:t>nTOF</a:t>
            </a:r>
            <a:endParaRPr lang="en-GB" sz="2400" dirty="0"/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3 in EHN1</a:t>
            </a:r>
          </a:p>
          <a:p>
            <a:pPr lvl="6">
              <a:buFont typeface="Wingdings" pitchFamily="2" charset="2"/>
              <a:buChar char="Ø"/>
            </a:pPr>
            <a:r>
              <a:rPr lang="en-GB" sz="2400" dirty="0"/>
              <a:t>5 in EHN2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5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0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By a visual </a:t>
            </a:r>
            <a:r>
              <a:rPr lang="en-US" sz="2400" dirty="0" smtClean="0"/>
              <a:t>inspection </a:t>
            </a:r>
            <a:r>
              <a:rPr lang="en-US" sz="2400" dirty="0" smtClean="0"/>
              <a:t>of </a:t>
            </a:r>
            <a:r>
              <a:rPr lang="en-US" sz="2400" dirty="0" smtClean="0"/>
              <a:t>the </a:t>
            </a:r>
            <a:r>
              <a:rPr lang="en-US" sz="2400" dirty="0" smtClean="0"/>
              <a:t>installations, it has been noted that the majority </a:t>
            </a:r>
            <a:r>
              <a:rPr lang="en-US" sz="2400" dirty="0"/>
              <a:t>of inputs are </a:t>
            </a:r>
            <a:r>
              <a:rPr lang="en-US" sz="2400" dirty="0" smtClean="0"/>
              <a:t>bridged (Temp, Gas</a:t>
            </a:r>
            <a:r>
              <a:rPr lang="en-US" sz="2400" dirty="0" smtClean="0"/>
              <a:t>,..) and some are not even cabled.</a:t>
            </a:r>
            <a:endParaRPr lang="en-US" sz="2400" dirty="0"/>
          </a:p>
          <a:p>
            <a:r>
              <a:rPr lang="en-US" sz="2400" dirty="0"/>
              <a:t>In West Hall </a:t>
            </a:r>
            <a:r>
              <a:rPr lang="en-US" sz="2400" dirty="0" smtClean="0"/>
              <a:t>2 PLC’s </a:t>
            </a:r>
            <a:r>
              <a:rPr lang="en-US" sz="2400" dirty="0" smtClean="0"/>
              <a:t>still running could </a:t>
            </a:r>
            <a:r>
              <a:rPr lang="en-US" sz="2400" dirty="0" smtClean="0"/>
              <a:t>be dismantled since all inputs are </a:t>
            </a:r>
            <a:r>
              <a:rPr lang="en-US" sz="2400" dirty="0" smtClean="0"/>
              <a:t>bridged (no more beam lines).</a:t>
            </a:r>
            <a:endParaRPr lang="en-US" sz="2400" dirty="0" smtClean="0"/>
          </a:p>
          <a:p>
            <a:r>
              <a:rPr lang="en-US" sz="2400" dirty="0" smtClean="0"/>
              <a:t>2 </a:t>
            </a:r>
            <a:r>
              <a:rPr lang="en-US" sz="2400" dirty="0" smtClean="0"/>
              <a:t>versions of </a:t>
            </a:r>
            <a:r>
              <a:rPr lang="en-US" sz="2400" dirty="0" smtClean="0"/>
              <a:t>PLC software programs </a:t>
            </a:r>
            <a:r>
              <a:rPr lang="en-US" sz="2400" dirty="0" smtClean="0"/>
              <a:t>have been found (with a minor variant between the 2 programs). </a:t>
            </a:r>
            <a:endParaRPr lang="en-US" sz="2400" dirty="0" smtClean="0"/>
          </a:p>
          <a:p>
            <a:r>
              <a:rPr lang="en-US" sz="2400" dirty="0" smtClean="0"/>
              <a:t>A general </a:t>
            </a:r>
            <a:r>
              <a:rPr lang="en-US" sz="2400" dirty="0"/>
              <a:t>PLC </a:t>
            </a:r>
            <a:r>
              <a:rPr lang="en-US" sz="2400" dirty="0" smtClean="0">
                <a:hlinkClick r:id="rId2" action="ppaction://hlinkfile"/>
              </a:rPr>
              <a:t>electrical drawing </a:t>
            </a:r>
            <a:r>
              <a:rPr lang="en-US" sz="2400" dirty="0" smtClean="0"/>
              <a:t>exists, that would need to be crosschecked for each installed PLC (to mark what is really cabled and what it is not).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6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79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approach for all PLC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Due to the obsolescence of the </a:t>
            </a:r>
            <a:r>
              <a:rPr lang="en-US" sz="2400" dirty="0" smtClean="0"/>
              <a:t>material, the installation and the difficulty to have PLC </a:t>
            </a:r>
            <a:r>
              <a:rPr lang="en-US" sz="2400" dirty="0" smtClean="0"/>
              <a:t>NANO </a:t>
            </a:r>
            <a:r>
              <a:rPr lang="en-US" sz="2400" dirty="0" smtClean="0"/>
              <a:t>spares, all PLC’s will have </a:t>
            </a:r>
            <a:r>
              <a:rPr lang="en-US" sz="2400" dirty="0" smtClean="0"/>
              <a:t>to be replaced </a:t>
            </a:r>
            <a:endParaRPr lang="en-US" sz="2400" dirty="0"/>
          </a:p>
          <a:p>
            <a:pPr lvl="1"/>
            <a:r>
              <a:rPr lang="en-US" sz="2000" dirty="0" smtClean="0"/>
              <a:t>In the mean time the 2 PLC in WH could be removed and kept as spare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The visual inspection in the PLC rack proved that a </a:t>
            </a:r>
            <a:r>
              <a:rPr lang="en-US" sz="2400" dirty="0" smtClean="0"/>
              <a:t>risk analysis should be re-evaluated </a:t>
            </a:r>
            <a:r>
              <a:rPr lang="en-US" sz="2400" dirty="0" smtClean="0"/>
              <a:t>for each </a:t>
            </a:r>
            <a:r>
              <a:rPr lang="en-US" sz="2400" dirty="0" smtClean="0"/>
              <a:t>installation, to know exactly what information should cut the power of an Experiment and its barracks. </a:t>
            </a:r>
          </a:p>
          <a:p>
            <a:endParaRPr lang="en-US" sz="2000" dirty="0" smtClean="0"/>
          </a:p>
          <a:p>
            <a:r>
              <a:rPr lang="en-US" sz="2400" dirty="0" smtClean="0"/>
              <a:t>Extreme difficulty we’ve found so far to know who to contact to bring up this issue (Facility </a:t>
            </a:r>
            <a:r>
              <a:rPr lang="en-US" sz="2400" dirty="0"/>
              <a:t>M</a:t>
            </a:r>
            <a:r>
              <a:rPr lang="en-US" sz="2400" dirty="0" smtClean="0"/>
              <a:t>anager, Infrastructure </a:t>
            </a:r>
            <a:r>
              <a:rPr lang="en-US" sz="2400" dirty="0"/>
              <a:t>R</a:t>
            </a:r>
            <a:r>
              <a:rPr lang="en-US" sz="2400" dirty="0" smtClean="0"/>
              <a:t>esponsible, Experiment Responsible, TSO’s, DSO’s, HSE, GS-ASE, EN-MEF,…).</a:t>
            </a:r>
          </a:p>
          <a:p>
            <a:endParaRPr lang="en-US" sz="2400" dirty="0" smtClean="0"/>
          </a:p>
          <a:p>
            <a:r>
              <a:rPr lang="en-US" sz="2400" dirty="0" smtClean="0"/>
              <a:t>Who will have to take care of this upgrade has to be clarified!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Infante on behalf of EN/EL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BBCC-119F-43B8-8C00-69A8349569BD}" type="slidenum">
              <a:rPr lang="en-GB" smtClean="0"/>
              <a:t>7</a:t>
            </a:fld>
            <a:r>
              <a:rPr lang="en-GB" dirty="0" smtClean="0"/>
              <a:t>/7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44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500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PLC NANO MANAGING SAFETY FUNCTIONS</vt:lpstr>
      <vt:lpstr>PLC TYPE AND FUNCTION</vt:lpstr>
      <vt:lpstr>Some photos</vt:lpstr>
      <vt:lpstr>POWER CUT OF ALPHA EXP.</vt:lpstr>
      <vt:lpstr>NUMBER OF PLC installed</vt:lpstr>
      <vt:lpstr>Current situation</vt:lpstr>
      <vt:lpstr>Common approach for all PLC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SCHEINDER NANO</dc:title>
  <dc:creator>Sonia Infante</dc:creator>
  <cp:lastModifiedBy>Sonia Infante</cp:lastModifiedBy>
  <cp:revision>27</cp:revision>
  <dcterms:created xsi:type="dcterms:W3CDTF">2012-10-08T09:10:16Z</dcterms:created>
  <dcterms:modified xsi:type="dcterms:W3CDTF">2012-10-09T12:45:29Z</dcterms:modified>
</cp:coreProperties>
</file>