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1" r:id="rId3"/>
    <p:sldId id="259" r:id="rId4"/>
    <p:sldId id="257" r:id="rId5"/>
    <p:sldId id="260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7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49DC-E36D-5047-AED9-49694665FCAA}" type="datetimeFigureOut">
              <a:rPr lang="en-US" smtClean="0"/>
              <a:t>10/4/12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C476-E916-934B-A5D2-B3CC2B0D041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49DC-E36D-5047-AED9-49694665FCAA}" type="datetimeFigureOut">
              <a:rPr lang="en-US" smtClean="0"/>
              <a:t>10/4/12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C476-E916-934B-A5D2-B3CC2B0D04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49DC-E36D-5047-AED9-49694665FCAA}" type="datetimeFigureOut">
              <a:rPr lang="en-US" smtClean="0"/>
              <a:t>10/4/12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C476-E916-934B-A5D2-B3CC2B0D04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49DC-E36D-5047-AED9-49694665FCAA}" type="datetimeFigureOut">
              <a:rPr lang="en-US" smtClean="0"/>
              <a:t>10/4/12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C476-E916-934B-A5D2-B3CC2B0D04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49DC-E36D-5047-AED9-49694665FCAA}" type="datetimeFigureOut">
              <a:rPr lang="en-US" smtClean="0"/>
              <a:t>10/4/12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C476-E916-934B-A5D2-B3CC2B0D041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49DC-E36D-5047-AED9-49694665FCAA}" type="datetimeFigureOut">
              <a:rPr lang="en-US" smtClean="0"/>
              <a:t>10/4/12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C476-E916-934B-A5D2-B3CC2B0D04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49DC-E36D-5047-AED9-49694665FCAA}" type="datetimeFigureOut">
              <a:rPr lang="en-US" smtClean="0"/>
              <a:t>10/4/12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C476-E916-934B-A5D2-B3CC2B0D04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49DC-E36D-5047-AED9-49694665FCAA}" type="datetimeFigureOut">
              <a:rPr lang="en-US" smtClean="0"/>
              <a:t>10/4/12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C476-E916-934B-A5D2-B3CC2B0D04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49DC-E36D-5047-AED9-49694665FCAA}" type="datetimeFigureOut">
              <a:rPr lang="en-US" smtClean="0"/>
              <a:t>10/4/12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C476-E916-934B-A5D2-B3CC2B0D04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49DC-E36D-5047-AED9-49694665FCAA}" type="datetimeFigureOut">
              <a:rPr lang="en-US" smtClean="0"/>
              <a:t>10/4/12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C476-E916-934B-A5D2-B3CC2B0D041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0CCC49DC-E36D-5047-AED9-49694665FCAA}" type="datetimeFigureOut">
              <a:rPr lang="en-US" smtClean="0"/>
              <a:t>10/4/12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E62DC476-E916-934B-A5D2-B3CC2B0D041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CCC49DC-E36D-5047-AED9-49694665FCAA}" type="datetimeFigureOut">
              <a:rPr lang="en-US" smtClean="0"/>
              <a:t>10/4/12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62DC476-E916-934B-A5D2-B3CC2B0D041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EATM 12-09 – East Area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Lau Gatignon / EN-MEF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512"/>
            <a:ext cx="9144000" cy="918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846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300"/>
            <a:ext cx="9144000" cy="6607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161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00" y="0"/>
            <a:ext cx="8945615" cy="685800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5294458" y="841866"/>
            <a:ext cx="0" cy="2868053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678741" y="2326663"/>
            <a:ext cx="7687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PANDA</a:t>
            </a:r>
            <a:endParaRPr lang="en-US" sz="1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2745979" y="5145239"/>
            <a:ext cx="3932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Updated version not yet available……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414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 of P5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061" y="1532620"/>
            <a:ext cx="8805069" cy="5325380"/>
          </a:xfrm>
        </p:spPr>
        <p:txBody>
          <a:bodyPr/>
          <a:lstStyle/>
          <a:p>
            <a:pPr marL="898525" indent="-781050">
              <a:buNone/>
            </a:pPr>
            <a:r>
              <a:rPr lang="en-US" sz="2000" dirty="0" smtClean="0"/>
              <a:t>T7	</a:t>
            </a:r>
            <a:r>
              <a:rPr lang="en-US" sz="2000" b="1" dirty="0" smtClean="0"/>
              <a:t>IRRAD</a:t>
            </a:r>
            <a:r>
              <a:rPr lang="en-US" sz="2000" dirty="0" smtClean="0"/>
              <a:t> continues, no changes.</a:t>
            </a:r>
          </a:p>
          <a:p>
            <a:pPr marL="898525" indent="-781050">
              <a:buNone/>
            </a:pPr>
            <a:endParaRPr lang="en-US" sz="2000" dirty="0" smtClean="0"/>
          </a:p>
          <a:p>
            <a:pPr marL="898525" indent="-781050">
              <a:buNone/>
            </a:pPr>
            <a:r>
              <a:rPr lang="en-US" sz="2000" dirty="0" smtClean="0"/>
              <a:t>T8	</a:t>
            </a:r>
            <a:r>
              <a:rPr lang="en-US" sz="2000" b="1" dirty="0" smtClean="0"/>
              <a:t>DIRAC</a:t>
            </a:r>
            <a:r>
              <a:rPr lang="en-US" sz="2000" dirty="0" smtClean="0"/>
              <a:t> continues, no changes.</a:t>
            </a:r>
          </a:p>
          <a:p>
            <a:pPr marL="898525" indent="-781050">
              <a:buNone/>
            </a:pPr>
            <a:endParaRPr lang="en-US" sz="2000" dirty="0" smtClean="0"/>
          </a:p>
          <a:p>
            <a:pPr marL="898525" indent="-781050">
              <a:buNone/>
            </a:pPr>
            <a:r>
              <a:rPr lang="en-US" sz="2000" dirty="0" smtClean="0"/>
              <a:t>T9	Following the time lost during the two magnet repairs, </a:t>
            </a:r>
            <a:r>
              <a:rPr lang="en-US" sz="2000" b="1" dirty="0" smtClean="0"/>
              <a:t>PANDA</a:t>
            </a:r>
            <a:r>
              <a:rPr lang="en-US" sz="2000" dirty="0" smtClean="0"/>
              <a:t> has been compensated with beam time now. Two detectors are running in parallel: a lead tungstate calorimeter prototype upstream and a 10 tons muon range system downstream.</a:t>
            </a:r>
            <a:br>
              <a:rPr lang="en-US" sz="2000" dirty="0" smtClean="0"/>
            </a:br>
            <a:r>
              <a:rPr lang="en-US" sz="2000" dirty="0" smtClean="0"/>
              <a:t>On Thursday 25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of October change to </a:t>
            </a:r>
            <a:r>
              <a:rPr lang="en-US" sz="2000" b="1" dirty="0" smtClean="0"/>
              <a:t>CBM</a:t>
            </a:r>
            <a:r>
              <a:rPr lang="en-US" sz="2000" dirty="0" smtClean="0"/>
              <a:t> with a Cerenkov gas detector,</a:t>
            </a:r>
            <a:br>
              <a:rPr lang="en-US" sz="2000" dirty="0" smtClean="0"/>
            </a:br>
            <a:r>
              <a:rPr lang="en-US" sz="2000" dirty="0" smtClean="0"/>
              <a:t>using the full length of the area. They have 3 m</a:t>
            </a:r>
            <a:r>
              <a:rPr lang="en-US" sz="2000" baseline="30000" dirty="0" smtClean="0"/>
              <a:t>3</a:t>
            </a:r>
            <a:r>
              <a:rPr lang="en-US" sz="2000" dirty="0" smtClean="0"/>
              <a:t> of CO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for the RICH and </a:t>
            </a:r>
            <a:br>
              <a:rPr lang="en-US" sz="2000" dirty="0" smtClean="0"/>
            </a:br>
            <a:r>
              <a:rPr lang="en-US" sz="2000" dirty="0" err="1" smtClean="0"/>
              <a:t>Xe</a:t>
            </a:r>
            <a:r>
              <a:rPr lang="en-US" sz="2000" dirty="0" smtClean="0"/>
              <a:t>/CO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or </a:t>
            </a:r>
            <a:r>
              <a:rPr lang="en-US" sz="2000" dirty="0" err="1" smtClean="0"/>
              <a:t>Ar</a:t>
            </a:r>
            <a:r>
              <a:rPr lang="en-US" sz="2000" dirty="0" smtClean="0"/>
              <a:t>/CO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(few l/</a:t>
            </a:r>
            <a:r>
              <a:rPr lang="en-US" sz="2000" dirty="0" err="1" smtClean="0"/>
              <a:t>hr</a:t>
            </a:r>
            <a:r>
              <a:rPr lang="en-US" sz="2000" dirty="0" smtClean="0"/>
              <a:t>) for the TRD’s. They may use a source.</a:t>
            </a:r>
          </a:p>
          <a:p>
            <a:pPr marL="898525" indent="-781050">
              <a:buNone/>
            </a:pPr>
            <a:endParaRPr lang="en-US" sz="2000" dirty="0" smtClean="0"/>
          </a:p>
          <a:p>
            <a:pPr marL="898525" indent="-781050">
              <a:buNone/>
            </a:pPr>
            <a:r>
              <a:rPr lang="en-US" sz="2000" dirty="0" smtClean="0"/>
              <a:t>T10	Change to </a:t>
            </a:r>
            <a:r>
              <a:rPr lang="en-US" sz="2000" b="1" dirty="0" smtClean="0"/>
              <a:t>ALICE/TOF </a:t>
            </a:r>
            <a:r>
              <a:rPr lang="en-US" sz="2000" dirty="0" smtClean="0"/>
              <a:t>on October 15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, no changes. </a:t>
            </a:r>
            <a:br>
              <a:rPr lang="en-US" sz="2000" dirty="0" smtClean="0"/>
            </a:br>
            <a:r>
              <a:rPr lang="en-US" sz="2000" dirty="0"/>
              <a:t>O</a:t>
            </a:r>
            <a:r>
              <a:rPr lang="en-US" sz="2000" dirty="0" smtClean="0"/>
              <a:t>n Monday 22</a:t>
            </a:r>
            <a:r>
              <a:rPr lang="en-US" sz="2000" baseline="30000" dirty="0" smtClean="0"/>
              <a:t>nd</a:t>
            </a:r>
            <a:r>
              <a:rPr lang="en-US" sz="2000" dirty="0" smtClean="0"/>
              <a:t> of October swap to </a:t>
            </a:r>
            <a:r>
              <a:rPr lang="en-US" sz="2000" b="1" dirty="0" smtClean="0"/>
              <a:t>ALICE/VHMPID</a:t>
            </a:r>
            <a:r>
              <a:rPr lang="en-US" sz="2000" dirty="0" smtClean="0"/>
              <a:t>. No changes .</a:t>
            </a:r>
          </a:p>
          <a:p>
            <a:pPr marL="898525" indent="-781050">
              <a:buNone/>
            </a:pPr>
            <a:endParaRPr lang="en-US" sz="2000" dirty="0"/>
          </a:p>
          <a:p>
            <a:pPr marL="898525" indent="-781050">
              <a:buNone/>
            </a:pPr>
            <a:r>
              <a:rPr lang="en-US" sz="2000" dirty="0" smtClean="0"/>
              <a:t>T11	</a:t>
            </a:r>
            <a:r>
              <a:rPr lang="en-US" sz="2000" b="1" dirty="0" smtClean="0"/>
              <a:t>CLOUD</a:t>
            </a:r>
            <a:r>
              <a:rPr lang="en-US" sz="2000" dirty="0" smtClean="0"/>
              <a:t> continues, no changes.</a:t>
            </a:r>
          </a:p>
          <a:p>
            <a:pPr marL="898525" indent="-78105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2855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00" y="0"/>
            <a:ext cx="8960386" cy="685800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3282279" y="841866"/>
            <a:ext cx="0" cy="2868053"/>
          </a:xfrm>
          <a:prstGeom prst="line">
            <a:avLst/>
          </a:prstGeom>
          <a:ln w="3810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625818" y="3796363"/>
            <a:ext cx="1319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Next EATM</a:t>
            </a:r>
            <a:endParaRPr lang="en-US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452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First weeks of </a:t>
            </a:r>
            <a:r>
              <a:rPr lang="en-US" dirty="0" smtClean="0"/>
              <a:t>P6 (up to next EATM)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791" y="1775191"/>
            <a:ext cx="8819340" cy="4625609"/>
          </a:xfrm>
        </p:spPr>
        <p:txBody>
          <a:bodyPr>
            <a:normAutofit lnSpcReduction="10000"/>
          </a:bodyPr>
          <a:lstStyle/>
          <a:p>
            <a:pPr marL="118872" indent="0">
              <a:buNone/>
            </a:pPr>
            <a:r>
              <a:rPr lang="en-US" sz="2000" dirty="0" smtClean="0"/>
              <a:t>The crane consolidation starts on Monday 5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of October. For a two-week period,</a:t>
            </a:r>
            <a:br>
              <a:rPr lang="en-US" sz="2000" dirty="0" smtClean="0"/>
            </a:br>
            <a:r>
              <a:rPr lang="en-US" sz="2000" dirty="0" smtClean="0"/>
              <a:t>ad-hoc solutions must be found for equipment handling.</a:t>
            </a:r>
          </a:p>
          <a:p>
            <a:pPr marL="118872" indent="0">
              <a:buNone/>
            </a:pPr>
            <a:endParaRPr lang="en-US" sz="2000" dirty="0"/>
          </a:p>
          <a:p>
            <a:pPr marL="901700" indent="-815975">
              <a:buNone/>
            </a:pPr>
            <a:r>
              <a:rPr lang="en-US" sz="2000" dirty="0" smtClean="0"/>
              <a:t>T7	</a:t>
            </a:r>
            <a:r>
              <a:rPr lang="en-US" sz="2000" b="1" dirty="0" smtClean="0"/>
              <a:t>IRRAD</a:t>
            </a:r>
            <a:r>
              <a:rPr lang="en-US" sz="2000" dirty="0" smtClean="0"/>
              <a:t> continues, no changes.</a:t>
            </a:r>
          </a:p>
          <a:p>
            <a:pPr marL="901700" indent="-815975">
              <a:buNone/>
            </a:pPr>
            <a:endParaRPr lang="en-US" sz="2000" dirty="0"/>
          </a:p>
          <a:p>
            <a:pPr marL="901700" indent="-815975">
              <a:buNone/>
            </a:pPr>
            <a:r>
              <a:rPr lang="en-US" sz="2000" dirty="0" smtClean="0"/>
              <a:t>T8	</a:t>
            </a:r>
            <a:r>
              <a:rPr lang="en-US" sz="2000" b="1" dirty="0" smtClean="0"/>
              <a:t>DIRAC</a:t>
            </a:r>
            <a:r>
              <a:rPr lang="en-US" sz="2000" dirty="0" smtClean="0"/>
              <a:t> continues, no changes.</a:t>
            </a:r>
          </a:p>
          <a:p>
            <a:pPr marL="901700" indent="-815975">
              <a:buNone/>
            </a:pPr>
            <a:endParaRPr lang="en-US" sz="2000" dirty="0"/>
          </a:p>
          <a:p>
            <a:pPr marL="901700" indent="-815975">
              <a:buNone/>
            </a:pPr>
            <a:r>
              <a:rPr lang="en-US" sz="2000" dirty="0" smtClean="0"/>
              <a:t>T9	</a:t>
            </a:r>
            <a:r>
              <a:rPr lang="en-US" sz="2000" b="1" dirty="0" smtClean="0"/>
              <a:t>CBM</a:t>
            </a:r>
            <a:r>
              <a:rPr lang="en-US" sz="2000" dirty="0" smtClean="0"/>
              <a:t> continues, no changes.</a:t>
            </a:r>
          </a:p>
          <a:p>
            <a:pPr marL="901700" indent="-815975">
              <a:buNone/>
            </a:pPr>
            <a:endParaRPr lang="en-US" sz="2000" dirty="0"/>
          </a:p>
          <a:p>
            <a:pPr marL="901700" indent="-815975">
              <a:buNone/>
            </a:pPr>
            <a:r>
              <a:rPr lang="en-US" sz="2000" dirty="0" smtClean="0"/>
              <a:t>T10	</a:t>
            </a:r>
            <a:r>
              <a:rPr lang="en-US" sz="2000" b="1" dirty="0" smtClean="0"/>
              <a:t>ALICE/VHMPID </a:t>
            </a:r>
            <a:r>
              <a:rPr lang="en-US" sz="2000" dirty="0" smtClean="0"/>
              <a:t>continues without changes till Monday 5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of November.</a:t>
            </a:r>
            <a:br>
              <a:rPr lang="en-US" sz="2000" dirty="0" smtClean="0"/>
            </a:br>
            <a:r>
              <a:rPr lang="en-US" sz="2000" dirty="0" smtClean="0"/>
              <a:t>Then change to </a:t>
            </a:r>
            <a:r>
              <a:rPr lang="en-US" sz="2000" b="1" dirty="0" smtClean="0"/>
              <a:t>COMPASS-RICH</a:t>
            </a:r>
            <a:r>
              <a:rPr lang="en-US" sz="2000" dirty="0" smtClean="0"/>
              <a:t>. This is a THGEM-</a:t>
            </a:r>
            <a:r>
              <a:rPr lang="en-US" sz="2000" dirty="0"/>
              <a:t>b</a:t>
            </a:r>
            <a:r>
              <a:rPr lang="en-US" sz="2000" dirty="0" smtClean="0"/>
              <a:t>ased photon detector prototype of 30x30 cm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active area, total weight 120 kg.</a:t>
            </a:r>
            <a:br>
              <a:rPr lang="en-US" sz="2000" dirty="0" smtClean="0"/>
            </a:br>
            <a:r>
              <a:rPr lang="en-US" sz="2000" dirty="0" smtClean="0"/>
              <a:t>No special requirements, but use a 50/50 Ar-CH</a:t>
            </a:r>
            <a:r>
              <a:rPr lang="en-US" sz="2000" baseline="-25000" dirty="0" smtClean="0"/>
              <a:t>4</a:t>
            </a:r>
            <a:r>
              <a:rPr lang="en-US" sz="2000" dirty="0" smtClean="0"/>
              <a:t> mix.</a:t>
            </a:r>
          </a:p>
          <a:p>
            <a:pPr marL="901700" indent="-815975">
              <a:buNone/>
            </a:pPr>
            <a:endParaRPr lang="en-US" sz="2000" dirty="0"/>
          </a:p>
          <a:p>
            <a:pPr marL="901700" indent="-815975">
              <a:buNone/>
            </a:pPr>
            <a:r>
              <a:rPr lang="en-US" sz="2000" dirty="0" smtClean="0"/>
              <a:t>T11	</a:t>
            </a:r>
            <a:r>
              <a:rPr lang="en-US" sz="2000" b="1" dirty="0" smtClean="0"/>
              <a:t>CLOUD</a:t>
            </a:r>
            <a:r>
              <a:rPr lang="en-US" sz="2000" dirty="0" smtClean="0"/>
              <a:t> continues, no changes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253328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Module.thmx</Template>
  <TotalTime>45</TotalTime>
  <Words>54</Words>
  <Application>Microsoft Macintosh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Module</vt:lpstr>
      <vt:lpstr>EATM 12-09 – East Area</vt:lpstr>
      <vt:lpstr>PowerPoint Presentation</vt:lpstr>
      <vt:lpstr>PowerPoint Presentation</vt:lpstr>
      <vt:lpstr>Rest of P5</vt:lpstr>
      <vt:lpstr>PowerPoint Presentation</vt:lpstr>
      <vt:lpstr>First weeks of P6 (up to next EATM)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EATM 12-09 – East Area</dc:title>
  <dc:creator>Lau Gatignon</dc:creator>
  <cp:lastModifiedBy>Lau Gatignon</cp:lastModifiedBy>
  <cp:revision>8</cp:revision>
  <dcterms:created xsi:type="dcterms:W3CDTF">2012-10-02T12:29:48Z</dcterms:created>
  <dcterms:modified xsi:type="dcterms:W3CDTF">2012-10-04T07:18:31Z</dcterms:modified>
</cp:coreProperties>
</file>