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816" r:id="rId1"/>
  </p:sldMasterIdLst>
  <p:notesMasterIdLst>
    <p:notesMasterId r:id="rId27"/>
  </p:notesMasterIdLst>
  <p:sldIdLst>
    <p:sldId id="256" r:id="rId2"/>
    <p:sldId id="259" r:id="rId3"/>
    <p:sldId id="262" r:id="rId4"/>
    <p:sldId id="260" r:id="rId5"/>
    <p:sldId id="261" r:id="rId6"/>
    <p:sldId id="257" r:id="rId7"/>
    <p:sldId id="263" r:id="rId8"/>
    <p:sldId id="264" r:id="rId9"/>
    <p:sldId id="266" r:id="rId10"/>
    <p:sldId id="265" r:id="rId11"/>
    <p:sldId id="267" r:id="rId12"/>
    <p:sldId id="277" r:id="rId13"/>
    <p:sldId id="269" r:id="rId14"/>
    <p:sldId id="281" r:id="rId15"/>
    <p:sldId id="271" r:id="rId16"/>
    <p:sldId id="272" r:id="rId17"/>
    <p:sldId id="273" r:id="rId18"/>
    <p:sldId id="275" r:id="rId19"/>
    <p:sldId id="278" r:id="rId20"/>
    <p:sldId id="280" r:id="rId21"/>
    <p:sldId id="279" r:id="rId22"/>
    <p:sldId id="274" r:id="rId23"/>
    <p:sldId id="268" r:id="rId24"/>
    <p:sldId id="282" r:id="rId25"/>
    <p:sldId id="283" r:id="rId26"/>
  </p:sldIdLst>
  <p:sldSz cx="9144000" cy="6858000" type="screen4x3"/>
  <p:notesSz cx="6858000" cy="9144000"/>
  <p:embeddedFontLst>
    <p:embeddedFont>
      <p:font typeface="Calibri" pitchFamily="34" charset="0"/>
      <p:regular r:id="rId28"/>
      <p:bold r:id="rId29"/>
      <p:italic r:id="rId30"/>
      <p:boldItalic r:id="rId31"/>
    </p:embeddedFont>
    <p:embeddedFont>
      <p:font typeface="Cambria Math" pitchFamily="18" charset="0"/>
      <p:regular r:id="rId32"/>
    </p:embeddedFont>
    <p:embeddedFont>
      <p:font typeface="Arial Unicode MS" pitchFamily="34" charset="-128"/>
      <p:regular r:id="rId3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orraine Bobb" initials="LMB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9" autoAdjust="0"/>
    <p:restoredTop sz="94660"/>
  </p:normalViewPr>
  <p:slideViewPr>
    <p:cSldViewPr>
      <p:cViewPr varScale="1">
        <p:scale>
          <a:sx n="53" d="100"/>
          <a:sy n="53" d="100"/>
        </p:scale>
        <p:origin x="-14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1-28T09:22:28.677" idx="1">
    <p:pos x="186" y="2970"/>
    <p:text>Controls power of DC motor.
Cable connectors have been sent in the ODR package.</p:text>
  </p:cm>
  <p:cm authorId="0" dt="2012-11-28T09:23:20.874" idx="2">
    <p:pos x="5360" y="134"/>
    <p:text>Controls "logic" of stepper motor used for linear movement of the target. 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69F3B-C066-4F3A-8820-2A17DC8F1025}" type="datetimeFigureOut">
              <a:rPr lang="en-GB" smtClean="0"/>
              <a:t>05/12/2012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CF6D85-21C4-4837-BF8D-D1447C4A1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082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F6D85-21C4-4837-BF8D-D1447C4A1CE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520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EE2A18A1-9CC2-451D-A932-DE7D6F712DB7}" type="datetime1">
              <a:rPr lang="en-GB" smtClean="0"/>
              <a:t>05/12/2012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1AA9C015-AC99-4318-B800-2F682B828B60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r>
              <a:rPr lang="en-GB" smtClean="0"/>
              <a:t>L. Bobb, IBIC2012, Tsukuba, Japan, Oct 1-4, 2012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3246B-B7DC-4948-BDA8-61D11B6826AF}" type="datetime1">
              <a:rPr lang="en-GB" smtClean="0"/>
              <a:t>05/12/2012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L. Bobb, IBIC2012, Tsukuba, Japan, Oct 1-4, 2012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3EE42-90F7-4070-8CF2-490FB73E6ED7}" type="datetime1">
              <a:rPr lang="en-GB" smtClean="0"/>
              <a:t>05/12/2012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L. Bobb, IBIC2012, Tsukuba, Japan, Oct 1-4, 2012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14D5-B5B5-4256-A586-8CD1B1A0C25B}" type="datetime1">
              <a:rPr lang="en-GB" smtClean="0"/>
              <a:t>05/12/2012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L. Bobb, IBIC2012, Tsukuba, Japan, Oct 1-4, 2012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EA5628DE-3707-40AD-9DE5-0F21E5930846}" type="datetime1">
              <a:rPr lang="en-GB" smtClean="0"/>
              <a:t>05/12/2012</a:t>
            </a:fld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1AA9C015-AC99-4318-B800-2F682B828B60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r>
              <a:rPr lang="en-GB" smtClean="0"/>
              <a:t>L. Bobb, IBIC2012, Tsukuba, Japan, Oct 1-4, 2012</a:t>
            </a:r>
            <a:endParaRPr lang="en-GB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A925E-E9F5-4E08-B0E0-961663BDA745}" type="datetime1">
              <a:rPr lang="en-GB" smtClean="0"/>
              <a:t>05/12/2012</a:t>
            </a:fld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L. Bobb, IBIC2012, Tsukuba, Japan, Oct 1-4, 2012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E289-2CD5-4D5C-85D7-D29934D34263}" type="datetime1">
              <a:rPr lang="en-GB" smtClean="0"/>
              <a:t>05/12/2012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L. Bobb, IBIC2012, Tsukuba, Japan, Oct 1-4, 2012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68AC5-3B80-49DF-AFB2-BBCB66584B27}" type="datetime1">
              <a:rPr lang="en-GB" smtClean="0"/>
              <a:t>05/12/2012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L. Bobb, IBIC2012, Tsukuba, Japan, Oct 1-4, 2012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C1C89-B619-4E39-A6D8-18A49B39DD6C}" type="datetime1">
              <a:rPr lang="en-GB" smtClean="0"/>
              <a:t>05/12/2012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L. Bobb, IBIC2012, Tsukuba, Japan, Oct 1-4, 2012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5BF7-C9FA-4B77-8EAA-BDD9E069F083}" type="datetime1">
              <a:rPr lang="en-GB" smtClean="0"/>
              <a:t>05/12/2012</a:t>
            </a:fld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L. Bobb, IBIC2012, Tsukuba, Japan, Oct 1-4, 2012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8661-5930-4CF5-9D93-3C19C222EBB4}" type="datetime1">
              <a:rPr lang="en-GB" smtClean="0"/>
              <a:t>05/12/2012</a:t>
            </a:fld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/>
              <a:t>‹#›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L. Bobb, IBIC2012, Tsukuba, Japan, Oct 1-4, 2012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AA9C015-AC99-4318-B800-2F682B828B60}" type="slidenum">
              <a:rPr lang="en-GB" smtClean="0"/>
              <a:t>‹#›</a:t>
            </a:fld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C799890-52D4-4749-9014-B9AE2490992F}" type="datetime1">
              <a:rPr lang="en-GB" smtClean="0"/>
              <a:t>05/12/2012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L. Bobb, IBIC2012, Tsukuba, Japan, Oct 1-4, 2012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gif"/><Relationship Id="rId5" Type="http://schemas.openxmlformats.org/officeDocument/2006/relationships/image" Target="../media/image29.gif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0.png"/><Relationship Id="rId4" Type="http://schemas.openxmlformats.org/officeDocument/2006/relationships/image" Target="../media/image49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gif"/><Relationship Id="rId3" Type="http://schemas.openxmlformats.org/officeDocument/2006/relationships/image" Target="../media/image48.gif"/><Relationship Id="rId7" Type="http://schemas.openxmlformats.org/officeDocument/2006/relationships/image" Target="../media/image52.pn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31.png"/><Relationship Id="rId4" Type="http://schemas.openxmlformats.org/officeDocument/2006/relationships/image" Target="../media/image49.png"/><Relationship Id="rId9" Type="http://schemas.openxmlformats.org/officeDocument/2006/relationships/image" Target="../media/image53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2915890"/>
            <a:ext cx="6624736" cy="2915563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GB" sz="3200" u="sng" dirty="0" smtClean="0"/>
              <a:t>L. Bobb</a:t>
            </a:r>
            <a:r>
              <a:rPr lang="en-GB" sz="3200" baseline="30000" dirty="0" smtClean="0"/>
              <a:t>1, 2</a:t>
            </a:r>
            <a:r>
              <a:rPr lang="en-GB" sz="3200" dirty="0" smtClean="0"/>
              <a:t>, T. Aumeyr</a:t>
            </a:r>
            <a:r>
              <a:rPr lang="en-GB" sz="3200" baseline="30000" dirty="0" smtClean="0"/>
              <a:t>1</a:t>
            </a:r>
            <a:r>
              <a:rPr lang="en-GB" sz="3200" dirty="0" smtClean="0"/>
              <a:t>, M. Billing</a:t>
            </a:r>
            <a:r>
              <a:rPr lang="en-GB" sz="3200" baseline="30000" dirty="0" smtClean="0"/>
              <a:t>3</a:t>
            </a:r>
            <a:r>
              <a:rPr lang="en-GB" sz="3200" dirty="0" smtClean="0"/>
              <a:t>, E. Bravin</a:t>
            </a:r>
            <a:r>
              <a:rPr lang="en-GB" sz="3200" baseline="30000" dirty="0" smtClean="0"/>
              <a:t>2</a:t>
            </a:r>
            <a:r>
              <a:rPr lang="en-GB" sz="3200" dirty="0" smtClean="0"/>
              <a:t>, N. Chritin</a:t>
            </a:r>
            <a:r>
              <a:rPr lang="en-GB" sz="3200" baseline="30000" dirty="0" smtClean="0"/>
              <a:t>2</a:t>
            </a:r>
            <a:r>
              <a:rPr lang="en-GB" sz="3200" dirty="0" smtClean="0"/>
              <a:t>, P. Karataev</a:t>
            </a:r>
            <a:r>
              <a:rPr lang="en-GB" sz="3200" baseline="30000" dirty="0" smtClean="0"/>
              <a:t>1</a:t>
            </a:r>
            <a:r>
              <a:rPr lang="en-GB" sz="3200" dirty="0" smtClean="0"/>
              <a:t>, T. Lefevre</a:t>
            </a:r>
            <a:r>
              <a:rPr lang="en-GB" sz="3200" baseline="30000" dirty="0" smtClean="0"/>
              <a:t>2</a:t>
            </a:r>
            <a:r>
              <a:rPr lang="en-GB" sz="3200" dirty="0" smtClean="0"/>
              <a:t>, S. Mazzoni</a:t>
            </a:r>
            <a:r>
              <a:rPr lang="en-GB" sz="3200" baseline="30000" dirty="0" smtClean="0"/>
              <a:t>2</a:t>
            </a:r>
          </a:p>
          <a:p>
            <a:pPr algn="l"/>
            <a:r>
              <a:rPr lang="en-GB" sz="3200" dirty="0" smtClean="0"/>
              <a:t>  </a:t>
            </a:r>
          </a:p>
          <a:p>
            <a:pPr algn="l"/>
            <a:endParaRPr lang="en-GB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GB" sz="2200" dirty="0" smtClean="0"/>
              <a:t>John Adams Institute at Royal Holloway, </a:t>
            </a:r>
            <a:r>
              <a:rPr lang="en-GB" sz="2200" dirty="0" err="1" smtClean="0"/>
              <a:t>Egham</a:t>
            </a:r>
            <a:r>
              <a:rPr lang="en-GB" sz="2200" dirty="0" smtClean="0"/>
              <a:t>, Surrey, United Kingdom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GB" sz="2200" dirty="0" smtClean="0"/>
              <a:t>CERN European Organisation for Nuclear Research, CERN, Geneva, Switzerland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GB" sz="2200" dirty="0" smtClean="0"/>
              <a:t>Cornell University, Ithaca, New York, USA</a:t>
            </a:r>
            <a:endParaRPr lang="en-GB" sz="2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692696"/>
            <a:ext cx="6840760" cy="1800200"/>
          </a:xfrm>
        </p:spPr>
        <p:txBody>
          <a:bodyPr>
            <a:normAutofit/>
          </a:bodyPr>
          <a:lstStyle/>
          <a:p>
            <a:pPr algn="ctr"/>
            <a:r>
              <a:rPr lang="en-GB" sz="3200" dirty="0"/>
              <a:t>ODR - a non-invasive Beam Size Measurement Technique for CLIC</a:t>
            </a:r>
            <a:r>
              <a:rPr lang="en-GB" sz="3000" dirty="0">
                <a:effectLst/>
              </a:rPr>
              <a:t/>
            </a:r>
            <a:br>
              <a:rPr lang="en-GB" sz="3000" dirty="0">
                <a:effectLst/>
              </a:rPr>
            </a:br>
            <a:endParaRPr lang="en-GB" sz="3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00"/>
          <a:stretch/>
        </p:blipFill>
        <p:spPr>
          <a:xfrm>
            <a:off x="6948264" y="4221088"/>
            <a:ext cx="2195736" cy="6390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5308103"/>
            <a:ext cx="1340768" cy="13407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633" y="260648"/>
            <a:ext cx="1468998" cy="14372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34" b="18368"/>
          <a:stretch/>
        </p:blipFill>
        <p:spPr>
          <a:xfrm>
            <a:off x="6948264" y="2132856"/>
            <a:ext cx="2195736" cy="1534776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979712" y="103968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561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647" y="2170211"/>
            <a:ext cx="5304996" cy="426414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07503" y="144016"/>
            <a:ext cx="4794561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 smtClean="0"/>
              <a:t>Target design 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788024" y="636257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Technical drawings by N. Chritin</a:t>
            </a:r>
            <a:endParaRPr lang="en-GB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131840" y="863214"/>
            <a:ext cx="2420489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Requirements:</a:t>
            </a:r>
          </a:p>
          <a:p>
            <a:r>
              <a:rPr lang="en-GB" dirty="0">
                <a:solidFill>
                  <a:schemeClr val="tx2"/>
                </a:solidFill>
                <a:cs typeface="Calibri"/>
              </a:rPr>
              <a:t>High precision slit size </a:t>
            </a:r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err="1" smtClean="0">
                <a:solidFill>
                  <a:schemeClr val="tx2"/>
                </a:solidFill>
              </a:rPr>
              <a:t>Coplanarity</a:t>
            </a:r>
            <a:r>
              <a:rPr lang="en-GB" dirty="0" smtClean="0">
                <a:solidFill>
                  <a:schemeClr val="tx2"/>
                </a:solidFill>
              </a:rPr>
              <a:t> ≤ 10% ∙ </a:t>
            </a:r>
            <a:r>
              <a:rPr lang="el-GR" dirty="0" smtClean="0">
                <a:solidFill>
                  <a:schemeClr val="tx2"/>
                </a:solidFill>
                <a:latin typeface="Calibri"/>
                <a:cs typeface="Calibri"/>
              </a:rPr>
              <a:t>λ</a:t>
            </a:r>
            <a:endParaRPr lang="en-GB" dirty="0" smtClean="0">
              <a:solidFill>
                <a:schemeClr val="tx2"/>
              </a:solidFill>
              <a:latin typeface="Calibri"/>
              <a:cs typeface="Calibri"/>
            </a:endParaRPr>
          </a:p>
          <a:p>
            <a:r>
              <a:rPr lang="en-GB" dirty="0" smtClean="0">
                <a:solidFill>
                  <a:schemeClr val="tx2"/>
                </a:solidFill>
                <a:latin typeface="Calibri"/>
                <a:cs typeface="Calibri"/>
              </a:rPr>
              <a:t>High reflectivity at </a:t>
            </a:r>
            <a:r>
              <a:rPr lang="el-GR" dirty="0" smtClean="0">
                <a:solidFill>
                  <a:schemeClr val="tx2"/>
                </a:solidFill>
                <a:latin typeface="Calibri"/>
                <a:cs typeface="Calibri"/>
              </a:rPr>
              <a:t>λ</a:t>
            </a:r>
            <a:endParaRPr lang="en-GB" dirty="0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28184" y="1001713"/>
            <a:ext cx="2016224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Aperture sizes a: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0.5 mm, 1 mm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Material: Si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18" y="1935827"/>
            <a:ext cx="2304257" cy="159385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" y="3933056"/>
            <a:ext cx="2927844" cy="1553470"/>
          </a:xfrm>
          <a:prstGeom prst="rect">
            <a:avLst/>
          </a:prstGeom>
        </p:spPr>
      </p:pic>
      <p:sp>
        <p:nvSpPr>
          <p:cNvPr id="13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139952" y="116632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81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7503" y="144016"/>
            <a:ext cx="4794561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 smtClean="0"/>
              <a:t>Synchrotron Radiation (SR)</a:t>
            </a:r>
            <a:endParaRPr lang="en-GB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14"/>
          <a:stretch/>
        </p:blipFill>
        <p:spPr>
          <a:xfrm>
            <a:off x="1763688" y="3140968"/>
            <a:ext cx="2673847" cy="12649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3"/>
          <a:stretch/>
        </p:blipFill>
        <p:spPr>
          <a:xfrm>
            <a:off x="1763688" y="4828279"/>
            <a:ext cx="2673847" cy="1258467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465811"/>
              </p:ext>
            </p:extLst>
          </p:nvPr>
        </p:nvGraphicFramePr>
        <p:xfrm>
          <a:off x="179512" y="1268760"/>
          <a:ext cx="4248472" cy="15777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1584176"/>
              </a:tblGrid>
              <a:tr h="443488">
                <a:tc>
                  <a:txBody>
                    <a:bodyPr/>
                    <a:lstStyle/>
                    <a:p>
                      <a:r>
                        <a:rPr lang="en-GB" dirty="0" smtClean="0"/>
                        <a:t>Source of background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Contribution</a:t>
                      </a:r>
                      <a:endParaRPr lang="en-GB" dirty="0"/>
                    </a:p>
                  </a:txBody>
                  <a:tcPr/>
                </a:tc>
              </a:tr>
              <a:tr h="402787">
                <a:tc>
                  <a:txBody>
                    <a:bodyPr/>
                    <a:lstStyle/>
                    <a:p>
                      <a:r>
                        <a:rPr lang="en-GB" dirty="0" smtClean="0"/>
                        <a:t>SR from </a:t>
                      </a:r>
                      <a:r>
                        <a:rPr lang="en-GB" dirty="0" err="1" smtClean="0"/>
                        <a:t>beamline</a:t>
                      </a:r>
                      <a:r>
                        <a:rPr lang="en-GB" dirty="0" smtClean="0"/>
                        <a:t> optics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High</a:t>
                      </a:r>
                      <a:endParaRPr lang="en-GB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en-GB" dirty="0" smtClean="0"/>
                        <a:t>Camera noise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Low</a:t>
                      </a:r>
                      <a:endParaRPr lang="en-GB" dirty="0"/>
                    </a:p>
                  </a:txBody>
                  <a:tcPr anchor="ctr"/>
                </a:tc>
              </a:tr>
              <a:tr h="354320">
                <a:tc>
                  <a:txBody>
                    <a:bodyPr/>
                    <a:lstStyle/>
                    <a:p>
                      <a:r>
                        <a:rPr lang="en-GB" dirty="0" smtClean="0"/>
                        <a:t>Residual background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ight Arrow Callout 7"/>
          <p:cNvSpPr/>
          <p:nvPr/>
        </p:nvSpPr>
        <p:spPr>
          <a:xfrm>
            <a:off x="179512" y="3284113"/>
            <a:ext cx="1512166" cy="864096"/>
          </a:xfrm>
          <a:prstGeom prst="rightArrowCallout">
            <a:avLst>
              <a:gd name="adj1" fmla="val 23251"/>
              <a:gd name="adj2" fmla="val 25000"/>
              <a:gd name="adj3" fmla="val 25000"/>
              <a:gd name="adj4" fmla="val 8233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35668" y="3410127"/>
            <a:ext cx="1152129" cy="612068"/>
          </a:xfrm>
          <a:prstGeom prst="rect">
            <a:avLst/>
          </a:prstGeom>
          <a:noFill/>
        </p:spPr>
        <p:txBody>
          <a:bodyPr wrap="square" rtlCol="0">
            <a:normAutofit fontScale="85000" lnSpcReduction="10000"/>
          </a:bodyPr>
          <a:lstStyle/>
          <a:p>
            <a:pPr algn="ctr"/>
            <a:r>
              <a:rPr lang="en-GB" dirty="0" smtClean="0"/>
              <a:t>SR + DR interference</a:t>
            </a:r>
            <a:endParaRPr lang="en-GB" dirty="0"/>
          </a:p>
        </p:txBody>
      </p:sp>
      <p:sp>
        <p:nvSpPr>
          <p:cNvPr id="9" name="Right Arrow Callout 8"/>
          <p:cNvSpPr/>
          <p:nvPr/>
        </p:nvSpPr>
        <p:spPr>
          <a:xfrm>
            <a:off x="142593" y="5025464"/>
            <a:ext cx="1512166" cy="864096"/>
          </a:xfrm>
          <a:prstGeom prst="rightArrowCallout">
            <a:avLst>
              <a:gd name="adj1" fmla="val 23251"/>
              <a:gd name="adj2" fmla="val 25000"/>
              <a:gd name="adj3" fmla="val 25000"/>
              <a:gd name="adj4" fmla="val 8233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98749" y="5151478"/>
            <a:ext cx="1152129" cy="612068"/>
          </a:xfrm>
          <a:prstGeom prst="rect">
            <a:avLst/>
          </a:prstGeom>
          <a:noFill/>
        </p:spPr>
        <p:txBody>
          <a:bodyPr wrap="square" rtlCol="0">
            <a:normAutofit fontScale="85000" lnSpcReduction="10000"/>
          </a:bodyPr>
          <a:lstStyle/>
          <a:p>
            <a:pPr algn="ctr"/>
            <a:r>
              <a:rPr lang="en-GB" dirty="0" smtClean="0"/>
              <a:t>SR suppression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1" t="6249" r="6871"/>
          <a:stretch/>
        </p:blipFill>
        <p:spPr>
          <a:xfrm>
            <a:off x="4726816" y="357976"/>
            <a:ext cx="3623899" cy="29061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7503" y="6211669"/>
            <a:ext cx="4330033" cy="457691"/>
          </a:xfrm>
          <a:prstGeom prst="rect">
            <a:avLst/>
          </a:prstGeom>
          <a:noFill/>
        </p:spPr>
        <p:txBody>
          <a:bodyPr wrap="square" rtlCol="0">
            <a:normAutofit fontScale="85000" lnSpcReduction="10000"/>
          </a:bodyPr>
          <a:lstStyle/>
          <a:p>
            <a:r>
              <a:rPr lang="en-GB" i="1" dirty="0" smtClean="0"/>
              <a:t>P. Karataev et al., Proc. of EPAC 2004, THPLT067</a:t>
            </a:r>
            <a:endParaRPr lang="en-GB" i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4941210" y="4007427"/>
            <a:ext cx="3529556" cy="2540521"/>
            <a:chOff x="-193752" y="1201615"/>
            <a:chExt cx="6061896" cy="4608512"/>
          </a:xfrm>
        </p:grpSpPr>
        <p:grpSp>
          <p:nvGrpSpPr>
            <p:cNvPr id="14" name="Group 13"/>
            <p:cNvGrpSpPr/>
            <p:nvPr/>
          </p:nvGrpSpPr>
          <p:grpSpPr>
            <a:xfrm>
              <a:off x="3995936" y="1201615"/>
              <a:ext cx="131209" cy="4608512"/>
              <a:chOff x="3854263" y="1196752"/>
              <a:chExt cx="131209" cy="4608512"/>
            </a:xfrm>
            <a:scene3d>
              <a:camera prst="orthographicFront">
                <a:rot lat="0" lon="0" rev="18900000"/>
              </a:camera>
              <a:lightRig rig="threePt" dir="t"/>
            </a:scene3d>
          </p:grpSpPr>
          <p:sp>
            <p:nvSpPr>
              <p:cNvPr id="24" name="Rectangle 23"/>
              <p:cNvSpPr/>
              <p:nvPr/>
            </p:nvSpPr>
            <p:spPr>
              <a:xfrm flipH="1">
                <a:off x="3887858" y="4077072"/>
                <a:ext cx="97614" cy="172819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 flipH="1">
                <a:off x="3854263" y="4077072"/>
                <a:ext cx="20659" cy="1728192"/>
              </a:xfrm>
              <a:prstGeom prst="rect">
                <a:avLst/>
              </a:prstGeom>
              <a:solidFill>
                <a:schemeClr val="accent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 25"/>
              <p:cNvSpPr/>
              <p:nvPr/>
            </p:nvSpPr>
            <p:spPr>
              <a:xfrm flipH="1">
                <a:off x="3887858" y="1196752"/>
                <a:ext cx="97614" cy="172819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ectangle 26"/>
              <p:cNvSpPr/>
              <p:nvPr/>
            </p:nvSpPr>
            <p:spPr>
              <a:xfrm flipH="1">
                <a:off x="3864593" y="1201615"/>
                <a:ext cx="20659" cy="1728192"/>
              </a:xfrm>
              <a:prstGeom prst="rect">
                <a:avLst/>
              </a:prstGeom>
              <a:solidFill>
                <a:schemeClr val="accent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5" name="Straight Arrow Connector 14"/>
            <p:cNvCxnSpPr/>
            <p:nvPr/>
          </p:nvCxnSpPr>
          <p:spPr>
            <a:xfrm>
              <a:off x="516778" y="3487999"/>
              <a:ext cx="5351366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lgDash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/>
            <p:cNvSpPr/>
            <p:nvPr/>
          </p:nvSpPr>
          <p:spPr>
            <a:xfrm>
              <a:off x="-193752" y="3343983"/>
              <a:ext cx="576064" cy="288033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Arc 16"/>
            <p:cNvSpPr/>
            <p:nvPr/>
          </p:nvSpPr>
          <p:spPr>
            <a:xfrm rot="1014995">
              <a:off x="4139650" y="2893800"/>
              <a:ext cx="904443" cy="900364"/>
            </a:xfrm>
            <a:prstGeom prst="arc">
              <a:avLst>
                <a:gd name="adj1" fmla="val 16605822"/>
                <a:gd name="adj2" fmla="val 0"/>
              </a:avLst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Connector 17"/>
            <p:cNvCxnSpPr/>
            <p:nvPr/>
          </p:nvCxnSpPr>
          <p:spPr>
            <a:xfrm flipV="1">
              <a:off x="4029531" y="1484784"/>
              <a:ext cx="24403" cy="2003216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 flipV="1">
              <a:off x="3563888" y="1988840"/>
              <a:ext cx="464336" cy="14991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Arc 19"/>
            <p:cNvSpPr/>
            <p:nvPr/>
          </p:nvSpPr>
          <p:spPr>
            <a:xfrm rot="18298812">
              <a:off x="3735744" y="2559608"/>
              <a:ext cx="495293" cy="607876"/>
            </a:xfrm>
            <a:prstGeom prst="arc">
              <a:avLst>
                <a:gd name="adj1" fmla="val 16845489"/>
                <a:gd name="adj2" fmla="val 20348100"/>
              </a:avLst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076056" y="2929807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normAutofit fontScale="32500" lnSpcReduction="20000"/>
            </a:bodyPr>
            <a:lstStyle/>
            <a:p>
              <a:r>
                <a:rPr lang="el-GR" dirty="0" smtClean="0"/>
                <a:t>θ</a:t>
              </a:r>
              <a:r>
                <a:rPr lang="en-GB" baseline="-25000" dirty="0" smtClean="0"/>
                <a:t>0</a:t>
              </a:r>
              <a:endParaRPr lang="en-GB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68066" y="2087031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normAutofit fontScale="32500" lnSpcReduction="20000"/>
            </a:bodyPr>
            <a:lstStyle/>
            <a:p>
              <a:r>
                <a:rPr lang="el-GR" dirty="0" smtClean="0"/>
                <a:t>θ</a:t>
              </a:r>
              <a:r>
                <a:rPr lang="en-GB" baseline="-25000" dirty="0"/>
                <a:t>y</a:t>
              </a:r>
              <a:endParaRPr lang="en-GB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00753" y="2803539"/>
              <a:ext cx="432048" cy="369333"/>
            </a:xfrm>
            <a:prstGeom prst="rect">
              <a:avLst/>
            </a:prstGeom>
            <a:noFill/>
          </p:spPr>
          <p:txBody>
            <a:bodyPr wrap="square" rtlCol="0">
              <a:normAutofit fontScale="40000" lnSpcReduction="20000"/>
            </a:bodyPr>
            <a:lstStyle/>
            <a:p>
              <a:r>
                <a:rPr lang="en-GB" dirty="0" smtClean="0"/>
                <a:t>e</a:t>
              </a:r>
              <a:r>
                <a:rPr lang="en-GB" baseline="30000" dirty="0" smtClean="0"/>
                <a:t>-</a:t>
              </a:r>
              <a:endParaRPr lang="en-GB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4804664" y="3450258"/>
            <a:ext cx="3871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Use a mask upstream of target to suppress SR contribution.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5148064" y="692696"/>
            <a:ext cx="1080120" cy="720080"/>
          </a:xfrm>
          <a:prstGeom prst="rect">
            <a:avLst/>
          </a:prstGeom>
          <a:noFill/>
        </p:spPr>
        <p:txBody>
          <a:bodyPr wrap="square" rtlCol="0">
            <a:normAutofit fontScale="85000" lnSpcReduction="10000"/>
          </a:bodyPr>
          <a:lstStyle/>
          <a:p>
            <a:r>
              <a:rPr lang="en-GB" dirty="0" smtClean="0">
                <a:latin typeface="Calibri"/>
                <a:cs typeface="Calibri"/>
              </a:rPr>
              <a:t>E = 2.1 </a:t>
            </a:r>
            <a:r>
              <a:rPr lang="en-GB" dirty="0" err="1" smtClean="0">
                <a:latin typeface="Calibri"/>
                <a:cs typeface="Calibri"/>
              </a:rPr>
              <a:t>GeV</a:t>
            </a:r>
            <a:endParaRPr lang="en-GB" dirty="0" smtClean="0">
              <a:latin typeface="Calibri"/>
              <a:cs typeface="Calibri"/>
            </a:endParaRPr>
          </a:p>
          <a:p>
            <a:r>
              <a:rPr lang="el-GR" dirty="0" smtClean="0">
                <a:latin typeface="Calibri"/>
                <a:cs typeface="Calibri"/>
              </a:rPr>
              <a:t>λ</a:t>
            </a:r>
            <a:r>
              <a:rPr lang="en-GB" dirty="0" smtClean="0">
                <a:latin typeface="Calibri"/>
                <a:cs typeface="Calibri"/>
              </a:rPr>
              <a:t> = 400 nm</a:t>
            </a:r>
          </a:p>
          <a:p>
            <a:r>
              <a:rPr lang="en-GB" dirty="0" smtClean="0">
                <a:latin typeface="Calibri"/>
                <a:cs typeface="Calibri"/>
              </a:rPr>
              <a:t>a = 0.5 mm</a:t>
            </a:r>
            <a:endParaRPr lang="en-GB" dirty="0"/>
          </a:p>
        </p:txBody>
      </p:sp>
      <p:grpSp>
        <p:nvGrpSpPr>
          <p:cNvPr id="51" name="Group 50"/>
          <p:cNvGrpSpPr/>
          <p:nvPr/>
        </p:nvGrpSpPr>
        <p:grpSpPr>
          <a:xfrm>
            <a:off x="4867807" y="4117119"/>
            <a:ext cx="3200566" cy="2680786"/>
            <a:chOff x="4534766" y="4129060"/>
            <a:chExt cx="3200566" cy="2680786"/>
          </a:xfrm>
        </p:grpSpPr>
        <p:sp>
          <p:nvSpPr>
            <p:cNvPr id="29" name="Rectangle 28"/>
            <p:cNvSpPr/>
            <p:nvPr/>
          </p:nvSpPr>
          <p:spPr>
            <a:xfrm>
              <a:off x="5436096" y="4129060"/>
              <a:ext cx="72008" cy="6992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436096" y="5698396"/>
              <a:ext cx="72008" cy="6992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148064" y="6440514"/>
              <a:ext cx="792088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Mask</a:t>
              </a:r>
              <a:endParaRPr lang="en-GB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943244" y="6440514"/>
              <a:ext cx="792088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Target</a:t>
              </a:r>
              <a:endParaRPr lang="en-GB" dirty="0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4534766" y="4183759"/>
              <a:ext cx="734593" cy="186286"/>
            </a:xfrm>
            <a:custGeom>
              <a:avLst/>
              <a:gdLst>
                <a:gd name="connsiteX0" fmla="*/ 0 w 956467"/>
                <a:gd name="connsiteY0" fmla="*/ 168384 h 319542"/>
                <a:gd name="connsiteX1" fmla="*/ 90684 w 956467"/>
                <a:gd name="connsiteY1" fmla="*/ 32358 h 319542"/>
                <a:gd name="connsiteX2" fmla="*/ 204040 w 956467"/>
                <a:gd name="connsiteY2" fmla="*/ 319525 h 319542"/>
                <a:gd name="connsiteX3" fmla="*/ 309838 w 956467"/>
                <a:gd name="connsiteY3" fmla="*/ 17244 h 319542"/>
                <a:gd name="connsiteX4" fmla="*/ 400522 w 956467"/>
                <a:gd name="connsiteY4" fmla="*/ 304411 h 319542"/>
                <a:gd name="connsiteX5" fmla="*/ 513878 w 956467"/>
                <a:gd name="connsiteY5" fmla="*/ 17244 h 319542"/>
                <a:gd name="connsiteX6" fmla="*/ 604562 w 956467"/>
                <a:gd name="connsiteY6" fmla="*/ 311968 h 319542"/>
                <a:gd name="connsiteX7" fmla="*/ 695246 w 956467"/>
                <a:gd name="connsiteY7" fmla="*/ 2130 h 319542"/>
                <a:gd name="connsiteX8" fmla="*/ 763260 w 956467"/>
                <a:gd name="connsiteY8" fmla="*/ 175941 h 319542"/>
                <a:gd name="connsiteX9" fmla="*/ 937071 w 956467"/>
                <a:gd name="connsiteY9" fmla="*/ 191055 h 319542"/>
                <a:gd name="connsiteX10" fmla="*/ 944628 w 956467"/>
                <a:gd name="connsiteY10" fmla="*/ 191055 h 319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6467" h="319542">
                  <a:moveTo>
                    <a:pt x="0" y="168384"/>
                  </a:moveTo>
                  <a:cubicBezTo>
                    <a:pt x="28338" y="87776"/>
                    <a:pt x="56677" y="7168"/>
                    <a:pt x="90684" y="32358"/>
                  </a:cubicBezTo>
                  <a:cubicBezTo>
                    <a:pt x="124691" y="57548"/>
                    <a:pt x="167514" y="322044"/>
                    <a:pt x="204040" y="319525"/>
                  </a:cubicBezTo>
                  <a:cubicBezTo>
                    <a:pt x="240566" y="317006"/>
                    <a:pt x="277091" y="19763"/>
                    <a:pt x="309838" y="17244"/>
                  </a:cubicBezTo>
                  <a:cubicBezTo>
                    <a:pt x="342585" y="14725"/>
                    <a:pt x="366515" y="304411"/>
                    <a:pt x="400522" y="304411"/>
                  </a:cubicBezTo>
                  <a:cubicBezTo>
                    <a:pt x="434529" y="304411"/>
                    <a:pt x="479871" y="15984"/>
                    <a:pt x="513878" y="17244"/>
                  </a:cubicBezTo>
                  <a:cubicBezTo>
                    <a:pt x="547885" y="18504"/>
                    <a:pt x="574334" y="314487"/>
                    <a:pt x="604562" y="311968"/>
                  </a:cubicBezTo>
                  <a:cubicBezTo>
                    <a:pt x="634790" y="309449"/>
                    <a:pt x="668797" y="24801"/>
                    <a:pt x="695246" y="2130"/>
                  </a:cubicBezTo>
                  <a:cubicBezTo>
                    <a:pt x="721695" y="-20541"/>
                    <a:pt x="722956" y="144454"/>
                    <a:pt x="763260" y="175941"/>
                  </a:cubicBezTo>
                  <a:cubicBezTo>
                    <a:pt x="803564" y="207428"/>
                    <a:pt x="906843" y="188536"/>
                    <a:pt x="937071" y="191055"/>
                  </a:cubicBezTo>
                  <a:cubicBezTo>
                    <a:pt x="967299" y="193574"/>
                    <a:pt x="955963" y="192314"/>
                    <a:pt x="944628" y="191055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4540980" y="4495528"/>
              <a:ext cx="734593" cy="186286"/>
            </a:xfrm>
            <a:custGeom>
              <a:avLst/>
              <a:gdLst>
                <a:gd name="connsiteX0" fmla="*/ 0 w 956467"/>
                <a:gd name="connsiteY0" fmla="*/ 168384 h 319542"/>
                <a:gd name="connsiteX1" fmla="*/ 90684 w 956467"/>
                <a:gd name="connsiteY1" fmla="*/ 32358 h 319542"/>
                <a:gd name="connsiteX2" fmla="*/ 204040 w 956467"/>
                <a:gd name="connsiteY2" fmla="*/ 319525 h 319542"/>
                <a:gd name="connsiteX3" fmla="*/ 309838 w 956467"/>
                <a:gd name="connsiteY3" fmla="*/ 17244 h 319542"/>
                <a:gd name="connsiteX4" fmla="*/ 400522 w 956467"/>
                <a:gd name="connsiteY4" fmla="*/ 304411 h 319542"/>
                <a:gd name="connsiteX5" fmla="*/ 513878 w 956467"/>
                <a:gd name="connsiteY5" fmla="*/ 17244 h 319542"/>
                <a:gd name="connsiteX6" fmla="*/ 604562 w 956467"/>
                <a:gd name="connsiteY6" fmla="*/ 311968 h 319542"/>
                <a:gd name="connsiteX7" fmla="*/ 695246 w 956467"/>
                <a:gd name="connsiteY7" fmla="*/ 2130 h 319542"/>
                <a:gd name="connsiteX8" fmla="*/ 763260 w 956467"/>
                <a:gd name="connsiteY8" fmla="*/ 175941 h 319542"/>
                <a:gd name="connsiteX9" fmla="*/ 937071 w 956467"/>
                <a:gd name="connsiteY9" fmla="*/ 191055 h 319542"/>
                <a:gd name="connsiteX10" fmla="*/ 944628 w 956467"/>
                <a:gd name="connsiteY10" fmla="*/ 191055 h 319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6467" h="319542">
                  <a:moveTo>
                    <a:pt x="0" y="168384"/>
                  </a:moveTo>
                  <a:cubicBezTo>
                    <a:pt x="28338" y="87776"/>
                    <a:pt x="56677" y="7168"/>
                    <a:pt x="90684" y="32358"/>
                  </a:cubicBezTo>
                  <a:cubicBezTo>
                    <a:pt x="124691" y="57548"/>
                    <a:pt x="167514" y="322044"/>
                    <a:pt x="204040" y="319525"/>
                  </a:cubicBezTo>
                  <a:cubicBezTo>
                    <a:pt x="240566" y="317006"/>
                    <a:pt x="277091" y="19763"/>
                    <a:pt x="309838" y="17244"/>
                  </a:cubicBezTo>
                  <a:cubicBezTo>
                    <a:pt x="342585" y="14725"/>
                    <a:pt x="366515" y="304411"/>
                    <a:pt x="400522" y="304411"/>
                  </a:cubicBezTo>
                  <a:cubicBezTo>
                    <a:pt x="434529" y="304411"/>
                    <a:pt x="479871" y="15984"/>
                    <a:pt x="513878" y="17244"/>
                  </a:cubicBezTo>
                  <a:cubicBezTo>
                    <a:pt x="547885" y="18504"/>
                    <a:pt x="574334" y="314487"/>
                    <a:pt x="604562" y="311968"/>
                  </a:cubicBezTo>
                  <a:cubicBezTo>
                    <a:pt x="634790" y="309449"/>
                    <a:pt x="668797" y="24801"/>
                    <a:pt x="695246" y="2130"/>
                  </a:cubicBezTo>
                  <a:cubicBezTo>
                    <a:pt x="721695" y="-20541"/>
                    <a:pt x="722956" y="144454"/>
                    <a:pt x="763260" y="175941"/>
                  </a:cubicBezTo>
                  <a:cubicBezTo>
                    <a:pt x="803564" y="207428"/>
                    <a:pt x="906843" y="188536"/>
                    <a:pt x="937071" y="191055"/>
                  </a:cubicBezTo>
                  <a:cubicBezTo>
                    <a:pt x="967299" y="193574"/>
                    <a:pt x="955963" y="192314"/>
                    <a:pt x="944628" y="191055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4540980" y="6081846"/>
              <a:ext cx="734593" cy="186286"/>
            </a:xfrm>
            <a:custGeom>
              <a:avLst/>
              <a:gdLst>
                <a:gd name="connsiteX0" fmla="*/ 0 w 956467"/>
                <a:gd name="connsiteY0" fmla="*/ 168384 h 319542"/>
                <a:gd name="connsiteX1" fmla="*/ 90684 w 956467"/>
                <a:gd name="connsiteY1" fmla="*/ 32358 h 319542"/>
                <a:gd name="connsiteX2" fmla="*/ 204040 w 956467"/>
                <a:gd name="connsiteY2" fmla="*/ 319525 h 319542"/>
                <a:gd name="connsiteX3" fmla="*/ 309838 w 956467"/>
                <a:gd name="connsiteY3" fmla="*/ 17244 h 319542"/>
                <a:gd name="connsiteX4" fmla="*/ 400522 w 956467"/>
                <a:gd name="connsiteY4" fmla="*/ 304411 h 319542"/>
                <a:gd name="connsiteX5" fmla="*/ 513878 w 956467"/>
                <a:gd name="connsiteY5" fmla="*/ 17244 h 319542"/>
                <a:gd name="connsiteX6" fmla="*/ 604562 w 956467"/>
                <a:gd name="connsiteY6" fmla="*/ 311968 h 319542"/>
                <a:gd name="connsiteX7" fmla="*/ 695246 w 956467"/>
                <a:gd name="connsiteY7" fmla="*/ 2130 h 319542"/>
                <a:gd name="connsiteX8" fmla="*/ 763260 w 956467"/>
                <a:gd name="connsiteY8" fmla="*/ 175941 h 319542"/>
                <a:gd name="connsiteX9" fmla="*/ 937071 w 956467"/>
                <a:gd name="connsiteY9" fmla="*/ 191055 h 319542"/>
                <a:gd name="connsiteX10" fmla="*/ 944628 w 956467"/>
                <a:gd name="connsiteY10" fmla="*/ 191055 h 319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6467" h="319542">
                  <a:moveTo>
                    <a:pt x="0" y="168384"/>
                  </a:moveTo>
                  <a:cubicBezTo>
                    <a:pt x="28338" y="87776"/>
                    <a:pt x="56677" y="7168"/>
                    <a:pt x="90684" y="32358"/>
                  </a:cubicBezTo>
                  <a:cubicBezTo>
                    <a:pt x="124691" y="57548"/>
                    <a:pt x="167514" y="322044"/>
                    <a:pt x="204040" y="319525"/>
                  </a:cubicBezTo>
                  <a:cubicBezTo>
                    <a:pt x="240566" y="317006"/>
                    <a:pt x="277091" y="19763"/>
                    <a:pt x="309838" y="17244"/>
                  </a:cubicBezTo>
                  <a:cubicBezTo>
                    <a:pt x="342585" y="14725"/>
                    <a:pt x="366515" y="304411"/>
                    <a:pt x="400522" y="304411"/>
                  </a:cubicBezTo>
                  <a:cubicBezTo>
                    <a:pt x="434529" y="304411"/>
                    <a:pt x="479871" y="15984"/>
                    <a:pt x="513878" y="17244"/>
                  </a:cubicBezTo>
                  <a:cubicBezTo>
                    <a:pt x="547885" y="18504"/>
                    <a:pt x="574334" y="314487"/>
                    <a:pt x="604562" y="311968"/>
                  </a:cubicBezTo>
                  <a:cubicBezTo>
                    <a:pt x="634790" y="309449"/>
                    <a:pt x="668797" y="24801"/>
                    <a:pt x="695246" y="2130"/>
                  </a:cubicBezTo>
                  <a:cubicBezTo>
                    <a:pt x="721695" y="-20541"/>
                    <a:pt x="722956" y="144454"/>
                    <a:pt x="763260" y="175941"/>
                  </a:cubicBezTo>
                  <a:cubicBezTo>
                    <a:pt x="803564" y="207428"/>
                    <a:pt x="906843" y="188536"/>
                    <a:pt x="937071" y="191055"/>
                  </a:cubicBezTo>
                  <a:cubicBezTo>
                    <a:pt x="967299" y="193574"/>
                    <a:pt x="955963" y="192314"/>
                    <a:pt x="944628" y="191055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4538292" y="5759393"/>
              <a:ext cx="734593" cy="186286"/>
            </a:xfrm>
            <a:custGeom>
              <a:avLst/>
              <a:gdLst>
                <a:gd name="connsiteX0" fmla="*/ 0 w 956467"/>
                <a:gd name="connsiteY0" fmla="*/ 168384 h 319542"/>
                <a:gd name="connsiteX1" fmla="*/ 90684 w 956467"/>
                <a:gd name="connsiteY1" fmla="*/ 32358 h 319542"/>
                <a:gd name="connsiteX2" fmla="*/ 204040 w 956467"/>
                <a:gd name="connsiteY2" fmla="*/ 319525 h 319542"/>
                <a:gd name="connsiteX3" fmla="*/ 309838 w 956467"/>
                <a:gd name="connsiteY3" fmla="*/ 17244 h 319542"/>
                <a:gd name="connsiteX4" fmla="*/ 400522 w 956467"/>
                <a:gd name="connsiteY4" fmla="*/ 304411 h 319542"/>
                <a:gd name="connsiteX5" fmla="*/ 513878 w 956467"/>
                <a:gd name="connsiteY5" fmla="*/ 17244 h 319542"/>
                <a:gd name="connsiteX6" fmla="*/ 604562 w 956467"/>
                <a:gd name="connsiteY6" fmla="*/ 311968 h 319542"/>
                <a:gd name="connsiteX7" fmla="*/ 695246 w 956467"/>
                <a:gd name="connsiteY7" fmla="*/ 2130 h 319542"/>
                <a:gd name="connsiteX8" fmla="*/ 763260 w 956467"/>
                <a:gd name="connsiteY8" fmla="*/ 175941 h 319542"/>
                <a:gd name="connsiteX9" fmla="*/ 937071 w 956467"/>
                <a:gd name="connsiteY9" fmla="*/ 191055 h 319542"/>
                <a:gd name="connsiteX10" fmla="*/ 944628 w 956467"/>
                <a:gd name="connsiteY10" fmla="*/ 191055 h 319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6467" h="319542">
                  <a:moveTo>
                    <a:pt x="0" y="168384"/>
                  </a:moveTo>
                  <a:cubicBezTo>
                    <a:pt x="28338" y="87776"/>
                    <a:pt x="56677" y="7168"/>
                    <a:pt x="90684" y="32358"/>
                  </a:cubicBezTo>
                  <a:cubicBezTo>
                    <a:pt x="124691" y="57548"/>
                    <a:pt x="167514" y="322044"/>
                    <a:pt x="204040" y="319525"/>
                  </a:cubicBezTo>
                  <a:cubicBezTo>
                    <a:pt x="240566" y="317006"/>
                    <a:pt x="277091" y="19763"/>
                    <a:pt x="309838" y="17244"/>
                  </a:cubicBezTo>
                  <a:cubicBezTo>
                    <a:pt x="342585" y="14725"/>
                    <a:pt x="366515" y="304411"/>
                    <a:pt x="400522" y="304411"/>
                  </a:cubicBezTo>
                  <a:cubicBezTo>
                    <a:pt x="434529" y="304411"/>
                    <a:pt x="479871" y="15984"/>
                    <a:pt x="513878" y="17244"/>
                  </a:cubicBezTo>
                  <a:cubicBezTo>
                    <a:pt x="547885" y="18504"/>
                    <a:pt x="574334" y="314487"/>
                    <a:pt x="604562" y="311968"/>
                  </a:cubicBezTo>
                  <a:cubicBezTo>
                    <a:pt x="634790" y="309449"/>
                    <a:pt x="668797" y="24801"/>
                    <a:pt x="695246" y="2130"/>
                  </a:cubicBezTo>
                  <a:cubicBezTo>
                    <a:pt x="721695" y="-20541"/>
                    <a:pt x="722956" y="144454"/>
                    <a:pt x="763260" y="175941"/>
                  </a:cubicBezTo>
                  <a:cubicBezTo>
                    <a:pt x="803564" y="207428"/>
                    <a:pt x="906843" y="188536"/>
                    <a:pt x="937071" y="191055"/>
                  </a:cubicBezTo>
                  <a:cubicBezTo>
                    <a:pt x="967299" y="193574"/>
                    <a:pt x="955963" y="192314"/>
                    <a:pt x="944628" y="191055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>
              <a:off x="5165832" y="4298671"/>
              <a:ext cx="216024" cy="0"/>
            </a:xfrm>
            <a:prstGeom prst="straightConnector1">
              <a:avLst/>
            </a:prstGeom>
            <a:ln w="127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5167561" y="4611011"/>
              <a:ext cx="216024" cy="0"/>
            </a:xfrm>
            <a:prstGeom prst="straightConnector1">
              <a:avLst/>
            </a:prstGeom>
            <a:ln w="127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5167561" y="5861336"/>
              <a:ext cx="216024" cy="0"/>
            </a:xfrm>
            <a:prstGeom prst="straightConnector1">
              <a:avLst/>
            </a:prstGeom>
            <a:ln w="127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5168331" y="6182341"/>
              <a:ext cx="216024" cy="0"/>
            </a:xfrm>
            <a:prstGeom prst="straightConnector1">
              <a:avLst/>
            </a:prstGeom>
            <a:ln w="127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Freeform 46"/>
            <p:cNvSpPr/>
            <p:nvPr/>
          </p:nvSpPr>
          <p:spPr>
            <a:xfrm>
              <a:off x="5493591" y="4972696"/>
              <a:ext cx="734593" cy="186286"/>
            </a:xfrm>
            <a:custGeom>
              <a:avLst/>
              <a:gdLst>
                <a:gd name="connsiteX0" fmla="*/ 0 w 956467"/>
                <a:gd name="connsiteY0" fmla="*/ 168384 h 319542"/>
                <a:gd name="connsiteX1" fmla="*/ 90684 w 956467"/>
                <a:gd name="connsiteY1" fmla="*/ 32358 h 319542"/>
                <a:gd name="connsiteX2" fmla="*/ 204040 w 956467"/>
                <a:gd name="connsiteY2" fmla="*/ 319525 h 319542"/>
                <a:gd name="connsiteX3" fmla="*/ 309838 w 956467"/>
                <a:gd name="connsiteY3" fmla="*/ 17244 h 319542"/>
                <a:gd name="connsiteX4" fmla="*/ 400522 w 956467"/>
                <a:gd name="connsiteY4" fmla="*/ 304411 h 319542"/>
                <a:gd name="connsiteX5" fmla="*/ 513878 w 956467"/>
                <a:gd name="connsiteY5" fmla="*/ 17244 h 319542"/>
                <a:gd name="connsiteX6" fmla="*/ 604562 w 956467"/>
                <a:gd name="connsiteY6" fmla="*/ 311968 h 319542"/>
                <a:gd name="connsiteX7" fmla="*/ 695246 w 956467"/>
                <a:gd name="connsiteY7" fmla="*/ 2130 h 319542"/>
                <a:gd name="connsiteX8" fmla="*/ 763260 w 956467"/>
                <a:gd name="connsiteY8" fmla="*/ 175941 h 319542"/>
                <a:gd name="connsiteX9" fmla="*/ 937071 w 956467"/>
                <a:gd name="connsiteY9" fmla="*/ 191055 h 319542"/>
                <a:gd name="connsiteX10" fmla="*/ 944628 w 956467"/>
                <a:gd name="connsiteY10" fmla="*/ 191055 h 319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6467" h="319542">
                  <a:moveTo>
                    <a:pt x="0" y="168384"/>
                  </a:moveTo>
                  <a:cubicBezTo>
                    <a:pt x="28338" y="87776"/>
                    <a:pt x="56677" y="7168"/>
                    <a:pt x="90684" y="32358"/>
                  </a:cubicBezTo>
                  <a:cubicBezTo>
                    <a:pt x="124691" y="57548"/>
                    <a:pt x="167514" y="322044"/>
                    <a:pt x="204040" y="319525"/>
                  </a:cubicBezTo>
                  <a:cubicBezTo>
                    <a:pt x="240566" y="317006"/>
                    <a:pt x="277091" y="19763"/>
                    <a:pt x="309838" y="17244"/>
                  </a:cubicBezTo>
                  <a:cubicBezTo>
                    <a:pt x="342585" y="14725"/>
                    <a:pt x="366515" y="304411"/>
                    <a:pt x="400522" y="304411"/>
                  </a:cubicBezTo>
                  <a:cubicBezTo>
                    <a:pt x="434529" y="304411"/>
                    <a:pt x="479871" y="15984"/>
                    <a:pt x="513878" y="17244"/>
                  </a:cubicBezTo>
                  <a:cubicBezTo>
                    <a:pt x="547885" y="18504"/>
                    <a:pt x="574334" y="314487"/>
                    <a:pt x="604562" y="311968"/>
                  </a:cubicBezTo>
                  <a:cubicBezTo>
                    <a:pt x="634790" y="309449"/>
                    <a:pt x="668797" y="24801"/>
                    <a:pt x="695246" y="2130"/>
                  </a:cubicBezTo>
                  <a:cubicBezTo>
                    <a:pt x="721695" y="-20541"/>
                    <a:pt x="722956" y="144454"/>
                    <a:pt x="763260" y="175941"/>
                  </a:cubicBezTo>
                  <a:cubicBezTo>
                    <a:pt x="803564" y="207428"/>
                    <a:pt x="906843" y="188536"/>
                    <a:pt x="937071" y="191055"/>
                  </a:cubicBezTo>
                  <a:cubicBezTo>
                    <a:pt x="967299" y="193574"/>
                    <a:pt x="955963" y="192314"/>
                    <a:pt x="944628" y="191055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6120172" y="5088179"/>
              <a:ext cx="216024" cy="0"/>
            </a:xfrm>
            <a:prstGeom prst="straightConnector1">
              <a:avLst/>
            </a:prstGeom>
            <a:ln w="127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 48"/>
            <p:cNvSpPr/>
            <p:nvPr/>
          </p:nvSpPr>
          <p:spPr>
            <a:xfrm>
              <a:off x="5493590" y="5364369"/>
              <a:ext cx="734593" cy="186286"/>
            </a:xfrm>
            <a:custGeom>
              <a:avLst/>
              <a:gdLst>
                <a:gd name="connsiteX0" fmla="*/ 0 w 956467"/>
                <a:gd name="connsiteY0" fmla="*/ 168384 h 319542"/>
                <a:gd name="connsiteX1" fmla="*/ 90684 w 956467"/>
                <a:gd name="connsiteY1" fmla="*/ 32358 h 319542"/>
                <a:gd name="connsiteX2" fmla="*/ 204040 w 956467"/>
                <a:gd name="connsiteY2" fmla="*/ 319525 h 319542"/>
                <a:gd name="connsiteX3" fmla="*/ 309838 w 956467"/>
                <a:gd name="connsiteY3" fmla="*/ 17244 h 319542"/>
                <a:gd name="connsiteX4" fmla="*/ 400522 w 956467"/>
                <a:gd name="connsiteY4" fmla="*/ 304411 h 319542"/>
                <a:gd name="connsiteX5" fmla="*/ 513878 w 956467"/>
                <a:gd name="connsiteY5" fmla="*/ 17244 h 319542"/>
                <a:gd name="connsiteX6" fmla="*/ 604562 w 956467"/>
                <a:gd name="connsiteY6" fmla="*/ 311968 h 319542"/>
                <a:gd name="connsiteX7" fmla="*/ 695246 w 956467"/>
                <a:gd name="connsiteY7" fmla="*/ 2130 h 319542"/>
                <a:gd name="connsiteX8" fmla="*/ 763260 w 956467"/>
                <a:gd name="connsiteY8" fmla="*/ 175941 h 319542"/>
                <a:gd name="connsiteX9" fmla="*/ 937071 w 956467"/>
                <a:gd name="connsiteY9" fmla="*/ 191055 h 319542"/>
                <a:gd name="connsiteX10" fmla="*/ 944628 w 956467"/>
                <a:gd name="connsiteY10" fmla="*/ 191055 h 319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6467" h="319542">
                  <a:moveTo>
                    <a:pt x="0" y="168384"/>
                  </a:moveTo>
                  <a:cubicBezTo>
                    <a:pt x="28338" y="87776"/>
                    <a:pt x="56677" y="7168"/>
                    <a:pt x="90684" y="32358"/>
                  </a:cubicBezTo>
                  <a:cubicBezTo>
                    <a:pt x="124691" y="57548"/>
                    <a:pt x="167514" y="322044"/>
                    <a:pt x="204040" y="319525"/>
                  </a:cubicBezTo>
                  <a:cubicBezTo>
                    <a:pt x="240566" y="317006"/>
                    <a:pt x="277091" y="19763"/>
                    <a:pt x="309838" y="17244"/>
                  </a:cubicBezTo>
                  <a:cubicBezTo>
                    <a:pt x="342585" y="14725"/>
                    <a:pt x="366515" y="304411"/>
                    <a:pt x="400522" y="304411"/>
                  </a:cubicBezTo>
                  <a:cubicBezTo>
                    <a:pt x="434529" y="304411"/>
                    <a:pt x="479871" y="15984"/>
                    <a:pt x="513878" y="17244"/>
                  </a:cubicBezTo>
                  <a:cubicBezTo>
                    <a:pt x="547885" y="18504"/>
                    <a:pt x="574334" y="314487"/>
                    <a:pt x="604562" y="311968"/>
                  </a:cubicBezTo>
                  <a:cubicBezTo>
                    <a:pt x="634790" y="309449"/>
                    <a:pt x="668797" y="24801"/>
                    <a:pt x="695246" y="2130"/>
                  </a:cubicBezTo>
                  <a:cubicBezTo>
                    <a:pt x="721695" y="-20541"/>
                    <a:pt x="722956" y="144454"/>
                    <a:pt x="763260" y="175941"/>
                  </a:cubicBezTo>
                  <a:cubicBezTo>
                    <a:pt x="803564" y="207428"/>
                    <a:pt x="906843" y="188536"/>
                    <a:pt x="937071" y="191055"/>
                  </a:cubicBezTo>
                  <a:cubicBezTo>
                    <a:pt x="967299" y="193574"/>
                    <a:pt x="955963" y="192314"/>
                    <a:pt x="944628" y="191055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>
              <a:off x="6120171" y="5479852"/>
              <a:ext cx="216024" cy="0"/>
            </a:xfrm>
            <a:prstGeom prst="straightConnector1">
              <a:avLst/>
            </a:prstGeom>
            <a:ln w="127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2051720" y="444139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OTR</a:t>
            </a:r>
            <a:endParaRPr lang="en-GB" dirty="0"/>
          </a:p>
        </p:txBody>
      </p:sp>
      <p:sp>
        <p:nvSpPr>
          <p:cNvPr id="53" name="TextBox 52"/>
          <p:cNvSpPr txBox="1"/>
          <p:nvPr/>
        </p:nvSpPr>
        <p:spPr>
          <a:xfrm>
            <a:off x="3491880" y="444139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ODR</a:t>
            </a:r>
            <a:endParaRPr lang="en-GB" dirty="0"/>
          </a:p>
        </p:txBody>
      </p:sp>
      <p:sp>
        <p:nvSpPr>
          <p:cNvPr id="5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139952" y="116632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371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338" y="3429000"/>
            <a:ext cx="4798344" cy="317989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504" y="131932"/>
            <a:ext cx="4498175" cy="2980968"/>
          </a:xfrm>
          <a:prstGeom prst="rect">
            <a:avLst/>
          </a:prstGeom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259903" y="296416"/>
            <a:ext cx="3520009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 smtClean="0"/>
              <a:t>L3 layout @</a:t>
            </a:r>
            <a:r>
              <a:rPr lang="en-GB" b="1" dirty="0" err="1" smtClean="0"/>
              <a:t>CesrTA</a:t>
            </a:r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66" t="2842" r="7038" b="33907"/>
          <a:stretch/>
        </p:blipFill>
        <p:spPr>
          <a:xfrm>
            <a:off x="20650" y="1844824"/>
            <a:ext cx="4185854" cy="4277194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6084168" y="1844824"/>
            <a:ext cx="0" cy="13442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804248" y="3558445"/>
            <a:ext cx="0" cy="2224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7504" y="630932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Technical drawings by N. Chritin</a:t>
            </a:r>
            <a:endParaRPr lang="en-GB" i="1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07504" y="5517232"/>
            <a:ext cx="360040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067944" y="1622416"/>
            <a:ext cx="39604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999338" y="4869160"/>
            <a:ext cx="39604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619672" y="1437750"/>
            <a:ext cx="2448272" cy="3693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Electron beam direction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652120" y="3189113"/>
            <a:ext cx="194421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DR experiment</a:t>
            </a:r>
            <a:endParaRPr lang="en-GB" dirty="0"/>
          </a:p>
        </p:txBody>
      </p:sp>
      <p:cxnSp>
        <p:nvCxnSpPr>
          <p:cNvPr id="27" name="Elbow Connector 26"/>
          <p:cNvCxnSpPr>
            <a:stCxn id="7" idx="1"/>
          </p:cNvCxnSpPr>
          <p:nvPr/>
        </p:nvCxnSpPr>
        <p:spPr>
          <a:xfrm rot="10800000" flipV="1">
            <a:off x="2771800" y="3373778"/>
            <a:ext cx="2880320" cy="703293"/>
          </a:xfrm>
          <a:prstGeom prst="bentConnector3">
            <a:avLst>
              <a:gd name="adj1" fmla="val 42129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139952" y="116632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265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7503" y="144016"/>
            <a:ext cx="8136905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59903" y="296416"/>
            <a:ext cx="4101765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 smtClean="0"/>
              <a:t>Vacuum chamber assembly </a:t>
            </a:r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4" y="1205710"/>
            <a:ext cx="4402749" cy="23673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668" y="2099822"/>
            <a:ext cx="4178355" cy="21233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668" y="65930"/>
            <a:ext cx="4288258" cy="217923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5838" y="3695459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Technical drawings by N. Chritin</a:t>
            </a:r>
          </a:p>
          <a:p>
            <a:r>
              <a:rPr lang="en-GB" i="1" dirty="0"/>
              <a:t>Simulations by A. </a:t>
            </a:r>
            <a:r>
              <a:rPr lang="en-GB" i="1" dirty="0" smtClean="0"/>
              <a:t>Nosych</a:t>
            </a:r>
            <a:endParaRPr lang="en-GB" i="1" dirty="0"/>
          </a:p>
        </p:txBody>
      </p:sp>
      <p:pic>
        <p:nvPicPr>
          <p:cNvPr id="14" name="Picture 4" descr="D:\Personal\Materials\Results\odr\ibic\TD_efield_flat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63" y="4890426"/>
            <a:ext cx="2191024" cy="141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D:\Personal\Materials\Results\odr\ibic\TD_efield_flat_3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1280" y="4886555"/>
            <a:ext cx="2091146" cy="1411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59903" y="4395127"/>
            <a:ext cx="4896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E-field magnitude of a single bunch </a:t>
            </a:r>
            <a:r>
              <a:rPr lang="en-US" sz="1200" b="1" dirty="0"/>
              <a:t>pass in time domain </a:t>
            </a:r>
            <a:r>
              <a:rPr lang="en-US" sz="1200" b="1" dirty="0" smtClean="0"/>
              <a:t>(Gaussian bunch, length = [-4</a:t>
            </a:r>
            <a:r>
              <a:rPr lang="en-US" sz="1200" b="1" dirty="0" smtClean="0">
                <a:latin typeface="Symbol" pitchFamily="18" charset="2"/>
              </a:rPr>
              <a:t>s</a:t>
            </a:r>
            <a:r>
              <a:rPr lang="en-US" sz="1200" b="1" dirty="0" smtClean="0"/>
              <a:t>,4</a:t>
            </a:r>
            <a:r>
              <a:rPr lang="en-US" sz="1200" b="1" dirty="0" smtClean="0">
                <a:latin typeface="Symbol" pitchFamily="18" charset="2"/>
              </a:rPr>
              <a:t>s</a:t>
            </a:r>
            <a:r>
              <a:rPr lang="en-US" sz="1200" b="1" dirty="0"/>
              <a:t>], </a:t>
            </a:r>
            <a:r>
              <a:rPr lang="en-US" sz="1200" b="1" dirty="0" smtClean="0">
                <a:latin typeface="Symbol" pitchFamily="18" charset="2"/>
              </a:rPr>
              <a:t>s </a:t>
            </a:r>
            <a:r>
              <a:rPr lang="en-US" sz="1200" b="1" dirty="0" smtClean="0"/>
              <a:t>= 10mm) </a:t>
            </a:r>
            <a:endParaRPr lang="en-US" sz="1200" b="1" dirty="0"/>
          </a:p>
        </p:txBody>
      </p:sp>
      <p:pic>
        <p:nvPicPr>
          <p:cNvPr id="17" name="Picture 18" descr="E:\ACE3P\_results\ODR\odr_mode2_ht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397" y="4890426"/>
            <a:ext cx="2337951" cy="142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156448" y="4410517"/>
            <a:ext cx="3467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H-field surface tang complex magnitude (Loss map)</a:t>
            </a:r>
          </a:p>
          <a:p>
            <a:pPr algn="ctr"/>
            <a:r>
              <a:rPr lang="en-US" sz="1200" b="1" dirty="0"/>
              <a:t>Mode </a:t>
            </a:r>
            <a:r>
              <a:rPr lang="en-US" sz="1200" b="1" dirty="0" err="1"/>
              <a:t>Fr</a:t>
            </a:r>
            <a:r>
              <a:rPr lang="en-US" sz="1200" b="1" dirty="0"/>
              <a:t> = 1.19 GHz, Q = 3309, </a:t>
            </a:r>
            <a:r>
              <a:rPr lang="en-US" sz="1200" b="1" dirty="0" err="1"/>
              <a:t>Ploss</a:t>
            </a:r>
            <a:r>
              <a:rPr lang="en-US" sz="1200" b="1" dirty="0"/>
              <a:t> = 0.075 </a:t>
            </a:r>
            <a:r>
              <a:rPr lang="en-US" sz="1200" b="1" dirty="0" smtClean="0"/>
              <a:t>W</a:t>
            </a:r>
            <a:endParaRPr lang="en-US" sz="1200" b="1" dirty="0"/>
          </a:p>
        </p:txBody>
      </p:sp>
      <p:sp>
        <p:nvSpPr>
          <p:cNvPr id="21" name="Rectangle 20"/>
          <p:cNvSpPr/>
          <p:nvPr/>
        </p:nvSpPr>
        <p:spPr>
          <a:xfrm>
            <a:off x="5566242" y="6402120"/>
            <a:ext cx="28221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cs typeface="Times New Roman" pitchFamily="18" charset="0"/>
              </a:rPr>
              <a:t>Total power loss for single bunch = 0.6 W</a:t>
            </a:r>
            <a:endParaRPr lang="en-US" sz="1200" b="1" dirty="0">
              <a:cs typeface="Times New Roman" pitchFamily="18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37" t="24176" r="15100" b="22135"/>
          <a:stretch/>
        </p:blipFill>
        <p:spPr>
          <a:xfrm>
            <a:off x="3666757" y="3501009"/>
            <a:ext cx="1489691" cy="737818"/>
          </a:xfrm>
          <a:prstGeom prst="rect">
            <a:avLst/>
          </a:prstGeom>
        </p:spPr>
      </p:pic>
      <p:sp>
        <p:nvSpPr>
          <p:cNvPr id="2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139952" y="116632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84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9903" y="296416"/>
            <a:ext cx="5464225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 smtClean="0"/>
              <a:t>Vacuum chamber assembly cont’d </a:t>
            </a:r>
            <a:endParaRPr lang="en-GB" b="1" dirty="0"/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713" y="2377427"/>
            <a:ext cx="6302718" cy="4363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36" b="14468"/>
          <a:stretch/>
        </p:blipFill>
        <p:spPr>
          <a:xfrm>
            <a:off x="223464" y="1107484"/>
            <a:ext cx="5472608" cy="19036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72" b="9944"/>
          <a:stretch/>
        </p:blipFill>
        <p:spPr>
          <a:xfrm>
            <a:off x="6948264" y="4441047"/>
            <a:ext cx="1864283" cy="2319088"/>
          </a:xfrm>
          <a:prstGeom prst="rect">
            <a:avLst/>
          </a:prstGeom>
        </p:spPr>
      </p:pic>
      <p:sp>
        <p:nvSpPr>
          <p:cNvPr id="13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139952" y="116632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76672"/>
            <a:ext cx="2018644" cy="1714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838" y="5232268"/>
            <a:ext cx="1841331" cy="155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56" y="3022104"/>
            <a:ext cx="1577410" cy="1135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1370" y="4184873"/>
            <a:ext cx="2004266" cy="101117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rmAutofit fontScale="92500" lnSpcReduction="20000"/>
          </a:bodyPr>
          <a:lstStyle/>
          <a:p>
            <a:r>
              <a:rPr lang="en-GB" dirty="0" smtClean="0"/>
              <a:t>Images taken during assembly at CERN and current testing at Cornell.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99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9903" y="296416"/>
            <a:ext cx="8136905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 smtClean="0"/>
              <a:t>Method of Operation</a:t>
            </a:r>
            <a:endParaRPr lang="en-GB" b="1" dirty="0"/>
          </a:p>
        </p:txBody>
      </p:sp>
      <p:sp>
        <p:nvSpPr>
          <p:cNvPr id="3" name="Content Placeholder 1"/>
          <p:cNvSpPr txBox="1">
            <a:spLocks/>
          </p:cNvSpPr>
          <p:nvPr/>
        </p:nvSpPr>
        <p:spPr>
          <a:xfrm>
            <a:off x="251520" y="1084194"/>
            <a:ext cx="5184576" cy="4955303"/>
          </a:xfrm>
          <a:prstGeom prst="rect">
            <a:avLst/>
          </a:prstGeom>
        </p:spPr>
        <p:txBody>
          <a:bodyPr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8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94360" indent="-18288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77240" indent="-18288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60120" indent="-18288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43000" indent="-182880" algn="l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25880" indent="-182880" algn="l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08760" indent="-182880" algn="l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91640" indent="-182880" algn="l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chemeClr val="accent2"/>
              </a:buClr>
              <a:buFont typeface="+mj-lt"/>
              <a:buAutoNum type="arabicPeriod"/>
            </a:pPr>
            <a:r>
              <a:rPr lang="en-GB" dirty="0" smtClean="0"/>
              <a:t>Alignment of the electron beam with the target aperture:</a:t>
            </a:r>
          </a:p>
          <a:p>
            <a:pPr lvl="1">
              <a:buClr>
                <a:schemeClr val="accent2"/>
              </a:buClr>
            </a:pPr>
            <a:r>
              <a:rPr lang="en-GB" sz="1800" dirty="0" smtClean="0"/>
              <a:t>BPMs for </a:t>
            </a:r>
            <a:r>
              <a:rPr lang="en-GB" sz="1800" dirty="0" err="1" smtClean="0"/>
              <a:t>centering</a:t>
            </a:r>
            <a:r>
              <a:rPr lang="en-GB" sz="1800" dirty="0" smtClean="0"/>
              <a:t> (~</a:t>
            </a:r>
            <a:r>
              <a:rPr lang="en-GB" sz="1800" dirty="0"/>
              <a:t>10 microns </a:t>
            </a:r>
            <a:r>
              <a:rPr lang="en-GB" sz="1800" dirty="0" smtClean="0"/>
              <a:t>resolution)</a:t>
            </a:r>
          </a:p>
          <a:p>
            <a:pPr lvl="1">
              <a:buClr>
                <a:schemeClr val="accent2"/>
              </a:buClr>
            </a:pPr>
            <a:r>
              <a:rPr lang="en-GB" sz="1800" dirty="0" smtClean="0"/>
              <a:t>Target imaging to look for OTR from beam halo</a:t>
            </a:r>
          </a:p>
          <a:p>
            <a:pPr lvl="1">
              <a:buClr>
                <a:schemeClr val="accent2"/>
              </a:buClr>
            </a:pPr>
            <a:r>
              <a:rPr lang="en-GB" sz="1800" dirty="0" smtClean="0"/>
              <a:t>Correlate with BLMs:</a:t>
            </a:r>
          </a:p>
          <a:p>
            <a:pPr lvl="1">
              <a:buClr>
                <a:schemeClr val="accent2"/>
              </a:buClr>
            </a:pPr>
            <a:endParaRPr lang="en-GB" sz="1800" dirty="0" smtClean="0"/>
          </a:p>
          <a:p>
            <a:pPr marL="228600" lvl="1" indent="0">
              <a:buClr>
                <a:schemeClr val="accent2"/>
              </a:buClr>
              <a:buNone/>
            </a:pPr>
            <a:endParaRPr lang="en-GB" sz="1800" dirty="0" smtClean="0"/>
          </a:p>
          <a:p>
            <a:pPr marL="228600" lvl="1" indent="0">
              <a:buClr>
                <a:schemeClr val="accent2"/>
              </a:buClr>
              <a:buNone/>
            </a:pPr>
            <a:endParaRPr lang="en-GB" sz="1800" dirty="0"/>
          </a:p>
          <a:p>
            <a:pPr marL="228600" lvl="1" indent="0">
              <a:buClr>
                <a:schemeClr val="accent2"/>
              </a:buClr>
              <a:buNone/>
            </a:pPr>
            <a:endParaRPr lang="en-GB" sz="1800" dirty="0"/>
          </a:p>
          <a:p>
            <a:pPr marL="228600" lvl="1" indent="0">
              <a:buClr>
                <a:schemeClr val="accent2"/>
              </a:buClr>
              <a:buNone/>
            </a:pPr>
            <a:endParaRPr lang="en-GB" sz="1800" dirty="0" smtClean="0"/>
          </a:p>
          <a:p>
            <a:pPr marL="228600" lvl="1" indent="0">
              <a:buClr>
                <a:schemeClr val="accent2"/>
              </a:buClr>
              <a:buNone/>
            </a:pPr>
            <a:endParaRPr lang="en-GB" sz="1800" dirty="0"/>
          </a:p>
          <a:p>
            <a:pPr marL="228600" lvl="1" indent="0">
              <a:buClr>
                <a:schemeClr val="accent2"/>
              </a:buClr>
              <a:buNone/>
            </a:pPr>
            <a:endParaRPr lang="en-GB" sz="1800" dirty="0" smtClean="0"/>
          </a:p>
          <a:p>
            <a:pPr marL="228600" lvl="1" indent="0">
              <a:buClr>
                <a:schemeClr val="accent2"/>
              </a:buClr>
              <a:buNone/>
            </a:pPr>
            <a:endParaRPr lang="en-GB" sz="1800" dirty="0"/>
          </a:p>
          <a:p>
            <a:pPr marL="228600" lvl="1" indent="0">
              <a:buClr>
                <a:schemeClr val="accent2"/>
              </a:buClr>
              <a:buNone/>
            </a:pPr>
            <a:endParaRPr lang="en-GB" sz="1800" dirty="0" smtClean="0"/>
          </a:p>
          <a:p>
            <a:pPr marL="228600" lvl="1" indent="0">
              <a:buClr>
                <a:schemeClr val="accent2"/>
              </a:buClr>
              <a:buNone/>
            </a:pPr>
            <a:endParaRPr lang="en-GB" sz="1800" dirty="0"/>
          </a:p>
          <a:p>
            <a:pPr marL="228600" lvl="1" indent="0">
              <a:buClr>
                <a:schemeClr val="accent2"/>
              </a:buClr>
              <a:buNone/>
            </a:pPr>
            <a:endParaRPr lang="en-GB" sz="1800" dirty="0" smtClean="0"/>
          </a:p>
          <a:p>
            <a:pPr marL="342900" indent="-342900">
              <a:buClr>
                <a:schemeClr val="accent2"/>
              </a:buClr>
              <a:buFont typeface="+mj-lt"/>
              <a:buAutoNum type="arabicPeriod"/>
            </a:pPr>
            <a:r>
              <a:rPr lang="en-GB" dirty="0" smtClean="0"/>
              <a:t>DR vertical beam size measurement</a:t>
            </a:r>
          </a:p>
          <a:p>
            <a:endParaRPr lang="en-GB" dirty="0" smtClean="0"/>
          </a:p>
          <a:p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5436096" y="276888"/>
            <a:ext cx="2880320" cy="2108351"/>
            <a:chOff x="1308099" y="1295400"/>
            <a:chExt cx="6515100" cy="4546600"/>
          </a:xfrm>
        </p:grpSpPr>
        <p:pic>
          <p:nvPicPr>
            <p:cNvPr id="5" name="Picture 3" descr="setup2.eps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828"/>
            <a:stretch/>
          </p:blipFill>
          <p:spPr bwMode="auto">
            <a:xfrm>
              <a:off x="1308099" y="1333698"/>
              <a:ext cx="6515100" cy="4508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1"/>
            <p:cNvSpPr txBox="1">
              <a:spLocks noChangeArrowheads="1"/>
            </p:cNvSpPr>
            <p:nvPr/>
          </p:nvSpPr>
          <p:spPr bwMode="auto">
            <a:xfrm>
              <a:off x="3200400" y="1295400"/>
              <a:ext cx="130837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 err="1">
                  <a:solidFill>
                    <a:schemeClr val="bg1"/>
                  </a:solidFill>
                </a:rPr>
                <a:t>Quadrupole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7"/>
            <p:cNvSpPr txBox="1">
              <a:spLocks noChangeArrowheads="1"/>
            </p:cNvSpPr>
            <p:nvPr/>
          </p:nvSpPr>
          <p:spPr bwMode="auto">
            <a:xfrm>
              <a:off x="5791200" y="3505200"/>
              <a:ext cx="79220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Dipole</a:t>
              </a:r>
            </a:p>
          </p:txBody>
        </p:sp>
        <p:sp>
          <p:nvSpPr>
            <p:cNvPr id="8" name="TextBox 8"/>
            <p:cNvSpPr txBox="1">
              <a:spLocks noChangeArrowheads="1"/>
            </p:cNvSpPr>
            <p:nvPr/>
          </p:nvSpPr>
          <p:spPr bwMode="auto">
            <a:xfrm>
              <a:off x="1676399" y="5105401"/>
              <a:ext cx="2593045" cy="642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Virtual </a:t>
              </a:r>
              <a:r>
                <a:rPr lang="en-US" dirty="0" smtClean="0">
                  <a:solidFill>
                    <a:schemeClr val="bg1"/>
                  </a:solidFill>
                </a:rPr>
                <a:t>BLMs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Straight Arrow Connector 5"/>
            <p:cNvCxnSpPr>
              <a:cxnSpLocks noChangeShapeType="1"/>
            </p:cNvCxnSpPr>
            <p:nvPr/>
          </p:nvCxnSpPr>
          <p:spPr bwMode="auto">
            <a:xfrm flipV="1">
              <a:off x="2590800" y="2590800"/>
              <a:ext cx="762000" cy="2133600"/>
            </a:xfrm>
            <a:prstGeom prst="straightConnector1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Straight Arrow Connector 15"/>
            <p:cNvCxnSpPr>
              <a:cxnSpLocks noChangeShapeType="1"/>
            </p:cNvCxnSpPr>
            <p:nvPr/>
          </p:nvCxnSpPr>
          <p:spPr bwMode="auto">
            <a:xfrm flipV="1">
              <a:off x="2590800" y="3581400"/>
              <a:ext cx="1676400" cy="1143000"/>
            </a:xfrm>
            <a:prstGeom prst="straightConnector1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Straight Arrow Connector 18"/>
            <p:cNvCxnSpPr>
              <a:cxnSpLocks noChangeShapeType="1"/>
            </p:cNvCxnSpPr>
            <p:nvPr/>
          </p:nvCxnSpPr>
          <p:spPr bwMode="auto">
            <a:xfrm>
              <a:off x="2590800" y="4724400"/>
              <a:ext cx="3505200" cy="228600"/>
            </a:xfrm>
            <a:prstGeom prst="straightConnector1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Straight Arrow Connector 20"/>
            <p:cNvCxnSpPr>
              <a:cxnSpLocks noChangeShapeType="1"/>
            </p:cNvCxnSpPr>
            <p:nvPr/>
          </p:nvCxnSpPr>
          <p:spPr bwMode="auto">
            <a:xfrm>
              <a:off x="2590800" y="4724400"/>
              <a:ext cx="3962400" cy="685800"/>
            </a:xfrm>
            <a:prstGeom prst="straightConnector1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TextBox 24"/>
            <p:cNvSpPr txBox="1">
              <a:spLocks noChangeArrowheads="1"/>
            </p:cNvSpPr>
            <p:nvPr/>
          </p:nvSpPr>
          <p:spPr bwMode="auto">
            <a:xfrm>
              <a:off x="1981200" y="2133600"/>
              <a:ext cx="3433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Si</a:t>
              </a:r>
            </a:p>
          </p:txBody>
        </p:sp>
        <p:cxnSp>
          <p:nvCxnSpPr>
            <p:cNvPr id="14" name="Straight Arrow Connector 25"/>
            <p:cNvCxnSpPr>
              <a:cxnSpLocks noChangeShapeType="1"/>
            </p:cNvCxnSpPr>
            <p:nvPr/>
          </p:nvCxnSpPr>
          <p:spPr bwMode="auto">
            <a:xfrm flipV="1">
              <a:off x="2438400" y="1981200"/>
              <a:ext cx="457200" cy="304800"/>
            </a:xfrm>
            <a:prstGeom prst="straightConnector1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" name="TextBox 1"/>
            <p:cNvSpPr txBox="1">
              <a:spLocks noChangeArrowheads="1"/>
            </p:cNvSpPr>
            <p:nvPr/>
          </p:nvSpPr>
          <p:spPr bwMode="auto">
            <a:xfrm>
              <a:off x="3352800" y="2667000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6" name="TextBox 16"/>
            <p:cNvSpPr txBox="1">
              <a:spLocks noChangeArrowheads="1"/>
            </p:cNvSpPr>
            <p:nvPr/>
          </p:nvSpPr>
          <p:spPr bwMode="auto">
            <a:xfrm>
              <a:off x="4191000" y="3733800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7" name="TextBox 17"/>
            <p:cNvSpPr txBox="1">
              <a:spLocks noChangeArrowheads="1"/>
            </p:cNvSpPr>
            <p:nvPr/>
          </p:nvSpPr>
          <p:spPr bwMode="auto">
            <a:xfrm>
              <a:off x="5033870" y="4355068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18" name="TextBox 18"/>
            <p:cNvSpPr txBox="1">
              <a:spLocks noChangeArrowheads="1"/>
            </p:cNvSpPr>
            <p:nvPr/>
          </p:nvSpPr>
          <p:spPr bwMode="auto">
            <a:xfrm>
              <a:off x="5775817" y="5290065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pic>
        <p:nvPicPr>
          <p:cNvPr id="38" name="Picture 2" descr="det3_ph_Si_400bottom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30" y="2663119"/>
            <a:ext cx="1880470" cy="1679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3" descr="det3_ph_Si_centre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622" y="2679887"/>
            <a:ext cx="1880470" cy="1679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4" descr="det3_ph_Si_400top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456" y="2737049"/>
            <a:ext cx="1880470" cy="1679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6" descr="det4_ph_Si_400bottom.g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86" y="4602949"/>
            <a:ext cx="1880470" cy="1679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7" descr="det4_ph_Si_centre.gif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298" y="4604774"/>
            <a:ext cx="1880470" cy="1679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8" descr="det4_ph_Si_400top.gif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645" y="4610791"/>
            <a:ext cx="1879415" cy="1679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Box 10"/>
          <p:cNvSpPr txBox="1">
            <a:spLocks noChangeArrowheads="1"/>
          </p:cNvSpPr>
          <p:nvPr/>
        </p:nvSpPr>
        <p:spPr bwMode="auto">
          <a:xfrm>
            <a:off x="752577" y="4272237"/>
            <a:ext cx="123860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-400μm off</a:t>
            </a:r>
          </a:p>
        </p:txBody>
      </p:sp>
      <p:sp>
        <p:nvSpPr>
          <p:cNvPr id="45" name="TextBox 10"/>
          <p:cNvSpPr txBox="1">
            <a:spLocks noChangeArrowheads="1"/>
          </p:cNvSpPr>
          <p:nvPr/>
        </p:nvSpPr>
        <p:spPr bwMode="auto">
          <a:xfrm>
            <a:off x="3268090" y="4264395"/>
            <a:ext cx="7548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center</a:t>
            </a:r>
          </a:p>
        </p:txBody>
      </p:sp>
      <p:sp>
        <p:nvSpPr>
          <p:cNvPr id="46" name="TextBox 10"/>
          <p:cNvSpPr txBox="1">
            <a:spLocks noChangeArrowheads="1"/>
          </p:cNvSpPr>
          <p:nvPr/>
        </p:nvSpPr>
        <p:spPr bwMode="auto">
          <a:xfrm>
            <a:off x="5147552" y="4313324"/>
            <a:ext cx="125027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+400μm off</a:t>
            </a:r>
          </a:p>
        </p:txBody>
      </p:sp>
      <p:sp>
        <p:nvSpPr>
          <p:cNvPr id="47" name="TextBox 10"/>
          <p:cNvSpPr txBox="1">
            <a:spLocks noChangeArrowheads="1"/>
          </p:cNvSpPr>
          <p:nvPr/>
        </p:nvSpPr>
        <p:spPr bwMode="auto">
          <a:xfrm rot="5400000">
            <a:off x="6691213" y="3300631"/>
            <a:ext cx="13977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Virtual Detector 3</a:t>
            </a:r>
          </a:p>
        </p:txBody>
      </p:sp>
      <p:sp>
        <p:nvSpPr>
          <p:cNvPr id="48" name="TextBox 10"/>
          <p:cNvSpPr txBox="1">
            <a:spLocks noChangeArrowheads="1"/>
          </p:cNvSpPr>
          <p:nvPr/>
        </p:nvSpPr>
        <p:spPr bwMode="auto">
          <a:xfrm rot="5400000">
            <a:off x="6681938" y="5063615"/>
            <a:ext cx="138857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Virtual Detector 4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272681" y="6335825"/>
            <a:ext cx="2507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Simulations by A. Apyan</a:t>
            </a:r>
            <a:endParaRPr lang="en-GB" i="1" dirty="0"/>
          </a:p>
        </p:txBody>
      </p:sp>
      <p:sp>
        <p:nvSpPr>
          <p:cNvPr id="32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139952" y="116632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470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9903" y="296416"/>
            <a:ext cx="8136905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 smtClean="0"/>
              <a:t>Optical System</a:t>
            </a:r>
            <a:endParaRPr lang="en-GB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979" y="620688"/>
            <a:ext cx="5585560" cy="34479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67544" y="1205136"/>
                <a:ext cx="2378348" cy="999728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normAutofit/>
              </a:bodyPr>
              <a:lstStyle/>
              <a:p>
                <a:r>
                  <a:rPr lang="en-GB" sz="2000" b="1" dirty="0" smtClean="0">
                    <a:solidFill>
                      <a:schemeClr val="tx2"/>
                    </a:solidFill>
                  </a:rPr>
                  <a:t>Far-field Condition:</a:t>
                </a:r>
                <a:r>
                  <a:rPr lang="en-GB" sz="2000" b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b="1" i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𝐋</m:t>
                    </m:r>
                    <m:r>
                      <a:rPr lang="en-GB" sz="2000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≫</m:t>
                    </m:r>
                    <m:f>
                      <m:fPr>
                        <m:ctrlPr>
                          <a:rPr lang="en-GB" sz="20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b="0" i="1" smtClean="0">
                                <a:solidFill>
                                  <a:schemeClr val="tx2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solidFill>
                                  <a:schemeClr val="tx2"/>
                                </a:solidFill>
                                <a:latin typeface="Cambria Math"/>
                                <a:ea typeface="Cambria Math"/>
                              </a:rPr>
                              <m:t>𝛾</m:t>
                            </m:r>
                          </m:e>
                          <m:sup>
                            <m:r>
                              <a:rPr lang="en-GB" sz="2000" b="0" i="1" smtClean="0">
                                <a:solidFill>
                                  <a:schemeClr val="tx2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0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𝜆</m:t>
                        </m:r>
                      </m:num>
                      <m:den>
                        <m:r>
                          <a:rPr lang="en-GB" sz="20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en-GB" sz="20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𝜋</m:t>
                        </m:r>
                      </m:den>
                    </m:f>
                  </m:oMath>
                </a14:m>
                <a:endParaRPr lang="en-GB" sz="2000" dirty="0" smtClean="0">
                  <a:solidFill>
                    <a:schemeClr val="tx2"/>
                  </a:solidFill>
                </a:endParaRPr>
              </a:p>
              <a:p>
                <a:endParaRPr lang="en-GB" sz="1600" dirty="0" smtClean="0">
                  <a:solidFill>
                    <a:schemeClr val="tx2"/>
                  </a:solidFill>
                </a:endParaRPr>
              </a:p>
              <a:p>
                <a:endParaRPr lang="en-GB" sz="1200" dirty="0" smtClean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205136"/>
                <a:ext cx="2378348" cy="999728"/>
              </a:xfrm>
              <a:prstGeom prst="rect">
                <a:avLst/>
              </a:prstGeom>
              <a:blipFill rotWithShape="1">
                <a:blip r:embed="rId3"/>
                <a:stretch>
                  <a:fillRect l="-2545" t="-23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6995397"/>
              </p:ext>
            </p:extLst>
          </p:nvPr>
        </p:nvGraphicFramePr>
        <p:xfrm>
          <a:off x="293574" y="5805264"/>
          <a:ext cx="2625900" cy="822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5300"/>
                <a:gridCol w="875300"/>
                <a:gridCol w="875300"/>
              </a:tblGrid>
              <a:tr h="226824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2.1 </a:t>
                      </a:r>
                      <a:r>
                        <a:rPr lang="en-GB" sz="1200" dirty="0" err="1" smtClean="0"/>
                        <a:t>GeV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5 </a:t>
                      </a:r>
                      <a:r>
                        <a:rPr lang="en-GB" sz="1200" dirty="0" err="1" smtClean="0"/>
                        <a:t>GeV</a:t>
                      </a:r>
                      <a:endParaRPr lang="en-GB" sz="1200" dirty="0"/>
                    </a:p>
                  </a:txBody>
                  <a:tcPr/>
                </a:tc>
              </a:tr>
              <a:tr h="226824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200 nm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0.54</a:t>
                      </a:r>
                      <a:r>
                        <a:rPr lang="en-GB" sz="1200" baseline="0" dirty="0" smtClean="0"/>
                        <a:t> 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3.18 m</a:t>
                      </a:r>
                      <a:endParaRPr lang="en-GB" sz="1200" dirty="0"/>
                    </a:p>
                  </a:txBody>
                  <a:tcPr/>
                </a:tc>
              </a:tr>
              <a:tr h="226824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400 nm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1.08m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6.37 m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15389260"/>
                  </p:ext>
                </p:extLst>
              </p:nvPr>
            </p:nvGraphicFramePr>
            <p:xfrm>
              <a:off x="3290235" y="4013448"/>
              <a:ext cx="5438314" cy="269721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19157"/>
                    <a:gridCol w="2719157"/>
                  </a:tblGrid>
                  <a:tr h="714582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 smtClean="0"/>
                            <a:t>Compact optical system </a:t>
                          </a:r>
                          <a:r>
                            <a:rPr lang="en-GB" sz="1200" baseline="0" dirty="0" smtClean="0"/>
                            <a:t>(distance to detector L ≤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1200" b="1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200" b="1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200" b="1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𝜸</m:t>
                                      </m:r>
                                    </m:e>
                                    <m:sup>
                                      <m:r>
                                        <a:rPr lang="en-GB" sz="1200" b="1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r>
                                    <a:rPr lang="en-GB" sz="1200" b="1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𝝀</m:t>
                                  </m:r>
                                </m:num>
                                <m:den>
                                  <m:r>
                                    <a:rPr lang="en-GB" sz="1200" b="1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  <m:r>
                                    <a:rPr lang="en-GB" sz="1200" b="1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𝝅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1200" baseline="0" dirty="0" smtClean="0"/>
                            <a:t>)</a:t>
                          </a:r>
                          <a:endParaRPr lang="en-GB" sz="12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 smtClean="0"/>
                            <a:t>Long-range</a:t>
                          </a:r>
                          <a:r>
                            <a:rPr lang="en-GB" sz="1200" baseline="0" dirty="0" smtClean="0"/>
                            <a:t> optical system (distance to detector L &gt;&gt;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sz="1200" b="1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200" b="1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200" b="1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𝜸</m:t>
                                      </m:r>
                                    </m:e>
                                    <m:sup>
                                      <m:r>
                                        <a:rPr lang="en-GB" sz="1200" b="1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r>
                                    <a:rPr lang="en-GB" sz="1200" b="1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𝝀</m:t>
                                  </m:r>
                                </m:num>
                                <m:den>
                                  <m:r>
                                    <a:rPr lang="en-GB" sz="1200" b="1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  <m:r>
                                    <a:rPr lang="en-GB" sz="1200" b="1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𝝅</m:t>
                                  </m:r>
                                </m:den>
                              </m:f>
                            </m:oMath>
                          </a14:m>
                          <a:r>
                            <a:rPr lang="en-GB" sz="1200" baseline="0" dirty="0" smtClean="0"/>
                            <a:t>)</a:t>
                          </a:r>
                          <a:endParaRPr lang="en-GB" sz="1200" dirty="0" smtClean="0"/>
                        </a:p>
                        <a:p>
                          <a:endParaRPr lang="en-GB" sz="1200" dirty="0"/>
                        </a:p>
                      </a:txBody>
                      <a:tcPr/>
                    </a:tc>
                  </a:tr>
                  <a:tr h="436386">
                    <a:tc>
                      <a:txBody>
                        <a:bodyPr/>
                        <a:lstStyle/>
                        <a:p>
                          <a:r>
                            <a:rPr lang="en-GB" sz="1200" dirty="0" smtClean="0"/>
                            <a:t>Bi-convex</a:t>
                          </a:r>
                          <a:r>
                            <a:rPr lang="en-GB" sz="1200" baseline="0" dirty="0" smtClean="0"/>
                            <a:t> lens required with camera in back focal plane.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 smtClean="0"/>
                            <a:t>Far-field</a:t>
                          </a:r>
                          <a:r>
                            <a:rPr lang="en-GB" sz="1200" baseline="0" dirty="0" smtClean="0"/>
                            <a:t> zone</a:t>
                          </a:r>
                          <a:endParaRPr lang="en-GB" sz="1200" dirty="0"/>
                        </a:p>
                      </a:txBody>
                      <a:tcPr/>
                    </a:tc>
                  </a:tr>
                  <a:tr h="610941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Dual purpose:</a:t>
                          </a:r>
                        </a:p>
                        <a:p>
                          <a:pPr marL="342900" indent="-342900" algn="ctr">
                            <a:buFont typeface="+mj-lt"/>
                            <a:buAutoNum type="arabicPeriod"/>
                          </a:pPr>
                          <a:r>
                            <a:rPr lang="en-GB" sz="1200" dirty="0" smtClean="0"/>
                            <a:t>Image</a:t>
                          </a:r>
                          <a:r>
                            <a:rPr lang="en-GB" sz="1200" baseline="0" dirty="0" smtClean="0"/>
                            <a:t> target</a:t>
                          </a:r>
                        </a:p>
                        <a:p>
                          <a:pPr marL="342900" indent="-342900" algn="ctr">
                            <a:buFont typeface="+mj-lt"/>
                            <a:buAutoNum type="arabicPeriod"/>
                          </a:pPr>
                          <a:r>
                            <a:rPr lang="en-GB" sz="1200" baseline="0" dirty="0" smtClean="0"/>
                            <a:t>Image DR angular distribution</a:t>
                          </a:r>
                          <a:endParaRPr lang="en-GB" sz="12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</a:tr>
                  <a:tr h="436386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DR observation wavelengths:</a:t>
                          </a:r>
                        </a:p>
                        <a:p>
                          <a:pPr algn="ctr"/>
                          <a:r>
                            <a:rPr lang="el-GR" sz="1200" dirty="0" smtClean="0"/>
                            <a:t>λ</a:t>
                          </a:r>
                          <a:r>
                            <a:rPr lang="en-GB" sz="1200" dirty="0" smtClean="0"/>
                            <a:t> = 200 nm, 400 nm</a:t>
                          </a:r>
                          <a:endParaRPr lang="en-GB" sz="12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 anchor="ctr"/>
                    </a:tc>
                  </a:tr>
                  <a:tr h="394071">
                    <a:tc>
                      <a:txBody>
                        <a:bodyPr/>
                        <a:lstStyle/>
                        <a:p>
                          <a:r>
                            <a:rPr lang="en-GB" sz="1200" dirty="0" smtClean="0"/>
                            <a:t>In</a:t>
                          </a:r>
                          <a:r>
                            <a:rPr lang="en-GB" sz="1200" baseline="0" dirty="0" smtClean="0"/>
                            <a:t> footprint of target mechanism ( &lt; 1m)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 smtClean="0"/>
                            <a:t>Determined by</a:t>
                          </a:r>
                          <a:r>
                            <a:rPr lang="en-GB" sz="1200" baseline="0" dirty="0" smtClean="0"/>
                            <a:t> L and spatial constraints.</a:t>
                          </a:r>
                          <a:endParaRPr lang="en-GB" sz="1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15389260"/>
                  </p:ext>
                </p:extLst>
              </p:nvPr>
            </p:nvGraphicFramePr>
            <p:xfrm>
              <a:off x="3290235" y="4013448"/>
              <a:ext cx="5438314" cy="269721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19157"/>
                    <a:gridCol w="2719157"/>
                  </a:tblGrid>
                  <a:tr h="74866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24" r="-100000" b="-2601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0224" b="-260163"/>
                          </a:stretch>
                        </a:blip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GB" sz="1200" dirty="0" smtClean="0"/>
                            <a:t>Bi-convex</a:t>
                          </a:r>
                          <a:r>
                            <a:rPr lang="en-GB" sz="1200" baseline="0" dirty="0" smtClean="0"/>
                            <a:t> lens required with camera in back focal plane.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 smtClean="0"/>
                            <a:t>Far-field</a:t>
                          </a:r>
                          <a:r>
                            <a:rPr lang="en-GB" sz="1200" baseline="0" dirty="0" smtClean="0"/>
                            <a:t> zone</a:t>
                          </a:r>
                          <a:endParaRPr lang="en-GB" sz="1200" dirty="0"/>
                        </a:p>
                      </a:txBody>
                      <a:tcPr/>
                    </a:tc>
                  </a:tr>
                  <a:tr h="64008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Dual purpose:</a:t>
                          </a:r>
                        </a:p>
                        <a:p>
                          <a:pPr marL="342900" indent="-342900" algn="ctr">
                            <a:buFont typeface="+mj-lt"/>
                            <a:buAutoNum type="arabicPeriod"/>
                          </a:pPr>
                          <a:r>
                            <a:rPr lang="en-GB" sz="1200" dirty="0" smtClean="0"/>
                            <a:t>Image</a:t>
                          </a:r>
                          <a:r>
                            <a:rPr lang="en-GB" sz="1200" baseline="0" dirty="0" smtClean="0"/>
                            <a:t> target</a:t>
                          </a:r>
                        </a:p>
                        <a:p>
                          <a:pPr marL="342900" indent="-342900" algn="ctr">
                            <a:buFont typeface="+mj-lt"/>
                            <a:buAutoNum type="arabicPeriod"/>
                          </a:pPr>
                          <a:r>
                            <a:rPr lang="en-GB" sz="1200" baseline="0" dirty="0" smtClean="0"/>
                            <a:t>Image DR angular distribution</a:t>
                          </a:r>
                          <a:endParaRPr lang="en-GB" sz="12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</a:tr>
                  <a:tr h="45720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 smtClean="0"/>
                            <a:t>DR observation wavelengths:</a:t>
                          </a:r>
                        </a:p>
                        <a:p>
                          <a:pPr algn="ctr"/>
                          <a:r>
                            <a:rPr lang="el-GR" sz="1200" dirty="0" smtClean="0"/>
                            <a:t>λ</a:t>
                          </a:r>
                          <a:r>
                            <a:rPr lang="en-GB" sz="1200" dirty="0" smtClean="0"/>
                            <a:t> = 200 nm, 400 nm</a:t>
                          </a:r>
                          <a:endParaRPr lang="en-GB" sz="12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400" dirty="0"/>
                        </a:p>
                      </a:txBody>
                      <a:tcPr anchor="ctr"/>
                    </a:tc>
                  </a:tr>
                  <a:tr h="394071">
                    <a:tc>
                      <a:txBody>
                        <a:bodyPr/>
                        <a:lstStyle/>
                        <a:p>
                          <a:r>
                            <a:rPr lang="en-GB" sz="1200" dirty="0" smtClean="0"/>
                            <a:t>In</a:t>
                          </a:r>
                          <a:r>
                            <a:rPr lang="en-GB" sz="1200" baseline="0" dirty="0" smtClean="0"/>
                            <a:t> footprint of target mechanism ( &lt; 1m)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 smtClean="0"/>
                            <a:t>Determined by</a:t>
                          </a:r>
                          <a:r>
                            <a:rPr lang="en-GB" sz="1200" baseline="0" dirty="0" smtClean="0"/>
                            <a:t> L and spatial constraints.</a:t>
                          </a:r>
                          <a:endParaRPr lang="en-GB" sz="1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66529" y="5373216"/>
                <a:ext cx="2331277" cy="428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4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1400" b="0" i="1" smtClean="0">
                                <a:solidFill>
                                  <a:schemeClr val="tx2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GB" sz="1400" b="0" i="1" smtClean="0">
                                <a:solidFill>
                                  <a:schemeClr val="tx2"/>
                                </a:solidFill>
                                <a:latin typeface="Cambria Math"/>
                                <a:ea typeface="Cambria Math"/>
                              </a:rPr>
                              <m:t>𝛾</m:t>
                            </m:r>
                          </m:e>
                          <m:sup>
                            <m:r>
                              <a:rPr lang="en-GB" sz="1400" b="0" i="1" smtClean="0">
                                <a:solidFill>
                                  <a:schemeClr val="tx2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14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𝜆</m:t>
                        </m:r>
                      </m:num>
                      <m:den>
                        <m:r>
                          <a:rPr lang="en-GB" sz="14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en-GB" sz="14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𝜋</m:t>
                        </m:r>
                      </m:den>
                    </m:f>
                  </m:oMath>
                </a14:m>
                <a:r>
                  <a:rPr lang="en-GB" sz="1400" dirty="0" smtClean="0"/>
                  <a:t> given </a:t>
                </a:r>
                <a:r>
                  <a:rPr lang="el-GR" sz="1400" dirty="0" smtClean="0"/>
                  <a:t>γ</a:t>
                </a:r>
                <a:r>
                  <a:rPr lang="en-GB" sz="1400" dirty="0" smtClean="0"/>
                  <a:t> and </a:t>
                </a:r>
                <a:r>
                  <a:rPr lang="el-GR" sz="1400" dirty="0" smtClean="0"/>
                  <a:t>λ</a:t>
                </a:r>
                <a:r>
                  <a:rPr lang="en-GB" sz="1400" dirty="0" smtClean="0"/>
                  <a:t>: </a:t>
                </a:r>
                <a:endParaRPr lang="en-GB" sz="1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529" y="5373216"/>
                <a:ext cx="2331277" cy="428322"/>
              </a:xfrm>
              <a:prstGeom prst="rect">
                <a:avLst/>
              </a:prstGeom>
              <a:blipFill rotWithShape="1">
                <a:blip r:embed="rId5"/>
                <a:stretch>
                  <a:fillRect b="-28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59903" y="2344665"/>
            <a:ext cx="29040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GB" dirty="0"/>
              <a:t>L = distance from source of DR to detector.</a:t>
            </a:r>
          </a:p>
          <a:p>
            <a:pPr marL="171450" indent="-171450">
              <a:buFont typeface="Arial" pitchFamily="34" charset="0"/>
              <a:buChar char="•"/>
            </a:pPr>
            <a:endParaRPr lang="en-GB" dirty="0"/>
          </a:p>
          <a:p>
            <a:pPr marL="171450" indent="-171450">
              <a:buFont typeface="Arial" pitchFamily="34" charset="0"/>
              <a:buChar char="•"/>
            </a:pPr>
            <a:r>
              <a:rPr lang="en-GB" dirty="0"/>
              <a:t>Compact optical system is in the </a:t>
            </a:r>
            <a:r>
              <a:rPr lang="en-GB" dirty="0" err="1"/>
              <a:t>prewave</a:t>
            </a:r>
            <a:r>
              <a:rPr lang="en-GB" dirty="0"/>
              <a:t> zone</a:t>
            </a:r>
          </a:p>
          <a:p>
            <a:pPr marL="171450" indent="-171450">
              <a:buFont typeface="Arial" pitchFamily="34" charset="0"/>
              <a:buChar char="•"/>
            </a:pPr>
            <a:endParaRPr lang="en-GB" dirty="0"/>
          </a:p>
          <a:p>
            <a:r>
              <a:rPr lang="en-GB" dirty="0"/>
              <a:t>(</a:t>
            </a:r>
            <a:r>
              <a:rPr lang="en-GB" i="1" dirty="0"/>
              <a:t>Pre-wave zone effect in transition and diffraction radiation: Problems and Solutions</a:t>
            </a:r>
            <a:r>
              <a:rPr lang="en-GB" dirty="0"/>
              <a:t> -P. V. Karataev</a:t>
            </a:r>
            <a:r>
              <a:rPr lang="en-GB" dirty="0" smtClean="0"/>
              <a:t>).</a:t>
            </a:r>
            <a:endParaRPr lang="en-GB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139952" y="116632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231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9903" y="296416"/>
            <a:ext cx="8136905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 smtClean="0"/>
              <a:t>Phase 2: Micron-scale resolution</a:t>
            </a:r>
            <a:endParaRPr lang="en-GB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3" r="6763"/>
          <a:stretch/>
        </p:blipFill>
        <p:spPr>
          <a:xfrm>
            <a:off x="3918722" y="1340768"/>
            <a:ext cx="4832920" cy="33358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44008" y="2698318"/>
            <a:ext cx="1620181" cy="899594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E = 5.3 </a:t>
            </a:r>
            <a:r>
              <a:rPr lang="en-GB" dirty="0" err="1" smtClean="0">
                <a:latin typeface="Calibri"/>
                <a:cs typeface="Calibri"/>
              </a:rPr>
              <a:t>GeV</a:t>
            </a:r>
            <a:endParaRPr lang="en-GB" dirty="0" smtClean="0">
              <a:latin typeface="Calibri"/>
              <a:cs typeface="Calibri"/>
            </a:endParaRPr>
          </a:p>
          <a:p>
            <a:r>
              <a:rPr lang="en-GB" dirty="0" err="1" smtClean="0">
                <a:latin typeface="Calibri"/>
                <a:cs typeface="Calibri"/>
              </a:rPr>
              <a:t>a</a:t>
            </a:r>
            <a:r>
              <a:rPr lang="en-GB" baseline="-25000" dirty="0" err="1" smtClean="0">
                <a:latin typeface="Calibri"/>
                <a:cs typeface="Calibri"/>
              </a:rPr>
              <a:t>target</a:t>
            </a:r>
            <a:r>
              <a:rPr lang="en-GB" baseline="-25000" dirty="0" smtClean="0">
                <a:latin typeface="Calibri"/>
                <a:cs typeface="Calibri"/>
              </a:rPr>
              <a:t> </a:t>
            </a:r>
            <a:r>
              <a:rPr lang="en-GB" dirty="0" smtClean="0">
                <a:latin typeface="Calibri"/>
                <a:cs typeface="Calibri"/>
              </a:rPr>
              <a:t>=  0.2 mm</a:t>
            </a: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54763" y="1772816"/>
            <a:ext cx="33123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dirty="0" smtClean="0"/>
              <a:t>DR at soft X-ray wavelengths:</a:t>
            </a:r>
          </a:p>
          <a:p>
            <a:pPr marL="742950" lvl="1" indent="-285750"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dirty="0" smtClean="0"/>
              <a:t>More complex optical system. </a:t>
            </a:r>
          </a:p>
          <a:p>
            <a:pPr marL="742950" lvl="1" indent="-285750"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dirty="0" smtClean="0"/>
              <a:t>Grazing target tilt angle</a:t>
            </a:r>
          </a:p>
          <a:p>
            <a:pPr marL="742950" lvl="1" indent="-285750">
              <a:buClr>
                <a:schemeClr val="accent2"/>
              </a:buClr>
              <a:buFont typeface="Wingdings" pitchFamily="2" charset="2"/>
              <a:buChar char="§"/>
            </a:pPr>
            <a:endParaRPr lang="en-GB" dirty="0" smtClean="0"/>
          </a:p>
          <a:p>
            <a:pPr marL="285750" indent="-285750"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dirty="0"/>
              <a:t>Aperture size determined by impact parameter for given </a:t>
            </a:r>
            <a:r>
              <a:rPr lang="en-GB" dirty="0" smtClean="0"/>
              <a:t>wavelength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7437" y="4498940"/>
            <a:ext cx="3067023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Main requirement:</a:t>
            </a:r>
          </a:p>
          <a:p>
            <a:pPr algn="ctr"/>
            <a:r>
              <a:rPr lang="en-GB" dirty="0" smtClean="0">
                <a:solidFill>
                  <a:schemeClr val="tx2"/>
                </a:solidFill>
              </a:rPr>
              <a:t>Micron-scale resolution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7437" y="6039239"/>
            <a:ext cx="306702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Must use shorter wavelengths</a:t>
            </a:r>
          </a:p>
        </p:txBody>
      </p:sp>
      <p:cxnSp>
        <p:nvCxnSpPr>
          <p:cNvPr id="8" name="Straight Arrow Connector 7"/>
          <p:cNvCxnSpPr>
            <a:stCxn id="6" idx="2"/>
            <a:endCxn id="7" idx="0"/>
          </p:cNvCxnSpPr>
          <p:nvPr/>
        </p:nvCxnSpPr>
        <p:spPr>
          <a:xfrm>
            <a:off x="2210949" y="5145271"/>
            <a:ext cx="0" cy="8939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343571" y="6039239"/>
            <a:ext cx="442328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Sensitivity @50 nm ≈ 2x sensitivity @200 nm</a:t>
            </a:r>
            <a:endParaRPr lang="en-GB" dirty="0"/>
          </a:p>
        </p:txBody>
      </p:sp>
      <p:cxnSp>
        <p:nvCxnSpPr>
          <p:cNvPr id="12" name="Straight Arrow Connector 11"/>
          <p:cNvCxnSpPr>
            <a:stCxn id="7" idx="3"/>
            <a:endCxn id="10" idx="1"/>
          </p:cNvCxnSpPr>
          <p:nvPr/>
        </p:nvCxnSpPr>
        <p:spPr>
          <a:xfrm>
            <a:off x="3744460" y="6223905"/>
            <a:ext cx="59911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139952" y="116632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77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9903" y="296416"/>
            <a:ext cx="8136905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 smtClean="0"/>
              <a:t>Summary + Conclusion</a:t>
            </a:r>
            <a:endParaRPr lang="en-GB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99287" y="4104456"/>
            <a:ext cx="8136905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 smtClean="0"/>
              <a:t>Acknowledgements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99287" y="5013176"/>
            <a:ext cx="84491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 would like to thank J. Barley, J. Conway, J. Lanzoni, Y. Li, T. O'Connell, M. Palmer, D. Rice, D. Rubin, J. Sexton, C. </a:t>
            </a:r>
            <a:r>
              <a:rPr lang="en-GB" dirty="0" err="1"/>
              <a:t>Strohman</a:t>
            </a:r>
            <a:r>
              <a:rPr lang="en-GB" dirty="0"/>
              <a:t> and S. Wang (@Cornell) for all technical contributions and advice. In addition, O.R. Jones and H. Schmickler for organisation of the collaboration, A. </a:t>
            </a:r>
            <a:r>
              <a:rPr lang="en-GB" dirty="0" smtClean="0"/>
              <a:t>Apyan, S. Burger, </a:t>
            </a:r>
            <a:r>
              <a:rPr lang="en-GB" dirty="0"/>
              <a:t>A. Jeff, </a:t>
            </a:r>
            <a:r>
              <a:rPr lang="en-GB" dirty="0" smtClean="0"/>
              <a:t> A</a:t>
            </a:r>
            <a:r>
              <a:rPr lang="en-GB" dirty="0"/>
              <a:t>. Nosych and S. Vulliez (@CERN</a:t>
            </a:r>
            <a:r>
              <a:rPr lang="en-GB" dirty="0" smtClean="0"/>
              <a:t>).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69708" y="1248814"/>
            <a:ext cx="84787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dirty="0"/>
              <a:t>Simulations have demonstrated the feasibility of vertical beam size measurements at </a:t>
            </a:r>
            <a:r>
              <a:rPr lang="en-GB" dirty="0" err="1"/>
              <a:t>CesrTA</a:t>
            </a:r>
            <a:r>
              <a:rPr lang="en-GB" dirty="0"/>
              <a:t>. The </a:t>
            </a:r>
            <a:r>
              <a:rPr lang="en-GB" dirty="0" smtClean="0"/>
              <a:t>preliminary phase </a:t>
            </a:r>
            <a:r>
              <a:rPr lang="en-GB" dirty="0"/>
              <a:t>1 experiment </a:t>
            </a:r>
            <a:r>
              <a:rPr lang="en-GB" dirty="0" smtClean="0"/>
              <a:t>will take place at the </a:t>
            </a:r>
            <a:r>
              <a:rPr lang="en-GB" dirty="0"/>
              <a:t>end of December </a:t>
            </a:r>
            <a:r>
              <a:rPr lang="en-GB" dirty="0" smtClean="0"/>
              <a:t>2012. </a:t>
            </a:r>
          </a:p>
          <a:p>
            <a:pPr marL="285750" indent="-285750"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dirty="0" smtClean="0"/>
              <a:t>The </a:t>
            </a:r>
            <a:r>
              <a:rPr lang="en-GB" dirty="0"/>
              <a:t>design </a:t>
            </a:r>
            <a:r>
              <a:rPr lang="en-GB" dirty="0" smtClean="0"/>
              <a:t>must account </a:t>
            </a:r>
            <a:r>
              <a:rPr lang="en-GB" dirty="0"/>
              <a:t>for the experiment location in a circular machine. This introduces some advantages and disadvantages not applicable for </a:t>
            </a:r>
            <a:r>
              <a:rPr lang="en-GB" dirty="0" err="1"/>
              <a:t>linacs</a:t>
            </a:r>
            <a:r>
              <a:rPr lang="en-GB" dirty="0"/>
              <a:t>. </a:t>
            </a:r>
            <a:endParaRPr lang="en-GB" dirty="0" smtClean="0"/>
          </a:p>
          <a:p>
            <a:pPr marL="285750" indent="-285750"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dirty="0" smtClean="0"/>
              <a:t>Preliminary </a:t>
            </a:r>
            <a:r>
              <a:rPr lang="en-GB" dirty="0"/>
              <a:t>simulations for the phase 2 test aiming for the soft x-ray spectral range have been presented. 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139952" y="116632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432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636912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Thank you for your attention</a:t>
            </a:r>
          </a:p>
          <a:p>
            <a:pPr algn="ctr"/>
            <a:endParaRPr lang="en-GB" dirty="0"/>
          </a:p>
          <a:p>
            <a:pPr algn="ctr"/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139952" y="116632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82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7584" y="1484784"/>
            <a:ext cx="7200800" cy="4615407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 smtClean="0"/>
              <a:t>Motivation</a:t>
            </a:r>
          </a:p>
          <a:p>
            <a:endParaRPr lang="en-GB" sz="2400" dirty="0" smtClean="0"/>
          </a:p>
          <a:p>
            <a:r>
              <a:rPr lang="en-GB" sz="2400" dirty="0" smtClean="0"/>
              <a:t>Aim</a:t>
            </a:r>
          </a:p>
          <a:p>
            <a:endParaRPr lang="en-GB" sz="2400" dirty="0"/>
          </a:p>
          <a:p>
            <a:r>
              <a:rPr lang="en-GB" sz="2400" dirty="0" smtClean="0"/>
              <a:t>Diffraction Radiation</a:t>
            </a:r>
          </a:p>
          <a:p>
            <a:endParaRPr lang="en-GB" sz="2400" dirty="0" smtClean="0"/>
          </a:p>
          <a:p>
            <a:r>
              <a:rPr lang="en-GB" sz="2400" dirty="0" smtClean="0"/>
              <a:t>Experimental preparation for Phase 1</a:t>
            </a:r>
          </a:p>
          <a:p>
            <a:pPr lvl="1"/>
            <a:r>
              <a:rPr lang="en-GB" sz="2000" dirty="0" smtClean="0"/>
              <a:t>Simulations</a:t>
            </a:r>
          </a:p>
          <a:p>
            <a:pPr lvl="1"/>
            <a:r>
              <a:rPr lang="en-GB" sz="2000" dirty="0"/>
              <a:t>V</a:t>
            </a:r>
            <a:r>
              <a:rPr lang="en-GB" sz="2000" dirty="0" smtClean="0"/>
              <a:t>acuum assembly</a:t>
            </a:r>
          </a:p>
          <a:p>
            <a:pPr lvl="1"/>
            <a:r>
              <a:rPr lang="en-GB" sz="2000" dirty="0"/>
              <a:t>O</a:t>
            </a:r>
            <a:r>
              <a:rPr lang="en-GB" sz="2000" dirty="0" smtClean="0"/>
              <a:t>ptical system</a:t>
            </a:r>
          </a:p>
          <a:p>
            <a:pPr lvl="1"/>
            <a:endParaRPr lang="en-GB" sz="2000" dirty="0" smtClean="0"/>
          </a:p>
          <a:p>
            <a:r>
              <a:rPr lang="en-GB" sz="2400" dirty="0" smtClean="0"/>
              <a:t>Future work</a:t>
            </a:r>
          </a:p>
          <a:p>
            <a:pPr lvl="1"/>
            <a:r>
              <a:rPr lang="en-GB" sz="2000" dirty="0" smtClean="0"/>
              <a:t>Outlook for Phase 2</a:t>
            </a:r>
            <a:endParaRPr lang="en-GB" sz="2400" dirty="0" smtClean="0"/>
          </a:p>
          <a:p>
            <a:endParaRPr lang="en-GB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2819400" cy="1027584"/>
          </a:xfrm>
        </p:spPr>
        <p:txBody>
          <a:bodyPr/>
          <a:lstStyle/>
          <a:p>
            <a:pPr algn="l"/>
            <a:r>
              <a:rPr lang="en-GB" b="1" dirty="0" smtClean="0"/>
              <a:t>Contents</a:t>
            </a:r>
            <a:endParaRPr lang="en-GB" b="1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139952" y="116632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406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636912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Extra slides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139952" y="116632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84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D:\Personal\Materials\Results\odr\ibic\TD_efield_flat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45" y="1556792"/>
            <a:ext cx="1983383" cy="1279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Personal\Materials\Results\odr\ibic\TD_bfield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837" y="1556792"/>
            <a:ext cx="1968126" cy="1279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17630" y="1110497"/>
            <a:ext cx="4605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E-field + B-field magnitude of a single bunch </a:t>
            </a:r>
            <a:r>
              <a:rPr lang="en-US" sz="1200" b="1" dirty="0"/>
              <a:t>pass in time domain </a:t>
            </a:r>
            <a:r>
              <a:rPr lang="en-US" sz="1200" b="1" dirty="0" smtClean="0"/>
              <a:t>(Gaussian bunch, length = [-4</a:t>
            </a:r>
            <a:r>
              <a:rPr lang="en-US" sz="1200" b="1" dirty="0" smtClean="0">
                <a:latin typeface="Symbol" pitchFamily="18" charset="2"/>
              </a:rPr>
              <a:t>s</a:t>
            </a:r>
            <a:r>
              <a:rPr lang="en-US" sz="1200" b="1" dirty="0" smtClean="0"/>
              <a:t>,4</a:t>
            </a:r>
            <a:r>
              <a:rPr lang="en-US" sz="1200" b="1" dirty="0" smtClean="0">
                <a:latin typeface="Symbol" pitchFamily="18" charset="2"/>
              </a:rPr>
              <a:t>s</a:t>
            </a:r>
            <a:r>
              <a:rPr lang="en-US" sz="1200" b="1" dirty="0"/>
              <a:t>], </a:t>
            </a:r>
            <a:r>
              <a:rPr lang="en-US" sz="1200" b="1" dirty="0" smtClean="0">
                <a:latin typeface="Symbol" pitchFamily="18" charset="2"/>
              </a:rPr>
              <a:t>s </a:t>
            </a:r>
            <a:r>
              <a:rPr lang="en-US" sz="1200" b="1" dirty="0" smtClean="0"/>
              <a:t>= 10mm)</a:t>
            </a:r>
            <a:endParaRPr lang="en-US" sz="1200" b="1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259903" y="296416"/>
            <a:ext cx="8136905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 smtClean="0"/>
              <a:t>Higher Order Modes (HOMs)</a:t>
            </a:r>
            <a:endParaRPr lang="en-GB" b="1" dirty="0"/>
          </a:p>
        </p:txBody>
      </p:sp>
      <p:grpSp>
        <p:nvGrpSpPr>
          <p:cNvPr id="24" name="Group 23"/>
          <p:cNvGrpSpPr/>
          <p:nvPr/>
        </p:nvGrpSpPr>
        <p:grpSpPr>
          <a:xfrm>
            <a:off x="47263" y="3068961"/>
            <a:ext cx="6468953" cy="3800816"/>
            <a:chOff x="140345" y="2832319"/>
            <a:chExt cx="6610443" cy="3905170"/>
          </a:xfrm>
        </p:grpSpPr>
        <p:pic>
          <p:nvPicPr>
            <p:cNvPr id="25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715" t="15102" r="5595" b="4179"/>
            <a:stretch/>
          </p:blipFill>
          <p:spPr bwMode="auto">
            <a:xfrm>
              <a:off x="140345" y="2832319"/>
              <a:ext cx="6610443" cy="39051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Rectangle 25"/>
            <p:cNvSpPr/>
            <p:nvPr/>
          </p:nvSpPr>
          <p:spPr>
            <a:xfrm>
              <a:off x="2809799" y="3820398"/>
              <a:ext cx="502061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600" dirty="0" smtClean="0"/>
                <a:t>1.017 GHz</a:t>
              </a:r>
              <a:endParaRPr lang="en-US" sz="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445566" y="3104964"/>
              <a:ext cx="463588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600" dirty="0" smtClean="0"/>
                <a:t>1.26 GHz</a:t>
              </a:r>
              <a:endParaRPr lang="en-US" sz="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67844" y="3467477"/>
              <a:ext cx="463588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600" dirty="0" smtClean="0"/>
                <a:t>1.19 GHz</a:t>
              </a:r>
              <a:endParaRPr lang="en-US" sz="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9" name="Rectangle 38"/>
          <p:cNvSpPr/>
          <p:nvPr/>
        </p:nvSpPr>
        <p:spPr>
          <a:xfrm>
            <a:off x="608088" y="4030637"/>
            <a:ext cx="20514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err="1" smtClean="0">
                <a:cs typeface="Times New Roman" pitchFamily="18" charset="0"/>
              </a:rPr>
              <a:t>Ploss_total</a:t>
            </a:r>
            <a:r>
              <a:rPr lang="en-US" sz="1200" b="1" dirty="0" smtClean="0">
                <a:cs typeface="Times New Roman" pitchFamily="18" charset="0"/>
              </a:rPr>
              <a:t> = 0.6W</a:t>
            </a:r>
            <a:endParaRPr lang="en-US" sz="1200" b="1" dirty="0">
              <a:cs typeface="Times New Roman" pitchFamily="18" charset="0"/>
            </a:endParaRPr>
          </a:p>
        </p:txBody>
      </p:sp>
      <p:pic>
        <p:nvPicPr>
          <p:cNvPr id="29" name="Picture 18" descr="E:\ACE3P\_results\ODR\odr_mode2_h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1" y="4179408"/>
            <a:ext cx="213007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9" descr="E:\ACE3P\_results\ODR\odr_mode3_ht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1" y="5517232"/>
            <a:ext cx="213007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0" descr="E:\ACE3P\_results\ODR\odr_mode11_ht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899" y="2816294"/>
            <a:ext cx="213007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D:\Personal\Materials\Results\odr\ibic\TD_efield_flat_3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980728"/>
            <a:ext cx="2091146" cy="1411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D:\Personal\Materials\Results\odr\ibic\TD_bfield_3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1" y="980728"/>
            <a:ext cx="2140350" cy="143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515902" y="4323038"/>
            <a:ext cx="2235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Simulations by A. Nosych</a:t>
            </a:r>
            <a:endParaRPr lang="en-GB" i="1" dirty="0"/>
          </a:p>
        </p:txBody>
      </p:sp>
      <p:sp>
        <p:nvSpPr>
          <p:cNvPr id="35" name="TextBox 34"/>
          <p:cNvSpPr txBox="1"/>
          <p:nvPr/>
        </p:nvSpPr>
        <p:spPr>
          <a:xfrm>
            <a:off x="5588112" y="2554684"/>
            <a:ext cx="3202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H-field surface tang complex magnitude (Loss map)</a:t>
            </a:r>
            <a:endParaRPr lang="en-US" sz="11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940152" y="619971"/>
            <a:ext cx="1584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Fork OUT, Chamber IN</a:t>
            </a:r>
            <a:endParaRPr lang="en-US" sz="11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679400" y="2855801"/>
            <a:ext cx="7074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1.017 GHz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85901" y="4210368"/>
            <a:ext cx="516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1.19 GHz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72899" y="5530030"/>
            <a:ext cx="516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1.26 GHz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2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139952" y="116632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933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9903" y="296416"/>
            <a:ext cx="8136905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 smtClean="0"/>
              <a:t>Feasibility of a ring beam size monitor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9902" y="1394317"/>
            <a:ext cx="44561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dirty="0" smtClean="0"/>
              <a:t>LHC also has </a:t>
            </a:r>
            <a:r>
              <a:rPr lang="el-GR" dirty="0" smtClean="0"/>
              <a:t>γ</a:t>
            </a:r>
            <a:r>
              <a:rPr lang="en-GB" dirty="0" smtClean="0"/>
              <a:t> ≈ 4000 (@ E = 4000 </a:t>
            </a:r>
            <a:r>
              <a:rPr lang="en-GB" dirty="0" err="1" smtClean="0"/>
              <a:t>GeV</a:t>
            </a:r>
            <a:r>
              <a:rPr lang="en-GB" dirty="0" smtClean="0"/>
              <a:t>)</a:t>
            </a:r>
          </a:p>
          <a:p>
            <a:pPr marL="285750" indent="-285750">
              <a:buClr>
                <a:schemeClr val="accent2"/>
              </a:buClr>
              <a:buFont typeface="Wingdings" pitchFamily="2" charset="2"/>
              <a:buChar char="§"/>
            </a:pPr>
            <a:endParaRPr lang="en-GB" dirty="0"/>
          </a:p>
          <a:p>
            <a:pPr marL="285750" indent="-285750"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dirty="0" smtClean="0"/>
              <a:t>Using proton beam:</a:t>
            </a:r>
          </a:p>
          <a:p>
            <a:pPr marL="742950" lvl="1" indent="-285750"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dirty="0" smtClean="0"/>
              <a:t>Reduced SR background</a:t>
            </a:r>
          </a:p>
          <a:p>
            <a:pPr marL="742950" lvl="1" indent="-285750"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dirty="0" smtClean="0"/>
              <a:t>Larger beam size</a:t>
            </a:r>
          </a:p>
          <a:p>
            <a:pPr marL="742950" lvl="1" indent="-285750">
              <a:buClr>
                <a:schemeClr val="accent2"/>
              </a:buClr>
              <a:buFont typeface="Wingdings" pitchFamily="2" charset="2"/>
              <a:buChar char="§"/>
            </a:pPr>
            <a:endParaRPr lang="en-GB" dirty="0" smtClean="0"/>
          </a:p>
          <a:p>
            <a:pPr marL="285750" indent="-285750"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dirty="0" smtClean="0"/>
              <a:t>Wavelengths in the infrared spectral range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31" r="5636"/>
          <a:stretch/>
        </p:blipFill>
        <p:spPr>
          <a:xfrm>
            <a:off x="4716016" y="3671393"/>
            <a:ext cx="3999049" cy="30074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4" t="5904" r="6794"/>
          <a:stretch/>
        </p:blipFill>
        <p:spPr>
          <a:xfrm>
            <a:off x="0" y="3645024"/>
            <a:ext cx="4545043" cy="30601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29785" y="1394318"/>
            <a:ext cx="3067023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Main requirement:</a:t>
            </a:r>
          </a:p>
          <a:p>
            <a:pPr algn="ctr"/>
            <a:r>
              <a:rPr lang="en-GB" dirty="0" smtClean="0">
                <a:solidFill>
                  <a:schemeClr val="tx2"/>
                </a:solidFill>
              </a:rPr>
              <a:t>Non- invasive measurement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29785" y="2934617"/>
            <a:ext cx="306702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Must use large target aperture</a:t>
            </a:r>
          </a:p>
        </p:txBody>
      </p:sp>
      <p:cxnSp>
        <p:nvCxnSpPr>
          <p:cNvPr id="9" name="Straight Arrow Connector 8"/>
          <p:cNvCxnSpPr>
            <a:stCxn id="6" idx="2"/>
            <a:endCxn id="7" idx="0"/>
          </p:cNvCxnSpPr>
          <p:nvPr/>
        </p:nvCxnSpPr>
        <p:spPr>
          <a:xfrm>
            <a:off x="6863297" y="2040649"/>
            <a:ext cx="0" cy="8939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139952" y="116632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684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7503" y="144016"/>
            <a:ext cx="8136905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 smtClean="0"/>
              <a:t>Optical Diffraction Radiation Interference (ODRI)</a:t>
            </a:r>
            <a:endParaRPr lang="en-GB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9" t="8575" r="8291" b="3467"/>
          <a:stretch/>
        </p:blipFill>
        <p:spPr>
          <a:xfrm>
            <a:off x="2932784" y="4051956"/>
            <a:ext cx="5900804" cy="26274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5" t="7388" r="6057"/>
          <a:stretch/>
        </p:blipFill>
        <p:spPr>
          <a:xfrm>
            <a:off x="5364088" y="1020616"/>
            <a:ext cx="3469500" cy="29960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1020616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A. </a:t>
            </a:r>
            <a:r>
              <a:rPr lang="en-GB" i="1" dirty="0" err="1" smtClean="0"/>
              <a:t>Cianchi</a:t>
            </a:r>
            <a:r>
              <a:rPr lang="en-GB" i="1" dirty="0"/>
              <a:t> et al., </a:t>
            </a:r>
            <a:r>
              <a:rPr lang="en-GB" i="1" dirty="0" smtClean="0"/>
              <a:t>Phys. Rev. ST </a:t>
            </a:r>
            <a:r>
              <a:rPr lang="en-GB" i="1" dirty="0" err="1" smtClean="0"/>
              <a:t>Accel</a:t>
            </a:r>
            <a:r>
              <a:rPr lang="en-GB" i="1" dirty="0" smtClean="0"/>
              <a:t>. Beams 14 (10) 102803 (2011)</a:t>
            </a:r>
            <a:endParaRPr lang="en-GB" i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548314"/>
              </p:ext>
            </p:extLst>
          </p:nvPr>
        </p:nvGraphicFramePr>
        <p:xfrm>
          <a:off x="117961" y="1730705"/>
          <a:ext cx="4824535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3109"/>
                <a:gridCol w="2991426"/>
              </a:tblGrid>
              <a:tr h="336866">
                <a:tc>
                  <a:txBody>
                    <a:bodyPr/>
                    <a:lstStyle/>
                    <a:p>
                      <a:r>
                        <a:rPr lang="en-GB" dirty="0" smtClean="0"/>
                        <a:t>Aperture sizes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Interference</a:t>
                      </a:r>
                      <a:endParaRPr lang="en-GB" dirty="0"/>
                    </a:p>
                  </a:txBody>
                  <a:tcPr/>
                </a:tc>
              </a:tr>
              <a:tr h="614331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a</a:t>
                      </a:r>
                      <a:r>
                        <a:rPr lang="en-GB" baseline="-25000" dirty="0" err="1" smtClean="0"/>
                        <a:t>mask</a:t>
                      </a:r>
                      <a:r>
                        <a:rPr lang="en-GB" baseline="0" dirty="0" smtClean="0"/>
                        <a:t> = </a:t>
                      </a:r>
                      <a:r>
                        <a:rPr lang="en-GB" baseline="0" dirty="0" err="1" smtClean="0"/>
                        <a:t>a</a:t>
                      </a:r>
                      <a:r>
                        <a:rPr lang="en-GB" baseline="-25000" dirty="0" err="1" smtClean="0"/>
                        <a:t>target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Complete destructive interference of FDR + BDR (blue)</a:t>
                      </a:r>
                      <a:endParaRPr lang="en-GB" dirty="0"/>
                    </a:p>
                  </a:txBody>
                  <a:tcPr/>
                </a:tc>
              </a:tr>
              <a:tr h="4300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a</a:t>
                      </a:r>
                      <a:r>
                        <a:rPr lang="en-GB" baseline="-25000" dirty="0" err="1" smtClean="0"/>
                        <a:t>mask</a:t>
                      </a:r>
                      <a:r>
                        <a:rPr lang="en-GB" baseline="0" dirty="0" smtClean="0"/>
                        <a:t> ≈ 2∙a</a:t>
                      </a:r>
                      <a:r>
                        <a:rPr lang="en-GB" baseline="-25000" dirty="0" smtClean="0"/>
                        <a:t>target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Measureable</a:t>
                      </a:r>
                      <a:r>
                        <a:rPr lang="en-GB" baseline="0" dirty="0" smtClean="0"/>
                        <a:t> interference (green)</a:t>
                      </a:r>
                      <a:endParaRPr lang="en-GB" dirty="0"/>
                    </a:p>
                  </a:txBody>
                  <a:tcPr/>
                </a:tc>
              </a:tr>
              <a:tr h="3368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a</a:t>
                      </a:r>
                      <a:r>
                        <a:rPr lang="en-GB" baseline="-25000" dirty="0" err="1" smtClean="0"/>
                        <a:t>mask</a:t>
                      </a:r>
                      <a:r>
                        <a:rPr lang="en-GB" baseline="0" dirty="0" smtClean="0"/>
                        <a:t> ≥ 4∙a</a:t>
                      </a:r>
                      <a:r>
                        <a:rPr lang="en-GB" baseline="-25000" dirty="0" smtClean="0"/>
                        <a:t>target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Negligible interference (red)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452320" y="4669503"/>
            <a:ext cx="1260141" cy="1119394"/>
          </a:xfrm>
          <a:prstGeom prst="rect">
            <a:avLst/>
          </a:prstGeom>
          <a:noFill/>
        </p:spPr>
        <p:txBody>
          <a:bodyPr wrap="square" rtlCol="0">
            <a:normAutofit fontScale="85000" lnSpcReduction="20000"/>
          </a:bodyPr>
          <a:lstStyle/>
          <a:p>
            <a:r>
              <a:rPr lang="en-GB" dirty="0" smtClean="0">
                <a:latin typeface="Calibri"/>
                <a:cs typeface="Calibri"/>
              </a:rPr>
              <a:t>E = 2.1 </a:t>
            </a:r>
            <a:r>
              <a:rPr lang="en-GB" dirty="0" err="1" smtClean="0">
                <a:latin typeface="Calibri"/>
                <a:cs typeface="Calibri"/>
              </a:rPr>
              <a:t>GeV</a:t>
            </a:r>
            <a:endParaRPr lang="en-GB" dirty="0" smtClean="0">
              <a:latin typeface="Calibri"/>
              <a:cs typeface="Calibri"/>
            </a:endParaRPr>
          </a:p>
          <a:p>
            <a:r>
              <a:rPr lang="el-GR" dirty="0" smtClean="0">
                <a:latin typeface="Calibri"/>
                <a:cs typeface="Calibri"/>
              </a:rPr>
              <a:t>λ</a:t>
            </a:r>
            <a:r>
              <a:rPr lang="en-GB" dirty="0" smtClean="0">
                <a:latin typeface="Calibri"/>
                <a:cs typeface="Calibri"/>
              </a:rPr>
              <a:t> = 400 nm</a:t>
            </a:r>
          </a:p>
          <a:p>
            <a:r>
              <a:rPr lang="en-GB" dirty="0" err="1" smtClean="0">
                <a:latin typeface="Calibri"/>
                <a:cs typeface="Calibri"/>
              </a:rPr>
              <a:t>a</a:t>
            </a:r>
            <a:r>
              <a:rPr lang="en-GB" baseline="-25000" dirty="0" err="1" smtClean="0">
                <a:latin typeface="Calibri"/>
                <a:cs typeface="Calibri"/>
              </a:rPr>
              <a:t>mask</a:t>
            </a:r>
            <a:r>
              <a:rPr lang="en-GB" dirty="0" smtClean="0">
                <a:latin typeface="Calibri"/>
                <a:cs typeface="Calibri"/>
              </a:rPr>
              <a:t> = 2 mm</a:t>
            </a:r>
          </a:p>
          <a:p>
            <a:r>
              <a:rPr lang="en-GB" dirty="0" err="1" smtClean="0">
                <a:latin typeface="Calibri"/>
                <a:cs typeface="Calibri"/>
              </a:rPr>
              <a:t>a</a:t>
            </a:r>
            <a:r>
              <a:rPr lang="en-GB" baseline="-25000" dirty="0" err="1" smtClean="0">
                <a:latin typeface="Calibri"/>
                <a:cs typeface="Calibri"/>
              </a:rPr>
              <a:t>target</a:t>
            </a:r>
            <a:r>
              <a:rPr lang="en-GB" baseline="-25000" dirty="0" smtClean="0">
                <a:latin typeface="Calibri"/>
                <a:cs typeface="Calibri"/>
              </a:rPr>
              <a:t> </a:t>
            </a:r>
            <a:r>
              <a:rPr lang="en-GB" dirty="0" smtClean="0">
                <a:latin typeface="Calibri"/>
                <a:cs typeface="Calibri"/>
              </a:rPr>
              <a:t>=  1 mm</a:t>
            </a:r>
          </a:p>
          <a:p>
            <a:r>
              <a:rPr lang="en-GB" dirty="0" err="1" smtClean="0">
                <a:latin typeface="Calibri"/>
                <a:cs typeface="Calibri"/>
              </a:rPr>
              <a:t>σ</a:t>
            </a:r>
            <a:r>
              <a:rPr lang="en-GB" baseline="-25000" dirty="0" err="1" smtClean="0">
                <a:latin typeface="Calibri"/>
                <a:cs typeface="Calibri"/>
              </a:rPr>
              <a:t>y</a:t>
            </a:r>
            <a:r>
              <a:rPr lang="en-GB" dirty="0" smtClean="0">
                <a:latin typeface="Calibri"/>
                <a:cs typeface="Calibri"/>
              </a:rPr>
              <a:t> = 50 µm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70556" y="4328338"/>
            <a:ext cx="2537248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Using non-collinear slits (i.e. centres of mask + target do not coincide) allows measurement of beam size, beam offset from the target centre and angular divergence.</a:t>
            </a:r>
            <a:endParaRPr lang="en-GB" dirty="0"/>
          </a:p>
        </p:txBody>
      </p:sp>
      <p:sp>
        <p:nvSpPr>
          <p:cNvPr id="6" name="Right Arrow 5"/>
          <p:cNvSpPr/>
          <p:nvPr/>
        </p:nvSpPr>
        <p:spPr>
          <a:xfrm>
            <a:off x="4922218" y="1751055"/>
            <a:ext cx="369862" cy="3261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139952" y="116632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900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76672"/>
            <a:ext cx="8750152" cy="4585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chemeClr val="accent1"/>
                </a:solidFill>
              </a:rPr>
              <a:t>ODR movements</a:t>
            </a:r>
          </a:p>
          <a:p>
            <a:endParaRPr lang="en-GB" sz="4000" dirty="0">
              <a:solidFill>
                <a:schemeClr val="accent1"/>
              </a:solidFill>
            </a:endParaRPr>
          </a:p>
          <a:p>
            <a:endParaRPr lang="en-GB" sz="1400" dirty="0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GB" dirty="0" smtClean="0">
                <a:solidFill>
                  <a:schemeClr val="accent1"/>
                </a:solidFill>
              </a:rPr>
              <a:t>There are 2 stepping motors: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n-GB" dirty="0" smtClean="0">
                <a:solidFill>
                  <a:schemeClr val="accent1"/>
                </a:solidFill>
              </a:rPr>
              <a:t>1x linear movement of the fork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n-GB" dirty="0" smtClean="0">
                <a:solidFill>
                  <a:schemeClr val="accent1"/>
                </a:solidFill>
              </a:rPr>
              <a:t>1x angular movement of the fork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 smtClean="0">
                <a:solidFill>
                  <a:schemeClr val="accent1"/>
                </a:solidFill>
              </a:rPr>
              <a:t>There is 1 DC (+24V) motor that drives a linear movement for the replacement chamber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 smtClean="0">
                <a:solidFill>
                  <a:schemeClr val="accent1"/>
                </a:solidFill>
              </a:rPr>
              <a:t>The linear (stepping) movement of the fork and the linear (DC) movement of the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      replacement chamber have to be interlocked one with respect to the other to avoid 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      collision (see next slide)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 smtClean="0">
                <a:solidFill>
                  <a:schemeClr val="accent1"/>
                </a:solidFill>
              </a:rPr>
              <a:t>Cabling of stepping motors has to be adapted  to available driver (unipolar/bipolar) 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      (tests @ CERN were performed with bipolar driver and cabling)</a:t>
            </a:r>
            <a:br>
              <a:rPr lang="en-GB" dirty="0" smtClean="0">
                <a:solidFill>
                  <a:schemeClr val="accent1"/>
                </a:solidFill>
              </a:rPr>
            </a:br>
            <a:r>
              <a:rPr lang="en-GB" dirty="0">
                <a:solidFill>
                  <a:schemeClr val="accent1"/>
                </a:solidFill>
              </a:rPr>
              <a:t>	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23528" y="1124744"/>
            <a:ext cx="842493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432016" y="626140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S. Burger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441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04048" y="764705"/>
            <a:ext cx="659985" cy="41654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635896" y="764705"/>
            <a:ext cx="659985" cy="41654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14888" y="775737"/>
            <a:ext cx="819778" cy="41654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501056" y="1844786"/>
            <a:ext cx="728216" cy="43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2858876" y="2117377"/>
            <a:ext cx="325258" cy="117727"/>
            <a:chOff x="3004829" y="2333400"/>
            <a:chExt cx="325258" cy="117727"/>
          </a:xfrm>
        </p:grpSpPr>
        <p:cxnSp>
          <p:nvCxnSpPr>
            <p:cNvPr id="9" name="Straight Connector 8"/>
            <p:cNvCxnSpPr/>
            <p:nvPr/>
          </p:nvCxnSpPr>
          <p:spPr>
            <a:xfrm rot="10800000">
              <a:off x="3004829" y="2345936"/>
              <a:ext cx="835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0800000" flipV="1">
              <a:off x="3103939" y="2347584"/>
              <a:ext cx="153105" cy="1035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3243058" y="2347584"/>
              <a:ext cx="87029" cy="6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 rot="10800000">
              <a:off x="3059188" y="2334053"/>
              <a:ext cx="29185" cy="2836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 rot="10800000">
              <a:off x="3243058" y="2333400"/>
              <a:ext cx="29185" cy="2836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624003" y="44625"/>
            <a:ext cx="18747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Replacement Chamber</a:t>
            </a:r>
          </a:p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(linear movement)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08083" y="950692"/>
            <a:ext cx="3674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OUT</a:t>
            </a:r>
            <a:endParaRPr lang="en-GB" sz="800" dirty="0"/>
          </a:p>
        </p:txBody>
      </p:sp>
      <p:sp>
        <p:nvSpPr>
          <p:cNvPr id="16" name="TextBox 15"/>
          <p:cNvSpPr txBox="1"/>
          <p:nvPr/>
        </p:nvSpPr>
        <p:spPr>
          <a:xfrm>
            <a:off x="2804401" y="962709"/>
            <a:ext cx="2760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IN</a:t>
            </a:r>
            <a:endParaRPr lang="en-GB" sz="800" dirty="0"/>
          </a:p>
        </p:txBody>
      </p:sp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779441" y="1797276"/>
            <a:ext cx="728216" cy="43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Straight Connector 17"/>
          <p:cNvCxnSpPr/>
          <p:nvPr/>
        </p:nvCxnSpPr>
        <p:spPr>
          <a:xfrm rot="10800000">
            <a:off x="6051249" y="2155150"/>
            <a:ext cx="835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6101038" y="2187505"/>
            <a:ext cx="2255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>
            <a:off x="6289478" y="2156798"/>
            <a:ext cx="87029" cy="6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 rot="10800000">
            <a:off x="6105608" y="2143267"/>
            <a:ext cx="29185" cy="283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 rot="10800000">
            <a:off x="6289478" y="2142614"/>
            <a:ext cx="29185" cy="283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/>
          <p:cNvCxnSpPr/>
          <p:nvPr/>
        </p:nvCxnSpPr>
        <p:spPr>
          <a:xfrm flipH="1" flipV="1">
            <a:off x="1323735" y="2128424"/>
            <a:ext cx="284348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1323735" y="2128424"/>
            <a:ext cx="4839" cy="4364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1187624" y="2564905"/>
            <a:ext cx="140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99046" y="775737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err="1" smtClean="0"/>
              <a:t>Burndy</a:t>
            </a:r>
            <a:r>
              <a:rPr lang="en-GB" sz="800" b="1" dirty="0" smtClean="0"/>
              <a:t> 12M</a:t>
            </a:r>
          </a:p>
          <a:p>
            <a:pPr algn="ctr"/>
            <a:r>
              <a:rPr lang="en-GB" sz="800" b="1" dirty="0" smtClean="0"/>
              <a:t>Socket</a:t>
            </a:r>
            <a:endParaRPr lang="en-GB" sz="800" b="1" dirty="0"/>
          </a:p>
        </p:txBody>
      </p:sp>
      <p:grpSp>
        <p:nvGrpSpPr>
          <p:cNvPr id="27" name="Group 26"/>
          <p:cNvGrpSpPr/>
          <p:nvPr/>
        </p:nvGrpSpPr>
        <p:grpSpPr>
          <a:xfrm>
            <a:off x="2592061" y="3902369"/>
            <a:ext cx="370674" cy="462111"/>
            <a:chOff x="3069640" y="6014664"/>
            <a:chExt cx="370674" cy="462111"/>
          </a:xfrm>
        </p:grpSpPr>
        <p:sp>
          <p:nvSpPr>
            <p:cNvPr id="28" name="Oval 27"/>
            <p:cNvSpPr/>
            <p:nvPr/>
          </p:nvSpPr>
          <p:spPr>
            <a:xfrm>
              <a:off x="3069640" y="6065699"/>
              <a:ext cx="370674" cy="3600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M</a:t>
              </a:r>
              <a:endParaRPr lang="en-GB" dirty="0"/>
            </a:p>
          </p:txBody>
        </p:sp>
        <p:sp>
          <p:nvSpPr>
            <p:cNvPr id="29" name="Rectangle 28"/>
            <p:cNvSpPr/>
            <p:nvPr/>
          </p:nvSpPr>
          <p:spPr>
            <a:xfrm rot="5400000">
              <a:off x="3232118" y="6345904"/>
              <a:ext cx="45719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 rot="5400000">
              <a:off x="3235268" y="5929512"/>
              <a:ext cx="45719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6241647" y="44624"/>
            <a:ext cx="1572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r>
              <a:rPr lang="en-GB" b="1" dirty="0">
                <a:solidFill>
                  <a:schemeClr val="accent1"/>
                </a:solidFill>
              </a:rPr>
              <a:t>ODR </a:t>
            </a:r>
            <a:r>
              <a:rPr lang="en-GB" b="1" dirty="0" smtClean="0">
                <a:solidFill>
                  <a:schemeClr val="accent1"/>
                </a:solidFill>
              </a:rPr>
              <a:t>fork</a:t>
            </a:r>
          </a:p>
          <a:p>
            <a:r>
              <a:rPr lang="en-GB" b="1" dirty="0" smtClean="0">
                <a:solidFill>
                  <a:schemeClr val="accent1"/>
                </a:solidFill>
              </a:rPr>
              <a:t>(linear movement)</a:t>
            </a:r>
            <a:endParaRPr lang="en-GB" b="1" dirty="0">
              <a:solidFill>
                <a:schemeClr val="accent1"/>
              </a:solidFill>
            </a:endParaRPr>
          </a:p>
        </p:txBody>
      </p:sp>
      <p:cxnSp>
        <p:nvCxnSpPr>
          <p:cNvPr id="32" name="Elbow Connector 31"/>
          <p:cNvCxnSpPr/>
          <p:nvPr/>
        </p:nvCxnSpPr>
        <p:spPr>
          <a:xfrm rot="10800000" flipV="1">
            <a:off x="5301902" y="2074326"/>
            <a:ext cx="3021573" cy="1616436"/>
          </a:xfrm>
          <a:prstGeom prst="bentConnector3">
            <a:avLst>
              <a:gd name="adj1" fmla="val -973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/>
          <p:nvPr/>
        </p:nvCxnSpPr>
        <p:spPr>
          <a:xfrm rot="10800000" flipV="1">
            <a:off x="5301901" y="2077093"/>
            <a:ext cx="2583459" cy="1477151"/>
          </a:xfrm>
          <a:prstGeom prst="bentConnector3">
            <a:avLst>
              <a:gd name="adj1" fmla="val 1331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30" idx="1"/>
          </p:cNvCxnSpPr>
          <p:nvPr/>
        </p:nvCxnSpPr>
        <p:spPr>
          <a:xfrm flipV="1">
            <a:off x="2780549" y="3690766"/>
            <a:ext cx="0" cy="2116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29" idx="3"/>
          </p:cNvCxnSpPr>
          <p:nvPr/>
        </p:nvCxnSpPr>
        <p:spPr>
          <a:xfrm rot="5400000">
            <a:off x="1874188" y="3677918"/>
            <a:ext cx="216648" cy="158977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963642" y="950692"/>
            <a:ext cx="3674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OUT</a:t>
            </a:r>
            <a:endParaRPr lang="en-GB" sz="800" dirty="0"/>
          </a:p>
        </p:txBody>
      </p:sp>
      <p:sp>
        <p:nvSpPr>
          <p:cNvPr id="37" name="TextBox 36"/>
          <p:cNvSpPr txBox="1"/>
          <p:nvPr/>
        </p:nvSpPr>
        <p:spPr>
          <a:xfrm>
            <a:off x="6059227" y="945014"/>
            <a:ext cx="2760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IN</a:t>
            </a:r>
            <a:endParaRPr lang="en-GB" sz="800" dirty="0"/>
          </a:p>
        </p:txBody>
      </p:sp>
      <p:cxnSp>
        <p:nvCxnSpPr>
          <p:cNvPr id="38" name="Elbow Connector 37"/>
          <p:cNvCxnSpPr/>
          <p:nvPr/>
        </p:nvCxnSpPr>
        <p:spPr>
          <a:xfrm flipV="1">
            <a:off x="1187624" y="2132216"/>
            <a:ext cx="1120304" cy="554987"/>
          </a:xfrm>
          <a:prstGeom prst="bentConnector3">
            <a:avLst>
              <a:gd name="adj1" fmla="val 998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051720" y="2130731"/>
            <a:ext cx="2562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12" idx="2"/>
          </p:cNvCxnSpPr>
          <p:nvPr/>
        </p:nvCxnSpPr>
        <p:spPr>
          <a:xfrm flipH="1" flipV="1">
            <a:off x="2307929" y="2130733"/>
            <a:ext cx="634491" cy="14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13" idx="2"/>
          </p:cNvCxnSpPr>
          <p:nvPr/>
        </p:nvCxnSpPr>
        <p:spPr>
          <a:xfrm flipH="1">
            <a:off x="1187626" y="2131561"/>
            <a:ext cx="1938664" cy="708675"/>
          </a:xfrm>
          <a:prstGeom prst="bentConnector3">
            <a:avLst>
              <a:gd name="adj1" fmla="val -117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 rot="10800000">
            <a:off x="2297867" y="2120363"/>
            <a:ext cx="29185" cy="283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/>
          <p:cNvCxnSpPr/>
          <p:nvPr/>
        </p:nvCxnSpPr>
        <p:spPr>
          <a:xfrm>
            <a:off x="1259322" y="548681"/>
            <a:ext cx="0" cy="4567121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6200000" flipV="1">
            <a:off x="5808866" y="1912768"/>
            <a:ext cx="268743" cy="216024"/>
          </a:xfrm>
          <a:prstGeom prst="bentConnector3">
            <a:avLst>
              <a:gd name="adj1" fmla="val -506"/>
            </a:avLst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5400000" flipH="1" flipV="1">
            <a:off x="6052876" y="1662020"/>
            <a:ext cx="816684" cy="169420"/>
          </a:xfrm>
          <a:prstGeom prst="bentConnector3">
            <a:avLst>
              <a:gd name="adj1" fmla="val -443"/>
            </a:avLst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/>
          <p:nvPr/>
        </p:nvCxnSpPr>
        <p:spPr>
          <a:xfrm rot="16200000" flipV="1">
            <a:off x="7504555" y="1577558"/>
            <a:ext cx="545583" cy="216024"/>
          </a:xfrm>
          <a:prstGeom prst="bentConnector3">
            <a:avLst>
              <a:gd name="adj1" fmla="val -193"/>
            </a:avLst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/>
          <p:nvPr/>
        </p:nvCxnSpPr>
        <p:spPr>
          <a:xfrm rot="5400000" flipH="1" flipV="1">
            <a:off x="8155836" y="1593468"/>
            <a:ext cx="540108" cy="189680"/>
          </a:xfrm>
          <a:prstGeom prst="bentConnector3">
            <a:avLst>
              <a:gd name="adj1" fmla="val -1583"/>
            </a:avLst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Arc 47"/>
          <p:cNvSpPr/>
          <p:nvPr/>
        </p:nvSpPr>
        <p:spPr>
          <a:xfrm>
            <a:off x="1132580" y="2536302"/>
            <a:ext cx="91041" cy="57203"/>
          </a:xfrm>
          <a:prstGeom prst="arc">
            <a:avLst>
              <a:gd name="adj1" fmla="val 16200000"/>
              <a:gd name="adj2" fmla="val 57882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Arc 48"/>
          <p:cNvSpPr/>
          <p:nvPr/>
        </p:nvSpPr>
        <p:spPr>
          <a:xfrm>
            <a:off x="1132580" y="2658601"/>
            <a:ext cx="91041" cy="57203"/>
          </a:xfrm>
          <a:prstGeom prst="arc">
            <a:avLst>
              <a:gd name="adj1" fmla="val 16200000"/>
              <a:gd name="adj2" fmla="val 57882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Arc 49"/>
          <p:cNvSpPr/>
          <p:nvPr/>
        </p:nvSpPr>
        <p:spPr>
          <a:xfrm>
            <a:off x="1132579" y="2811635"/>
            <a:ext cx="91041" cy="57203"/>
          </a:xfrm>
          <a:prstGeom prst="arc">
            <a:avLst>
              <a:gd name="adj1" fmla="val 16200000"/>
              <a:gd name="adj2" fmla="val 57882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Arc 50"/>
          <p:cNvSpPr/>
          <p:nvPr/>
        </p:nvSpPr>
        <p:spPr>
          <a:xfrm>
            <a:off x="1132578" y="3525643"/>
            <a:ext cx="91041" cy="57203"/>
          </a:xfrm>
          <a:prstGeom prst="arc">
            <a:avLst>
              <a:gd name="adj1" fmla="val 16200000"/>
              <a:gd name="adj2" fmla="val 57882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Arc 51"/>
          <p:cNvSpPr/>
          <p:nvPr/>
        </p:nvSpPr>
        <p:spPr>
          <a:xfrm>
            <a:off x="1134666" y="4552528"/>
            <a:ext cx="91041" cy="57203"/>
          </a:xfrm>
          <a:prstGeom prst="arc">
            <a:avLst>
              <a:gd name="adj1" fmla="val 16200000"/>
              <a:gd name="adj2" fmla="val 57882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/>
          <p:cNvSpPr txBox="1"/>
          <p:nvPr/>
        </p:nvSpPr>
        <p:spPr>
          <a:xfrm>
            <a:off x="314889" y="2448135"/>
            <a:ext cx="8675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OUT switch       5</a:t>
            </a:r>
            <a:endParaRPr lang="en-GB" sz="800" dirty="0"/>
          </a:p>
        </p:txBody>
      </p:sp>
      <p:sp>
        <p:nvSpPr>
          <p:cNvPr id="54" name="TextBox 53"/>
          <p:cNvSpPr txBox="1"/>
          <p:nvPr/>
        </p:nvSpPr>
        <p:spPr>
          <a:xfrm>
            <a:off x="312256" y="2564376"/>
            <a:ext cx="9131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COM switches  8</a:t>
            </a:r>
            <a:endParaRPr lang="en-GB" sz="800" dirty="0"/>
          </a:p>
        </p:txBody>
      </p:sp>
      <p:sp>
        <p:nvSpPr>
          <p:cNvPr id="55" name="TextBox 54"/>
          <p:cNvSpPr txBox="1"/>
          <p:nvPr/>
        </p:nvSpPr>
        <p:spPr>
          <a:xfrm>
            <a:off x="314888" y="2729313"/>
            <a:ext cx="9444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IN switch         11</a:t>
            </a:r>
            <a:endParaRPr lang="en-GB" sz="800" dirty="0"/>
          </a:p>
        </p:txBody>
      </p:sp>
      <p:sp>
        <p:nvSpPr>
          <p:cNvPr id="56" name="TextBox 55"/>
          <p:cNvSpPr txBox="1"/>
          <p:nvPr/>
        </p:nvSpPr>
        <p:spPr>
          <a:xfrm>
            <a:off x="323527" y="3417921"/>
            <a:ext cx="9021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Motor +             9</a:t>
            </a:r>
            <a:endParaRPr lang="en-GB" sz="800" dirty="0"/>
          </a:p>
        </p:txBody>
      </p:sp>
      <p:sp>
        <p:nvSpPr>
          <p:cNvPr id="57" name="TextBox 56"/>
          <p:cNvSpPr txBox="1"/>
          <p:nvPr/>
        </p:nvSpPr>
        <p:spPr>
          <a:xfrm>
            <a:off x="8323474" y="2006803"/>
            <a:ext cx="3529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NO</a:t>
            </a:r>
            <a:endParaRPr lang="en-GB" sz="1000" dirty="0"/>
          </a:p>
        </p:txBody>
      </p:sp>
      <p:sp>
        <p:nvSpPr>
          <p:cNvPr id="58" name="TextBox 57"/>
          <p:cNvSpPr txBox="1"/>
          <p:nvPr/>
        </p:nvSpPr>
        <p:spPr>
          <a:xfrm>
            <a:off x="1259322" y="1953984"/>
            <a:ext cx="3529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NO</a:t>
            </a:r>
            <a:endParaRPr lang="en-GB" sz="1000" dirty="0"/>
          </a:p>
        </p:txBody>
      </p:sp>
      <p:sp>
        <p:nvSpPr>
          <p:cNvPr id="59" name="TextBox 58"/>
          <p:cNvSpPr txBox="1"/>
          <p:nvPr/>
        </p:nvSpPr>
        <p:spPr>
          <a:xfrm>
            <a:off x="2555776" y="1905008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NO</a:t>
            </a:r>
            <a:endParaRPr lang="en-GB" sz="1200" dirty="0"/>
          </a:p>
        </p:txBody>
      </p:sp>
      <p:sp>
        <p:nvSpPr>
          <p:cNvPr id="60" name="TextBox 59"/>
          <p:cNvSpPr txBox="1"/>
          <p:nvPr/>
        </p:nvSpPr>
        <p:spPr>
          <a:xfrm>
            <a:off x="6150089" y="1931570"/>
            <a:ext cx="3369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NC</a:t>
            </a:r>
            <a:endParaRPr lang="en-GB" sz="1000" dirty="0"/>
          </a:p>
        </p:txBody>
      </p:sp>
      <p:sp>
        <p:nvSpPr>
          <p:cNvPr id="61" name="TextBox 60"/>
          <p:cNvSpPr txBox="1"/>
          <p:nvPr/>
        </p:nvSpPr>
        <p:spPr>
          <a:xfrm>
            <a:off x="1289418" y="1712140"/>
            <a:ext cx="3529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NO</a:t>
            </a:r>
            <a:endParaRPr lang="en-GB" sz="1000" dirty="0"/>
          </a:p>
        </p:txBody>
      </p:sp>
      <p:sp>
        <p:nvSpPr>
          <p:cNvPr id="62" name="TextBox 61"/>
          <p:cNvSpPr txBox="1"/>
          <p:nvPr/>
        </p:nvSpPr>
        <p:spPr>
          <a:xfrm>
            <a:off x="7610660" y="1770274"/>
            <a:ext cx="3369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NC</a:t>
            </a:r>
            <a:endParaRPr lang="en-GB" sz="1000" dirty="0"/>
          </a:p>
        </p:txBody>
      </p:sp>
      <p:cxnSp>
        <p:nvCxnSpPr>
          <p:cNvPr id="63" name="Straight Connector 62"/>
          <p:cNvCxnSpPr/>
          <p:nvPr/>
        </p:nvCxnSpPr>
        <p:spPr>
          <a:xfrm flipV="1">
            <a:off x="2051720" y="1885252"/>
            <a:ext cx="2088232" cy="11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1324497" y="1890064"/>
            <a:ext cx="2652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1326154" y="1462778"/>
            <a:ext cx="2420" cy="4224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328574" y="1462778"/>
            <a:ext cx="28113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5835225" y="1340769"/>
            <a:ext cx="0" cy="1220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ight Brace 67"/>
          <p:cNvSpPr/>
          <p:nvPr/>
        </p:nvSpPr>
        <p:spPr>
          <a:xfrm rot="16200000">
            <a:off x="7131980" y="-229372"/>
            <a:ext cx="108012" cy="291510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/>
          <p:cNvSpPr txBox="1"/>
          <p:nvPr/>
        </p:nvSpPr>
        <p:spPr>
          <a:xfrm>
            <a:off x="6749808" y="958728"/>
            <a:ext cx="12554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/>
              <a:t>Stepping switches cabling</a:t>
            </a:r>
            <a:endParaRPr lang="en-GB" sz="800" i="1" dirty="0"/>
          </a:p>
        </p:txBody>
      </p:sp>
      <p:cxnSp>
        <p:nvCxnSpPr>
          <p:cNvPr id="70" name="Straight Connector 69"/>
          <p:cNvCxnSpPr/>
          <p:nvPr/>
        </p:nvCxnSpPr>
        <p:spPr>
          <a:xfrm>
            <a:off x="4355976" y="548681"/>
            <a:ext cx="0" cy="4567121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4932040" y="548681"/>
            <a:ext cx="0" cy="4567121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1194700" y="3554244"/>
            <a:ext cx="29452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777397" y="3690766"/>
            <a:ext cx="13625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5292080" y="1460426"/>
            <a:ext cx="543145" cy="2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 flipV="1">
            <a:off x="5292080" y="1882890"/>
            <a:ext cx="543145" cy="23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323527" y="4473408"/>
            <a:ext cx="9021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Motor -            10</a:t>
            </a:r>
            <a:endParaRPr lang="en-GB" sz="800" dirty="0"/>
          </a:p>
        </p:txBody>
      </p:sp>
      <p:sp>
        <p:nvSpPr>
          <p:cNvPr id="77" name="TextBox 76"/>
          <p:cNvSpPr txBox="1"/>
          <p:nvPr/>
        </p:nvSpPr>
        <p:spPr>
          <a:xfrm>
            <a:off x="3640967" y="764705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err="1" smtClean="0"/>
              <a:t>Burndy</a:t>
            </a:r>
            <a:r>
              <a:rPr lang="en-GB" sz="800" b="1" dirty="0" smtClean="0"/>
              <a:t> 4M</a:t>
            </a:r>
          </a:p>
          <a:p>
            <a:pPr algn="ctr"/>
            <a:r>
              <a:rPr lang="en-GB" sz="800" b="1" dirty="0" smtClean="0"/>
              <a:t>Socket</a:t>
            </a:r>
            <a:endParaRPr lang="en-GB" sz="8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5022482" y="764705"/>
            <a:ext cx="611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err="1" smtClean="0"/>
              <a:t>Burndy</a:t>
            </a:r>
            <a:r>
              <a:rPr lang="en-GB" sz="800" b="1" dirty="0" smtClean="0"/>
              <a:t> 4F</a:t>
            </a:r>
          </a:p>
          <a:p>
            <a:pPr algn="ctr"/>
            <a:r>
              <a:rPr lang="en-GB" sz="800" b="1" dirty="0" smtClean="0"/>
              <a:t>Socket</a:t>
            </a:r>
            <a:endParaRPr lang="en-GB" sz="800" b="1" dirty="0"/>
          </a:p>
        </p:txBody>
      </p:sp>
      <p:sp>
        <p:nvSpPr>
          <p:cNvPr id="79" name="Arc 78"/>
          <p:cNvSpPr/>
          <p:nvPr/>
        </p:nvSpPr>
        <p:spPr>
          <a:xfrm>
            <a:off x="5246559" y="1854288"/>
            <a:ext cx="91041" cy="57203"/>
          </a:xfrm>
          <a:prstGeom prst="arc">
            <a:avLst>
              <a:gd name="adj1" fmla="val 16200000"/>
              <a:gd name="adj2" fmla="val 57882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Arc 79"/>
          <p:cNvSpPr/>
          <p:nvPr/>
        </p:nvSpPr>
        <p:spPr>
          <a:xfrm>
            <a:off x="5246558" y="1434177"/>
            <a:ext cx="91041" cy="57203"/>
          </a:xfrm>
          <a:prstGeom prst="arc">
            <a:avLst>
              <a:gd name="adj1" fmla="val 16200000"/>
              <a:gd name="adj2" fmla="val 57882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Arc 80"/>
          <p:cNvSpPr/>
          <p:nvPr/>
        </p:nvSpPr>
        <p:spPr>
          <a:xfrm>
            <a:off x="5256380" y="3525642"/>
            <a:ext cx="91041" cy="57203"/>
          </a:xfrm>
          <a:prstGeom prst="arc">
            <a:avLst>
              <a:gd name="adj1" fmla="val 16200000"/>
              <a:gd name="adj2" fmla="val 57882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Arc 81"/>
          <p:cNvSpPr/>
          <p:nvPr/>
        </p:nvSpPr>
        <p:spPr>
          <a:xfrm>
            <a:off x="5256379" y="3662164"/>
            <a:ext cx="91041" cy="57203"/>
          </a:xfrm>
          <a:prstGeom prst="arc">
            <a:avLst>
              <a:gd name="adj1" fmla="val 16200000"/>
              <a:gd name="adj2" fmla="val 57882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Arc 82"/>
          <p:cNvSpPr/>
          <p:nvPr/>
        </p:nvSpPr>
        <p:spPr>
          <a:xfrm flipH="1">
            <a:off x="4101842" y="1854317"/>
            <a:ext cx="74403" cy="57203"/>
          </a:xfrm>
          <a:prstGeom prst="arc">
            <a:avLst>
              <a:gd name="adj1" fmla="val 16200000"/>
              <a:gd name="adj2" fmla="val 57882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Arc 83"/>
          <p:cNvSpPr/>
          <p:nvPr/>
        </p:nvSpPr>
        <p:spPr>
          <a:xfrm flipH="1">
            <a:off x="4101841" y="1431825"/>
            <a:ext cx="74403" cy="57203"/>
          </a:xfrm>
          <a:prstGeom prst="arc">
            <a:avLst>
              <a:gd name="adj1" fmla="val 16200000"/>
              <a:gd name="adj2" fmla="val 57882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Arc 84"/>
          <p:cNvSpPr/>
          <p:nvPr/>
        </p:nvSpPr>
        <p:spPr>
          <a:xfrm flipH="1">
            <a:off x="4104237" y="3525642"/>
            <a:ext cx="72008" cy="54869"/>
          </a:xfrm>
          <a:prstGeom prst="arc">
            <a:avLst>
              <a:gd name="adj1" fmla="val 16200000"/>
              <a:gd name="adj2" fmla="val 57882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Arc 85"/>
          <p:cNvSpPr/>
          <p:nvPr/>
        </p:nvSpPr>
        <p:spPr>
          <a:xfrm flipH="1">
            <a:off x="4104236" y="3662164"/>
            <a:ext cx="72008" cy="54869"/>
          </a:xfrm>
          <a:prstGeom prst="arc">
            <a:avLst>
              <a:gd name="adj1" fmla="val 16200000"/>
              <a:gd name="adj2" fmla="val 57882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TextBox 86"/>
          <p:cNvSpPr txBox="1"/>
          <p:nvPr/>
        </p:nvSpPr>
        <p:spPr>
          <a:xfrm>
            <a:off x="4104237" y="1372519"/>
            <a:ext cx="235962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1</a:t>
            </a:r>
          </a:p>
          <a:p>
            <a:endParaRPr lang="en-GB" sz="800" dirty="0" smtClean="0"/>
          </a:p>
          <a:p>
            <a:endParaRPr lang="en-GB" sz="800" dirty="0"/>
          </a:p>
          <a:p>
            <a:r>
              <a:rPr lang="en-GB" sz="800" dirty="0" smtClean="0"/>
              <a:t>2</a:t>
            </a:r>
          </a:p>
          <a:p>
            <a:endParaRPr lang="en-GB" sz="800" dirty="0"/>
          </a:p>
          <a:p>
            <a:endParaRPr lang="en-GB" sz="800" dirty="0" smtClean="0"/>
          </a:p>
          <a:p>
            <a:endParaRPr lang="en-GB" sz="800" dirty="0"/>
          </a:p>
          <a:p>
            <a:endParaRPr lang="en-GB" sz="800" dirty="0" smtClean="0"/>
          </a:p>
          <a:p>
            <a:endParaRPr lang="en-GB" sz="800" dirty="0"/>
          </a:p>
          <a:p>
            <a:endParaRPr lang="en-GB" sz="800" dirty="0" smtClean="0"/>
          </a:p>
          <a:p>
            <a:endParaRPr lang="en-GB" sz="800" dirty="0"/>
          </a:p>
          <a:p>
            <a:endParaRPr lang="en-GB" sz="800" dirty="0" smtClean="0"/>
          </a:p>
          <a:p>
            <a:endParaRPr lang="en-GB" sz="800" dirty="0"/>
          </a:p>
          <a:p>
            <a:endParaRPr lang="en-GB" sz="800" dirty="0" smtClean="0"/>
          </a:p>
          <a:p>
            <a:endParaRPr lang="en-GB" sz="800" dirty="0"/>
          </a:p>
          <a:p>
            <a:endParaRPr lang="en-GB" sz="800" dirty="0" smtClean="0"/>
          </a:p>
          <a:p>
            <a:endParaRPr lang="en-GB" sz="800" dirty="0"/>
          </a:p>
          <a:p>
            <a:r>
              <a:rPr lang="en-GB" sz="800" dirty="0" smtClean="0"/>
              <a:t>3</a:t>
            </a:r>
          </a:p>
          <a:p>
            <a:r>
              <a:rPr lang="en-GB" sz="800" dirty="0" smtClean="0"/>
              <a:t>4</a:t>
            </a:r>
            <a:endParaRPr lang="en-GB" sz="800" dirty="0"/>
          </a:p>
        </p:txBody>
      </p:sp>
      <p:sp>
        <p:nvSpPr>
          <p:cNvPr id="88" name="TextBox 87"/>
          <p:cNvSpPr txBox="1"/>
          <p:nvPr/>
        </p:nvSpPr>
        <p:spPr>
          <a:xfrm>
            <a:off x="5057006" y="1377833"/>
            <a:ext cx="235962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1</a:t>
            </a:r>
          </a:p>
          <a:p>
            <a:endParaRPr lang="en-GB" sz="800" dirty="0" smtClean="0"/>
          </a:p>
          <a:p>
            <a:endParaRPr lang="en-GB" sz="800" dirty="0"/>
          </a:p>
          <a:p>
            <a:r>
              <a:rPr lang="en-GB" sz="800" dirty="0" smtClean="0"/>
              <a:t>2</a:t>
            </a:r>
          </a:p>
          <a:p>
            <a:endParaRPr lang="en-GB" sz="800" dirty="0"/>
          </a:p>
          <a:p>
            <a:endParaRPr lang="en-GB" sz="800" dirty="0" smtClean="0"/>
          </a:p>
          <a:p>
            <a:endParaRPr lang="en-GB" sz="800" dirty="0"/>
          </a:p>
          <a:p>
            <a:endParaRPr lang="en-GB" sz="800" dirty="0" smtClean="0"/>
          </a:p>
          <a:p>
            <a:endParaRPr lang="en-GB" sz="800" dirty="0"/>
          </a:p>
          <a:p>
            <a:endParaRPr lang="en-GB" sz="800" dirty="0" smtClean="0"/>
          </a:p>
          <a:p>
            <a:endParaRPr lang="en-GB" sz="800" dirty="0"/>
          </a:p>
          <a:p>
            <a:endParaRPr lang="en-GB" sz="800" dirty="0" smtClean="0"/>
          </a:p>
          <a:p>
            <a:endParaRPr lang="en-GB" sz="800" dirty="0"/>
          </a:p>
          <a:p>
            <a:endParaRPr lang="en-GB" sz="800" dirty="0" smtClean="0"/>
          </a:p>
          <a:p>
            <a:endParaRPr lang="en-GB" sz="800" dirty="0"/>
          </a:p>
          <a:p>
            <a:endParaRPr lang="en-GB" sz="800" dirty="0" smtClean="0"/>
          </a:p>
          <a:p>
            <a:endParaRPr lang="en-GB" sz="800" dirty="0"/>
          </a:p>
          <a:p>
            <a:r>
              <a:rPr lang="en-GB" sz="800" dirty="0" smtClean="0"/>
              <a:t>3</a:t>
            </a:r>
          </a:p>
          <a:p>
            <a:r>
              <a:rPr lang="en-GB" sz="800" dirty="0" smtClean="0"/>
              <a:t>4</a:t>
            </a:r>
            <a:endParaRPr lang="en-GB" sz="800" dirty="0"/>
          </a:p>
        </p:txBody>
      </p:sp>
      <p:sp>
        <p:nvSpPr>
          <p:cNvPr id="89" name="TextBox 88"/>
          <p:cNvSpPr txBox="1"/>
          <p:nvPr/>
        </p:nvSpPr>
        <p:spPr>
          <a:xfrm>
            <a:off x="319511" y="5967522"/>
            <a:ext cx="55168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Interlock ODR movement</a:t>
            </a:r>
            <a:endParaRPr lang="en-GB" sz="1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0" name="Left-Right Arrow 89"/>
          <p:cNvSpPr/>
          <p:nvPr/>
        </p:nvSpPr>
        <p:spPr>
          <a:xfrm flipV="1">
            <a:off x="4397756" y="2779819"/>
            <a:ext cx="504056" cy="21713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TextBox 90"/>
          <p:cNvSpPr txBox="1"/>
          <p:nvPr/>
        </p:nvSpPr>
        <p:spPr>
          <a:xfrm>
            <a:off x="4404365" y="2132857"/>
            <a:ext cx="490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 smtClean="0"/>
              <a:t>Cable </a:t>
            </a:r>
          </a:p>
          <a:p>
            <a:pPr algn="ctr"/>
            <a:r>
              <a:rPr lang="en-GB" sz="800" b="1" dirty="0" err="1" smtClean="0"/>
              <a:t>Burndy</a:t>
            </a:r>
            <a:endParaRPr lang="en-GB" sz="800" b="1" dirty="0"/>
          </a:p>
          <a:p>
            <a:pPr algn="ctr"/>
            <a:r>
              <a:rPr lang="en-GB" sz="800" b="1" dirty="0" smtClean="0"/>
              <a:t>4M/F</a:t>
            </a:r>
          </a:p>
          <a:p>
            <a:pPr algn="ctr"/>
            <a:r>
              <a:rPr lang="en-GB" sz="800" b="1" dirty="0"/>
              <a:t>1</a:t>
            </a:r>
            <a:r>
              <a:rPr lang="en-GB" sz="800" b="1" dirty="0" smtClean="0"/>
              <a:t> to 1</a:t>
            </a:r>
            <a:endParaRPr lang="en-GB" sz="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030540" y="6136268"/>
            <a:ext cx="271792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(as connected </a:t>
            </a:r>
            <a:r>
              <a:rPr lang="en-GB" sz="1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with </a:t>
            </a:r>
            <a:r>
              <a:rPr lang="en-GB" sz="1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CERN screen </a:t>
            </a:r>
            <a:endParaRPr lang="en-GB" sz="1400" b="1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GB" sz="1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instrumentation </a:t>
            </a:r>
            <a:r>
              <a:rPr lang="en-GB" sz="1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‘standard</a:t>
            </a:r>
            <a:r>
              <a:rPr lang="en-GB" sz="1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’ driver)</a:t>
            </a:r>
            <a:endParaRPr lang="en-GB" sz="1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GB" sz="1000" i="1" dirty="0" smtClean="0">
                <a:solidFill>
                  <a:schemeClr val="accent1"/>
                </a:solidFill>
              </a:rPr>
              <a:t>Stephane.burger@cern.ch</a:t>
            </a:r>
            <a:endParaRPr lang="en-GB" sz="1000" i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8668" y="5321190"/>
            <a:ext cx="8382231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Hardware INTERLOCK logic: 	ODR fork can not move if replacement chamber not OUT</a:t>
            </a:r>
          </a:p>
          <a:p>
            <a:r>
              <a:rPr lang="en-GB" dirty="0" smtClean="0">
                <a:solidFill>
                  <a:srgbClr val="92D050"/>
                </a:solidFill>
              </a:rPr>
              <a:t>			Replacement chamber can not move if ODR fork not OUT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749098" y="4710336"/>
            <a:ext cx="785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2">
                    <a:lumMod val="75000"/>
                  </a:schemeClr>
                </a:solidFill>
              </a:rPr>
              <a:t>DC motor</a:t>
            </a:r>
          </a:p>
          <a:p>
            <a:pPr algn="ctr"/>
            <a:r>
              <a:rPr lang="en-GB" sz="1200" dirty="0" smtClean="0">
                <a:solidFill>
                  <a:schemeClr val="accent2">
                    <a:lumMod val="75000"/>
                  </a:schemeClr>
                </a:solidFill>
              </a:rPr>
              <a:t>24V</a:t>
            </a:r>
            <a:endParaRPr lang="en-GB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94" name="Straight Arrow Connector 93"/>
          <p:cNvCxnSpPr>
            <a:stCxn id="92" idx="0"/>
            <a:endCxn id="29" idx="0"/>
          </p:cNvCxnSpPr>
          <p:nvPr/>
        </p:nvCxnSpPr>
        <p:spPr>
          <a:xfrm flipH="1" flipV="1">
            <a:off x="2885411" y="4341622"/>
            <a:ext cx="256648" cy="3687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251520" y="260648"/>
            <a:ext cx="883146" cy="461665"/>
          </a:xfrm>
          <a:prstGeom prst="rect">
            <a:avLst/>
          </a:prstGeom>
          <a:noFill/>
        </p:spPr>
        <p:txBody>
          <a:bodyPr wrap="square" rtlCol="0">
            <a:normAutofit fontScale="62500" lnSpcReduction="20000"/>
          </a:bodyPr>
          <a:lstStyle/>
          <a:p>
            <a:r>
              <a:rPr lang="en-GB" dirty="0" smtClean="0"/>
              <a:t>Cornell connection</a:t>
            </a:r>
            <a:endParaRPr lang="en-GB" dirty="0"/>
          </a:p>
        </p:txBody>
      </p:sp>
      <p:sp>
        <p:nvSpPr>
          <p:cNvPr id="95" name="TextBox 94"/>
          <p:cNvSpPr txBox="1"/>
          <p:nvPr/>
        </p:nvSpPr>
        <p:spPr>
          <a:xfrm>
            <a:off x="6517206" y="4912657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S. Burger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790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196752"/>
            <a:ext cx="8496944" cy="3168352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pPr>
              <a:buClr>
                <a:schemeClr val="accent2"/>
              </a:buClr>
            </a:pPr>
            <a:r>
              <a:rPr lang="en-GB" dirty="0"/>
              <a:t>E. </a:t>
            </a:r>
            <a:r>
              <a:rPr lang="en-GB" dirty="0" err="1"/>
              <a:t>Chiadroni</a:t>
            </a:r>
            <a:r>
              <a:rPr lang="en-GB" dirty="0"/>
              <a:t>, M. </a:t>
            </a:r>
            <a:r>
              <a:rPr lang="en-GB" dirty="0" err="1"/>
              <a:t>Castellano</a:t>
            </a:r>
            <a:r>
              <a:rPr lang="en-GB" dirty="0"/>
              <a:t>, A. </a:t>
            </a:r>
            <a:r>
              <a:rPr lang="en-GB" dirty="0" err="1"/>
              <a:t>Cianchi</a:t>
            </a:r>
            <a:r>
              <a:rPr lang="en-GB" dirty="0"/>
              <a:t>, K. </a:t>
            </a:r>
            <a:r>
              <a:rPr lang="en-GB" dirty="0" err="1"/>
              <a:t>Honkavaara</a:t>
            </a:r>
            <a:r>
              <a:rPr lang="en-GB" dirty="0"/>
              <a:t>, G. </a:t>
            </a:r>
            <a:r>
              <a:rPr lang="en-GB" dirty="0" err="1"/>
              <a:t>Kube</a:t>
            </a:r>
            <a:r>
              <a:rPr lang="en-GB" dirty="0"/>
              <a:t>, V. </a:t>
            </a:r>
            <a:r>
              <a:rPr lang="en-GB" dirty="0" smtClean="0"/>
              <a:t>Merlo and F</a:t>
            </a:r>
            <a:r>
              <a:rPr lang="en-GB" dirty="0"/>
              <a:t>. Stella, </a:t>
            </a:r>
            <a:r>
              <a:rPr lang="en-GB" dirty="0" smtClean="0"/>
              <a:t>“Non-intercepting Electron Beam Transverse Diagnostics with Optical Diffraction Radiation at the DESY FLASH Facility”, Proc. </a:t>
            </a:r>
            <a:r>
              <a:rPr lang="en-GB" dirty="0"/>
              <a:t>o</a:t>
            </a:r>
            <a:r>
              <a:rPr lang="en-GB" dirty="0" smtClean="0"/>
              <a:t>f PAC07, Albuquerque, New Mexico, USA, FRPMN027.  </a:t>
            </a:r>
          </a:p>
          <a:p>
            <a:endParaRPr lang="en-GB" dirty="0" smtClean="0"/>
          </a:p>
          <a:p>
            <a:pPr>
              <a:buClr>
                <a:schemeClr val="accent2"/>
              </a:buClr>
            </a:pPr>
            <a:r>
              <a:rPr lang="en-GB" dirty="0" smtClean="0"/>
              <a:t>A.H. Lumpkin, W. J. Berg, N. S. </a:t>
            </a:r>
            <a:r>
              <a:rPr lang="en-GB" dirty="0" err="1" smtClean="0"/>
              <a:t>Sereno</a:t>
            </a:r>
            <a:r>
              <a:rPr lang="en-GB" dirty="0" smtClean="0"/>
              <a:t>, D. W. Rule and C. –Y. Yao, </a:t>
            </a:r>
            <a:r>
              <a:rPr lang="en-GB" i="1" dirty="0" smtClean="0"/>
              <a:t>“</a:t>
            </a:r>
            <a:r>
              <a:rPr lang="en-GB" i="1" dirty="0"/>
              <a:t>Near-field imaging of optical diffraction radiation generated by a 7-GeV electron </a:t>
            </a:r>
            <a:r>
              <a:rPr lang="en-GB" i="1" dirty="0" smtClean="0"/>
              <a:t>beam”</a:t>
            </a:r>
            <a:r>
              <a:rPr lang="en-GB" dirty="0" smtClean="0"/>
              <a:t>,</a:t>
            </a:r>
            <a:r>
              <a:rPr lang="en-GB" i="1" dirty="0" smtClean="0"/>
              <a:t> </a:t>
            </a:r>
            <a:r>
              <a:rPr lang="en-GB" dirty="0" smtClean="0"/>
              <a:t>Phys. Rev. ST </a:t>
            </a:r>
            <a:r>
              <a:rPr lang="en-GB" dirty="0" err="1" smtClean="0"/>
              <a:t>Accel</a:t>
            </a:r>
            <a:r>
              <a:rPr lang="en-GB" dirty="0" smtClean="0"/>
              <a:t>. Beams 10, 022802 (2007).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7848872" cy="798984"/>
          </a:xfrm>
        </p:spPr>
        <p:txBody>
          <a:bodyPr>
            <a:normAutofit fontScale="90000"/>
          </a:bodyPr>
          <a:lstStyle/>
          <a:p>
            <a:pPr algn="l"/>
            <a:r>
              <a:rPr lang="en-GB" b="1" dirty="0" smtClean="0"/>
              <a:t>Most recent experiments using Optical Diffraction Radiation (ODR) for beam diagnostics</a:t>
            </a:r>
            <a:endParaRPr lang="en-GB" b="1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540459"/>
            <a:ext cx="4719122" cy="3290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ontent Placeholder 1"/>
          <p:cNvSpPr txBox="1">
            <a:spLocks/>
          </p:cNvSpPr>
          <p:nvPr/>
        </p:nvSpPr>
        <p:spPr>
          <a:xfrm>
            <a:off x="251520" y="3635128"/>
            <a:ext cx="4464496" cy="2520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8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94360" indent="-18288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77240" indent="-18288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60120" indent="-18288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43000" indent="-182880" algn="l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25880" indent="-182880" algn="l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08760" indent="-182880" algn="l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91640" indent="-182880" algn="l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 smtClean="0"/>
          </a:p>
          <a:p>
            <a:pPr>
              <a:buClr>
                <a:schemeClr val="accent2"/>
              </a:buClr>
            </a:pPr>
            <a:r>
              <a:rPr lang="en-GB" dirty="0" smtClean="0"/>
              <a:t>P</a:t>
            </a:r>
            <a:r>
              <a:rPr lang="en-GB" dirty="0"/>
              <a:t>. Karataev, S. Araki, R. </a:t>
            </a:r>
            <a:r>
              <a:rPr lang="en-GB" dirty="0" err="1"/>
              <a:t>Hamatsu</a:t>
            </a:r>
            <a:r>
              <a:rPr lang="en-GB" dirty="0"/>
              <a:t>, H. </a:t>
            </a:r>
            <a:r>
              <a:rPr lang="en-GB" dirty="0" err="1"/>
              <a:t>Hayano</a:t>
            </a:r>
            <a:r>
              <a:rPr lang="en-GB" dirty="0"/>
              <a:t>, T. Muto, G. </a:t>
            </a:r>
            <a:r>
              <a:rPr lang="en-GB" dirty="0" err="1"/>
              <a:t>Naumenko</a:t>
            </a:r>
            <a:r>
              <a:rPr lang="en-GB" dirty="0"/>
              <a:t>, A. </a:t>
            </a:r>
            <a:r>
              <a:rPr lang="en-GB" dirty="0" err="1"/>
              <a:t>Potylitsyn</a:t>
            </a:r>
            <a:r>
              <a:rPr lang="en-GB" dirty="0"/>
              <a:t>, N. </a:t>
            </a:r>
            <a:r>
              <a:rPr lang="en-GB" dirty="0" err="1"/>
              <a:t>Terunuma</a:t>
            </a:r>
            <a:r>
              <a:rPr lang="en-GB" dirty="0"/>
              <a:t>, J. Urakawa, </a:t>
            </a:r>
            <a:r>
              <a:rPr lang="en-GB" i="1" dirty="0"/>
              <a:t>“Beam-size measurement with Optical Diffraction Radiation at KEK Accelerator Test Facility”</a:t>
            </a:r>
            <a:r>
              <a:rPr lang="en-GB" dirty="0"/>
              <a:t>, Phys. Rev. </a:t>
            </a:r>
            <a:r>
              <a:rPr lang="en-GB" dirty="0" err="1"/>
              <a:t>Lett</a:t>
            </a:r>
            <a:r>
              <a:rPr lang="en-GB" dirty="0"/>
              <a:t>. 93, 244802 (2004</a:t>
            </a:r>
            <a:r>
              <a:rPr lang="en-GB" dirty="0" smtClean="0"/>
              <a:t>).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43608" y="6021288"/>
            <a:ext cx="237626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l-GR" dirty="0" smtClean="0">
                <a:latin typeface="Calibri"/>
                <a:cs typeface="Calibri"/>
              </a:rPr>
              <a:t>σ</a:t>
            </a:r>
            <a:r>
              <a:rPr lang="en-GB" baseline="-25000" dirty="0" smtClean="0">
                <a:latin typeface="Calibri"/>
                <a:cs typeface="Calibri"/>
              </a:rPr>
              <a:t>y</a:t>
            </a:r>
            <a:r>
              <a:rPr lang="en-GB" dirty="0" smtClean="0">
                <a:latin typeface="Calibri"/>
                <a:cs typeface="Calibri"/>
              </a:rPr>
              <a:t> = </a:t>
            </a:r>
            <a:r>
              <a:rPr lang="en-GB" dirty="0" smtClean="0"/>
              <a:t>14 µm measured ATF2@KEK </a:t>
            </a:r>
            <a:endParaRPr lang="en-GB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139952" y="116632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253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642820"/>
            <a:ext cx="5756636" cy="308785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2819400" cy="798984"/>
          </a:xfrm>
        </p:spPr>
        <p:txBody>
          <a:bodyPr/>
          <a:lstStyle/>
          <a:p>
            <a:pPr algn="l"/>
            <a:r>
              <a:rPr lang="en-GB" b="1" dirty="0" smtClean="0">
                <a:solidFill>
                  <a:schemeClr val="tx1"/>
                </a:solidFill>
              </a:rPr>
              <a:t>Motivation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56176" y="6453336"/>
            <a:ext cx="2712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http://www.clic-study.org/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87775"/>
              </p:ext>
            </p:extLst>
          </p:nvPr>
        </p:nvGraphicFramePr>
        <p:xfrm>
          <a:off x="179512" y="1598294"/>
          <a:ext cx="5112568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224136"/>
                <a:gridCol w="1224136"/>
                <a:gridCol w="1296144"/>
              </a:tblGrid>
              <a:tr h="28545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Section</a:t>
                      </a:r>
                      <a:r>
                        <a:rPr lang="en-GB" sz="1400" baseline="0" dirty="0" smtClean="0"/>
                        <a:t> of machine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Energy [</a:t>
                      </a:r>
                      <a:r>
                        <a:rPr lang="en-GB" sz="1400" dirty="0" err="1" smtClean="0"/>
                        <a:t>GeV</a:t>
                      </a:r>
                      <a:r>
                        <a:rPr lang="en-GB" sz="1400" dirty="0" smtClean="0"/>
                        <a:t>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</a:t>
                      </a:r>
                      <a:r>
                        <a:rPr lang="en-GB" sz="1400" baseline="0" dirty="0" smtClean="0"/>
                        <a:t> size </a:t>
                      </a:r>
                      <a:r>
                        <a:rPr lang="en-GB" sz="1400" dirty="0" smtClean="0"/>
                        <a:t> [µm]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Requirement</a:t>
                      </a:r>
                      <a:endParaRPr lang="en-GB" sz="1400" dirty="0"/>
                    </a:p>
                  </a:txBody>
                  <a:tcPr/>
                </a:tc>
              </a:tr>
              <a:tr h="28545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PDR (H/V)</a:t>
                      </a:r>
                      <a:endParaRPr lang="en-GB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sz="1400" dirty="0" smtClean="0"/>
                        <a:t>2.86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50/10</a:t>
                      </a:r>
                      <a:endParaRPr lang="en-GB" sz="14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r>
                        <a:rPr lang="en-GB" sz="1400" dirty="0" smtClean="0"/>
                        <a:t>Micron-</a:t>
                      </a:r>
                      <a:r>
                        <a:rPr lang="en-GB" sz="1400" baseline="0" dirty="0" smtClean="0"/>
                        <a:t>scale resolution </a:t>
                      </a:r>
                      <a:endParaRPr lang="en-GB" sz="1400" dirty="0"/>
                    </a:p>
                  </a:txBody>
                  <a:tcPr anchor="ctr"/>
                </a:tc>
              </a:tr>
              <a:tr h="28545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DR (H/V)</a:t>
                      </a:r>
                      <a:endParaRPr lang="en-GB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10/1</a:t>
                      </a:r>
                      <a:endParaRPr lang="en-GB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54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accent2"/>
                          </a:solidFill>
                        </a:rPr>
                        <a:t>RTML (H/V)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2.86 - 9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10/1</a:t>
                      </a:r>
                      <a:endParaRPr lang="en-GB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90384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2"/>
                          </a:solidFill>
                        </a:rPr>
                        <a:t>Drive</a:t>
                      </a:r>
                      <a:r>
                        <a:rPr lang="en-GB" sz="1400" b="1" baseline="0" dirty="0" smtClean="0">
                          <a:solidFill>
                            <a:schemeClr val="accent2"/>
                          </a:solidFill>
                        </a:rPr>
                        <a:t> Beam Accelerator</a:t>
                      </a:r>
                      <a:endParaRPr lang="en-GB" sz="14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2.37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50 -100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Non-invasive</a:t>
                      </a:r>
                      <a:r>
                        <a:rPr lang="en-GB" sz="1400" baseline="0" dirty="0" smtClean="0"/>
                        <a:t> measurement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73792" y="908720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Transverse beam size requirements for the Compact Linear Collider (</a:t>
            </a:r>
            <a:r>
              <a:rPr lang="en-GB" i="1" dirty="0" smtClean="0"/>
              <a:t>Table 5.62 CDR Volume 1, 2012</a:t>
            </a:r>
            <a:r>
              <a:rPr lang="en-GB" dirty="0" smtClean="0"/>
              <a:t>):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5381576" y="692696"/>
            <a:ext cx="3384376" cy="2862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Baseline high resolution non-interceptive beam profile monitor: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Laser Wire Scanners</a:t>
            </a:r>
          </a:p>
          <a:p>
            <a:endParaRPr lang="en-GB" dirty="0" smtClean="0"/>
          </a:p>
          <a:p>
            <a:r>
              <a:rPr lang="en-GB" dirty="0" smtClean="0"/>
              <a:t>S. T. </a:t>
            </a:r>
            <a:r>
              <a:rPr lang="en-GB" dirty="0" err="1" smtClean="0"/>
              <a:t>Boogert</a:t>
            </a:r>
            <a:r>
              <a:rPr lang="en-GB" dirty="0" smtClean="0"/>
              <a:t> et al., </a:t>
            </a:r>
            <a:r>
              <a:rPr lang="en-GB" i="1" dirty="0" smtClean="0"/>
              <a:t>“Micron-scale </a:t>
            </a:r>
            <a:r>
              <a:rPr lang="en-GB" i="1" dirty="0"/>
              <a:t>laser-wire scanner for the KEK Accelerator Test Facility extraction </a:t>
            </a:r>
            <a:r>
              <a:rPr lang="en-GB" i="1" dirty="0" smtClean="0"/>
              <a:t>line”</a:t>
            </a:r>
            <a:r>
              <a:rPr lang="en-GB" dirty="0" smtClean="0"/>
              <a:t>, Phys. Rev. S. T. – </a:t>
            </a:r>
            <a:r>
              <a:rPr lang="en-GB" dirty="0" err="1" smtClean="0"/>
              <a:t>Accel</a:t>
            </a:r>
            <a:r>
              <a:rPr lang="en-GB" dirty="0" smtClean="0"/>
              <a:t>. and Beams </a:t>
            </a:r>
            <a:r>
              <a:rPr lang="en-GB" dirty="0"/>
              <a:t>13, 122801 (2010)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139952" y="116632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273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720873"/>
              </p:ext>
            </p:extLst>
          </p:nvPr>
        </p:nvGraphicFramePr>
        <p:xfrm>
          <a:off x="395536" y="4229367"/>
          <a:ext cx="4352159" cy="1353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4343"/>
                <a:gridCol w="1088040"/>
                <a:gridCol w="1088040"/>
                <a:gridCol w="1171736"/>
              </a:tblGrid>
              <a:tr h="432048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 (</a:t>
                      </a:r>
                      <a:r>
                        <a:rPr lang="en-GB" dirty="0" err="1" smtClean="0"/>
                        <a:t>GeV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>
                          <a:latin typeface="Calibri"/>
                          <a:cs typeface="Calibri"/>
                        </a:rPr>
                        <a:t>σ</a:t>
                      </a:r>
                      <a:r>
                        <a:rPr lang="en-GB" baseline="-25000" dirty="0" smtClean="0">
                          <a:latin typeface="Calibri"/>
                          <a:cs typeface="Calibri"/>
                        </a:rPr>
                        <a:t>H </a:t>
                      </a:r>
                      <a:r>
                        <a:rPr lang="en-GB" dirty="0" smtClean="0"/>
                        <a:t>(µm)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>
                          <a:latin typeface="+mn-lt"/>
                          <a:cs typeface="Calibri"/>
                        </a:rPr>
                        <a:t>σ</a:t>
                      </a:r>
                      <a:r>
                        <a:rPr lang="en-GB" baseline="-25000" dirty="0" smtClean="0">
                          <a:latin typeface="+mn-lt"/>
                          <a:cs typeface="Calibri"/>
                        </a:rPr>
                        <a:t>V </a:t>
                      </a:r>
                      <a:r>
                        <a:rPr lang="en-GB" dirty="0" smtClean="0"/>
                        <a:t>(µm)</a:t>
                      </a:r>
                      <a:endParaRPr lang="en-GB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60698">
                <a:tc rowSpan="2">
                  <a:txBody>
                    <a:bodyPr/>
                    <a:lstStyle/>
                    <a:p>
                      <a:r>
                        <a:rPr lang="en-GB" b="1" dirty="0" err="1" smtClean="0">
                          <a:solidFill>
                            <a:schemeClr val="bg1"/>
                          </a:solidFill>
                        </a:rPr>
                        <a:t>CesrTA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∼</a:t>
                      </a:r>
                      <a:r>
                        <a:rPr lang="en-GB" dirty="0" smtClean="0"/>
                        <a:t>9.2</a:t>
                      </a:r>
                      <a:endParaRPr lang="en-GB" dirty="0"/>
                    </a:p>
                  </a:txBody>
                  <a:tcPr/>
                </a:tc>
              </a:tr>
              <a:tr h="460698">
                <a:tc vMerge="1">
                  <a:txBody>
                    <a:bodyPr/>
                    <a:lstStyle/>
                    <a:p>
                      <a:endParaRPr lang="en-GB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∼</a:t>
                      </a:r>
                      <a:r>
                        <a:rPr lang="en-GB" dirty="0" smtClean="0"/>
                        <a:t>65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256164" y="1092716"/>
            <a:ext cx="8348284" cy="172819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dirty="0" smtClean="0">
              <a:latin typeface="+mj-lt"/>
            </a:endParaRPr>
          </a:p>
          <a:p>
            <a:pPr algn="l"/>
            <a:r>
              <a:rPr lang="en-GB" sz="2800" b="1" dirty="0" smtClean="0">
                <a:latin typeface="+mj-lt"/>
              </a:rPr>
              <a:t>Project aim:</a:t>
            </a:r>
          </a:p>
          <a:p>
            <a:pPr algn="just"/>
            <a:r>
              <a:rPr lang="en-GB" sz="2300" dirty="0" smtClean="0"/>
              <a:t>To design and test an instrument to measure on the micron-scale the transverse (vertical) beam size for the Compact Linear Collider (CLIC) using incoherent Diffraction Radiation (DR) at UV/soft X-ray wavelengths.</a:t>
            </a:r>
            <a:endParaRPr lang="en-GB" sz="2300" dirty="0">
              <a:latin typeface="+mj-lt"/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251520" y="260648"/>
            <a:ext cx="4824536" cy="79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 smtClean="0"/>
              <a:t>Our experiment</a:t>
            </a:r>
            <a:endParaRPr lang="en-GB" b="1" dirty="0"/>
          </a:p>
        </p:txBody>
      </p:sp>
      <p:sp>
        <p:nvSpPr>
          <p:cNvPr id="8" name="Rectangle 7"/>
          <p:cNvSpPr/>
          <p:nvPr/>
        </p:nvSpPr>
        <p:spPr>
          <a:xfrm>
            <a:off x="217838" y="6021288"/>
            <a:ext cx="50742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 smtClean="0"/>
              <a:t>D. Rubin et al., “</a:t>
            </a:r>
            <a:r>
              <a:rPr lang="en-GB" i="1" dirty="0" err="1" smtClean="0"/>
              <a:t>CesrTA</a:t>
            </a:r>
            <a:r>
              <a:rPr lang="en-GB" i="1" dirty="0" smtClean="0"/>
              <a:t> Layout and Optics”, Proc. of PAC2009, Vancouver, Canada, WE6PFP103, p. 2751.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265316" y="3173152"/>
            <a:ext cx="5026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Cornell Electron Storage Ring Test Accelerator (</a:t>
            </a:r>
            <a:r>
              <a:rPr lang="en-GB" dirty="0" err="1" smtClean="0"/>
              <a:t>CesrTA</a:t>
            </a:r>
            <a:r>
              <a:rPr lang="en-GB" dirty="0" smtClean="0"/>
              <a:t>) beam parameters: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913934"/>
            <a:ext cx="2777570" cy="29728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52773" y="616530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http://www.cs.cornell.edu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139952" y="116632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90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5896" y="905480"/>
            <a:ext cx="5040560" cy="3544316"/>
          </a:xfrm>
        </p:spPr>
        <p:txBody>
          <a:bodyPr anchor="t" anchorCtr="0">
            <a:noAutofit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chemeClr val="tx2"/>
                </a:solidFill>
              </a:rPr>
              <a:t>Principle: </a:t>
            </a: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Electron bunch moves through a high precision co-planar slit in a conducting screen (Si + Al coating).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Electric field of the electron bunch polarizes atoms of the screen surface.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DR is emitted in two directions: </a:t>
            </a:r>
          </a:p>
          <a:p>
            <a:pPr lvl="1"/>
            <a:r>
              <a:rPr lang="en-GB" sz="1800" dirty="0" smtClean="0"/>
              <a:t>along the particle trajectory “Forward Diffraction Radiation” (FDR) </a:t>
            </a:r>
          </a:p>
          <a:p>
            <a:pPr lvl="1"/>
            <a:r>
              <a:rPr lang="en-GB" sz="1800" dirty="0" smtClean="0"/>
              <a:t>In the direction of specular reflection “Backward Diffraction Radiation” (BDR)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44016"/>
            <a:ext cx="6804248" cy="908720"/>
          </a:xfrm>
        </p:spPr>
        <p:txBody>
          <a:bodyPr>
            <a:normAutofit/>
          </a:bodyPr>
          <a:lstStyle/>
          <a:p>
            <a:pPr algn="l"/>
            <a:r>
              <a:rPr lang="en-GB" b="1" dirty="0" smtClean="0"/>
              <a:t>Diffraction Radiation</a:t>
            </a:r>
            <a:endParaRPr lang="en-GB" b="1" dirty="0"/>
          </a:p>
        </p:txBody>
      </p:sp>
      <p:grpSp>
        <p:nvGrpSpPr>
          <p:cNvPr id="45" name="Group 44"/>
          <p:cNvGrpSpPr/>
          <p:nvPr/>
        </p:nvGrpSpPr>
        <p:grpSpPr>
          <a:xfrm>
            <a:off x="135653" y="3182598"/>
            <a:ext cx="3528392" cy="3473988"/>
            <a:chOff x="1835696" y="1201615"/>
            <a:chExt cx="4032448" cy="4608512"/>
          </a:xfrm>
        </p:grpSpPr>
        <p:grpSp>
          <p:nvGrpSpPr>
            <p:cNvPr id="19" name="Group 18"/>
            <p:cNvGrpSpPr/>
            <p:nvPr/>
          </p:nvGrpSpPr>
          <p:grpSpPr>
            <a:xfrm>
              <a:off x="3995936" y="1201615"/>
              <a:ext cx="131209" cy="4608512"/>
              <a:chOff x="3854263" y="1196752"/>
              <a:chExt cx="131209" cy="4608512"/>
            </a:xfrm>
            <a:scene3d>
              <a:camera prst="orthographicFront">
                <a:rot lat="0" lon="0" rev="18900000"/>
              </a:camera>
              <a:lightRig rig="threePt" dir="t"/>
            </a:scene3d>
          </p:grpSpPr>
          <p:sp>
            <p:nvSpPr>
              <p:cNvPr id="8" name="Rectangle 7"/>
              <p:cNvSpPr/>
              <p:nvPr/>
            </p:nvSpPr>
            <p:spPr>
              <a:xfrm flipH="1">
                <a:off x="3887858" y="4077072"/>
                <a:ext cx="97614" cy="172819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/>
              <p:cNvSpPr/>
              <p:nvPr/>
            </p:nvSpPr>
            <p:spPr>
              <a:xfrm flipH="1">
                <a:off x="3854263" y="4077072"/>
                <a:ext cx="20659" cy="1728192"/>
              </a:xfrm>
              <a:prstGeom prst="rect">
                <a:avLst/>
              </a:prstGeom>
              <a:solidFill>
                <a:schemeClr val="accent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 flipH="1">
                <a:off x="3887858" y="1196752"/>
                <a:ext cx="97614" cy="172819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/>
              <p:cNvSpPr/>
              <p:nvPr/>
            </p:nvSpPr>
            <p:spPr>
              <a:xfrm flipH="1">
                <a:off x="3864593" y="1201615"/>
                <a:ext cx="20659" cy="1728192"/>
              </a:xfrm>
              <a:prstGeom prst="rect">
                <a:avLst/>
              </a:prstGeom>
              <a:solidFill>
                <a:schemeClr val="accent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1" name="Straight Arrow Connector 20"/>
            <p:cNvCxnSpPr/>
            <p:nvPr/>
          </p:nvCxnSpPr>
          <p:spPr>
            <a:xfrm>
              <a:off x="1835696" y="3487999"/>
              <a:ext cx="4032448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lgDash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1"/>
            <p:cNvSpPr/>
            <p:nvPr/>
          </p:nvSpPr>
          <p:spPr>
            <a:xfrm>
              <a:off x="1835696" y="3343983"/>
              <a:ext cx="576064" cy="288032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Arc 28"/>
            <p:cNvSpPr/>
            <p:nvPr/>
          </p:nvSpPr>
          <p:spPr>
            <a:xfrm rot="1014995">
              <a:off x="4139650" y="2893800"/>
              <a:ext cx="904443" cy="900364"/>
            </a:xfrm>
            <a:prstGeom prst="arc">
              <a:avLst>
                <a:gd name="adj1" fmla="val 16605822"/>
                <a:gd name="adj2" fmla="val 0"/>
              </a:avLst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Straight Connector 30"/>
            <p:cNvCxnSpPr/>
            <p:nvPr/>
          </p:nvCxnSpPr>
          <p:spPr>
            <a:xfrm flipV="1">
              <a:off x="4029531" y="1484784"/>
              <a:ext cx="24403" cy="2003216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 flipV="1">
              <a:off x="3563888" y="1988840"/>
              <a:ext cx="464336" cy="14991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Arc 39"/>
            <p:cNvSpPr/>
            <p:nvPr/>
          </p:nvSpPr>
          <p:spPr>
            <a:xfrm rot="18298812">
              <a:off x="3735744" y="2559608"/>
              <a:ext cx="495293" cy="607876"/>
            </a:xfrm>
            <a:prstGeom prst="arc">
              <a:avLst>
                <a:gd name="adj1" fmla="val 16845489"/>
                <a:gd name="adj2" fmla="val 20348100"/>
              </a:avLst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076056" y="2929807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normAutofit fontScale="85000" lnSpcReduction="20000"/>
            </a:bodyPr>
            <a:lstStyle/>
            <a:p>
              <a:r>
                <a:rPr lang="el-GR" dirty="0" smtClean="0"/>
                <a:t>θ</a:t>
              </a:r>
              <a:r>
                <a:rPr lang="en-GB" baseline="-25000" dirty="0" smtClean="0"/>
                <a:t>0</a:t>
              </a:r>
              <a:endParaRPr lang="en-GB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668066" y="2087031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normAutofit fontScale="85000" lnSpcReduction="20000"/>
            </a:bodyPr>
            <a:lstStyle/>
            <a:p>
              <a:r>
                <a:rPr lang="el-GR" dirty="0" smtClean="0"/>
                <a:t>θ</a:t>
              </a:r>
              <a:r>
                <a:rPr lang="en-GB" baseline="-25000" dirty="0"/>
                <a:t>y</a:t>
              </a:r>
              <a:endParaRPr lang="en-GB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907704" y="2926710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normAutofit fontScale="85000" lnSpcReduction="20000"/>
            </a:bodyPr>
            <a:lstStyle/>
            <a:p>
              <a:r>
                <a:rPr lang="en-GB" dirty="0" smtClean="0"/>
                <a:t>e</a:t>
              </a:r>
              <a:r>
                <a:rPr lang="en-GB" baseline="30000" dirty="0" smtClean="0"/>
                <a:t>-</a:t>
              </a:r>
              <a:endParaRPr lang="en-GB" dirty="0"/>
            </a:p>
          </p:txBody>
        </p:sp>
      </p:grp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8" t="31788" r="24054" b="32161"/>
          <a:stretch/>
        </p:blipFill>
        <p:spPr>
          <a:xfrm>
            <a:off x="758110" y="1268760"/>
            <a:ext cx="2328808" cy="1194684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848637" y="2924944"/>
            <a:ext cx="1979893" cy="299571"/>
          </a:xfrm>
          <a:prstGeom prst="rect">
            <a:avLst/>
          </a:prstGeom>
          <a:noFill/>
        </p:spPr>
        <p:txBody>
          <a:bodyPr wrap="square" rtlCol="0">
            <a:normAutofit fontScale="77500" lnSpcReduction="20000"/>
          </a:bodyPr>
          <a:lstStyle/>
          <a:p>
            <a:pPr algn="ctr"/>
            <a:r>
              <a:rPr lang="en-GB" dirty="0" smtClean="0"/>
              <a:t>DR Angular distribution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862091" y="4489010"/>
                <a:ext cx="2111972" cy="92333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normAutofit/>
              </a:bodyPr>
              <a:lstStyle/>
              <a:p>
                <a:r>
                  <a:rPr lang="en-GB" dirty="0" smtClean="0"/>
                  <a:t>Impact parameter: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h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≤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𝛾𝜆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</m:oMath>
                  </m:oMathPara>
                </a14:m>
                <a:endParaRPr lang="en-GB" dirty="0" smtClean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2091" y="4489010"/>
                <a:ext cx="2111972" cy="923330"/>
              </a:xfrm>
              <a:prstGeom prst="rect">
                <a:avLst/>
              </a:prstGeom>
              <a:blipFill rotWithShape="1">
                <a:blip r:embed="rId3"/>
                <a:stretch>
                  <a:fillRect l="-2299" t="-2597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/>
          <p:cNvSpPr txBox="1"/>
          <p:nvPr/>
        </p:nvSpPr>
        <p:spPr>
          <a:xfrm>
            <a:off x="4484881" y="5682048"/>
            <a:ext cx="2866391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Generally:</a:t>
            </a:r>
          </a:p>
          <a:p>
            <a:r>
              <a:rPr lang="en-GB" dirty="0" smtClean="0"/>
              <a:t>DR intensity </a:t>
            </a:r>
            <a:r>
              <a:rPr lang="en-GB" dirty="0" smtClean="0">
                <a:solidFill>
                  <a:schemeClr val="bg2">
                    <a:lumMod val="50000"/>
                  </a:schemeClr>
                </a:solidFill>
                <a:ea typeface="Arial Unicode MS"/>
                <a:cs typeface="Arial Unicode MS"/>
              </a:rPr>
              <a:t>⇧</a:t>
            </a:r>
            <a:r>
              <a:rPr lang="en-GB" dirty="0" smtClean="0">
                <a:ea typeface="Arial Unicode MS"/>
                <a:cs typeface="Arial Unicode MS"/>
              </a:rPr>
              <a:t> </a:t>
            </a:r>
            <a:r>
              <a:rPr lang="en-GB" dirty="0" smtClean="0">
                <a:solidFill>
                  <a:schemeClr val="tx2"/>
                </a:solidFill>
                <a:ea typeface="Arial Unicode MS"/>
                <a:cs typeface="Arial Unicode MS"/>
              </a:rPr>
              <a:t>as</a:t>
            </a:r>
            <a:r>
              <a:rPr lang="en-GB" dirty="0" smtClean="0">
                <a:ea typeface="Arial Unicode MS"/>
                <a:cs typeface="Arial Unicode MS"/>
              </a:rPr>
              <a:t> </a:t>
            </a:r>
            <a:r>
              <a:rPr lang="en-GB" dirty="0" smtClean="0"/>
              <a:t>slit </a:t>
            </a:r>
            <a:r>
              <a:rPr lang="en-GB" dirty="0"/>
              <a:t>size </a:t>
            </a:r>
            <a:r>
              <a:rPr lang="en-GB" dirty="0" smtClean="0">
                <a:solidFill>
                  <a:schemeClr val="bg2">
                    <a:lumMod val="50000"/>
                  </a:schemeClr>
                </a:solidFill>
                <a:ea typeface="Arial Unicode MS"/>
                <a:cs typeface="Arial Unicode MS"/>
              </a:rPr>
              <a:t>⇩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1828386" y="4906120"/>
            <a:ext cx="313947" cy="32612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85748" y="5047580"/>
            <a:ext cx="292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</a:t>
            </a:r>
            <a:endParaRPr lang="en-GB" dirty="0"/>
          </a:p>
        </p:txBody>
      </p:sp>
      <p:sp>
        <p:nvSpPr>
          <p:cNvPr id="26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139952" y="116632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173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51520" y="260648"/>
            <a:ext cx="8352928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 smtClean="0"/>
              <a:t>Vertical Beam Size Measurement using the Optical Diffraction Radiation (ODR)  model + Projected Vertical Polarisation Component (PVPC)</a:t>
            </a:r>
            <a:endParaRPr lang="en-GB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9" r="2896"/>
          <a:stretch/>
        </p:blipFill>
        <p:spPr bwMode="auto">
          <a:xfrm>
            <a:off x="225930" y="1555580"/>
            <a:ext cx="8591653" cy="2818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912095" y="1186248"/>
            <a:ext cx="178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P. Karataev et al.</a:t>
            </a:r>
            <a:endParaRPr lang="en-GB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4854351"/>
            <a:ext cx="2952328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Vertical polarisation component of 3-dimensional (</a:t>
            </a:r>
            <a:r>
              <a:rPr lang="el-GR" dirty="0" smtClean="0">
                <a:latin typeface="Calibri"/>
                <a:cs typeface="Calibri"/>
              </a:rPr>
              <a:t>θ</a:t>
            </a:r>
            <a:r>
              <a:rPr lang="en-GB" baseline="-25000" dirty="0" smtClean="0">
                <a:latin typeface="Calibri"/>
                <a:cs typeface="Calibri"/>
              </a:rPr>
              <a:t>x</a:t>
            </a:r>
            <a:r>
              <a:rPr lang="en-GB" dirty="0" smtClean="0">
                <a:latin typeface="Calibri"/>
                <a:cs typeface="Calibri"/>
              </a:rPr>
              <a:t>, </a:t>
            </a:r>
            <a:r>
              <a:rPr lang="el-GR" dirty="0" smtClean="0">
                <a:latin typeface="Calibri"/>
                <a:cs typeface="Calibri"/>
              </a:rPr>
              <a:t>θ</a:t>
            </a:r>
            <a:r>
              <a:rPr lang="en-GB" baseline="-25000" dirty="0" smtClean="0">
                <a:latin typeface="Calibri"/>
                <a:cs typeface="Calibri"/>
              </a:rPr>
              <a:t>y</a:t>
            </a:r>
            <a:r>
              <a:rPr lang="en-GB" dirty="0" smtClean="0">
                <a:latin typeface="Calibri"/>
                <a:cs typeface="Calibri"/>
              </a:rPr>
              <a:t>, Intensity)  </a:t>
            </a:r>
            <a:r>
              <a:rPr lang="en-GB" dirty="0" smtClean="0"/>
              <a:t>DR angular distribution.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563888" y="4854352"/>
            <a:ext cx="2232248" cy="1200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r>
              <a:rPr lang="en-GB" dirty="0"/>
              <a:t>PVPC </a:t>
            </a:r>
            <a:r>
              <a:rPr lang="en-GB" dirty="0" smtClean="0"/>
              <a:t>is obtained by integrating over </a:t>
            </a:r>
            <a:r>
              <a:rPr lang="el-GR" dirty="0">
                <a:cs typeface="Calibri"/>
              </a:rPr>
              <a:t>θ</a:t>
            </a:r>
            <a:r>
              <a:rPr lang="en-GB" baseline="-25000" dirty="0">
                <a:cs typeface="Calibri"/>
              </a:rPr>
              <a:t>x </a:t>
            </a:r>
            <a:r>
              <a:rPr lang="en-GB" dirty="0" smtClean="0">
                <a:cs typeface="Calibri"/>
              </a:rPr>
              <a:t>to collect more photons.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300192" y="4854351"/>
            <a:ext cx="2398964" cy="1200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r>
              <a:rPr lang="en-GB" dirty="0" smtClean="0"/>
              <a:t>Visibility (</a:t>
            </a:r>
            <a:r>
              <a:rPr lang="en-GB" dirty="0" err="1" smtClean="0"/>
              <a:t>I</a:t>
            </a:r>
            <a:r>
              <a:rPr lang="en-GB" baseline="-25000" dirty="0" err="1" smtClean="0"/>
              <a:t>min</a:t>
            </a:r>
            <a:r>
              <a:rPr lang="en-GB" dirty="0" smtClean="0"/>
              <a:t>/I</a:t>
            </a:r>
            <a:r>
              <a:rPr lang="en-GB" baseline="-25000" dirty="0" smtClean="0"/>
              <a:t>max</a:t>
            </a:r>
            <a:r>
              <a:rPr lang="en-GB" dirty="0" smtClean="0"/>
              <a:t>) of the PVPC is sensitive to vertical beam size </a:t>
            </a:r>
            <a:r>
              <a:rPr lang="el-GR" dirty="0" smtClean="0">
                <a:latin typeface="Calibri"/>
                <a:cs typeface="Calibri"/>
              </a:rPr>
              <a:t>σ</a:t>
            </a:r>
            <a:r>
              <a:rPr lang="en-GB" baseline="-25000" dirty="0" smtClean="0">
                <a:latin typeface="Calibri"/>
                <a:cs typeface="Calibri"/>
              </a:rPr>
              <a:t>y</a:t>
            </a:r>
            <a:r>
              <a:rPr lang="en-GB" dirty="0" smtClean="0">
                <a:latin typeface="Calibri"/>
                <a:cs typeface="Calibri"/>
              </a:rPr>
              <a:t>.</a:t>
            </a:r>
            <a:endParaRPr lang="en-GB" dirty="0"/>
          </a:p>
        </p:txBody>
      </p:sp>
      <p:sp>
        <p:nvSpPr>
          <p:cNvPr id="11" name="Right Arrow 10"/>
          <p:cNvSpPr/>
          <p:nvPr/>
        </p:nvSpPr>
        <p:spPr>
          <a:xfrm>
            <a:off x="3059832" y="5301873"/>
            <a:ext cx="504056" cy="1526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>
            <a:off x="5796136" y="5301872"/>
            <a:ext cx="504056" cy="1526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139952" y="116632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14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6" t="6487" r="8533"/>
          <a:stretch/>
        </p:blipFill>
        <p:spPr>
          <a:xfrm>
            <a:off x="539552" y="3340435"/>
            <a:ext cx="7717536" cy="351756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7503" y="144016"/>
            <a:ext cx="5688633" cy="908720"/>
          </a:xfrm>
        </p:spPr>
        <p:txBody>
          <a:bodyPr>
            <a:normAutofit fontScale="90000"/>
          </a:bodyPr>
          <a:lstStyle/>
          <a:p>
            <a:pPr algn="l"/>
            <a:r>
              <a:rPr lang="en-GB" b="1" dirty="0" smtClean="0"/>
              <a:t>Phase 1 Experiment Simulations for </a:t>
            </a:r>
            <a:r>
              <a:rPr lang="en-GB" b="1" dirty="0" err="1" smtClean="0"/>
              <a:t>CesrTA</a:t>
            </a:r>
            <a:endParaRPr lang="en-GB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2" r="6383"/>
          <a:stretch/>
        </p:blipFill>
        <p:spPr>
          <a:xfrm>
            <a:off x="5014672" y="404664"/>
            <a:ext cx="3657144" cy="301748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38140" y="3645024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compare with TR intensities:</a:t>
            </a:r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475656" y="4437112"/>
                <a:ext cx="1285032" cy="524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0" dirty="0" err="1" smtClean="0"/>
                  <a:t>TR</a:t>
                </a:r>
                <a:r>
                  <a:rPr lang="en-GB" b="0" baseline="-25000" dirty="0" err="1" smtClean="0"/>
                  <a:t>max</a:t>
                </a:r>
                <a:r>
                  <a:rPr lang="en-GB" b="0" dirty="0" smtClean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𝛾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2</m:t>
                        </m:r>
                        <m:r>
                          <a:rPr lang="en-GB" b="0" i="1" smtClean="0">
                            <a:latin typeface="Cambria Math"/>
                          </a:rPr>
                          <m:t>𝜋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4437112"/>
                <a:ext cx="1285032" cy="524182"/>
              </a:xfrm>
              <a:prstGeom prst="rect">
                <a:avLst/>
              </a:prstGeom>
              <a:blipFill rotWithShape="1">
                <a:blip r:embed="rId4"/>
                <a:stretch>
                  <a:fillRect l="-3791" b="-69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522777" y="4437112"/>
                <a:ext cx="1113382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</a:rPr>
                        <m:t>𝛾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𝜃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2777" y="4437112"/>
                <a:ext cx="1113382" cy="391261"/>
              </a:xfrm>
              <a:prstGeom prst="rect">
                <a:avLst/>
              </a:prstGeom>
              <a:blipFill rotWithShape="1">
                <a:blip r:embed="rId5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539552" y="1336386"/>
            <a:ext cx="3816424" cy="16309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r>
              <a:rPr lang="en-GB" dirty="0" smtClean="0"/>
              <a:t>Measureable visibility for initial test at parameters: </a:t>
            </a:r>
          </a:p>
          <a:p>
            <a:r>
              <a:rPr lang="el-GR" dirty="0" smtClean="0">
                <a:latin typeface="Calibri"/>
                <a:cs typeface="Calibri"/>
              </a:rPr>
              <a:t>λ</a:t>
            </a:r>
            <a:r>
              <a:rPr lang="en-GB" dirty="0" smtClean="0">
                <a:latin typeface="Calibri"/>
                <a:cs typeface="Calibri"/>
              </a:rPr>
              <a:t> = 200 - 400 nm</a:t>
            </a:r>
          </a:p>
          <a:p>
            <a:r>
              <a:rPr lang="en-GB" dirty="0" smtClean="0">
                <a:latin typeface="Calibri"/>
                <a:cs typeface="Calibri"/>
              </a:rPr>
              <a:t>a = 0.5, 1 mm</a:t>
            </a:r>
          </a:p>
          <a:p>
            <a:r>
              <a:rPr lang="el-GR" dirty="0" smtClean="0">
                <a:latin typeface="Calibri"/>
                <a:cs typeface="Calibri"/>
              </a:rPr>
              <a:t>σ</a:t>
            </a:r>
            <a:r>
              <a:rPr lang="en-GB" baseline="-25000" dirty="0" smtClean="0">
                <a:latin typeface="Calibri"/>
                <a:cs typeface="Calibri"/>
              </a:rPr>
              <a:t>y</a:t>
            </a:r>
            <a:r>
              <a:rPr lang="en-GB" dirty="0" smtClean="0">
                <a:latin typeface="Calibri"/>
                <a:cs typeface="Calibri"/>
              </a:rPr>
              <a:t> = 50 µm </a:t>
            </a:r>
            <a:endParaRPr lang="en-GB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139952" y="116632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648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07503" y="144016"/>
            <a:ext cx="4794561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 smtClean="0"/>
              <a:t>Beam lifetime and beam jitter</a:t>
            </a:r>
            <a:endParaRPr lang="en-GB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2" t="7745" r="8224" b="2187"/>
          <a:stretch/>
        </p:blipFill>
        <p:spPr>
          <a:xfrm>
            <a:off x="4393212" y="3429000"/>
            <a:ext cx="4321175" cy="331236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7503" y="1089653"/>
            <a:ext cx="42857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M</a:t>
            </a:r>
            <a:r>
              <a:rPr lang="en-GB" dirty="0"/>
              <a:t>. Billing, </a:t>
            </a:r>
            <a:r>
              <a:rPr lang="en-GB" i="1" dirty="0"/>
              <a:t>"Introduction to Beam Diagnostics and </a:t>
            </a:r>
            <a:r>
              <a:rPr lang="en-GB" i="1" dirty="0" smtClean="0"/>
              <a:t>Instrumentation for </a:t>
            </a:r>
            <a:r>
              <a:rPr lang="en-GB" i="1" dirty="0"/>
              <a:t>Circular Accelerators", </a:t>
            </a:r>
            <a:r>
              <a:rPr lang="en-GB" dirty="0"/>
              <a:t>AIP </a:t>
            </a:r>
            <a:r>
              <a:rPr lang="en-GB" dirty="0" smtClean="0"/>
              <a:t>Conference Proc. </a:t>
            </a:r>
            <a:r>
              <a:rPr lang="en-GB" dirty="0"/>
              <a:t>281,  AIP 1993, pg.75 ff.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680996"/>
              </p:ext>
            </p:extLst>
          </p:nvPr>
        </p:nvGraphicFramePr>
        <p:xfrm>
          <a:off x="4716016" y="836712"/>
          <a:ext cx="3960441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0147"/>
                <a:gridCol w="1320147"/>
                <a:gridCol w="1320147"/>
              </a:tblGrid>
              <a:tr h="632611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target slit</a:t>
                      </a:r>
                      <a:r>
                        <a:rPr lang="en-GB" baseline="0" dirty="0" smtClean="0"/>
                        <a:t> size </a:t>
                      </a:r>
                    </a:p>
                    <a:p>
                      <a:pPr algn="ctr"/>
                      <a:r>
                        <a:rPr lang="en-GB" baseline="0" dirty="0" smtClean="0"/>
                        <a:t>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vertical</a:t>
                      </a:r>
                      <a:r>
                        <a:rPr lang="en-GB" baseline="0" dirty="0" smtClean="0"/>
                        <a:t> beam size [µm]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beam lifetime [min]</a:t>
                      </a:r>
                      <a:endParaRPr lang="en-GB" dirty="0"/>
                    </a:p>
                  </a:txBody>
                  <a:tcPr/>
                </a:tc>
              </a:tr>
              <a:tr h="363905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2.40</a:t>
                      </a:r>
                      <a:endParaRPr lang="en-GB" dirty="0"/>
                    </a:p>
                  </a:txBody>
                  <a:tcPr/>
                </a:tc>
              </a:tr>
              <a:tr h="363905">
                <a:tc row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60 (max)</a:t>
                      </a:r>
                      <a:endParaRPr lang="en-GB" dirty="0"/>
                    </a:p>
                  </a:txBody>
                  <a:tcPr/>
                </a:tc>
              </a:tr>
              <a:tr h="363905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2.22</a:t>
                      </a:r>
                      <a:endParaRPr lang="en-GB" dirty="0"/>
                    </a:p>
                  </a:txBody>
                  <a:tcPr/>
                </a:tc>
              </a:tr>
              <a:tr h="363905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60 (max)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79512" y="5373216"/>
            <a:ext cx="3943053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Errors due to beam jitter are reduced by including turn-by-turn vertical position measurements of the bunch in the target aperture.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2886" y="2636912"/>
            <a:ext cx="273630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err="1" smtClean="0"/>
              <a:t>a</a:t>
            </a:r>
            <a:r>
              <a:rPr lang="en-GB" baseline="-25000" dirty="0" err="1" smtClean="0"/>
              <a:t>target</a:t>
            </a:r>
            <a:r>
              <a:rPr lang="en-GB" dirty="0"/>
              <a:t> </a:t>
            </a:r>
            <a:r>
              <a:rPr lang="en-GB" dirty="0" smtClean="0"/>
              <a:t>≥ 5∙</a:t>
            </a:r>
            <a:r>
              <a:rPr lang="el-GR" dirty="0" smtClean="0">
                <a:latin typeface="Calibri"/>
                <a:cs typeface="Calibri"/>
              </a:rPr>
              <a:t>σ</a:t>
            </a:r>
            <a:r>
              <a:rPr lang="en-GB" baseline="-25000" dirty="0" smtClean="0">
                <a:latin typeface="Calibri"/>
                <a:cs typeface="Calibri"/>
              </a:rPr>
              <a:t>y,</a:t>
            </a:r>
          </a:p>
          <a:p>
            <a:r>
              <a:rPr lang="en-GB" dirty="0" smtClean="0">
                <a:latin typeface="Calibri"/>
                <a:cs typeface="Calibri"/>
              </a:rPr>
              <a:t>preferably </a:t>
            </a:r>
            <a:r>
              <a:rPr lang="en-GB" dirty="0" err="1"/>
              <a:t>a</a:t>
            </a:r>
            <a:r>
              <a:rPr lang="en-GB" baseline="-25000" dirty="0" err="1"/>
              <a:t>target</a:t>
            </a:r>
            <a:r>
              <a:rPr lang="en-GB" dirty="0"/>
              <a:t> =</a:t>
            </a:r>
            <a:r>
              <a:rPr lang="en-GB" dirty="0" smtClean="0"/>
              <a:t> 7-10∙</a:t>
            </a:r>
            <a:r>
              <a:rPr lang="el-GR" dirty="0">
                <a:cs typeface="Calibri"/>
              </a:rPr>
              <a:t>σ</a:t>
            </a:r>
            <a:r>
              <a:rPr lang="en-GB" baseline="-25000" dirty="0">
                <a:cs typeface="Calibri"/>
              </a:rPr>
              <a:t>y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58850" y="3693337"/>
            <a:ext cx="338437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Large aperture = low DR intensity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79513" y="4438853"/>
            <a:ext cx="394305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Multiple turns of a single bunch through the target aperture</a:t>
            </a:r>
            <a:endParaRPr lang="en-GB" baseline="-25000" dirty="0" smtClean="0">
              <a:latin typeface="Calibri"/>
              <a:cs typeface="Calibri"/>
            </a:endParaRPr>
          </a:p>
        </p:txBody>
      </p:sp>
      <p:cxnSp>
        <p:nvCxnSpPr>
          <p:cNvPr id="3" name="Straight Arrow Connector 2"/>
          <p:cNvCxnSpPr>
            <a:stCxn id="10" idx="2"/>
          </p:cNvCxnSpPr>
          <p:nvPr/>
        </p:nvCxnSpPr>
        <p:spPr>
          <a:xfrm>
            <a:off x="2151038" y="3283243"/>
            <a:ext cx="0" cy="4100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1" idx="2"/>
            <a:endCxn id="12" idx="0"/>
          </p:cNvCxnSpPr>
          <p:nvPr/>
        </p:nvCxnSpPr>
        <p:spPr>
          <a:xfrm>
            <a:off x="2151038" y="4062669"/>
            <a:ext cx="1" cy="37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2" idx="2"/>
            <a:endCxn id="9" idx="0"/>
          </p:cNvCxnSpPr>
          <p:nvPr/>
        </p:nvCxnSpPr>
        <p:spPr>
          <a:xfrm>
            <a:off x="2151039" y="508518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139952" y="116632"/>
            <a:ext cx="4621187" cy="156680"/>
          </a:xfrm>
        </p:spPr>
        <p:txBody>
          <a:bodyPr/>
          <a:lstStyle/>
          <a:p>
            <a:r>
              <a:rPr lang="en-GB" dirty="0" smtClean="0"/>
              <a:t>L. Bobb, BI Day, De</a:t>
            </a:r>
            <a:r>
              <a:rPr lang="fr-FR" dirty="0" err="1" smtClean="0"/>
              <a:t>cember</a:t>
            </a:r>
            <a:r>
              <a:rPr lang="fr-FR" dirty="0" smtClean="0"/>
              <a:t> </a:t>
            </a:r>
            <a:r>
              <a:rPr lang="fr-FR" dirty="0"/>
              <a:t>6, </a:t>
            </a:r>
            <a:r>
              <a:rPr lang="fr-FR" dirty="0" smtClean="0"/>
              <a:t>2012, Centre </a:t>
            </a:r>
            <a:r>
              <a:rPr lang="fr-FR" dirty="0"/>
              <a:t>de Convention </a:t>
            </a:r>
            <a:r>
              <a:rPr lang="fr-FR" dirty="0" smtClean="0"/>
              <a:t>d'</a:t>
            </a:r>
            <a:r>
              <a:rPr lang="fr-FR" dirty="0" err="1" smtClean="0"/>
              <a:t>Archamps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11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osit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21081</TotalTime>
  <Words>2364</Words>
  <Application>Microsoft Office PowerPoint</Application>
  <PresentationFormat>On-screen Show (4:3)</PresentationFormat>
  <Paragraphs>402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Courier New</vt:lpstr>
      <vt:lpstr>Calibri</vt:lpstr>
      <vt:lpstr>Cambria Math</vt:lpstr>
      <vt:lpstr>Wingdings</vt:lpstr>
      <vt:lpstr>Times New Roman</vt:lpstr>
      <vt:lpstr>Arial Unicode MS</vt:lpstr>
      <vt:lpstr>Symbol</vt:lpstr>
      <vt:lpstr>Composite</vt:lpstr>
      <vt:lpstr>ODR - a non-invasive Beam Size Measurement Technique for CLIC </vt:lpstr>
      <vt:lpstr>Contents</vt:lpstr>
      <vt:lpstr>Most recent experiments using Optical Diffraction Radiation (ODR) for beam diagnostics</vt:lpstr>
      <vt:lpstr>Motivation</vt:lpstr>
      <vt:lpstr>PowerPoint Presentation</vt:lpstr>
      <vt:lpstr>Diffraction Radiation</vt:lpstr>
      <vt:lpstr>PowerPoint Presentation</vt:lpstr>
      <vt:lpstr>Phase 1 Experiment Simulations for CesrTA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UV/X-ray Diffraction radiation for non-intercepting beam size measurement</dc:title>
  <dc:creator>Lorraine Bobb</dc:creator>
  <cp:lastModifiedBy>Lorraine Marie Bobb</cp:lastModifiedBy>
  <cp:revision>529</cp:revision>
  <dcterms:created xsi:type="dcterms:W3CDTF">2012-04-24T11:42:57Z</dcterms:created>
  <dcterms:modified xsi:type="dcterms:W3CDTF">2012-12-05T18:04:43Z</dcterms:modified>
</cp:coreProperties>
</file>