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92" r:id="rId3"/>
    <p:sldId id="257" r:id="rId4"/>
    <p:sldId id="262" r:id="rId5"/>
    <p:sldId id="263" r:id="rId6"/>
    <p:sldId id="264" r:id="rId7"/>
    <p:sldId id="270" r:id="rId8"/>
    <p:sldId id="272" r:id="rId9"/>
    <p:sldId id="273" r:id="rId10"/>
    <p:sldId id="274" r:id="rId11"/>
    <p:sldId id="275" r:id="rId12"/>
    <p:sldId id="276" r:id="rId13"/>
    <p:sldId id="284" r:id="rId14"/>
    <p:sldId id="285" r:id="rId15"/>
    <p:sldId id="277" r:id="rId16"/>
    <p:sldId id="286" r:id="rId17"/>
    <p:sldId id="287" r:id="rId18"/>
    <p:sldId id="294" r:id="rId19"/>
    <p:sldId id="280" r:id="rId20"/>
    <p:sldId id="288" r:id="rId21"/>
    <p:sldId id="291" r:id="rId22"/>
    <p:sldId id="293" r:id="rId23"/>
    <p:sldId id="289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FF91A-15FE-4291-BB46-C69EC1BD157D}" type="datetimeFigureOut">
              <a:rPr lang="en-GB" smtClean="0"/>
              <a:t>05/12/2012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6175D-5AF1-4AF7-82AE-10A61DBB5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148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Older system:</a:t>
            </a:r>
            <a:r>
              <a:rPr lang="en-US" baseline="0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 or tl1 (kind</a:t>
            </a:r>
            <a:r>
              <a:rPr lang="en-US" baseline="0" dirty="0" smtClean="0"/>
              <a:t> of system like in spectrometer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7415C-DF1D-44BD-B9FD-3335A6CB4D9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9pPr>
          </a:lstStyle>
          <a:p>
            <a:pPr eaLnBrk="1" hangingPunct="1"/>
            <a:fld id="{FDB96623-D0AC-43B9-BB02-C78F800852AA}" type="slidenum">
              <a:rPr lang="en-US">
                <a:solidFill>
                  <a:srgbClr val="000000"/>
                </a:solidFill>
                <a:latin typeface="Times New Roman" pitchFamily="33" charset="0"/>
              </a:rPr>
              <a:pPr eaLnBrk="1" hangingPunct="1"/>
              <a:t>13</a:t>
            </a:fld>
            <a:endParaRPr lang="en-US">
              <a:solidFill>
                <a:srgbClr val="000000"/>
              </a:solidFill>
              <a:latin typeface="Times New Roman" pitchFamily="33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latin typeface="Times New Roman" pitchFamily="33" charset="0"/>
              <a:ea typeface="ＭＳ Ｐゴシック" pitchFamily="33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9pPr>
          </a:lstStyle>
          <a:p>
            <a:pPr eaLnBrk="1" hangingPunct="1"/>
            <a:fld id="{639330F9-B468-4309-9AA4-25C48B79E772}" type="slidenum">
              <a:rPr lang="en-US">
                <a:solidFill>
                  <a:srgbClr val="000000"/>
                </a:solidFill>
                <a:latin typeface="Times New Roman" pitchFamily="33" charset="0"/>
              </a:rPr>
              <a:pPr eaLnBrk="1" hangingPunct="1"/>
              <a:t>14</a:t>
            </a:fld>
            <a:endParaRPr lang="en-US">
              <a:solidFill>
                <a:srgbClr val="000000"/>
              </a:solidFill>
              <a:latin typeface="Times New Roman" pitchFamily="33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latin typeface="Times New Roman" pitchFamily="33" charset="0"/>
              <a:ea typeface="ＭＳ Ｐゴシック" pitchFamily="33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Say that we have spectrometer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emittance</a:t>
            </a:r>
            <a:r>
              <a:rPr lang="en-US" baseline="0" dirty="0" smtClean="0"/>
              <a:t> screens with different energies, different materials and important: different optical lines…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7415C-DF1D-44BD-B9FD-3335A6CB4D9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3413-BBD2-4681-BAAD-30880779F000}" type="datetime1">
              <a:rPr lang="en-GB" smtClean="0"/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21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A6C-102B-4416-A680-66D36E951834}" type="datetime1">
              <a:rPr lang="en-GB" smtClean="0"/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09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C562-AB83-4E53-8620-3D55095DA5A0}" type="datetime1">
              <a:rPr lang="en-GB" smtClean="0"/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08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0144-EEB7-4FCB-8CA1-8FC4B874FD17}" type="datetime1">
              <a:rPr lang="en-GB" smtClean="0"/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699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D7E6-6EDE-431D-9B1E-92B3C1C6E8F3}" type="datetime1">
              <a:rPr lang="en-GB" smtClean="0"/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248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DC56-E99F-4C35-86B2-84EFFFB1ED72}" type="datetime1">
              <a:rPr lang="en-GB" smtClean="0"/>
              <a:t>05/12/2012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1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BCE9-50AD-4AA1-AE67-B2D7DE97516A}" type="datetime1">
              <a:rPr lang="en-GB" smtClean="0"/>
              <a:t>05/12/2012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479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B8F6-AF79-4288-946D-7BD53BFDC949}" type="datetime1">
              <a:rPr lang="en-GB" smtClean="0"/>
              <a:t>05/12/2012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69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A7F3-DE2D-4879-A46B-7F997F4A3D0B}" type="datetime1">
              <a:rPr lang="en-GB" smtClean="0"/>
              <a:t>05/12/2012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5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0F11-4726-415C-8938-642AF274E0B5}" type="datetime1">
              <a:rPr lang="en-GB" smtClean="0"/>
              <a:t>05/12/2012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0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52E3F-9731-458E-B80E-244B6FAFF662}" type="datetime1">
              <a:rPr lang="en-GB" smtClean="0"/>
              <a:t>05/12/2012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249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1B922-BE5F-4B55-A8F3-32EB1B2934D7}" type="datetime1">
              <a:rPr lang="en-GB" smtClean="0"/>
              <a:t>05/12/2012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B86AE-E0A5-485B-B55F-7AE1669FC6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1088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4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8.png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5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wmf"/><Relationship Id="rId10" Type="http://schemas.openxmlformats.org/officeDocument/2006/relationships/image" Target="../media/image29.wmf"/><Relationship Id="rId4" Type="http://schemas.openxmlformats.org/officeDocument/2006/relationships/image" Target="../media/image16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4551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Optical Transition Radiation                       </a:t>
            </a:r>
          </a:p>
          <a:p>
            <a:pPr algn="ctr"/>
            <a:r>
              <a:rPr lang="en-GB" sz="4000" dirty="0" smtClean="0"/>
              <a:t> @ CTF3 &amp; ATF2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Benoit </a:t>
            </a:r>
            <a:r>
              <a:rPr lang="en-GB" dirty="0" err="1" smtClean="0"/>
              <a:t>Bolzon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092280" y="6516052"/>
            <a:ext cx="20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 day, 06/12/2012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93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0" y="62707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Mitigation results with spectrometer screens</a:t>
            </a: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ZoneTexte 7"/>
          <p:cNvSpPr txBox="1"/>
          <p:nvPr/>
        </p:nvSpPr>
        <p:spPr>
          <a:xfrm>
            <a:off x="495315" y="1229787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effect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important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standard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reflectivity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flat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ZoneTexte 8"/>
          <p:cNvSpPr txBox="1"/>
          <p:nvPr/>
        </p:nvSpPr>
        <p:spPr>
          <a:xfrm>
            <a:off x="35496" y="822291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relatively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large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cm) for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spectrometer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9"/>
          <p:cNvSpPr txBox="1"/>
          <p:nvPr/>
        </p:nvSpPr>
        <p:spPr>
          <a:xfrm>
            <a:off x="107504" y="1700808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Parabolic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and diffusive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have been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installed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order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to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mitigate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vignetting</a:t>
            </a:r>
            <a:endParaRPr lang="fr-FR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7504" y="2710661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effect is reduced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88224" y="2862317"/>
            <a:ext cx="2555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effect is efficiently reduced compared to a standard flat screen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2008" y="3366373"/>
            <a:ext cx="2843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But maximum of light intensity when the beam is off-centered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9512" y="422108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Misalignment on               both screens certainly</a:t>
            </a:r>
          </a:p>
        </p:txBody>
      </p:sp>
      <p:sp>
        <p:nvSpPr>
          <p:cNvPr id="26" name="Rectangle 25"/>
          <p:cNvSpPr/>
          <p:nvPr/>
        </p:nvSpPr>
        <p:spPr>
          <a:xfrm>
            <a:off x="0" y="5229200"/>
            <a:ext cx="47160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Harder requirements for manufacturing and alignment.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Parabolic screens should only be considered where light intensity is an issue.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16016" y="5201324"/>
            <a:ext cx="48245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terms of manufacturing and installation, this is a less complicated improvement, compared to parabolic screens. Where the light density allows it, diffusive screens should be the primary choice.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0" y="490109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C000"/>
                </a:solidFill>
              </a:rPr>
              <a:t>Conclusion</a:t>
            </a:r>
          </a:p>
        </p:txBody>
      </p:sp>
      <p:pic>
        <p:nvPicPr>
          <p:cNvPr id="21" name="Picture 20" descr="figure_diff_para_flat_screen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348880"/>
            <a:ext cx="3744416" cy="256858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0" y="2348880"/>
            <a:ext cx="27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C000"/>
                </a:solidFill>
              </a:rPr>
              <a:t>Parabolic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60232" y="2348880"/>
            <a:ext cx="2483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C000"/>
                </a:solidFill>
              </a:rPr>
              <a:t>Diffusive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47864" y="1988840"/>
            <a:ext cx="27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C000"/>
                </a:solidFill>
              </a:rPr>
              <a:t>Results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23" y="1916832"/>
            <a:ext cx="4209161" cy="23247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514" y="1916832"/>
            <a:ext cx="4230966" cy="2336832"/>
          </a:xfrm>
          <a:prstGeom prst="rect">
            <a:avLst/>
          </a:prstGeom>
        </p:spPr>
      </p:pic>
      <p:cxnSp>
        <p:nvCxnSpPr>
          <p:cNvPr id="10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Improvement of the spectrometer screens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12290" y="151672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Comparison between diffusive and parabolic screens for the same MTV</a:t>
            </a:r>
          </a:p>
        </p:txBody>
      </p:sp>
      <p:sp>
        <p:nvSpPr>
          <p:cNvPr id="11" name="ZoneTexte 7"/>
          <p:cNvSpPr txBox="1"/>
          <p:nvPr/>
        </p:nvSpPr>
        <p:spPr>
          <a:xfrm>
            <a:off x="30738" y="4280552"/>
            <a:ext cx="9221782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With parabolic screens: </a:t>
            </a:r>
          </a:p>
          <a:p>
            <a:pPr marL="800100" lvl="1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Different responses versus position for different beam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steerings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(measurements done on different days) since these screens are much sensitive to misalignments</a:t>
            </a:r>
          </a:p>
          <a:p>
            <a:pPr marL="800100" lvl="1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en-GB" altLang="zh-CN" sz="2000" dirty="0" smtClean="0">
                <a:latin typeface="Times New Roman" pitchFamily="18" charset="0"/>
                <a:cs typeface="Times New Roman" pitchFamily="18" charset="0"/>
              </a:rPr>
              <a:t>Maximum of intensity off-</a:t>
            </a:r>
            <a:r>
              <a:rPr lang="en-GB" altLang="zh-CN" sz="2000" dirty="0" err="1" smtClean="0">
                <a:latin typeface="Times New Roman" pitchFamily="18" charset="0"/>
                <a:cs typeface="Times New Roman" pitchFamily="18" charset="0"/>
              </a:rPr>
              <a:t>centered</a:t>
            </a:r>
            <a:r>
              <a:rPr lang="en-GB" altLang="zh-CN" sz="2000" dirty="0" smtClean="0">
                <a:latin typeface="Times New Roman" pitchFamily="18" charset="0"/>
                <a:cs typeface="Times New Roman" pitchFamily="18" charset="0"/>
              </a:rPr>
              <a:t>, fast intensity fall, beam sizes can vary much  </a:t>
            </a:r>
            <a:endParaRPr lang="fr-FR" altLang="zh-CN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ZoneTexte 7"/>
          <p:cNvSpPr txBox="1"/>
          <p:nvPr/>
        </p:nvSpPr>
        <p:spPr>
          <a:xfrm>
            <a:off x="16285" y="5658633"/>
            <a:ext cx="922178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With diffusive screens: </a:t>
            </a:r>
          </a:p>
          <a:p>
            <a:pPr marL="800100" lvl="1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Maximum of intensity at the screen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center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en-GB" altLang="zh-CN" sz="2000" dirty="0" smtClean="0">
                <a:latin typeface="Times New Roman" pitchFamily="18" charset="0"/>
                <a:cs typeface="Times New Roman" pitchFamily="18" charset="0"/>
              </a:rPr>
              <a:t>Constant intensity and beam size within ±10% over a large position range</a:t>
            </a:r>
            <a:endParaRPr lang="fr-FR" altLang="zh-CN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11</a:t>
            </a:fld>
            <a:endParaRPr lang="en-GB"/>
          </a:p>
        </p:txBody>
      </p:sp>
      <p:sp>
        <p:nvSpPr>
          <p:cNvPr id="15" name="ZoneTexte 8"/>
          <p:cNvSpPr txBox="1"/>
          <p:nvPr/>
        </p:nvSpPr>
        <p:spPr>
          <a:xfrm>
            <a:off x="0" y="836712"/>
            <a:ext cx="910850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Change of the four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parabolic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the CTF3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spectrometer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by diffusive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during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the last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winter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shutdown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02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6182" y="2348880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/>
              <a:t>3. OTR @ ATF2</a:t>
            </a:r>
            <a:endParaRPr lang="en-US" altLang="zh-CN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50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2125" y="0"/>
            <a:ext cx="8131175" cy="58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High resolution OTR measurements at ATF2</a:t>
            </a:r>
          </a:p>
        </p:txBody>
      </p:sp>
      <p:pic>
        <p:nvPicPr>
          <p:cNvPr id="19461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" t="16438" r="77357"/>
          <a:stretch>
            <a:fillRect/>
          </a:stretch>
        </p:blipFill>
        <p:spPr bwMode="auto">
          <a:xfrm>
            <a:off x="0" y="0"/>
            <a:ext cx="8382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0" descr="clic-logo2010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363" y="0"/>
            <a:ext cx="52863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0" y="6249119"/>
            <a:ext cx="6019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A. </a:t>
            </a:r>
            <a:r>
              <a:rPr lang="en-US" sz="1200" i="1" dirty="0" err="1">
                <a:latin typeface="Times New Roman" pitchFamily="33" charset="0"/>
                <a:cs typeface="Times New Roman" pitchFamily="33" charset="0"/>
              </a:rPr>
              <a:t>Aryshev</a:t>
            </a:r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, N. </a:t>
            </a:r>
            <a:r>
              <a:rPr lang="en-US" sz="1200" i="1" dirty="0" err="1">
                <a:latin typeface="Times New Roman" pitchFamily="33" charset="0"/>
                <a:cs typeface="Times New Roman" pitchFamily="33" charset="0"/>
              </a:rPr>
              <a:t>Terunuma</a:t>
            </a:r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, J. Urakawa, S. </a:t>
            </a:r>
            <a:r>
              <a:rPr lang="en-US" sz="1200" i="1" dirty="0" err="1">
                <a:latin typeface="Times New Roman" pitchFamily="33" charset="0"/>
                <a:cs typeface="Times New Roman" pitchFamily="33" charset="0"/>
              </a:rPr>
              <a:t>Boogert</a:t>
            </a:r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, P. </a:t>
            </a:r>
            <a:r>
              <a:rPr lang="en-US" sz="1200" i="1" dirty="0" err="1">
                <a:latin typeface="Times New Roman" pitchFamily="33" charset="0"/>
                <a:cs typeface="Times New Roman" pitchFamily="33" charset="0"/>
              </a:rPr>
              <a:t>Karataev</a:t>
            </a:r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, L. </a:t>
            </a:r>
            <a:r>
              <a:rPr lang="en-US" sz="1200" i="1" dirty="0" err="1">
                <a:latin typeface="Times New Roman" pitchFamily="33" charset="0"/>
                <a:cs typeface="Times New Roman" pitchFamily="33" charset="0"/>
              </a:rPr>
              <a:t>Nevay</a:t>
            </a:r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, T. </a:t>
            </a:r>
            <a:r>
              <a:rPr lang="en-US" sz="1200" i="1" dirty="0" err="1">
                <a:latin typeface="Times New Roman" pitchFamily="33" charset="0"/>
                <a:cs typeface="Times New Roman" pitchFamily="33" charset="0"/>
              </a:rPr>
              <a:t>Lefevre</a:t>
            </a:r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, B. </a:t>
            </a:r>
            <a:r>
              <a:rPr lang="en-US" sz="1200" i="1" dirty="0" err="1">
                <a:latin typeface="Times New Roman" pitchFamily="33" charset="0"/>
                <a:cs typeface="Times New Roman" pitchFamily="33" charset="0"/>
              </a:rPr>
              <a:t>Bolzon</a:t>
            </a:r>
            <a:endParaRPr lang="en-US" sz="1200" i="1" dirty="0">
              <a:latin typeface="Times New Roman" pitchFamily="33" charset="0"/>
              <a:cs typeface="Times New Roman" pitchFamily="33" charset="0"/>
            </a:endParaRPr>
          </a:p>
        </p:txBody>
      </p:sp>
      <p:pic>
        <p:nvPicPr>
          <p:cNvPr id="1946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092" y="2780003"/>
            <a:ext cx="3229365" cy="225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9" name="ZoneTexte 36"/>
          <p:cNvSpPr txBox="1">
            <a:spLocks noChangeArrowheads="1"/>
          </p:cNvSpPr>
          <p:nvPr/>
        </p:nvSpPr>
        <p:spPr bwMode="auto">
          <a:xfrm>
            <a:off x="0" y="1857018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9pPr>
          </a:lstStyle>
          <a:p>
            <a:pPr marL="285750" indent="-285750" algn="just" eaLnBrk="1" hangingPunct="1"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If </a:t>
            </a:r>
            <a:r>
              <a:rPr lang="fr-FR" sz="2000" dirty="0" err="1">
                <a:latin typeface="Times New Roman" pitchFamily="18" charset="0"/>
                <a:ea typeface="+mn-ea"/>
                <a:cs typeface="Times New Roman" pitchFamily="18" charset="0"/>
              </a:rPr>
              <a:t>we</a:t>
            </a: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ea typeface="+mn-ea"/>
                <a:cs typeface="Times New Roman" pitchFamily="18" charset="0"/>
              </a:rPr>
              <a:t>consider</a:t>
            </a: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ea typeface="+mn-ea"/>
                <a:cs typeface="Times New Roman" pitchFamily="18" charset="0"/>
              </a:rPr>
              <a:t>physical</a:t>
            </a: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ea typeface="+mn-ea"/>
                <a:cs typeface="Times New Roman" pitchFamily="18" charset="0"/>
              </a:rPr>
              <a:t>beam</a:t>
            </a: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 size, the </a:t>
            </a:r>
            <a:r>
              <a:rPr lang="fr-FR" sz="2000" dirty="0" err="1">
                <a:latin typeface="Times New Roman" pitchFamily="18" charset="0"/>
                <a:ea typeface="+mn-ea"/>
                <a:cs typeface="Times New Roman" pitchFamily="18" charset="0"/>
              </a:rPr>
              <a:t>resulting</a:t>
            </a: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 image on the camera </a:t>
            </a:r>
            <a:r>
              <a:rPr lang="fr-FR" sz="2000" dirty="0" err="1">
                <a:latin typeface="Times New Roman" pitchFamily="18" charset="0"/>
                <a:ea typeface="+mn-ea"/>
                <a:cs typeface="Times New Roman" pitchFamily="18" charset="0"/>
              </a:rPr>
              <a:t>is</a:t>
            </a: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 the convolution of the </a:t>
            </a:r>
            <a:r>
              <a:rPr lang="fr-FR" sz="2000" dirty="0" err="1">
                <a:latin typeface="Times New Roman" pitchFamily="18" charset="0"/>
                <a:ea typeface="+mn-ea"/>
                <a:cs typeface="Times New Roman" pitchFamily="18" charset="0"/>
              </a:rPr>
              <a:t>beam</a:t>
            </a: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 spatial distribution </a:t>
            </a:r>
            <a:r>
              <a:rPr lang="fr-FR" sz="2000" dirty="0" err="1">
                <a:latin typeface="Times New Roman" pitchFamily="18" charset="0"/>
                <a:ea typeface="+mn-ea"/>
                <a:cs typeface="Times New Roman" pitchFamily="18" charset="0"/>
              </a:rPr>
              <a:t>with</a:t>
            </a: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 the </a:t>
            </a:r>
            <a:r>
              <a:rPr lang="fr-FR" sz="2000" dirty="0" err="1">
                <a:latin typeface="Times New Roman" pitchFamily="18" charset="0"/>
                <a:ea typeface="+mn-ea"/>
                <a:cs typeface="Times New Roman" pitchFamily="18" charset="0"/>
              </a:rPr>
              <a:t>optical</a:t>
            </a:r>
            <a:r>
              <a:rPr lang="fr-FR" sz="2000" dirty="0">
                <a:latin typeface="Times New Roman" pitchFamily="18" charset="0"/>
                <a:ea typeface="+mn-ea"/>
                <a:cs typeface="Times New Roman" pitchFamily="18" charset="0"/>
              </a:rPr>
              <a:t> system PSF</a:t>
            </a:r>
          </a:p>
        </p:txBody>
      </p:sp>
      <p:grpSp>
        <p:nvGrpSpPr>
          <p:cNvPr id="19472" name="Group 5"/>
          <p:cNvGrpSpPr>
            <a:grpSpLocks/>
          </p:cNvGrpSpPr>
          <p:nvPr/>
        </p:nvGrpSpPr>
        <p:grpSpPr bwMode="auto">
          <a:xfrm>
            <a:off x="0" y="6489700"/>
            <a:ext cx="3048000" cy="344488"/>
            <a:chOff x="4471783" y="6165304"/>
            <a:chExt cx="3844633" cy="595228"/>
          </a:xfrm>
        </p:grpSpPr>
        <p:pic>
          <p:nvPicPr>
            <p:cNvPr id="19473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6476" y="6278412"/>
              <a:ext cx="1559940" cy="446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4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8" t="16023" b="6834"/>
            <a:stretch>
              <a:fillRect/>
            </a:stretch>
          </p:blipFill>
          <p:spPr bwMode="auto">
            <a:xfrm>
              <a:off x="4471783" y="6165304"/>
              <a:ext cx="1036321" cy="588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5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215" b="30952"/>
            <a:stretch>
              <a:fillRect/>
            </a:stretch>
          </p:blipFill>
          <p:spPr bwMode="auto">
            <a:xfrm>
              <a:off x="5518661" y="6237312"/>
              <a:ext cx="114157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" name="Line 2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0" y="72836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Challenge of OTR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system at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ATF2: measurements of </a:t>
            </a:r>
            <a:r>
              <a:rPr lang="en-GB" sz="2000" dirty="0" err="1">
                <a:latin typeface="Times New Roman" pitchFamily="18" charset="0"/>
                <a:cs typeface="Times New Roman" pitchFamily="18" charset="0"/>
              </a:rPr>
              <a:t>micrometer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beam size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0" y="115668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 resolution (PSF) is determined by the source dimensions induced by a single particle plus distortion caused by the optical system (diffraction of OTR tails)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Rectangle à coins arrondis 43"/>
          <p:cNvSpPr>
            <a:spLocks noChangeArrowheads="1"/>
          </p:cNvSpPr>
          <p:nvPr/>
        </p:nvSpPr>
        <p:spPr bwMode="auto">
          <a:xfrm>
            <a:off x="419099" y="3214716"/>
            <a:ext cx="5600701" cy="3094603"/>
          </a:xfrm>
          <a:prstGeom prst="roundRect">
            <a:avLst>
              <a:gd name="adj" fmla="val 9523"/>
            </a:avLst>
          </a:prstGeom>
          <a:solidFill>
            <a:srgbClr val="C6D9F1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0" name="ZoneTexte 29"/>
          <p:cNvSpPr txBox="1">
            <a:spLocks noChangeArrowheads="1"/>
          </p:cNvSpPr>
          <p:nvPr/>
        </p:nvSpPr>
        <p:spPr bwMode="auto">
          <a:xfrm>
            <a:off x="436213" y="3214717"/>
            <a:ext cx="579197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9pPr>
          </a:lstStyle>
          <a:p>
            <a:pPr algn="ctr" eaLnBrk="1" hangingPunct="1"/>
            <a:r>
              <a:rPr lang="fr-FR" u="sng" dirty="0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Point </a:t>
            </a:r>
            <a:r>
              <a:rPr lang="fr-FR" u="sng" dirty="0" err="1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spread</a:t>
            </a:r>
            <a:r>
              <a:rPr lang="fr-FR" u="sng" dirty="0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 </a:t>
            </a:r>
            <a:r>
              <a:rPr lang="fr-FR" u="sng" dirty="0" err="1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function</a:t>
            </a:r>
            <a:r>
              <a:rPr lang="fr-FR" u="sng" dirty="0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 of  OTR </a:t>
            </a:r>
            <a:r>
              <a:rPr lang="fr-FR" u="sng" dirty="0" err="1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imaging</a:t>
            </a:r>
            <a:r>
              <a:rPr lang="fr-FR" u="sng" dirty="0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 system</a:t>
            </a:r>
          </a:p>
          <a:p>
            <a:pPr algn="ctr" eaLnBrk="1" hangingPunct="1"/>
            <a:r>
              <a:rPr lang="fr-FR" dirty="0" smtClean="0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~ Image </a:t>
            </a:r>
            <a:r>
              <a:rPr lang="fr-FR" dirty="0" err="1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generated</a:t>
            </a:r>
            <a:r>
              <a:rPr lang="fr-FR" dirty="0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 by a single </a:t>
            </a:r>
            <a:r>
              <a:rPr lang="fr-FR" dirty="0" err="1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electron</a:t>
            </a:r>
            <a:r>
              <a:rPr lang="fr-FR" dirty="0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 (</a:t>
            </a:r>
            <a:r>
              <a:rPr lang="fr-FR" dirty="0" err="1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Zemax</a:t>
            </a:r>
            <a:r>
              <a:rPr lang="fr-FR" dirty="0">
                <a:solidFill>
                  <a:srgbClr val="00B0F0"/>
                </a:solidFill>
                <a:latin typeface="Times New Roman" pitchFamily="33" charset="0"/>
                <a:cs typeface="Times New Roman" pitchFamily="33" charset="0"/>
              </a:rPr>
              <a:t> simulations)</a:t>
            </a:r>
            <a:r>
              <a:rPr lang="fr-FR" dirty="0">
                <a:latin typeface="Times New Roman" pitchFamily="33" charset="0"/>
                <a:cs typeface="Times New Roman" pitchFamily="33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44273" y="2458397"/>
            <a:ext cx="3203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F0"/>
                </a:solidFill>
              </a:rPr>
              <a:t>OTR vertical polarization component, for sigma &lt; ~15 µm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138210"/>
            <a:ext cx="2160241" cy="1705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6" name="TextBox 55"/>
          <p:cNvSpPr txBox="1"/>
          <p:nvPr/>
        </p:nvSpPr>
        <p:spPr>
          <a:xfrm>
            <a:off x="5923054" y="4851113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F0"/>
                </a:solidFill>
              </a:rPr>
              <a:t>“Usual” OTR image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18413"/>
            <a:ext cx="4338380" cy="2396159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145108"/>
              </p:ext>
            </p:extLst>
          </p:nvPr>
        </p:nvGraphicFramePr>
        <p:xfrm>
          <a:off x="3347864" y="4651350"/>
          <a:ext cx="262890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1" name="…quation" r:id="rId12" imgW="2078182" imgH="2078182" progId="Equation.3">
                  <p:embed/>
                </p:oleObj>
              </mc:Choice>
              <mc:Fallback>
                <p:oleObj name="…quation" r:id="rId12" imgW="2078182" imgH="2078182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651350"/>
                        <a:ext cx="2628900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74" name="Picture 12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796" y="4055708"/>
            <a:ext cx="1129956" cy="855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ZoneTexte 36"/>
          <p:cNvSpPr txBox="1">
            <a:spLocks noChangeArrowheads="1"/>
          </p:cNvSpPr>
          <p:nvPr/>
        </p:nvSpPr>
        <p:spPr bwMode="auto">
          <a:xfrm>
            <a:off x="224408" y="2492896"/>
            <a:ext cx="59317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9pPr>
          </a:lstStyle>
          <a:p>
            <a:pPr marL="342900" indent="-342900" algn="just" eaLnBrk="1" hangingPunct="1">
              <a:buFont typeface="Wingdings" pitchFamily="2" charset="2"/>
              <a:buChar char="Ø"/>
            </a:pPr>
            <a:r>
              <a:rPr lang="fr-FR" sz="2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To </a:t>
            </a:r>
            <a:r>
              <a:rPr lang="fr-FR" sz="2000" dirty="0" err="1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visualize</a:t>
            </a:r>
            <a:r>
              <a:rPr lang="fr-FR" sz="2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the </a:t>
            </a:r>
            <a:r>
              <a:rPr lang="fr-FR" sz="2000" dirty="0" err="1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beam</a:t>
            </a:r>
            <a:r>
              <a:rPr lang="fr-FR" sz="2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PSF has to </a:t>
            </a:r>
            <a:r>
              <a:rPr lang="fr-FR" sz="2000" dirty="0" err="1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be</a:t>
            </a:r>
            <a:r>
              <a:rPr lang="fr-FR" sz="2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smaller</a:t>
            </a:r>
            <a:r>
              <a:rPr lang="fr-FR" sz="2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than</a:t>
            </a:r>
            <a:r>
              <a:rPr lang="fr-FR" sz="2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the </a:t>
            </a:r>
            <a:r>
              <a:rPr lang="fr-FR" sz="2000" dirty="0" err="1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beam</a:t>
            </a:r>
            <a:r>
              <a:rPr lang="fr-FR" sz="2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size (</a:t>
            </a:r>
            <a:r>
              <a:rPr lang="fr-FR" sz="2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 aberrations/diffraction </a:t>
            </a:r>
            <a:r>
              <a:rPr lang="fr-FR" sz="2000" dirty="0" err="1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reduction</a:t>
            </a:r>
            <a:r>
              <a:rPr lang="fr-FR" sz="2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  <a:sym typeface="Wingdings" pitchFamily="2" charset="2"/>
              </a:rPr>
              <a:t>)</a:t>
            </a:r>
            <a:endParaRPr lang="fr-FR" sz="2000" dirty="0">
              <a:solidFill>
                <a:srgbClr val="92D05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4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4" name="Rectangle 60"/>
          <p:cNvSpPr>
            <a:spLocks noChangeArrowheads="1"/>
          </p:cNvSpPr>
          <p:nvPr/>
        </p:nvSpPr>
        <p:spPr bwMode="auto">
          <a:xfrm>
            <a:off x="0" y="6172200"/>
            <a:ext cx="5940152" cy="646331"/>
          </a:xfrm>
          <a:prstGeom prst="rect">
            <a:avLst/>
          </a:prstGeom>
          <a:solidFill>
            <a:srgbClr val="C6D9F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buFont typeface="Arial" charset="0"/>
              <a:buChar char="•"/>
            </a:pPr>
            <a:r>
              <a:rPr lang="fr-FR" dirty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Improving</a:t>
            </a:r>
            <a:r>
              <a:rPr lang="fr-FR" dirty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 image </a:t>
            </a:r>
            <a:r>
              <a:rPr lang="fr-FR" dirty="0" err="1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quality</a:t>
            </a:r>
            <a:r>
              <a:rPr lang="fr-FR" dirty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 (aberration, </a:t>
            </a:r>
            <a:r>
              <a:rPr lang="fr-FR" dirty="0" err="1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field</a:t>
            </a:r>
            <a:r>
              <a:rPr lang="fr-FR" dirty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 of </a:t>
            </a:r>
            <a:r>
              <a:rPr lang="fr-FR" dirty="0" err="1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depth</a:t>
            </a:r>
            <a:r>
              <a:rPr lang="fr-FR" dirty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,..)</a:t>
            </a:r>
          </a:p>
          <a:p>
            <a:pPr defTabSz="457200">
              <a:buFont typeface="Arial" charset="0"/>
              <a:buChar char="•"/>
            </a:pPr>
            <a:r>
              <a:rPr lang="fr-FR" dirty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 Propose to test </a:t>
            </a:r>
            <a:r>
              <a:rPr lang="fr-FR" dirty="0" err="1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similar</a:t>
            </a:r>
            <a:r>
              <a:rPr lang="fr-FR" dirty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 system </a:t>
            </a:r>
            <a:r>
              <a:rPr lang="fr-FR" dirty="0" smtClean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close </a:t>
            </a:r>
            <a:r>
              <a:rPr lang="fr-FR" dirty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to final </a:t>
            </a:r>
            <a:r>
              <a:rPr lang="fr-FR" dirty="0" smtClean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focus </a:t>
            </a:r>
            <a:r>
              <a:rPr lang="fr-FR" dirty="0">
                <a:solidFill>
                  <a:srgbClr val="000000"/>
                </a:solidFill>
                <a:latin typeface="Times New Roman" pitchFamily="33" charset="0"/>
                <a:cs typeface="Times New Roman" pitchFamily="33" charset="0"/>
              </a:rPr>
              <a:t>(&lt;300nm)</a:t>
            </a: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492125" y="0"/>
            <a:ext cx="8131175" cy="58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High resolution OTR measurements at ATF2</a:t>
            </a:r>
          </a:p>
        </p:txBody>
      </p:sp>
      <p:pic>
        <p:nvPicPr>
          <p:cNvPr id="2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" t="16438" r="77357"/>
          <a:stretch>
            <a:fillRect/>
          </a:stretch>
        </p:blipFill>
        <p:spPr bwMode="auto">
          <a:xfrm>
            <a:off x="0" y="0"/>
            <a:ext cx="8382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0" descr="clic-logo2010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363" y="0"/>
            <a:ext cx="52863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Line 2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32" name="Picture 3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92696"/>
            <a:ext cx="3259502" cy="2808312"/>
          </a:xfrm>
          <a:prstGeom prst="rect">
            <a:avLst/>
          </a:prstGeom>
          <a:noFill/>
        </p:spPr>
      </p:pic>
      <p:grpSp>
        <p:nvGrpSpPr>
          <p:cNvPr id="46" name="Group 45"/>
          <p:cNvGrpSpPr/>
          <p:nvPr/>
        </p:nvGrpSpPr>
        <p:grpSpPr>
          <a:xfrm>
            <a:off x="0" y="692696"/>
            <a:ext cx="2379593" cy="2808311"/>
            <a:chOff x="3156502" y="764706"/>
            <a:chExt cx="2379593" cy="2808311"/>
          </a:xfrm>
        </p:grpSpPr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3059" y="764706"/>
              <a:ext cx="2107652" cy="280831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8" name="Straight Arrow Connector 47"/>
            <p:cNvCxnSpPr/>
            <p:nvPr/>
          </p:nvCxnSpPr>
          <p:spPr>
            <a:xfrm>
              <a:off x="4139952" y="2348880"/>
              <a:ext cx="228600" cy="15240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4355976" y="2420888"/>
              <a:ext cx="224408" cy="7620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4572000" y="2420888"/>
              <a:ext cx="190500" cy="11430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4779640" y="2420888"/>
              <a:ext cx="152400" cy="7620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4820055" y="2168861"/>
              <a:ext cx="533400" cy="1524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 rot="20597782">
              <a:off x="4580384" y="1922002"/>
              <a:ext cx="955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e- beam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139952" y="1691516"/>
              <a:ext cx="983450" cy="369332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47000"/>
                  </a:schemeClr>
                </a:gs>
                <a:gs pos="35000">
                  <a:schemeClr val="accent4">
                    <a:tint val="37000"/>
                    <a:satMod val="300000"/>
                    <a:alpha val="47000"/>
                  </a:schemeClr>
                </a:gs>
                <a:gs pos="100000">
                  <a:schemeClr val="accent4">
                    <a:tint val="15000"/>
                    <a:satMod val="350000"/>
                    <a:alpha val="47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QM14FF</a:t>
              </a:r>
              <a:endPara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156502" y="2131948"/>
              <a:ext cx="983450" cy="369332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tint val="50000"/>
                    <a:satMod val="300000"/>
                    <a:alpha val="47000"/>
                  </a:schemeClr>
                </a:gs>
                <a:gs pos="35000">
                  <a:schemeClr val="accent4">
                    <a:tint val="37000"/>
                    <a:satMod val="300000"/>
                    <a:alpha val="47000"/>
                  </a:schemeClr>
                </a:gs>
                <a:gs pos="100000">
                  <a:schemeClr val="accent4">
                    <a:tint val="15000"/>
                    <a:satMod val="350000"/>
                    <a:alpha val="47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QM13FF</a:t>
              </a:r>
              <a:endPara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572000" y="666562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Simple system composed of: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An OTR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target (Silicon, coated Al)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plano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-convex lens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mirrors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 vertical polarizer (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x&gt;&gt;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y)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 filter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wheel (chromatic aberration)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CCD camera     </a:t>
            </a:r>
          </a:p>
        </p:txBody>
      </p:sp>
      <p:grpSp>
        <p:nvGrpSpPr>
          <p:cNvPr id="56" name="Grouper 53"/>
          <p:cNvGrpSpPr>
            <a:grpSpLocks/>
          </p:cNvGrpSpPr>
          <p:nvPr/>
        </p:nvGrpSpPr>
        <p:grpSpPr bwMode="auto">
          <a:xfrm>
            <a:off x="35496" y="3501008"/>
            <a:ext cx="2590800" cy="1752600"/>
            <a:chOff x="1143000" y="2787650"/>
            <a:chExt cx="2819400" cy="1828800"/>
          </a:xfrm>
        </p:grpSpPr>
        <p:pic>
          <p:nvPicPr>
            <p:cNvPr id="57" name="Content Placeholder 14" descr="-79.98.1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82" t="18944" r="13208" b="26591"/>
            <a:stretch>
              <a:fillRect/>
            </a:stretch>
          </p:blipFill>
          <p:spPr bwMode="auto">
            <a:xfrm>
              <a:off x="1143000" y="2863850"/>
              <a:ext cx="2819400" cy="17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 Box 16"/>
            <p:cNvSpPr txBox="1">
              <a:spLocks noChangeArrowheads="1"/>
            </p:cNvSpPr>
            <p:nvPr/>
          </p:nvSpPr>
          <p:spPr bwMode="auto">
            <a:xfrm>
              <a:off x="1981200" y="2787650"/>
              <a:ext cx="1830388" cy="321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FFFFFF"/>
                  </a:solidFill>
                  <a:latin typeface="Calibri" pitchFamily="33" charset="0"/>
                </a:rPr>
                <a:t>Vertical projection</a:t>
              </a:r>
            </a:p>
          </p:txBody>
        </p:sp>
        <p:cxnSp>
          <p:nvCxnSpPr>
            <p:cNvPr id="59" name="Straight Arrow Connector 17"/>
            <p:cNvCxnSpPr/>
            <p:nvPr/>
          </p:nvCxnSpPr>
          <p:spPr>
            <a:xfrm rot="5400000">
              <a:off x="1713122" y="3434486"/>
              <a:ext cx="685800" cy="17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20"/>
            <p:cNvCxnSpPr/>
            <p:nvPr/>
          </p:nvCxnSpPr>
          <p:spPr>
            <a:xfrm rot="16200000" flipH="1">
              <a:off x="2558237" y="3441728"/>
              <a:ext cx="660952" cy="120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22"/>
            <p:cNvCxnSpPr/>
            <p:nvPr/>
          </p:nvCxnSpPr>
          <p:spPr>
            <a:xfrm>
              <a:off x="2056887" y="3244850"/>
              <a:ext cx="761859" cy="16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er 52"/>
          <p:cNvGrpSpPr>
            <a:grpSpLocks/>
          </p:cNvGrpSpPr>
          <p:nvPr/>
        </p:nvGrpSpPr>
        <p:grpSpPr bwMode="auto">
          <a:xfrm>
            <a:off x="2702496" y="3577208"/>
            <a:ext cx="2684463" cy="1676400"/>
            <a:chOff x="5326928" y="3545680"/>
            <a:chExt cx="4351978" cy="3086101"/>
          </a:xfrm>
        </p:grpSpPr>
        <p:pic>
          <p:nvPicPr>
            <p:cNvPr id="63" name="Picture 37"/>
            <p:cNvPicPr>
              <a:picLocks noChangeAspect="1"/>
            </p:cNvPicPr>
            <p:nvPr/>
          </p:nvPicPr>
          <p:blipFill>
            <a:blip r:embed="rId8"/>
            <a:srcRect l="6628" t="9932" r="12904" b="5389"/>
            <a:stretch>
              <a:fillRect/>
            </a:stretch>
          </p:blipFill>
          <p:spPr bwMode="auto">
            <a:xfrm>
              <a:off x="5326928" y="3545680"/>
              <a:ext cx="4200134" cy="3086101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 Box 14"/>
            <p:cNvSpPr txBox="1">
              <a:spLocks noChangeArrowheads="1"/>
            </p:cNvSpPr>
            <p:nvPr/>
          </p:nvSpPr>
          <p:spPr bwMode="auto">
            <a:xfrm>
              <a:off x="8420650" y="4160043"/>
              <a:ext cx="1011140" cy="679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9pPr>
            </a:lstStyle>
            <a:p>
              <a:pPr eaLnBrk="1" hangingPunct="1"/>
              <a:r>
                <a:rPr lang="en-US" dirty="0" err="1">
                  <a:solidFill>
                    <a:srgbClr val="000000"/>
                  </a:solidFill>
                  <a:latin typeface="Times New Roman" pitchFamily="33" charset="0"/>
                </a:rPr>
                <a:t>I</a:t>
              </a:r>
              <a:r>
                <a:rPr lang="en-US" baseline="-25000" dirty="0" err="1">
                  <a:solidFill>
                    <a:srgbClr val="000000"/>
                  </a:solidFill>
                  <a:latin typeface="Times New Roman" pitchFamily="33" charset="0"/>
                </a:rPr>
                <a:t>min</a:t>
              </a:r>
              <a:endParaRPr lang="en-US" baseline="-25000" dirty="0">
                <a:solidFill>
                  <a:srgbClr val="000000"/>
                </a:solidFill>
                <a:latin typeface="Times New Roman" pitchFamily="33" charset="0"/>
              </a:endParaRPr>
            </a:p>
          </p:txBody>
        </p:sp>
        <p:sp>
          <p:nvSpPr>
            <p:cNvPr id="65" name="Text Box 15"/>
            <p:cNvSpPr txBox="1">
              <a:spLocks noChangeArrowheads="1"/>
            </p:cNvSpPr>
            <p:nvPr/>
          </p:nvSpPr>
          <p:spPr bwMode="auto">
            <a:xfrm>
              <a:off x="8598450" y="3717129"/>
              <a:ext cx="1080456" cy="679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3" charset="-128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000000"/>
                  </a:solidFill>
                  <a:latin typeface="Times New Roman" pitchFamily="33" charset="0"/>
                </a:rPr>
                <a:t>I</a:t>
              </a:r>
              <a:r>
                <a:rPr lang="en-US" baseline="-25000">
                  <a:solidFill>
                    <a:srgbClr val="000000"/>
                  </a:solidFill>
                  <a:latin typeface="Times New Roman" pitchFamily="33" charset="0"/>
                </a:rPr>
                <a:t>max</a:t>
              </a:r>
            </a:p>
          </p:txBody>
        </p:sp>
        <p:sp>
          <p:nvSpPr>
            <p:cNvPr id="66" name="Line 16"/>
            <p:cNvSpPr>
              <a:spLocks noChangeShapeType="1"/>
            </p:cNvSpPr>
            <p:nvPr/>
          </p:nvSpPr>
          <p:spPr bwMode="auto">
            <a:xfrm flipH="1" flipV="1">
              <a:off x="7750726" y="394573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7" name="Line 17"/>
            <p:cNvSpPr>
              <a:spLocks noChangeShapeType="1"/>
            </p:cNvSpPr>
            <p:nvPr/>
          </p:nvSpPr>
          <p:spPr bwMode="auto">
            <a:xfrm flipH="1">
              <a:off x="7674525" y="4555331"/>
              <a:ext cx="898526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68" name="Content Placeholder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" t="3400" r="4510" b="3731"/>
          <a:stretch>
            <a:fillRect/>
          </a:stretch>
        </p:blipFill>
        <p:spPr bwMode="auto">
          <a:xfrm>
            <a:off x="5652120" y="2566089"/>
            <a:ext cx="2545669" cy="1817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ZoneTexte 61"/>
          <p:cNvSpPr txBox="1">
            <a:spLocks noChangeArrowheads="1"/>
          </p:cNvSpPr>
          <p:nvPr/>
        </p:nvSpPr>
        <p:spPr bwMode="auto">
          <a:xfrm>
            <a:off x="6300192" y="3131676"/>
            <a:ext cx="14958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3" charset="-128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  <a:latin typeface="Times New Roman" pitchFamily="33" charset="0"/>
                <a:cs typeface="Times New Roman" pitchFamily="33" charset="0"/>
              </a:rPr>
              <a:t>‘</a:t>
            </a:r>
            <a:r>
              <a:rPr lang="fr-FR" dirty="0" err="1">
                <a:solidFill>
                  <a:schemeClr val="bg1"/>
                </a:solidFill>
                <a:latin typeface="Times New Roman" pitchFamily="33" charset="0"/>
                <a:cs typeface="Times New Roman" pitchFamily="33" charset="0"/>
              </a:rPr>
              <a:t>Typical</a:t>
            </a:r>
            <a:r>
              <a:rPr lang="fr-FR" dirty="0">
                <a:solidFill>
                  <a:schemeClr val="bg1"/>
                </a:solidFill>
                <a:latin typeface="Times New Roman" pitchFamily="33" charset="0"/>
                <a:cs typeface="Times New Roman" pitchFamily="33" charset="0"/>
              </a:rPr>
              <a:t> scan’</a:t>
            </a:r>
          </a:p>
        </p:txBody>
      </p:sp>
      <p:sp>
        <p:nvSpPr>
          <p:cNvPr id="70" name="Rectangle 34"/>
          <p:cNvSpPr>
            <a:spLocks noChangeArrowheads="1"/>
          </p:cNvSpPr>
          <p:nvPr/>
        </p:nvSpPr>
        <p:spPr bwMode="auto">
          <a:xfrm>
            <a:off x="14457" y="5698231"/>
            <a:ext cx="487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P. </a:t>
            </a:r>
            <a:r>
              <a:rPr lang="en-US" sz="1200" i="1" dirty="0" err="1">
                <a:latin typeface="Times New Roman" pitchFamily="33" charset="0"/>
                <a:cs typeface="Times New Roman" pitchFamily="33" charset="0"/>
              </a:rPr>
              <a:t>Karataev</a:t>
            </a:r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 et.al</a:t>
            </a:r>
            <a:r>
              <a:rPr lang="en-US" altLang="ja-JP" sz="1200" i="1" dirty="0">
                <a:latin typeface="Times New Roman" pitchFamily="33" charset="0"/>
                <a:cs typeface="Times New Roman" pitchFamily="33" charset="0"/>
              </a:rPr>
              <a:t>, Phys. Rev. Letters </a:t>
            </a:r>
            <a:r>
              <a:rPr lang="en-GB" altLang="ja-JP" sz="1200" b="1" i="1" dirty="0">
                <a:latin typeface="Times New Roman" pitchFamily="33" charset="0"/>
                <a:cs typeface="Times New Roman" pitchFamily="33" charset="0"/>
              </a:rPr>
              <a:t>107</a:t>
            </a:r>
            <a:r>
              <a:rPr lang="en-GB" altLang="ja-JP" sz="1200" i="1" dirty="0">
                <a:latin typeface="Times New Roman" pitchFamily="33" charset="0"/>
                <a:cs typeface="Times New Roman" pitchFamily="33" charset="0"/>
              </a:rPr>
              <a:t>, 174801 (2011)</a:t>
            </a:r>
          </a:p>
          <a:p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A. </a:t>
            </a:r>
            <a:r>
              <a:rPr lang="en-US" sz="1200" i="1" dirty="0" err="1">
                <a:latin typeface="Times New Roman" pitchFamily="33" charset="0"/>
                <a:cs typeface="Times New Roman" pitchFamily="33" charset="0"/>
              </a:rPr>
              <a:t>Aryshev</a:t>
            </a:r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, et.al, </a:t>
            </a:r>
            <a:r>
              <a:rPr lang="en-GB" sz="1200" i="1" dirty="0">
                <a:latin typeface="Times New Roman" pitchFamily="33" charset="0"/>
                <a:cs typeface="Times New Roman" pitchFamily="33" charset="0"/>
              </a:rPr>
              <a:t>Journal of Physics: Conference Series </a:t>
            </a:r>
            <a:r>
              <a:rPr lang="en-GB" sz="1200" b="1" i="1" dirty="0">
                <a:latin typeface="Times New Roman" pitchFamily="33" charset="0"/>
                <a:cs typeface="Times New Roman" pitchFamily="33" charset="0"/>
              </a:rPr>
              <a:t>236 (2010) 012008</a:t>
            </a:r>
            <a:r>
              <a:rPr lang="en-US" sz="1200" i="1" dirty="0">
                <a:latin typeface="Times New Roman" pitchFamily="33" charset="0"/>
                <a:cs typeface="Times New Roman" pitchFamily="33" charset="0"/>
              </a:rPr>
              <a:t> </a:t>
            </a:r>
            <a:endParaRPr lang="fr-FR" sz="1200" dirty="0">
              <a:latin typeface="Times New Roman" pitchFamily="33" charset="0"/>
              <a:cs typeface="Times New Roman" pitchFamily="33" charset="0"/>
            </a:endParaRPr>
          </a:p>
          <a:p>
            <a:endParaRPr lang="fr-FR" sz="1200" dirty="0">
              <a:latin typeface="Times New Roman" pitchFamily="33" charset="0"/>
              <a:cs typeface="Times New Roman" pitchFamily="33" charset="0"/>
            </a:endParaRPr>
          </a:p>
        </p:txBody>
      </p:sp>
      <p:pic>
        <p:nvPicPr>
          <p:cNvPr id="71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13692"/>
            <a:ext cx="2819400" cy="409575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</p:pic>
      <p:sp>
        <p:nvSpPr>
          <p:cNvPr id="72" name="Rectangle 13"/>
          <p:cNvSpPr>
            <a:spLocks noChangeArrowheads="1"/>
          </p:cNvSpPr>
          <p:nvPr/>
        </p:nvSpPr>
        <p:spPr bwMode="auto">
          <a:xfrm>
            <a:off x="5364088" y="4859461"/>
            <a:ext cx="2057400" cy="11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>
                <a:latin typeface="Calibri" pitchFamily="33" charset="0"/>
              </a:rPr>
              <a:t>a     522.981  +/-  4.43887</a:t>
            </a:r>
          </a:p>
          <a:p>
            <a:pPr>
              <a:spcBef>
                <a:spcPct val="50000"/>
              </a:spcBef>
            </a:pPr>
            <a:r>
              <a:rPr lang="en-US" sz="1000" b="1" dirty="0">
                <a:latin typeface="Calibri" pitchFamily="33" charset="0"/>
              </a:rPr>
              <a:t>b    37773.1  +/- 116.182</a:t>
            </a:r>
          </a:p>
          <a:p>
            <a:pPr>
              <a:spcBef>
                <a:spcPct val="50000"/>
              </a:spcBef>
            </a:pPr>
            <a:r>
              <a:rPr lang="en-US" sz="1000" b="1" dirty="0">
                <a:latin typeface="Calibri" pitchFamily="33" charset="0"/>
              </a:rPr>
              <a:t>c    0.231221 +/- 0.00049</a:t>
            </a:r>
          </a:p>
          <a:p>
            <a:pPr>
              <a:spcBef>
                <a:spcPct val="50000"/>
              </a:spcBef>
            </a:pPr>
            <a:r>
              <a:rPr lang="en-US" sz="1000" b="1" dirty="0" err="1">
                <a:latin typeface="Symbol" pitchFamily="33" charset="2"/>
              </a:rPr>
              <a:t>D</a:t>
            </a:r>
            <a:r>
              <a:rPr lang="en-US" sz="1000" b="1" dirty="0" err="1">
                <a:latin typeface="Times New Roman" pitchFamily="33" charset="0"/>
              </a:rPr>
              <a:t>x</a:t>
            </a:r>
            <a:r>
              <a:rPr lang="en-US" sz="1000" b="1" dirty="0">
                <a:latin typeface="Times New Roman" pitchFamily="33" charset="0"/>
              </a:rPr>
              <a:t>   786.905</a:t>
            </a:r>
            <a:r>
              <a:rPr lang="en-US" sz="1000" b="1" dirty="0">
                <a:latin typeface="Calibri" pitchFamily="33" charset="0"/>
              </a:rPr>
              <a:t>  +/- 0.00679</a:t>
            </a:r>
          </a:p>
          <a:p>
            <a:pPr>
              <a:spcBef>
                <a:spcPct val="50000"/>
              </a:spcBef>
            </a:pPr>
            <a:r>
              <a:rPr lang="en-US" sz="1000" b="1" dirty="0">
                <a:solidFill>
                  <a:srgbClr val="FF0000"/>
                </a:solidFill>
                <a:latin typeface="Symbol" pitchFamily="33" charset="2"/>
              </a:rPr>
              <a:t>s </a:t>
            </a:r>
            <a:r>
              <a:rPr lang="en-US" sz="1000" b="1" dirty="0">
                <a:solidFill>
                  <a:srgbClr val="FF0000"/>
                </a:solidFill>
                <a:latin typeface="Calibri" pitchFamily="33" charset="0"/>
              </a:rPr>
              <a:t>calibrated</a:t>
            </a:r>
            <a:r>
              <a:rPr lang="en-US" sz="1000" b="1" dirty="0">
                <a:solidFill>
                  <a:srgbClr val="FF0000"/>
                </a:solidFill>
                <a:latin typeface="Symbol" pitchFamily="33" charset="2"/>
              </a:rPr>
              <a:t>  </a:t>
            </a:r>
            <a:r>
              <a:rPr lang="en-US" sz="1000" b="1" dirty="0">
                <a:solidFill>
                  <a:srgbClr val="FF0000"/>
                </a:solidFill>
                <a:latin typeface="Calibri" pitchFamily="33" charset="0"/>
              </a:rPr>
              <a:t>1.28202  +/- 0.0479</a:t>
            </a:r>
          </a:p>
        </p:txBody>
      </p:sp>
      <p:cxnSp>
        <p:nvCxnSpPr>
          <p:cNvPr id="8" name="Straight Arrow Connector 7"/>
          <p:cNvCxnSpPr>
            <a:stCxn id="65" idx="1"/>
          </p:cNvCxnSpPr>
          <p:nvPr/>
        </p:nvCxnSpPr>
        <p:spPr>
          <a:xfrm flipH="1" flipV="1">
            <a:off x="4283968" y="3717032"/>
            <a:ext cx="436525" cy="13797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64" idx="1"/>
          </p:cNvCxnSpPr>
          <p:nvPr/>
        </p:nvCxnSpPr>
        <p:spPr>
          <a:xfrm flipH="1">
            <a:off x="4197586" y="4095602"/>
            <a:ext cx="413234" cy="30210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496" y="522920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Need of a vertical polarizer to see the PSF (</a:t>
            </a:r>
            <a:r>
              <a:rPr lang="el-GR" dirty="0" smtClean="0"/>
              <a:t>σ</a:t>
            </a:r>
            <a:r>
              <a:rPr lang="en-GB" baseline="-25000" dirty="0" smtClean="0"/>
              <a:t>x</a:t>
            </a:r>
            <a:r>
              <a:rPr lang="en-GB" dirty="0" smtClean="0"/>
              <a:t>&gt;&gt;</a:t>
            </a:r>
            <a:r>
              <a:rPr lang="el-GR" dirty="0" smtClean="0"/>
              <a:t>σ</a:t>
            </a:r>
            <a:r>
              <a:rPr lang="en-GB" baseline="-25000" dirty="0" smtClean="0"/>
              <a:t>y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05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" y="1484784"/>
            <a:ext cx="9110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For now, analytical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calculations enable to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simulate very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accurately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diffractions, but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aberrations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(use of thin lens approximation)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9" y="69269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To improve the current optical line (minimization of aberrations and diffractions to minimize the PSF), need of an optical design tool with the simulation of OTR source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492125" y="0"/>
            <a:ext cx="8131175" cy="58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Need of a simulation tool for OTR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Line 2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6933" y="2348880"/>
            <a:ext cx="9110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Zemax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commercial optical software can simulate real commercial lenses and take into account both diffractions and aberrations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79" y="3140968"/>
            <a:ext cx="91101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In the BI group,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Zemax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was used in the ray-tracing mode with an object cone angle as source in order to simulate the angular distribution of OTR, but: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The object cone angle does not include the tails of OTR which have an important impact on the aberrations and diffractions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 Ray-tracing mode only takes into account diffractions from the exit pupil of an optical system to the image plane (diffractions through the lens not taken into account)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 Ray-tracing mode uses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Fraunhofer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diffraction algorithm for far field while the OTR system of ATF2 is in near field (near field conditions: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λϒ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&gt;&gt;a)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5801325"/>
            <a:ext cx="8710622" cy="34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107503" y="6237893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-36513" y="6218148"/>
            <a:ext cx="118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a: distance source-lens 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899591" y="6093877"/>
            <a:ext cx="5224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ATF2: a=104mm; </a:t>
            </a:r>
            <a:r>
              <a:rPr lang="el-GR" dirty="0" smtClean="0"/>
              <a:t>λ</a:t>
            </a:r>
            <a:r>
              <a:rPr lang="en-GB" dirty="0" smtClean="0"/>
              <a:t>=400nm; </a:t>
            </a:r>
            <a:r>
              <a:rPr lang="el-GR" dirty="0" smtClean="0"/>
              <a:t>ϒ</a:t>
            </a:r>
            <a:r>
              <a:rPr lang="en-GB" dirty="0" smtClean="0"/>
              <a:t>=2500 </a:t>
            </a:r>
          </a:p>
          <a:p>
            <a:r>
              <a:rPr lang="en-GB" dirty="0" smtClean="0">
                <a:sym typeface="Wingdings" pitchFamily="2" charset="2"/>
              </a:rPr>
              <a:t>      </a:t>
            </a:r>
            <a:r>
              <a:rPr lang="el-GR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λϒ</a:t>
            </a:r>
            <a:r>
              <a:rPr lang="en-GB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 =2500mm&gt;&gt;a=104mm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6174877"/>
            <a:ext cx="1676402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940151" y="6093877"/>
            <a:ext cx="3312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Object cone angle=1/</a:t>
            </a:r>
            <a:r>
              <a:rPr lang="el-GR" dirty="0" smtClean="0"/>
              <a:t>ϒ</a:t>
            </a:r>
            <a:endParaRPr lang="en-GB" dirty="0" smtClean="0"/>
          </a:p>
          <a:p>
            <a:r>
              <a:rPr lang="en-GB" dirty="0" smtClean="0"/>
              <a:t>(angular distribution of OTR lobe)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38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145" y="74150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Physical Optics Propagation mode of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Zemax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 Use of diffraction calculations to propagate a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wavefront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through an optical system surface by surface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492125" y="0"/>
            <a:ext cx="8131175" cy="58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Physical Optics Propagation mode of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Zemax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1145" y="170080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As a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wavefront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travels through free space or optical medium, the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wavefront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coherently interferes with itself and the coherent nature of light is fully accounted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44" y="2561094"/>
            <a:ext cx="9231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To propagate the beam from one surface to another, either a Fresnel diffraction propagation (beam out of focus)or an angular spectrum propagation is used (in focus)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79912" y="3976713"/>
            <a:ext cx="1224136" cy="32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115616" y="3444614"/>
            <a:ext cx="6753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solidFill>
                  <a:srgbClr val="00B0F0"/>
                </a:solidFill>
              </a:rPr>
              <a:t>Fresnel diffraction (near field)</a:t>
            </a:r>
            <a:endParaRPr lang="en-GB" b="1" i="1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5496" y="3814008"/>
                <a:ext cx="8841617" cy="914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𝑖𝑘𝑧</m:t>
                                </m:r>
                              </m:sup>
                            </m:sSup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λΔ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𝑧</m:t>
                            </m:r>
                          </m:den>
                        </m:f>
                      </m:e>
                    </m:d>
                    <m:r>
                      <a:rPr lang="en-GB" b="0" i="1" smtClean="0">
                        <a:latin typeface="Cambria Math"/>
                      </a:rPr>
                      <m:t>𝑞</m:t>
                    </m:r>
                    <m:r>
                      <a:rPr lang="en-GB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</a:rPr>
                      <m:t>Δ</m:t>
                    </m:r>
                    <m:r>
                      <a:rPr lang="en-GB" b="0" i="1" smtClean="0">
                        <a:latin typeface="Cambria Math"/>
                      </a:rPr>
                      <m:t>𝑧</m:t>
                    </m:r>
                    <m:r>
                      <a:rPr lang="en-GB" b="0" i="1" smtClean="0">
                        <a:latin typeface="Cambria Math"/>
                      </a:rPr>
                      <m:t>)</m:t>
                    </m:r>
                    <m:nary>
                      <m:naryPr>
                        <m:chr m:val="∬"/>
                        <m:limLoc m:val="undOvr"/>
                        <m:ctrlPr>
                          <a:rPr lang="en-GB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GB" b="0" i="1" smtClean="0">
                            <a:latin typeface="Cambria Math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∞</m:t>
                        </m:r>
                      </m:sup>
                      <m:e>
                        <m:r>
                          <a:rPr lang="en-GB" b="0" i="1" smtClean="0">
                            <a:latin typeface="Cambria Math"/>
                          </a:rPr>
                          <m:t>𝐸</m:t>
                        </m:r>
                        <m:r>
                          <a:rPr lang="en-GB" b="0" i="1" smtClean="0">
                            <a:latin typeface="Cambria Math"/>
                          </a:rPr>
                          <m:t>(</m:t>
                        </m:r>
                      </m:e>
                    </m:nary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)</m:t>
                    </m:r>
                    <m:r>
                      <a:rPr lang="en-GB" b="0" i="1" smtClean="0">
                        <a:latin typeface="Cambria Math"/>
                      </a:rPr>
                      <m:t>𝑞</m:t>
                    </m:r>
                    <m:r>
                      <a:rPr lang="en-GB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</a:rPr>
                      <m:t>Δ</m:t>
                    </m:r>
                    <m:r>
                      <a:rPr lang="en-GB" b="0" i="1" smtClean="0">
                        <a:latin typeface="Cambria Math"/>
                      </a:rPr>
                      <m:t>𝑧</m:t>
                    </m:r>
                    <m:r>
                      <a:rPr lang="en-GB" b="0" i="1" smtClean="0">
                        <a:latin typeface="Cambria Math"/>
                      </a:rPr>
                      <m:t>)</m:t>
                    </m:r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π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λΔ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𝑧</m:t>
                            </m:r>
                          </m:den>
                        </m:f>
                        <m:d>
                          <m:d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sup>
                    </m:sSup>
                    <m:r>
                      <a:rPr lang="en-GB" b="0" i="1" smtClean="0">
                        <a:latin typeface="Cambria Math"/>
                      </a:rPr>
                      <m:t>𝑑𝑥𝑑𝑦</m:t>
                    </m:r>
                    <m:r>
                      <a:rPr lang="en-GB" b="0" i="1" smtClean="0">
                        <a:latin typeface="Cambria Math"/>
                      </a:rPr>
                      <m:t>, </m:t>
                    </m:r>
                    <m:r>
                      <a:rPr lang="en-GB" b="0" i="1" smtClean="0">
                        <a:latin typeface="Cambria Math"/>
                      </a:rPr>
                      <m:t>𝑤h𝑒𝑟𝑒</m:t>
                    </m:r>
                  </m:oMath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𝑞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Δ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π</m:t>
                          </m:r>
                          <m:sSup>
                            <m:sSupPr>
                              <m:ctrlPr>
                                <a:rPr lang="el-G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/>
                            </a:rPr>
                            <m:t>)/(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λΔ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GB" b="0" dirty="0" smtClean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814008"/>
                <a:ext cx="8841617" cy="914546"/>
              </a:xfrm>
              <a:prstGeom prst="rect">
                <a:avLst/>
              </a:prstGeom>
              <a:blipFill rotWithShape="1">
                <a:blip r:embed="rId2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145" y="4822120"/>
                <a:ext cx="9144000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  <a:cs typeface="Times New Roman" pitchFamily="18" charset="0"/>
                      </a:rPr>
                      <m:t>𝐸</m:t>
                    </m:r>
                    <m:d>
                      <m:dPr>
                        <m:ctrlPr>
                          <a:rPr lang="en-GB" sz="2000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  <a:cs typeface="Times New Roman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  <a:cs typeface="Times New Roman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  <a:cs typeface="Times New Roman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  <a:cs typeface="Times New Roman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sz="2000" b="0" i="1" smtClean="0">
                        <a:latin typeface="Cambria Math"/>
                        <a:cs typeface="Times New Roman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  <a:cs typeface="Times New Roman" pitchFamily="18" charset="0"/>
                      </a:rPr>
                      <m:t>electric</m:t>
                    </m:r>
                    <m:r>
                      <a:rPr lang="en-GB" sz="2000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  <a:cs typeface="Times New Roman" pitchFamily="18" charset="0"/>
                      </a:rPr>
                      <m:t>field</m:t>
                    </m:r>
                    <m:r>
                      <a:rPr lang="en-GB" sz="2000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  <a:cs typeface="Times New Roman" pitchFamily="18" charset="0"/>
                      </a:rPr>
                      <m:t>at</m:t>
                    </m:r>
                    <m:r>
                      <a:rPr lang="en-GB" sz="2000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  <a:cs typeface="Times New Roman" pitchFamily="18" charset="0"/>
                      </a:rPr>
                      <m:t>the</m:t>
                    </m:r>
                    <m:r>
                      <a:rPr lang="en-GB" sz="2000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  <a:cs typeface="Times New Roman" pitchFamily="18" charset="0"/>
                      </a:rPr>
                      <m:t>source</m:t>
                    </m:r>
                  </m:oMath>
                </a14:m>
                <a:endParaRPr lang="en-GB" sz="2000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GB" sz="2000" b="0" dirty="0" err="1" smtClean="0">
                    <a:latin typeface="Times New Roman" pitchFamily="18" charset="0"/>
                    <a:cs typeface="Times New Roman" pitchFamily="18" charset="0"/>
                  </a:rPr>
                  <a:t>Zemax</a:t>
                </a:r>
                <a:r>
                  <a:rPr lang="en-GB" sz="2000" b="0" dirty="0" smtClean="0">
                    <a:latin typeface="Times New Roman" pitchFamily="18" charset="0"/>
                    <a:cs typeface="Times New Roman" pitchFamily="18" charset="0"/>
                  </a:rPr>
                  <a:t> provides already some DDLs for electric field of Gaussian beams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But it is possible to specify our own electric field in a C source file and to compile it in order to be used as a DDL in </a:t>
                </a:r>
                <a:r>
                  <a:rPr lang="en-GB" sz="2000" dirty="0" err="1" smtClean="0">
                    <a:latin typeface="Times New Roman" pitchFamily="18" charset="0"/>
                    <a:cs typeface="Times New Roman" pitchFamily="18" charset="0"/>
                  </a:rPr>
                  <a:t>Zemax</a:t>
                </a:r>
                <a:endParaRPr lang="en-GB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257300" lvl="2" indent="-342900">
                  <a:buFont typeface="Wingdings" pitchFamily="2" charset="2"/>
                  <a:buChar char="Ø"/>
                </a:pPr>
                <a:endParaRPr lang="en-GB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45" y="4822120"/>
                <a:ext cx="9144000" cy="1631216"/>
              </a:xfrm>
              <a:prstGeom prst="rect">
                <a:avLst/>
              </a:prstGeom>
              <a:blipFill rotWithShape="1">
                <a:blip r:embed="rId3"/>
                <a:stretch>
                  <a:fillRect l="-533" t="-7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381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55576" y="1340768"/>
                <a:ext cx="7127977" cy="994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𝑟𝑒𝑎𝑙</m:t>
                    </m:r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𝑐𝑜𝑛𝑠𝑡</m:t>
                    </m:r>
                    <m:r>
                      <a:rPr lang="en-GB" b="0" i="1" smtClean="0">
                        <a:latin typeface="Cambria Math"/>
                      </a:rPr>
                      <m:t>.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π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ϒλ</m:t>
                            </m:r>
                          </m:den>
                        </m:f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/>
                                  </a:rPr>
                                  <m:t>ϒλ</m:t>
                                </m:r>
                              </m:den>
                            </m:f>
                            <m:rad>
                              <m:radPr>
                                <m:degHide m:val="on"/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e>
                        </m:d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/>
                                      </a:rPr>
                                      <m:t>π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/>
                                      </a:rPr>
                                      <m:t>λ</m:t>
                                    </m:r>
                                  </m:den>
                                </m:f>
                                <m:rad>
                                  <m:radPr>
                                    <m:degHide m:val="on"/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</m:d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GB" dirty="0" smtClean="0"/>
                  <a:t> where: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ϒ</m:t>
                      </m:r>
                      <m:r>
                        <a:rPr lang="en-GB" b="0" i="1" smtClean="0">
                          <a:latin typeface="Cambria Math"/>
                        </a:rPr>
                        <m:t>:</m:t>
                      </m:r>
                      <m:r>
                        <a:rPr lang="en-GB" b="0" i="1" smtClean="0">
                          <a:latin typeface="Cambria Math"/>
                        </a:rPr>
                        <m:t>𝑐h𝑎𝑟𝑔𝑒𝑑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𝑝𝑎𝑟𝑡𝑖𝑐𝑙𝑒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𝐿𝑜𝑟𝑒𝑛𝑡𝑧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𝑓𝑎𝑐𝑡𝑜𝑟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𝑎𝑛𝑑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λ</m:t>
                      </m:r>
                      <m:r>
                        <a:rPr lang="en-GB" b="0" i="1" smtClean="0">
                          <a:latin typeface="Cambria Math"/>
                        </a:rPr>
                        <m:t>:</m:t>
                      </m:r>
                      <m:r>
                        <a:rPr lang="en-GB" b="0" i="1" smtClean="0">
                          <a:latin typeface="Cambria Math"/>
                        </a:rPr>
                        <m:t>𝑟𝑎𝑑𝑖𝑎𝑡𝑖𝑜𝑛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𝑤𝑎𝑣𝑒𝑙𝑒𝑛𝑔𝑡h</m:t>
                      </m:r>
                    </m:oMath>
                  </m:oMathPara>
                </a14:m>
                <a:endParaRPr lang="en-GB" b="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340768"/>
                <a:ext cx="7127977" cy="994888"/>
              </a:xfrm>
              <a:prstGeom prst="rect">
                <a:avLst/>
              </a:prstGeom>
              <a:blipFill rotWithShape="1">
                <a:blip r:embed="rId2"/>
                <a:stretch>
                  <a:fillRect b="-4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492125" y="0"/>
            <a:ext cx="8131175" cy="58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Physical Optics Propagation mode of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Zemax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Line 2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76470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Electric field for vertical polarization component induced by a single electron on a target surface can be approximated as: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50" y="234888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Zemax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simulation of the electric field at the source for different wavelengths: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7"/>
          <a:stretch>
            <a:fillRect/>
          </a:stretch>
        </p:blipFill>
        <p:spPr bwMode="auto">
          <a:xfrm>
            <a:off x="2195736" y="2730155"/>
            <a:ext cx="4001126" cy="2058181"/>
          </a:xfrm>
          <a:prstGeom prst="rect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3" t="31126" r="32143" b="27290"/>
          <a:stretch>
            <a:fillRect/>
          </a:stretch>
        </p:blipFill>
        <p:spPr bwMode="auto">
          <a:xfrm>
            <a:off x="2771800" y="2805559"/>
            <a:ext cx="121920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-14288" y="47971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Then,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Zemax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propagates this electric field through the designed optical line up to the image plane by taking into account both diffractions and aberrations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36512" y="55172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At the image plane, we get the Point Spread Function, which represents the resolution of our system since the electric field at the source comes from 1 electron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17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-36512" y="617749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N.B: I have created an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option in the DLL which allows to perform the convolution of the OTR electric field (for a single electron) by the electric field of a Gaussian beam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119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18</a:t>
            </a:fld>
            <a:endParaRPr lang="en-GB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1" y="0"/>
            <a:ext cx="9144000" cy="58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Measurements/simulations for the current set-up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18090"/>
            <a:ext cx="4185003" cy="231144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849784"/>
            <a:ext cx="4185003" cy="231144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55974" y="1750483"/>
            <a:ext cx="4788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Distance between the two peaks: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 Simulation (paraxial focus): 8µm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 Measurement: 4µm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84866" y="4388911"/>
            <a:ext cx="4459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Same distance between the 2 peaks (4µm)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61339" y="3812847"/>
            <a:ext cx="4427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For a longitudinal shift of the lens position of -0.4mm (simulation):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80519" y="4676943"/>
            <a:ext cx="4139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Same width of the main lobes (~10µm)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08512" y="5036983"/>
            <a:ext cx="4835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N.B: A large tails appears in simulations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sym typeface="Wingdings" pitchFamily="2" charset="2"/>
              </a:rPr>
              <a:t> Probably due to a higher angular divergence in simulations since </a:t>
            </a:r>
            <a:r>
              <a:rPr lang="el-GR" dirty="0" smtClean="0">
                <a:sym typeface="Wingdings" pitchFamily="2" charset="2"/>
              </a:rPr>
              <a:t>ϒ</a:t>
            </a:r>
            <a:r>
              <a:rPr lang="en-US" dirty="0" smtClean="0">
                <a:sym typeface="Wingdings" pitchFamily="2" charset="2"/>
              </a:rPr>
              <a:t>=50 (in the process to order a very powerful computer to go up to </a:t>
            </a:r>
            <a:r>
              <a:rPr lang="el-GR" dirty="0" smtClean="0">
                <a:latin typeface="Calibri"/>
                <a:sym typeface="Wingdings" pitchFamily="2" charset="2"/>
              </a:rPr>
              <a:t>ϒ</a:t>
            </a:r>
            <a:r>
              <a:rPr lang="en-GB" dirty="0" smtClean="0">
                <a:latin typeface="Calibri"/>
                <a:sym typeface="Wingdings" pitchFamily="2" charset="2"/>
              </a:rPr>
              <a:t>=2500)</a:t>
            </a:r>
            <a:endParaRPr lang="en-US" dirty="0" smtClean="0"/>
          </a:p>
        </p:txBody>
      </p:sp>
      <p:sp>
        <p:nvSpPr>
          <p:cNvPr id="24" name="Oval 23"/>
          <p:cNvSpPr/>
          <p:nvPr/>
        </p:nvSpPr>
        <p:spPr>
          <a:xfrm>
            <a:off x="2452619" y="4918664"/>
            <a:ext cx="319850" cy="76119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Left Arrow 24"/>
          <p:cNvSpPr/>
          <p:nvPr/>
        </p:nvSpPr>
        <p:spPr>
          <a:xfrm>
            <a:off x="2844811" y="5144830"/>
            <a:ext cx="255880" cy="1081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028683" y="4894708"/>
            <a:ext cx="1479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Tail of high amplitude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76470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Experimentally, the lens is shifted longitudinally by step of 50µm to find the real focus (aberrations minimum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lobes width and distance between 2 peaks minimum) 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" y="626925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This is very encouraging results in terms of simulations!!</a:t>
            </a:r>
            <a:endParaRPr lang="en-GB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23914" y="2673813"/>
            <a:ext cx="4788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Lobes width: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 Simulation (paraxial focus): 40µm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 Measurement: 20µm</a:t>
            </a:r>
          </a:p>
        </p:txBody>
      </p:sp>
    </p:spTree>
    <p:extLst>
      <p:ext uri="{BB962C8B-B14F-4D97-AF65-F5344CB8AC3E}">
        <p14:creationId xmlns:p14="http://schemas.microsoft.com/office/powerpoint/2010/main" val="16346369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" y="0"/>
            <a:ext cx="9144000" cy="58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Simulations of the PSF for different kind of lenses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Line 2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084168" y="137592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SLB-30-100-P: </a:t>
            </a:r>
            <a:r>
              <a:rPr lang="en-GB" dirty="0" err="1" smtClean="0"/>
              <a:t>plano</a:t>
            </a:r>
            <a:r>
              <a:rPr lang="en-GB" dirty="0" smtClean="0"/>
              <a:t>-convex lens (current lens)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84168" y="209600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DLB-30-100-PM: visible classical </a:t>
            </a:r>
            <a:r>
              <a:rPr lang="en-GB" dirty="0" err="1" smtClean="0"/>
              <a:t>achromat</a:t>
            </a:r>
            <a:r>
              <a:rPr lang="en-GB" dirty="0" smtClean="0"/>
              <a:t> doublet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84168" y="2926685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027-3020: Precise Ultra-Violet </a:t>
            </a:r>
            <a:r>
              <a:rPr lang="en-GB" dirty="0" err="1" smtClean="0"/>
              <a:t>achromat</a:t>
            </a:r>
            <a:r>
              <a:rPr lang="en-GB" dirty="0" smtClean="0"/>
              <a:t> doublet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5496" y="386104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In ATF2, the current lens is a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plano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-convex lens with large aberrations (large PSF) 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96" y="429309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With a visible classical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achromat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doublet, aberrations are much reduced and we are close to the diffraction limitation for this kind of lens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7" y="501317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With a precise ultra-violet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achromat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doublet, PSF is reduced when reducing the wavelength but PSF is still larger than with the visible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achromat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doublet at 400nm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Certainly due to the materials used for ultra-violet lenses     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428" y="6042725"/>
            <a:ext cx="9076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Choice done for beginning of next year: we will stay in the visible light but we will change the current </a:t>
            </a:r>
            <a:r>
              <a:rPr lang="en-GB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plano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-convex lens by the </a:t>
            </a:r>
            <a:r>
              <a:rPr lang="en-GB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achromat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doublet DLB-30-100-PM</a:t>
            </a:r>
            <a:endParaRPr lang="en-GB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05054"/>
            <a:ext cx="5724128" cy="316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2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1" y="44624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Layout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539552" y="1412776"/>
            <a:ext cx="5256584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marL="457200" indent="-457200">
              <a:lnSpc>
                <a:spcPts val="2177"/>
              </a:lnSpc>
              <a:buAutoNum type="arabicPeriod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Beam imaging system and choice of </a:t>
            </a:r>
          </a:p>
          <a:p>
            <a:pPr>
              <a:lnSpc>
                <a:spcPts val="2177"/>
              </a:lnSpc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Optical Transition Radiation @ CTF3 and ATF2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539552" y="2312905"/>
            <a:ext cx="1944216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2. OTR @ CTF3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539551" y="3104993"/>
            <a:ext cx="1944217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3. OTR @ ATF2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539552" y="3825073"/>
            <a:ext cx="1800200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4. Conclusion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671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/>
        </p:nvSpPr>
        <p:spPr>
          <a:xfrm>
            <a:off x="0" y="44624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Study of the filter bandwidth 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(40nm) on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the PSF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3" y="69269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Achromat</a:t>
            </a:r>
            <a:r>
              <a:rPr lang="en-GB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doublet DLB-30-100-PM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408140"/>
              </p:ext>
            </p:extLst>
          </p:nvPr>
        </p:nvGraphicFramePr>
        <p:xfrm>
          <a:off x="647056" y="4221088"/>
          <a:ext cx="7920878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4"/>
                <a:gridCol w="1080120"/>
                <a:gridCol w="1008112"/>
                <a:gridCol w="1008112"/>
                <a:gridCol w="936104"/>
                <a:gridCol w="1008112"/>
                <a:gridCol w="936104"/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λ</a:t>
                      </a:r>
                      <a:r>
                        <a:rPr lang="en-GB" dirty="0" smtClean="0"/>
                        <a:t> [nm]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400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390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380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370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360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350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Distance between</a:t>
                      </a:r>
                      <a:r>
                        <a:rPr lang="en-GB" baseline="0" dirty="0" smtClean="0"/>
                        <a:t> the 2 peaks [µm]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rgbClr val="00B050"/>
                          </a:solidFill>
                        </a:rPr>
                        <a:t>2.89</a:t>
                      </a:r>
                      <a:endParaRPr lang="en-GB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10.05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15.61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22.58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28.18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----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Line 2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200" y="1402200"/>
            <a:ext cx="4972591" cy="274644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032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>Focus for </a:t>
            </a:r>
            <a:r>
              <a:rPr lang="el-GR" b="1" dirty="0" smtClean="0">
                <a:solidFill>
                  <a:srgbClr val="00B0F0"/>
                </a:solidFill>
              </a:rPr>
              <a:t>λ</a:t>
            </a:r>
            <a:r>
              <a:rPr lang="en-GB" b="1" dirty="0" smtClean="0">
                <a:solidFill>
                  <a:srgbClr val="00B0F0"/>
                </a:solidFill>
              </a:rPr>
              <a:t>=400nm only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496" y="5254168"/>
            <a:ext cx="92170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Very important to select a filter wheel with a bandwidth as narrow as possible</a:t>
            </a:r>
          </a:p>
          <a:p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C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ompromise between intensity and filter bandwidth (intensity already not that high)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Since the </a:t>
            </a:r>
            <a:r>
              <a:rPr lang="en-GB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achromat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doublet allows a PSF size twice smaller than with the current </a:t>
            </a:r>
            <a:r>
              <a:rPr lang="en-GB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plano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-convex lens, we should have twice more light par pixel and we will test a filter wheel with a bandwidth twice narrow than the current one (from 40nm to 20nm) </a:t>
            </a:r>
            <a:endParaRPr lang="en-GB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38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36512" y="2348880"/>
            <a:ext cx="9144000" cy="573434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/>
              <a:t>4. Conclusion</a:t>
            </a:r>
            <a:endParaRPr lang="en-US" altLang="zh-CN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639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22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404664"/>
            <a:ext cx="93302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Almost all OTR screens have been characterized experimentally (in terms of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misalignment and damages) using a dipole scan technique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screens: constant beam size within ±10% over a large position range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Spectrometer screens: after having changed parabolic screens by diffusive ones during the last winter shutdown, same conclusion than for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screens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With the development of the OTR simulation tool (see below…), possibility to study very accurately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now (before, object cone angle:1/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ϒ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(ray tracing)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3" y="7656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OTR @ CTF3</a:t>
            </a:r>
            <a:endParaRPr lang="en-GB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68" y="278092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OTR @ ATF2</a:t>
            </a:r>
            <a:endParaRPr lang="en-GB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3" y="3081154"/>
            <a:ext cx="91435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Development of a very accurate simulation tool of the OTR Point Spread Function taking into account all diffractions and aberrations occurring through an optical line  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68" y="3848854"/>
            <a:ext cx="9225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This kind of simulations has never been done in the past and can be very useful for the BI group, especially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encountering problems of diffraction (and aberrations)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6512" y="4653136"/>
            <a:ext cx="9366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Simulations had reproduced the PSF measurements, which is very encouraging for the validity of the source model and for the accuracy of diffractions/aberrations prediction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59" y="5445224"/>
            <a:ext cx="91435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Next step: Change the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plano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-convex lens by an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achromat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doublet and try to reduce the filter bandwidth by two in order to increase the resolution (reduction of PSF size)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I should go to ATF2 next February to perform PSF measurements and validate simulations with these new measurements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145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/>
          <a:lstStyle/>
          <a:p>
            <a:r>
              <a:rPr lang="en-GB" dirty="0" smtClean="0"/>
              <a:t>SPARES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8683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510" y="764704"/>
            <a:ext cx="875937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228184" y="4365104"/>
            <a:ext cx="3059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2000" dirty="0" smtClean="0"/>
              <a:t> 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Different screen shapes, screen  materials, energies, current and optical lines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535584"/>
              </p:ext>
            </p:extLst>
          </p:nvPr>
        </p:nvGraphicFramePr>
        <p:xfrm>
          <a:off x="107504" y="3284984"/>
          <a:ext cx="5976664" cy="3189732"/>
        </p:xfrm>
        <a:graphic>
          <a:graphicData uri="http://schemas.openxmlformats.org/drawingml/2006/table">
            <a:tbl>
              <a:tblPr/>
              <a:tblGrid>
                <a:gridCol w="1368152"/>
                <a:gridCol w="1296144"/>
                <a:gridCol w="1008112"/>
                <a:gridCol w="1224136"/>
                <a:gridCol w="108012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Screens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Screen type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Materials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Energy (</a:t>
                      </a:r>
                      <a:r>
                        <a:rPr lang="en-US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MeV</a:t>
                      </a:r>
                      <a:r>
                        <a:rPr lang="en-US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Current</a:t>
                      </a:r>
                      <a:r>
                        <a:rPr lang="en-US" sz="1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(A)                                                              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CT.MTV0435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 reflective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Al, 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118.5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CL.MTV0500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Al,C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CL.MTV1026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Al,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65.4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CC.MTV0253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Si, </a:t>
                      </a:r>
                      <a:r>
                        <a:rPr lang="en-US" sz="14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118.5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CC.MTV0970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Si, </a:t>
                      </a:r>
                      <a:r>
                        <a:rPr lang="en-US" sz="14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118.5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CTS.MTV0550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Si, </a:t>
                      </a:r>
                      <a:r>
                        <a:rPr lang="en-US" sz="14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CLS.MTV0440</a:t>
                      </a:r>
                      <a:endParaRPr lang="en-US" sz="1400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 reflective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CLS.MTV1050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Parabolic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60-75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CTS.MTV0840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diffusive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100-150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CCS.MTV0980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parabolic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100-150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CMS.MTV0630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parabolic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100-150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CBS.MTV0300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diffusive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60-150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588224" y="333570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US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screen</a:t>
            </a: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60232" y="369574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Spectrometer  screen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1" y="44624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Locations and types of the OTR screens at CTF3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02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36512" y="2348880"/>
            <a:ext cx="9144000" cy="1170392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marL="514350" indent="-514350" algn="ctr">
              <a:lnSpc>
                <a:spcPts val="4445"/>
              </a:lnSpc>
              <a:buAutoNum type="arabicPeriod"/>
            </a:pPr>
            <a:r>
              <a:rPr lang="en-US" altLang="zh-CN" sz="3200" dirty="0" smtClean="0"/>
              <a:t>Beam imaging system and </a:t>
            </a:r>
          </a:p>
          <a:p>
            <a:pPr algn="ctr">
              <a:lnSpc>
                <a:spcPts val="4445"/>
              </a:lnSpc>
            </a:pPr>
            <a:r>
              <a:rPr lang="en-US" altLang="zh-CN" sz="3200" dirty="0" smtClean="0"/>
              <a:t>choice of OTR @ CTF3 and ATF2</a:t>
            </a:r>
            <a:endParaRPr lang="en-US" altLang="zh-CN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53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1" y="44624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Beam imaging systems and OTR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" y="908720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dirty="0"/>
              <a:t>The charged-particle beam transverse size and profiles are part of the basic characterizations needed in accelerators to determine beam quality, e.g. transverse </a:t>
            </a:r>
            <a:r>
              <a:rPr lang="en-GB" dirty="0" err="1"/>
              <a:t>emittance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" y="1772816"/>
            <a:ext cx="61561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dirty="0" smtClean="0"/>
              <a:t>A basic imaging system includes: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 smtClean="0"/>
              <a:t>Conversion mechanism (scintillator, optical or x-ray synchrotron radiation (OSR or XSR), Cherenkov radiation (CR), </a:t>
            </a:r>
            <a:r>
              <a:rPr lang="en-GB" dirty="0" smtClean="0">
                <a:solidFill>
                  <a:srgbClr val="FF0000"/>
                </a:solidFill>
              </a:rPr>
              <a:t>optical transition radiation (OTR)</a:t>
            </a:r>
            <a:r>
              <a:rPr lang="en-GB" dirty="0" smtClean="0"/>
              <a:t>, </a:t>
            </a:r>
            <a:r>
              <a:rPr lang="en-GB" dirty="0" err="1" smtClean="0"/>
              <a:t>undulator</a:t>
            </a:r>
            <a:r>
              <a:rPr lang="en-GB" dirty="0" smtClean="0"/>
              <a:t> radiation (UR), and optical diffraction radiation (ODR)).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 smtClean="0"/>
              <a:t>Optical transport (lenses, mirrors, filters, polarizers)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 smtClean="0"/>
              <a:t>Imaging sensor such as CCD, CID, CMOS camera, with or without intensifier and/or cooling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 smtClean="0"/>
              <a:t>Video digitizer 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 smtClean="0"/>
              <a:t>Image processing software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14865"/>
            <a:ext cx="2592288" cy="328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100251"/>
            <a:ext cx="2952328" cy="171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1"/>
          <p:cNvSpPr txBox="1"/>
          <p:nvPr/>
        </p:nvSpPr>
        <p:spPr>
          <a:xfrm>
            <a:off x="72008" y="4797152"/>
            <a:ext cx="9108504" cy="606200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/>
              <a:t>	</a:t>
            </a:r>
            <a:r>
              <a:rPr lang="en-US" altLang="zh-CN" dirty="0"/>
              <a:t>OTR is emitted when a charged particle goes from a medium to another with different dielectric properties.</a:t>
            </a:r>
          </a:p>
          <a:p>
            <a:pPr>
              <a:lnSpc>
                <a:spcPts val="0"/>
              </a:lnSpc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dirty="0" smtClean="0"/>
              <a:t>				</a:t>
            </a:r>
            <a:endParaRPr lang="en-US" altLang="zh-CN" sz="1600" dirty="0">
              <a:solidFill>
                <a:srgbClr val="3C3C3C"/>
              </a:solidFill>
              <a:latin typeface="Segoe UI" pitchFamily="18" charset="0"/>
              <a:cs typeface="Segoe UI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3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1" y="44624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Choice of OTR at CTF3 and ATF2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"/>
          <p:cNvSpPr txBox="1"/>
          <p:nvPr/>
        </p:nvSpPr>
        <p:spPr>
          <a:xfrm>
            <a:off x="179512" y="1052736"/>
            <a:ext cx="8964489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latin typeface="Segoe UI" pitchFamily="18" charset="0"/>
                <a:cs typeface="Segoe UI" pitchFamily="18" charset="0"/>
              </a:rPr>
              <a:t> 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CTF3: Beam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intensity from 3.5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A during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1.4 µs (pulse length),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28 A during 140 ns 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size ~1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mm, pulse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frequency up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to 5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Hz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706943" y="2457889"/>
            <a:ext cx="5278689" cy="683079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996"/>
              </a:lnSpc>
              <a:buFont typeface="Wingdings" pitchFamily="2" charset="2"/>
              <a:buChar char="Ø"/>
            </a:pPr>
            <a:r>
              <a:rPr lang="en-US" altLang="zh-CN" i="1" dirty="0" smtClean="0">
                <a:latin typeface="Segoe UI" pitchFamily="18" charset="0"/>
                <a:cs typeface="Segoe UI" pitchFamily="18" charset="0"/>
              </a:rPr>
              <a:t> 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Thermal load too high for scintillating screens</a:t>
            </a:r>
          </a:p>
          <a:p>
            <a:pPr>
              <a:lnSpc>
                <a:spcPts val="907"/>
              </a:lnSpc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86"/>
              </a:lnSpc>
              <a:buFont typeface="Wingdings" pitchFamily="2" charset="2"/>
              <a:buChar char="Ø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 High intensity compensates for lower light yield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79512" y="3501008"/>
            <a:ext cx="7072642" cy="439423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Up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to coherence, perfectly linear with beam charge (no saturation)</a:t>
            </a:r>
          </a:p>
          <a:p>
            <a:pPr>
              <a:lnSpc>
                <a:spcPts val="907"/>
              </a:lnSpc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611560" y="4549580"/>
            <a:ext cx="7959358" cy="298358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996"/>
              </a:lnSpc>
              <a:buFont typeface="Wingdings" pitchFamily="2" charset="2"/>
              <a:buChar char="Ø"/>
            </a:pPr>
            <a:r>
              <a:rPr lang="en-US" altLang="zh-CN" i="1" dirty="0" smtClean="0">
                <a:latin typeface="Segoe UI" pitchFamily="18" charset="0"/>
                <a:cs typeface="Segoe UI" pitchFamily="18" charset="0"/>
              </a:rPr>
              <a:t>  Allows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for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longitudinal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profile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imaging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(bunch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 smtClean="0">
                <a:latin typeface="Segoe UI" pitchFamily="18" charset="0"/>
                <a:cs typeface="Segoe UI" pitchFamily="18" charset="0"/>
              </a:rPr>
              <a:t>length measurements at CTF3)</a:t>
            </a:r>
            <a:endParaRPr lang="en-US" altLang="zh-CN" i="1" dirty="0">
              <a:latin typeface="Segoe UI" pitchFamily="18" charset="0"/>
              <a:cs typeface="Segoe UI" pitchFamily="18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179512" y="5197652"/>
            <a:ext cx="8820473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Due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to properties of the emitted light, it can be used to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determine several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properties (profile/size, position, divergence, energy, relative intensity, bunch length)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1"/>
          <p:cNvSpPr txBox="1"/>
          <p:nvPr/>
        </p:nvSpPr>
        <p:spPr>
          <a:xfrm>
            <a:off x="107504" y="4108240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err="1">
                <a:latin typeface="Times New Roman" pitchFamily="18" charset="0"/>
                <a:cs typeface="Times New Roman" pitchFamily="18" charset="0"/>
              </a:rPr>
              <a:t>Femto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-second time resolution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possible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0481" y="1700808"/>
            <a:ext cx="9152039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ATF2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Single bunch (~1*10</a:t>
            </a:r>
            <a:r>
              <a:rPr lang="en-US" altLang="zh-CN" sz="2000" baseline="30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electrons), bunch frequency of 1.56 to 6.24Hz, 30ps bunch length but beam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size down to the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µm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scale at the location of imaging systems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0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36512" y="2348880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/>
              <a:t>2. OTR @ CTF3</a:t>
            </a:r>
            <a:endParaRPr lang="en-US" altLang="zh-CN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9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1" y="44624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Challenge of OTR at CTF3: </a:t>
            </a: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vignetting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effect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" y="844411"/>
            <a:ext cx="9468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14 TV stations for OTR based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measurements (beam size ~few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mm)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1" y="1340768"/>
            <a:ext cx="91446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7 TV stations for OTR based spectrometry (energy): located in spectrometer lines for beam size and energy spread measurements (beam size ~few cm)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62619" y="3141026"/>
            <a:ext cx="9081382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measurements (quad scan), beam size can increase consequently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1"/>
          <p:cNvSpPr txBox="1"/>
          <p:nvPr/>
        </p:nvSpPr>
        <p:spPr>
          <a:xfrm>
            <a:off x="107504" y="5422021"/>
            <a:ext cx="9036496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In the spectrometer lines, large beam size of the order of  ~ cm due to steering magnet</a:t>
            </a:r>
          </a:p>
        </p:txBody>
      </p:sp>
      <p:sp>
        <p:nvSpPr>
          <p:cNvPr id="32" name="TextBox 1"/>
          <p:cNvSpPr txBox="1"/>
          <p:nvPr/>
        </p:nvSpPr>
        <p:spPr>
          <a:xfrm>
            <a:off x="691952" y="5769289"/>
            <a:ext cx="8056512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Ø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Large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factor can decrease the accuracy of measurements 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93535"/>
            <a:ext cx="1738713" cy="168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5" y="3493535"/>
            <a:ext cx="1732801" cy="169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ZoneTexte 2"/>
          <p:cNvSpPr txBox="1"/>
          <p:nvPr/>
        </p:nvSpPr>
        <p:spPr>
          <a:xfrm>
            <a:off x="611560" y="361756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Narrow range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8" name="ZoneTexte 16"/>
          <p:cNvSpPr txBox="1"/>
          <p:nvPr/>
        </p:nvSpPr>
        <p:spPr>
          <a:xfrm>
            <a:off x="2555776" y="361756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Large range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9" name="ZoneTexte 7"/>
          <p:cNvSpPr txBox="1"/>
          <p:nvPr/>
        </p:nvSpPr>
        <p:spPr>
          <a:xfrm>
            <a:off x="899592" y="469768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</a:t>
            </a:r>
            <a:endParaRPr lang="fr-FR" dirty="0"/>
          </a:p>
        </p:txBody>
      </p:sp>
      <p:sp>
        <p:nvSpPr>
          <p:cNvPr id="50" name="ZoneTexte 14"/>
          <p:cNvSpPr txBox="1"/>
          <p:nvPr/>
        </p:nvSpPr>
        <p:spPr>
          <a:xfrm>
            <a:off x="683568" y="455367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fr-FR" baseline="-25000" dirty="0" smtClean="0">
                <a:solidFill>
                  <a:schemeClr val="bg1"/>
                </a:solidFill>
              </a:rPr>
              <a:t>x</a:t>
            </a:r>
            <a:r>
              <a:rPr lang="fr-FR" dirty="0" smtClean="0">
                <a:solidFill>
                  <a:schemeClr val="bg1"/>
                </a:solidFill>
              </a:rPr>
              <a:t>=127µm</a:t>
            </a:r>
            <a:endParaRPr lang="fr-FR" baseline="-25000" dirty="0" smtClean="0">
              <a:solidFill>
                <a:schemeClr val="bg1"/>
              </a:solidFill>
            </a:endParaRPr>
          </a:p>
        </p:txBody>
      </p:sp>
      <p:sp>
        <p:nvSpPr>
          <p:cNvPr id="51" name="ZoneTexte 20"/>
          <p:cNvSpPr txBox="1"/>
          <p:nvPr/>
        </p:nvSpPr>
        <p:spPr>
          <a:xfrm>
            <a:off x="2483768" y="455367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fr-FR" baseline="-25000" dirty="0" smtClean="0">
                <a:solidFill>
                  <a:schemeClr val="bg1"/>
                </a:solidFill>
              </a:rPr>
              <a:t>x</a:t>
            </a:r>
            <a:r>
              <a:rPr lang="fr-FR" dirty="0" smtClean="0">
                <a:solidFill>
                  <a:schemeClr val="bg1"/>
                </a:solidFill>
              </a:rPr>
              <a:t>=259µm</a:t>
            </a:r>
            <a:endParaRPr lang="fr-FR" baseline="-25000" dirty="0" smtClean="0">
              <a:solidFill>
                <a:schemeClr val="bg1"/>
              </a:solidFill>
            </a:endParaRPr>
          </a:p>
        </p:txBody>
      </p:sp>
      <p:sp>
        <p:nvSpPr>
          <p:cNvPr id="52" name="ZoneTexte 6"/>
          <p:cNvSpPr txBox="1"/>
          <p:nvPr/>
        </p:nvSpPr>
        <p:spPr>
          <a:xfrm>
            <a:off x="3563888" y="3756354"/>
            <a:ext cx="557548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Large range on quad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current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large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</a:t>
            </a:r>
          </a:p>
          <a:p>
            <a:pPr>
              <a:lnSpc>
                <a:spcPts val="2177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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Vignetting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effect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underestimating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size!!</a:t>
            </a:r>
          </a:p>
          <a:p>
            <a:pPr>
              <a:lnSpc>
                <a:spcPts val="2177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  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Emittance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overestimated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!!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4" name="Group 16"/>
          <p:cNvGrpSpPr/>
          <p:nvPr/>
        </p:nvGrpSpPr>
        <p:grpSpPr>
          <a:xfrm>
            <a:off x="2936229" y="2081991"/>
            <a:ext cx="3271541" cy="944345"/>
            <a:chOff x="2699792" y="4581128"/>
            <a:chExt cx="3672408" cy="1628904"/>
          </a:xfrm>
        </p:grpSpPr>
        <p:pic>
          <p:nvPicPr>
            <p:cNvPr id="55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9792" y="4581128"/>
              <a:ext cx="3667125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Rectangle 55"/>
            <p:cNvSpPr/>
            <p:nvPr/>
          </p:nvSpPr>
          <p:spPr>
            <a:xfrm>
              <a:off x="3347864" y="4581128"/>
              <a:ext cx="648072" cy="21602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699792" y="5661248"/>
              <a:ext cx="2232248" cy="5487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652120" y="5733256"/>
              <a:ext cx="720080" cy="4320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32040" y="5733256"/>
              <a:ext cx="216024" cy="4320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 rot="1856615">
              <a:off x="5316012" y="5293889"/>
              <a:ext cx="320054" cy="8396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1" name="Straight Arrow Connector 18"/>
          <p:cNvCxnSpPr/>
          <p:nvPr/>
        </p:nvCxnSpPr>
        <p:spPr>
          <a:xfrm>
            <a:off x="2843808" y="2516821"/>
            <a:ext cx="1086713" cy="1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21"/>
          <p:cNvSpPr txBox="1"/>
          <p:nvPr/>
        </p:nvSpPr>
        <p:spPr>
          <a:xfrm>
            <a:off x="6444208" y="2048654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Spectrometer screen</a:t>
            </a:r>
          </a:p>
        </p:txBody>
      </p:sp>
      <p:sp>
        <p:nvSpPr>
          <p:cNvPr id="63" name="TextBox 21"/>
          <p:cNvSpPr txBox="1"/>
          <p:nvPr/>
        </p:nvSpPr>
        <p:spPr>
          <a:xfrm>
            <a:off x="1758618" y="2261738"/>
            <a:ext cx="1177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US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screen</a:t>
            </a:r>
            <a:endParaRPr lang="en-US" sz="1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4" name="Straight Arrow Connector 18"/>
          <p:cNvCxnSpPr/>
          <p:nvPr/>
        </p:nvCxnSpPr>
        <p:spPr>
          <a:xfrm flipH="1">
            <a:off x="5228491" y="2261738"/>
            <a:ext cx="1215717" cy="22459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06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Vignetting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effect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9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1157" y="3945250"/>
            <a:ext cx="91128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less light collected from the edges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screen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due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finite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optical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aperture of the optical system (first lens: strong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limiting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factor) and the screen size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4339" y="4685074"/>
            <a:ext cx="91128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Effect stronger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 higher beam energy,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due to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distribution of the OTR emission.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e 13"/>
          <p:cNvGrpSpPr/>
          <p:nvPr/>
        </p:nvGrpSpPr>
        <p:grpSpPr>
          <a:xfrm>
            <a:off x="4919123" y="5054836"/>
            <a:ext cx="3109261" cy="1758539"/>
            <a:chOff x="5940152" y="4891397"/>
            <a:chExt cx="2914547" cy="1591938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4891397"/>
              <a:ext cx="2736304" cy="1591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ZoneTexte 18"/>
            <p:cNvSpPr txBox="1"/>
            <p:nvPr/>
          </p:nvSpPr>
          <p:spPr>
            <a:xfrm>
              <a:off x="7558555" y="5085184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 smtClean="0">
                  <a:solidFill>
                    <a:srgbClr val="002060"/>
                  </a:solidFill>
                </a:rPr>
                <a:t>Zemax</a:t>
              </a:r>
              <a:r>
                <a:rPr lang="fr-FR" b="1" dirty="0" smtClean="0">
                  <a:solidFill>
                    <a:srgbClr val="002060"/>
                  </a:solidFill>
                </a:rPr>
                <a:t> simulation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0" y="836712"/>
            <a:ext cx="910850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40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OTR radiation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is emitted in forward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and backward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direction, of which the latter is generally used due to easier extraction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Espace réservé du numéro de diapositive 2"/>
          <p:cNvSpPr txBox="1">
            <a:spLocks/>
          </p:cNvSpPr>
          <p:nvPr/>
        </p:nvSpPr>
        <p:spPr>
          <a:xfrm>
            <a:off x="5553472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C10D69-D273-4C82-9F1E-20CE3020A0F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556792"/>
            <a:ext cx="2808311" cy="2334849"/>
          </a:xfrm>
          <a:prstGeom prst="rect">
            <a:avLst/>
          </a:prstGeom>
          <a:noFill/>
        </p:spPr>
      </p:pic>
      <p:sp>
        <p:nvSpPr>
          <p:cNvPr id="61" name="TextBox 1"/>
          <p:cNvSpPr txBox="1"/>
          <p:nvPr/>
        </p:nvSpPr>
        <p:spPr>
          <a:xfrm>
            <a:off x="4644008" y="1556792"/>
            <a:ext cx="1368152" cy="503543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1814"/>
              </a:lnSpc>
              <a:tabLst>
                <a:tab pos="345605" algn="l"/>
              </a:tabLst>
            </a:pPr>
            <a:r>
              <a:rPr lang="en-US" altLang="zh-CN" sz="1600" b="1" dirty="0" smtClean="0">
                <a:solidFill>
                  <a:schemeClr val="bg1"/>
                </a:solidFill>
                <a:latin typeface="Segoe UI" pitchFamily="18" charset="0"/>
                <a:cs typeface="Segoe UI" pitchFamily="18" charset="0"/>
              </a:rPr>
              <a:t>OTR Angular</a:t>
            </a:r>
            <a:r>
              <a:rPr lang="en-US" altLang="zh-CN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  <a:latin typeface="Segoe UI" pitchFamily="18" charset="0"/>
                <a:cs typeface="Segoe UI" pitchFamily="18" charset="0"/>
              </a:rPr>
              <a:t>distribution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556792"/>
            <a:ext cx="2592288" cy="239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047529"/>
            <a:ext cx="3888432" cy="1765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012160" y="2060848"/>
            <a:ext cx="3131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Emitted light cone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gets narrower with increasing beam energy.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31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Mitigating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effect means removing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correlation between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position on the screen and the amount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light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seen by the camera.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2784" y="1700808"/>
            <a:ext cx="91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ways: concentrate the light (parabolic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screens) or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diffuse the light (diffusive screens).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65"/>
          <p:cNvSpPr>
            <a:spLocks noChangeArrowheads="1"/>
          </p:cNvSpPr>
          <p:nvPr/>
        </p:nvSpPr>
        <p:spPr bwMode="auto">
          <a:xfrm>
            <a:off x="7668071" y="2924944"/>
            <a:ext cx="865188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Rectangle 66"/>
          <p:cNvSpPr>
            <a:spLocks noChangeArrowheads="1"/>
          </p:cNvSpPr>
          <p:nvPr/>
        </p:nvSpPr>
        <p:spPr bwMode="auto">
          <a:xfrm>
            <a:off x="7406134" y="3644082"/>
            <a:ext cx="1368425" cy="71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7955409" y="4074294"/>
            <a:ext cx="360362" cy="504825"/>
            <a:chOff x="1202" y="2976"/>
            <a:chExt cx="317" cy="772"/>
          </a:xfrm>
        </p:grpSpPr>
        <p:sp>
          <p:nvSpPr>
            <p:cNvPr id="12" name="Rectangle 68"/>
            <p:cNvSpPr>
              <a:spLocks noChangeArrowheads="1"/>
            </p:cNvSpPr>
            <p:nvPr/>
          </p:nvSpPr>
          <p:spPr bwMode="auto">
            <a:xfrm>
              <a:off x="1202" y="3203"/>
              <a:ext cx="317" cy="5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1292" y="3158"/>
              <a:ext cx="13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Rectangle 70"/>
            <p:cNvSpPr>
              <a:spLocks noChangeArrowheads="1"/>
            </p:cNvSpPr>
            <p:nvPr/>
          </p:nvSpPr>
          <p:spPr bwMode="auto">
            <a:xfrm>
              <a:off x="1247" y="2976"/>
              <a:ext cx="227" cy="18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5" name="Line 71"/>
          <p:cNvSpPr>
            <a:spLocks noChangeShapeType="1"/>
          </p:cNvSpPr>
          <p:nvPr/>
        </p:nvSpPr>
        <p:spPr bwMode="auto">
          <a:xfrm>
            <a:off x="5436046" y="3251969"/>
            <a:ext cx="3455988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Line 73"/>
          <p:cNvSpPr>
            <a:spLocks noChangeShapeType="1"/>
          </p:cNvSpPr>
          <p:nvPr/>
        </p:nvSpPr>
        <p:spPr bwMode="auto">
          <a:xfrm flipV="1">
            <a:off x="5436046" y="3028132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Line 74"/>
          <p:cNvSpPr>
            <a:spLocks noChangeShapeType="1"/>
          </p:cNvSpPr>
          <p:nvPr/>
        </p:nvSpPr>
        <p:spPr bwMode="auto">
          <a:xfrm>
            <a:off x="5436046" y="3259907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6" name="Group 91"/>
          <p:cNvGrpSpPr>
            <a:grpSpLocks/>
          </p:cNvGrpSpPr>
          <p:nvPr/>
        </p:nvGrpSpPr>
        <p:grpSpPr bwMode="auto">
          <a:xfrm>
            <a:off x="7741096" y="3066232"/>
            <a:ext cx="568325" cy="1008062"/>
            <a:chOff x="4876" y="2704"/>
            <a:chExt cx="358" cy="635"/>
          </a:xfrm>
        </p:grpSpPr>
        <p:sp>
          <p:nvSpPr>
            <p:cNvPr id="20" name="Arc 92"/>
            <p:cNvSpPr>
              <a:spLocks/>
            </p:cNvSpPr>
            <p:nvPr/>
          </p:nvSpPr>
          <p:spPr bwMode="auto">
            <a:xfrm>
              <a:off x="4876" y="2704"/>
              <a:ext cx="358" cy="390"/>
            </a:xfrm>
            <a:custGeom>
              <a:avLst/>
              <a:gdLst>
                <a:gd name="T0" fmla="*/ 81 w 21319"/>
                <a:gd name="T1" fmla="*/ 0 h 21048"/>
                <a:gd name="T2" fmla="*/ 358 w 21319"/>
                <a:gd name="T3" fmla="*/ 326 h 21048"/>
                <a:gd name="T4" fmla="*/ 0 w 21319"/>
                <a:gd name="T5" fmla="*/ 390 h 21048"/>
                <a:gd name="T6" fmla="*/ 0 60000 65536"/>
                <a:gd name="T7" fmla="*/ 0 60000 65536"/>
                <a:gd name="T8" fmla="*/ 0 60000 65536"/>
                <a:gd name="T9" fmla="*/ 0 w 21319"/>
                <a:gd name="T10" fmla="*/ 0 h 21048"/>
                <a:gd name="T11" fmla="*/ 21319 w 21319"/>
                <a:gd name="T12" fmla="*/ 21048 h 210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19" h="21048" fill="none" extrusionOk="0">
                  <a:moveTo>
                    <a:pt x="4851" y="-1"/>
                  </a:moveTo>
                  <a:cubicBezTo>
                    <a:pt x="13400" y="1970"/>
                    <a:pt x="19908" y="8915"/>
                    <a:pt x="21318" y="17575"/>
                  </a:cubicBezTo>
                </a:path>
                <a:path w="21319" h="21048" stroke="0" extrusionOk="0">
                  <a:moveTo>
                    <a:pt x="4851" y="-1"/>
                  </a:moveTo>
                  <a:cubicBezTo>
                    <a:pt x="13400" y="1970"/>
                    <a:pt x="19908" y="8915"/>
                    <a:pt x="21318" y="17575"/>
                  </a:cubicBezTo>
                  <a:lnTo>
                    <a:pt x="0" y="21048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1" name="Group 93"/>
            <p:cNvGrpSpPr>
              <a:grpSpLocks/>
            </p:cNvGrpSpPr>
            <p:nvPr/>
          </p:nvGrpSpPr>
          <p:grpSpPr bwMode="auto">
            <a:xfrm>
              <a:off x="5103" y="2795"/>
              <a:ext cx="46" cy="499"/>
              <a:chOff x="4307" y="3113"/>
              <a:chExt cx="46" cy="499"/>
            </a:xfrm>
          </p:grpSpPr>
          <p:sp>
            <p:nvSpPr>
              <p:cNvPr id="32" name="Line 94"/>
              <p:cNvSpPr>
                <a:spLocks noChangeShapeType="1"/>
              </p:cNvSpPr>
              <p:nvPr/>
            </p:nvSpPr>
            <p:spPr bwMode="auto">
              <a:xfrm flipH="1">
                <a:off x="4326" y="3113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6" name="Group 95"/>
              <p:cNvGrpSpPr>
                <a:grpSpLocks/>
              </p:cNvGrpSpPr>
              <p:nvPr/>
            </p:nvGrpSpPr>
            <p:grpSpPr bwMode="auto">
              <a:xfrm rot="10800000">
                <a:off x="4307" y="3113"/>
                <a:ext cx="46" cy="393"/>
                <a:chOff x="3083" y="576"/>
                <a:chExt cx="65" cy="922"/>
              </a:xfrm>
            </p:grpSpPr>
            <p:sp>
              <p:nvSpPr>
                <p:cNvPr id="34" name="Freeform 9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5" name="Freeform 9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9" name="Group 98"/>
            <p:cNvGrpSpPr>
              <a:grpSpLocks/>
            </p:cNvGrpSpPr>
            <p:nvPr/>
          </p:nvGrpSpPr>
          <p:grpSpPr bwMode="auto">
            <a:xfrm>
              <a:off x="5006" y="2721"/>
              <a:ext cx="45" cy="455"/>
              <a:chOff x="4445" y="3248"/>
              <a:chExt cx="45" cy="455"/>
            </a:xfrm>
          </p:grpSpPr>
          <p:sp>
            <p:nvSpPr>
              <p:cNvPr id="28" name="Line 99"/>
              <p:cNvSpPr>
                <a:spLocks noChangeShapeType="1"/>
              </p:cNvSpPr>
              <p:nvPr/>
            </p:nvSpPr>
            <p:spPr bwMode="auto">
              <a:xfrm>
                <a:off x="4445" y="3250"/>
                <a:ext cx="44" cy="453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21" name="Group 100"/>
              <p:cNvGrpSpPr>
                <a:grpSpLocks/>
              </p:cNvGrpSpPr>
              <p:nvPr/>
            </p:nvGrpSpPr>
            <p:grpSpPr bwMode="auto">
              <a:xfrm rot="10514602">
                <a:off x="4445" y="3248"/>
                <a:ext cx="45" cy="409"/>
                <a:chOff x="3083" y="576"/>
                <a:chExt cx="65" cy="922"/>
              </a:xfrm>
            </p:grpSpPr>
            <p:sp>
              <p:nvSpPr>
                <p:cNvPr id="30" name="Freeform 101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1" name="Freeform 102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22" name="Group 103"/>
            <p:cNvGrpSpPr>
              <a:grpSpLocks/>
            </p:cNvGrpSpPr>
            <p:nvPr/>
          </p:nvGrpSpPr>
          <p:grpSpPr bwMode="auto">
            <a:xfrm>
              <a:off x="5133" y="2976"/>
              <a:ext cx="90" cy="363"/>
              <a:chOff x="4127" y="3022"/>
              <a:chExt cx="90" cy="499"/>
            </a:xfrm>
          </p:grpSpPr>
          <p:sp>
            <p:nvSpPr>
              <p:cNvPr id="24" name="Line 104"/>
              <p:cNvSpPr>
                <a:spLocks noChangeShapeType="1"/>
              </p:cNvSpPr>
              <p:nvPr/>
            </p:nvSpPr>
            <p:spPr bwMode="auto">
              <a:xfrm flipH="1">
                <a:off x="4127" y="3022"/>
                <a:ext cx="9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23" name="Group 105"/>
              <p:cNvGrpSpPr>
                <a:grpSpLocks/>
              </p:cNvGrpSpPr>
              <p:nvPr/>
            </p:nvGrpSpPr>
            <p:grpSpPr bwMode="auto">
              <a:xfrm rot="-10104531">
                <a:off x="4163" y="3023"/>
                <a:ext cx="46" cy="393"/>
                <a:chOff x="3083" y="576"/>
                <a:chExt cx="65" cy="922"/>
              </a:xfrm>
            </p:grpSpPr>
            <p:sp>
              <p:nvSpPr>
                <p:cNvPr id="26" name="Freeform 10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7" name="Freeform 10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36" name="Rectangle 123"/>
          <p:cNvSpPr>
            <a:spLocks noChangeArrowheads="1"/>
          </p:cNvSpPr>
          <p:nvPr/>
        </p:nvSpPr>
        <p:spPr bwMode="auto">
          <a:xfrm>
            <a:off x="7812534" y="4984056"/>
            <a:ext cx="865187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Rectangle 124"/>
          <p:cNvSpPr>
            <a:spLocks noChangeArrowheads="1"/>
          </p:cNvSpPr>
          <p:nvPr/>
        </p:nvSpPr>
        <p:spPr bwMode="auto">
          <a:xfrm>
            <a:off x="7550596" y="5703193"/>
            <a:ext cx="1368425" cy="71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5" name="Group 125"/>
          <p:cNvGrpSpPr>
            <a:grpSpLocks/>
          </p:cNvGrpSpPr>
          <p:nvPr/>
        </p:nvGrpSpPr>
        <p:grpSpPr bwMode="auto">
          <a:xfrm>
            <a:off x="8052246" y="6090543"/>
            <a:ext cx="360363" cy="504825"/>
            <a:chOff x="1202" y="2976"/>
            <a:chExt cx="317" cy="772"/>
          </a:xfrm>
        </p:grpSpPr>
        <p:sp>
          <p:nvSpPr>
            <p:cNvPr id="39" name="Rectangle 126"/>
            <p:cNvSpPr>
              <a:spLocks noChangeArrowheads="1"/>
            </p:cNvSpPr>
            <p:nvPr/>
          </p:nvSpPr>
          <p:spPr bwMode="auto">
            <a:xfrm>
              <a:off x="1202" y="3203"/>
              <a:ext cx="317" cy="5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" name="Rectangle 127"/>
            <p:cNvSpPr>
              <a:spLocks noChangeArrowheads="1"/>
            </p:cNvSpPr>
            <p:nvPr/>
          </p:nvSpPr>
          <p:spPr bwMode="auto">
            <a:xfrm>
              <a:off x="1292" y="3158"/>
              <a:ext cx="13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" name="Rectangle 128"/>
            <p:cNvSpPr>
              <a:spLocks noChangeArrowheads="1"/>
            </p:cNvSpPr>
            <p:nvPr/>
          </p:nvSpPr>
          <p:spPr bwMode="auto">
            <a:xfrm>
              <a:off x="1247" y="2976"/>
              <a:ext cx="227" cy="18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2" name="Line 129"/>
          <p:cNvSpPr>
            <a:spLocks noChangeShapeType="1"/>
          </p:cNvSpPr>
          <p:nvPr/>
        </p:nvSpPr>
        <p:spPr bwMode="auto">
          <a:xfrm>
            <a:off x="5580509" y="5311081"/>
            <a:ext cx="345598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4" name="Line 131"/>
          <p:cNvSpPr>
            <a:spLocks noChangeShapeType="1"/>
          </p:cNvSpPr>
          <p:nvPr/>
        </p:nvSpPr>
        <p:spPr bwMode="auto">
          <a:xfrm flipV="1">
            <a:off x="5580509" y="5087243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5" name="Line 132"/>
          <p:cNvSpPr>
            <a:spLocks noChangeShapeType="1"/>
          </p:cNvSpPr>
          <p:nvPr/>
        </p:nvSpPr>
        <p:spPr bwMode="auto">
          <a:xfrm>
            <a:off x="5580509" y="5319018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29" name="Group 166"/>
          <p:cNvGrpSpPr>
            <a:grpSpLocks/>
          </p:cNvGrpSpPr>
          <p:nvPr/>
        </p:nvGrpSpPr>
        <p:grpSpPr bwMode="auto">
          <a:xfrm>
            <a:off x="7868093" y="4939606"/>
            <a:ext cx="828674" cy="1223962"/>
            <a:chOff x="5065" y="2160"/>
            <a:chExt cx="522" cy="771"/>
          </a:xfrm>
        </p:grpSpPr>
        <p:sp>
          <p:nvSpPr>
            <p:cNvPr id="47" name="Line 167"/>
            <p:cNvSpPr>
              <a:spLocks noChangeShapeType="1"/>
            </p:cNvSpPr>
            <p:nvPr/>
          </p:nvSpPr>
          <p:spPr bwMode="auto">
            <a:xfrm rot="2700000">
              <a:off x="5103" y="2364"/>
              <a:ext cx="4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Line 168"/>
            <p:cNvSpPr>
              <a:spLocks noChangeShapeType="1"/>
            </p:cNvSpPr>
            <p:nvPr/>
          </p:nvSpPr>
          <p:spPr bwMode="auto">
            <a:xfrm flipH="1">
              <a:off x="5103" y="2250"/>
              <a:ext cx="9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9" name="Line 169"/>
            <p:cNvSpPr>
              <a:spLocks noChangeShapeType="1"/>
            </p:cNvSpPr>
            <p:nvPr/>
          </p:nvSpPr>
          <p:spPr bwMode="auto">
            <a:xfrm flipH="1">
              <a:off x="5302" y="2359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Line 170"/>
            <p:cNvSpPr>
              <a:spLocks noChangeShapeType="1"/>
            </p:cNvSpPr>
            <p:nvPr/>
          </p:nvSpPr>
          <p:spPr bwMode="auto">
            <a:xfrm>
              <a:off x="5421" y="2478"/>
              <a:ext cx="44" cy="453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" name="Group 171"/>
            <p:cNvGrpSpPr>
              <a:grpSpLocks/>
            </p:cNvGrpSpPr>
            <p:nvPr/>
          </p:nvGrpSpPr>
          <p:grpSpPr bwMode="auto">
            <a:xfrm>
              <a:off x="5200" y="2357"/>
              <a:ext cx="200" cy="394"/>
              <a:chOff x="4808" y="2931"/>
              <a:chExt cx="200" cy="394"/>
            </a:xfrm>
          </p:grpSpPr>
          <p:sp>
            <p:nvSpPr>
              <p:cNvPr id="58" name="Freeform 172"/>
              <p:cNvSpPr>
                <a:spLocks/>
              </p:cNvSpPr>
              <p:nvPr/>
            </p:nvSpPr>
            <p:spPr bwMode="auto">
              <a:xfrm rot="12155991">
                <a:off x="4808" y="2935"/>
                <a:ext cx="159" cy="390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" name="Freeform 173"/>
              <p:cNvSpPr>
                <a:spLocks/>
              </p:cNvSpPr>
              <p:nvPr/>
            </p:nvSpPr>
            <p:spPr bwMode="auto">
              <a:xfrm rot="10623907">
                <a:off x="4921" y="2931"/>
                <a:ext cx="87" cy="393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38" name="Group 174"/>
            <p:cNvGrpSpPr>
              <a:grpSpLocks/>
            </p:cNvGrpSpPr>
            <p:nvPr/>
          </p:nvGrpSpPr>
          <p:grpSpPr bwMode="auto">
            <a:xfrm rot="-587184">
              <a:off x="5311" y="2445"/>
              <a:ext cx="276" cy="417"/>
              <a:chOff x="4779" y="2906"/>
              <a:chExt cx="276" cy="417"/>
            </a:xfrm>
          </p:grpSpPr>
          <p:sp>
            <p:nvSpPr>
              <p:cNvPr id="56" name="Freeform 175"/>
              <p:cNvSpPr>
                <a:spLocks/>
              </p:cNvSpPr>
              <p:nvPr/>
            </p:nvSpPr>
            <p:spPr bwMode="auto">
              <a:xfrm rot="12155991">
                <a:off x="4779" y="2906"/>
                <a:ext cx="161" cy="407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Freeform 176"/>
              <p:cNvSpPr>
                <a:spLocks/>
              </p:cNvSpPr>
              <p:nvPr/>
            </p:nvSpPr>
            <p:spPr bwMode="auto">
              <a:xfrm rot="10623907">
                <a:off x="4893" y="2930"/>
                <a:ext cx="162" cy="393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3" name="Group 177"/>
            <p:cNvGrpSpPr>
              <a:grpSpLocks/>
            </p:cNvGrpSpPr>
            <p:nvPr/>
          </p:nvGrpSpPr>
          <p:grpSpPr bwMode="auto">
            <a:xfrm rot="483185">
              <a:off x="5065" y="2257"/>
              <a:ext cx="249" cy="399"/>
              <a:chOff x="4819" y="2929"/>
              <a:chExt cx="249" cy="399"/>
            </a:xfrm>
          </p:grpSpPr>
          <p:sp>
            <p:nvSpPr>
              <p:cNvPr id="54" name="Freeform 178"/>
              <p:cNvSpPr>
                <a:spLocks/>
              </p:cNvSpPr>
              <p:nvPr/>
            </p:nvSpPr>
            <p:spPr bwMode="auto">
              <a:xfrm rot="12155991">
                <a:off x="4819" y="2938"/>
                <a:ext cx="154" cy="390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5" name="Freeform 179"/>
              <p:cNvSpPr>
                <a:spLocks/>
              </p:cNvSpPr>
              <p:nvPr/>
            </p:nvSpPr>
            <p:spPr bwMode="auto">
              <a:xfrm rot="10623907">
                <a:off x="4921" y="2929"/>
                <a:ext cx="147" cy="393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60" name="ZoneTexte 59"/>
          <p:cNvSpPr txBox="1"/>
          <p:nvPr/>
        </p:nvSpPr>
        <p:spPr>
          <a:xfrm>
            <a:off x="395536" y="2614745"/>
            <a:ext cx="5040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Parabolic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possible to – already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emission point – concentrate the light onto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optical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aperture.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395335" y="4499820"/>
            <a:ext cx="540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Diffusive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depolished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screen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diffuse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generated light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276201"/>
            <a:ext cx="1938273" cy="145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ZoneTexte 66"/>
          <p:cNvSpPr txBox="1"/>
          <p:nvPr/>
        </p:nvSpPr>
        <p:spPr>
          <a:xfrm>
            <a:off x="1798479" y="53639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Flat (</a:t>
            </a:r>
            <a:r>
              <a:rPr lang="fr-FR" dirty="0" err="1" smtClean="0"/>
              <a:t>regular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073" name="Rectangle 3072"/>
          <p:cNvSpPr/>
          <p:nvPr/>
        </p:nvSpPr>
        <p:spPr>
          <a:xfrm>
            <a:off x="4027210" y="5653697"/>
            <a:ext cx="36411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 average, this leads to a more isotropic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light emission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the low energy scenario is recovered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ZoneTexte 3073"/>
          <p:cNvSpPr txBox="1"/>
          <p:nvPr/>
        </p:nvSpPr>
        <p:spPr>
          <a:xfrm>
            <a:off x="755576" y="3685357"/>
            <a:ext cx="5040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Curvature</a:t>
            </a:r>
            <a:r>
              <a:rPr lang="fr-FR" dirty="0" smtClean="0"/>
              <a:t>: z=x</a:t>
            </a:r>
            <a:r>
              <a:rPr lang="fr-FR" baseline="30000" dirty="0" smtClean="0"/>
              <a:t>2</a:t>
            </a:r>
            <a:r>
              <a:rPr lang="fr-FR" dirty="0" smtClean="0"/>
              <a:t>/f  (f: distance </a:t>
            </a:r>
            <a:r>
              <a:rPr lang="fr-FR" dirty="0" err="1" smtClean="0"/>
              <a:t>between</a:t>
            </a:r>
            <a:r>
              <a:rPr lang="fr-FR" dirty="0" smtClean="0"/>
              <a:t> the </a:t>
            </a:r>
            <a:r>
              <a:rPr lang="fr-FR" dirty="0" err="1" smtClean="0"/>
              <a:t>screen</a:t>
            </a:r>
            <a:r>
              <a:rPr lang="fr-FR" dirty="0" smtClean="0"/>
              <a:t> and the first </a:t>
            </a:r>
            <a:r>
              <a:rPr lang="fr-FR" dirty="0" err="1" smtClean="0"/>
              <a:t>lens</a:t>
            </a:r>
            <a:r>
              <a:rPr lang="fr-FR" dirty="0" smtClean="0"/>
              <a:t>) </a:t>
            </a:r>
            <a:endParaRPr lang="fr-FR" dirty="0"/>
          </a:p>
        </p:txBody>
      </p:sp>
      <p:sp>
        <p:nvSpPr>
          <p:cNvPr id="66" name="Text Box 128"/>
          <p:cNvSpPr txBox="1">
            <a:spLocks noChangeArrowheads="1"/>
          </p:cNvSpPr>
          <p:nvPr/>
        </p:nvSpPr>
        <p:spPr bwMode="auto">
          <a:xfrm>
            <a:off x="5760813" y="3834956"/>
            <a:ext cx="151197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FF3300"/>
                </a:solidFill>
                <a:latin typeface="Times New Roman" pitchFamily="18" charset="0"/>
              </a:rPr>
              <a:t>Beam (hitting the screen at 3 locations)</a:t>
            </a:r>
            <a:endParaRPr lang="en-US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65" name="TextBox 1"/>
          <p:cNvSpPr txBox="1"/>
          <p:nvPr/>
        </p:nvSpPr>
        <p:spPr>
          <a:xfrm>
            <a:off x="0" y="116632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Mitigation of </a:t>
            </a: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vignetting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effect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86AE-E0A5-485B-B55F-7AE1669FC68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22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2717</Words>
  <Application>Microsoft Office PowerPoint</Application>
  <PresentationFormat>On-screen Show (4:3)</PresentationFormat>
  <Paragraphs>310</Paragraphs>
  <Slides>24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…quation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Bolzon</dc:creator>
  <cp:lastModifiedBy>Benoit Bolzon</cp:lastModifiedBy>
  <cp:revision>304</cp:revision>
  <dcterms:created xsi:type="dcterms:W3CDTF">2012-12-04T16:59:42Z</dcterms:created>
  <dcterms:modified xsi:type="dcterms:W3CDTF">2012-12-05T22:09:08Z</dcterms:modified>
</cp:coreProperties>
</file>