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303" r:id="rId4"/>
    <p:sldId id="258" r:id="rId5"/>
    <p:sldId id="278" r:id="rId6"/>
    <p:sldId id="279" r:id="rId7"/>
    <p:sldId id="294" r:id="rId8"/>
    <p:sldId id="280" r:id="rId9"/>
    <p:sldId id="282" r:id="rId10"/>
    <p:sldId id="299" r:id="rId11"/>
    <p:sldId id="308" r:id="rId12"/>
    <p:sldId id="292" r:id="rId13"/>
    <p:sldId id="283" r:id="rId14"/>
    <p:sldId id="309" r:id="rId15"/>
    <p:sldId id="310" r:id="rId16"/>
    <p:sldId id="284" r:id="rId17"/>
    <p:sldId id="305" r:id="rId18"/>
    <p:sldId id="275" r:id="rId19"/>
    <p:sldId id="296" r:id="rId20"/>
  </p:sldIdLst>
  <p:sldSz cx="9144000" cy="6858000" type="screen4x3"/>
  <p:notesSz cx="6648450" cy="98504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15" autoAdjust="0"/>
    <p:restoredTop sz="93737" autoAdjust="0"/>
  </p:normalViewPr>
  <p:slideViewPr>
    <p:cSldViewPr>
      <p:cViewPr>
        <p:scale>
          <a:sx n="70" d="100"/>
          <a:sy n="70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3103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E5D03-3626-469A-8FB3-3A02F05FF039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C5428-F72D-4A91-B32E-5B6A0D17A2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9036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7C1DD-448D-4BAA-BC7C-C14BAE6633EC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D07F5-A6BF-4CC0-8F92-D41CAD33C8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34042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AE535F6-A637-47F6-A5CA-1BCF12EBA89A}" type="slidenum">
              <a:rPr lang="en-US"/>
              <a:pPr/>
              <a:t>3</a:t>
            </a:fld>
            <a:endParaRPr lang="en-US"/>
          </a:p>
        </p:txBody>
      </p:sp>
      <p:sp>
        <p:nvSpPr>
          <p:cNvPr id="286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747713"/>
            <a:ext cx="4924425" cy="36941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65389" y="4678026"/>
            <a:ext cx="5319032" cy="434377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STeC_PPT_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949280"/>
            <a:ext cx="91440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C:\Users\ASUS\Desktop\Logos\DITANET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3296"/>
            <a:ext cx="3802411" cy="711052"/>
          </a:xfrm>
          <a:prstGeom prst="rect">
            <a:avLst/>
          </a:prstGeom>
          <a:noFill/>
        </p:spPr>
      </p:pic>
      <p:pic>
        <p:nvPicPr>
          <p:cNvPr id="8" name="Picture 3" descr="C:\Users\ASUS\Desktop\Logos\FP7_Peopl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6093297"/>
            <a:ext cx="936104" cy="759378"/>
          </a:xfrm>
          <a:prstGeom prst="rect">
            <a:avLst/>
          </a:prstGeom>
          <a:noFill/>
        </p:spPr>
      </p:pic>
      <p:pic>
        <p:nvPicPr>
          <p:cNvPr id="9" name="Picture 4" descr="C:\Users\ASUS\Desktop\Logos\MarieCurie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4642" y="6093296"/>
            <a:ext cx="743773" cy="7647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ASTeC_PPT_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7384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0" y="0"/>
            <a:ext cx="601216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zh-CN" sz="2600" kern="1400" spc="25" dirty="0">
              <a:solidFill>
                <a:srgbClr val="17365D"/>
              </a:solidFill>
              <a:latin typeface="Cambria"/>
              <a:ea typeface="+mj-ea"/>
              <a:cs typeface="Times New Roman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3528" y="33569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Text Box 16"/>
          <p:cNvSpPr txBox="1">
            <a:spLocks noChangeArrowheads="1"/>
          </p:cNvSpPr>
          <p:nvPr userDrawn="1"/>
        </p:nvSpPr>
        <p:spPr bwMode="gray">
          <a:xfrm>
            <a:off x="0" y="838200"/>
            <a:ext cx="91440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000" b="1">
              <a:solidFill>
                <a:schemeClr val="bg1"/>
              </a:solidFill>
              <a:latin typeface="Verdana" pitchFamily="34" charset="0"/>
              <a:ea typeface="宋体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zh-CN" altLang="zh-CN" sz="2400" kern="1200" smtClean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/>
          <a:lstStyle/>
          <a:p>
            <a:r>
              <a:rPr lang="en-GB" altLang="zh-CN" b="1" kern="1400" spc="25" dirty="0" smtClean="0">
                <a:solidFill>
                  <a:schemeClr val="tx1"/>
                </a:solidFill>
                <a:latin typeface="Cambria"/>
                <a:cs typeface="Times New Roman"/>
              </a:rPr>
              <a:t>Electro-Optic </a:t>
            </a:r>
            <a:r>
              <a:rPr lang="en-GB" altLang="zh-CN" b="1" kern="1400" spc="25" dirty="0">
                <a:solidFill>
                  <a:schemeClr val="tx1"/>
                </a:solidFill>
                <a:latin typeface="Cambria"/>
                <a:cs typeface="Times New Roman"/>
              </a:rPr>
              <a:t>Bunch </a:t>
            </a:r>
            <a:r>
              <a:rPr lang="en-GB" altLang="zh-CN" b="1" kern="1400" spc="25" dirty="0" smtClean="0">
                <a:solidFill>
                  <a:schemeClr val="tx1"/>
                </a:solidFill>
                <a:latin typeface="Cambria"/>
                <a:cs typeface="Times New Roman"/>
              </a:rPr>
              <a:t>Profile </a:t>
            </a:r>
            <a:r>
              <a:rPr lang="en-GB" altLang="zh-CN" b="1" kern="1400" spc="25" dirty="0">
                <a:solidFill>
                  <a:schemeClr val="tx1"/>
                </a:solidFill>
                <a:latin typeface="Cambria"/>
                <a:cs typeface="Times New Roman"/>
              </a:rPr>
              <a:t>Monitor for the CERN-CTF3 probe beam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GB" altLang="zh-CN" sz="3600" b="1" dirty="0" smtClean="0">
                <a:solidFill>
                  <a:schemeClr val="tx1"/>
                </a:solidFill>
              </a:rPr>
              <a:t>R. Pan, T. Lefevre , S.P. Jamison, W.A. Gillespie</a:t>
            </a:r>
            <a:endParaRPr lang="en-GB" altLang="zh-CN" sz="3600" dirty="0" smtClean="0">
              <a:solidFill>
                <a:schemeClr val="tx1"/>
              </a:solidFill>
            </a:endParaRPr>
          </a:p>
          <a:p>
            <a:pPr eaLnBrk="0" hangingPunct="0"/>
            <a:r>
              <a:rPr lang="en-GB" altLang="zh-CN" dirty="0" smtClean="0">
                <a:solidFill>
                  <a:schemeClr val="tx1"/>
                </a:solidFill>
              </a:rPr>
              <a:t>CERN</a:t>
            </a:r>
          </a:p>
          <a:p>
            <a:pPr eaLnBrk="0" hangingPunct="0"/>
            <a:r>
              <a:rPr lang="en-GB" altLang="zh-CN" dirty="0" smtClean="0">
                <a:solidFill>
                  <a:schemeClr val="tx1"/>
                </a:solidFill>
              </a:rPr>
              <a:t>STFC </a:t>
            </a:r>
            <a:r>
              <a:rPr lang="en-GB" altLang="zh-CN" dirty="0" err="1" smtClean="0">
                <a:solidFill>
                  <a:schemeClr val="tx1"/>
                </a:solidFill>
              </a:rPr>
              <a:t>Daresbury</a:t>
            </a:r>
            <a:r>
              <a:rPr lang="en-GB" altLang="zh-CN" dirty="0" smtClean="0">
                <a:solidFill>
                  <a:schemeClr val="tx1"/>
                </a:solidFill>
              </a:rPr>
              <a:t> Laboratory</a:t>
            </a:r>
          </a:p>
          <a:p>
            <a:pPr eaLnBrk="0" hangingPunct="0"/>
            <a:r>
              <a:rPr lang="en-GB" altLang="zh-CN" dirty="0" smtClean="0">
                <a:solidFill>
                  <a:schemeClr val="tx1"/>
                </a:solidFill>
              </a:rPr>
              <a:t>University of Dundee</a:t>
            </a:r>
          </a:p>
          <a:p>
            <a:endParaRPr lang="zh-CN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BI</a:t>
            </a:r>
            <a:r>
              <a:rPr lang="en-GB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 Day</a:t>
            </a: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----</a:t>
            </a:r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Convention Centre of </a:t>
            </a:r>
            <a:r>
              <a:rPr lang="en-US" altLang="zh-CN" sz="2800" dirty="0" err="1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Archamps</a:t>
            </a:r>
            <a:endParaRPr lang="en-US" altLang="zh-CN" sz="2800" dirty="0" smtClean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  <a:p>
            <a:pPr marR="0" lvl="0" indent="0"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6</a:t>
            </a: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th of Dec.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/>
          <a:srcRect l="51747" t="52278" r="23536" b="9574"/>
          <a:stretch/>
        </p:blipFill>
        <p:spPr bwMode="auto">
          <a:xfrm>
            <a:off x="5004476" y="1508301"/>
            <a:ext cx="2121306" cy="18722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system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1520" y="1196752"/>
            <a:ext cx="1402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b="1" dirty="0" smtClean="0"/>
              <a:t>Laser system</a:t>
            </a:r>
            <a:endParaRPr lang="zh-CN" altLang="zh-CN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7881" y="3525125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Custom Erbium fiber laser with pulse picker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70974" y="3195843"/>
            <a:ext cx="287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Laser head and controller</a:t>
            </a:r>
            <a:endParaRPr lang="zh-CN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5235755"/>
              </p:ext>
            </p:extLst>
          </p:nvPr>
        </p:nvGraphicFramePr>
        <p:xfrm>
          <a:off x="405880" y="4271985"/>
          <a:ext cx="3950096" cy="21206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5048"/>
                <a:gridCol w="1975048"/>
              </a:tblGrid>
              <a:tr h="45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Fundamental wavelength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1560 nm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Laser output power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&gt; 350 mW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Pulse width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&lt; 120 fs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Repetition rate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37.482 MHz 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Second-harmonic wavelength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780 nm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Laser output power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&gt; 120 mW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Pulse width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&lt; 120 fs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Beam size (1/e</a:t>
                      </a:r>
                      <a:r>
                        <a:rPr lang="en-GB" sz="1100" baseline="30000" dirty="0">
                          <a:effectLst/>
                        </a:rPr>
                        <a:t>2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Typ. Ø 1.2 mm (780 nm)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Typ. Ø 3.5 mm (1560 nm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Beam divergence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&lt; 1 </a:t>
                      </a:r>
                      <a:r>
                        <a:rPr lang="en-GB" sz="1100" dirty="0" err="1">
                          <a:effectLst/>
                        </a:rPr>
                        <a:t>mrad</a:t>
                      </a:r>
                      <a:r>
                        <a:rPr lang="en-GB" sz="1100" dirty="0">
                          <a:effectLst/>
                        </a:rPr>
                        <a:t> (780 nm)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&lt; 2 </a:t>
                      </a:r>
                      <a:r>
                        <a:rPr lang="en-GB" sz="1100" dirty="0" err="1">
                          <a:effectLst/>
                        </a:rPr>
                        <a:t>mrad</a:t>
                      </a:r>
                      <a:r>
                        <a:rPr lang="en-GB" sz="1100" dirty="0">
                          <a:effectLst/>
                        </a:rPr>
                        <a:t> (1560 nm)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668657" y="6462628"/>
            <a:ext cx="287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Synchronization box</a:t>
            </a:r>
            <a:endParaRPr lang="zh-CN" alt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716016" y="3642221"/>
            <a:ext cx="4201254" cy="2811115"/>
            <a:chOff x="4763234" y="3642221"/>
            <a:chExt cx="4201254" cy="2811115"/>
          </a:xfrm>
        </p:grpSpPr>
        <p:pic>
          <p:nvPicPr>
            <p:cNvPr id="2" name="Picture 2" descr="C:\Users\rpan\Documents\CERN\Laser\13.jpe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20581" b="24346"/>
            <a:stretch/>
          </p:blipFill>
          <p:spPr bwMode="auto">
            <a:xfrm>
              <a:off x="4763234" y="4213892"/>
              <a:ext cx="4201254" cy="17281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 flipV="1">
              <a:off x="5802497" y="4017584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5903680" y="4027130"/>
              <a:ext cx="108480" cy="83434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5364088" y="3949998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059519" y="3642221"/>
              <a:ext cx="6091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PD in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44885" y="3667090"/>
              <a:ext cx="501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RF 1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68144" y="3782654"/>
              <a:ext cx="501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RF 2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444480" y="6001543"/>
              <a:ext cx="11437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Phase out</a:t>
              </a:r>
              <a:endParaRPr lang="en-GB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5940152" y="5278649"/>
              <a:ext cx="157432" cy="8146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6863861" y="5431049"/>
              <a:ext cx="124185" cy="6622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700842" y="6009300"/>
              <a:ext cx="6074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PID in</a:t>
              </a:r>
              <a:endParaRPr lang="en-GB" sz="1200" dirty="0"/>
            </a:p>
          </p:txBody>
        </p:sp>
        <p:cxnSp>
          <p:nvCxnSpPr>
            <p:cNvPr id="29" name="Straight Arrow Connector 28"/>
            <p:cNvCxnSpPr>
              <a:endCxn id="31" idx="0"/>
            </p:cNvCxnSpPr>
            <p:nvPr/>
          </p:nvCxnSpPr>
          <p:spPr>
            <a:xfrm flipH="1">
              <a:off x="6461147" y="5252325"/>
              <a:ext cx="161076" cy="9240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940152" y="6176337"/>
              <a:ext cx="1041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Piezo</a:t>
              </a:r>
              <a:r>
                <a:rPr lang="en-GB" sz="1200" dirty="0" smtClean="0"/>
                <a:t> control</a:t>
              </a:r>
              <a:endParaRPr lang="en-GB" sz="12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7524328" y="5477795"/>
              <a:ext cx="124186" cy="6985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092280" y="6175877"/>
              <a:ext cx="12232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Motor control</a:t>
              </a:r>
              <a:endParaRPr lang="en-GB" sz="12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804248" y="3967172"/>
            <a:ext cx="24147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PID</a:t>
            </a:r>
            <a:r>
              <a:rPr lang="en-GB" sz="1050" dirty="0" smtClean="0"/>
              <a:t>: Proportional Integral Differential</a:t>
            </a:r>
            <a:endParaRPr lang="en-GB" sz="1050" dirty="0"/>
          </a:p>
        </p:txBody>
      </p:sp>
      <p:grpSp>
        <p:nvGrpSpPr>
          <p:cNvPr id="37" name="组合 36"/>
          <p:cNvGrpSpPr/>
          <p:nvPr/>
        </p:nvGrpSpPr>
        <p:grpSpPr>
          <a:xfrm>
            <a:off x="395536" y="1844824"/>
            <a:ext cx="3831611" cy="1535685"/>
            <a:chOff x="395536" y="1844824"/>
            <a:chExt cx="3831611" cy="1535685"/>
          </a:xfrm>
        </p:grpSpPr>
        <p:pic>
          <p:nvPicPr>
            <p:cNvPr id="1026" name="Picture 2" descr="\\cern.ch\dfs\Users\r\rpan\Desktop\My data\Quotations\Laser data sheets\Toptica\config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075" t="20800" r="3955" b="7419"/>
            <a:stretch/>
          </p:blipFill>
          <p:spPr bwMode="auto">
            <a:xfrm>
              <a:off x="395536" y="1844824"/>
              <a:ext cx="3831611" cy="153568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683568" y="2420888"/>
              <a:ext cx="828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75 MHz</a:t>
              </a:r>
              <a:endParaRPr lang="zh-CN" altLang="en-US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771800" y="1938318"/>
              <a:ext cx="108012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37.5 MHz</a:t>
              </a:r>
              <a:endParaRPr lang="zh-CN" alt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67544" y="1196752"/>
            <a:ext cx="8064896" cy="5254262"/>
            <a:chOff x="920552" y="765865"/>
            <a:chExt cx="8064896" cy="5254262"/>
          </a:xfrm>
        </p:grpSpPr>
        <p:cxnSp>
          <p:nvCxnSpPr>
            <p:cNvPr id="5" name="Straight Connector 4"/>
            <p:cNvCxnSpPr>
              <a:stCxn id="36" idx="3"/>
              <a:endCxn id="37" idx="1"/>
            </p:cNvCxnSpPr>
            <p:nvPr/>
          </p:nvCxnSpPr>
          <p:spPr>
            <a:xfrm>
              <a:off x="6724988" y="3366865"/>
              <a:ext cx="388252" cy="0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V="1">
              <a:off x="3263810" y="2562017"/>
              <a:ext cx="901578" cy="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" name="Group 82"/>
            <p:cNvGrpSpPr>
              <a:grpSpLocks/>
            </p:cNvGrpSpPr>
            <p:nvPr/>
          </p:nvGrpSpPr>
          <p:grpSpPr bwMode="auto">
            <a:xfrm rot="15898013">
              <a:off x="3173403" y="2434244"/>
              <a:ext cx="128989" cy="149631"/>
              <a:chOff x="1852" y="1536"/>
              <a:chExt cx="308" cy="392"/>
            </a:xfrm>
          </p:grpSpPr>
          <p:sp>
            <p:nvSpPr>
              <p:cNvPr id="60" name="Rectangle 83"/>
              <p:cNvSpPr>
                <a:spLocks noChangeArrowheads="1"/>
              </p:cNvSpPr>
              <p:nvPr/>
            </p:nvSpPr>
            <p:spPr bwMode="auto">
              <a:xfrm rot="2889033">
                <a:off x="1732" y="1712"/>
                <a:ext cx="336" cy="96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1" name="Rectangle 84"/>
              <p:cNvSpPr>
                <a:spLocks noChangeArrowheads="1"/>
              </p:cNvSpPr>
              <p:nvPr/>
            </p:nvSpPr>
            <p:spPr bwMode="auto">
              <a:xfrm rot="2889033">
                <a:off x="1803" y="1653"/>
                <a:ext cx="334" cy="97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000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50800" algn="ctr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" name="Oval 85"/>
              <p:cNvSpPr>
                <a:spLocks noChangeArrowheads="1"/>
              </p:cNvSpPr>
              <p:nvPr/>
            </p:nvSpPr>
            <p:spPr bwMode="auto">
              <a:xfrm rot="-270006">
                <a:off x="1924" y="1532"/>
                <a:ext cx="93" cy="92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50800" algn="ctr">
                <a:noFill/>
                <a:round/>
                <a:headEnd/>
                <a:tailEnd type="none" w="lg" len="lg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3" name="Oval 86"/>
              <p:cNvSpPr>
                <a:spLocks noChangeArrowheads="1"/>
              </p:cNvSpPr>
              <p:nvPr/>
            </p:nvSpPr>
            <p:spPr bwMode="auto">
              <a:xfrm rot="-270006">
                <a:off x="2070" y="1685"/>
                <a:ext cx="93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50800" algn="ctr">
                <a:noFill/>
                <a:round/>
                <a:headEnd/>
                <a:tailEnd type="none" w="lg" len="lg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8" name="矩形 31"/>
            <p:cNvSpPr/>
            <p:nvPr/>
          </p:nvSpPr>
          <p:spPr>
            <a:xfrm>
              <a:off x="3051674" y="2296847"/>
              <a:ext cx="609173" cy="5516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33"/>
            <p:cNvSpPr/>
            <p:nvPr/>
          </p:nvSpPr>
          <p:spPr>
            <a:xfrm>
              <a:off x="3900217" y="2296847"/>
              <a:ext cx="583374" cy="5833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Line 3"/>
            <p:cNvSpPr>
              <a:spLocks noChangeShapeType="1"/>
            </p:cNvSpPr>
            <p:nvPr/>
          </p:nvSpPr>
          <p:spPr bwMode="auto">
            <a:xfrm>
              <a:off x="3263810" y="2562017"/>
              <a:ext cx="1884" cy="50694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4163694" y="2562017"/>
              <a:ext cx="0" cy="830007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4165387" y="2459631"/>
              <a:ext cx="123954" cy="172033"/>
              <a:chOff x="1852" y="1536"/>
              <a:chExt cx="308" cy="392"/>
            </a:xfrm>
          </p:grpSpPr>
          <p:sp>
            <p:nvSpPr>
              <p:cNvPr id="56" name="Rectangle 42"/>
              <p:cNvSpPr>
                <a:spLocks noChangeArrowheads="1"/>
              </p:cNvSpPr>
              <p:nvPr/>
            </p:nvSpPr>
            <p:spPr bwMode="auto">
              <a:xfrm rot="2889033">
                <a:off x="1732" y="1712"/>
                <a:ext cx="336" cy="96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57" name="Rectangle 43"/>
              <p:cNvSpPr>
                <a:spLocks noChangeArrowheads="1"/>
              </p:cNvSpPr>
              <p:nvPr/>
            </p:nvSpPr>
            <p:spPr bwMode="auto">
              <a:xfrm rot="2889033">
                <a:off x="1799" y="1658"/>
                <a:ext cx="336" cy="9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000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50800" algn="ctr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8" name="Oval 44"/>
              <p:cNvSpPr>
                <a:spLocks noChangeArrowheads="1"/>
              </p:cNvSpPr>
              <p:nvPr/>
            </p:nvSpPr>
            <p:spPr bwMode="auto">
              <a:xfrm rot="-270006">
                <a:off x="1919" y="1533"/>
                <a:ext cx="93" cy="9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50800" algn="ctr">
                <a:noFill/>
                <a:round/>
                <a:headEnd/>
                <a:tailEnd type="none" w="lg" len="lg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9" name="Oval 45"/>
              <p:cNvSpPr>
                <a:spLocks noChangeArrowheads="1"/>
              </p:cNvSpPr>
              <p:nvPr/>
            </p:nvSpPr>
            <p:spPr bwMode="auto">
              <a:xfrm rot="-270006">
                <a:off x="2062" y="1684"/>
                <a:ext cx="95" cy="9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50800" algn="ctr">
                <a:noFill/>
                <a:round/>
                <a:headEnd/>
                <a:tailEnd type="none" w="lg" len="lg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 flipH="1">
              <a:off x="1568624" y="2708920"/>
              <a:ext cx="432048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AutoShape 28"/>
            <p:cNvSpPr>
              <a:spLocks noChangeArrowheads="1"/>
            </p:cNvSpPr>
            <p:nvPr/>
          </p:nvSpPr>
          <p:spPr bwMode="auto">
            <a:xfrm>
              <a:off x="3521506" y="2491040"/>
              <a:ext cx="45719" cy="263635"/>
            </a:xfrm>
            <a:prstGeom prst="flowChartProcess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30933" y="2276872"/>
              <a:ext cx="3979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OTR</a:t>
              </a:r>
              <a:endParaRPr lang="en-GB" sz="1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71741" y="2419147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e</a:t>
              </a:r>
              <a:r>
                <a:rPr lang="en-GB" sz="1400" dirty="0" smtClean="0"/>
                <a:t>-</a:t>
              </a:r>
              <a:endParaRPr lang="en-GB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84868" y="4859868"/>
              <a:ext cx="907892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ICCD</a:t>
              </a:r>
            </a:p>
            <a:p>
              <a:r>
                <a:rPr lang="en-GB" dirty="0" smtClean="0"/>
                <a:t>Camera</a:t>
              </a:r>
              <a:endParaRPr lang="en-GB" dirty="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44985" y="3350630"/>
              <a:ext cx="959743" cy="1662546"/>
            </a:xfrm>
            <a:custGeom>
              <a:avLst/>
              <a:gdLst>
                <a:gd name="connsiteX0" fmla="*/ 959743 w 959743"/>
                <a:gd name="connsiteY0" fmla="*/ 0 h 1662546"/>
                <a:gd name="connsiteX1" fmla="*/ 778374 w 959743"/>
                <a:gd name="connsiteY1" fmla="*/ 7557 h 1662546"/>
                <a:gd name="connsiteX2" fmla="*/ 755703 w 959743"/>
                <a:gd name="connsiteY2" fmla="*/ 15114 h 1662546"/>
                <a:gd name="connsiteX3" fmla="*/ 725475 w 959743"/>
                <a:gd name="connsiteY3" fmla="*/ 22672 h 1662546"/>
                <a:gd name="connsiteX4" fmla="*/ 672576 w 959743"/>
                <a:gd name="connsiteY4" fmla="*/ 37786 h 1662546"/>
                <a:gd name="connsiteX5" fmla="*/ 649905 w 959743"/>
                <a:gd name="connsiteY5" fmla="*/ 52900 h 1662546"/>
                <a:gd name="connsiteX6" fmla="*/ 581891 w 959743"/>
                <a:gd name="connsiteY6" fmla="*/ 75571 h 1662546"/>
                <a:gd name="connsiteX7" fmla="*/ 536549 w 959743"/>
                <a:gd name="connsiteY7" fmla="*/ 90685 h 1662546"/>
                <a:gd name="connsiteX8" fmla="*/ 513878 w 959743"/>
                <a:gd name="connsiteY8" fmla="*/ 113356 h 1662546"/>
                <a:gd name="connsiteX9" fmla="*/ 491207 w 959743"/>
                <a:gd name="connsiteY9" fmla="*/ 120913 h 1662546"/>
                <a:gd name="connsiteX10" fmla="*/ 453422 w 959743"/>
                <a:gd name="connsiteY10" fmla="*/ 151141 h 1662546"/>
                <a:gd name="connsiteX11" fmla="*/ 445865 w 959743"/>
                <a:gd name="connsiteY11" fmla="*/ 173812 h 1662546"/>
                <a:gd name="connsiteX12" fmla="*/ 430751 w 959743"/>
                <a:gd name="connsiteY12" fmla="*/ 196483 h 1662546"/>
                <a:gd name="connsiteX13" fmla="*/ 415637 w 959743"/>
                <a:gd name="connsiteY13" fmla="*/ 241825 h 1662546"/>
                <a:gd name="connsiteX14" fmla="*/ 423194 w 959743"/>
                <a:gd name="connsiteY14" fmla="*/ 340067 h 1662546"/>
                <a:gd name="connsiteX15" fmla="*/ 430751 w 959743"/>
                <a:gd name="connsiteY15" fmla="*/ 362738 h 1662546"/>
                <a:gd name="connsiteX16" fmla="*/ 619676 w 959743"/>
                <a:gd name="connsiteY16" fmla="*/ 355181 h 1662546"/>
                <a:gd name="connsiteX17" fmla="*/ 634791 w 959743"/>
                <a:gd name="connsiteY17" fmla="*/ 340067 h 1662546"/>
                <a:gd name="connsiteX18" fmla="*/ 612119 w 959743"/>
                <a:gd name="connsiteY18" fmla="*/ 249382 h 1662546"/>
                <a:gd name="connsiteX19" fmla="*/ 559220 w 959743"/>
                <a:gd name="connsiteY19" fmla="*/ 226711 h 1662546"/>
                <a:gd name="connsiteX20" fmla="*/ 528992 w 959743"/>
                <a:gd name="connsiteY20" fmla="*/ 219154 h 1662546"/>
                <a:gd name="connsiteX21" fmla="*/ 498764 w 959743"/>
                <a:gd name="connsiteY21" fmla="*/ 204040 h 1662546"/>
                <a:gd name="connsiteX22" fmla="*/ 453422 w 959743"/>
                <a:gd name="connsiteY22" fmla="*/ 188926 h 1662546"/>
                <a:gd name="connsiteX23" fmla="*/ 385409 w 959743"/>
                <a:gd name="connsiteY23" fmla="*/ 196483 h 1662546"/>
                <a:gd name="connsiteX24" fmla="*/ 340067 w 959743"/>
                <a:gd name="connsiteY24" fmla="*/ 226711 h 1662546"/>
                <a:gd name="connsiteX25" fmla="*/ 294724 w 959743"/>
                <a:gd name="connsiteY25" fmla="*/ 264496 h 1662546"/>
                <a:gd name="connsiteX26" fmla="*/ 264496 w 959743"/>
                <a:gd name="connsiteY26" fmla="*/ 309838 h 1662546"/>
                <a:gd name="connsiteX27" fmla="*/ 234268 w 959743"/>
                <a:gd name="connsiteY27" fmla="*/ 362738 h 1662546"/>
                <a:gd name="connsiteX28" fmla="*/ 226711 w 959743"/>
                <a:gd name="connsiteY28" fmla="*/ 385409 h 1662546"/>
                <a:gd name="connsiteX29" fmla="*/ 211597 w 959743"/>
                <a:gd name="connsiteY29" fmla="*/ 415637 h 1662546"/>
                <a:gd name="connsiteX30" fmla="*/ 204040 w 959743"/>
                <a:gd name="connsiteY30" fmla="*/ 445865 h 1662546"/>
                <a:gd name="connsiteX31" fmla="*/ 196483 w 959743"/>
                <a:gd name="connsiteY31" fmla="*/ 468536 h 1662546"/>
                <a:gd name="connsiteX32" fmla="*/ 204040 w 959743"/>
                <a:gd name="connsiteY32" fmla="*/ 627233 h 1662546"/>
                <a:gd name="connsiteX33" fmla="*/ 219154 w 959743"/>
                <a:gd name="connsiteY33" fmla="*/ 672576 h 1662546"/>
                <a:gd name="connsiteX34" fmla="*/ 241825 w 959743"/>
                <a:gd name="connsiteY34" fmla="*/ 680133 h 1662546"/>
                <a:gd name="connsiteX35" fmla="*/ 264496 w 959743"/>
                <a:gd name="connsiteY35" fmla="*/ 702804 h 1662546"/>
                <a:gd name="connsiteX36" fmla="*/ 309838 w 959743"/>
                <a:gd name="connsiteY36" fmla="*/ 733032 h 1662546"/>
                <a:gd name="connsiteX37" fmla="*/ 324953 w 959743"/>
                <a:gd name="connsiteY37" fmla="*/ 748146 h 1662546"/>
                <a:gd name="connsiteX38" fmla="*/ 370295 w 959743"/>
                <a:gd name="connsiteY38" fmla="*/ 763260 h 1662546"/>
                <a:gd name="connsiteX39" fmla="*/ 423194 w 959743"/>
                <a:gd name="connsiteY39" fmla="*/ 778374 h 1662546"/>
                <a:gd name="connsiteX40" fmla="*/ 445865 w 959743"/>
                <a:gd name="connsiteY40" fmla="*/ 770817 h 1662546"/>
                <a:gd name="connsiteX41" fmla="*/ 498764 w 959743"/>
                <a:gd name="connsiteY41" fmla="*/ 710361 h 1662546"/>
                <a:gd name="connsiteX42" fmla="*/ 513878 w 959743"/>
                <a:gd name="connsiteY42" fmla="*/ 665019 h 1662546"/>
                <a:gd name="connsiteX43" fmla="*/ 506321 w 959743"/>
                <a:gd name="connsiteY43" fmla="*/ 604562 h 1662546"/>
                <a:gd name="connsiteX44" fmla="*/ 483650 w 959743"/>
                <a:gd name="connsiteY44" fmla="*/ 589448 h 1662546"/>
                <a:gd name="connsiteX45" fmla="*/ 453422 w 959743"/>
                <a:gd name="connsiteY45" fmla="*/ 581891 h 1662546"/>
                <a:gd name="connsiteX46" fmla="*/ 377852 w 959743"/>
                <a:gd name="connsiteY46" fmla="*/ 566777 h 1662546"/>
                <a:gd name="connsiteX47" fmla="*/ 287167 w 959743"/>
                <a:gd name="connsiteY47" fmla="*/ 574334 h 1662546"/>
                <a:gd name="connsiteX48" fmla="*/ 264496 w 959743"/>
                <a:gd name="connsiteY48" fmla="*/ 589448 h 1662546"/>
                <a:gd name="connsiteX49" fmla="*/ 241825 w 959743"/>
                <a:gd name="connsiteY49" fmla="*/ 597005 h 1662546"/>
                <a:gd name="connsiteX50" fmla="*/ 196483 w 959743"/>
                <a:gd name="connsiteY50" fmla="*/ 627233 h 1662546"/>
                <a:gd name="connsiteX51" fmla="*/ 173812 w 959743"/>
                <a:gd name="connsiteY51" fmla="*/ 634791 h 1662546"/>
                <a:gd name="connsiteX52" fmla="*/ 128470 w 959743"/>
                <a:gd name="connsiteY52" fmla="*/ 665019 h 1662546"/>
                <a:gd name="connsiteX53" fmla="*/ 113356 w 959743"/>
                <a:gd name="connsiteY53" fmla="*/ 687690 h 1662546"/>
                <a:gd name="connsiteX54" fmla="*/ 90685 w 959743"/>
                <a:gd name="connsiteY54" fmla="*/ 695247 h 1662546"/>
                <a:gd name="connsiteX55" fmla="*/ 75571 w 959743"/>
                <a:gd name="connsiteY55" fmla="*/ 725475 h 1662546"/>
                <a:gd name="connsiteX56" fmla="*/ 60457 w 959743"/>
                <a:gd name="connsiteY56" fmla="*/ 748146 h 1662546"/>
                <a:gd name="connsiteX57" fmla="*/ 45343 w 959743"/>
                <a:gd name="connsiteY57" fmla="*/ 778374 h 1662546"/>
                <a:gd name="connsiteX58" fmla="*/ 30229 w 959743"/>
                <a:gd name="connsiteY58" fmla="*/ 801045 h 1662546"/>
                <a:gd name="connsiteX59" fmla="*/ 15115 w 959743"/>
                <a:gd name="connsiteY59" fmla="*/ 846387 h 1662546"/>
                <a:gd name="connsiteX60" fmla="*/ 7557 w 959743"/>
                <a:gd name="connsiteY60" fmla="*/ 921957 h 1662546"/>
                <a:gd name="connsiteX61" fmla="*/ 0 w 959743"/>
                <a:gd name="connsiteY61" fmla="*/ 944629 h 1662546"/>
                <a:gd name="connsiteX62" fmla="*/ 15115 w 959743"/>
                <a:gd name="connsiteY62" fmla="*/ 1178896 h 1662546"/>
                <a:gd name="connsiteX63" fmla="*/ 30229 w 959743"/>
                <a:gd name="connsiteY63" fmla="*/ 1224238 h 1662546"/>
                <a:gd name="connsiteX64" fmla="*/ 60457 w 959743"/>
                <a:gd name="connsiteY64" fmla="*/ 1314923 h 1662546"/>
                <a:gd name="connsiteX65" fmla="*/ 75571 w 959743"/>
                <a:gd name="connsiteY65" fmla="*/ 1360265 h 1662546"/>
                <a:gd name="connsiteX66" fmla="*/ 83128 w 959743"/>
                <a:gd name="connsiteY66" fmla="*/ 1382936 h 1662546"/>
                <a:gd name="connsiteX67" fmla="*/ 98242 w 959743"/>
                <a:gd name="connsiteY67" fmla="*/ 1405607 h 1662546"/>
                <a:gd name="connsiteX68" fmla="*/ 113356 w 959743"/>
                <a:gd name="connsiteY68" fmla="*/ 1450949 h 1662546"/>
                <a:gd name="connsiteX69" fmla="*/ 120913 w 959743"/>
                <a:gd name="connsiteY69" fmla="*/ 1473620 h 1662546"/>
                <a:gd name="connsiteX70" fmla="*/ 136027 w 959743"/>
                <a:gd name="connsiteY70" fmla="*/ 1496291 h 1662546"/>
                <a:gd name="connsiteX71" fmla="*/ 158698 w 959743"/>
                <a:gd name="connsiteY71" fmla="*/ 1518962 h 1662546"/>
                <a:gd name="connsiteX72" fmla="*/ 181369 w 959743"/>
                <a:gd name="connsiteY72" fmla="*/ 1556748 h 1662546"/>
                <a:gd name="connsiteX73" fmla="*/ 256939 w 959743"/>
                <a:gd name="connsiteY73" fmla="*/ 1632318 h 1662546"/>
                <a:gd name="connsiteX74" fmla="*/ 279610 w 959743"/>
                <a:gd name="connsiteY74" fmla="*/ 1647432 h 1662546"/>
                <a:gd name="connsiteX75" fmla="*/ 302281 w 959743"/>
                <a:gd name="connsiteY75" fmla="*/ 1662546 h 1662546"/>
                <a:gd name="connsiteX76" fmla="*/ 355181 w 959743"/>
                <a:gd name="connsiteY76" fmla="*/ 1662546 h 166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959743" h="1662546">
                  <a:moveTo>
                    <a:pt x="959743" y="0"/>
                  </a:moveTo>
                  <a:cubicBezTo>
                    <a:pt x="899287" y="2519"/>
                    <a:pt x="838717" y="3087"/>
                    <a:pt x="778374" y="7557"/>
                  </a:cubicBezTo>
                  <a:cubicBezTo>
                    <a:pt x="770430" y="8145"/>
                    <a:pt x="763362" y="12925"/>
                    <a:pt x="755703" y="15114"/>
                  </a:cubicBezTo>
                  <a:cubicBezTo>
                    <a:pt x="745716" y="17967"/>
                    <a:pt x="735462" y="19819"/>
                    <a:pt x="725475" y="22672"/>
                  </a:cubicBezTo>
                  <a:cubicBezTo>
                    <a:pt x="649626" y="44345"/>
                    <a:pt x="767021" y="14175"/>
                    <a:pt x="672576" y="37786"/>
                  </a:cubicBezTo>
                  <a:cubicBezTo>
                    <a:pt x="665019" y="42824"/>
                    <a:pt x="658029" y="48838"/>
                    <a:pt x="649905" y="52900"/>
                  </a:cubicBezTo>
                  <a:cubicBezTo>
                    <a:pt x="612024" y="71840"/>
                    <a:pt x="617969" y="64747"/>
                    <a:pt x="581891" y="75571"/>
                  </a:cubicBezTo>
                  <a:cubicBezTo>
                    <a:pt x="566631" y="80149"/>
                    <a:pt x="536549" y="90685"/>
                    <a:pt x="536549" y="90685"/>
                  </a:cubicBezTo>
                  <a:cubicBezTo>
                    <a:pt x="528992" y="98242"/>
                    <a:pt x="522770" y="107428"/>
                    <a:pt x="513878" y="113356"/>
                  </a:cubicBezTo>
                  <a:cubicBezTo>
                    <a:pt x="507250" y="117775"/>
                    <a:pt x="497427" y="115937"/>
                    <a:pt x="491207" y="120913"/>
                  </a:cubicBezTo>
                  <a:cubicBezTo>
                    <a:pt x="442375" y="159978"/>
                    <a:pt x="510406" y="132146"/>
                    <a:pt x="453422" y="151141"/>
                  </a:cubicBezTo>
                  <a:cubicBezTo>
                    <a:pt x="450903" y="158698"/>
                    <a:pt x="449427" y="166687"/>
                    <a:pt x="445865" y="173812"/>
                  </a:cubicBezTo>
                  <a:cubicBezTo>
                    <a:pt x="441803" y="181936"/>
                    <a:pt x="434440" y="188183"/>
                    <a:pt x="430751" y="196483"/>
                  </a:cubicBezTo>
                  <a:cubicBezTo>
                    <a:pt x="424281" y="211041"/>
                    <a:pt x="415637" y="241825"/>
                    <a:pt x="415637" y="241825"/>
                  </a:cubicBezTo>
                  <a:cubicBezTo>
                    <a:pt x="418156" y="274572"/>
                    <a:pt x="419120" y="307477"/>
                    <a:pt x="423194" y="340067"/>
                  </a:cubicBezTo>
                  <a:cubicBezTo>
                    <a:pt x="424182" y="347971"/>
                    <a:pt x="422809" y="362127"/>
                    <a:pt x="430751" y="362738"/>
                  </a:cubicBezTo>
                  <a:cubicBezTo>
                    <a:pt x="493591" y="367572"/>
                    <a:pt x="556701" y="357700"/>
                    <a:pt x="619676" y="355181"/>
                  </a:cubicBezTo>
                  <a:cubicBezTo>
                    <a:pt x="624714" y="350143"/>
                    <a:pt x="634146" y="347163"/>
                    <a:pt x="634791" y="340067"/>
                  </a:cubicBezTo>
                  <a:cubicBezTo>
                    <a:pt x="636770" y="318297"/>
                    <a:pt x="635691" y="269025"/>
                    <a:pt x="612119" y="249382"/>
                  </a:cubicBezTo>
                  <a:cubicBezTo>
                    <a:pt x="601605" y="240620"/>
                    <a:pt x="573601" y="230820"/>
                    <a:pt x="559220" y="226711"/>
                  </a:cubicBezTo>
                  <a:cubicBezTo>
                    <a:pt x="549234" y="223858"/>
                    <a:pt x="538717" y="222801"/>
                    <a:pt x="528992" y="219154"/>
                  </a:cubicBezTo>
                  <a:cubicBezTo>
                    <a:pt x="518444" y="215198"/>
                    <a:pt x="509224" y="208224"/>
                    <a:pt x="498764" y="204040"/>
                  </a:cubicBezTo>
                  <a:cubicBezTo>
                    <a:pt x="483972" y="198123"/>
                    <a:pt x="453422" y="188926"/>
                    <a:pt x="453422" y="188926"/>
                  </a:cubicBezTo>
                  <a:cubicBezTo>
                    <a:pt x="430751" y="191445"/>
                    <a:pt x="407049" y="189270"/>
                    <a:pt x="385409" y="196483"/>
                  </a:cubicBezTo>
                  <a:cubicBezTo>
                    <a:pt x="368176" y="202227"/>
                    <a:pt x="355181" y="216635"/>
                    <a:pt x="340067" y="226711"/>
                  </a:cubicBezTo>
                  <a:cubicBezTo>
                    <a:pt x="319916" y="240145"/>
                    <a:pt x="310389" y="244356"/>
                    <a:pt x="294724" y="264496"/>
                  </a:cubicBezTo>
                  <a:cubicBezTo>
                    <a:pt x="283572" y="278834"/>
                    <a:pt x="274572" y="294724"/>
                    <a:pt x="264496" y="309838"/>
                  </a:cubicBezTo>
                  <a:cubicBezTo>
                    <a:pt x="249319" y="332604"/>
                    <a:pt x="245772" y="335896"/>
                    <a:pt x="234268" y="362738"/>
                  </a:cubicBezTo>
                  <a:cubicBezTo>
                    <a:pt x="231130" y="370060"/>
                    <a:pt x="229849" y="378087"/>
                    <a:pt x="226711" y="385409"/>
                  </a:cubicBezTo>
                  <a:cubicBezTo>
                    <a:pt x="222273" y="395763"/>
                    <a:pt x="215553" y="405089"/>
                    <a:pt x="211597" y="415637"/>
                  </a:cubicBezTo>
                  <a:cubicBezTo>
                    <a:pt x="207950" y="425362"/>
                    <a:pt x="206893" y="435879"/>
                    <a:pt x="204040" y="445865"/>
                  </a:cubicBezTo>
                  <a:cubicBezTo>
                    <a:pt x="201852" y="453524"/>
                    <a:pt x="199002" y="460979"/>
                    <a:pt x="196483" y="468536"/>
                  </a:cubicBezTo>
                  <a:cubicBezTo>
                    <a:pt x="199002" y="521435"/>
                    <a:pt x="198192" y="574598"/>
                    <a:pt x="204040" y="627233"/>
                  </a:cubicBezTo>
                  <a:cubicBezTo>
                    <a:pt x="205799" y="643067"/>
                    <a:pt x="204040" y="667538"/>
                    <a:pt x="219154" y="672576"/>
                  </a:cubicBezTo>
                  <a:lnTo>
                    <a:pt x="241825" y="680133"/>
                  </a:lnTo>
                  <a:cubicBezTo>
                    <a:pt x="249382" y="687690"/>
                    <a:pt x="256060" y="696243"/>
                    <a:pt x="264496" y="702804"/>
                  </a:cubicBezTo>
                  <a:cubicBezTo>
                    <a:pt x="278834" y="713956"/>
                    <a:pt x="296993" y="720188"/>
                    <a:pt x="309838" y="733032"/>
                  </a:cubicBezTo>
                  <a:cubicBezTo>
                    <a:pt x="314876" y="738070"/>
                    <a:pt x="318580" y="744960"/>
                    <a:pt x="324953" y="748146"/>
                  </a:cubicBezTo>
                  <a:cubicBezTo>
                    <a:pt x="339203" y="755271"/>
                    <a:pt x="355181" y="758222"/>
                    <a:pt x="370295" y="763260"/>
                  </a:cubicBezTo>
                  <a:cubicBezTo>
                    <a:pt x="402819" y="774101"/>
                    <a:pt x="385238" y="768885"/>
                    <a:pt x="423194" y="778374"/>
                  </a:cubicBezTo>
                  <a:cubicBezTo>
                    <a:pt x="430751" y="775855"/>
                    <a:pt x="438740" y="774379"/>
                    <a:pt x="445865" y="770817"/>
                  </a:cubicBezTo>
                  <a:cubicBezTo>
                    <a:pt x="470551" y="758474"/>
                    <a:pt x="489696" y="737566"/>
                    <a:pt x="498764" y="710361"/>
                  </a:cubicBezTo>
                  <a:lnTo>
                    <a:pt x="513878" y="665019"/>
                  </a:lnTo>
                  <a:cubicBezTo>
                    <a:pt x="511359" y="644867"/>
                    <a:pt x="513864" y="623419"/>
                    <a:pt x="506321" y="604562"/>
                  </a:cubicBezTo>
                  <a:cubicBezTo>
                    <a:pt x="502948" y="596129"/>
                    <a:pt x="491998" y="593026"/>
                    <a:pt x="483650" y="589448"/>
                  </a:cubicBezTo>
                  <a:cubicBezTo>
                    <a:pt x="474104" y="585357"/>
                    <a:pt x="463408" y="584744"/>
                    <a:pt x="453422" y="581891"/>
                  </a:cubicBezTo>
                  <a:cubicBezTo>
                    <a:pt x="400663" y="566817"/>
                    <a:pt x="468130" y="579674"/>
                    <a:pt x="377852" y="566777"/>
                  </a:cubicBezTo>
                  <a:cubicBezTo>
                    <a:pt x="347624" y="569296"/>
                    <a:pt x="316911" y="568385"/>
                    <a:pt x="287167" y="574334"/>
                  </a:cubicBezTo>
                  <a:cubicBezTo>
                    <a:pt x="278261" y="576115"/>
                    <a:pt x="272620" y="585386"/>
                    <a:pt x="264496" y="589448"/>
                  </a:cubicBezTo>
                  <a:cubicBezTo>
                    <a:pt x="257371" y="593010"/>
                    <a:pt x="248788" y="593136"/>
                    <a:pt x="241825" y="597005"/>
                  </a:cubicBezTo>
                  <a:cubicBezTo>
                    <a:pt x="225946" y="605827"/>
                    <a:pt x="213715" y="621488"/>
                    <a:pt x="196483" y="627233"/>
                  </a:cubicBezTo>
                  <a:cubicBezTo>
                    <a:pt x="188926" y="629752"/>
                    <a:pt x="180775" y="630922"/>
                    <a:pt x="173812" y="634791"/>
                  </a:cubicBezTo>
                  <a:cubicBezTo>
                    <a:pt x="157933" y="643613"/>
                    <a:pt x="128470" y="665019"/>
                    <a:pt x="128470" y="665019"/>
                  </a:cubicBezTo>
                  <a:cubicBezTo>
                    <a:pt x="123432" y="672576"/>
                    <a:pt x="120448" y="682016"/>
                    <a:pt x="113356" y="687690"/>
                  </a:cubicBezTo>
                  <a:cubicBezTo>
                    <a:pt x="107136" y="692666"/>
                    <a:pt x="96318" y="689614"/>
                    <a:pt x="90685" y="695247"/>
                  </a:cubicBezTo>
                  <a:cubicBezTo>
                    <a:pt x="82719" y="703213"/>
                    <a:pt x="81160" y="715694"/>
                    <a:pt x="75571" y="725475"/>
                  </a:cubicBezTo>
                  <a:cubicBezTo>
                    <a:pt x="71065" y="733361"/>
                    <a:pt x="64963" y="740260"/>
                    <a:pt x="60457" y="748146"/>
                  </a:cubicBezTo>
                  <a:cubicBezTo>
                    <a:pt x="54868" y="757927"/>
                    <a:pt x="50932" y="768593"/>
                    <a:pt x="45343" y="778374"/>
                  </a:cubicBezTo>
                  <a:cubicBezTo>
                    <a:pt x="40837" y="786260"/>
                    <a:pt x="33918" y="792745"/>
                    <a:pt x="30229" y="801045"/>
                  </a:cubicBezTo>
                  <a:cubicBezTo>
                    <a:pt x="23759" y="815603"/>
                    <a:pt x="15115" y="846387"/>
                    <a:pt x="15115" y="846387"/>
                  </a:cubicBezTo>
                  <a:cubicBezTo>
                    <a:pt x="12596" y="871577"/>
                    <a:pt x="11407" y="896936"/>
                    <a:pt x="7557" y="921957"/>
                  </a:cubicBezTo>
                  <a:cubicBezTo>
                    <a:pt x="6346" y="929830"/>
                    <a:pt x="0" y="936663"/>
                    <a:pt x="0" y="944629"/>
                  </a:cubicBezTo>
                  <a:cubicBezTo>
                    <a:pt x="0" y="961881"/>
                    <a:pt x="1442" y="1119647"/>
                    <a:pt x="15115" y="1178896"/>
                  </a:cubicBezTo>
                  <a:cubicBezTo>
                    <a:pt x="18698" y="1194420"/>
                    <a:pt x="25191" y="1209124"/>
                    <a:pt x="30229" y="1224238"/>
                  </a:cubicBezTo>
                  <a:lnTo>
                    <a:pt x="60457" y="1314923"/>
                  </a:lnTo>
                  <a:lnTo>
                    <a:pt x="75571" y="1360265"/>
                  </a:lnTo>
                  <a:cubicBezTo>
                    <a:pt x="78090" y="1367822"/>
                    <a:pt x="78709" y="1376308"/>
                    <a:pt x="83128" y="1382936"/>
                  </a:cubicBezTo>
                  <a:cubicBezTo>
                    <a:pt x="88166" y="1390493"/>
                    <a:pt x="94553" y="1397307"/>
                    <a:pt x="98242" y="1405607"/>
                  </a:cubicBezTo>
                  <a:cubicBezTo>
                    <a:pt x="104712" y="1420165"/>
                    <a:pt x="108318" y="1435835"/>
                    <a:pt x="113356" y="1450949"/>
                  </a:cubicBezTo>
                  <a:cubicBezTo>
                    <a:pt x="115875" y="1458506"/>
                    <a:pt x="116494" y="1466992"/>
                    <a:pt x="120913" y="1473620"/>
                  </a:cubicBezTo>
                  <a:cubicBezTo>
                    <a:pt x="125951" y="1481177"/>
                    <a:pt x="130213" y="1489314"/>
                    <a:pt x="136027" y="1496291"/>
                  </a:cubicBezTo>
                  <a:cubicBezTo>
                    <a:pt x="142869" y="1504501"/>
                    <a:pt x="151141" y="1511405"/>
                    <a:pt x="158698" y="1518962"/>
                  </a:cubicBezTo>
                  <a:cubicBezTo>
                    <a:pt x="173146" y="1562307"/>
                    <a:pt x="156474" y="1523554"/>
                    <a:pt x="181369" y="1556748"/>
                  </a:cubicBezTo>
                  <a:cubicBezTo>
                    <a:pt x="231747" y="1623920"/>
                    <a:pt x="186409" y="1585298"/>
                    <a:pt x="256939" y="1632318"/>
                  </a:cubicBezTo>
                  <a:lnTo>
                    <a:pt x="279610" y="1647432"/>
                  </a:lnTo>
                  <a:cubicBezTo>
                    <a:pt x="287167" y="1652470"/>
                    <a:pt x="293199" y="1662546"/>
                    <a:pt x="302281" y="1662546"/>
                  </a:cubicBezTo>
                  <a:lnTo>
                    <a:pt x="355181" y="1662546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04728" y="3068960"/>
              <a:ext cx="928801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Optical system</a:t>
              </a:r>
              <a:endParaRPr lang="en-GB" dirty="0"/>
            </a:p>
          </p:txBody>
        </p:sp>
        <p:sp>
          <p:nvSpPr>
            <p:cNvPr id="20" name="Isosceles Triangle 19"/>
            <p:cNvSpPr/>
            <p:nvPr/>
          </p:nvSpPr>
          <p:spPr>
            <a:xfrm rot="12385834">
              <a:off x="3686397" y="1994365"/>
              <a:ext cx="45719" cy="790576"/>
            </a:xfrm>
            <a:prstGeom prst="triangle">
              <a:avLst/>
            </a:pr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  <a:tileRect/>
                </a:gra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2385834">
              <a:off x="3638417" y="2080106"/>
              <a:ext cx="49541" cy="57587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2795671">
              <a:off x="3790675" y="1825007"/>
              <a:ext cx="45719" cy="4362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800872" y="2121229"/>
              <a:ext cx="1823542" cy="116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0" idx="3"/>
            </p:cNvCxnSpPr>
            <p:nvPr/>
          </p:nvCxnSpPr>
          <p:spPr>
            <a:xfrm>
              <a:off x="3885204" y="2035682"/>
              <a:ext cx="1739210" cy="746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637076" y="1772816"/>
              <a:ext cx="907892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Streak</a:t>
              </a:r>
            </a:p>
            <a:p>
              <a:r>
                <a:rPr lang="en-GB" dirty="0" smtClean="0"/>
                <a:t>Camera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04828" y="3140968"/>
              <a:ext cx="82809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Photodiode</a:t>
              </a:r>
            </a:p>
            <a:p>
              <a:r>
                <a:rPr lang="en-GB" sz="1050" dirty="0" smtClean="0"/>
                <a:t>(5 ns)</a:t>
              </a:r>
              <a:endParaRPr lang="en-GB" sz="105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46553" y="5589240"/>
              <a:ext cx="95310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3 ns min. exposure</a:t>
              </a:r>
              <a:endParaRPr lang="en-GB" sz="11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0552" y="3751016"/>
              <a:ext cx="95310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signal (fibre, 20m, ~100 ns)</a:t>
              </a:r>
              <a:endParaRPr lang="en-GB" sz="1100" dirty="0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flipV="1">
              <a:off x="4148238" y="3393570"/>
              <a:ext cx="901578" cy="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11"/>
            <p:cNvSpPr>
              <a:spLocks noChangeShapeType="1"/>
            </p:cNvSpPr>
            <p:nvPr/>
          </p:nvSpPr>
          <p:spPr bwMode="auto">
            <a:xfrm flipV="1">
              <a:off x="5006268" y="3752459"/>
              <a:ext cx="22539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5032173" y="3393571"/>
              <a:ext cx="0" cy="380717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3"/>
            <p:cNvSpPr>
              <a:spLocks noChangeShapeType="1"/>
            </p:cNvSpPr>
            <p:nvPr/>
          </p:nvSpPr>
          <p:spPr bwMode="auto">
            <a:xfrm flipH="1">
              <a:off x="5241032" y="3395297"/>
              <a:ext cx="0" cy="37434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 flipV="1">
              <a:off x="5241032" y="3392023"/>
              <a:ext cx="576064" cy="327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53000" y="3212976"/>
              <a:ext cx="360040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19944" y="3940314"/>
              <a:ext cx="106915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Delay stage (6 fs step, 0.75 ns range)</a:t>
              </a:r>
              <a:endParaRPr lang="en-GB" sz="11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17096" y="3212976"/>
              <a:ext cx="907892" cy="30777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Amplifier</a:t>
              </a:r>
              <a:endParaRPr lang="en-GB" sz="1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13240" y="3212976"/>
              <a:ext cx="907892" cy="30777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Oscillator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802403" y="3323484"/>
              <a:ext cx="216024" cy="86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81192" y="350100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/>
                <a:t>Pulse picker</a:t>
              </a:r>
              <a:endParaRPr lang="en-GB" sz="9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7473280" y="2545208"/>
              <a:ext cx="0" cy="6504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681192" y="2041684"/>
              <a:ext cx="923440" cy="5232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Pulse generator</a:t>
              </a:r>
            </a:p>
          </p:txBody>
        </p:sp>
        <p:cxnSp>
          <p:nvCxnSpPr>
            <p:cNvPr id="42" name="Straight Arrow Connector 41"/>
            <p:cNvCxnSpPr>
              <a:stCxn id="49" idx="2"/>
            </p:cNvCxnSpPr>
            <p:nvPr/>
          </p:nvCxnSpPr>
          <p:spPr>
            <a:xfrm>
              <a:off x="7826018" y="1749229"/>
              <a:ext cx="0" cy="14637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6897216" y="2815488"/>
              <a:ext cx="432051" cy="133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6897216" y="2815488"/>
              <a:ext cx="0" cy="5079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329264" y="2553290"/>
              <a:ext cx="0" cy="27551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761312" y="2715410"/>
              <a:ext cx="12241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RF (74.963 MHz)</a:t>
              </a:r>
              <a:endParaRPr lang="en-GB" sz="11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185248" y="765865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RF (74.963 MHz, 13.3ns)</a:t>
              </a:r>
              <a:endParaRPr lang="en-GB" sz="11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77136" y="2566065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RF (37.4815 MHz, 26.6 ns)</a:t>
              </a:r>
              <a:endParaRPr lang="en-GB" sz="11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545288" y="1318342"/>
              <a:ext cx="561460" cy="4308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Phase shifter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7797598" y="1052736"/>
              <a:ext cx="0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169024" y="248457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/>
                <a:t>5 Hz rep.</a:t>
              </a:r>
              <a:endParaRPr lang="en-GB" sz="900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2792760" y="5397316"/>
              <a:ext cx="6407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487471" y="4990581"/>
              <a:ext cx="12251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Trigger from the accelerator</a:t>
              </a:r>
              <a:endParaRPr lang="en-GB" sz="1100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3425622" y="4859868"/>
              <a:ext cx="7907" cy="5261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7257256" y="2636912"/>
              <a:ext cx="64807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Ref (74.963 MHz)</a:t>
              </a:r>
              <a:endParaRPr lang="en-GB" sz="1100" dirty="0"/>
            </a:p>
          </p:txBody>
        </p:sp>
      </p:grpSp>
      <p:sp>
        <p:nvSpPr>
          <p:cNvPr id="64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Timing and synchronization </a:t>
            </a: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scheme</a:t>
            </a:r>
            <a:endParaRPr lang="en-US" altLang="zh-CN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9561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EO monitor Design for CALIFES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19675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Chamber design</a:t>
            </a:r>
            <a:endParaRPr lang="zh-CN" altLang="en-US" sz="2000" b="1" dirty="0" smtClean="0">
              <a:latin typeface="Calibri" pitchFamily="34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2050" name="Picture 2" descr="C:\Users\rpan\Documents\CERN\CTF3\Chamber pics\vue des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772816"/>
            <a:ext cx="4896544" cy="30603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47"/>
          <p:cNvGrpSpPr/>
          <p:nvPr/>
        </p:nvGrpSpPr>
        <p:grpSpPr>
          <a:xfrm>
            <a:off x="5076056" y="4864926"/>
            <a:ext cx="2160240" cy="1876442"/>
            <a:chOff x="-15552" y="4632765"/>
            <a:chExt cx="2316257" cy="1948450"/>
          </a:xfrm>
        </p:grpSpPr>
        <p:cxnSp>
          <p:nvCxnSpPr>
            <p:cNvPr id="18" name="Straight Arrow Connector 1027"/>
            <p:cNvCxnSpPr/>
            <p:nvPr/>
          </p:nvCxnSpPr>
          <p:spPr>
            <a:xfrm flipH="1">
              <a:off x="200472" y="5763013"/>
              <a:ext cx="720080" cy="3600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42"/>
            <p:cNvCxnSpPr/>
            <p:nvPr/>
          </p:nvCxnSpPr>
          <p:spPr>
            <a:xfrm>
              <a:off x="920552" y="5763013"/>
              <a:ext cx="720080" cy="3600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46"/>
            <p:cNvCxnSpPr/>
            <p:nvPr/>
          </p:nvCxnSpPr>
          <p:spPr>
            <a:xfrm flipV="1">
              <a:off x="920552" y="4863180"/>
              <a:ext cx="0" cy="8998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-15552" y="6077467"/>
              <a:ext cx="75608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&lt;100&gt;</a:t>
              </a:r>
              <a:endParaRPr lang="en-GB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68624" y="6051045"/>
              <a:ext cx="73208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&lt;010&gt;</a:t>
              </a:r>
              <a:endParaRPr lang="en-GB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046" y="4632765"/>
              <a:ext cx="89057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&lt;001&gt;</a:t>
              </a:r>
              <a:endParaRPr lang="en-GB" sz="1100" dirty="0"/>
            </a:p>
          </p:txBody>
        </p:sp>
        <p:sp>
          <p:nvSpPr>
            <p:cNvPr id="24" name="Rectangle 1035"/>
            <p:cNvSpPr/>
            <p:nvPr/>
          </p:nvSpPr>
          <p:spPr>
            <a:xfrm>
              <a:off x="586429" y="5258957"/>
              <a:ext cx="684076" cy="684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60"/>
            <p:cNvCxnSpPr/>
            <p:nvPr/>
          </p:nvCxnSpPr>
          <p:spPr>
            <a:xfrm>
              <a:off x="954082" y="5604678"/>
              <a:ext cx="50405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424608" y="5474981"/>
              <a:ext cx="68655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&lt;-110&gt;</a:t>
              </a:r>
              <a:endParaRPr lang="en-GB" sz="1100" dirty="0"/>
            </a:p>
          </p:txBody>
        </p:sp>
        <p:cxnSp>
          <p:nvCxnSpPr>
            <p:cNvPr id="27" name="Straight Arrow Connector 63"/>
            <p:cNvCxnSpPr/>
            <p:nvPr/>
          </p:nvCxnSpPr>
          <p:spPr>
            <a:xfrm flipV="1">
              <a:off x="954082" y="5979454"/>
              <a:ext cx="0" cy="3054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32520" y="6319605"/>
              <a:ext cx="68655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&lt;-1-10&gt;</a:t>
              </a:r>
              <a:endParaRPr lang="en-GB" sz="11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63421" y="5203441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chamber includes a mirror</a:t>
            </a:r>
          </a:p>
          <a:p>
            <a:r>
              <a:rPr lang="en-GB" dirty="0" smtClean="0"/>
              <a:t>The second chamber includes a mirror, a crystal and a OTR screen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122732" y="563023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Crystal orientation</a:t>
            </a:r>
            <a:endParaRPr lang="en-GB" dirty="0"/>
          </a:p>
        </p:txBody>
      </p:sp>
      <p:grpSp>
        <p:nvGrpSpPr>
          <p:cNvPr id="30" name="组合 29"/>
          <p:cNvGrpSpPr/>
          <p:nvPr/>
        </p:nvGrpSpPr>
        <p:grpSpPr>
          <a:xfrm>
            <a:off x="5364088" y="1628800"/>
            <a:ext cx="3456384" cy="3194536"/>
            <a:chOff x="5364088" y="1628800"/>
            <a:chExt cx="3456384" cy="31945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1227" t="27188" r="22247" b="12766"/>
            <a:stretch>
              <a:fillRect/>
            </a:stretch>
          </p:blipFill>
          <p:spPr bwMode="auto">
            <a:xfrm>
              <a:off x="5364088" y="1628800"/>
              <a:ext cx="3456384" cy="3194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6948264" y="2996952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OTR</a:t>
              </a:r>
              <a:endParaRPr lang="zh-CN" alt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Laser/OTR Transfer </a:t>
            </a:r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Line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/>
          <a:srcRect l="9641" r="22373"/>
          <a:stretch/>
        </p:blipFill>
        <p:spPr bwMode="auto">
          <a:xfrm>
            <a:off x="209466" y="1331519"/>
            <a:ext cx="4813989" cy="44255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30148" y="4437112"/>
            <a:ext cx="40063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We transfer the 780nm fs laser from our laser lab (building 2010-1-002) to CLEX, and transfer the OTR photons from CLEX to our lab.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777" t="14639" r="17221" b="44142"/>
          <a:stretch/>
        </p:blipFill>
        <p:spPr bwMode="auto">
          <a:xfrm>
            <a:off x="4932040" y="1268760"/>
            <a:ext cx="4104456" cy="136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220072" y="2564904"/>
            <a:ext cx="3888432" cy="646331"/>
            <a:chOff x="5148064" y="2708920"/>
            <a:chExt cx="3888432" cy="646331"/>
          </a:xfrm>
        </p:grpSpPr>
        <p:sp>
          <p:nvSpPr>
            <p:cNvPr id="3" name="TextBox 2"/>
            <p:cNvSpPr txBox="1"/>
            <p:nvPr/>
          </p:nvSpPr>
          <p:spPr>
            <a:xfrm>
              <a:off x="5148064" y="2719953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Laser lab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40152" y="2708920"/>
              <a:ext cx="6581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Streak camera room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36296" y="2708920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CLEX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44408" y="2708920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CLEX</a:t>
              </a:r>
              <a:endParaRPr lang="en-GB" sz="1200" dirty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95" t="8016" r="15637" b="65354"/>
          <a:stretch/>
        </p:blipFill>
        <p:spPr bwMode="auto">
          <a:xfrm>
            <a:off x="5148064" y="3175322"/>
            <a:ext cx="3888432" cy="82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Laser/OTR Transfer Line 2</a:t>
            </a:r>
            <a:endParaRPr lang="en-US" altLang="zh-CN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9807" r="9242"/>
          <a:stretch/>
        </p:blipFill>
        <p:spPr bwMode="auto">
          <a:xfrm>
            <a:off x="230832" y="1772816"/>
            <a:ext cx="5810250" cy="4485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60848"/>
            <a:ext cx="2676525" cy="32721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77548" y="1172651"/>
            <a:ext cx="4006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Installation:</a:t>
            </a:r>
          </a:p>
          <a:p>
            <a:r>
              <a:rPr lang="en-GB" dirty="0" smtClean="0"/>
              <a:t>Take the box1 and box2 for example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444208" y="5453667"/>
            <a:ext cx="252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Mirror/lens cover box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684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Laser/OTR Transfer Line 3</a:t>
            </a:r>
            <a:endParaRPr lang="en-US" altLang="zh-CN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9475" r="10738"/>
          <a:stretch/>
        </p:blipFill>
        <p:spPr bwMode="auto">
          <a:xfrm>
            <a:off x="611560" y="1268760"/>
            <a:ext cx="7200800" cy="52565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73148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Expected Resolution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7544" y="1340768"/>
            <a:ext cx="7200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zh-CN" sz="2000" b="1" dirty="0" smtClean="0"/>
              <a:t>1.  </a:t>
            </a:r>
            <a:r>
              <a:rPr lang="en-US" altLang="zh-CN" sz="2000" dirty="0" smtClean="0"/>
              <a:t>Distance between crystal and e-beam</a:t>
            </a:r>
          </a:p>
          <a:p>
            <a:pPr marL="457200" indent="-457200"/>
            <a:r>
              <a:rPr lang="en-US" altLang="zh-CN" sz="2000" dirty="0" smtClean="0"/>
              <a:t>	 </a:t>
            </a:r>
          </a:p>
          <a:p>
            <a:pPr marL="457200" indent="-457200"/>
            <a:r>
              <a:rPr lang="en-US" altLang="zh-CN" sz="2000" dirty="0" smtClean="0"/>
              <a:t>                           ~10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  at r=5 mm</a:t>
            </a:r>
          </a:p>
          <a:p>
            <a:pPr marL="457200" indent="-457200"/>
            <a:endParaRPr lang="en-US" altLang="zh-CN" sz="2000" dirty="0" smtClean="0"/>
          </a:p>
          <a:p>
            <a:r>
              <a:rPr lang="en-US" altLang="zh-CN" sz="2000" b="1" dirty="0" smtClean="0"/>
              <a:t>2. </a:t>
            </a:r>
            <a:r>
              <a:rPr lang="en-US" altLang="zh-CN" sz="2000" dirty="0" smtClean="0"/>
              <a:t>The frequency response of crystal (material and thickness)</a:t>
            </a:r>
          </a:p>
          <a:p>
            <a:r>
              <a:rPr lang="en-US" altLang="zh-CN" sz="2000" dirty="0" smtClean="0"/>
              <a:t>     </a:t>
            </a:r>
          </a:p>
          <a:p>
            <a:r>
              <a:rPr lang="en-US" altLang="zh-CN" sz="2000" dirty="0" smtClean="0"/>
              <a:t>           for 1 mm </a:t>
            </a:r>
            <a:r>
              <a:rPr lang="en-US" altLang="zh-CN" sz="2000" dirty="0" err="1" smtClean="0"/>
              <a:t>ZnTe</a:t>
            </a:r>
            <a:r>
              <a:rPr lang="en-US" altLang="zh-CN" sz="2000" dirty="0" smtClean="0"/>
              <a:t>:  ~333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          ~1/(3THz)</a:t>
            </a:r>
          </a:p>
          <a:p>
            <a:endParaRPr lang="en-US" altLang="zh-CN" sz="2000" dirty="0" smtClean="0"/>
          </a:p>
          <a:p>
            <a:r>
              <a:rPr lang="en-US" altLang="zh-CN" sz="2000" b="1" dirty="0" smtClean="0"/>
              <a:t>3. </a:t>
            </a:r>
            <a:r>
              <a:rPr lang="en-US" altLang="zh-CN" sz="2000" dirty="0" smtClean="0"/>
              <a:t>EOSD limitation (Laser pulse duration and chirped duration)</a:t>
            </a:r>
          </a:p>
          <a:p>
            <a:r>
              <a:rPr lang="en-US" altLang="zh-CN" sz="2000" dirty="0" smtClean="0"/>
              <a:t>                         </a:t>
            </a:r>
          </a:p>
          <a:p>
            <a:r>
              <a:rPr lang="en-US" altLang="zh-CN" sz="2000" dirty="0" smtClean="0"/>
              <a:t>	                             ~550 fs    (100 fs</a:t>
            </a:r>
            <a:r>
              <a:rPr lang="en-US" altLang="zh-CN" sz="2000" dirty="0" smtClean="0">
                <a:sym typeface="Wingdings" pitchFamily="2" charset="2"/>
              </a:rPr>
              <a:t>3 </a:t>
            </a:r>
            <a:r>
              <a:rPr lang="en-US" altLang="zh-CN" sz="2000" dirty="0" err="1" smtClean="0">
                <a:sym typeface="Wingdings" pitchFamily="2" charset="2"/>
              </a:rPr>
              <a:t>ps</a:t>
            </a:r>
            <a:r>
              <a:rPr lang="en-US" altLang="zh-CN" sz="2000" dirty="0" smtClean="0"/>
              <a:t>)</a:t>
            </a:r>
          </a:p>
          <a:p>
            <a:endParaRPr lang="en-US" altLang="zh-CN" sz="2000" dirty="0" smtClean="0"/>
          </a:p>
          <a:p>
            <a:r>
              <a:rPr lang="en-US" altLang="zh-CN" sz="2000" b="1" dirty="0" smtClean="0"/>
              <a:t>4. </a:t>
            </a:r>
            <a:r>
              <a:rPr lang="en-US" altLang="zh-CN" sz="2000" dirty="0" smtClean="0"/>
              <a:t>Resolution of spectrometer and CCD   ~40 fs (512 pixels)</a:t>
            </a:r>
          </a:p>
          <a:p>
            <a:endParaRPr lang="en-US" altLang="zh-CN" sz="2000" dirty="0" smtClean="0"/>
          </a:p>
          <a:p>
            <a:endParaRPr lang="zh-CN" altLang="en-US" sz="2000" dirty="0"/>
          </a:p>
        </p:txBody>
      </p:sp>
      <p:grpSp>
        <p:nvGrpSpPr>
          <p:cNvPr id="23" name="组合 22"/>
          <p:cNvGrpSpPr/>
          <p:nvPr/>
        </p:nvGrpSpPr>
        <p:grpSpPr>
          <a:xfrm>
            <a:off x="7668344" y="1268760"/>
            <a:ext cx="432048" cy="1224136"/>
            <a:chOff x="6444208" y="1556792"/>
            <a:chExt cx="864096" cy="1800200"/>
          </a:xfrm>
        </p:grpSpPr>
        <p:grpSp>
          <p:nvGrpSpPr>
            <p:cNvPr id="13" name="组合 12"/>
            <p:cNvGrpSpPr/>
            <p:nvPr/>
          </p:nvGrpSpPr>
          <p:grpSpPr>
            <a:xfrm>
              <a:off x="6444208" y="1844824"/>
              <a:ext cx="144016" cy="1512168"/>
              <a:chOff x="5652120" y="1844824"/>
              <a:chExt cx="144016" cy="1512168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652120" y="256490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箭头连接符 15"/>
              <p:cNvCxnSpPr>
                <a:stCxn id="14" idx="0"/>
              </p:cNvCxnSpPr>
              <p:nvPr/>
            </p:nvCxnSpPr>
            <p:spPr>
              <a:xfrm flipV="1">
                <a:off x="5724128" y="1844824"/>
                <a:ext cx="0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/>
              <p:cNvCxnSpPr>
                <a:stCxn id="14" idx="4"/>
              </p:cNvCxnSpPr>
              <p:nvPr/>
            </p:nvCxnSpPr>
            <p:spPr>
              <a:xfrm flipH="1">
                <a:off x="5652120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>
                <a:stCxn id="14" idx="0"/>
              </p:cNvCxnSpPr>
              <p:nvPr/>
            </p:nvCxnSpPr>
            <p:spPr>
              <a:xfrm flipH="1" flipV="1">
                <a:off x="5652120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>
                <a:stCxn id="14" idx="4"/>
              </p:cNvCxnSpPr>
              <p:nvPr/>
            </p:nvCxnSpPr>
            <p:spPr>
              <a:xfrm>
                <a:off x="5724128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>
                <a:stCxn id="14" idx="0"/>
              </p:cNvCxnSpPr>
              <p:nvPr/>
            </p:nvCxnSpPr>
            <p:spPr>
              <a:xfrm flipV="1">
                <a:off x="5724128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>
                <a:stCxn id="14" idx="4"/>
              </p:cNvCxnSpPr>
              <p:nvPr/>
            </p:nvCxnSpPr>
            <p:spPr>
              <a:xfrm>
                <a:off x="5724128" y="2708920"/>
                <a:ext cx="0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1556792"/>
              <a:ext cx="504056" cy="547261"/>
            </a:xfrm>
            <a:prstGeom prst="rect">
              <a:avLst/>
            </a:prstGeom>
            <a:noFill/>
          </p:spPr>
        </p:pic>
      </p:grpSp>
      <p:grpSp>
        <p:nvGrpSpPr>
          <p:cNvPr id="89" name="Group 88"/>
          <p:cNvGrpSpPr/>
          <p:nvPr/>
        </p:nvGrpSpPr>
        <p:grpSpPr>
          <a:xfrm>
            <a:off x="6948264" y="5517232"/>
            <a:ext cx="1584176" cy="936104"/>
            <a:chOff x="5436096" y="6309320"/>
            <a:chExt cx="1584176" cy="936104"/>
          </a:xfrm>
        </p:grpSpPr>
        <p:sp>
          <p:nvSpPr>
            <p:cNvPr id="32" name="Isosceles Triangle 31"/>
            <p:cNvSpPr/>
            <p:nvPr/>
          </p:nvSpPr>
          <p:spPr>
            <a:xfrm rot="16200000">
              <a:off x="6264188" y="6273317"/>
              <a:ext cx="288032" cy="648072"/>
            </a:xfrm>
            <a:prstGeom prst="triangle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 flipV="1">
              <a:off x="6084168" y="6597352"/>
              <a:ext cx="216024" cy="43669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5580112" y="7029400"/>
              <a:ext cx="720080" cy="464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6084168" y="6885384"/>
              <a:ext cx="36004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155"/>
            <p:cNvGrpSpPr/>
            <p:nvPr/>
          </p:nvGrpSpPr>
          <p:grpSpPr>
            <a:xfrm rot="10220182">
              <a:off x="5815435" y="6418236"/>
              <a:ext cx="572575" cy="326468"/>
              <a:chOff x="7387422" y="5085184"/>
              <a:chExt cx="1770108" cy="1008112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V="1">
                <a:off x="7555210" y="5085184"/>
                <a:ext cx="1344149" cy="1008112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/>
              <p:cNvSpPr/>
              <p:nvPr/>
            </p:nvSpPr>
            <p:spPr>
              <a:xfrm rot="19357865">
                <a:off x="7387422" y="5617670"/>
                <a:ext cx="1770108" cy="4571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Freeform 61"/>
            <p:cNvSpPr/>
            <p:nvPr/>
          </p:nvSpPr>
          <p:spPr>
            <a:xfrm rot="5400000">
              <a:off x="6660232" y="6453336"/>
              <a:ext cx="504056" cy="216025"/>
            </a:xfrm>
            <a:custGeom>
              <a:avLst/>
              <a:gdLst>
                <a:gd name="connsiteX0" fmla="*/ 66754 w 686430"/>
                <a:gd name="connsiteY0" fmla="*/ 507580 h 532770"/>
                <a:gd name="connsiteX1" fmla="*/ 210338 w 686430"/>
                <a:gd name="connsiteY1" fmla="*/ 371553 h 532770"/>
                <a:gd name="connsiteX2" fmla="*/ 316136 w 686430"/>
                <a:gd name="connsiteY2" fmla="*/ 1259 h 532770"/>
                <a:gd name="connsiteX3" fmla="*/ 414377 w 686430"/>
                <a:gd name="connsiteY3" fmla="*/ 363996 h 532770"/>
                <a:gd name="connsiteX4" fmla="*/ 520176 w 686430"/>
                <a:gd name="connsiteY4" fmla="*/ 311097 h 532770"/>
                <a:gd name="connsiteX5" fmla="*/ 610860 w 686430"/>
                <a:gd name="connsiteY5" fmla="*/ 500023 h 532770"/>
                <a:gd name="connsiteX6" fmla="*/ 66754 w 686430"/>
                <a:gd name="connsiteY6" fmla="*/ 507580 h 53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430" h="532770">
                  <a:moveTo>
                    <a:pt x="66754" y="507580"/>
                  </a:moveTo>
                  <a:cubicBezTo>
                    <a:pt x="0" y="486168"/>
                    <a:pt x="168774" y="455940"/>
                    <a:pt x="210338" y="371553"/>
                  </a:cubicBezTo>
                  <a:cubicBezTo>
                    <a:pt x="251902" y="287166"/>
                    <a:pt x="282130" y="2518"/>
                    <a:pt x="316136" y="1259"/>
                  </a:cubicBezTo>
                  <a:cubicBezTo>
                    <a:pt x="350142" y="0"/>
                    <a:pt x="380370" y="312356"/>
                    <a:pt x="414377" y="363996"/>
                  </a:cubicBezTo>
                  <a:cubicBezTo>
                    <a:pt x="448384" y="415636"/>
                    <a:pt x="487429" y="288426"/>
                    <a:pt x="520176" y="311097"/>
                  </a:cubicBezTo>
                  <a:cubicBezTo>
                    <a:pt x="552923" y="333768"/>
                    <a:pt x="686430" y="467276"/>
                    <a:pt x="610860" y="500023"/>
                  </a:cubicBezTo>
                  <a:cubicBezTo>
                    <a:pt x="535290" y="532770"/>
                    <a:pt x="133508" y="528992"/>
                    <a:pt x="66754" y="507580"/>
                  </a:cubicBezTo>
                  <a:close/>
                </a:path>
              </a:pathLst>
            </a:cu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0800000" scaled="0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36096" y="6309320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Grating</a:t>
              </a:r>
              <a:endParaRPr lang="en-GB" sz="1200" b="1" dirty="0"/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/>
          <a:srcRect l="27391" t="22266" r="31102" b="11782"/>
          <a:stretch>
            <a:fillRect/>
          </a:stretch>
        </p:blipFill>
        <p:spPr bwMode="auto">
          <a:xfrm>
            <a:off x="7164289" y="2564904"/>
            <a:ext cx="1368152" cy="122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/>
          <a:srcRect l="23517" t="18329" r="27781" b="12766"/>
          <a:stretch>
            <a:fillRect/>
          </a:stretch>
        </p:blipFill>
        <p:spPr bwMode="auto">
          <a:xfrm>
            <a:off x="7112854" y="4005064"/>
            <a:ext cx="1563602" cy="124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 l="15944" t="43860" r="66338" b="49210"/>
          <a:stretch>
            <a:fillRect/>
          </a:stretch>
        </p:blipFill>
        <p:spPr bwMode="auto">
          <a:xfrm>
            <a:off x="1187624" y="4339501"/>
            <a:ext cx="1872208" cy="4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 l="44881" t="13460" r="45275" b="73940"/>
          <a:stretch>
            <a:fillRect/>
          </a:stretch>
        </p:blipFill>
        <p:spPr bwMode="auto">
          <a:xfrm>
            <a:off x="1043608" y="1772816"/>
            <a:ext cx="9001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Summary &amp; Outlook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2" name="组合 42"/>
          <p:cNvGrpSpPr/>
          <p:nvPr/>
        </p:nvGrpSpPr>
        <p:grpSpPr>
          <a:xfrm>
            <a:off x="1187624" y="1628800"/>
            <a:ext cx="5472608" cy="646331"/>
            <a:chOff x="1187624" y="1628800"/>
            <a:chExt cx="5472608" cy="646331"/>
          </a:xfrm>
        </p:grpSpPr>
        <p:sp>
          <p:nvSpPr>
            <p:cNvPr id="13" name="TextBox 12"/>
            <p:cNvSpPr txBox="1"/>
            <p:nvPr/>
          </p:nvSpPr>
          <p:spPr>
            <a:xfrm>
              <a:off x="1619672" y="1628800"/>
              <a:ext cx="50405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EO technique is </a:t>
              </a:r>
              <a:r>
                <a:rPr lang="en-US" altLang="zh-CN" dirty="0"/>
                <a:t>a </a:t>
              </a:r>
              <a:r>
                <a:rPr lang="en-US" altLang="zh-CN" dirty="0" smtClean="0"/>
                <a:t>non-destructive testing technique, and has the feasibility in fs resolution.</a:t>
              </a:r>
              <a:endParaRPr lang="zh-CN" altLang="en-US" dirty="0"/>
            </a:p>
          </p:txBody>
        </p:sp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1187624" y="1772816"/>
              <a:ext cx="381000" cy="381000"/>
              <a:chOff x="2078" y="1680"/>
              <a:chExt cx="1615" cy="1615"/>
            </a:xfrm>
          </p:grpSpPr>
          <p:sp>
            <p:nvSpPr>
              <p:cNvPr id="16" name="Oval 5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Oval 5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" name="Oval 5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5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" name="Oval 5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5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45"/>
          <p:cNvGrpSpPr/>
          <p:nvPr/>
        </p:nvGrpSpPr>
        <p:grpSpPr>
          <a:xfrm>
            <a:off x="1187624" y="2420888"/>
            <a:ext cx="5184576" cy="453008"/>
            <a:chOff x="1187624" y="2708920"/>
            <a:chExt cx="5184576" cy="453008"/>
          </a:xfrm>
        </p:grpSpPr>
        <p:sp>
          <p:nvSpPr>
            <p:cNvPr id="14" name="矩形 13"/>
            <p:cNvSpPr/>
            <p:nvPr/>
          </p:nvSpPr>
          <p:spPr>
            <a:xfrm>
              <a:off x="1619672" y="2708920"/>
              <a:ext cx="47525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dirty="0"/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1187624" y="2780928"/>
              <a:ext cx="381000" cy="381000"/>
              <a:chOff x="2078" y="1680"/>
              <a:chExt cx="1615" cy="1615"/>
            </a:xfrm>
          </p:grpSpPr>
          <p:sp>
            <p:nvSpPr>
              <p:cNvPr id="23" name="Oval 6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Oval 6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Oval 6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6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48BE67">
                      <a:gamma/>
                      <a:shade val="0"/>
                      <a:invGamma/>
                    </a:srgbClr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6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6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48BE67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46"/>
          <p:cNvGrpSpPr/>
          <p:nvPr/>
        </p:nvGrpSpPr>
        <p:grpSpPr>
          <a:xfrm>
            <a:off x="1187624" y="3212976"/>
            <a:ext cx="6192688" cy="1200329"/>
            <a:chOff x="1187624" y="3717032"/>
            <a:chExt cx="6192688" cy="1200329"/>
          </a:xfrm>
        </p:grpSpPr>
        <p:sp>
          <p:nvSpPr>
            <p:cNvPr id="8" name="TextBox 7"/>
            <p:cNvSpPr txBox="1"/>
            <p:nvPr/>
          </p:nvSpPr>
          <p:spPr>
            <a:xfrm>
              <a:off x="1619672" y="3717032"/>
              <a:ext cx="57606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Based on numerical simulation, the resolution of this system is expected to be sub-picosecond.</a:t>
              </a:r>
              <a:endParaRPr lang="zh-CN" altLang="en-US" dirty="0"/>
            </a:p>
            <a:p>
              <a:endParaRPr lang="en-US" altLang="zh-CN" dirty="0" smtClean="0"/>
            </a:p>
            <a:p>
              <a:endParaRPr lang="zh-CN" altLang="en-US" dirty="0"/>
            </a:p>
          </p:txBody>
        </p:sp>
        <p:grpSp>
          <p:nvGrpSpPr>
            <p:cNvPr id="10" name="Group 67"/>
            <p:cNvGrpSpPr>
              <a:grpSpLocks/>
            </p:cNvGrpSpPr>
            <p:nvPr/>
          </p:nvGrpSpPr>
          <p:grpSpPr bwMode="auto">
            <a:xfrm>
              <a:off x="1187624" y="3789040"/>
              <a:ext cx="381000" cy="381000"/>
              <a:chOff x="2078" y="1680"/>
              <a:chExt cx="1615" cy="1615"/>
            </a:xfrm>
          </p:grpSpPr>
          <p:sp>
            <p:nvSpPr>
              <p:cNvPr id="30" name="Oval 6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6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" name="Oval 7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7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7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Oval 7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47"/>
          <p:cNvGrpSpPr/>
          <p:nvPr/>
        </p:nvGrpSpPr>
        <p:grpSpPr>
          <a:xfrm>
            <a:off x="1187624" y="4293096"/>
            <a:ext cx="6192688" cy="680065"/>
            <a:chOff x="1187624" y="5352256"/>
            <a:chExt cx="6192688" cy="680065"/>
          </a:xfrm>
        </p:grpSpPr>
        <p:sp>
          <p:nvSpPr>
            <p:cNvPr id="12" name="TextBox 11"/>
            <p:cNvSpPr txBox="1"/>
            <p:nvPr/>
          </p:nvSpPr>
          <p:spPr>
            <a:xfrm>
              <a:off x="1619672" y="5385990"/>
              <a:ext cx="57606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The system waiting for being installed during the winter shut down. First measurement in the beginning of next year.</a:t>
              </a:r>
              <a:endParaRPr lang="zh-CN" altLang="en-US" dirty="0"/>
            </a:p>
          </p:txBody>
        </p:sp>
        <p:grpSp>
          <p:nvGrpSpPr>
            <p:cNvPr id="15" name="Group 74"/>
            <p:cNvGrpSpPr>
              <a:grpSpLocks/>
            </p:cNvGrpSpPr>
            <p:nvPr/>
          </p:nvGrpSpPr>
          <p:grpSpPr bwMode="auto">
            <a:xfrm>
              <a:off x="1187624" y="5352256"/>
              <a:ext cx="381000" cy="381000"/>
              <a:chOff x="2078" y="1680"/>
              <a:chExt cx="1615" cy="1615"/>
            </a:xfrm>
          </p:grpSpPr>
          <p:sp>
            <p:nvSpPr>
              <p:cNvPr id="37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Oval 7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7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8D67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4" name="Rectangle 43"/>
          <p:cNvSpPr/>
          <p:nvPr/>
        </p:nvSpPr>
        <p:spPr>
          <a:xfrm>
            <a:off x="683568" y="1268760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Summary: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737318" y="3912096"/>
            <a:ext cx="1098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Outlook:</a:t>
            </a:r>
            <a:endParaRPr lang="en-GB" dirty="0"/>
          </a:p>
        </p:txBody>
      </p:sp>
      <p:sp>
        <p:nvSpPr>
          <p:cNvPr id="49" name="矩形 48"/>
          <p:cNvSpPr/>
          <p:nvPr/>
        </p:nvSpPr>
        <p:spPr>
          <a:xfrm>
            <a:off x="539552" y="574603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This research project has been supported by a Marie Curie Early Initial Training Network Fellowship of the European Community’s Seventh Framework </a:t>
            </a:r>
            <a:r>
              <a:rPr lang="en-US" altLang="zh-CN" b="1" dirty="0" err="1" smtClean="0"/>
              <a:t>Programme</a:t>
            </a:r>
            <a:r>
              <a:rPr lang="en-US" altLang="zh-CN" b="1" dirty="0" smtClean="0"/>
              <a:t> under contract number (PITN-GA-2008-215080-DITANET)</a:t>
            </a:r>
            <a:endParaRPr lang="zh-CN" altLang="en-US" b="1" dirty="0"/>
          </a:p>
        </p:txBody>
      </p:sp>
      <p:grpSp>
        <p:nvGrpSpPr>
          <p:cNvPr id="46" name="组合 47"/>
          <p:cNvGrpSpPr/>
          <p:nvPr/>
        </p:nvGrpSpPr>
        <p:grpSpPr>
          <a:xfrm>
            <a:off x="1187624" y="5013176"/>
            <a:ext cx="6192688" cy="403066"/>
            <a:chOff x="1187624" y="5352256"/>
            <a:chExt cx="6192688" cy="403066"/>
          </a:xfrm>
        </p:grpSpPr>
        <p:sp>
          <p:nvSpPr>
            <p:cNvPr id="47" name="TextBox 46"/>
            <p:cNvSpPr txBox="1"/>
            <p:nvPr/>
          </p:nvSpPr>
          <p:spPr>
            <a:xfrm>
              <a:off x="1619672" y="5385990"/>
              <a:ext cx="5760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Resolution improvement study</a:t>
              </a:r>
              <a:endParaRPr lang="zh-CN" altLang="en-US" dirty="0"/>
            </a:p>
          </p:txBody>
        </p:sp>
        <p:grpSp>
          <p:nvGrpSpPr>
            <p:cNvPr id="48" name="Group 74"/>
            <p:cNvGrpSpPr>
              <a:grpSpLocks/>
            </p:cNvGrpSpPr>
            <p:nvPr/>
          </p:nvGrpSpPr>
          <p:grpSpPr bwMode="auto">
            <a:xfrm>
              <a:off x="1187624" y="5352256"/>
              <a:ext cx="381000" cy="381000"/>
              <a:chOff x="2078" y="1680"/>
              <a:chExt cx="1615" cy="1615"/>
            </a:xfrm>
          </p:grpSpPr>
          <p:sp>
            <p:nvSpPr>
              <p:cNvPr id="50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2" name="Oval 7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7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solidFill>
                <a:srgbClr val="00206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1619672" y="2276872"/>
            <a:ext cx="5760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 smtClean="0"/>
              <a:t>System simulation, designs of laser system, transfer line, chambers, detection system and timing and synchronization have done.</a:t>
            </a:r>
            <a:endParaRPr lang="zh-CN" altLang="en-US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1907704" y="2852936"/>
            <a:ext cx="5759450" cy="863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1196752"/>
            <a:ext cx="8424936" cy="53285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[1]   X. Yan, A. M. MacLeod, W. A. Gillespie, G. M. H. </a:t>
            </a:r>
            <a:r>
              <a:rPr lang="en-US" altLang="zh-CN" sz="6400" dirty="0" err="1" smtClean="0"/>
              <a:t>Knippels</a:t>
            </a:r>
            <a:r>
              <a:rPr lang="en-US" altLang="zh-CN" sz="6400" dirty="0" smtClean="0"/>
              <a:t>, D. </a:t>
            </a:r>
            <a:r>
              <a:rPr lang="en-US" altLang="zh-CN" sz="6400" dirty="0" err="1" smtClean="0"/>
              <a:t>Oepts</a:t>
            </a:r>
            <a:r>
              <a:rPr lang="en-US" altLang="zh-CN" sz="6400" dirty="0" smtClean="0"/>
              <a:t>, A. F. G. van </a:t>
            </a:r>
            <a:r>
              <a:rPr lang="en-US" altLang="zh-CN" sz="6400" dirty="0" err="1" smtClean="0"/>
              <a:t>der</a:t>
            </a:r>
            <a:r>
              <a:rPr lang="en-US" altLang="zh-CN" sz="6400" dirty="0" smtClean="0"/>
              <a:t> Meer and W. Seidel, Phys. Rev. </a:t>
            </a:r>
            <a:r>
              <a:rPr lang="en-US" altLang="zh-CN" sz="6400" dirty="0" err="1" smtClean="0"/>
              <a:t>Lett</a:t>
            </a:r>
            <a:r>
              <a:rPr lang="en-US" altLang="zh-CN" sz="6400" dirty="0" smtClean="0"/>
              <a:t>. 85, 3404 (2000).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[2]   I. </a:t>
            </a:r>
            <a:r>
              <a:rPr lang="en-US" altLang="zh-CN" sz="6400" dirty="0" err="1" smtClean="0"/>
              <a:t>Wilke</a:t>
            </a:r>
            <a:r>
              <a:rPr lang="en-US" altLang="zh-CN" sz="6400" dirty="0" smtClean="0"/>
              <a:t>, A. M. MacLeod, W. A. Gillespie, G. </a:t>
            </a:r>
            <a:r>
              <a:rPr lang="en-US" altLang="zh-CN" sz="6400" dirty="0" err="1" smtClean="0"/>
              <a:t>Berden</a:t>
            </a:r>
            <a:r>
              <a:rPr lang="en-US" altLang="zh-CN" sz="6400" dirty="0" smtClean="0"/>
              <a:t>, G. M. H. </a:t>
            </a:r>
            <a:r>
              <a:rPr lang="en-US" altLang="zh-CN" sz="6400" dirty="0" err="1" smtClean="0"/>
              <a:t>Knippels</a:t>
            </a:r>
            <a:r>
              <a:rPr lang="en-US" altLang="zh-CN" sz="6400" dirty="0" smtClean="0"/>
              <a:t>, and A. F. G. van </a:t>
            </a:r>
            <a:r>
              <a:rPr lang="en-US" altLang="zh-CN" sz="6400" dirty="0" err="1" smtClean="0"/>
              <a:t>der</a:t>
            </a:r>
            <a:r>
              <a:rPr lang="en-US" altLang="zh-CN" sz="6400" dirty="0" smtClean="0"/>
              <a:t> Meer, Phys. Rev. </a:t>
            </a:r>
            <a:r>
              <a:rPr lang="en-US" altLang="zh-CN" sz="6400" dirty="0" err="1" smtClean="0"/>
              <a:t>Lett</a:t>
            </a:r>
            <a:r>
              <a:rPr lang="en-US" altLang="zh-CN" sz="6400" dirty="0" smtClean="0"/>
              <a:t>. 88, 124801 (2002).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[3]   A. </a:t>
            </a:r>
            <a:r>
              <a:rPr lang="en-US" altLang="zh-CN" sz="6400" dirty="0" err="1" smtClean="0"/>
              <a:t>Azima</a:t>
            </a:r>
            <a:r>
              <a:rPr lang="en-US" altLang="zh-CN" sz="6400" dirty="0" smtClean="0"/>
              <a:t>, S. </a:t>
            </a:r>
            <a:r>
              <a:rPr lang="en-US" altLang="zh-CN" sz="6400" dirty="0" err="1" smtClean="0"/>
              <a:t>D¨usterer</a:t>
            </a:r>
            <a:r>
              <a:rPr lang="en-US" altLang="zh-CN" sz="6400" dirty="0" smtClean="0"/>
              <a:t>, H. </a:t>
            </a:r>
            <a:r>
              <a:rPr lang="en-US" altLang="zh-CN" sz="6400" dirty="0" err="1" smtClean="0"/>
              <a:t>Schlarb</a:t>
            </a:r>
            <a:r>
              <a:rPr lang="en-US" altLang="zh-CN" sz="6400" dirty="0" smtClean="0"/>
              <a:t>, J. </a:t>
            </a:r>
            <a:r>
              <a:rPr lang="en-US" altLang="zh-CN" sz="6400" dirty="0" err="1" smtClean="0"/>
              <a:t>Feldhaus</a:t>
            </a:r>
            <a:r>
              <a:rPr lang="en-US" altLang="zh-CN" sz="6400" dirty="0" smtClean="0"/>
              <a:t>, A. </a:t>
            </a:r>
            <a:r>
              <a:rPr lang="en-US" altLang="zh-CN" sz="6400" dirty="0" err="1" smtClean="0"/>
              <a:t>Cavalieri</a:t>
            </a:r>
            <a:r>
              <a:rPr lang="en-US" altLang="zh-CN" sz="6400" dirty="0" smtClean="0"/>
              <a:t>, D. Fritz, and K. </a:t>
            </a:r>
            <a:r>
              <a:rPr lang="en-US" altLang="zh-CN" sz="6400" dirty="0" err="1" smtClean="0"/>
              <a:t>Sengstock</a:t>
            </a:r>
            <a:r>
              <a:rPr lang="en-US" altLang="zh-CN" sz="6400" dirty="0" smtClean="0"/>
              <a:t>, In Proceedings of the EPAC 2006, Edinburgh, Scotland, 2006, p. 71.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[4]   G. </a:t>
            </a:r>
            <a:r>
              <a:rPr lang="en-US" altLang="zh-CN" sz="6400" dirty="0" err="1" smtClean="0"/>
              <a:t>Berden</a:t>
            </a:r>
            <a:r>
              <a:rPr lang="en-US" altLang="zh-CN" sz="6400" dirty="0" smtClean="0"/>
              <a:t>, S. P. Jamison, A. M. McLeod, W. A. Gillespie, B. </a:t>
            </a:r>
            <a:r>
              <a:rPr lang="en-US" altLang="zh-CN" sz="6400" dirty="0" err="1" smtClean="0"/>
              <a:t>Redlich</a:t>
            </a:r>
            <a:r>
              <a:rPr lang="en-US" altLang="zh-CN" sz="6400" dirty="0" smtClean="0"/>
              <a:t>, and A. F. G. van </a:t>
            </a:r>
            <a:r>
              <a:rPr lang="en-US" altLang="zh-CN" sz="6400" dirty="0" err="1" smtClean="0"/>
              <a:t>der</a:t>
            </a:r>
            <a:r>
              <a:rPr lang="en-US" altLang="zh-CN" sz="6400" dirty="0" smtClean="0"/>
              <a:t> Meer, Phys. Rev. </a:t>
            </a:r>
            <a:r>
              <a:rPr lang="en-US" altLang="zh-CN" sz="6400" dirty="0" err="1" smtClean="0"/>
              <a:t>Lett</a:t>
            </a:r>
            <a:r>
              <a:rPr lang="en-US" altLang="zh-CN" sz="6400" dirty="0" smtClean="0"/>
              <a:t>. 93, 114802 (2004).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[5]   S. P. Jamison, G. </a:t>
            </a:r>
            <a:r>
              <a:rPr lang="en-US" altLang="zh-CN" sz="6400" dirty="0" err="1" smtClean="0"/>
              <a:t>Berden</a:t>
            </a:r>
            <a:r>
              <a:rPr lang="en-US" altLang="zh-CN" sz="6400" dirty="0" smtClean="0"/>
              <a:t>, P. J. Phillips, W. A. Gillespie, and A. M. MacLeod, Appl. Phys. </a:t>
            </a:r>
            <a:r>
              <a:rPr lang="en-US" altLang="zh-CN" sz="6400" dirty="0" err="1" smtClean="0"/>
              <a:t>Lett</a:t>
            </a:r>
            <a:r>
              <a:rPr lang="en-US" altLang="zh-CN" sz="6400" dirty="0" smtClean="0"/>
              <a:t>. 96, 231114 (2010).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[6]   J. D. Jackson. Classical Electrodynamics (John Wiley and Sons, Inc., 1999). 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[7]   S. P. Jamison, A. M. MacLeod, G. </a:t>
            </a:r>
            <a:r>
              <a:rPr lang="en-US" altLang="zh-CN" sz="6400" dirty="0" err="1" smtClean="0"/>
              <a:t>Berden</a:t>
            </a:r>
            <a:r>
              <a:rPr lang="en-US" altLang="zh-CN" sz="6400" dirty="0" smtClean="0"/>
              <a:t>, D. A. </a:t>
            </a:r>
            <a:r>
              <a:rPr lang="en-US" altLang="zh-CN" sz="6400" dirty="0" err="1" smtClean="0"/>
              <a:t>Jaroszynski</a:t>
            </a:r>
            <a:r>
              <a:rPr lang="en-US" altLang="zh-CN" sz="6400" dirty="0" smtClean="0"/>
              <a:t>, W. A. Gillespie, Opt. </a:t>
            </a:r>
            <a:r>
              <a:rPr lang="en-US" altLang="zh-CN" sz="6400" dirty="0" err="1" smtClean="0"/>
              <a:t>Lett</a:t>
            </a:r>
            <a:r>
              <a:rPr lang="en-US" altLang="zh-CN" sz="6400" dirty="0" smtClean="0"/>
              <a:t>. 31, 1753 (2006).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[8]   S.P. Jamison, G. </a:t>
            </a:r>
            <a:r>
              <a:rPr lang="en-US" altLang="zh-CN" sz="6400" dirty="0" err="1" smtClean="0"/>
              <a:t>Berden</a:t>
            </a:r>
            <a:r>
              <a:rPr lang="en-US" altLang="zh-CN" sz="6400" dirty="0" smtClean="0"/>
              <a:t>, W.A. Gillespie, P.J. Phillips, A.M. MacLeod, in Proceedings of EPAC08, Genoa, Italy, 2008, p. 1149.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[9]   J. </a:t>
            </a:r>
            <a:r>
              <a:rPr lang="en-US" altLang="zh-CN" sz="6400" dirty="0" err="1" smtClean="0"/>
              <a:t>Breunlin</a:t>
            </a:r>
            <a:r>
              <a:rPr lang="en-US" altLang="zh-CN" sz="6400" dirty="0" smtClean="0"/>
              <a:t>, Diploma thesis, University Hamburg, 2011.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[10]   </a:t>
            </a:r>
            <a:r>
              <a:rPr lang="en-US" altLang="zh-CN" sz="6400" dirty="0" err="1" smtClean="0"/>
              <a:t>B.Steffen</a:t>
            </a:r>
            <a:r>
              <a:rPr lang="en-US" altLang="zh-CN" sz="6400" dirty="0" smtClean="0"/>
              <a:t> et al., Phys. Rev. ST </a:t>
            </a:r>
            <a:r>
              <a:rPr lang="en-US" altLang="zh-CN" sz="6400" dirty="0" err="1" smtClean="0"/>
              <a:t>Accel</a:t>
            </a:r>
            <a:r>
              <a:rPr lang="en-US" altLang="zh-CN" sz="6400" dirty="0" smtClean="0"/>
              <a:t>. Beams 12, 032802 (2009).</a:t>
            </a:r>
          </a:p>
          <a:p>
            <a:pPr>
              <a:lnSpc>
                <a:spcPts val="2100"/>
              </a:lnSpc>
              <a:buNone/>
            </a:pPr>
            <a:r>
              <a:rPr lang="en-US" altLang="zh-CN" sz="6400" dirty="0" smtClean="0"/>
              <a:t>[11]   A. </a:t>
            </a:r>
            <a:r>
              <a:rPr lang="en-US" altLang="zh-CN" sz="6400" dirty="0" err="1" smtClean="0"/>
              <a:t>Yariv</a:t>
            </a:r>
            <a:r>
              <a:rPr lang="en-US" altLang="zh-CN" sz="6400" dirty="0" smtClean="0"/>
              <a:t>. Quantum electronics (1989).</a:t>
            </a:r>
          </a:p>
          <a:p>
            <a:endParaRPr lang="zh-CN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0832" y="-45640"/>
            <a:ext cx="8229600" cy="109837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9134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9135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hlink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9136" name="AutoShape 48"/>
          <p:cNvSpPr>
            <a:spLocks noChangeArrowheads="1"/>
          </p:cNvSpPr>
          <p:nvPr/>
        </p:nvSpPr>
        <p:spPr bwMode="gray">
          <a:xfrm>
            <a:off x="1880592" y="515324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altLang="zh-CN" b="1" dirty="0" smtClean="0">
                <a:ea typeface="宋体" charset="-122"/>
              </a:rPr>
              <a:t>Summary</a:t>
            </a:r>
            <a:endParaRPr lang="en-US" altLang="zh-CN" b="1" dirty="0">
              <a:ea typeface="宋体" charset="-122"/>
            </a:endParaRPr>
          </a:p>
        </p:txBody>
      </p:sp>
      <p:sp>
        <p:nvSpPr>
          <p:cNvPr id="89137" name="AutoShape 49"/>
          <p:cNvSpPr>
            <a:spLocks noChangeArrowheads="1"/>
          </p:cNvSpPr>
          <p:nvPr/>
        </p:nvSpPr>
        <p:spPr bwMode="gray">
          <a:xfrm>
            <a:off x="2317750" y="42719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altLang="zh-CN" b="1" dirty="0" smtClean="0">
                <a:ea typeface="宋体" charset="-122"/>
              </a:rPr>
              <a:t>Resolution</a:t>
            </a:r>
            <a:endParaRPr lang="en-US" altLang="zh-CN" b="1" dirty="0">
              <a:ea typeface="宋体" charset="-122"/>
            </a:endParaRPr>
          </a:p>
        </p:txBody>
      </p:sp>
      <p:sp>
        <p:nvSpPr>
          <p:cNvPr id="89138" name="AutoShape 50"/>
          <p:cNvSpPr>
            <a:spLocks noChangeArrowheads="1"/>
          </p:cNvSpPr>
          <p:nvPr/>
        </p:nvSpPr>
        <p:spPr bwMode="gray">
          <a:xfrm>
            <a:off x="2438400" y="34591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altLang="zh-CN" b="1" dirty="0" smtClean="0">
                <a:ea typeface="宋体" charset="-122"/>
              </a:rPr>
              <a:t>EO bunch profile monitor system</a:t>
            </a:r>
            <a:endParaRPr lang="en-US" altLang="zh-CN" b="1" dirty="0">
              <a:ea typeface="宋体" charset="-122"/>
            </a:endParaRPr>
          </a:p>
        </p:txBody>
      </p:sp>
      <p:sp>
        <p:nvSpPr>
          <p:cNvPr id="89139" name="AutoShape 51"/>
          <p:cNvSpPr>
            <a:spLocks noChangeArrowheads="1"/>
          </p:cNvSpPr>
          <p:nvPr/>
        </p:nvSpPr>
        <p:spPr bwMode="gray">
          <a:xfrm>
            <a:off x="2286000" y="25908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altLang="zh-CN" b="1" dirty="0" smtClean="0">
                <a:ea typeface="宋体" charset="-122"/>
              </a:rPr>
              <a:t>EOSD principle and Simulation</a:t>
            </a:r>
            <a:endParaRPr lang="en-US" altLang="zh-CN" b="1" dirty="0">
              <a:ea typeface="宋体" charset="-122"/>
            </a:endParaRPr>
          </a:p>
        </p:txBody>
      </p:sp>
      <p:sp>
        <p:nvSpPr>
          <p:cNvPr id="89140" name="AutoShape 52"/>
          <p:cNvSpPr>
            <a:spLocks noChangeArrowheads="1"/>
          </p:cNvSpPr>
          <p:nvPr/>
        </p:nvSpPr>
        <p:spPr bwMode="gray">
          <a:xfrm>
            <a:off x="1765300" y="1820863"/>
            <a:ext cx="5182964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altLang="zh-CN" b="1" dirty="0" smtClean="0">
                <a:ea typeface="宋体" charset="-122"/>
              </a:rPr>
              <a:t>Introduction for CALIFES</a:t>
            </a:r>
            <a:endParaRPr lang="en-US" altLang="zh-CN" b="1" dirty="0">
              <a:ea typeface="宋体" charset="-122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89142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43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44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45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46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47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1981200" y="2697163"/>
            <a:ext cx="381000" cy="381000"/>
            <a:chOff x="2078" y="1680"/>
            <a:chExt cx="1615" cy="1615"/>
          </a:xfrm>
        </p:grpSpPr>
        <p:sp>
          <p:nvSpPr>
            <p:cNvPr id="89149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0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1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52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53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54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2133600" y="3535363"/>
            <a:ext cx="381000" cy="381000"/>
            <a:chOff x="2078" y="1680"/>
            <a:chExt cx="1615" cy="1615"/>
          </a:xfrm>
        </p:grpSpPr>
        <p:sp>
          <p:nvSpPr>
            <p:cNvPr id="89156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7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8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59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60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61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1981200" y="4373563"/>
            <a:ext cx="381000" cy="381000"/>
            <a:chOff x="2078" y="1680"/>
            <a:chExt cx="1615" cy="1615"/>
          </a:xfrm>
        </p:grpSpPr>
        <p:sp>
          <p:nvSpPr>
            <p:cNvPr id="89163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4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5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66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67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68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1552104" y="5208240"/>
            <a:ext cx="355600" cy="381000"/>
            <a:chOff x="2078" y="1680"/>
            <a:chExt cx="1615" cy="1615"/>
          </a:xfrm>
        </p:grpSpPr>
        <p:sp>
          <p:nvSpPr>
            <p:cNvPr id="89170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71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72" name="Oval 8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73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74" name="Oval 8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9175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Group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22727947"/>
              </p:ext>
            </p:extLst>
          </p:nvPr>
        </p:nvGraphicFramePr>
        <p:xfrm>
          <a:off x="205329" y="4860152"/>
          <a:ext cx="2686848" cy="1487677"/>
        </p:xfrm>
        <a:graphic>
          <a:graphicData uri="http://schemas.openxmlformats.org/drawingml/2006/table">
            <a:tbl>
              <a:tblPr/>
              <a:tblGrid>
                <a:gridCol w="1276375"/>
                <a:gridCol w="1410473"/>
              </a:tblGrid>
              <a:tr h="224664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Energy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200 MeV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24664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Train duration max.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140ns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34745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Train rep.  rate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5 Hz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44826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length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8-10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ps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(1.4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ps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)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79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rep. rate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1.5 GHz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79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charge</a:t>
                      </a:r>
                    </a:p>
                  </a:txBody>
                  <a:tcPr marL="62045" marR="62045" marT="960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0.1–0.05nC (0.6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nC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)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3106" name="Oval 53"/>
          <p:cNvSpPr>
            <a:spLocks noChangeArrowheads="1"/>
          </p:cNvSpPr>
          <p:nvPr/>
        </p:nvSpPr>
        <p:spPr bwMode="auto">
          <a:xfrm>
            <a:off x="6302880" y="2282640"/>
            <a:ext cx="414720" cy="391721"/>
          </a:xfrm>
          <a:prstGeom prst="ellipse">
            <a:avLst/>
          </a:prstGeom>
          <a:noFill/>
          <a:ln w="1836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89803" tIns="63385" rIns="89803" bIns="48983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Introduction ---- CALIFES</a:t>
            </a:r>
          </a:p>
        </p:txBody>
      </p:sp>
      <p:grpSp>
        <p:nvGrpSpPr>
          <p:cNvPr id="2" name="组合 13"/>
          <p:cNvGrpSpPr/>
          <p:nvPr/>
        </p:nvGrpSpPr>
        <p:grpSpPr>
          <a:xfrm>
            <a:off x="424800" y="980728"/>
            <a:ext cx="8284320" cy="3331069"/>
            <a:chOff x="424800" y="943300"/>
            <a:chExt cx="8284320" cy="3331069"/>
          </a:xfrm>
        </p:grpSpPr>
        <p:pic>
          <p:nvPicPr>
            <p:cNvPr id="307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720" y="1052736"/>
              <a:ext cx="7729920" cy="29364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102" name="Oval 49"/>
            <p:cNvSpPr>
              <a:spLocks noChangeArrowheads="1"/>
            </p:cNvSpPr>
            <p:nvPr/>
          </p:nvSpPr>
          <p:spPr bwMode="auto">
            <a:xfrm>
              <a:off x="8294400" y="2903345"/>
              <a:ext cx="414720" cy="391721"/>
            </a:xfrm>
            <a:prstGeom prst="ellips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89803" tIns="63385" rIns="89803" bIns="48983" anchor="ctr"/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103" name="Oval 50"/>
            <p:cNvSpPr>
              <a:spLocks noChangeArrowheads="1"/>
            </p:cNvSpPr>
            <p:nvPr/>
          </p:nvSpPr>
          <p:spPr bwMode="auto">
            <a:xfrm>
              <a:off x="4703040" y="3882648"/>
              <a:ext cx="414720" cy="391721"/>
            </a:xfrm>
            <a:prstGeom prst="ellips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89803" tIns="63385" rIns="89803" bIns="48983" anchor="ctr"/>
            <a:lstStyle/>
            <a:p>
              <a:pPr algn="ctr"/>
              <a:r>
                <a:rPr lang="en-US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104" name="Oval 51"/>
            <p:cNvSpPr>
              <a:spLocks noChangeArrowheads="1"/>
            </p:cNvSpPr>
            <p:nvPr/>
          </p:nvSpPr>
          <p:spPr bwMode="auto">
            <a:xfrm>
              <a:off x="6236640" y="943300"/>
              <a:ext cx="414720" cy="391721"/>
            </a:xfrm>
            <a:prstGeom prst="ellips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89803" tIns="63385" rIns="89803" bIns="48983" anchor="ctr"/>
            <a:lstStyle/>
            <a:p>
              <a:pPr algn="ctr"/>
              <a:r>
                <a:rPr lang="en-US" b="1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3105" name="Oval 52"/>
            <p:cNvSpPr>
              <a:spLocks noChangeArrowheads="1"/>
            </p:cNvSpPr>
            <p:nvPr/>
          </p:nvSpPr>
          <p:spPr bwMode="auto">
            <a:xfrm>
              <a:off x="1339200" y="3719911"/>
              <a:ext cx="414720" cy="391721"/>
            </a:xfrm>
            <a:prstGeom prst="ellips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89803" tIns="63385" rIns="89803" bIns="48983" anchor="ctr"/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3107" name="Oval 54"/>
            <p:cNvSpPr>
              <a:spLocks noChangeArrowheads="1"/>
            </p:cNvSpPr>
            <p:nvPr/>
          </p:nvSpPr>
          <p:spPr bwMode="auto">
            <a:xfrm>
              <a:off x="424800" y="2936469"/>
              <a:ext cx="414720" cy="391721"/>
            </a:xfrm>
            <a:prstGeom prst="ellips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89803" tIns="63385" rIns="89803" bIns="48983" anchor="ctr"/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6</a:t>
              </a:r>
            </a:p>
          </p:txBody>
        </p:sp>
      </p:grpSp>
      <p:sp>
        <p:nvSpPr>
          <p:cNvPr id="15" name="Oval 53"/>
          <p:cNvSpPr>
            <a:spLocks noChangeArrowheads="1"/>
          </p:cNvSpPr>
          <p:nvPr/>
        </p:nvSpPr>
        <p:spPr bwMode="auto">
          <a:xfrm>
            <a:off x="6156176" y="2276872"/>
            <a:ext cx="457200" cy="431800"/>
          </a:xfrm>
          <a:prstGeom prst="ellipse">
            <a:avLst/>
          </a:prstGeom>
          <a:noFill/>
          <a:ln w="1836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9000" tIns="69876" rIns="99000" bIns="5400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4098" name="Picture 2" descr="C:\Users\ASUS\Desktop\Logos\Calif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96752"/>
            <a:ext cx="2456533" cy="963847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6660232" y="1052736"/>
            <a:ext cx="1674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single klystron</a:t>
            </a:r>
            <a:endParaRPr lang="zh-CN" altLang="en-US" sz="1400" dirty="0"/>
          </a:p>
        </p:txBody>
      </p:sp>
      <p:sp>
        <p:nvSpPr>
          <p:cNvPr id="19" name="矩形 18"/>
          <p:cNvSpPr/>
          <p:nvPr/>
        </p:nvSpPr>
        <p:spPr>
          <a:xfrm>
            <a:off x="8048377" y="2132856"/>
            <a:ext cx="12761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Standing-wave photo-injector </a:t>
            </a:r>
            <a:endParaRPr lang="zh-CN" altLang="en-US" sz="1400" dirty="0"/>
          </a:p>
        </p:txBody>
      </p:sp>
      <p:sp>
        <p:nvSpPr>
          <p:cNvPr id="20" name="矩形 19"/>
          <p:cNvSpPr/>
          <p:nvPr/>
        </p:nvSpPr>
        <p:spPr>
          <a:xfrm>
            <a:off x="5148064" y="4005064"/>
            <a:ext cx="28296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3 travelling-wave structures (LIL) </a:t>
            </a:r>
            <a:endParaRPr lang="zh-CN" altLang="en-US" sz="1400" dirty="0"/>
          </a:p>
        </p:txBody>
      </p:sp>
      <p:sp>
        <p:nvSpPr>
          <p:cNvPr id="21" name="矩形 20"/>
          <p:cNvSpPr/>
          <p:nvPr/>
        </p:nvSpPr>
        <p:spPr>
          <a:xfrm>
            <a:off x="6012160" y="2761183"/>
            <a:ext cx="1149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RF network </a:t>
            </a:r>
            <a:endParaRPr lang="zh-CN" altLang="en-US" sz="1400" dirty="0"/>
          </a:p>
        </p:txBody>
      </p:sp>
      <p:sp>
        <p:nvSpPr>
          <p:cNvPr id="22" name="矩形 21"/>
          <p:cNvSpPr/>
          <p:nvPr/>
        </p:nvSpPr>
        <p:spPr>
          <a:xfrm>
            <a:off x="1763688" y="3933056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Complete set of diagnostics</a:t>
            </a:r>
            <a:endParaRPr lang="zh-CN" altLang="en-US" sz="1400" dirty="0"/>
          </a:p>
        </p:txBody>
      </p:sp>
      <p:sp>
        <p:nvSpPr>
          <p:cNvPr id="23" name="矩形 22"/>
          <p:cNvSpPr/>
          <p:nvPr/>
        </p:nvSpPr>
        <p:spPr>
          <a:xfrm>
            <a:off x="107504" y="2617167"/>
            <a:ext cx="2784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to Two Beam Test Stand (TBTS)</a:t>
            </a:r>
            <a:endParaRPr lang="zh-CN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131840" y="4581128"/>
            <a:ext cx="52028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0099"/>
                </a:solidFill>
              </a:rPr>
              <a:t>Existing bunch profile monitor:</a:t>
            </a:r>
          </a:p>
          <a:p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en-US" altLang="zh-CN" dirty="0" smtClean="0"/>
              <a:t>Deflecting cavity (bunch head downward, tail upward)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Bunch length measurement with an acceleration structure (bunch head decelerated, tail accelerated)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Coulomb field of e-bunch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0" y="1124744"/>
            <a:ext cx="6048672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Coulomb field temporal profile</a:t>
            </a:r>
            <a:endParaRPr lang="zh-CN" altLang="en-US" sz="2800" dirty="0"/>
          </a:p>
        </p:txBody>
      </p:sp>
      <p:grpSp>
        <p:nvGrpSpPr>
          <p:cNvPr id="40" name="组合 39"/>
          <p:cNvGrpSpPr/>
          <p:nvPr/>
        </p:nvGrpSpPr>
        <p:grpSpPr>
          <a:xfrm>
            <a:off x="1907704" y="1988840"/>
            <a:ext cx="1046584" cy="1152128"/>
            <a:chOff x="755576" y="1916832"/>
            <a:chExt cx="1046584" cy="1152128"/>
          </a:xfrm>
        </p:grpSpPr>
        <p:sp>
          <p:nvSpPr>
            <p:cNvPr id="11" name="椭圆 10"/>
            <p:cNvSpPr/>
            <p:nvPr/>
          </p:nvSpPr>
          <p:spPr>
            <a:xfrm>
              <a:off x="1187624" y="2420888"/>
              <a:ext cx="144016" cy="1440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1259632" y="1916832"/>
              <a:ext cx="0" cy="43204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755576" y="2564904"/>
              <a:ext cx="36004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flipH="1" flipV="1">
              <a:off x="755576" y="2132856"/>
              <a:ext cx="36004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/>
            <p:nvPr/>
          </p:nvCxnSpPr>
          <p:spPr>
            <a:xfrm>
              <a:off x="1403648" y="2564904"/>
              <a:ext cx="334888" cy="3348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 flipV="1">
              <a:off x="1403648" y="2204864"/>
              <a:ext cx="398512" cy="24956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>
              <a:off x="1259632" y="2636912"/>
              <a:ext cx="0" cy="43204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4139952" y="1844824"/>
            <a:ext cx="467544" cy="1368151"/>
            <a:chOff x="4139952" y="1844824"/>
            <a:chExt cx="467544" cy="1368151"/>
          </a:xfrm>
        </p:grpSpPr>
        <p:sp>
          <p:nvSpPr>
            <p:cNvPr id="33" name="椭圆 32"/>
            <p:cNvSpPr/>
            <p:nvPr/>
          </p:nvSpPr>
          <p:spPr>
            <a:xfrm>
              <a:off x="4271383" y="2443390"/>
              <a:ext cx="176070" cy="1710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箭头连接符 33"/>
            <p:cNvCxnSpPr>
              <a:stCxn id="33" idx="0"/>
            </p:cNvCxnSpPr>
            <p:nvPr/>
          </p:nvCxnSpPr>
          <p:spPr>
            <a:xfrm flipV="1">
              <a:off x="4359418" y="1844824"/>
              <a:ext cx="0" cy="59856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>
              <a:stCxn id="33" idx="4"/>
            </p:cNvCxnSpPr>
            <p:nvPr/>
          </p:nvCxnSpPr>
          <p:spPr>
            <a:xfrm flipH="1">
              <a:off x="4175448" y="2614409"/>
              <a:ext cx="183970" cy="52655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>
              <a:stCxn id="33" idx="0"/>
            </p:cNvCxnSpPr>
            <p:nvPr/>
          </p:nvCxnSpPr>
          <p:spPr>
            <a:xfrm flipH="1" flipV="1">
              <a:off x="4139952" y="1988840"/>
              <a:ext cx="219466" cy="45455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/>
            <p:cNvCxnSpPr>
              <a:stCxn id="33" idx="4"/>
            </p:cNvCxnSpPr>
            <p:nvPr/>
          </p:nvCxnSpPr>
          <p:spPr>
            <a:xfrm>
              <a:off x="4359418" y="2614409"/>
              <a:ext cx="248078" cy="52655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>
              <a:stCxn id="33" idx="0"/>
            </p:cNvCxnSpPr>
            <p:nvPr/>
          </p:nvCxnSpPr>
          <p:spPr>
            <a:xfrm flipV="1">
              <a:off x="4359418" y="1988842"/>
              <a:ext cx="248078" cy="45454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>
              <a:stCxn id="33" idx="4"/>
            </p:cNvCxnSpPr>
            <p:nvPr/>
          </p:nvCxnSpPr>
          <p:spPr>
            <a:xfrm>
              <a:off x="4359418" y="2614409"/>
              <a:ext cx="32054" cy="59856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6444208" y="1844824"/>
            <a:ext cx="144016" cy="1512168"/>
            <a:chOff x="5652120" y="1844824"/>
            <a:chExt cx="144016" cy="1512168"/>
          </a:xfrm>
        </p:grpSpPr>
        <p:sp>
          <p:nvSpPr>
            <p:cNvPr id="64" name="椭圆 63"/>
            <p:cNvSpPr/>
            <p:nvPr/>
          </p:nvSpPr>
          <p:spPr>
            <a:xfrm>
              <a:off x="5652120" y="2564904"/>
              <a:ext cx="144016" cy="1440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5" name="直接箭头连接符 64"/>
            <p:cNvCxnSpPr>
              <a:stCxn id="64" idx="0"/>
            </p:cNvCxnSpPr>
            <p:nvPr/>
          </p:nvCxnSpPr>
          <p:spPr>
            <a:xfrm flipV="1">
              <a:off x="5724128" y="1844824"/>
              <a:ext cx="0" cy="72008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箭头连接符 65"/>
            <p:cNvCxnSpPr>
              <a:stCxn id="64" idx="4"/>
            </p:cNvCxnSpPr>
            <p:nvPr/>
          </p:nvCxnSpPr>
          <p:spPr>
            <a:xfrm flipH="1">
              <a:off x="5652120" y="2708920"/>
              <a:ext cx="72008" cy="648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/>
            <p:cNvCxnSpPr>
              <a:stCxn id="64" idx="0"/>
            </p:cNvCxnSpPr>
            <p:nvPr/>
          </p:nvCxnSpPr>
          <p:spPr>
            <a:xfrm flipH="1" flipV="1">
              <a:off x="5652120" y="1844824"/>
              <a:ext cx="72008" cy="72008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>
              <a:stCxn id="64" idx="4"/>
            </p:cNvCxnSpPr>
            <p:nvPr/>
          </p:nvCxnSpPr>
          <p:spPr>
            <a:xfrm>
              <a:off x="5724128" y="2708920"/>
              <a:ext cx="72008" cy="648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64" idx="0"/>
            </p:cNvCxnSpPr>
            <p:nvPr/>
          </p:nvCxnSpPr>
          <p:spPr>
            <a:xfrm flipV="1">
              <a:off x="5724128" y="1844824"/>
              <a:ext cx="72008" cy="72008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>
              <a:stCxn id="64" idx="4"/>
            </p:cNvCxnSpPr>
            <p:nvPr/>
          </p:nvCxnSpPr>
          <p:spPr>
            <a:xfrm>
              <a:off x="5724128" y="2708920"/>
              <a:ext cx="0" cy="648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14"/>
          <p:cNvSpPr txBox="1"/>
          <p:nvPr/>
        </p:nvSpPr>
        <p:spPr>
          <a:xfrm>
            <a:off x="2123728" y="33569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 smtClean="0"/>
              <a:t>β</a:t>
            </a:r>
            <a:r>
              <a:rPr lang="en-US" altLang="zh-CN" dirty="0" smtClean="0"/>
              <a:t>=0</a:t>
            </a:r>
            <a:endParaRPr lang="zh-CN" altLang="zh-CN" dirty="0" smtClean="0"/>
          </a:p>
        </p:txBody>
      </p:sp>
      <p:sp>
        <p:nvSpPr>
          <p:cNvPr id="116" name="TextBox 115"/>
          <p:cNvSpPr txBox="1"/>
          <p:nvPr/>
        </p:nvSpPr>
        <p:spPr>
          <a:xfrm>
            <a:off x="4067944" y="33569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 smtClean="0"/>
              <a:t>β</a:t>
            </a:r>
            <a:r>
              <a:rPr lang="en-US" altLang="zh-CN" dirty="0" smtClean="0"/>
              <a:t>=0.9</a:t>
            </a:r>
            <a:endParaRPr lang="zh-CN" altLang="zh-CN" dirty="0" smtClean="0"/>
          </a:p>
        </p:txBody>
      </p:sp>
      <p:sp>
        <p:nvSpPr>
          <p:cNvPr id="117" name="TextBox 116"/>
          <p:cNvSpPr txBox="1"/>
          <p:nvPr/>
        </p:nvSpPr>
        <p:spPr>
          <a:xfrm>
            <a:off x="6156176" y="34197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 smtClean="0"/>
              <a:t>β</a:t>
            </a:r>
            <a:r>
              <a:rPr lang="en-US" altLang="zh-CN" dirty="0" smtClean="0"/>
              <a:t>=0.9999</a:t>
            </a:r>
            <a:endParaRPr lang="zh-CN" altLang="zh-CN" dirty="0" smtClean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9" name="TextBox 118"/>
          <p:cNvSpPr txBox="1"/>
          <p:nvPr/>
        </p:nvSpPr>
        <p:spPr>
          <a:xfrm>
            <a:off x="1043608" y="5445224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High energy , Coulomb field temporal profile is approximately  the bunch temporal profile</a:t>
            </a:r>
          </a:p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 Broadening of profile: </a:t>
            </a:r>
            <a:endParaRPr lang="zh-CN" altLang="en-US" dirty="0"/>
          </a:p>
        </p:txBody>
      </p:sp>
      <p:sp>
        <p:nvSpPr>
          <p:cNvPr id="126" name="矩形 125"/>
          <p:cNvSpPr/>
          <p:nvPr/>
        </p:nvSpPr>
        <p:spPr>
          <a:xfrm>
            <a:off x="2843808" y="4941168"/>
            <a:ext cx="29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dirty="0" smtClean="0"/>
              <a:t>Coulomb field of one electron</a:t>
            </a:r>
            <a:endParaRPr lang="zh-CN" altLang="en-US" dirty="0"/>
          </a:p>
        </p:txBody>
      </p:sp>
      <p:sp>
        <p:nvSpPr>
          <p:cNvPr id="127" name="弧形 126"/>
          <p:cNvSpPr/>
          <p:nvPr/>
        </p:nvSpPr>
        <p:spPr>
          <a:xfrm rot="19507613">
            <a:off x="6146000" y="1757820"/>
            <a:ext cx="576064" cy="3972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556792"/>
            <a:ext cx="504056" cy="547261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5998803"/>
            <a:ext cx="504056" cy="44544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25394" t="50790" r="30901" b="36610"/>
          <a:stretch>
            <a:fillRect/>
          </a:stretch>
        </p:blipFill>
        <p:spPr bwMode="auto">
          <a:xfrm>
            <a:off x="1619672" y="4005064"/>
            <a:ext cx="5688632" cy="102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Simulation: Coulomb </a:t>
            </a: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field of e-bunch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0" y="1124744"/>
            <a:ext cx="7380312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Coulomb field temporal profile and broadening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213285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  Radial offset from single electron</a:t>
            </a:r>
          </a:p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  Electrons’ density distribution within one bunch</a:t>
            </a:r>
          </a:p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  Convolution</a:t>
            </a:r>
            <a:endParaRPr lang="zh-CN" altLang="en-US" dirty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232" y="5934670"/>
            <a:ext cx="3129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For high energy beam (200 MeV):</a:t>
            </a:r>
          </a:p>
          <a:p>
            <a:r>
              <a:rPr lang="en-US" altLang="zh-CN" sz="1600" dirty="0" smtClean="0"/>
              <a:t>Broadening rate &lt; 2% @ 10 mm</a:t>
            </a:r>
            <a:endParaRPr lang="zh-CN" altLang="en-US" sz="1600" dirty="0"/>
          </a:p>
        </p:txBody>
      </p:sp>
      <p:pic>
        <p:nvPicPr>
          <p:cNvPr id="15365" name="Picture 5" descr="C:\Users\ASUS\Documents\My data\Documents\Workshops\20111109_11DITANET conference at Seville of Spain\Pics\Coulomb_braodening vs energy.jpg"/>
          <p:cNvPicPr>
            <a:picLocks noChangeAspect="1" noChangeArrowheads="1"/>
          </p:cNvPicPr>
          <p:nvPr/>
        </p:nvPicPr>
        <p:blipFill>
          <a:blip r:embed="rId2" cstate="print"/>
          <a:srcRect r="4302"/>
          <a:stretch>
            <a:fillRect/>
          </a:stretch>
        </p:blipFill>
        <p:spPr bwMode="auto">
          <a:xfrm>
            <a:off x="179512" y="3056186"/>
            <a:ext cx="2924216" cy="2832077"/>
          </a:xfrm>
          <a:prstGeom prst="rect">
            <a:avLst/>
          </a:prstGeom>
          <a:noFill/>
        </p:spPr>
      </p:pic>
      <p:cxnSp>
        <p:nvCxnSpPr>
          <p:cNvPr id="17" name="直接连接符 16"/>
          <p:cNvCxnSpPr/>
          <p:nvPr/>
        </p:nvCxnSpPr>
        <p:spPr>
          <a:xfrm>
            <a:off x="647564" y="5301208"/>
            <a:ext cx="23402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55776" y="493547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en-US" altLang="zh-CN" dirty="0" smtClean="0"/>
              <a:t>%</a:t>
            </a:r>
            <a:endParaRPr lang="zh-CN" alt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47748" t="52050" r="48329" b="42280"/>
          <a:stretch>
            <a:fillRect/>
          </a:stretch>
        </p:blipFill>
        <p:spPr bwMode="auto">
          <a:xfrm>
            <a:off x="3995936" y="2204864"/>
            <a:ext cx="360040" cy="32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8781" t="52050" r="44682" b="42280"/>
          <a:stretch>
            <a:fillRect/>
          </a:stretch>
        </p:blipFill>
        <p:spPr bwMode="auto">
          <a:xfrm>
            <a:off x="2627784" y="1700808"/>
            <a:ext cx="2124744" cy="45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52792" t="52050" r="44682" b="42280"/>
          <a:stretch>
            <a:fillRect/>
          </a:stretch>
        </p:blipFill>
        <p:spPr bwMode="auto">
          <a:xfrm>
            <a:off x="5364088" y="2376848"/>
            <a:ext cx="288032" cy="40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3131840" y="3056186"/>
            <a:ext cx="3013568" cy="2749078"/>
            <a:chOff x="344101" y="1222031"/>
            <a:chExt cx="4155891" cy="3791145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3517" t="12422" r="27781" b="11782"/>
            <a:stretch>
              <a:fillRect/>
            </a:stretch>
          </p:blipFill>
          <p:spPr bwMode="auto">
            <a:xfrm>
              <a:off x="344101" y="1222031"/>
              <a:ext cx="4155891" cy="379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椭圆 12"/>
            <p:cNvSpPr/>
            <p:nvPr/>
          </p:nvSpPr>
          <p:spPr>
            <a:xfrm>
              <a:off x="2123728" y="3429000"/>
              <a:ext cx="792088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228184" y="3056186"/>
            <a:ext cx="2781805" cy="2749078"/>
            <a:chOff x="4932040" y="1241651"/>
            <a:chExt cx="3816424" cy="3771525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25095" t="11610" r="27863" b="12594"/>
            <a:stretch>
              <a:fillRect/>
            </a:stretch>
          </p:blipFill>
          <p:spPr bwMode="auto">
            <a:xfrm>
              <a:off x="4932040" y="1241651"/>
              <a:ext cx="3816424" cy="3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椭圆 13"/>
            <p:cNvSpPr/>
            <p:nvPr/>
          </p:nvSpPr>
          <p:spPr>
            <a:xfrm>
              <a:off x="6444208" y="3645024"/>
              <a:ext cx="792088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549515" y="5798063"/>
            <a:ext cx="4126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r0: the distance far away from e-bunch </a:t>
            </a:r>
            <a:endParaRPr lang="zh-CN" altLang="en-US" sz="1600" dirty="0"/>
          </a:p>
        </p:txBody>
      </p:sp>
      <p:sp>
        <p:nvSpPr>
          <p:cNvPr id="28" name="左右箭头 16"/>
          <p:cNvSpPr/>
          <p:nvPr/>
        </p:nvSpPr>
        <p:spPr>
          <a:xfrm>
            <a:off x="5366433" y="6446475"/>
            <a:ext cx="187220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5292080" y="617397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Closer</a:t>
            </a:r>
            <a:endParaRPr lang="zh-CN" alt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516216" y="617397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Further</a:t>
            </a:r>
            <a:endParaRPr lang="zh-CN" alt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313444" y="6237312"/>
            <a:ext cx="1194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Damage to crystal</a:t>
            </a:r>
            <a:endParaRPr lang="zh-CN" alt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7236296" y="626210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Crystal survives, low Coulomb field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Simulation: EOSD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179512" y="1268760"/>
            <a:ext cx="6048672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Electro-Optical Spectral Decoding:</a:t>
            </a:r>
            <a:endParaRPr lang="zh-CN" altLang="en-US" sz="28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11560" y="3573016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 Linear chirped optical pulse</a:t>
            </a:r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 Polarization variation caused by Coulomb field—laser nonlinear effect</a:t>
            </a:r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 Polarization </a:t>
            </a:r>
            <a:r>
              <a:rPr lang="en-US" altLang="zh-CN" sz="2000" dirty="0" smtClean="0">
                <a:sym typeface="Wingdings" pitchFamily="2" charset="2"/>
              </a:rPr>
              <a:t> </a:t>
            </a:r>
            <a:r>
              <a:rPr lang="en-US" altLang="zh-CN" sz="2000" dirty="0" smtClean="0"/>
              <a:t>Intensity, by two crossed </a:t>
            </a:r>
            <a:r>
              <a:rPr lang="en-US" altLang="zh-CN" sz="2000" dirty="0" err="1" smtClean="0"/>
              <a:t>polarizers</a:t>
            </a:r>
            <a:endParaRPr lang="en-US" altLang="zh-CN" sz="2000" dirty="0" smtClean="0"/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 I(</a:t>
            </a:r>
            <a:r>
              <a:rPr lang="zh-CN" altLang="zh-CN" sz="1600" dirty="0" smtClean="0"/>
              <a:t>λ</a:t>
            </a:r>
            <a:r>
              <a:rPr lang="en-US" altLang="zh-CN" sz="2000" dirty="0" smtClean="0"/>
              <a:t>) </a:t>
            </a:r>
            <a:r>
              <a:rPr lang="en-US" altLang="zh-CN" sz="2000" dirty="0" smtClean="0">
                <a:sym typeface="Wingdings" pitchFamily="2" charset="2"/>
              </a:rPr>
              <a:t>  I(t)</a:t>
            </a:r>
            <a:endParaRPr lang="zh-CN" altLang="en-US" sz="2000" dirty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endParaRPr kumimoji="0" lang="en-GB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43608" y="5867980"/>
            <a:ext cx="2304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Calibri" pitchFamily="34" charset="0"/>
              </a:rPr>
              <a:t>----</a:t>
            </a:r>
            <a:r>
              <a:rPr kumimoji="0" lang="en-GB" altLang="zh-C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Calibri" pitchFamily="34" charset="0"/>
              </a:rPr>
              <a:t>rotation matrix </a:t>
            </a:r>
            <a:endParaRPr kumimoji="0" lang="en-GB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0032" y="6237312"/>
            <a:ext cx="3439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dirty="0" smtClean="0">
                <a:latin typeface="Calibri" pitchFamily="34" charset="0"/>
                <a:ea typeface="宋体" pitchFamily="2" charset="-122"/>
                <a:cs typeface="Calibri" pitchFamily="34" charset="0"/>
              </a:rPr>
              <a:t>----Jones matrix for half </a:t>
            </a:r>
            <a:r>
              <a:rPr lang="en-GB" altLang="zh-CN" dirty="0" err="1" smtClean="0">
                <a:latin typeface="Calibri" pitchFamily="34" charset="0"/>
                <a:ea typeface="宋体" pitchFamily="2" charset="-122"/>
                <a:cs typeface="Calibri" pitchFamily="34" charset="0"/>
              </a:rPr>
              <a:t>waveplate</a:t>
            </a:r>
            <a:r>
              <a:rPr lang="en-GB" altLang="zh-CN" dirty="0" smtClean="0"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860032" y="5877272"/>
            <a:ext cx="3787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dirty="0" smtClean="0">
                <a:latin typeface="Calibri" pitchFamily="34" charset="0"/>
                <a:ea typeface="宋体" pitchFamily="2" charset="-122"/>
                <a:cs typeface="Calibri" pitchFamily="34" charset="0"/>
              </a:rPr>
              <a:t>----Jones matrix for quarter </a:t>
            </a:r>
            <a:r>
              <a:rPr lang="en-GB" altLang="zh-CN" dirty="0" err="1" smtClean="0">
                <a:latin typeface="Calibri" pitchFamily="34" charset="0"/>
                <a:ea typeface="宋体" pitchFamily="2" charset="-122"/>
                <a:cs typeface="Calibri" pitchFamily="34" charset="0"/>
              </a:rPr>
              <a:t>waveplate</a:t>
            </a:r>
            <a:r>
              <a:rPr lang="en-GB" altLang="zh-CN" dirty="0" smtClean="0"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581" t="44490" r="23026" b="27161"/>
          <a:stretch>
            <a:fillRect/>
          </a:stretch>
        </p:blipFill>
        <p:spPr bwMode="auto">
          <a:xfrm>
            <a:off x="251520" y="1772816"/>
            <a:ext cx="64407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22638" t="58980" r="13576" b="32200"/>
          <a:stretch>
            <a:fillRect/>
          </a:stretch>
        </p:blipFill>
        <p:spPr bwMode="auto">
          <a:xfrm>
            <a:off x="323529" y="5005175"/>
            <a:ext cx="8424935" cy="72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61891" t="60725" r="33748" b="34373"/>
          <a:stretch>
            <a:fillRect/>
          </a:stretch>
        </p:blipFill>
        <p:spPr bwMode="auto">
          <a:xfrm>
            <a:off x="539552" y="5877272"/>
            <a:ext cx="5760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38930" t="61153" r="57799" b="34485"/>
          <a:stretch>
            <a:fillRect/>
          </a:stretch>
        </p:blipFill>
        <p:spPr bwMode="auto">
          <a:xfrm>
            <a:off x="4427984" y="6237312"/>
            <a:ext cx="4320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 l="52560" t="61597" r="43624" b="34914"/>
          <a:stretch>
            <a:fillRect/>
          </a:stretch>
        </p:blipFill>
        <p:spPr bwMode="auto">
          <a:xfrm>
            <a:off x="4427984" y="5949280"/>
            <a:ext cx="504056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692236" y="1587826"/>
            <a:ext cx="23900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EO bunch profile measurements:</a:t>
            </a:r>
          </a:p>
          <a:p>
            <a:r>
              <a:rPr lang="en-US" altLang="zh-CN" dirty="0" smtClean="0"/>
              <a:t>--EO spectral decoding</a:t>
            </a:r>
          </a:p>
          <a:p>
            <a:r>
              <a:rPr lang="en-US" altLang="zh-CN" dirty="0" smtClean="0"/>
              <a:t>--EO temporal decoding</a:t>
            </a:r>
          </a:p>
          <a:p>
            <a:r>
              <a:rPr lang="en-US" altLang="zh-CN" dirty="0" smtClean="0"/>
              <a:t>--EO spatial encoding</a:t>
            </a:r>
          </a:p>
          <a:p>
            <a:r>
              <a:rPr lang="en-US" altLang="zh-CN" dirty="0" smtClean="0"/>
              <a:t>--EO up conversion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8969" t="22438" r="31737" b="17516"/>
          <a:stretch>
            <a:fillRect/>
          </a:stretch>
        </p:blipFill>
        <p:spPr bwMode="auto">
          <a:xfrm>
            <a:off x="5292080" y="3573016"/>
            <a:ext cx="360394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27391" t="22266" r="31102" b="11782"/>
          <a:stretch>
            <a:fillRect/>
          </a:stretch>
        </p:blipFill>
        <p:spPr bwMode="auto">
          <a:xfrm>
            <a:off x="183298" y="3456384"/>
            <a:ext cx="359661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4132" t="38190" r="13182" b="37870"/>
          <a:stretch>
            <a:fillRect/>
          </a:stretch>
        </p:blipFill>
        <p:spPr bwMode="auto">
          <a:xfrm>
            <a:off x="0" y="1525245"/>
            <a:ext cx="9144000" cy="161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126876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EO effect:</a:t>
            </a:r>
            <a:endParaRPr lang="zh-CN" altLang="en-US" sz="2000" b="1" dirty="0"/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3275856" y="3140968"/>
            <a:ext cx="1527569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803425" y="3140968"/>
            <a:ext cx="1424759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7020272" y="2924944"/>
            <a:ext cx="144015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72200" y="32129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Coulomb field</a:t>
            </a:r>
            <a:endParaRPr lang="zh-CN" altLang="en-US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Simulation: EO phase mismatching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8135888" y="2996952"/>
            <a:ext cx="144015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28384" y="328498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Laser 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07904" y="12687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Frequency mixing</a:t>
            </a:r>
            <a:endParaRPr lang="zh-CN" alt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804248" y="1268760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Polarization variation</a:t>
            </a:r>
            <a:endParaRPr lang="zh-CN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68144" y="112474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induce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843808" y="64886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Wider bandwidth, better resolution ! </a:t>
            </a:r>
            <a:endParaRPr lang="en-GB" b="1" dirty="0"/>
          </a:p>
        </p:txBody>
      </p:sp>
      <p:cxnSp>
        <p:nvCxnSpPr>
          <p:cNvPr id="27" name="直接箭头连接符 26"/>
          <p:cNvCxnSpPr/>
          <p:nvPr/>
        </p:nvCxnSpPr>
        <p:spPr>
          <a:xfrm>
            <a:off x="5796136" y="1484784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Simulation: EOSD results and limitation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32048" y="544522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Other parameters: </a:t>
            </a:r>
          </a:p>
          <a:p>
            <a:r>
              <a:rPr lang="en-US" altLang="zh-CN" dirty="0" smtClean="0"/>
              <a:t>Laser wavelength: 780nm </a:t>
            </a:r>
          </a:p>
          <a:p>
            <a:r>
              <a:rPr lang="en-US" altLang="zh-CN" dirty="0" smtClean="0"/>
              <a:t>Laser pulse energy: 1.5nJ</a:t>
            </a:r>
          </a:p>
          <a:p>
            <a:r>
              <a:rPr lang="en-US" altLang="zh-CN" dirty="0" smtClean="0"/>
              <a:t>Pulse duration: 150fs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5734997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Crystal thickness: 1mm </a:t>
            </a:r>
          </a:p>
          <a:p>
            <a:r>
              <a:rPr lang="en-US" altLang="zh-CN" dirty="0" smtClean="0"/>
              <a:t>Distance: 5mm</a:t>
            </a:r>
            <a:endParaRPr lang="zh-CN" altLang="en-US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123728" y="1340768"/>
            <a:ext cx="4896544" cy="3894977"/>
            <a:chOff x="-36512" y="1461459"/>
            <a:chExt cx="4465017" cy="355171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3517" t="18329" r="27781" b="12766"/>
            <a:stretch>
              <a:fillRect/>
            </a:stretch>
          </p:blipFill>
          <p:spPr bwMode="auto">
            <a:xfrm>
              <a:off x="-36512" y="1461459"/>
              <a:ext cx="4465017" cy="3551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843808" y="3409255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distortion</a:t>
              </a:r>
              <a:endParaRPr lang="en-GB" sz="14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699792" y="3717032"/>
              <a:ext cx="360040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508104" y="551723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Short bunch----fast temporal modulation---- spectral content</a:t>
            </a:r>
          </a:p>
          <a:p>
            <a:r>
              <a:rPr lang="en-GB" b="1" dirty="0" smtClean="0"/>
              <a:t>---- t~</a:t>
            </a:r>
            <a:r>
              <a:rPr lang="el-GR" b="1" dirty="0" smtClean="0"/>
              <a:t>λ</a:t>
            </a:r>
            <a:r>
              <a:rPr lang="en-GB" b="1" dirty="0" smtClean="0"/>
              <a:t> mapping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0832" y="-45640"/>
            <a:ext cx="8229600" cy="1098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EO monitor Design for CALIFES 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79512" y="1620766"/>
            <a:ext cx="7250030" cy="4832570"/>
            <a:chOff x="379802" y="1412776"/>
            <a:chExt cx="6712478" cy="450937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9829" r="10071"/>
            <a:stretch/>
          </p:blipFill>
          <p:spPr bwMode="auto">
            <a:xfrm>
              <a:off x="379802" y="1412776"/>
              <a:ext cx="6424446" cy="4509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椭圆 9"/>
            <p:cNvSpPr/>
            <p:nvPr/>
          </p:nvSpPr>
          <p:spPr>
            <a:xfrm>
              <a:off x="5940152" y="3068960"/>
              <a:ext cx="864096" cy="864096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箭头连接符 11"/>
            <p:cNvCxnSpPr>
              <a:stCxn id="10" idx="7"/>
            </p:cNvCxnSpPr>
            <p:nvPr/>
          </p:nvCxnSpPr>
          <p:spPr>
            <a:xfrm flipV="1">
              <a:off x="6677704" y="2924944"/>
              <a:ext cx="414576" cy="27056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092280" y="2348880"/>
            <a:ext cx="2051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Stretcher:</a:t>
            </a:r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SF11 glass</a:t>
            </a:r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100fs----3.24ps</a:t>
            </a:r>
            <a:endParaRPr lang="zh-CN" alt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760" t="19702" r="31997" b="23146"/>
          <a:stretch/>
        </p:blipFill>
        <p:spPr bwMode="auto">
          <a:xfrm>
            <a:off x="7597747" y="3740376"/>
            <a:ext cx="636381" cy="49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rpan\Documents\CERN\CTF3\Chamber pics\photo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172" y="4546586"/>
            <a:ext cx="1006162" cy="7546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pan\Documents\CERN\CTF3\Chamber pics\photo 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50" t="22375" b="11579"/>
          <a:stretch/>
        </p:blipFill>
        <p:spPr bwMode="auto">
          <a:xfrm>
            <a:off x="7380312" y="5727404"/>
            <a:ext cx="1388306" cy="7219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96336" y="414908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Actuator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596336" y="5281463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Cameras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2320" y="6361583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Rotation stage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3532</TotalTime>
  <Words>1244</Words>
  <Application>Microsoft Office PowerPoint</Application>
  <PresentationFormat>全屏显示(4:3)</PresentationFormat>
  <Paragraphs>223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Electro-Optic Bunch Profile Monitor for the CERN-CTF3 probe beam</vt:lpstr>
      <vt:lpstr>Outline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an Electro-Optic Bunch Length Monitor for the CERN-CTF3 probe beam</dc:title>
  <dc:creator>Peter</dc:creator>
  <cp:lastModifiedBy>ASUS</cp:lastModifiedBy>
  <cp:revision>311</cp:revision>
  <dcterms:created xsi:type="dcterms:W3CDTF">2011-10-12T10:40:05Z</dcterms:created>
  <dcterms:modified xsi:type="dcterms:W3CDTF">2012-12-06T21:03:28Z</dcterms:modified>
</cp:coreProperties>
</file>