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72" r:id="rId14"/>
    <p:sldId id="267" r:id="rId15"/>
    <p:sldId id="268" r:id="rId16"/>
    <p:sldId id="276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CCB57-ACEA-4B6E-B25C-400419A6D6D7}" type="datetimeFigureOut">
              <a:rPr lang="en-GB" smtClean="0"/>
              <a:pPr/>
              <a:t>06/12/2012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FD6A2-E41F-4208-870B-A550A971C2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470342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0EDFE-651D-4F4F-8342-05FDE22B1712}" type="datetimeFigureOut">
              <a:rPr lang="en-GB" smtClean="0"/>
              <a:pPr/>
              <a:t>06/12/2012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708DF-270D-4D0F-8E70-54EB7939F15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77284981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708DF-270D-4D0F-8E70-54EB7939F15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97095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5708DF-270D-4D0F-8E70-54EB7939F15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8579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Triple down </a:t>
            </a:r>
            <a:r>
              <a:rPr lang="en-GB" dirty="0" err="1" smtClean="0"/>
              <a:t>Convertion</a:t>
            </a:r>
            <a:r>
              <a:rPr lang="en-GB" baseline="0" dirty="0" smtClean="0"/>
              <a:t> Mixing: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Keep the phase Noise Low, has the </a:t>
            </a:r>
            <a:r>
              <a:rPr lang="en-GB" baseline="0" dirty="0" err="1" smtClean="0"/>
              <a:t>Schottky</a:t>
            </a:r>
            <a:r>
              <a:rPr lang="en-GB" baseline="0" dirty="0" smtClean="0"/>
              <a:t> signal is really low.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Possibility to follow the RF during the Ramp to avoid the signal to jump by few KHz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Conserve the dynamic Range which is about 100dBm.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5708DF-270D-4D0F-8E70-54EB7939F15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4168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5708DF-270D-4D0F-8E70-54EB7939F15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252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2896" y="-7096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835152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GB" smtClean="0"/>
              <a:t>SCHOTTKY STATUS - BI DAY - decembre 6th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99060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9906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83820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0546"/>
            <a:ext cx="8305801" cy="526025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3861AA"/>
              </a:clrFrom>
              <a:clrTo>
                <a:srgbClr val="3861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752600"/>
            <a:ext cx="8644671" cy="1673352"/>
          </a:xfrm>
        </p:spPr>
        <p:txBody>
          <a:bodyPr/>
          <a:lstStyle/>
          <a:p>
            <a:pPr algn="r"/>
            <a:r>
              <a:rPr lang="en-GB" dirty="0" smtClean="0"/>
              <a:t>STATUS OF THE </a:t>
            </a:r>
            <a:br>
              <a:rPr lang="en-GB" dirty="0" smtClean="0"/>
            </a:br>
            <a:r>
              <a:rPr lang="en-GB" dirty="0" smtClean="0"/>
              <a:t>LHC SCHOTTKY MONITORS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3429000"/>
            <a:ext cx="4038600" cy="1499616"/>
          </a:xfrm>
        </p:spPr>
        <p:txBody>
          <a:bodyPr/>
          <a:lstStyle/>
          <a:p>
            <a:pPr algn="r"/>
            <a:endParaRPr lang="en-GB" dirty="0" smtClean="0"/>
          </a:p>
          <a:p>
            <a:pPr algn="r"/>
            <a:endParaRPr lang="en-GB" dirty="0"/>
          </a:p>
          <a:p>
            <a:pPr algn="r"/>
            <a:r>
              <a:rPr lang="en-GB" dirty="0" err="1" smtClean="0"/>
              <a:t>Mathilde</a:t>
            </a:r>
            <a:r>
              <a:rPr lang="en-GB" dirty="0" smtClean="0"/>
              <a:t> </a:t>
            </a:r>
            <a:r>
              <a:rPr lang="en-GB" dirty="0" smtClean="0"/>
              <a:t>FAVIER</a:t>
            </a:r>
          </a:p>
          <a:p>
            <a:pPr algn="r"/>
            <a:r>
              <a:rPr lang="en-GB" dirty="0" smtClean="0"/>
              <a:t>Fellow in </a:t>
            </a:r>
            <a:r>
              <a:rPr lang="en-GB" dirty="0" smtClean="0"/>
              <a:t> </a:t>
            </a:r>
            <a:r>
              <a:rPr lang="en-GB" dirty="0" smtClean="0"/>
              <a:t>BE/BI/QP</a:t>
            </a:r>
            <a:endParaRPr lang="en-GB" i="1" dirty="0" smtClean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861AA"/>
              </a:clrFrom>
              <a:clrTo>
                <a:srgbClr val="3861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59632" cy="125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fluka.org/website_common/images/projects/logo_lh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084757" y="95249"/>
            <a:ext cx="1019175" cy="9715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037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III/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0" y="1066800"/>
            <a:ext cx="9115030" cy="5260254"/>
          </a:xfrm>
        </p:spPr>
        <p:txBody>
          <a:bodyPr/>
          <a:lstStyle/>
          <a:p>
            <a:r>
              <a:rPr lang="en-GB" sz="2400" b="1" dirty="0" smtClean="0"/>
              <a:t>Protons and Ions Measurements</a:t>
            </a:r>
          </a:p>
          <a:p>
            <a:endParaRPr lang="en-GB" dirty="0" smtClean="0"/>
          </a:p>
          <a:p>
            <a:pPr marL="11887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" y="1981200"/>
            <a:ext cx="2977502" cy="22238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8892" y="4285991"/>
            <a:ext cx="2973627" cy="22366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72519" y="1905000"/>
            <a:ext cx="3027936" cy="22669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116831" y="4303356"/>
            <a:ext cx="3016432" cy="22582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969" y="1543780"/>
            <a:ext cx="256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GB" b="1" dirty="0" smtClean="0"/>
              <a:t>Proton Spectra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80331" y="1524000"/>
            <a:ext cx="256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GB" b="1" dirty="0" smtClean="0"/>
              <a:t>Ion Spectra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28854" y="1436059"/>
            <a:ext cx="3491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GB" sz="1600" b="1" dirty="0" smtClean="0"/>
              <a:t>Tune Measurements during the Beam </a:t>
            </a:r>
            <a:r>
              <a:rPr lang="en-GB" sz="1600" b="1" dirty="0" err="1" smtClean="0"/>
              <a:t>Beam</a:t>
            </a:r>
            <a:r>
              <a:rPr lang="en-GB" sz="1600" b="1" dirty="0" smtClean="0"/>
              <a:t> MD</a:t>
            </a:r>
            <a:endParaRPr lang="en-GB" sz="1600" b="1" dirty="0"/>
          </a:p>
        </p:txBody>
      </p:sp>
      <p:pic>
        <p:nvPicPr>
          <p:cNvPr id="21" name="Picture 20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133263" y="1967791"/>
            <a:ext cx="3010737" cy="2299409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7848600" y="3337686"/>
            <a:ext cx="457200" cy="457200"/>
          </a:xfrm>
          <a:prstGeom prst="ellipse">
            <a:avLst/>
          </a:prstGeom>
          <a:noFill/>
          <a:ln w="254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381010" y="3793619"/>
            <a:ext cx="15932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/>
              <a:t>Tune shift clearly visible</a:t>
            </a:r>
            <a:endParaRPr lang="en-GB" sz="1050" b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048000" y="1905000"/>
            <a:ext cx="0" cy="4433455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058215" y="1981200"/>
            <a:ext cx="0" cy="4433455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33263" y="4560988"/>
            <a:ext cx="2960987" cy="16866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400" b="1" dirty="0" smtClean="0"/>
              <a:t>Proton spectra </a:t>
            </a:r>
            <a:r>
              <a:rPr lang="en-GB" sz="1400" b="1" dirty="0"/>
              <a:t>l</a:t>
            </a:r>
            <a:r>
              <a:rPr lang="en-GB" sz="1400" b="1" dirty="0" smtClean="0"/>
              <a:t>ost during the ramp.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400" b="1" dirty="0" smtClean="0"/>
              <a:t>Reliable bunch by bunch tune measurements on B1H.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400" b="1" dirty="0" smtClean="0"/>
              <a:t>Chromaticity measurements possible but need to be crossed checked.</a:t>
            </a:r>
            <a:endParaRPr lang="en-GB" sz="14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167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III/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1" cy="5334000"/>
          </a:xfrm>
        </p:spPr>
        <p:txBody>
          <a:bodyPr/>
          <a:lstStyle/>
          <a:p>
            <a:pPr algn="ctr"/>
            <a:r>
              <a:rPr lang="en-GB" b="1" dirty="0" smtClean="0"/>
              <a:t>Protons VS Ions</a:t>
            </a:r>
          </a:p>
          <a:p>
            <a:pPr lvl="1"/>
            <a:r>
              <a:rPr lang="en-GB" sz="1800" b="1" dirty="0"/>
              <a:t>Nominal Bunch at </a:t>
            </a:r>
            <a:r>
              <a:rPr lang="en-GB" sz="1800" b="1" dirty="0" smtClean="0"/>
              <a:t>Injection</a:t>
            </a:r>
            <a:endParaRPr lang="en-GB" sz="1800" b="1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94746"/>
            <a:ext cx="4038600" cy="302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289228"/>
            <a:ext cx="4038600" cy="302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3697178605"/>
              </p:ext>
            </p:extLst>
          </p:nvPr>
        </p:nvGraphicFramePr>
        <p:xfrm>
          <a:off x="457200" y="2140195"/>
          <a:ext cx="3505200" cy="1005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14400"/>
                <a:gridCol w="1206259"/>
                <a:gridCol w="1384541"/>
              </a:tblGrid>
              <a:tr h="3302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Intensity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Bunch Length [ns]</a:t>
                      </a:r>
                      <a:endParaRPr lang="en-GB" sz="1200" b="1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Protons</a:t>
                      </a:r>
                      <a:endParaRPr lang="en-GB" sz="14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1.26 e+11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1.19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Ions</a:t>
                      </a:r>
                      <a:endParaRPr lang="en-GB" sz="14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6.9</a:t>
                      </a:r>
                      <a:r>
                        <a:rPr lang="en-GB" sz="1600" baseline="0" dirty="0" smtClean="0"/>
                        <a:t> e</a:t>
                      </a:r>
                      <a:r>
                        <a:rPr lang="en-GB" sz="1600" dirty="0" smtClean="0"/>
                        <a:t>+09 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1.9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3256548181"/>
              </p:ext>
            </p:extLst>
          </p:nvPr>
        </p:nvGraphicFramePr>
        <p:xfrm>
          <a:off x="5255216" y="2171385"/>
          <a:ext cx="3432811" cy="914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40784"/>
                <a:gridCol w="991827"/>
                <a:gridCol w="1600200"/>
              </a:tblGrid>
              <a:tr h="3048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Intensity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Bunch Length [ns]</a:t>
                      </a:r>
                      <a:endParaRPr lang="en-GB" sz="1200" b="1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22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Protons</a:t>
                      </a:r>
                      <a:endParaRPr lang="en-GB" sz="14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1.20 e+11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1.13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22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Ions</a:t>
                      </a:r>
                      <a:endParaRPr lang="en-GB" sz="14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 7.41 e+09 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1.7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983825" y="1752600"/>
            <a:ext cx="370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GB" b="1" dirty="0"/>
              <a:t>Nominal Bunch at Stable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4850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IV/ ISSUES &amp; LIMITATIONS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/>
              <a:t>Schottky</a:t>
            </a:r>
            <a:r>
              <a:rPr lang="en-GB" dirty="0"/>
              <a:t> devices are really sensitive to:</a:t>
            </a:r>
          </a:p>
          <a:p>
            <a:pPr lvl="1"/>
            <a:r>
              <a:rPr lang="en-GB" dirty="0"/>
              <a:t>Coherent longitudinal oscillations</a:t>
            </a:r>
          </a:p>
          <a:p>
            <a:pPr lvl="2"/>
            <a:r>
              <a:rPr lang="en-GB" dirty="0"/>
              <a:t>Longitudinal blow-up during ramp</a:t>
            </a:r>
          </a:p>
          <a:p>
            <a:pPr lvl="2"/>
            <a:r>
              <a:rPr lang="en-GB" dirty="0"/>
              <a:t>No more signal right after the Ramp and Squeeze</a:t>
            </a:r>
          </a:p>
          <a:p>
            <a:pPr lvl="3"/>
            <a:r>
              <a:rPr lang="en-GB" dirty="0"/>
              <a:t>30 MINS BEFORE SIGNAL APPEARS</a:t>
            </a:r>
          </a:p>
          <a:p>
            <a:pPr lvl="1"/>
            <a:r>
              <a:rPr lang="en-GB" dirty="0"/>
              <a:t>Coherent transverse Signal</a:t>
            </a:r>
          </a:p>
          <a:p>
            <a:pPr lvl="2"/>
            <a:r>
              <a:rPr lang="en-GB" dirty="0"/>
              <a:t>System has 100dB dynamic range but still sensitive to:</a:t>
            </a:r>
          </a:p>
          <a:p>
            <a:pPr lvl="3"/>
            <a:r>
              <a:rPr lang="en-GB" dirty="0"/>
              <a:t>Bunch position.</a:t>
            </a:r>
          </a:p>
          <a:p>
            <a:pPr lvl="3"/>
            <a:r>
              <a:rPr lang="en-GB" dirty="0"/>
              <a:t>Bunch Intensity -&gt; Saturation of the Electronic</a:t>
            </a:r>
          </a:p>
          <a:p>
            <a:pPr marL="1033272" lvl="3" indent="0">
              <a:buNone/>
            </a:pPr>
            <a:endParaRPr lang="en-GB" dirty="0"/>
          </a:p>
          <a:p>
            <a:pPr lvl="1"/>
            <a:r>
              <a:rPr lang="en-GB" dirty="0"/>
              <a:t>B1H always </a:t>
            </a:r>
            <a:r>
              <a:rPr lang="en-GB" dirty="0" smtClean="0"/>
              <a:t>gives better results, investigation s underway to understand why the other systems don’t perform as well!!? </a:t>
            </a:r>
          </a:p>
          <a:p>
            <a:pPr lvl="1"/>
            <a:r>
              <a:rPr lang="en-GB" dirty="0" smtClean="0"/>
              <a:t>Modification have been tested at B2V to reduce the coherent transverse signals.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</a:t>
            </a:r>
            <a:r>
              <a:rPr lang="en-GB" dirty="0"/>
              <a:t>December 6th </a:t>
            </a:r>
            <a:r>
              <a:rPr lang="en-GB" dirty="0" smtClean="0"/>
              <a:t>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2076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IV/ ISSUES &amp; </a:t>
            </a:r>
            <a:r>
              <a:rPr lang="en-GB" sz="4400" dirty="0" smtClean="0"/>
              <a:t>LIMITATIONS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1" cy="5260254"/>
          </a:xfrm>
        </p:spPr>
        <p:txBody>
          <a:bodyPr/>
          <a:lstStyle/>
          <a:p>
            <a:r>
              <a:rPr lang="en-GB" sz="2000" dirty="0" smtClean="0"/>
              <a:t>Modification on Pickup plate on B2V:</a:t>
            </a:r>
          </a:p>
          <a:p>
            <a:pPr lvl="1"/>
            <a:r>
              <a:rPr lang="en-GB" sz="1600" dirty="0" smtClean="0"/>
              <a:t>Additional Gate and improved filtering.</a:t>
            </a:r>
          </a:p>
          <a:p>
            <a:pPr lvl="1"/>
            <a:r>
              <a:rPr lang="en-GB" sz="1600" dirty="0" smtClean="0"/>
              <a:t>Avoid the saturation of the Preamp</a:t>
            </a:r>
          </a:p>
          <a:p>
            <a:pPr lvl="1"/>
            <a:endParaRPr lang="en-GB" sz="1600" dirty="0" smtClean="0"/>
          </a:p>
          <a:p>
            <a:pPr marL="118872" indent="0">
              <a:buNone/>
            </a:pPr>
            <a:endParaRPr lang="en-GB" sz="2000" dirty="0" smtClean="0"/>
          </a:p>
          <a:p>
            <a:pPr marL="118872" indent="0">
              <a:buNone/>
            </a:pPr>
            <a:endParaRPr lang="en-GB" dirty="0"/>
          </a:p>
        </p:txBody>
      </p:sp>
      <p:grpSp>
        <p:nvGrpSpPr>
          <p:cNvPr id="134" name="Group 133"/>
          <p:cNvGrpSpPr/>
          <p:nvPr/>
        </p:nvGrpSpPr>
        <p:grpSpPr>
          <a:xfrm>
            <a:off x="3630522" y="1870417"/>
            <a:ext cx="4876800" cy="1336910"/>
            <a:chOff x="50720" y="3500064"/>
            <a:chExt cx="6599542" cy="1822474"/>
          </a:xfrm>
        </p:grpSpPr>
        <p:sp>
          <p:nvSpPr>
            <p:cNvPr id="130" name="Rectangle 129"/>
            <p:cNvSpPr/>
            <p:nvPr/>
          </p:nvSpPr>
          <p:spPr>
            <a:xfrm>
              <a:off x="1106156" y="4027138"/>
              <a:ext cx="2697228" cy="1295400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0720" y="3500064"/>
              <a:ext cx="6599542" cy="1757736"/>
              <a:chOff x="50720" y="3500064"/>
              <a:chExt cx="6599542" cy="1757736"/>
            </a:xfrm>
          </p:grpSpPr>
          <p:sp>
            <p:nvSpPr>
              <p:cNvPr id="62" name="TextBox 111"/>
              <p:cNvSpPr txBox="1">
                <a:spLocks noChangeArrowheads="1"/>
              </p:cNvSpPr>
              <p:nvPr/>
            </p:nvSpPr>
            <p:spPr bwMode="auto">
              <a:xfrm>
                <a:off x="390943" y="4901912"/>
                <a:ext cx="764299" cy="335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b="1" dirty="0" smtClean="0"/>
                  <a:t>Hybrid</a:t>
                </a:r>
                <a:endParaRPr lang="en-US" sz="1000" b="1" dirty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 flipH="1" flipV="1">
                <a:off x="719236" y="4582877"/>
                <a:ext cx="573525" cy="5335"/>
              </a:xfrm>
              <a:prstGeom prst="line">
                <a:avLst/>
              </a:prstGeom>
              <a:ln w="28575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 flipV="1">
                <a:off x="6337220" y="4670241"/>
                <a:ext cx="313042" cy="2944"/>
              </a:xfrm>
              <a:prstGeom prst="line">
                <a:avLst/>
              </a:prstGeom>
              <a:ln w="28575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2" name="Group 131"/>
              <p:cNvGrpSpPr/>
              <p:nvPr/>
            </p:nvGrpSpPr>
            <p:grpSpPr>
              <a:xfrm>
                <a:off x="50720" y="3500064"/>
                <a:ext cx="6515100" cy="1757736"/>
                <a:chOff x="50720" y="1904913"/>
                <a:chExt cx="6515100" cy="1757736"/>
              </a:xfrm>
            </p:grpSpPr>
            <p:sp>
              <p:nvSpPr>
                <p:cNvPr id="89" name="Freeform 88"/>
                <p:cNvSpPr/>
                <p:nvPr/>
              </p:nvSpPr>
              <p:spPr bwMode="auto">
                <a:xfrm>
                  <a:off x="2776063" y="3224394"/>
                  <a:ext cx="154305" cy="410957"/>
                </a:xfrm>
                <a:custGeom>
                  <a:avLst/>
                  <a:gdLst>
                    <a:gd name="connsiteX0" fmla="*/ 71438 w 152400"/>
                    <a:gd name="connsiteY0" fmla="*/ 0 h 647700"/>
                    <a:gd name="connsiteX1" fmla="*/ 71438 w 152400"/>
                    <a:gd name="connsiteY1" fmla="*/ 166687 h 647700"/>
                    <a:gd name="connsiteX2" fmla="*/ 0 w 152400"/>
                    <a:gd name="connsiteY2" fmla="*/ 219075 h 647700"/>
                    <a:gd name="connsiteX3" fmla="*/ 147638 w 152400"/>
                    <a:gd name="connsiteY3" fmla="*/ 285750 h 647700"/>
                    <a:gd name="connsiteX4" fmla="*/ 19050 w 152400"/>
                    <a:gd name="connsiteY4" fmla="*/ 350043 h 647700"/>
                    <a:gd name="connsiteX5" fmla="*/ 152400 w 152400"/>
                    <a:gd name="connsiteY5" fmla="*/ 416718 h 647700"/>
                    <a:gd name="connsiteX6" fmla="*/ 38100 w 152400"/>
                    <a:gd name="connsiteY6" fmla="*/ 466725 h 647700"/>
                    <a:gd name="connsiteX7" fmla="*/ 150019 w 152400"/>
                    <a:gd name="connsiteY7" fmla="*/ 516731 h 647700"/>
                    <a:gd name="connsiteX8" fmla="*/ 85725 w 152400"/>
                    <a:gd name="connsiteY8" fmla="*/ 545306 h 647700"/>
                    <a:gd name="connsiteX9" fmla="*/ 85725 w 152400"/>
                    <a:gd name="connsiteY9" fmla="*/ 647700 h 647700"/>
                    <a:gd name="connsiteX0" fmla="*/ 64294 w 145256"/>
                    <a:gd name="connsiteY0" fmla="*/ 0 h 647700"/>
                    <a:gd name="connsiteX1" fmla="*/ 64294 w 145256"/>
                    <a:gd name="connsiteY1" fmla="*/ 166687 h 647700"/>
                    <a:gd name="connsiteX2" fmla="*/ 0 w 145256"/>
                    <a:gd name="connsiteY2" fmla="*/ 219075 h 647700"/>
                    <a:gd name="connsiteX3" fmla="*/ 140494 w 145256"/>
                    <a:gd name="connsiteY3" fmla="*/ 285750 h 647700"/>
                    <a:gd name="connsiteX4" fmla="*/ 11906 w 145256"/>
                    <a:gd name="connsiteY4" fmla="*/ 350043 h 647700"/>
                    <a:gd name="connsiteX5" fmla="*/ 145256 w 145256"/>
                    <a:gd name="connsiteY5" fmla="*/ 416718 h 647700"/>
                    <a:gd name="connsiteX6" fmla="*/ 30956 w 145256"/>
                    <a:gd name="connsiteY6" fmla="*/ 466725 h 647700"/>
                    <a:gd name="connsiteX7" fmla="*/ 142875 w 145256"/>
                    <a:gd name="connsiteY7" fmla="*/ 516731 h 647700"/>
                    <a:gd name="connsiteX8" fmla="*/ 78581 w 145256"/>
                    <a:gd name="connsiteY8" fmla="*/ 545306 h 647700"/>
                    <a:gd name="connsiteX9" fmla="*/ 78581 w 145256"/>
                    <a:gd name="connsiteY9" fmla="*/ 647700 h 647700"/>
                    <a:gd name="connsiteX0" fmla="*/ 64294 w 145256"/>
                    <a:gd name="connsiteY0" fmla="*/ 0 h 647700"/>
                    <a:gd name="connsiteX1" fmla="*/ 64294 w 145256"/>
                    <a:gd name="connsiteY1" fmla="*/ 166687 h 647700"/>
                    <a:gd name="connsiteX2" fmla="*/ 0 w 145256"/>
                    <a:gd name="connsiteY2" fmla="*/ 219075 h 647700"/>
                    <a:gd name="connsiteX3" fmla="*/ 130969 w 145256"/>
                    <a:gd name="connsiteY3" fmla="*/ 266700 h 647700"/>
                    <a:gd name="connsiteX4" fmla="*/ 11906 w 145256"/>
                    <a:gd name="connsiteY4" fmla="*/ 350043 h 647700"/>
                    <a:gd name="connsiteX5" fmla="*/ 145256 w 145256"/>
                    <a:gd name="connsiteY5" fmla="*/ 416718 h 647700"/>
                    <a:gd name="connsiteX6" fmla="*/ 30956 w 145256"/>
                    <a:gd name="connsiteY6" fmla="*/ 466725 h 647700"/>
                    <a:gd name="connsiteX7" fmla="*/ 142875 w 145256"/>
                    <a:gd name="connsiteY7" fmla="*/ 516731 h 647700"/>
                    <a:gd name="connsiteX8" fmla="*/ 78581 w 145256"/>
                    <a:gd name="connsiteY8" fmla="*/ 545306 h 647700"/>
                    <a:gd name="connsiteX9" fmla="*/ 78581 w 145256"/>
                    <a:gd name="connsiteY9" fmla="*/ 647700 h 647700"/>
                    <a:gd name="connsiteX0" fmla="*/ 71438 w 152400"/>
                    <a:gd name="connsiteY0" fmla="*/ 0 h 647700"/>
                    <a:gd name="connsiteX1" fmla="*/ 71438 w 152400"/>
                    <a:gd name="connsiteY1" fmla="*/ 166687 h 647700"/>
                    <a:gd name="connsiteX2" fmla="*/ 7144 w 152400"/>
                    <a:gd name="connsiteY2" fmla="*/ 219075 h 647700"/>
                    <a:gd name="connsiteX3" fmla="*/ 138113 w 152400"/>
                    <a:gd name="connsiteY3" fmla="*/ 266700 h 647700"/>
                    <a:gd name="connsiteX4" fmla="*/ 0 w 152400"/>
                    <a:gd name="connsiteY4" fmla="*/ 347662 h 647700"/>
                    <a:gd name="connsiteX5" fmla="*/ 152400 w 152400"/>
                    <a:gd name="connsiteY5" fmla="*/ 416718 h 647700"/>
                    <a:gd name="connsiteX6" fmla="*/ 38100 w 152400"/>
                    <a:gd name="connsiteY6" fmla="*/ 466725 h 647700"/>
                    <a:gd name="connsiteX7" fmla="*/ 150019 w 152400"/>
                    <a:gd name="connsiteY7" fmla="*/ 516731 h 647700"/>
                    <a:gd name="connsiteX8" fmla="*/ 85725 w 152400"/>
                    <a:gd name="connsiteY8" fmla="*/ 545306 h 647700"/>
                    <a:gd name="connsiteX9" fmla="*/ 85725 w 152400"/>
                    <a:gd name="connsiteY9" fmla="*/ 647700 h 647700"/>
                    <a:gd name="connsiteX0" fmla="*/ 71438 w 150019"/>
                    <a:gd name="connsiteY0" fmla="*/ 0 h 647700"/>
                    <a:gd name="connsiteX1" fmla="*/ 71438 w 150019"/>
                    <a:gd name="connsiteY1" fmla="*/ 166687 h 647700"/>
                    <a:gd name="connsiteX2" fmla="*/ 7144 w 150019"/>
                    <a:gd name="connsiteY2" fmla="*/ 219075 h 647700"/>
                    <a:gd name="connsiteX3" fmla="*/ 138113 w 150019"/>
                    <a:gd name="connsiteY3" fmla="*/ 266700 h 647700"/>
                    <a:gd name="connsiteX4" fmla="*/ 0 w 150019"/>
                    <a:gd name="connsiteY4" fmla="*/ 347662 h 647700"/>
                    <a:gd name="connsiteX5" fmla="*/ 135731 w 150019"/>
                    <a:gd name="connsiteY5" fmla="*/ 416718 h 647700"/>
                    <a:gd name="connsiteX6" fmla="*/ 38100 w 150019"/>
                    <a:gd name="connsiteY6" fmla="*/ 466725 h 647700"/>
                    <a:gd name="connsiteX7" fmla="*/ 150019 w 150019"/>
                    <a:gd name="connsiteY7" fmla="*/ 516731 h 647700"/>
                    <a:gd name="connsiteX8" fmla="*/ 85725 w 150019"/>
                    <a:gd name="connsiteY8" fmla="*/ 545306 h 647700"/>
                    <a:gd name="connsiteX9" fmla="*/ 85725 w 150019"/>
                    <a:gd name="connsiteY9" fmla="*/ 647700 h 647700"/>
                    <a:gd name="connsiteX0" fmla="*/ 71438 w 150019"/>
                    <a:gd name="connsiteY0" fmla="*/ 0 h 647700"/>
                    <a:gd name="connsiteX1" fmla="*/ 71438 w 150019"/>
                    <a:gd name="connsiteY1" fmla="*/ 166687 h 647700"/>
                    <a:gd name="connsiteX2" fmla="*/ 7144 w 150019"/>
                    <a:gd name="connsiteY2" fmla="*/ 219075 h 647700"/>
                    <a:gd name="connsiteX3" fmla="*/ 138113 w 150019"/>
                    <a:gd name="connsiteY3" fmla="*/ 266700 h 647700"/>
                    <a:gd name="connsiteX4" fmla="*/ 0 w 150019"/>
                    <a:gd name="connsiteY4" fmla="*/ 347662 h 647700"/>
                    <a:gd name="connsiteX5" fmla="*/ 135731 w 150019"/>
                    <a:gd name="connsiteY5" fmla="*/ 416718 h 647700"/>
                    <a:gd name="connsiteX6" fmla="*/ 4763 w 150019"/>
                    <a:gd name="connsiteY6" fmla="*/ 483394 h 647700"/>
                    <a:gd name="connsiteX7" fmla="*/ 150019 w 150019"/>
                    <a:gd name="connsiteY7" fmla="*/ 516731 h 647700"/>
                    <a:gd name="connsiteX8" fmla="*/ 85725 w 150019"/>
                    <a:gd name="connsiteY8" fmla="*/ 545306 h 647700"/>
                    <a:gd name="connsiteX9" fmla="*/ 85725 w 150019"/>
                    <a:gd name="connsiteY9" fmla="*/ 647700 h 647700"/>
                    <a:gd name="connsiteX0" fmla="*/ 71438 w 142875"/>
                    <a:gd name="connsiteY0" fmla="*/ 0 h 647700"/>
                    <a:gd name="connsiteX1" fmla="*/ 71438 w 142875"/>
                    <a:gd name="connsiteY1" fmla="*/ 166687 h 647700"/>
                    <a:gd name="connsiteX2" fmla="*/ 7144 w 142875"/>
                    <a:gd name="connsiteY2" fmla="*/ 219075 h 647700"/>
                    <a:gd name="connsiteX3" fmla="*/ 138113 w 142875"/>
                    <a:gd name="connsiteY3" fmla="*/ 266700 h 647700"/>
                    <a:gd name="connsiteX4" fmla="*/ 0 w 142875"/>
                    <a:gd name="connsiteY4" fmla="*/ 347662 h 647700"/>
                    <a:gd name="connsiteX5" fmla="*/ 135731 w 142875"/>
                    <a:gd name="connsiteY5" fmla="*/ 416718 h 647700"/>
                    <a:gd name="connsiteX6" fmla="*/ 4763 w 142875"/>
                    <a:gd name="connsiteY6" fmla="*/ 483394 h 647700"/>
                    <a:gd name="connsiteX7" fmla="*/ 142875 w 142875"/>
                    <a:gd name="connsiteY7" fmla="*/ 547687 h 647700"/>
                    <a:gd name="connsiteX8" fmla="*/ 85725 w 142875"/>
                    <a:gd name="connsiteY8" fmla="*/ 545306 h 647700"/>
                    <a:gd name="connsiteX9" fmla="*/ 85725 w 142875"/>
                    <a:gd name="connsiteY9" fmla="*/ 647700 h 647700"/>
                    <a:gd name="connsiteX0" fmla="*/ 71438 w 142875"/>
                    <a:gd name="connsiteY0" fmla="*/ 0 h 647700"/>
                    <a:gd name="connsiteX1" fmla="*/ 71438 w 142875"/>
                    <a:gd name="connsiteY1" fmla="*/ 166687 h 647700"/>
                    <a:gd name="connsiteX2" fmla="*/ 7144 w 142875"/>
                    <a:gd name="connsiteY2" fmla="*/ 219075 h 647700"/>
                    <a:gd name="connsiteX3" fmla="*/ 138113 w 142875"/>
                    <a:gd name="connsiteY3" fmla="*/ 266700 h 647700"/>
                    <a:gd name="connsiteX4" fmla="*/ 0 w 142875"/>
                    <a:gd name="connsiteY4" fmla="*/ 347662 h 647700"/>
                    <a:gd name="connsiteX5" fmla="*/ 135731 w 142875"/>
                    <a:gd name="connsiteY5" fmla="*/ 416718 h 647700"/>
                    <a:gd name="connsiteX6" fmla="*/ 4763 w 142875"/>
                    <a:gd name="connsiteY6" fmla="*/ 483394 h 647700"/>
                    <a:gd name="connsiteX7" fmla="*/ 142875 w 142875"/>
                    <a:gd name="connsiteY7" fmla="*/ 547687 h 647700"/>
                    <a:gd name="connsiteX8" fmla="*/ 71437 w 142875"/>
                    <a:gd name="connsiteY8" fmla="*/ 581025 h 647700"/>
                    <a:gd name="connsiteX9" fmla="*/ 85725 w 142875"/>
                    <a:gd name="connsiteY9" fmla="*/ 647700 h 647700"/>
                    <a:gd name="connsiteX0" fmla="*/ 71438 w 142875"/>
                    <a:gd name="connsiteY0" fmla="*/ 0 h 681037"/>
                    <a:gd name="connsiteX1" fmla="*/ 71438 w 142875"/>
                    <a:gd name="connsiteY1" fmla="*/ 166687 h 681037"/>
                    <a:gd name="connsiteX2" fmla="*/ 7144 w 142875"/>
                    <a:gd name="connsiteY2" fmla="*/ 219075 h 681037"/>
                    <a:gd name="connsiteX3" fmla="*/ 138113 w 142875"/>
                    <a:gd name="connsiteY3" fmla="*/ 266700 h 681037"/>
                    <a:gd name="connsiteX4" fmla="*/ 0 w 142875"/>
                    <a:gd name="connsiteY4" fmla="*/ 347662 h 681037"/>
                    <a:gd name="connsiteX5" fmla="*/ 135731 w 142875"/>
                    <a:gd name="connsiteY5" fmla="*/ 416718 h 681037"/>
                    <a:gd name="connsiteX6" fmla="*/ 4763 w 142875"/>
                    <a:gd name="connsiteY6" fmla="*/ 483394 h 681037"/>
                    <a:gd name="connsiteX7" fmla="*/ 142875 w 142875"/>
                    <a:gd name="connsiteY7" fmla="*/ 547687 h 681037"/>
                    <a:gd name="connsiteX8" fmla="*/ 71437 w 142875"/>
                    <a:gd name="connsiteY8" fmla="*/ 581025 h 681037"/>
                    <a:gd name="connsiteX9" fmla="*/ 71437 w 142875"/>
                    <a:gd name="connsiteY9" fmla="*/ 681037 h 681037"/>
                    <a:gd name="connsiteX0" fmla="*/ 71438 w 142875"/>
                    <a:gd name="connsiteY0" fmla="*/ 0 h 818818"/>
                    <a:gd name="connsiteX1" fmla="*/ 71438 w 142875"/>
                    <a:gd name="connsiteY1" fmla="*/ 166687 h 818818"/>
                    <a:gd name="connsiteX2" fmla="*/ 7144 w 142875"/>
                    <a:gd name="connsiteY2" fmla="*/ 219075 h 818818"/>
                    <a:gd name="connsiteX3" fmla="*/ 138113 w 142875"/>
                    <a:gd name="connsiteY3" fmla="*/ 266700 h 818818"/>
                    <a:gd name="connsiteX4" fmla="*/ 0 w 142875"/>
                    <a:gd name="connsiteY4" fmla="*/ 347662 h 818818"/>
                    <a:gd name="connsiteX5" fmla="*/ 135731 w 142875"/>
                    <a:gd name="connsiteY5" fmla="*/ 416718 h 818818"/>
                    <a:gd name="connsiteX6" fmla="*/ 4763 w 142875"/>
                    <a:gd name="connsiteY6" fmla="*/ 483394 h 818818"/>
                    <a:gd name="connsiteX7" fmla="*/ 142875 w 142875"/>
                    <a:gd name="connsiteY7" fmla="*/ 547687 h 818818"/>
                    <a:gd name="connsiteX8" fmla="*/ 71437 w 142875"/>
                    <a:gd name="connsiteY8" fmla="*/ 581025 h 818818"/>
                    <a:gd name="connsiteX9" fmla="*/ 71437 w 142875"/>
                    <a:gd name="connsiteY9" fmla="*/ 818818 h 818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2875" h="818818">
                      <a:moveTo>
                        <a:pt x="71438" y="0"/>
                      </a:moveTo>
                      <a:lnTo>
                        <a:pt x="71438" y="166687"/>
                      </a:lnTo>
                      <a:lnTo>
                        <a:pt x="7144" y="219075"/>
                      </a:lnTo>
                      <a:lnTo>
                        <a:pt x="138113" y="266700"/>
                      </a:lnTo>
                      <a:lnTo>
                        <a:pt x="0" y="347662"/>
                      </a:lnTo>
                      <a:lnTo>
                        <a:pt x="135731" y="416718"/>
                      </a:lnTo>
                      <a:lnTo>
                        <a:pt x="4763" y="483394"/>
                      </a:lnTo>
                      <a:lnTo>
                        <a:pt x="142875" y="547687"/>
                      </a:lnTo>
                      <a:lnTo>
                        <a:pt x="71437" y="581025"/>
                      </a:lnTo>
                      <a:lnTo>
                        <a:pt x="71437" y="818818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grpSp>
              <p:nvGrpSpPr>
                <p:cNvPr id="131" name="Group 130"/>
                <p:cNvGrpSpPr/>
                <p:nvPr/>
              </p:nvGrpSpPr>
              <p:grpSpPr>
                <a:xfrm>
                  <a:off x="50720" y="1904913"/>
                  <a:ext cx="6515100" cy="1757736"/>
                  <a:chOff x="93370" y="1909854"/>
                  <a:chExt cx="6515100" cy="17577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1234944" y="2756459"/>
                    <a:ext cx="508338" cy="511175"/>
                  </a:xfrm>
                  <a:prstGeom prst="rect">
                    <a:avLst/>
                  </a:prstGeom>
                  <a:no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00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 bwMode="auto">
                  <a:xfrm>
                    <a:off x="4452412" y="2764200"/>
                    <a:ext cx="547687" cy="511175"/>
                  </a:xfrm>
                  <a:prstGeom prst="rect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00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4" name="Straight Connector 32"/>
                  <p:cNvCxnSpPr/>
                  <p:nvPr/>
                </p:nvCxnSpPr>
                <p:spPr bwMode="auto">
                  <a:xfrm>
                    <a:off x="4576050" y="3030624"/>
                    <a:ext cx="224550" cy="15915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headEnd type="oval" w="sm" len="sm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1439557" y="1909854"/>
                    <a:ext cx="2743200" cy="3401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b="1" dirty="0" smtClean="0">
                        <a:latin typeface="Palatino"/>
                      </a:rPr>
                      <a:t>Aluminium Pickup Plate</a:t>
                    </a:r>
                    <a:endParaRPr lang="en-GB" sz="1200" b="1" dirty="0">
                      <a:latin typeface="Palatino"/>
                    </a:endParaRPr>
                  </a:p>
                </p:txBody>
              </p:sp>
              <p:sp>
                <p:nvSpPr>
                  <p:cNvPr id="66" name="Arc 65"/>
                  <p:cNvSpPr/>
                  <p:nvPr/>
                </p:nvSpPr>
                <p:spPr bwMode="auto">
                  <a:xfrm rot="13241860">
                    <a:off x="6103578" y="2814405"/>
                    <a:ext cx="420356" cy="455713"/>
                  </a:xfrm>
                  <a:prstGeom prst="arc">
                    <a:avLst>
                      <a:gd name="adj1" fmla="val 16414630"/>
                      <a:gd name="adj2" fmla="val 20965733"/>
                    </a:avLst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93370" y="2393658"/>
                    <a:ext cx="6515100" cy="1273932"/>
                    <a:chOff x="29856" y="2374453"/>
                    <a:chExt cx="6515100" cy="1273932"/>
                  </a:xfrm>
                </p:grpSpPr>
                <p:sp>
                  <p:nvSpPr>
                    <p:cNvPr id="93" name="Rectangle 9"/>
                    <p:cNvSpPr/>
                    <p:nvPr/>
                  </p:nvSpPr>
                  <p:spPr bwMode="auto">
                    <a:xfrm>
                      <a:off x="1991905" y="2750032"/>
                      <a:ext cx="547687" cy="509586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00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pic>
                  <p:nvPicPr>
                    <p:cNvPr id="54" name="Picture 2" descr="http://upload.wikimedia.org/wikipedia/commons/9/9e/Circulator_schematic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>
                      <a:extLst>
                        <a:ext uri="{BEBA8EAE-BF5A-486C-A8C5-ECC9F3942E4B}">
                          <a14:imgProps xmlns="" xmlns:a14="http://schemas.microsoft.com/office/drawing/2010/main" xmlns:mv="urn:schemas-microsoft-com:mac:vml" xmlns:mc="http://schemas.openxmlformats.org/markup-compatibility/2006">
                            <a14:imgLayer r:embed="rId3">
                              <a14:imgEffect>
                                <a14:backgroundRemoval t="2649" b="94702" l="5882" r="94118">
                                  <a14:foregroundMark x1="19608" y1="37748" x2="19608" y2="37748"/>
                                  <a14:foregroundMark x1="26716" y1="48344" x2="26716" y2="48344"/>
                                  <a14:foregroundMark x1="35049" y1="34768" x2="35049" y2="34768"/>
                                  <a14:foregroundMark x1="82353" y1="39073" x2="82353" y2="39073"/>
                                </a14:backgroundRemoval>
                              </a14:imgEffect>
                              <a14:imgEffect>
                                <a14:sharpenSoften amount="-25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="" xmlns:a14="http://schemas.microsoft.com/office/drawing/2010/main" xmlns:mv="urn:schemas-microsoft-com:mac:vml" xmlns:mc="http://schemas.openxmlformats.org/markup-compatibility/2006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489278" y="2828076"/>
                      <a:ext cx="704692" cy="521611"/>
                    </a:xfrm>
                    <a:prstGeom prst="rect">
                      <a:avLst/>
                    </a:prstGeom>
                    <a:noFill/>
                    <a:ln w="0"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 xmlns:mv="urn:schemas-microsoft-com:mac:vml" xmlns:mc="http://schemas.openxmlformats.org/markup-compatibility/2006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 flipH="1">
                      <a:off x="29856" y="2915666"/>
                      <a:ext cx="419100" cy="0"/>
                    </a:xfrm>
                    <a:prstGeom prst="line">
                      <a:avLst/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Rectangle 56"/>
                    <p:cNvSpPr/>
                    <p:nvPr/>
                  </p:nvSpPr>
                  <p:spPr bwMode="auto">
                    <a:xfrm>
                      <a:off x="453969" y="2748054"/>
                      <a:ext cx="547687" cy="509587"/>
                    </a:xfrm>
                    <a:prstGeom prst="rect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00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5" name="Rectangle 64"/>
                    <p:cNvSpPr/>
                    <p:nvPr/>
                  </p:nvSpPr>
                  <p:spPr bwMode="auto">
                    <a:xfrm>
                      <a:off x="5911086" y="2809836"/>
                      <a:ext cx="547687" cy="511175"/>
                    </a:xfrm>
                    <a:prstGeom prst="rect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00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p:txBody>
                </p:sp>
                <p:cxnSp>
                  <p:nvCxnSpPr>
                    <p:cNvPr id="60" name="Elbow Connector 59"/>
                    <p:cNvCxnSpPr>
                      <a:stCxn id="57" idx="1"/>
                    </p:cNvCxnSpPr>
                    <p:nvPr/>
                  </p:nvCxnSpPr>
                  <p:spPr bwMode="auto">
                    <a:xfrm rot="10800000" flipV="1">
                      <a:off x="29856" y="3002848"/>
                      <a:ext cx="424113" cy="1977"/>
                    </a:xfrm>
                    <a:prstGeom prst="bentConnector3">
                      <a:avLst>
                        <a:gd name="adj1" fmla="val 50000"/>
                      </a:avLst>
                    </a:prstGeom>
                    <a:solidFill>
                      <a:schemeClr val="accent1"/>
                    </a:solidFill>
                    <a:ln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67" name="Freeform 66"/>
                    <p:cNvSpPr/>
                    <p:nvPr/>
                  </p:nvSpPr>
                  <p:spPr bwMode="auto">
                    <a:xfrm>
                      <a:off x="2057032" y="2798694"/>
                      <a:ext cx="409575" cy="409574"/>
                    </a:xfrm>
                    <a:custGeom>
                      <a:avLst/>
                      <a:gdLst>
                        <a:gd name="connsiteX0" fmla="*/ 0 w 352425"/>
                        <a:gd name="connsiteY0" fmla="*/ 402034 h 402034"/>
                        <a:gd name="connsiteX1" fmla="*/ 92869 w 352425"/>
                        <a:gd name="connsiteY1" fmla="*/ 244872 h 402034"/>
                        <a:gd name="connsiteX2" fmla="*/ 154781 w 352425"/>
                        <a:gd name="connsiteY2" fmla="*/ 6747 h 402034"/>
                        <a:gd name="connsiteX3" fmla="*/ 235744 w 352425"/>
                        <a:gd name="connsiteY3" fmla="*/ 285353 h 402034"/>
                        <a:gd name="connsiteX4" fmla="*/ 352425 w 352425"/>
                        <a:gd name="connsiteY4" fmla="*/ 390128 h 402034"/>
                        <a:gd name="connsiteX0" fmla="*/ 0 w 352425"/>
                        <a:gd name="connsiteY0" fmla="*/ 396081 h 396081"/>
                        <a:gd name="connsiteX1" fmla="*/ 97631 w 352425"/>
                        <a:gd name="connsiteY1" fmla="*/ 284162 h 396081"/>
                        <a:gd name="connsiteX2" fmla="*/ 154781 w 352425"/>
                        <a:gd name="connsiteY2" fmla="*/ 794 h 396081"/>
                        <a:gd name="connsiteX3" fmla="*/ 235744 w 352425"/>
                        <a:gd name="connsiteY3" fmla="*/ 279400 h 396081"/>
                        <a:gd name="connsiteX4" fmla="*/ 352425 w 352425"/>
                        <a:gd name="connsiteY4" fmla="*/ 384175 h 396081"/>
                        <a:gd name="connsiteX0" fmla="*/ 0 w 352425"/>
                        <a:gd name="connsiteY0" fmla="*/ 396081 h 396081"/>
                        <a:gd name="connsiteX1" fmla="*/ 97631 w 352425"/>
                        <a:gd name="connsiteY1" fmla="*/ 284162 h 396081"/>
                        <a:gd name="connsiteX2" fmla="*/ 154781 w 352425"/>
                        <a:gd name="connsiteY2" fmla="*/ 794 h 396081"/>
                        <a:gd name="connsiteX3" fmla="*/ 235744 w 352425"/>
                        <a:gd name="connsiteY3" fmla="*/ 279400 h 396081"/>
                        <a:gd name="connsiteX4" fmla="*/ 352425 w 352425"/>
                        <a:gd name="connsiteY4" fmla="*/ 384175 h 396081"/>
                        <a:gd name="connsiteX0" fmla="*/ 0 w 352425"/>
                        <a:gd name="connsiteY0" fmla="*/ 398463 h 398463"/>
                        <a:gd name="connsiteX1" fmla="*/ 97631 w 352425"/>
                        <a:gd name="connsiteY1" fmla="*/ 286544 h 398463"/>
                        <a:gd name="connsiteX2" fmla="*/ 171173 w 352425"/>
                        <a:gd name="connsiteY2" fmla="*/ 794 h 398463"/>
                        <a:gd name="connsiteX3" fmla="*/ 235744 w 352425"/>
                        <a:gd name="connsiteY3" fmla="*/ 281782 h 398463"/>
                        <a:gd name="connsiteX4" fmla="*/ 352425 w 352425"/>
                        <a:gd name="connsiteY4" fmla="*/ 386557 h 398463"/>
                        <a:gd name="connsiteX0" fmla="*/ 0 w 352425"/>
                        <a:gd name="connsiteY0" fmla="*/ 410369 h 410369"/>
                        <a:gd name="connsiteX1" fmla="*/ 97631 w 352425"/>
                        <a:gd name="connsiteY1" fmla="*/ 298450 h 410369"/>
                        <a:gd name="connsiteX2" fmla="*/ 162977 w 352425"/>
                        <a:gd name="connsiteY2" fmla="*/ 794 h 410369"/>
                        <a:gd name="connsiteX3" fmla="*/ 235744 w 352425"/>
                        <a:gd name="connsiteY3" fmla="*/ 293688 h 410369"/>
                        <a:gd name="connsiteX4" fmla="*/ 352425 w 352425"/>
                        <a:gd name="connsiteY4" fmla="*/ 398463 h 4103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2425" h="410369">
                          <a:moveTo>
                            <a:pt x="0" y="410369"/>
                          </a:moveTo>
                          <a:cubicBezTo>
                            <a:pt x="50205" y="362347"/>
                            <a:pt x="70468" y="366713"/>
                            <a:pt x="97631" y="298450"/>
                          </a:cubicBezTo>
                          <a:cubicBezTo>
                            <a:pt x="124794" y="230188"/>
                            <a:pt x="139958" y="1588"/>
                            <a:pt x="162977" y="794"/>
                          </a:cubicBezTo>
                          <a:cubicBezTo>
                            <a:pt x="185996" y="0"/>
                            <a:pt x="204169" y="227410"/>
                            <a:pt x="235744" y="293688"/>
                          </a:cubicBezTo>
                          <a:cubicBezTo>
                            <a:pt x="267319" y="359966"/>
                            <a:pt x="310555" y="378024"/>
                            <a:pt x="352425" y="398463"/>
                          </a:cubicBezTo>
                        </a:path>
                      </a:pathLst>
                    </a:cu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8" name="TextBox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18087" y="3281455"/>
                      <a:ext cx="797988" cy="28349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900" b="1" dirty="0"/>
                        <a:t>100 MHz</a:t>
                      </a:r>
                    </a:p>
                  </p:txBody>
                </p:sp>
                <p:sp>
                  <p:nvSpPr>
                    <p:cNvPr id="69" name="TextBox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74323" y="3291519"/>
                      <a:ext cx="582212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000" b="1" dirty="0" smtClean="0"/>
                        <a:t>switch</a:t>
                      </a:r>
                      <a:endParaRPr lang="en-US" sz="1000" b="1" dirty="0"/>
                    </a:p>
                  </p:txBody>
                </p:sp>
                <p:sp>
                  <p:nvSpPr>
                    <p:cNvPr id="70" name="TextBox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61193" y="3318260"/>
                      <a:ext cx="582212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000" b="1" dirty="0" smtClean="0"/>
                        <a:t>switch</a:t>
                      </a:r>
                      <a:endParaRPr lang="en-US" sz="1000" b="1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 bwMode="auto">
                    <a:xfrm>
                      <a:off x="320993" y="2374453"/>
                      <a:ext cx="6223963" cy="1273932"/>
                    </a:xfrm>
                    <a:prstGeom prst="rect">
                      <a:avLst/>
                    </a:prstGeom>
                    <a:noFill/>
                    <a:ln w="254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1" charset="0"/>
                        <a:ea typeface="ＭＳ Ｐゴシック" pitchFamily="31" charset="-128"/>
                        <a:cs typeface="ＭＳ Ｐゴシック" pitchFamily="31" charset="-128"/>
                      </a:endParaRPr>
                    </a:p>
                  </p:txBody>
                </p:sp>
                <p:cxnSp>
                  <p:nvCxnSpPr>
                    <p:cNvPr id="73" name="Straight Connector 32"/>
                    <p:cNvCxnSpPr/>
                    <p:nvPr/>
                  </p:nvCxnSpPr>
                  <p:spPr bwMode="auto">
                    <a:xfrm rot="10800000" flipV="1">
                      <a:off x="6087756" y="3055787"/>
                      <a:ext cx="228600" cy="15240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headEnd type="oval" w="sm" len="sm"/>
                      <a:tail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6" name="Freeform 75"/>
                    <p:cNvSpPr/>
                    <p:nvPr/>
                  </p:nvSpPr>
                  <p:spPr bwMode="auto">
                    <a:xfrm>
                      <a:off x="1762152" y="3146555"/>
                      <a:ext cx="142875" cy="496889"/>
                    </a:xfrm>
                    <a:custGeom>
                      <a:avLst/>
                      <a:gdLst>
                        <a:gd name="connsiteX0" fmla="*/ 71438 w 152400"/>
                        <a:gd name="connsiteY0" fmla="*/ 0 h 647700"/>
                        <a:gd name="connsiteX1" fmla="*/ 71438 w 152400"/>
                        <a:gd name="connsiteY1" fmla="*/ 166687 h 647700"/>
                        <a:gd name="connsiteX2" fmla="*/ 0 w 152400"/>
                        <a:gd name="connsiteY2" fmla="*/ 219075 h 647700"/>
                        <a:gd name="connsiteX3" fmla="*/ 147638 w 152400"/>
                        <a:gd name="connsiteY3" fmla="*/ 285750 h 647700"/>
                        <a:gd name="connsiteX4" fmla="*/ 19050 w 152400"/>
                        <a:gd name="connsiteY4" fmla="*/ 350043 h 647700"/>
                        <a:gd name="connsiteX5" fmla="*/ 152400 w 152400"/>
                        <a:gd name="connsiteY5" fmla="*/ 416718 h 647700"/>
                        <a:gd name="connsiteX6" fmla="*/ 38100 w 152400"/>
                        <a:gd name="connsiteY6" fmla="*/ 466725 h 647700"/>
                        <a:gd name="connsiteX7" fmla="*/ 150019 w 152400"/>
                        <a:gd name="connsiteY7" fmla="*/ 516731 h 647700"/>
                        <a:gd name="connsiteX8" fmla="*/ 85725 w 152400"/>
                        <a:gd name="connsiteY8" fmla="*/ 545306 h 647700"/>
                        <a:gd name="connsiteX9" fmla="*/ 85725 w 152400"/>
                        <a:gd name="connsiteY9" fmla="*/ 647700 h 647700"/>
                        <a:gd name="connsiteX0" fmla="*/ 64294 w 145256"/>
                        <a:gd name="connsiteY0" fmla="*/ 0 h 647700"/>
                        <a:gd name="connsiteX1" fmla="*/ 64294 w 145256"/>
                        <a:gd name="connsiteY1" fmla="*/ 166687 h 647700"/>
                        <a:gd name="connsiteX2" fmla="*/ 0 w 145256"/>
                        <a:gd name="connsiteY2" fmla="*/ 219075 h 647700"/>
                        <a:gd name="connsiteX3" fmla="*/ 140494 w 145256"/>
                        <a:gd name="connsiteY3" fmla="*/ 285750 h 647700"/>
                        <a:gd name="connsiteX4" fmla="*/ 11906 w 145256"/>
                        <a:gd name="connsiteY4" fmla="*/ 350043 h 647700"/>
                        <a:gd name="connsiteX5" fmla="*/ 145256 w 145256"/>
                        <a:gd name="connsiteY5" fmla="*/ 416718 h 647700"/>
                        <a:gd name="connsiteX6" fmla="*/ 30956 w 145256"/>
                        <a:gd name="connsiteY6" fmla="*/ 466725 h 647700"/>
                        <a:gd name="connsiteX7" fmla="*/ 142875 w 145256"/>
                        <a:gd name="connsiteY7" fmla="*/ 516731 h 647700"/>
                        <a:gd name="connsiteX8" fmla="*/ 78581 w 145256"/>
                        <a:gd name="connsiteY8" fmla="*/ 545306 h 647700"/>
                        <a:gd name="connsiteX9" fmla="*/ 78581 w 145256"/>
                        <a:gd name="connsiteY9" fmla="*/ 647700 h 647700"/>
                        <a:gd name="connsiteX0" fmla="*/ 64294 w 145256"/>
                        <a:gd name="connsiteY0" fmla="*/ 0 h 647700"/>
                        <a:gd name="connsiteX1" fmla="*/ 64294 w 145256"/>
                        <a:gd name="connsiteY1" fmla="*/ 166687 h 647700"/>
                        <a:gd name="connsiteX2" fmla="*/ 0 w 145256"/>
                        <a:gd name="connsiteY2" fmla="*/ 219075 h 647700"/>
                        <a:gd name="connsiteX3" fmla="*/ 130969 w 145256"/>
                        <a:gd name="connsiteY3" fmla="*/ 266700 h 647700"/>
                        <a:gd name="connsiteX4" fmla="*/ 11906 w 145256"/>
                        <a:gd name="connsiteY4" fmla="*/ 350043 h 647700"/>
                        <a:gd name="connsiteX5" fmla="*/ 145256 w 145256"/>
                        <a:gd name="connsiteY5" fmla="*/ 416718 h 647700"/>
                        <a:gd name="connsiteX6" fmla="*/ 30956 w 145256"/>
                        <a:gd name="connsiteY6" fmla="*/ 466725 h 647700"/>
                        <a:gd name="connsiteX7" fmla="*/ 142875 w 145256"/>
                        <a:gd name="connsiteY7" fmla="*/ 516731 h 647700"/>
                        <a:gd name="connsiteX8" fmla="*/ 78581 w 145256"/>
                        <a:gd name="connsiteY8" fmla="*/ 545306 h 647700"/>
                        <a:gd name="connsiteX9" fmla="*/ 78581 w 145256"/>
                        <a:gd name="connsiteY9" fmla="*/ 647700 h 647700"/>
                        <a:gd name="connsiteX0" fmla="*/ 71438 w 152400"/>
                        <a:gd name="connsiteY0" fmla="*/ 0 h 647700"/>
                        <a:gd name="connsiteX1" fmla="*/ 71438 w 152400"/>
                        <a:gd name="connsiteY1" fmla="*/ 166687 h 647700"/>
                        <a:gd name="connsiteX2" fmla="*/ 7144 w 152400"/>
                        <a:gd name="connsiteY2" fmla="*/ 219075 h 647700"/>
                        <a:gd name="connsiteX3" fmla="*/ 138113 w 152400"/>
                        <a:gd name="connsiteY3" fmla="*/ 266700 h 647700"/>
                        <a:gd name="connsiteX4" fmla="*/ 0 w 152400"/>
                        <a:gd name="connsiteY4" fmla="*/ 347662 h 647700"/>
                        <a:gd name="connsiteX5" fmla="*/ 152400 w 152400"/>
                        <a:gd name="connsiteY5" fmla="*/ 416718 h 647700"/>
                        <a:gd name="connsiteX6" fmla="*/ 38100 w 152400"/>
                        <a:gd name="connsiteY6" fmla="*/ 466725 h 647700"/>
                        <a:gd name="connsiteX7" fmla="*/ 150019 w 152400"/>
                        <a:gd name="connsiteY7" fmla="*/ 516731 h 647700"/>
                        <a:gd name="connsiteX8" fmla="*/ 85725 w 152400"/>
                        <a:gd name="connsiteY8" fmla="*/ 545306 h 647700"/>
                        <a:gd name="connsiteX9" fmla="*/ 85725 w 152400"/>
                        <a:gd name="connsiteY9" fmla="*/ 647700 h 647700"/>
                        <a:gd name="connsiteX0" fmla="*/ 71438 w 150019"/>
                        <a:gd name="connsiteY0" fmla="*/ 0 h 647700"/>
                        <a:gd name="connsiteX1" fmla="*/ 71438 w 150019"/>
                        <a:gd name="connsiteY1" fmla="*/ 166687 h 647700"/>
                        <a:gd name="connsiteX2" fmla="*/ 7144 w 150019"/>
                        <a:gd name="connsiteY2" fmla="*/ 219075 h 647700"/>
                        <a:gd name="connsiteX3" fmla="*/ 138113 w 150019"/>
                        <a:gd name="connsiteY3" fmla="*/ 266700 h 647700"/>
                        <a:gd name="connsiteX4" fmla="*/ 0 w 150019"/>
                        <a:gd name="connsiteY4" fmla="*/ 347662 h 647700"/>
                        <a:gd name="connsiteX5" fmla="*/ 135731 w 150019"/>
                        <a:gd name="connsiteY5" fmla="*/ 416718 h 647700"/>
                        <a:gd name="connsiteX6" fmla="*/ 38100 w 150019"/>
                        <a:gd name="connsiteY6" fmla="*/ 466725 h 647700"/>
                        <a:gd name="connsiteX7" fmla="*/ 150019 w 150019"/>
                        <a:gd name="connsiteY7" fmla="*/ 516731 h 647700"/>
                        <a:gd name="connsiteX8" fmla="*/ 85725 w 150019"/>
                        <a:gd name="connsiteY8" fmla="*/ 545306 h 647700"/>
                        <a:gd name="connsiteX9" fmla="*/ 85725 w 150019"/>
                        <a:gd name="connsiteY9" fmla="*/ 647700 h 647700"/>
                        <a:gd name="connsiteX0" fmla="*/ 71438 w 150019"/>
                        <a:gd name="connsiteY0" fmla="*/ 0 h 647700"/>
                        <a:gd name="connsiteX1" fmla="*/ 71438 w 150019"/>
                        <a:gd name="connsiteY1" fmla="*/ 166687 h 647700"/>
                        <a:gd name="connsiteX2" fmla="*/ 7144 w 150019"/>
                        <a:gd name="connsiteY2" fmla="*/ 219075 h 647700"/>
                        <a:gd name="connsiteX3" fmla="*/ 138113 w 150019"/>
                        <a:gd name="connsiteY3" fmla="*/ 266700 h 647700"/>
                        <a:gd name="connsiteX4" fmla="*/ 0 w 150019"/>
                        <a:gd name="connsiteY4" fmla="*/ 347662 h 647700"/>
                        <a:gd name="connsiteX5" fmla="*/ 135731 w 150019"/>
                        <a:gd name="connsiteY5" fmla="*/ 416718 h 647700"/>
                        <a:gd name="connsiteX6" fmla="*/ 4763 w 150019"/>
                        <a:gd name="connsiteY6" fmla="*/ 483394 h 647700"/>
                        <a:gd name="connsiteX7" fmla="*/ 150019 w 150019"/>
                        <a:gd name="connsiteY7" fmla="*/ 516731 h 647700"/>
                        <a:gd name="connsiteX8" fmla="*/ 85725 w 150019"/>
                        <a:gd name="connsiteY8" fmla="*/ 545306 h 647700"/>
                        <a:gd name="connsiteX9" fmla="*/ 85725 w 150019"/>
                        <a:gd name="connsiteY9" fmla="*/ 647700 h 647700"/>
                        <a:gd name="connsiteX0" fmla="*/ 71438 w 142875"/>
                        <a:gd name="connsiteY0" fmla="*/ 0 h 647700"/>
                        <a:gd name="connsiteX1" fmla="*/ 71438 w 142875"/>
                        <a:gd name="connsiteY1" fmla="*/ 166687 h 647700"/>
                        <a:gd name="connsiteX2" fmla="*/ 7144 w 142875"/>
                        <a:gd name="connsiteY2" fmla="*/ 219075 h 647700"/>
                        <a:gd name="connsiteX3" fmla="*/ 138113 w 142875"/>
                        <a:gd name="connsiteY3" fmla="*/ 266700 h 647700"/>
                        <a:gd name="connsiteX4" fmla="*/ 0 w 142875"/>
                        <a:gd name="connsiteY4" fmla="*/ 347662 h 647700"/>
                        <a:gd name="connsiteX5" fmla="*/ 135731 w 142875"/>
                        <a:gd name="connsiteY5" fmla="*/ 416718 h 647700"/>
                        <a:gd name="connsiteX6" fmla="*/ 4763 w 142875"/>
                        <a:gd name="connsiteY6" fmla="*/ 483394 h 647700"/>
                        <a:gd name="connsiteX7" fmla="*/ 142875 w 142875"/>
                        <a:gd name="connsiteY7" fmla="*/ 547687 h 647700"/>
                        <a:gd name="connsiteX8" fmla="*/ 85725 w 142875"/>
                        <a:gd name="connsiteY8" fmla="*/ 545306 h 647700"/>
                        <a:gd name="connsiteX9" fmla="*/ 85725 w 142875"/>
                        <a:gd name="connsiteY9" fmla="*/ 647700 h 647700"/>
                        <a:gd name="connsiteX0" fmla="*/ 71438 w 142875"/>
                        <a:gd name="connsiteY0" fmla="*/ 0 h 647700"/>
                        <a:gd name="connsiteX1" fmla="*/ 71438 w 142875"/>
                        <a:gd name="connsiteY1" fmla="*/ 166687 h 647700"/>
                        <a:gd name="connsiteX2" fmla="*/ 7144 w 142875"/>
                        <a:gd name="connsiteY2" fmla="*/ 219075 h 647700"/>
                        <a:gd name="connsiteX3" fmla="*/ 138113 w 142875"/>
                        <a:gd name="connsiteY3" fmla="*/ 266700 h 647700"/>
                        <a:gd name="connsiteX4" fmla="*/ 0 w 142875"/>
                        <a:gd name="connsiteY4" fmla="*/ 347662 h 647700"/>
                        <a:gd name="connsiteX5" fmla="*/ 135731 w 142875"/>
                        <a:gd name="connsiteY5" fmla="*/ 416718 h 647700"/>
                        <a:gd name="connsiteX6" fmla="*/ 4763 w 142875"/>
                        <a:gd name="connsiteY6" fmla="*/ 483394 h 647700"/>
                        <a:gd name="connsiteX7" fmla="*/ 142875 w 142875"/>
                        <a:gd name="connsiteY7" fmla="*/ 547687 h 647700"/>
                        <a:gd name="connsiteX8" fmla="*/ 71437 w 142875"/>
                        <a:gd name="connsiteY8" fmla="*/ 581025 h 647700"/>
                        <a:gd name="connsiteX9" fmla="*/ 85725 w 142875"/>
                        <a:gd name="connsiteY9" fmla="*/ 647700 h 647700"/>
                        <a:gd name="connsiteX0" fmla="*/ 71438 w 142875"/>
                        <a:gd name="connsiteY0" fmla="*/ 0 h 681037"/>
                        <a:gd name="connsiteX1" fmla="*/ 71438 w 142875"/>
                        <a:gd name="connsiteY1" fmla="*/ 166687 h 681037"/>
                        <a:gd name="connsiteX2" fmla="*/ 7144 w 142875"/>
                        <a:gd name="connsiteY2" fmla="*/ 219075 h 681037"/>
                        <a:gd name="connsiteX3" fmla="*/ 138113 w 142875"/>
                        <a:gd name="connsiteY3" fmla="*/ 266700 h 681037"/>
                        <a:gd name="connsiteX4" fmla="*/ 0 w 142875"/>
                        <a:gd name="connsiteY4" fmla="*/ 347662 h 681037"/>
                        <a:gd name="connsiteX5" fmla="*/ 135731 w 142875"/>
                        <a:gd name="connsiteY5" fmla="*/ 416718 h 681037"/>
                        <a:gd name="connsiteX6" fmla="*/ 4763 w 142875"/>
                        <a:gd name="connsiteY6" fmla="*/ 483394 h 681037"/>
                        <a:gd name="connsiteX7" fmla="*/ 142875 w 142875"/>
                        <a:gd name="connsiteY7" fmla="*/ 547687 h 681037"/>
                        <a:gd name="connsiteX8" fmla="*/ 71437 w 142875"/>
                        <a:gd name="connsiteY8" fmla="*/ 581025 h 681037"/>
                        <a:gd name="connsiteX9" fmla="*/ 71437 w 142875"/>
                        <a:gd name="connsiteY9" fmla="*/ 681037 h 681037"/>
                        <a:gd name="connsiteX0" fmla="*/ 71438 w 142875"/>
                        <a:gd name="connsiteY0" fmla="*/ 0 h 818818"/>
                        <a:gd name="connsiteX1" fmla="*/ 71438 w 142875"/>
                        <a:gd name="connsiteY1" fmla="*/ 166687 h 818818"/>
                        <a:gd name="connsiteX2" fmla="*/ 7144 w 142875"/>
                        <a:gd name="connsiteY2" fmla="*/ 219075 h 818818"/>
                        <a:gd name="connsiteX3" fmla="*/ 138113 w 142875"/>
                        <a:gd name="connsiteY3" fmla="*/ 266700 h 818818"/>
                        <a:gd name="connsiteX4" fmla="*/ 0 w 142875"/>
                        <a:gd name="connsiteY4" fmla="*/ 347662 h 818818"/>
                        <a:gd name="connsiteX5" fmla="*/ 135731 w 142875"/>
                        <a:gd name="connsiteY5" fmla="*/ 416718 h 818818"/>
                        <a:gd name="connsiteX6" fmla="*/ 4763 w 142875"/>
                        <a:gd name="connsiteY6" fmla="*/ 483394 h 818818"/>
                        <a:gd name="connsiteX7" fmla="*/ 142875 w 142875"/>
                        <a:gd name="connsiteY7" fmla="*/ 547687 h 818818"/>
                        <a:gd name="connsiteX8" fmla="*/ 71437 w 142875"/>
                        <a:gd name="connsiteY8" fmla="*/ 581025 h 818818"/>
                        <a:gd name="connsiteX9" fmla="*/ 71437 w 142875"/>
                        <a:gd name="connsiteY9" fmla="*/ 818818 h 8188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42875" h="818818">
                          <a:moveTo>
                            <a:pt x="71438" y="0"/>
                          </a:moveTo>
                          <a:lnTo>
                            <a:pt x="71438" y="166687"/>
                          </a:lnTo>
                          <a:lnTo>
                            <a:pt x="7144" y="219075"/>
                          </a:lnTo>
                          <a:lnTo>
                            <a:pt x="138113" y="266700"/>
                          </a:lnTo>
                          <a:lnTo>
                            <a:pt x="0" y="347662"/>
                          </a:lnTo>
                          <a:lnTo>
                            <a:pt x="135731" y="416718"/>
                          </a:lnTo>
                          <a:lnTo>
                            <a:pt x="4763" y="483394"/>
                          </a:lnTo>
                          <a:lnTo>
                            <a:pt x="142875" y="547687"/>
                          </a:lnTo>
                          <a:lnTo>
                            <a:pt x="71437" y="581025"/>
                          </a:lnTo>
                          <a:lnTo>
                            <a:pt x="71437" y="818818"/>
                          </a:lnTo>
                        </a:path>
                      </a:pathLst>
                    </a:custGeom>
                    <a:ln w="28575"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7" name="TextBox 8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15439" y="3287110"/>
                      <a:ext cx="468398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000" b="1" dirty="0" smtClean="0"/>
                        <a:t>Gate</a:t>
                      </a:r>
                      <a:endParaRPr lang="en-US" sz="1000" b="1" dirty="0"/>
                    </a:p>
                  </p:txBody>
                </p:sp>
                <p:sp>
                  <p:nvSpPr>
                    <p:cNvPr id="79" name="TextBox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55441" y="3281455"/>
                      <a:ext cx="723020" cy="28349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900" b="1" dirty="0" smtClean="0"/>
                        <a:t>24 </a:t>
                      </a:r>
                      <a:r>
                        <a:rPr lang="en-US" sz="900" b="1" dirty="0"/>
                        <a:t>MHz</a:t>
                      </a:r>
                    </a:p>
                  </p:txBody>
                </p:sp>
                <p:cxnSp>
                  <p:nvCxnSpPr>
                    <p:cNvPr id="80" name="Straight Connector 79"/>
                    <p:cNvCxnSpPr/>
                    <p:nvPr/>
                  </p:nvCxnSpPr>
                  <p:spPr>
                    <a:xfrm flipH="1" flipV="1">
                      <a:off x="4868556" y="2877184"/>
                      <a:ext cx="385522" cy="11447"/>
                    </a:xfrm>
                    <a:prstGeom prst="line">
                      <a:avLst/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Elbow Connector 80"/>
                    <p:cNvCxnSpPr/>
                    <p:nvPr/>
                  </p:nvCxnSpPr>
                  <p:spPr>
                    <a:xfrm>
                      <a:off x="5653169" y="2858946"/>
                      <a:ext cx="285655" cy="70728"/>
                    </a:xfrm>
                    <a:prstGeom prst="bentConnector3">
                      <a:avLst>
                        <a:gd name="adj1" fmla="val 50000"/>
                      </a:avLst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Straight Connector 81"/>
                    <p:cNvCxnSpPr/>
                    <p:nvPr/>
                  </p:nvCxnSpPr>
                  <p:spPr>
                    <a:xfrm flipH="1">
                      <a:off x="4748206" y="3211347"/>
                      <a:ext cx="1339550" cy="0"/>
                    </a:xfrm>
                    <a:prstGeom prst="line">
                      <a:avLst/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83" name="Group 82"/>
                    <p:cNvGrpSpPr/>
                    <p:nvPr/>
                  </p:nvGrpSpPr>
                  <p:grpSpPr>
                    <a:xfrm>
                      <a:off x="5047499" y="2616492"/>
                      <a:ext cx="605670" cy="484909"/>
                      <a:chOff x="689730" y="1455866"/>
                      <a:chExt cx="605670" cy="484909"/>
                    </a:xfrm>
                  </p:grpSpPr>
                  <p:sp>
                    <p:nvSpPr>
                      <p:cNvPr id="84" name="Isosceles Triangle 83"/>
                      <p:cNvSpPr/>
                      <p:nvPr/>
                    </p:nvSpPr>
                    <p:spPr bwMode="auto">
                      <a:xfrm rot="5400000">
                        <a:off x="794452" y="1439827"/>
                        <a:ext cx="484909" cy="516987"/>
                      </a:xfrm>
                      <a:prstGeom prst="triangle">
                        <a:avLst/>
                      </a:prstGeom>
                      <a:solidFill>
                        <a:srgbClr val="FFC000"/>
                      </a:solidFill>
                      <a:ln w="254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1" charset="0"/>
                          <a:ea typeface="ＭＳ Ｐゴシック" pitchFamily="31" charset="-128"/>
                          <a:cs typeface="ＭＳ Ｐゴシック" pitchFamily="31" charset="-128"/>
                        </a:endParaRPr>
                      </a:p>
                    </p:txBody>
                  </p:sp>
                  <p:sp>
                    <p:nvSpPr>
                      <p:cNvPr id="85" name="TextBox 84"/>
                      <p:cNvSpPr txBox="1"/>
                      <p:nvPr/>
                    </p:nvSpPr>
                    <p:spPr>
                      <a:xfrm>
                        <a:off x="689730" y="1527698"/>
                        <a:ext cx="584898" cy="34019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600" b="1" dirty="0" smtClean="0"/>
                          <a:t>Gain = 15dB</a:t>
                        </a:r>
                        <a:endParaRPr lang="en-GB" sz="600" b="1" dirty="0"/>
                      </a:p>
                    </p:txBody>
                  </p:sp>
                </p:grpSp>
                <p:sp>
                  <p:nvSpPr>
                    <p:cNvPr id="91" name="Rectangle 9"/>
                    <p:cNvSpPr/>
                    <p:nvPr/>
                  </p:nvSpPr>
                  <p:spPr bwMode="auto">
                    <a:xfrm>
                      <a:off x="3133998" y="2787227"/>
                      <a:ext cx="547687" cy="509586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00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TextBox 8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23593" y="2576996"/>
                      <a:ext cx="797988" cy="26459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800" b="1" dirty="0" smtClean="0"/>
                        <a:t>Circulator</a:t>
                      </a:r>
                      <a:endParaRPr lang="en-US" sz="800" b="1" dirty="0"/>
                    </a:p>
                  </p:txBody>
                </p:sp>
                <p:sp>
                  <p:nvSpPr>
                    <p:cNvPr id="98" name="Arc 97"/>
                    <p:cNvSpPr/>
                    <p:nvPr/>
                  </p:nvSpPr>
                  <p:spPr bwMode="auto">
                    <a:xfrm rot="3687770">
                      <a:off x="4491321" y="2805882"/>
                      <a:ext cx="397800" cy="361192"/>
                    </a:xfrm>
                    <a:prstGeom prst="arc">
                      <a:avLst>
                        <a:gd name="adj1" fmla="val 16022014"/>
                        <a:gd name="adj2" fmla="val 587887"/>
                      </a:avLst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00" name="Straight Connector 99"/>
                    <p:cNvCxnSpPr/>
                    <p:nvPr/>
                  </p:nvCxnSpPr>
                  <p:spPr>
                    <a:xfrm flipH="1">
                      <a:off x="3691115" y="3030624"/>
                      <a:ext cx="832540" cy="3468"/>
                    </a:xfrm>
                    <a:prstGeom prst="line">
                      <a:avLst/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86" name="Group 85"/>
                    <p:cNvGrpSpPr/>
                    <p:nvPr/>
                  </p:nvGrpSpPr>
                  <p:grpSpPr>
                    <a:xfrm>
                      <a:off x="3734545" y="2783729"/>
                      <a:ext cx="605128" cy="484909"/>
                      <a:chOff x="1209542" y="1776845"/>
                      <a:chExt cx="605128" cy="484909"/>
                    </a:xfrm>
                  </p:grpSpPr>
                  <p:sp>
                    <p:nvSpPr>
                      <p:cNvPr id="87" name="Isosceles Triangle 86"/>
                      <p:cNvSpPr/>
                      <p:nvPr/>
                    </p:nvSpPr>
                    <p:spPr bwMode="auto">
                      <a:xfrm rot="5400000">
                        <a:off x="1313722" y="1760806"/>
                        <a:ext cx="484909" cy="516987"/>
                      </a:xfrm>
                      <a:prstGeom prst="triangle">
                        <a:avLst/>
                      </a:prstGeom>
                      <a:solidFill>
                        <a:srgbClr val="CC99FF"/>
                      </a:solidFill>
                      <a:ln w="254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1" charset="0"/>
                          <a:ea typeface="ＭＳ Ｐゴシック" pitchFamily="31" charset="-128"/>
                          <a:cs typeface="ＭＳ Ｐゴシック" pitchFamily="31" charset="-128"/>
                        </a:endParaRPr>
                      </a:p>
                    </p:txBody>
                  </p:sp>
                  <p:sp>
                    <p:nvSpPr>
                      <p:cNvPr id="88" name="TextBox 87"/>
                      <p:cNvSpPr txBox="1"/>
                      <p:nvPr/>
                    </p:nvSpPr>
                    <p:spPr>
                      <a:xfrm>
                        <a:off x="1209542" y="1838948"/>
                        <a:ext cx="564774" cy="37760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600" b="1" dirty="0" smtClean="0"/>
                          <a:t>Gain = 38dB</a:t>
                        </a:r>
                        <a:endParaRPr lang="en-GB" sz="600" b="1" dirty="0"/>
                      </a:p>
                    </p:txBody>
                  </p:sp>
                </p:grpSp>
                <p:cxnSp>
                  <p:nvCxnSpPr>
                    <p:cNvPr id="108" name="Straight Connector 107"/>
                    <p:cNvCxnSpPr/>
                    <p:nvPr/>
                  </p:nvCxnSpPr>
                  <p:spPr>
                    <a:xfrm flipH="1">
                      <a:off x="5911085" y="2929042"/>
                      <a:ext cx="176671" cy="632"/>
                    </a:xfrm>
                    <a:prstGeom prst="line">
                      <a:avLst/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1" name="Isosceles Triangle 110"/>
                    <p:cNvSpPr/>
                    <p:nvPr/>
                  </p:nvSpPr>
                  <p:spPr bwMode="auto">
                    <a:xfrm>
                      <a:off x="578587" y="2850747"/>
                      <a:ext cx="298450" cy="271462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Arc 73"/>
                    <p:cNvSpPr/>
                    <p:nvPr/>
                  </p:nvSpPr>
                  <p:spPr bwMode="auto">
                    <a:xfrm rot="3687770">
                      <a:off x="1180981" y="2755321"/>
                      <a:ext cx="485455" cy="340165"/>
                    </a:xfrm>
                    <a:prstGeom prst="arc">
                      <a:avLst>
                        <a:gd name="adj1" fmla="val 16071499"/>
                        <a:gd name="adj2" fmla="val 877321"/>
                      </a:avLst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75" name="Straight Connector 74"/>
                    <p:cNvCxnSpPr/>
                    <p:nvPr/>
                  </p:nvCxnSpPr>
                  <p:spPr bwMode="auto">
                    <a:xfrm flipV="1">
                      <a:off x="1483157" y="3146600"/>
                      <a:ext cx="350829" cy="699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Elbow Connector 58"/>
                    <p:cNvCxnSpPr/>
                    <p:nvPr/>
                  </p:nvCxnSpPr>
                  <p:spPr>
                    <a:xfrm>
                      <a:off x="1549235" y="2855601"/>
                      <a:ext cx="423721" cy="150544"/>
                    </a:xfrm>
                    <a:prstGeom prst="bentConnector3">
                      <a:avLst>
                        <a:gd name="adj1" fmla="val 50000"/>
                      </a:avLst>
                    </a:prstGeom>
                    <a:ln w="28575">
                      <a:solidFill>
                        <a:srgbClr val="0000CC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9" name="Straight Connector 32"/>
                  <p:cNvCxnSpPr/>
                  <p:nvPr/>
                </p:nvCxnSpPr>
                <p:spPr bwMode="auto">
                  <a:xfrm>
                    <a:off x="1327281" y="3001926"/>
                    <a:ext cx="224550" cy="15915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headEnd type="oval" w="sm" len="sm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4" name="Freeform 113"/>
                <p:cNvSpPr/>
                <p:nvPr/>
              </p:nvSpPr>
              <p:spPr bwMode="auto">
                <a:xfrm>
                  <a:off x="3233348" y="2844877"/>
                  <a:ext cx="409575" cy="409574"/>
                </a:xfrm>
                <a:custGeom>
                  <a:avLst/>
                  <a:gdLst>
                    <a:gd name="connsiteX0" fmla="*/ 0 w 352425"/>
                    <a:gd name="connsiteY0" fmla="*/ 402034 h 402034"/>
                    <a:gd name="connsiteX1" fmla="*/ 92869 w 352425"/>
                    <a:gd name="connsiteY1" fmla="*/ 244872 h 402034"/>
                    <a:gd name="connsiteX2" fmla="*/ 154781 w 352425"/>
                    <a:gd name="connsiteY2" fmla="*/ 6747 h 402034"/>
                    <a:gd name="connsiteX3" fmla="*/ 235744 w 352425"/>
                    <a:gd name="connsiteY3" fmla="*/ 285353 h 402034"/>
                    <a:gd name="connsiteX4" fmla="*/ 352425 w 352425"/>
                    <a:gd name="connsiteY4" fmla="*/ 390128 h 402034"/>
                    <a:gd name="connsiteX0" fmla="*/ 0 w 352425"/>
                    <a:gd name="connsiteY0" fmla="*/ 396081 h 396081"/>
                    <a:gd name="connsiteX1" fmla="*/ 97631 w 352425"/>
                    <a:gd name="connsiteY1" fmla="*/ 284162 h 396081"/>
                    <a:gd name="connsiteX2" fmla="*/ 154781 w 352425"/>
                    <a:gd name="connsiteY2" fmla="*/ 794 h 396081"/>
                    <a:gd name="connsiteX3" fmla="*/ 235744 w 352425"/>
                    <a:gd name="connsiteY3" fmla="*/ 279400 h 396081"/>
                    <a:gd name="connsiteX4" fmla="*/ 352425 w 352425"/>
                    <a:gd name="connsiteY4" fmla="*/ 384175 h 396081"/>
                    <a:gd name="connsiteX0" fmla="*/ 0 w 352425"/>
                    <a:gd name="connsiteY0" fmla="*/ 396081 h 396081"/>
                    <a:gd name="connsiteX1" fmla="*/ 97631 w 352425"/>
                    <a:gd name="connsiteY1" fmla="*/ 284162 h 396081"/>
                    <a:gd name="connsiteX2" fmla="*/ 154781 w 352425"/>
                    <a:gd name="connsiteY2" fmla="*/ 794 h 396081"/>
                    <a:gd name="connsiteX3" fmla="*/ 235744 w 352425"/>
                    <a:gd name="connsiteY3" fmla="*/ 279400 h 396081"/>
                    <a:gd name="connsiteX4" fmla="*/ 352425 w 352425"/>
                    <a:gd name="connsiteY4" fmla="*/ 384175 h 396081"/>
                    <a:gd name="connsiteX0" fmla="*/ 0 w 352425"/>
                    <a:gd name="connsiteY0" fmla="*/ 398463 h 398463"/>
                    <a:gd name="connsiteX1" fmla="*/ 97631 w 352425"/>
                    <a:gd name="connsiteY1" fmla="*/ 286544 h 398463"/>
                    <a:gd name="connsiteX2" fmla="*/ 171173 w 352425"/>
                    <a:gd name="connsiteY2" fmla="*/ 794 h 398463"/>
                    <a:gd name="connsiteX3" fmla="*/ 235744 w 352425"/>
                    <a:gd name="connsiteY3" fmla="*/ 281782 h 398463"/>
                    <a:gd name="connsiteX4" fmla="*/ 352425 w 352425"/>
                    <a:gd name="connsiteY4" fmla="*/ 386557 h 398463"/>
                    <a:gd name="connsiteX0" fmla="*/ 0 w 352425"/>
                    <a:gd name="connsiteY0" fmla="*/ 410369 h 410369"/>
                    <a:gd name="connsiteX1" fmla="*/ 97631 w 352425"/>
                    <a:gd name="connsiteY1" fmla="*/ 298450 h 410369"/>
                    <a:gd name="connsiteX2" fmla="*/ 162977 w 352425"/>
                    <a:gd name="connsiteY2" fmla="*/ 794 h 410369"/>
                    <a:gd name="connsiteX3" fmla="*/ 235744 w 352425"/>
                    <a:gd name="connsiteY3" fmla="*/ 293688 h 410369"/>
                    <a:gd name="connsiteX4" fmla="*/ 352425 w 352425"/>
                    <a:gd name="connsiteY4" fmla="*/ 398463 h 410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2425" h="410369">
                      <a:moveTo>
                        <a:pt x="0" y="410369"/>
                      </a:moveTo>
                      <a:cubicBezTo>
                        <a:pt x="50205" y="362347"/>
                        <a:pt x="70468" y="366713"/>
                        <a:pt x="97631" y="298450"/>
                      </a:cubicBezTo>
                      <a:cubicBezTo>
                        <a:pt x="124794" y="230188"/>
                        <a:pt x="139958" y="1588"/>
                        <a:pt x="162977" y="794"/>
                      </a:cubicBezTo>
                      <a:cubicBezTo>
                        <a:pt x="185996" y="0"/>
                        <a:pt x="204169" y="227410"/>
                        <a:pt x="235744" y="293688"/>
                      </a:cubicBezTo>
                      <a:cubicBezTo>
                        <a:pt x="267319" y="359966"/>
                        <a:pt x="310555" y="378024"/>
                        <a:pt x="352425" y="398463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</p:grp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562" r="3341" b="50000"/>
          <a:stretch/>
        </p:blipFill>
        <p:spPr>
          <a:xfrm>
            <a:off x="4408305" y="5007197"/>
            <a:ext cx="4654536" cy="1084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41490" r="10609" b="3888"/>
          <a:stretch/>
        </p:blipFill>
        <p:spPr>
          <a:xfrm>
            <a:off x="417974" y="3564396"/>
            <a:ext cx="4408079" cy="11486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76200" y="4719935"/>
            <a:ext cx="5067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200" b="1" dirty="0" smtClean="0"/>
              <a:t>Fig 11</a:t>
            </a:r>
            <a:r>
              <a:rPr lang="en-GB" sz="1200" dirty="0" smtClean="0"/>
              <a:t>: </a:t>
            </a:r>
            <a:r>
              <a:rPr lang="en-GB" sz="1200" i="1" dirty="0" smtClean="0"/>
              <a:t>Amplitude </a:t>
            </a:r>
            <a:r>
              <a:rPr lang="en-GB" sz="1200" i="1" dirty="0"/>
              <a:t>of the </a:t>
            </a:r>
            <a:r>
              <a:rPr lang="en-GB" sz="1200" i="1" dirty="0" smtClean="0"/>
              <a:t>signal </a:t>
            </a:r>
            <a:r>
              <a:rPr lang="en-GB" sz="1200" i="1" dirty="0"/>
              <a:t>at </a:t>
            </a:r>
            <a:r>
              <a:rPr lang="en-GB" sz="1200" i="1" dirty="0" smtClean="0"/>
              <a:t>injection </a:t>
            </a:r>
            <a:r>
              <a:rPr lang="en-GB" sz="1200" i="1" dirty="0"/>
              <a:t>of </a:t>
            </a:r>
            <a:r>
              <a:rPr lang="en-GB" sz="1200" i="1" dirty="0" smtClean="0"/>
              <a:t>nominal </a:t>
            </a:r>
            <a:r>
              <a:rPr lang="en-GB" sz="1200" i="1" dirty="0"/>
              <a:t>p</a:t>
            </a:r>
            <a:r>
              <a:rPr lang="en-GB" sz="1200" i="1" dirty="0" smtClean="0"/>
              <a:t>rotons </a:t>
            </a:r>
            <a:r>
              <a:rPr lang="en-GB" sz="1200" i="1" dirty="0"/>
              <a:t>in B2V </a:t>
            </a:r>
            <a:r>
              <a:rPr lang="en-GB" sz="1200" i="1" dirty="0" smtClean="0"/>
              <a:t>before the addition of the Gate.</a:t>
            </a:r>
            <a:endParaRPr lang="en-GB" sz="1200" i="1" dirty="0"/>
          </a:p>
        </p:txBody>
      </p:sp>
      <p:sp>
        <p:nvSpPr>
          <p:cNvPr id="78" name="TextBox 77"/>
          <p:cNvSpPr txBox="1"/>
          <p:nvPr/>
        </p:nvSpPr>
        <p:spPr>
          <a:xfrm>
            <a:off x="3899480" y="6091535"/>
            <a:ext cx="516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200" b="1" dirty="0" smtClean="0"/>
              <a:t>Fig 12: </a:t>
            </a:r>
            <a:r>
              <a:rPr lang="en-GB" sz="1200" i="1" dirty="0" smtClean="0"/>
              <a:t>Amplitude </a:t>
            </a:r>
            <a:r>
              <a:rPr lang="en-GB" sz="1200" i="1" dirty="0"/>
              <a:t>of the </a:t>
            </a:r>
            <a:r>
              <a:rPr lang="en-GB" sz="1200" i="1" dirty="0" smtClean="0"/>
              <a:t>signal </a:t>
            </a:r>
            <a:r>
              <a:rPr lang="en-GB" sz="1200" i="1" dirty="0"/>
              <a:t>at </a:t>
            </a:r>
            <a:r>
              <a:rPr lang="en-GB" sz="1200" i="1" dirty="0" smtClean="0"/>
              <a:t>injection </a:t>
            </a:r>
            <a:r>
              <a:rPr lang="en-GB" sz="1200" i="1" dirty="0"/>
              <a:t>of </a:t>
            </a:r>
            <a:r>
              <a:rPr lang="en-GB" sz="1200" i="1" dirty="0" smtClean="0"/>
              <a:t>nominal </a:t>
            </a:r>
            <a:r>
              <a:rPr lang="en-GB" sz="1200" i="1" dirty="0"/>
              <a:t>p</a:t>
            </a:r>
            <a:r>
              <a:rPr lang="en-GB" sz="1200" i="1" dirty="0" smtClean="0"/>
              <a:t>rotons </a:t>
            </a:r>
            <a:r>
              <a:rPr lang="en-GB" sz="1200" i="1" dirty="0"/>
              <a:t>in B2V </a:t>
            </a:r>
            <a:r>
              <a:rPr lang="en-GB" sz="1200" i="1" dirty="0" smtClean="0"/>
              <a:t>after the addition of the Gate on the Pick-up plate.</a:t>
            </a:r>
            <a:endParaRPr lang="en-GB" sz="1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2704" y="5455896"/>
            <a:ext cx="4267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GB" sz="1600" dirty="0"/>
              <a:t>Output Voltage (and hence input voltage) of the front end amplifier is reduced by a factor of 3</a:t>
            </a:r>
            <a:r>
              <a:rPr lang="en-GB" sz="1600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0" y="2351530"/>
            <a:ext cx="7373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Signals </a:t>
            </a:r>
          </a:p>
          <a:p>
            <a:r>
              <a:rPr lang="en-GB" sz="1100" b="1" dirty="0" smtClean="0"/>
              <a:t>from -&gt;</a:t>
            </a:r>
          </a:p>
          <a:p>
            <a:r>
              <a:rPr lang="en-GB" sz="1100" b="1" dirty="0" smtClean="0"/>
              <a:t>pickups</a:t>
            </a:r>
            <a:endParaRPr lang="en-GB" sz="11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8476147" y="2528118"/>
            <a:ext cx="8964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Signal to alcove-&gt;</a:t>
            </a:r>
            <a:endParaRPr lang="en-GB" sz="11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4689803" y="3192294"/>
            <a:ext cx="4392481" cy="251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GB" sz="1200" b="1" dirty="0" smtClean="0"/>
              <a:t>Fig 10</a:t>
            </a:r>
            <a:r>
              <a:rPr lang="en-GB" sz="1200" dirty="0" smtClean="0"/>
              <a:t>: </a:t>
            </a:r>
            <a:r>
              <a:rPr lang="en-GB" sz="1200" i="1" dirty="0" smtClean="0"/>
              <a:t>New electronic installed on the B2V pick-up plate.</a:t>
            </a:r>
            <a:endParaRPr lang="en-GB" sz="1200" i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8869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B2V Spectra at injection for a Nominal bunch with the modified system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64134"/>
            <a:ext cx="8001000" cy="83515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/>
              <a:t>IV/ ISSUES &amp; LIMITATIONS</a:t>
            </a:r>
            <a:endParaRPr lang="en-GB" sz="4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6934200" cy="433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19200" y="4937853"/>
            <a:ext cx="7162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GB" sz="2000" dirty="0"/>
              <a:t>Coherent signal significantly decreased (by ~ </a:t>
            </a:r>
            <a:r>
              <a:rPr lang="en-GB" sz="2000" dirty="0" smtClean="0"/>
              <a:t>15dB to 20dB).</a:t>
            </a:r>
            <a:endParaRPr lang="en-GB" sz="2000" dirty="0"/>
          </a:p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GB" sz="2000" dirty="0"/>
              <a:t>No nice </a:t>
            </a:r>
            <a:r>
              <a:rPr lang="en-GB" sz="2000" dirty="0" err="1"/>
              <a:t>Schottky</a:t>
            </a:r>
            <a:r>
              <a:rPr lang="en-GB" sz="2000" dirty="0"/>
              <a:t> </a:t>
            </a:r>
            <a:r>
              <a:rPr lang="en-GB" sz="2000" dirty="0" smtClean="0"/>
              <a:t>“bump” </a:t>
            </a:r>
            <a:r>
              <a:rPr lang="en-GB" sz="2000" dirty="0"/>
              <a:t>visible.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169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Gate </a:t>
            </a:r>
            <a:r>
              <a:rPr lang="en-GB" dirty="0" smtClean="0"/>
              <a:t>needed </a:t>
            </a:r>
            <a:r>
              <a:rPr lang="en-GB" dirty="0"/>
              <a:t>on the other </a:t>
            </a:r>
            <a:r>
              <a:rPr lang="en-GB" dirty="0" smtClean="0"/>
              <a:t>pickup </a:t>
            </a:r>
            <a:r>
              <a:rPr lang="en-GB" dirty="0"/>
              <a:t>plates to avoid the saturation of the pre-amplifiers.</a:t>
            </a:r>
          </a:p>
          <a:p>
            <a:pPr marL="118872" indent="0">
              <a:buNone/>
            </a:pPr>
            <a:endParaRPr lang="en-GB" dirty="0" smtClean="0"/>
          </a:p>
          <a:p>
            <a:r>
              <a:rPr lang="en-GB" dirty="0" smtClean="0"/>
              <a:t>Keep Investigating to understand why B1H gives always better signals. </a:t>
            </a:r>
          </a:p>
          <a:p>
            <a:endParaRPr lang="en-GB" dirty="0"/>
          </a:p>
          <a:p>
            <a:r>
              <a:rPr lang="en-GB" b="1" dirty="0" smtClean="0"/>
              <a:t>Plan for LS1:</a:t>
            </a:r>
          </a:p>
          <a:p>
            <a:pPr lvl="1"/>
            <a:r>
              <a:rPr lang="en-GB" dirty="0" smtClean="0"/>
              <a:t>Dismount some of the </a:t>
            </a:r>
            <a:r>
              <a:rPr lang="en-GB" dirty="0" err="1" smtClean="0"/>
              <a:t>Schottky</a:t>
            </a:r>
            <a:r>
              <a:rPr lang="en-GB" dirty="0" smtClean="0"/>
              <a:t> devices to investigate more an the wave guide and the pick-up system.</a:t>
            </a:r>
          </a:p>
          <a:p>
            <a:pPr lvl="1"/>
            <a:r>
              <a:rPr lang="en-GB" dirty="0" smtClean="0"/>
              <a:t>Test bench in the Lab.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6427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8013192" cy="1219200"/>
          </a:xfrm>
        </p:spPr>
        <p:txBody>
          <a:bodyPr/>
          <a:lstStyle/>
          <a:p>
            <a:pPr algn="ctr"/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752600"/>
            <a:ext cx="8022336" cy="6858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ANY QUESTIONS?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3861AA"/>
              </a:clrFrom>
              <a:clrTo>
                <a:srgbClr val="3861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59632" cy="125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713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b="1" dirty="0" smtClean="0"/>
              <a:t>Schottky </a:t>
            </a:r>
            <a:r>
              <a:rPr lang="fr-FR" b="1" dirty="0" err="1"/>
              <a:t>Beam</a:t>
            </a:r>
            <a:r>
              <a:rPr lang="fr-FR" b="1" dirty="0"/>
              <a:t> Instrumentation</a:t>
            </a:r>
            <a:r>
              <a:rPr lang="fr-FR" dirty="0"/>
              <a:t>, </a:t>
            </a:r>
            <a:r>
              <a:rPr lang="fr-FR" dirty="0" err="1"/>
              <a:t>Linnecar</a:t>
            </a:r>
            <a:r>
              <a:rPr lang="fr-FR" dirty="0"/>
              <a:t>, T, </a:t>
            </a:r>
            <a:r>
              <a:rPr lang="fr-FR" dirty="0" smtClean="0"/>
              <a:t>CERN- </a:t>
            </a:r>
            <a:r>
              <a:rPr lang="fr-FR" dirty="0"/>
              <a:t>PE-ED 001-92, Geneva, CERN, 1992.</a:t>
            </a:r>
            <a:br>
              <a:rPr lang="fr-FR" dirty="0"/>
            </a:br>
            <a:endParaRPr lang="fr-FR" dirty="0"/>
          </a:p>
          <a:p>
            <a:pPr lvl="0"/>
            <a:r>
              <a:rPr lang="fr-FR" b="1" dirty="0" smtClean="0"/>
              <a:t>Schottky </a:t>
            </a:r>
            <a:r>
              <a:rPr lang="fr-FR" b="1" dirty="0"/>
              <a:t>Noise And </a:t>
            </a:r>
            <a:r>
              <a:rPr lang="fr-FR" b="1" dirty="0" err="1"/>
              <a:t>Beam</a:t>
            </a:r>
            <a:r>
              <a:rPr lang="fr-FR" b="1" dirty="0"/>
              <a:t> Transfer </a:t>
            </a:r>
            <a:r>
              <a:rPr lang="fr-FR" b="1" dirty="0" err="1"/>
              <a:t>Function</a:t>
            </a:r>
            <a:r>
              <a:rPr lang="fr-FR" b="1" dirty="0"/>
              <a:t> Diagnostics</a:t>
            </a:r>
            <a:r>
              <a:rPr lang="fr-FR" dirty="0"/>
              <a:t>, </a:t>
            </a:r>
            <a:r>
              <a:rPr lang="fr-FR" dirty="0" err="1"/>
              <a:t>Boussard</a:t>
            </a:r>
            <a:r>
              <a:rPr lang="fr-FR" dirty="0"/>
              <a:t>, D, </a:t>
            </a:r>
            <a:r>
              <a:rPr lang="fr-FR" dirty="0" smtClean="0"/>
              <a:t>CERN</a:t>
            </a:r>
            <a:r>
              <a:rPr lang="fr-FR" dirty="0"/>
              <a:t>, Geneva, </a:t>
            </a:r>
            <a:r>
              <a:rPr lang="fr-FR" dirty="0" err="1"/>
              <a:t>Switzerland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 lvl="0"/>
            <a:r>
              <a:rPr lang="fr-FR" b="1" dirty="0" err="1" smtClean="0"/>
              <a:t>Shottky</a:t>
            </a:r>
            <a:r>
              <a:rPr lang="fr-FR" b="1" dirty="0" smtClean="0"/>
              <a:t> </a:t>
            </a:r>
            <a:r>
              <a:rPr lang="fr-FR" b="1" dirty="0"/>
              <a:t>Signal for Longitudinal and Transverse </a:t>
            </a:r>
            <a:r>
              <a:rPr lang="fr-FR" b="1" dirty="0" err="1"/>
              <a:t>Bunched</a:t>
            </a:r>
            <a:r>
              <a:rPr lang="fr-FR" b="1" dirty="0"/>
              <a:t> </a:t>
            </a:r>
            <a:r>
              <a:rPr lang="fr-FR" b="1" dirty="0" err="1"/>
              <a:t>Beam</a:t>
            </a:r>
            <a:r>
              <a:rPr lang="fr-FR" b="1" dirty="0"/>
              <a:t> Diagnostics</a:t>
            </a:r>
            <a:r>
              <a:rPr lang="fr-FR" dirty="0"/>
              <a:t>, Fritz </a:t>
            </a:r>
            <a:r>
              <a:rPr lang="fr-FR" dirty="0" err="1"/>
              <a:t>Caspers</a:t>
            </a:r>
            <a:r>
              <a:rPr lang="fr-FR" dirty="0"/>
              <a:t>, Jocelyn Tan, </a:t>
            </a:r>
            <a:r>
              <a:rPr lang="fr-FR" dirty="0" smtClean="0"/>
              <a:t>CERN</a:t>
            </a:r>
            <a:r>
              <a:rPr lang="fr-FR" dirty="0"/>
              <a:t>, Geneva, </a:t>
            </a:r>
            <a:r>
              <a:rPr lang="fr-FR" dirty="0" err="1"/>
              <a:t>Switzerland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 lvl="0"/>
            <a:r>
              <a:rPr lang="fr-FR" b="1" dirty="0"/>
              <a:t>The 4.8 GHZ LHC </a:t>
            </a:r>
            <a:r>
              <a:rPr lang="fr-FR" b="1" dirty="0" err="1"/>
              <a:t>Shottky</a:t>
            </a:r>
            <a:r>
              <a:rPr lang="fr-FR" b="1" dirty="0"/>
              <a:t> Pick-up System</a:t>
            </a:r>
            <a:r>
              <a:rPr lang="fr-FR" dirty="0"/>
              <a:t>, </a:t>
            </a:r>
            <a:r>
              <a:rPr lang="fr-FR" dirty="0" err="1"/>
              <a:t>Proceedings</a:t>
            </a:r>
            <a:r>
              <a:rPr lang="fr-FR" dirty="0"/>
              <a:t> of PAC07, Albuquerque, New Mexico, USA. </a:t>
            </a:r>
            <a:br>
              <a:rPr lang="fr-FR" dirty="0"/>
            </a:br>
            <a:endParaRPr lang="fr-FR" dirty="0"/>
          </a:p>
          <a:p>
            <a:r>
              <a:rPr lang="en-GB" b="1" dirty="0" smtClean="0"/>
              <a:t>Capabilities </a:t>
            </a:r>
            <a:r>
              <a:rPr lang="en-GB" b="1" dirty="0"/>
              <a:t>and performance of the LHC </a:t>
            </a:r>
            <a:r>
              <a:rPr lang="en-GB" b="1" dirty="0" err="1"/>
              <a:t>Schottky</a:t>
            </a:r>
            <a:r>
              <a:rPr lang="en-GB" b="1" dirty="0"/>
              <a:t> Monitors</a:t>
            </a:r>
            <a:r>
              <a:rPr lang="en-GB" dirty="0"/>
              <a:t>, M. FAVIER, T. Bogey, O. R. Jones, </a:t>
            </a:r>
            <a:r>
              <a:rPr lang="en-GB" dirty="0" smtClean="0"/>
              <a:t>Proceedings </a:t>
            </a:r>
            <a:r>
              <a:rPr lang="en-GB" dirty="0"/>
              <a:t>of DIPAC11, Hamburg, Germany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26928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b="1" dirty="0"/>
              <a:t>Beam </a:t>
            </a:r>
            <a:r>
              <a:rPr lang="en-GB" sz="2800" b="1" dirty="0"/>
              <a:t>= </a:t>
            </a:r>
            <a:r>
              <a:rPr lang="en-GB" sz="2800" dirty="0" smtClean="0"/>
              <a:t>Large, but finite number of </a:t>
            </a:r>
            <a:r>
              <a:rPr lang="en-GB" sz="2800" dirty="0"/>
              <a:t>individual particles </a:t>
            </a:r>
            <a:r>
              <a:rPr lang="en-GB" sz="2800" dirty="0" smtClean="0"/>
              <a:t>typically moving in both, a coherent and incoherent, manner.</a:t>
            </a:r>
          </a:p>
          <a:p>
            <a:endParaRPr lang="en-GB" sz="2800" dirty="0"/>
          </a:p>
          <a:p>
            <a:r>
              <a:rPr lang="en-GB" b="1" dirty="0" err="1"/>
              <a:t>Schottky</a:t>
            </a:r>
            <a:r>
              <a:rPr lang="en-GB" b="1" dirty="0"/>
              <a:t> noise </a:t>
            </a:r>
            <a:r>
              <a:rPr lang="en-GB" b="1" dirty="0" smtClean="0"/>
              <a:t>: </a:t>
            </a:r>
            <a:r>
              <a:rPr lang="en-GB" sz="2800" dirty="0"/>
              <a:t>based on the statistical fluctuations of these finite </a:t>
            </a:r>
            <a:r>
              <a:rPr lang="en-GB" sz="2800" dirty="0" smtClean="0"/>
              <a:t>number of charge </a:t>
            </a:r>
            <a:r>
              <a:rPr lang="en-GB" sz="2800" dirty="0"/>
              <a:t>carriers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/>
              <a:t>LHC has Bunched Beam:</a:t>
            </a:r>
          </a:p>
          <a:p>
            <a:pPr lvl="1"/>
            <a:r>
              <a:rPr lang="en-GB" dirty="0"/>
              <a:t>Look at the individual motion of particles inside a </a:t>
            </a:r>
            <a:r>
              <a:rPr lang="en-GB" dirty="0" smtClean="0"/>
              <a:t>bunch.</a:t>
            </a:r>
          </a:p>
          <a:p>
            <a:pPr lvl="1"/>
            <a:endParaRPr lang="en-GB" dirty="0"/>
          </a:p>
          <a:p>
            <a:r>
              <a:rPr lang="en-GB" b="1" dirty="0" err="1" smtClean="0"/>
              <a:t>Schottky</a:t>
            </a:r>
            <a:r>
              <a:rPr lang="en-GB" b="1" dirty="0" smtClean="0"/>
              <a:t> system = </a:t>
            </a:r>
            <a:r>
              <a:rPr lang="en-GB" dirty="0" smtClean="0"/>
              <a:t>Non </a:t>
            </a:r>
            <a:r>
              <a:rPr lang="en-GB" dirty="0"/>
              <a:t>destructive way to determine </a:t>
            </a:r>
            <a:r>
              <a:rPr lang="en-GB" dirty="0" smtClean="0"/>
              <a:t>important beam parameters </a:t>
            </a:r>
            <a:r>
              <a:rPr lang="en-GB" dirty="0"/>
              <a:t>such as: </a:t>
            </a:r>
            <a:r>
              <a:rPr lang="en-GB" sz="2800" b="1" dirty="0"/>
              <a:t>Tune, Chromaticity, </a:t>
            </a:r>
            <a:r>
              <a:rPr lang="en-GB" sz="2800" b="1" dirty="0" err="1"/>
              <a:t>Emittance</a:t>
            </a:r>
            <a:r>
              <a:rPr lang="en-GB" sz="2800" b="1" dirty="0"/>
              <a:t> and Momentum Spread</a:t>
            </a:r>
            <a:r>
              <a:rPr lang="en-GB" sz="2800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</a:t>
            </a:r>
            <a:r>
              <a:rPr lang="en-GB" dirty="0" err="1"/>
              <a:t>D</a:t>
            </a:r>
            <a:r>
              <a:rPr lang="en-GB" dirty="0" err="1" smtClean="0"/>
              <a:t>ecembre</a:t>
            </a:r>
            <a:r>
              <a:rPr lang="en-GB" dirty="0" smtClean="0"/>
              <a:t>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086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GB" b="1" dirty="0"/>
              <a:t>I</a:t>
            </a:r>
            <a:r>
              <a:rPr lang="en-GB" b="1" dirty="0" smtClean="0"/>
              <a:t>/ WHAT IS SCHOTTKY NOISE?</a:t>
            </a:r>
            <a:endParaRPr lang="en-GB" b="1" dirty="0"/>
          </a:p>
          <a:p>
            <a:pPr lvl="1"/>
            <a:r>
              <a:rPr lang="en-GB" dirty="0"/>
              <a:t>a</a:t>
            </a:r>
            <a:r>
              <a:rPr lang="en-GB" dirty="0" smtClean="0"/>
              <a:t>) Longitudinal </a:t>
            </a:r>
            <a:r>
              <a:rPr lang="en-GB" dirty="0" err="1"/>
              <a:t>Schottky</a:t>
            </a:r>
            <a:r>
              <a:rPr lang="en-GB" dirty="0"/>
              <a:t> Noise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) Transverse </a:t>
            </a:r>
            <a:r>
              <a:rPr lang="en-GB" dirty="0" err="1"/>
              <a:t>Schottky</a:t>
            </a:r>
            <a:r>
              <a:rPr lang="en-GB" dirty="0"/>
              <a:t> Noise</a:t>
            </a:r>
          </a:p>
          <a:p>
            <a:pPr marL="118872" indent="0">
              <a:buNone/>
            </a:pPr>
            <a:r>
              <a:rPr lang="en-GB" b="1" dirty="0" smtClean="0"/>
              <a:t>II/ THE LHC SCHOTTKY SYSTEM</a:t>
            </a:r>
            <a:endParaRPr lang="en-GB" b="1" dirty="0"/>
          </a:p>
          <a:p>
            <a:pPr lvl="1"/>
            <a:r>
              <a:rPr lang="en-GB" dirty="0"/>
              <a:t>a</a:t>
            </a:r>
            <a:r>
              <a:rPr lang="en-GB" dirty="0" smtClean="0"/>
              <a:t>) </a:t>
            </a:r>
            <a:r>
              <a:rPr lang="en-GB" dirty="0"/>
              <a:t>A</a:t>
            </a:r>
            <a:r>
              <a:rPr lang="en-GB" dirty="0" smtClean="0"/>
              <a:t>nalogue  Signal Processing</a:t>
            </a:r>
            <a:endParaRPr lang="en-GB" dirty="0"/>
          </a:p>
          <a:p>
            <a:pPr lvl="1"/>
            <a:r>
              <a:rPr lang="en-GB" dirty="0"/>
              <a:t>b</a:t>
            </a:r>
            <a:r>
              <a:rPr lang="en-GB" dirty="0" smtClean="0"/>
              <a:t>) </a:t>
            </a:r>
            <a:r>
              <a:rPr lang="en-GB" dirty="0" err="1" smtClean="0"/>
              <a:t>Schottky</a:t>
            </a:r>
            <a:r>
              <a:rPr lang="en-GB" dirty="0" smtClean="0"/>
              <a:t> Spectra</a:t>
            </a:r>
          </a:p>
          <a:p>
            <a:pPr marL="457200" lvl="1" indent="0">
              <a:buNone/>
            </a:pPr>
            <a:endParaRPr lang="en-GB" sz="1200" dirty="0"/>
          </a:p>
          <a:p>
            <a:pPr marL="118872" indent="0">
              <a:buNone/>
            </a:pPr>
            <a:r>
              <a:rPr lang="en-GB" b="1" dirty="0" smtClean="0"/>
              <a:t>III/ MEAUREMENTS</a:t>
            </a:r>
          </a:p>
          <a:p>
            <a:pPr marL="118872" indent="0">
              <a:buNone/>
            </a:pPr>
            <a:endParaRPr lang="en-GB" sz="1100" b="1" dirty="0"/>
          </a:p>
          <a:p>
            <a:pPr marL="118872" indent="0">
              <a:buNone/>
            </a:pPr>
            <a:r>
              <a:rPr lang="en-GB" b="1" dirty="0" smtClean="0"/>
              <a:t>IV/ ISSUES &amp; LIMITATIONS</a:t>
            </a:r>
          </a:p>
          <a:p>
            <a:pPr marL="118872" indent="0">
              <a:buNone/>
            </a:pPr>
            <a:endParaRPr lang="en-GB" sz="1400" b="1" dirty="0"/>
          </a:p>
          <a:p>
            <a:r>
              <a:rPr lang="en-GB" b="1" dirty="0" smtClean="0"/>
              <a:t>CONCLUSION</a:t>
            </a:r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587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18872" indent="0"/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I</a:t>
            </a:r>
            <a:r>
              <a:rPr lang="en-GB" sz="2800" dirty="0"/>
              <a:t>/ WHAT IS THE SCHOTTKY NOISE?</a:t>
            </a:r>
            <a:br>
              <a:rPr lang="en-GB" sz="2800" dirty="0"/>
            </a:br>
            <a:r>
              <a:rPr lang="en-GB" sz="2800" dirty="0" smtClean="0"/>
              <a:t>	</a:t>
            </a:r>
            <a:r>
              <a:rPr lang="en-GB" sz="2800" dirty="0"/>
              <a:t>a</a:t>
            </a:r>
            <a:r>
              <a:rPr lang="en-GB" sz="2800" dirty="0" smtClean="0"/>
              <a:t>) Longitudinal </a:t>
            </a:r>
            <a:r>
              <a:rPr lang="en-GB" sz="2800" dirty="0" err="1" smtClean="0"/>
              <a:t>Schottky</a:t>
            </a:r>
            <a:r>
              <a:rPr lang="en-GB" sz="2800" dirty="0" smtClean="0"/>
              <a:t> Noise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267" y="1099300"/>
            <a:ext cx="8305801" cy="5453899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Consider 2 particles </a:t>
            </a:r>
            <a:r>
              <a:rPr lang="en-GB" sz="1800" dirty="0"/>
              <a:t>circulating in a </a:t>
            </a:r>
            <a:r>
              <a:rPr lang="en-GB" sz="1800" dirty="0" smtClean="0"/>
              <a:t>machine:</a:t>
            </a:r>
          </a:p>
          <a:p>
            <a:pPr lvl="1"/>
            <a:r>
              <a:rPr lang="en-GB" sz="1400" dirty="0" smtClean="0"/>
              <a:t>The first one has  </a:t>
            </a:r>
            <a:r>
              <a:rPr lang="en-GB" sz="1400" dirty="0"/>
              <a:t>charge </a:t>
            </a:r>
            <a:r>
              <a:rPr lang="en-GB" sz="1400" i="1" dirty="0"/>
              <a:t>e</a:t>
            </a:r>
            <a:r>
              <a:rPr lang="en-GB" sz="1400" dirty="0"/>
              <a:t>, v</a:t>
            </a:r>
            <a:r>
              <a:rPr lang="en-GB" sz="1400" dirty="0" smtClean="0"/>
              <a:t>elocity </a:t>
            </a:r>
            <a:r>
              <a:rPr lang="en-GB" sz="1400" i="1" dirty="0"/>
              <a:t>v</a:t>
            </a:r>
            <a:r>
              <a:rPr lang="en-GB" sz="1400" dirty="0"/>
              <a:t> </a:t>
            </a:r>
            <a:r>
              <a:rPr lang="en-GB" sz="1400" dirty="0" smtClean="0"/>
              <a:t>and </a:t>
            </a:r>
            <a:r>
              <a:rPr lang="en-GB" sz="1400" dirty="0"/>
              <a:t>r</a:t>
            </a:r>
            <a:r>
              <a:rPr lang="en-GB" sz="1400" dirty="0" smtClean="0"/>
              <a:t>evolution time </a:t>
            </a:r>
            <a:r>
              <a:rPr lang="en-GB" sz="1400" i="1" dirty="0" smtClean="0"/>
              <a:t>t</a:t>
            </a:r>
            <a:r>
              <a:rPr lang="en-GB" sz="1400" i="1" baseline="-25000" dirty="0" smtClean="0"/>
              <a:t>0</a:t>
            </a:r>
            <a:r>
              <a:rPr lang="en-GB" sz="1400" i="1" dirty="0" smtClean="0"/>
              <a:t> </a:t>
            </a:r>
            <a:r>
              <a:rPr lang="en-GB" sz="1400" i="1" dirty="0"/>
              <a:t>= </a:t>
            </a:r>
            <a:r>
              <a:rPr lang="en-GB" sz="1400" i="1" dirty="0" smtClean="0"/>
              <a:t>1/f</a:t>
            </a:r>
            <a:r>
              <a:rPr lang="en-GB" sz="1400" i="1" baseline="-25000" dirty="0" smtClean="0"/>
              <a:t>0</a:t>
            </a:r>
            <a:r>
              <a:rPr lang="en-GB" sz="1400" dirty="0" smtClean="0"/>
              <a:t>.</a:t>
            </a:r>
          </a:p>
          <a:p>
            <a:pPr lvl="1"/>
            <a:r>
              <a:rPr lang="en-GB" sz="1400" dirty="0" smtClean="0"/>
              <a:t>The second one has a </a:t>
            </a:r>
            <a:r>
              <a:rPr lang="en-GB" sz="1400" dirty="0"/>
              <a:t>slightly different energy and hence revolution frequency f</a:t>
            </a:r>
            <a:r>
              <a:rPr lang="en-GB" sz="1400" baseline="-25000" dirty="0"/>
              <a:t>1</a:t>
            </a:r>
            <a:r>
              <a:rPr lang="en-GB" sz="1400" dirty="0"/>
              <a:t>. With </a:t>
            </a:r>
            <a:r>
              <a:rPr lang="en-GB" sz="1400" b="1" dirty="0"/>
              <a:t>f</a:t>
            </a:r>
            <a:r>
              <a:rPr lang="en-GB" sz="1400" b="1" baseline="-25000" dirty="0"/>
              <a:t>1</a:t>
            </a:r>
            <a:r>
              <a:rPr lang="en-GB" sz="1400" b="1" dirty="0"/>
              <a:t> = f</a:t>
            </a:r>
            <a:r>
              <a:rPr lang="en-GB" sz="1400" b="1" baseline="-25000" dirty="0"/>
              <a:t>0</a:t>
            </a:r>
            <a:r>
              <a:rPr lang="en-GB" sz="1400" b="1" dirty="0"/>
              <a:t> + </a:t>
            </a:r>
            <a:r>
              <a:rPr lang="en-GB" sz="1400" b="1" dirty="0" err="1"/>
              <a:t>Δf</a:t>
            </a:r>
            <a:r>
              <a:rPr lang="en-GB" sz="1400" b="1" dirty="0"/>
              <a:t> </a:t>
            </a:r>
            <a:r>
              <a:rPr lang="en-GB" sz="1400" b="1" dirty="0" smtClean="0"/>
              <a:t>.</a:t>
            </a:r>
            <a:endParaRPr lang="en-GB" sz="1400" dirty="0"/>
          </a:p>
          <a:p>
            <a:pPr marL="457200" lvl="1" indent="0">
              <a:buNone/>
            </a:pPr>
            <a:endParaRPr lang="en-GB" sz="1050" dirty="0" smtClean="0"/>
          </a:p>
          <a:p>
            <a:pPr marL="118872" indent="0">
              <a:buNone/>
            </a:pPr>
            <a:r>
              <a:rPr lang="en-GB" sz="1800" b="1" u="sng" dirty="0" smtClean="0"/>
              <a:t>Looking at the Longitudinal Spectra :</a:t>
            </a:r>
          </a:p>
          <a:p>
            <a:pPr marL="118872" indent="0">
              <a:buNone/>
            </a:pPr>
            <a:endParaRPr lang="en-GB" sz="1800" dirty="0"/>
          </a:p>
          <a:p>
            <a:pPr marL="118872" indent="0">
              <a:buNone/>
            </a:pPr>
            <a:endParaRPr lang="en-GB" sz="1800" dirty="0" smtClean="0"/>
          </a:p>
          <a:p>
            <a:pPr marL="118872" indent="0">
              <a:buNone/>
            </a:pPr>
            <a:endParaRPr lang="en-GB" sz="1800" dirty="0"/>
          </a:p>
          <a:p>
            <a:pPr marL="118872" indent="0">
              <a:buNone/>
            </a:pPr>
            <a:endParaRPr lang="en-GB" sz="1800" dirty="0" smtClean="0"/>
          </a:p>
          <a:p>
            <a:endParaRPr lang="fr-FR" sz="1800" dirty="0" smtClean="0"/>
          </a:p>
          <a:p>
            <a:r>
              <a:rPr lang="fr-FR" sz="1800" dirty="0" smtClean="0"/>
              <a:t>For </a:t>
            </a:r>
            <a:r>
              <a:rPr lang="fr-FR" sz="1800" dirty="0"/>
              <a:t>a </a:t>
            </a:r>
            <a:r>
              <a:rPr lang="fr-FR" sz="1800" dirty="0" err="1" smtClean="0"/>
              <a:t>subset</a:t>
            </a:r>
            <a:r>
              <a:rPr lang="fr-FR" sz="1800" dirty="0" smtClean="0"/>
              <a:t> </a:t>
            </a:r>
            <a:r>
              <a:rPr lang="fr-FR" sz="1800" dirty="0"/>
              <a:t>of N </a:t>
            </a:r>
            <a:r>
              <a:rPr lang="fr-FR" sz="1800" dirty="0" err="1"/>
              <a:t>particles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</a:t>
            </a:r>
            <a:r>
              <a:rPr lang="fr-FR" sz="1800" dirty="0" err="1"/>
              <a:t>random</a:t>
            </a:r>
            <a:r>
              <a:rPr lang="fr-FR" sz="1800" dirty="0"/>
              <a:t> initial phase </a:t>
            </a:r>
            <a:r>
              <a:rPr lang="fr-FR" sz="1800" dirty="0" smtClean="0"/>
              <a:t>and a </a:t>
            </a:r>
            <a:r>
              <a:rPr lang="fr-FR" sz="1800" dirty="0" err="1" smtClean="0"/>
              <a:t>revolution</a:t>
            </a:r>
            <a:r>
              <a:rPr lang="fr-FR" sz="1800" dirty="0" smtClean="0"/>
              <a:t> </a:t>
            </a:r>
            <a:r>
              <a:rPr lang="fr-FR" sz="1800" dirty="0" err="1" smtClean="0"/>
              <a:t>frequency</a:t>
            </a:r>
            <a:r>
              <a:rPr lang="fr-FR" sz="1800" dirty="0"/>
              <a:t> </a:t>
            </a:r>
            <a:r>
              <a:rPr lang="fr-FR" sz="1800" dirty="0" err="1" smtClean="0"/>
              <a:t>spread</a:t>
            </a:r>
            <a:r>
              <a:rPr lang="fr-FR" sz="1800" dirty="0" smtClean="0"/>
              <a:t> of: </a:t>
            </a:r>
            <a:r>
              <a:rPr lang="fr-FR" sz="1800" b="1" i="1" dirty="0"/>
              <a:t>f0 + </a:t>
            </a:r>
            <a:r>
              <a:rPr lang="el-GR" sz="1800" b="1" i="1" dirty="0"/>
              <a:t>Δ</a:t>
            </a:r>
            <a:r>
              <a:rPr lang="en-GB" sz="1800" b="1" i="1" dirty="0"/>
              <a:t>f/2</a:t>
            </a:r>
            <a:r>
              <a:rPr lang="en-GB" sz="1800" dirty="0" smtClean="0"/>
              <a:t>.</a:t>
            </a:r>
            <a:endParaRPr lang="fr-FR" sz="1800" dirty="0"/>
          </a:p>
          <a:p>
            <a:pPr marL="118872" indent="0">
              <a:buNone/>
            </a:pPr>
            <a:r>
              <a:rPr lang="fr-FR" sz="1800" u="sng" dirty="0" smtClean="0"/>
              <a:t>The </a:t>
            </a:r>
            <a:r>
              <a:rPr lang="fr-FR" sz="1800" b="1" u="sng" dirty="0"/>
              <a:t>p</a:t>
            </a:r>
            <a:r>
              <a:rPr lang="fr-FR" sz="1800" b="1" u="sng" dirty="0" smtClean="0"/>
              <a:t>ower</a:t>
            </a:r>
            <a:r>
              <a:rPr lang="fr-FR" sz="1800" u="sng" dirty="0" smtClean="0"/>
              <a:t> </a:t>
            </a:r>
            <a:r>
              <a:rPr lang="fr-FR" sz="1800" b="1" u="sng" dirty="0"/>
              <a:t>s</a:t>
            </a:r>
            <a:r>
              <a:rPr lang="fr-FR" sz="1800" b="1" u="sng" dirty="0" smtClean="0"/>
              <a:t>pectral </a:t>
            </a:r>
            <a:r>
              <a:rPr lang="fr-FR" sz="1800" b="1" u="sng" dirty="0" err="1"/>
              <a:t>d</a:t>
            </a:r>
            <a:r>
              <a:rPr lang="fr-FR" sz="1800" b="1" u="sng" dirty="0" err="1" smtClean="0"/>
              <a:t>ensity</a:t>
            </a:r>
            <a:r>
              <a:rPr lang="fr-FR" sz="1800" b="1" u="sng" dirty="0" smtClean="0"/>
              <a:t> </a:t>
            </a:r>
            <a:r>
              <a:rPr lang="fr-FR" sz="1800" b="1" u="sng" dirty="0"/>
              <a:t>of the </a:t>
            </a:r>
            <a:r>
              <a:rPr lang="fr-FR" sz="1800" b="1" u="sng" dirty="0" smtClean="0"/>
              <a:t>noise </a:t>
            </a:r>
            <a:r>
              <a:rPr lang="fr-FR" sz="1800" u="sng" dirty="0"/>
              <a:t>in the </a:t>
            </a:r>
            <a:r>
              <a:rPr lang="fr-FR" sz="1800" u="sng" dirty="0" err="1" smtClean="0"/>
              <a:t>n</a:t>
            </a:r>
            <a:r>
              <a:rPr lang="fr-FR" sz="1800" u="sng" baseline="30000" dirty="0" err="1" smtClean="0"/>
              <a:t>th</a:t>
            </a:r>
            <a:r>
              <a:rPr lang="fr-FR" sz="1800" u="sng" dirty="0" smtClean="0"/>
              <a:t> </a:t>
            </a:r>
            <a:r>
              <a:rPr lang="fr-FR" sz="1800" u="sng" dirty="0"/>
              <a:t>band </a:t>
            </a:r>
            <a:r>
              <a:rPr lang="fr-FR" sz="1800" u="sng" dirty="0" err="1" smtClean="0"/>
              <a:t>is</a:t>
            </a:r>
            <a:r>
              <a:rPr lang="fr-FR" sz="1800" u="sng" dirty="0" smtClean="0"/>
              <a:t>:   </a:t>
            </a:r>
            <a:endParaRPr lang="en-GB" sz="1800" u="sng" dirty="0"/>
          </a:p>
          <a:p>
            <a:endParaRPr lang="en-GB" sz="1800" dirty="0" smtClean="0"/>
          </a:p>
          <a:p>
            <a:pPr marL="118872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December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93" name="Group 92"/>
          <p:cNvGrpSpPr/>
          <p:nvPr/>
        </p:nvGrpSpPr>
        <p:grpSpPr>
          <a:xfrm>
            <a:off x="1981200" y="2438400"/>
            <a:ext cx="4610100" cy="1287780"/>
            <a:chOff x="2781300" y="2735580"/>
            <a:chExt cx="4610100" cy="1287780"/>
          </a:xfrm>
        </p:grpSpPr>
        <p:sp>
          <p:nvSpPr>
            <p:cNvPr id="90" name="TextBox 89"/>
            <p:cNvSpPr txBox="1"/>
            <p:nvPr/>
          </p:nvSpPr>
          <p:spPr>
            <a:xfrm>
              <a:off x="6553200" y="3631763"/>
              <a:ext cx="8382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i="1" dirty="0"/>
                <a:t>frequency</a:t>
              </a: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2781300" y="2735580"/>
              <a:ext cx="4076700" cy="1287780"/>
              <a:chOff x="2781300" y="2735580"/>
              <a:chExt cx="4076700" cy="1287780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090672" y="2804160"/>
                <a:ext cx="3767328" cy="1219200"/>
                <a:chOff x="2938272" y="2651760"/>
                <a:chExt cx="3767328" cy="1219200"/>
              </a:xfrm>
            </p:grpSpPr>
            <p:cxnSp>
              <p:nvCxnSpPr>
                <p:cNvPr id="54" name="Straight Arrow Connector 53"/>
                <p:cNvCxnSpPr/>
                <p:nvPr/>
              </p:nvCxnSpPr>
              <p:spPr>
                <a:xfrm flipH="1">
                  <a:off x="4425699" y="3137742"/>
                  <a:ext cx="1981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Group 54"/>
                <p:cNvGrpSpPr/>
                <p:nvPr/>
              </p:nvGrpSpPr>
              <p:grpSpPr>
                <a:xfrm>
                  <a:off x="2938272" y="2651760"/>
                  <a:ext cx="3767328" cy="1219200"/>
                  <a:chOff x="2964396" y="2651760"/>
                  <a:chExt cx="3767328" cy="1219200"/>
                </a:xfrm>
              </p:grpSpPr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3630384" y="3609350"/>
                    <a:ext cx="27764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100" b="1" dirty="0"/>
                      <a:t>f</a:t>
                    </a:r>
                    <a:r>
                      <a:rPr lang="en-GB" sz="1100" b="1" baseline="-25000" dirty="0"/>
                      <a:t>1</a:t>
                    </a:r>
                    <a:endParaRPr lang="en-GB" sz="1100" b="1" dirty="0"/>
                  </a:p>
                </p:txBody>
              </p:sp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2964396" y="2651760"/>
                    <a:ext cx="3767328" cy="1115050"/>
                    <a:chOff x="2938272" y="2651760"/>
                    <a:chExt cx="3767328" cy="1115050"/>
                  </a:xfrm>
                </p:grpSpPr>
                <p:cxnSp>
                  <p:nvCxnSpPr>
                    <p:cNvPr id="58" name="Straight Arrow Connector 57"/>
                    <p:cNvCxnSpPr/>
                    <p:nvPr/>
                  </p:nvCxnSpPr>
                  <p:spPr>
                    <a:xfrm flipH="1">
                      <a:off x="6113926" y="3139438"/>
                      <a:ext cx="198120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9" name="Group 58"/>
                    <p:cNvGrpSpPr/>
                    <p:nvPr/>
                  </p:nvGrpSpPr>
                  <p:grpSpPr>
                    <a:xfrm>
                      <a:off x="2938272" y="2651760"/>
                      <a:ext cx="3767328" cy="1115050"/>
                      <a:chOff x="2938272" y="2651760"/>
                      <a:chExt cx="3767328" cy="1115050"/>
                    </a:xfrm>
                  </p:grpSpPr>
                  <p:grpSp>
                    <p:nvGrpSpPr>
                      <p:cNvPr id="60" name="Group 59"/>
                      <p:cNvGrpSpPr/>
                      <p:nvPr/>
                    </p:nvGrpSpPr>
                    <p:grpSpPr>
                      <a:xfrm>
                        <a:off x="2971800" y="2651760"/>
                        <a:ext cx="3733800" cy="838200"/>
                        <a:chOff x="762000" y="2651760"/>
                        <a:chExt cx="3733800" cy="838200"/>
                      </a:xfrm>
                    </p:grpSpPr>
                    <p:grpSp>
                      <p:nvGrpSpPr>
                        <p:cNvPr id="76" name="Group 75"/>
                        <p:cNvGrpSpPr/>
                        <p:nvPr/>
                      </p:nvGrpSpPr>
                      <p:grpSpPr>
                        <a:xfrm>
                          <a:off x="762000" y="2651760"/>
                          <a:ext cx="3733800" cy="838200"/>
                          <a:chOff x="762000" y="2651760"/>
                          <a:chExt cx="3733800" cy="838200"/>
                        </a:xfrm>
                      </p:grpSpPr>
                      <p:grpSp>
                        <p:nvGrpSpPr>
                          <p:cNvPr id="82" name="Group 81"/>
                          <p:cNvGrpSpPr/>
                          <p:nvPr/>
                        </p:nvGrpSpPr>
                        <p:grpSpPr>
                          <a:xfrm>
                            <a:off x="762000" y="2651760"/>
                            <a:ext cx="3733800" cy="838200"/>
                            <a:chOff x="762000" y="2651760"/>
                            <a:chExt cx="3733800" cy="838200"/>
                          </a:xfrm>
                        </p:grpSpPr>
                        <p:cxnSp>
                          <p:nvCxnSpPr>
                            <p:cNvPr id="88" name="Straight Arrow Connector 87"/>
                            <p:cNvCxnSpPr/>
                            <p:nvPr/>
                          </p:nvCxnSpPr>
                          <p:spPr>
                            <a:xfrm flipV="1">
                              <a:off x="762000" y="2651760"/>
                              <a:ext cx="0" cy="838200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9" name="Straight Arrow Connector 88"/>
                            <p:cNvCxnSpPr/>
                            <p:nvPr/>
                          </p:nvCxnSpPr>
                          <p:spPr>
                            <a:xfrm>
                              <a:off x="762000" y="3489960"/>
                              <a:ext cx="3733800" cy="0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arrow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83" name="Straight Connector 82"/>
                          <p:cNvCxnSpPr/>
                          <p:nvPr/>
                        </p:nvCxnSpPr>
                        <p:spPr>
                          <a:xfrm>
                            <a:off x="762000" y="2964180"/>
                            <a:ext cx="0" cy="518160"/>
                          </a:xfrm>
                          <a:prstGeom prst="line">
                            <a:avLst/>
                          </a:prstGeom>
                          <a:ln w="317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4" name="Straight Connector 83"/>
                          <p:cNvCxnSpPr/>
                          <p:nvPr/>
                        </p:nvCxnSpPr>
                        <p:spPr>
                          <a:xfrm>
                            <a:off x="1447800" y="2964180"/>
                            <a:ext cx="0" cy="518160"/>
                          </a:xfrm>
                          <a:prstGeom prst="line">
                            <a:avLst/>
                          </a:prstGeom>
                          <a:ln w="317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5" name="Straight Connector 84"/>
                          <p:cNvCxnSpPr/>
                          <p:nvPr/>
                        </p:nvCxnSpPr>
                        <p:spPr>
                          <a:xfrm>
                            <a:off x="2209800" y="2964180"/>
                            <a:ext cx="0" cy="518160"/>
                          </a:xfrm>
                          <a:prstGeom prst="line">
                            <a:avLst/>
                          </a:prstGeom>
                          <a:ln w="317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Straight Connector 85"/>
                          <p:cNvCxnSpPr/>
                          <p:nvPr/>
                        </p:nvCxnSpPr>
                        <p:spPr>
                          <a:xfrm>
                            <a:off x="3048000" y="2956560"/>
                            <a:ext cx="0" cy="518160"/>
                          </a:xfrm>
                          <a:prstGeom prst="line">
                            <a:avLst/>
                          </a:prstGeom>
                          <a:ln w="317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7" name="Straight Connector 86"/>
                          <p:cNvCxnSpPr/>
                          <p:nvPr/>
                        </p:nvCxnSpPr>
                        <p:spPr>
                          <a:xfrm>
                            <a:off x="3886200" y="2964180"/>
                            <a:ext cx="0" cy="518160"/>
                          </a:xfrm>
                          <a:prstGeom prst="line">
                            <a:avLst/>
                          </a:prstGeom>
                          <a:ln w="317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77" name="Straight Connector 76"/>
                        <p:cNvCxnSpPr/>
                        <p:nvPr/>
                      </p:nvCxnSpPr>
                      <p:spPr>
                        <a:xfrm>
                          <a:off x="762000" y="3160603"/>
                          <a:ext cx="0" cy="321737"/>
                        </a:xfrm>
                        <a:prstGeom prst="line">
                          <a:avLst/>
                        </a:prstGeom>
                        <a:ln w="31750">
                          <a:solidFill>
                            <a:srgbClr val="0070C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8" name="Straight Connector 77"/>
                        <p:cNvCxnSpPr/>
                        <p:nvPr/>
                      </p:nvCxnSpPr>
                      <p:spPr>
                        <a:xfrm>
                          <a:off x="1371600" y="2964180"/>
                          <a:ext cx="0" cy="518160"/>
                        </a:xfrm>
                        <a:prstGeom prst="line">
                          <a:avLst/>
                        </a:prstGeom>
                        <a:ln w="31750">
                          <a:solidFill>
                            <a:srgbClr val="0070C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9" name="Straight Connector 78"/>
                        <p:cNvCxnSpPr/>
                        <p:nvPr/>
                      </p:nvCxnSpPr>
                      <p:spPr>
                        <a:xfrm>
                          <a:off x="2072640" y="2971800"/>
                          <a:ext cx="0" cy="518160"/>
                        </a:xfrm>
                        <a:prstGeom prst="line">
                          <a:avLst/>
                        </a:prstGeom>
                        <a:ln w="31750">
                          <a:solidFill>
                            <a:srgbClr val="0070C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0" name="Straight Connector 79"/>
                        <p:cNvCxnSpPr/>
                        <p:nvPr/>
                      </p:nvCxnSpPr>
                      <p:spPr>
                        <a:xfrm>
                          <a:off x="3505200" y="2964180"/>
                          <a:ext cx="0" cy="518160"/>
                        </a:xfrm>
                        <a:prstGeom prst="line">
                          <a:avLst/>
                        </a:prstGeom>
                        <a:ln w="31750">
                          <a:solidFill>
                            <a:srgbClr val="0070C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1" name="Straight Connector 80"/>
                        <p:cNvCxnSpPr/>
                        <p:nvPr/>
                      </p:nvCxnSpPr>
                      <p:spPr>
                        <a:xfrm>
                          <a:off x="2811780" y="2956560"/>
                          <a:ext cx="0" cy="518160"/>
                        </a:xfrm>
                        <a:prstGeom prst="line">
                          <a:avLst/>
                        </a:prstGeom>
                        <a:ln w="31750">
                          <a:solidFill>
                            <a:srgbClr val="0070C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1" name="Group 60"/>
                      <p:cNvGrpSpPr/>
                      <p:nvPr/>
                    </p:nvGrpSpPr>
                    <p:grpSpPr>
                      <a:xfrm>
                        <a:off x="2938272" y="2872740"/>
                        <a:ext cx="963894" cy="883920"/>
                        <a:chOff x="2938272" y="2872740"/>
                        <a:chExt cx="963894" cy="883920"/>
                      </a:xfrm>
                    </p:grpSpPr>
                    <p:cxnSp>
                      <p:nvCxnSpPr>
                        <p:cNvPr id="70" name="Straight Arrow Connector 69"/>
                        <p:cNvCxnSpPr/>
                        <p:nvPr/>
                      </p:nvCxnSpPr>
                      <p:spPr>
                        <a:xfrm>
                          <a:off x="2948940" y="3581400"/>
                          <a:ext cx="609600" cy="0"/>
                        </a:xfrm>
                        <a:prstGeom prst="straightConnector1">
                          <a:avLst/>
                        </a:prstGeom>
                        <a:ln w="15875">
                          <a:solidFill>
                            <a:srgbClr val="0070C0"/>
                          </a:solidFill>
                          <a:headEnd type="arrow"/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Straight Arrow Connector 70"/>
                        <p:cNvCxnSpPr/>
                        <p:nvPr/>
                      </p:nvCxnSpPr>
                      <p:spPr>
                        <a:xfrm>
                          <a:off x="2938272" y="3756660"/>
                          <a:ext cx="737616" cy="0"/>
                        </a:xfrm>
                        <a:prstGeom prst="straightConnector1">
                          <a:avLst/>
                        </a:prstGeom>
                        <a:ln w="15875">
                          <a:solidFill>
                            <a:srgbClr val="FF0000"/>
                          </a:solidFill>
                          <a:headEnd type="arrow"/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Straight Arrow Connector 71"/>
                        <p:cNvCxnSpPr/>
                        <p:nvPr/>
                      </p:nvCxnSpPr>
                      <p:spPr>
                        <a:xfrm flipH="1">
                          <a:off x="3668268" y="3136046"/>
                          <a:ext cx="198120" cy="0"/>
                        </a:xfrm>
                        <a:prstGeom prst="straightConnector1">
                          <a:avLst/>
                        </a:prstGeom>
                        <a:ln w="1270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3" name="Straight Arrow Connector 72"/>
                        <p:cNvCxnSpPr/>
                        <p:nvPr/>
                      </p:nvCxnSpPr>
                      <p:spPr>
                        <a:xfrm>
                          <a:off x="3368040" y="3136046"/>
                          <a:ext cx="205740" cy="0"/>
                        </a:xfrm>
                        <a:prstGeom prst="straightConnector1">
                          <a:avLst/>
                        </a:prstGeom>
                        <a:ln w="1270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4" name="TextBox 73"/>
                        <p:cNvSpPr txBox="1"/>
                        <p:nvPr/>
                      </p:nvSpPr>
                      <p:spPr>
                        <a:xfrm>
                          <a:off x="3611877" y="2872740"/>
                          <a:ext cx="290289" cy="2616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1100" b="1" dirty="0" smtClean="0"/>
                            <a:t>∆f</a:t>
                          </a:r>
                          <a:endParaRPr lang="en-GB" sz="1100" b="1" dirty="0"/>
                        </a:p>
                      </p:txBody>
                    </p:sp>
                    <p:sp>
                      <p:nvSpPr>
                        <p:cNvPr id="75" name="TextBox 74"/>
                        <p:cNvSpPr txBox="1"/>
                        <p:nvPr/>
                      </p:nvSpPr>
                      <p:spPr>
                        <a:xfrm>
                          <a:off x="3489960" y="3449330"/>
                          <a:ext cx="279244" cy="2616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1100" b="1" dirty="0"/>
                            <a:t>f</a:t>
                          </a:r>
                          <a:r>
                            <a:rPr lang="en-GB" sz="1100" b="1" baseline="-25000" dirty="0"/>
                            <a:t>0</a:t>
                          </a:r>
                          <a:endParaRPr lang="en-GB" sz="1100" b="1" dirty="0"/>
                        </a:p>
                      </p:txBody>
                    </p:sp>
                  </p:grpSp>
                  <p:cxnSp>
                    <p:nvCxnSpPr>
                      <p:cNvPr id="62" name="Straight Arrow Connector 61"/>
                      <p:cNvCxnSpPr/>
                      <p:nvPr/>
                    </p:nvCxnSpPr>
                    <p:spPr>
                      <a:xfrm>
                        <a:off x="4079751" y="3137742"/>
                        <a:ext cx="205740" cy="0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3" name="TextBox 62"/>
                      <p:cNvSpPr txBox="1"/>
                      <p:nvPr/>
                    </p:nvSpPr>
                    <p:spPr>
                      <a:xfrm>
                        <a:off x="4388391" y="2874436"/>
                        <a:ext cx="389850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b="1" dirty="0" smtClean="0"/>
                          <a:t>2∆f</a:t>
                        </a:r>
                        <a:endParaRPr lang="en-GB" sz="1100" b="1" dirty="0"/>
                      </a:p>
                    </p:txBody>
                  </p:sp>
                  <p:cxnSp>
                    <p:nvCxnSpPr>
                      <p:cNvPr id="64" name="Straight Arrow Connector 63"/>
                      <p:cNvCxnSpPr/>
                      <p:nvPr/>
                    </p:nvCxnSpPr>
                    <p:spPr>
                      <a:xfrm>
                        <a:off x="5486400" y="3139438"/>
                        <a:ext cx="205740" cy="0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5" name="TextBox 64"/>
                      <p:cNvSpPr txBox="1"/>
                      <p:nvPr/>
                    </p:nvSpPr>
                    <p:spPr>
                      <a:xfrm>
                        <a:off x="6096000" y="2862590"/>
                        <a:ext cx="397866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b="1" dirty="0" err="1" smtClean="0"/>
                          <a:t>n∆f</a:t>
                        </a:r>
                        <a:endParaRPr lang="en-GB" sz="1100" b="1" dirty="0"/>
                      </a:p>
                    </p:txBody>
                  </p:sp>
                  <p:sp>
                    <p:nvSpPr>
                      <p:cNvPr id="66" name="TextBox 65"/>
                      <p:cNvSpPr txBox="1"/>
                      <p:nvPr/>
                    </p:nvSpPr>
                    <p:spPr>
                      <a:xfrm>
                        <a:off x="4099560" y="3472190"/>
                        <a:ext cx="377829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100" b="1" dirty="0" smtClean="0"/>
                          <a:t>2f</a:t>
                        </a:r>
                        <a:r>
                          <a:rPr lang="en-GB" sz="1100" b="1" baseline="-25000" dirty="0" smtClean="0"/>
                          <a:t>0</a:t>
                        </a:r>
                        <a:endParaRPr lang="en-GB" sz="1100" b="1" dirty="0"/>
                      </a:p>
                    </p:txBody>
                  </p:sp>
                  <p:sp>
                    <p:nvSpPr>
                      <p:cNvPr id="67" name="TextBox 66"/>
                      <p:cNvSpPr txBox="1"/>
                      <p:nvPr/>
                    </p:nvSpPr>
                    <p:spPr>
                      <a:xfrm>
                        <a:off x="4300028" y="3472190"/>
                        <a:ext cx="348172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b="1" dirty="0" smtClean="0"/>
                          <a:t>2f</a:t>
                        </a:r>
                        <a:r>
                          <a:rPr lang="en-GB" sz="1100" b="1" baseline="-25000" dirty="0" smtClean="0"/>
                          <a:t>1</a:t>
                        </a:r>
                        <a:endParaRPr lang="en-GB" sz="1100" b="1" dirty="0"/>
                      </a:p>
                    </p:txBody>
                  </p:sp>
                  <p:sp>
                    <p:nvSpPr>
                      <p:cNvPr id="68" name="TextBox 67"/>
                      <p:cNvSpPr txBox="1"/>
                      <p:nvPr/>
                    </p:nvSpPr>
                    <p:spPr>
                      <a:xfrm>
                        <a:off x="5547360" y="3505200"/>
                        <a:ext cx="377829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100" b="1" dirty="0"/>
                          <a:t>n</a:t>
                        </a:r>
                        <a:r>
                          <a:rPr lang="en-GB" sz="1100" b="1" dirty="0" smtClean="0"/>
                          <a:t>f</a:t>
                        </a:r>
                        <a:r>
                          <a:rPr lang="en-GB" sz="1100" b="1" baseline="-25000" dirty="0" smtClean="0"/>
                          <a:t>0</a:t>
                        </a:r>
                        <a:endParaRPr lang="en-GB" sz="1100" b="1" dirty="0"/>
                      </a:p>
                    </p:txBody>
                  </p:sp>
                  <p:sp>
                    <p:nvSpPr>
                      <p:cNvPr id="69" name="TextBox 68"/>
                      <p:cNvSpPr txBox="1"/>
                      <p:nvPr/>
                    </p:nvSpPr>
                    <p:spPr>
                      <a:xfrm>
                        <a:off x="5943600" y="3505200"/>
                        <a:ext cx="356188" cy="261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100" b="1" dirty="0"/>
                          <a:t>n</a:t>
                        </a:r>
                        <a:r>
                          <a:rPr lang="en-GB" sz="1100" b="1" dirty="0" smtClean="0"/>
                          <a:t>f</a:t>
                        </a:r>
                        <a:r>
                          <a:rPr lang="en-GB" sz="1100" b="1" baseline="-25000" dirty="0" smtClean="0"/>
                          <a:t>1</a:t>
                        </a:r>
                        <a:endParaRPr lang="en-GB" sz="1100" b="1" dirty="0"/>
                      </a:p>
                    </p:txBody>
                  </p:sp>
                </p:grpSp>
              </p:grpSp>
            </p:grpSp>
          </p:grpSp>
          <p:sp>
            <p:nvSpPr>
              <p:cNvPr id="91" name="TextBox 90"/>
              <p:cNvSpPr txBox="1"/>
              <p:nvPr/>
            </p:nvSpPr>
            <p:spPr>
              <a:xfrm>
                <a:off x="2781300" y="2735580"/>
                <a:ext cx="381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i="1" dirty="0" smtClean="0"/>
                  <a:t>I(f)</a:t>
                </a:r>
                <a:endParaRPr lang="en-GB" sz="1100" i="1" dirty="0"/>
              </a:p>
            </p:txBody>
          </p:sp>
        </p:grpSp>
      </p:grpSp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6468" y="4267200"/>
            <a:ext cx="1925171" cy="7313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838200" y="4800600"/>
            <a:ext cx="7315200" cy="1503670"/>
            <a:chOff x="1844040" y="4495800"/>
            <a:chExt cx="7315200" cy="1503670"/>
          </a:xfrm>
        </p:grpSpPr>
        <p:sp>
          <p:nvSpPr>
            <p:cNvPr id="103" name="TextBox 102"/>
            <p:cNvSpPr txBox="1"/>
            <p:nvPr/>
          </p:nvSpPr>
          <p:spPr>
            <a:xfrm>
              <a:off x="4357311" y="5706488"/>
              <a:ext cx="6413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(n+1)f</a:t>
              </a:r>
              <a:r>
                <a:rPr lang="en-GB" sz="1100" b="1" baseline="-25000" dirty="0" smtClean="0"/>
                <a:t>0</a:t>
              </a:r>
              <a:endParaRPr lang="en-GB" sz="1100" b="1" dirty="0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1844040" y="4495800"/>
              <a:ext cx="7315200" cy="1503670"/>
              <a:chOff x="1844040" y="4701540"/>
              <a:chExt cx="7315200" cy="1503670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7406640" y="5943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i="1" dirty="0"/>
                  <a:t>frequency</a:t>
                </a:r>
              </a:p>
            </p:txBody>
          </p:sp>
          <mc:AlternateContent xmlns:mc="http://schemas.openxmlformats.org/markup-compatibility/2006">
            <mc:Choice xmlns="" xmlns:a14="http://schemas.microsoft.com/office/drawing/2010/main" xmlns:mv="urn:schemas-microsoft-com:mac:vml" Requires="a14"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1844040" y="4701540"/>
                    <a:ext cx="381000" cy="4766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1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100" b="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1100" b="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GB" sz="11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100" i="1" dirty="0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100" b="0" i="1" dirty="0" smtClean="0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GB" sz="1100" b="0" i="1" dirty="0" smtClean="0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11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1100" b="0" i="1" dirty="0" smtClean="0">
                                  <a:latin typeface="Cambria Math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1100" b="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dirty="0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100" b="0" i="1" dirty="0" smtClean="0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GB" sz="1100" i="1" dirty="0"/>
                  </a:p>
                </p:txBody>
              </p:sp>
            </mc:Choice>
            <mc:Fallback>
              <p:sp>
                <p:nvSpPr>
                  <p:cNvPr id="52" name="TextBox 5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44040" y="4701540"/>
                    <a:ext cx="381000" cy="476669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r="-3064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24" name="Group 123"/>
              <p:cNvGrpSpPr/>
              <p:nvPr/>
            </p:nvGrpSpPr>
            <p:grpSpPr>
              <a:xfrm>
                <a:off x="2374854" y="4800600"/>
                <a:ext cx="6784386" cy="1366510"/>
                <a:chOff x="2374854" y="4800600"/>
                <a:chExt cx="6784386" cy="1366510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2374854" y="4800600"/>
                  <a:ext cx="6784386" cy="1366510"/>
                  <a:chOff x="2374854" y="4800600"/>
                  <a:chExt cx="6784386" cy="1366510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2374854" y="4800600"/>
                    <a:ext cx="5450886" cy="1366510"/>
                    <a:chOff x="2971800" y="2346960"/>
                    <a:chExt cx="5450886" cy="1366510"/>
                  </a:xfrm>
                  <a:noFill/>
                </p:grpSpPr>
                <p:cxnSp>
                  <p:nvCxnSpPr>
                    <p:cNvPr id="36" name="Straight Arrow Connector 35"/>
                    <p:cNvCxnSpPr/>
                    <p:nvPr/>
                  </p:nvCxnSpPr>
                  <p:spPr>
                    <a:xfrm flipH="1">
                      <a:off x="4330746" y="3137742"/>
                      <a:ext cx="198120" cy="0"/>
                    </a:xfrm>
                    <a:prstGeom prst="straightConnector1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2971800" y="2346960"/>
                      <a:ext cx="5450886" cy="1366510"/>
                      <a:chOff x="2971800" y="2346960"/>
                      <a:chExt cx="5450886" cy="1366510"/>
                    </a:xfrm>
                    <a:grpFill/>
                  </p:grpSpPr>
                  <p:cxnSp>
                    <p:nvCxnSpPr>
                      <p:cNvPr id="39" name="Straight Arrow Connector 38"/>
                      <p:cNvCxnSpPr/>
                      <p:nvPr/>
                    </p:nvCxnSpPr>
                    <p:spPr>
                      <a:xfrm flipH="1">
                        <a:off x="5321346" y="3139438"/>
                        <a:ext cx="198120" cy="0"/>
                      </a:xfrm>
                      <a:prstGeom prst="straightConnector1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47" name="Group 46"/>
                      <p:cNvGrpSpPr/>
                      <p:nvPr/>
                    </p:nvGrpSpPr>
                    <p:grpSpPr>
                      <a:xfrm>
                        <a:off x="2971800" y="2346960"/>
                        <a:ext cx="5450886" cy="1366510"/>
                        <a:chOff x="2971800" y="2346960"/>
                        <a:chExt cx="5450886" cy="1366510"/>
                      </a:xfrm>
                      <a:grpFill/>
                    </p:grpSpPr>
                    <p:grpSp>
                      <p:nvGrpSpPr>
                        <p:cNvPr id="12" name="Group 11"/>
                        <p:cNvGrpSpPr/>
                        <p:nvPr/>
                      </p:nvGrpSpPr>
                      <p:grpSpPr>
                        <a:xfrm>
                          <a:off x="2971800" y="2346960"/>
                          <a:ext cx="5450886" cy="1143000"/>
                          <a:chOff x="762000" y="2346960"/>
                          <a:chExt cx="5450886" cy="1143000"/>
                        </a:xfrm>
                        <a:grpFill/>
                      </p:grpSpPr>
                      <p:cxnSp>
                        <p:nvCxnSpPr>
                          <p:cNvPr id="8" name="Straight Arrow Connector 7"/>
                          <p:cNvCxnSpPr/>
                          <p:nvPr/>
                        </p:nvCxnSpPr>
                        <p:spPr>
                          <a:xfrm flipV="1">
                            <a:off x="762000" y="2346960"/>
                            <a:ext cx="0" cy="1143000"/>
                          </a:xfrm>
                          <a:prstGeom prst="straightConnector1">
                            <a:avLst/>
                          </a:prstGeom>
                          <a:grpFill/>
                          <a:ln w="1270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" name="Straight Arrow Connector 8"/>
                          <p:cNvCxnSpPr>
                            <a:endCxn id="51" idx="0"/>
                          </p:cNvCxnSpPr>
                          <p:nvPr/>
                        </p:nvCxnSpPr>
                        <p:spPr>
                          <a:xfrm>
                            <a:off x="762000" y="3489960"/>
                            <a:ext cx="5450886" cy="0"/>
                          </a:xfrm>
                          <a:prstGeom prst="straightConnector1">
                            <a:avLst/>
                          </a:prstGeom>
                          <a:grpFill/>
                          <a:ln w="1270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46" name="Group 45"/>
                        <p:cNvGrpSpPr/>
                        <p:nvPr/>
                      </p:nvGrpSpPr>
                      <p:grpSpPr>
                        <a:xfrm>
                          <a:off x="3187746" y="2598420"/>
                          <a:ext cx="777240" cy="1112520"/>
                          <a:chOff x="3187746" y="2598420"/>
                          <a:chExt cx="777240" cy="1112520"/>
                        </a:xfrm>
                        <a:grpFill/>
                      </p:grpSpPr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 flipH="1">
                            <a:off x="3477306" y="2880360"/>
                            <a:ext cx="198120" cy="0"/>
                          </a:xfrm>
                          <a:prstGeom prst="straightConnector1">
                            <a:avLst/>
                          </a:prstGeom>
                          <a:grpFill/>
                          <a:ln w="1270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3210606" y="2880360"/>
                            <a:ext cx="205740" cy="0"/>
                          </a:xfrm>
                          <a:prstGeom prst="straightConnector1">
                            <a:avLst/>
                          </a:prstGeom>
                          <a:grpFill/>
                          <a:ln w="12700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3" name="TextBox 32"/>
                          <p:cNvSpPr txBox="1"/>
                          <p:nvPr/>
                        </p:nvSpPr>
                        <p:spPr>
                          <a:xfrm>
                            <a:off x="3418216" y="2598420"/>
                            <a:ext cx="546770" cy="261610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GB" sz="1100" b="1" dirty="0" smtClean="0"/>
                              <a:t>(n-1)∆f</a:t>
                            </a:r>
                            <a:endParaRPr lang="en-GB" sz="1100" b="1" dirty="0"/>
                          </a:p>
                        </p:txBody>
                      </p:sp>
                      <p:sp>
                        <p:nvSpPr>
                          <p:cNvPr id="34" name="TextBox 33"/>
                          <p:cNvSpPr txBox="1"/>
                          <p:nvPr/>
                        </p:nvSpPr>
                        <p:spPr>
                          <a:xfrm>
                            <a:off x="3187746" y="3449330"/>
                            <a:ext cx="560070" cy="261610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GB" sz="1100" b="1" dirty="0" smtClean="0"/>
                              <a:t>(n-1)f</a:t>
                            </a:r>
                            <a:r>
                              <a:rPr lang="en-GB" sz="1100" b="1" baseline="-25000" dirty="0" smtClean="0"/>
                              <a:t>0</a:t>
                            </a:r>
                            <a:endParaRPr lang="en-GB" sz="1100" b="1" dirty="0"/>
                          </a:p>
                        </p:txBody>
                      </p:sp>
                    </p:grpSp>
                    <p:cxnSp>
                      <p:nvCxnSpPr>
                        <p:cNvPr id="37" name="Straight Arrow Connector 36"/>
                        <p:cNvCxnSpPr/>
                        <p:nvPr/>
                      </p:nvCxnSpPr>
                      <p:spPr>
                        <a:xfrm>
                          <a:off x="3949746" y="3137742"/>
                          <a:ext cx="205740" cy="0"/>
                        </a:xfrm>
                        <a:prstGeom prst="straightConnector1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4274091" y="2828716"/>
                          <a:ext cx="397866" cy="261610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1100" b="1" dirty="0" err="1"/>
                            <a:t>n</a:t>
                          </a:r>
                          <a:r>
                            <a:rPr lang="en-GB" sz="1100" b="1" dirty="0" err="1" smtClean="0"/>
                            <a:t>∆f</a:t>
                          </a:r>
                          <a:endParaRPr lang="en-GB" sz="1100" b="1" dirty="0"/>
                        </a:p>
                      </p:txBody>
                    </p:sp>
                    <p:cxnSp>
                      <p:nvCxnSpPr>
                        <p:cNvPr id="40" name="Straight Arrow Connector 39"/>
                        <p:cNvCxnSpPr/>
                        <p:nvPr/>
                      </p:nvCxnSpPr>
                      <p:spPr>
                        <a:xfrm>
                          <a:off x="4871766" y="3154678"/>
                          <a:ext cx="205740" cy="0"/>
                        </a:xfrm>
                        <a:prstGeom prst="straightConnector1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" name="TextBox 40"/>
                        <p:cNvSpPr txBox="1"/>
                        <p:nvPr/>
                      </p:nvSpPr>
                      <p:spPr>
                        <a:xfrm>
                          <a:off x="5262245" y="2865120"/>
                          <a:ext cx="571544" cy="261610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1100" b="1" dirty="0" smtClean="0"/>
                            <a:t>(n+1)∆f</a:t>
                          </a:r>
                          <a:endParaRPr lang="en-GB" sz="1100" b="1" dirty="0"/>
                        </a:p>
                      </p:txBody>
                    </p:sp>
                    <p:sp>
                      <p:nvSpPr>
                        <p:cNvPr id="44" name="TextBox 43"/>
                        <p:cNvSpPr txBox="1"/>
                        <p:nvPr/>
                      </p:nvSpPr>
                      <p:spPr>
                        <a:xfrm>
                          <a:off x="4097697" y="3451860"/>
                          <a:ext cx="377829" cy="261610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100" b="1" dirty="0"/>
                            <a:t>n</a:t>
                          </a:r>
                          <a:r>
                            <a:rPr lang="en-GB" sz="1100" b="1" dirty="0" smtClean="0"/>
                            <a:t>f</a:t>
                          </a:r>
                          <a:r>
                            <a:rPr lang="en-GB" sz="1100" b="1" baseline="-25000" dirty="0" smtClean="0"/>
                            <a:t>0</a:t>
                          </a:r>
                          <a:endParaRPr lang="en-GB" sz="1100" b="1" dirty="0"/>
                        </a:p>
                      </p:txBody>
                    </p:sp>
                  </p:grpSp>
                </p:grpSp>
              </p:grpSp>
              <p:sp>
                <p:nvSpPr>
                  <p:cNvPr id="96" name="Rectangle 95"/>
                  <p:cNvSpPr/>
                  <p:nvPr/>
                </p:nvSpPr>
                <p:spPr>
                  <a:xfrm>
                    <a:off x="2819400" y="5029200"/>
                    <a:ext cx="68580" cy="9144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3558540" y="5300990"/>
                    <a:ext cx="175260" cy="64261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9" name="Rectangle 98"/>
                  <p:cNvSpPr/>
                  <p:nvPr/>
                </p:nvSpPr>
                <p:spPr>
                  <a:xfrm>
                    <a:off x="4472940" y="5405477"/>
                    <a:ext cx="284457" cy="545679"/>
                  </a:xfrm>
                  <a:prstGeom prst="rect">
                    <a:avLst/>
                  </a:prstGeom>
                  <a:solidFill>
                    <a:srgbClr val="FF0000"/>
                  </a:solidFill>
                  <a:ln w="4762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0" name="Rectangle 99"/>
                  <p:cNvSpPr/>
                  <p:nvPr/>
                </p:nvSpPr>
                <p:spPr>
                  <a:xfrm>
                    <a:off x="5354343" y="5563293"/>
                    <a:ext cx="490197" cy="3733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1" name="Rectangle 100"/>
                  <p:cNvSpPr/>
                  <p:nvPr/>
                </p:nvSpPr>
                <p:spPr>
                  <a:xfrm>
                    <a:off x="6106771" y="5676382"/>
                    <a:ext cx="642083" cy="259472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>
                  <a:xfrm>
                    <a:off x="6707505" y="5811115"/>
                    <a:ext cx="920115" cy="1249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0" name="Straight Connector 109"/>
                  <p:cNvCxnSpPr/>
                  <p:nvPr/>
                </p:nvCxnSpPr>
                <p:spPr>
                  <a:xfrm>
                    <a:off x="2853690" y="5826229"/>
                    <a:ext cx="0" cy="10400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7010400" y="5077703"/>
                    <a:ext cx="214884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 smtClean="0"/>
                      <a:t>Overlapping or Mixing </a:t>
                    </a:r>
                    <a:endParaRPr lang="en-GB" sz="1400" b="1" dirty="0"/>
                  </a:p>
                </p:txBody>
              </p:sp>
              <p:sp>
                <p:nvSpPr>
                  <p:cNvPr id="117" name="Lightning Bolt 116"/>
                  <p:cNvSpPr/>
                  <p:nvPr/>
                </p:nvSpPr>
                <p:spPr bwMode="auto">
                  <a:xfrm rot="4968401">
                    <a:off x="6625501" y="5285389"/>
                    <a:ext cx="609600" cy="381000"/>
                  </a:xfrm>
                  <a:prstGeom prst="lightningBolt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1" charset="0"/>
                      <a:ea typeface="ＭＳ Ｐゴシック" pitchFamily="31" charset="-128"/>
                      <a:cs typeface="ＭＳ Ｐゴシック" pitchFamily="31" charset="-128"/>
                    </a:endParaRPr>
                  </a:p>
                </p:txBody>
              </p:sp>
            </p:grp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3642360" y="5841469"/>
                  <a:ext cx="0" cy="10400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4617720" y="5841469"/>
                  <a:ext cx="0" cy="10400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611006" y="5841470"/>
                  <a:ext cx="0" cy="10400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6427812" y="5844343"/>
                  <a:ext cx="0" cy="10400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7178992" y="5841595"/>
                  <a:ext cx="0" cy="10400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26" name="ZoneTexte 12"/>
          <p:cNvSpPr txBox="1"/>
          <p:nvPr/>
        </p:nvSpPr>
        <p:spPr>
          <a:xfrm>
            <a:off x="412242" y="3249944"/>
            <a:ext cx="1878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/>
              <a:t>Fig</a:t>
            </a:r>
            <a:r>
              <a:rPr lang="fr-FR" sz="1100" b="1" dirty="0" smtClean="0"/>
              <a:t> 1: </a:t>
            </a:r>
            <a:r>
              <a:rPr lang="fr-FR" sz="1100" dirty="0" err="1" smtClean="0"/>
              <a:t>two</a:t>
            </a:r>
            <a:r>
              <a:rPr lang="fr-FR" sz="1100" dirty="0" smtClean="0"/>
              <a:t> </a:t>
            </a:r>
            <a:r>
              <a:rPr lang="fr-FR" sz="1100" dirty="0" err="1" smtClean="0"/>
              <a:t>particles</a:t>
            </a:r>
            <a:r>
              <a:rPr lang="fr-FR" sz="1100" dirty="0" smtClean="0"/>
              <a:t> </a:t>
            </a:r>
            <a:r>
              <a:rPr lang="fr-FR" sz="1100" dirty="0" err="1" smtClean="0"/>
              <a:t>with</a:t>
            </a:r>
            <a:r>
              <a:rPr lang="fr-FR" sz="1100" dirty="0" smtClean="0"/>
              <a:t> a </a:t>
            </a:r>
            <a:r>
              <a:rPr lang="fr-FR" sz="1100" dirty="0" err="1" smtClean="0"/>
              <a:t>slight</a:t>
            </a:r>
            <a:r>
              <a:rPr lang="fr-FR" sz="1100" dirty="0" smtClean="0"/>
              <a:t> </a:t>
            </a:r>
            <a:r>
              <a:rPr lang="fr-FR" sz="1100" dirty="0" err="1" smtClean="0"/>
              <a:t>frequency</a:t>
            </a:r>
            <a:r>
              <a:rPr lang="fr-FR" sz="1100" dirty="0" smtClean="0"/>
              <a:t> offset </a:t>
            </a:r>
            <a:r>
              <a:rPr lang="fr-FR" sz="1100" dirty="0" err="1" smtClean="0"/>
              <a:t>Δ</a:t>
            </a:r>
            <a:r>
              <a:rPr lang="fr-FR" sz="1100" i="1" dirty="0" err="1" smtClean="0"/>
              <a:t>f</a:t>
            </a:r>
            <a:r>
              <a:rPr lang="fr-FR" sz="1100" i="1" dirty="0" smtClean="0"/>
              <a:t> .</a:t>
            </a:r>
            <a:endParaRPr lang="fr-FR" sz="1100" dirty="0"/>
          </a:p>
        </p:txBody>
      </p:sp>
      <p:sp>
        <p:nvSpPr>
          <p:cNvPr id="127" name="TextBox 126"/>
          <p:cNvSpPr txBox="1"/>
          <p:nvPr/>
        </p:nvSpPr>
        <p:spPr>
          <a:xfrm>
            <a:off x="2265672" y="6205210"/>
            <a:ext cx="3729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/>
              <a:t>Fig</a:t>
            </a:r>
            <a:r>
              <a:rPr lang="fr-FR" sz="1100" b="1" dirty="0" smtClean="0"/>
              <a:t> 2</a:t>
            </a:r>
            <a:r>
              <a:rPr lang="fr-FR" sz="1100" dirty="0" smtClean="0"/>
              <a:t>: </a:t>
            </a:r>
            <a:r>
              <a:rPr lang="fr-FR" sz="1100" i="1" dirty="0" smtClean="0"/>
              <a:t>A </a:t>
            </a:r>
            <a:r>
              <a:rPr lang="fr-FR" sz="1100" i="1" dirty="0" err="1" smtClean="0"/>
              <a:t>schematic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picture</a:t>
            </a:r>
            <a:r>
              <a:rPr lang="fr-FR" sz="1100" i="1" dirty="0" smtClean="0"/>
              <a:t> of longitudinal Schottky bands </a:t>
            </a:r>
            <a:endParaRPr lang="fr-FR" sz="1100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523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001000" cy="990600"/>
          </a:xfrm>
        </p:spPr>
        <p:txBody>
          <a:bodyPr>
            <a:noAutofit/>
          </a:bodyPr>
          <a:lstStyle/>
          <a:p>
            <a:r>
              <a:rPr lang="en-GB" sz="3200" dirty="0"/>
              <a:t>I/ WHAT IS THE SCHOTTKY NOISE?</a:t>
            </a:r>
            <a:br>
              <a:rPr lang="en-GB" sz="3200" dirty="0"/>
            </a:br>
            <a:r>
              <a:rPr lang="en-GB" sz="3200" dirty="0"/>
              <a:t>	</a:t>
            </a:r>
            <a:r>
              <a:rPr lang="en-GB" sz="3200" dirty="0" smtClean="0"/>
              <a:t>b) Transverse </a:t>
            </a:r>
            <a:r>
              <a:rPr lang="en-GB" sz="3200" dirty="0" err="1" smtClean="0"/>
              <a:t>Schottky</a:t>
            </a:r>
            <a:r>
              <a:rPr lang="en-GB" sz="3200" dirty="0" smtClean="0"/>
              <a:t> Noise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636"/>
            <a:ext cx="8305801" cy="5260254"/>
          </a:xfrm>
        </p:spPr>
        <p:txBody>
          <a:bodyPr/>
          <a:lstStyle/>
          <a:p>
            <a:r>
              <a:rPr lang="en-GB" sz="1800" b="1" dirty="0"/>
              <a:t>For a bunched </a:t>
            </a:r>
            <a:r>
              <a:rPr lang="en-GB" sz="1800" b="1" dirty="0" smtClean="0"/>
              <a:t>beam two signal contributions:</a:t>
            </a:r>
          </a:p>
          <a:p>
            <a:pPr lvl="1"/>
            <a:r>
              <a:rPr lang="en-GB" sz="1400" dirty="0" smtClean="0"/>
              <a:t>Amplitude modulation du to </a:t>
            </a:r>
            <a:r>
              <a:rPr lang="en-GB" sz="1400" i="1" dirty="0" err="1" smtClean="0"/>
              <a:t>betatron</a:t>
            </a:r>
            <a:r>
              <a:rPr lang="en-GB" sz="1400" i="1" dirty="0" smtClean="0"/>
              <a:t> oscillations.</a:t>
            </a:r>
            <a:endParaRPr lang="en-GB" sz="1400" dirty="0"/>
          </a:p>
          <a:p>
            <a:pPr lvl="1"/>
            <a:r>
              <a:rPr lang="en-GB" sz="1400" dirty="0" smtClean="0"/>
              <a:t>Time (frequency) modulation due to </a:t>
            </a:r>
            <a:r>
              <a:rPr lang="en-GB" sz="1400" i="1" dirty="0" smtClean="0"/>
              <a:t>synchrotron oscillations</a:t>
            </a:r>
            <a:r>
              <a:rPr lang="en-GB" sz="1400" dirty="0" smtClean="0"/>
              <a:t>.</a:t>
            </a:r>
            <a:endParaRPr lang="en-GB" sz="1400" dirty="0"/>
          </a:p>
          <a:p>
            <a:pPr>
              <a:buNone/>
            </a:pPr>
            <a:endParaRPr lang="en-GB" sz="1800" dirty="0"/>
          </a:p>
          <a:p>
            <a:pPr>
              <a:buNone/>
            </a:pPr>
            <a:r>
              <a:rPr lang="en-GB" sz="1800" b="1" dirty="0"/>
              <a:t>From the Spectral Point of View:</a:t>
            </a:r>
          </a:p>
          <a:p>
            <a:r>
              <a:rPr lang="en-GB" sz="1800" dirty="0"/>
              <a:t>Each </a:t>
            </a:r>
            <a:r>
              <a:rPr lang="en-GB" sz="1800" dirty="0" err="1"/>
              <a:t>Schottky</a:t>
            </a:r>
            <a:r>
              <a:rPr lang="en-GB" sz="1800" dirty="0"/>
              <a:t> band has a finite width which results from the spread of revolution frequencies and </a:t>
            </a:r>
            <a:r>
              <a:rPr lang="en-GB" sz="1800" dirty="0" err="1"/>
              <a:t>betatron</a:t>
            </a:r>
            <a:r>
              <a:rPr lang="en-GB" sz="1800" dirty="0"/>
              <a:t> frequencies: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</a:t>
            </a:r>
            <a:r>
              <a:rPr lang="en-GB" dirty="0"/>
              <a:t>December </a:t>
            </a:r>
            <a:r>
              <a:rPr lang="en-GB" dirty="0" smtClean="0"/>
              <a:t>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592" y="4195408"/>
            <a:ext cx="5654774" cy="19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48200" y="3097649"/>
            <a:ext cx="2438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 : harmonic number</a:t>
            </a:r>
          </a:p>
          <a:p>
            <a:r>
              <a:rPr lang="en-GB" sz="1400" dirty="0"/>
              <a:t>q</a:t>
            </a:r>
            <a:r>
              <a:rPr lang="en-GB" sz="1400" dirty="0" smtClean="0"/>
              <a:t> : non integer part of the tune</a:t>
            </a:r>
          </a:p>
          <a:p>
            <a:r>
              <a:rPr lang="el-GR" sz="1400" dirty="0" smtClean="0"/>
              <a:t>ξ</a:t>
            </a:r>
            <a:r>
              <a:rPr lang="en-GB" sz="1400" dirty="0" smtClean="0"/>
              <a:t> : chromaticity</a:t>
            </a:r>
          </a:p>
          <a:p>
            <a:r>
              <a:rPr lang="el-GR" sz="1400" dirty="0" smtClean="0"/>
              <a:t>η</a:t>
            </a:r>
            <a:r>
              <a:rPr lang="en-GB" sz="1400" dirty="0" smtClean="0"/>
              <a:t> : </a:t>
            </a:r>
            <a:r>
              <a:rPr lang="en-GB" sz="1400" dirty="0"/>
              <a:t>s</a:t>
            </a:r>
            <a:r>
              <a:rPr lang="en-GB" sz="1400" dirty="0" smtClean="0"/>
              <a:t>lip factor</a:t>
            </a:r>
          </a:p>
          <a:p>
            <a:r>
              <a:rPr lang="en-GB" sz="1400" dirty="0" smtClean="0"/>
              <a:t>Q : </a:t>
            </a:r>
            <a:r>
              <a:rPr lang="en-GB" sz="1400" dirty="0" err="1"/>
              <a:t>b</a:t>
            </a:r>
            <a:r>
              <a:rPr lang="en-GB" sz="1400" dirty="0" err="1" smtClean="0"/>
              <a:t>etatron</a:t>
            </a:r>
            <a:r>
              <a:rPr lang="en-GB" sz="1400" dirty="0" smtClean="0"/>
              <a:t> Tune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0056" y="6109296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Fig3</a:t>
            </a:r>
            <a:r>
              <a:rPr lang="fr-FR" sz="1400" dirty="0" smtClean="0"/>
              <a:t>: </a:t>
            </a:r>
            <a:r>
              <a:rPr lang="fr-FR" sz="1400" i="1" dirty="0" smtClean="0"/>
              <a:t>Transverse Spectrum of the Transverse Schottky </a:t>
            </a:r>
            <a:r>
              <a:rPr lang="fr-FR" sz="1400" i="1" dirty="0" err="1" smtClean="0"/>
              <a:t>side</a:t>
            </a:r>
            <a:r>
              <a:rPr lang="fr-FR" sz="1400" i="1" dirty="0" smtClean="0"/>
              <a:t> bands</a:t>
            </a:r>
            <a:endParaRPr lang="fr-FR" sz="14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838200" y="3178499"/>
            <a:ext cx="3792541" cy="860101"/>
            <a:chOff x="1043608" y="2967608"/>
            <a:chExt cx="3792541" cy="860101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8" y="2967608"/>
              <a:ext cx="2752725" cy="600075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438400" y="3502223"/>
              <a:ext cx="792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~ 136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79965" y="3519932"/>
              <a:ext cx="1656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Varies from 1 to 10</a:t>
              </a:r>
              <a:endParaRPr lang="en-GB" sz="1400" dirty="0"/>
            </a:p>
          </p:txBody>
        </p:sp>
        <p:sp>
          <p:nvSpPr>
            <p:cNvPr id="13" name="Left Brace 12"/>
            <p:cNvSpPr/>
            <p:nvPr/>
          </p:nvSpPr>
          <p:spPr>
            <a:xfrm rot="16200000">
              <a:off x="2669941" y="3044348"/>
              <a:ext cx="204908" cy="815144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Left Brace 13"/>
            <p:cNvSpPr/>
            <p:nvPr/>
          </p:nvSpPr>
          <p:spPr>
            <a:xfrm rot="16200000">
              <a:off x="3477658" y="3273879"/>
              <a:ext cx="167249" cy="345041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1262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II/ The </a:t>
            </a:r>
            <a:r>
              <a:rPr lang="en-GB" dirty="0"/>
              <a:t>LHC </a:t>
            </a:r>
            <a:r>
              <a:rPr lang="en-GB" dirty="0" err="1"/>
              <a:t>Schottky</a:t>
            </a:r>
            <a:r>
              <a:rPr lang="en-GB" dirty="0"/>
              <a:t>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</a:t>
            </a:r>
            <a:r>
              <a:rPr lang="en-GB" dirty="0"/>
              <a:t>December </a:t>
            </a:r>
            <a:r>
              <a:rPr lang="en-GB" dirty="0" smtClean="0"/>
              <a:t>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4" descr="bunch_shape_nomtop2"/>
          <p:cNvPicPr>
            <a:picLocks noChangeAspect="1" noChangeArrowheads="1"/>
          </p:cNvPicPr>
          <p:nvPr/>
        </p:nvPicPr>
        <p:blipFill>
          <a:blip r:embed="rId2" cstate="print"/>
          <a:srcRect t="-4413"/>
          <a:stretch>
            <a:fillRect/>
          </a:stretch>
        </p:blipFill>
        <p:spPr bwMode="auto">
          <a:xfrm>
            <a:off x="304800" y="990600"/>
            <a:ext cx="3550888" cy="296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290060" y="1962388"/>
            <a:ext cx="40386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GB" b="1" dirty="0" smtClean="0"/>
              <a:t>Design done for a frequency at 4.8GHz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5757" y="3962400"/>
            <a:ext cx="35590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Fig4</a:t>
            </a:r>
            <a:r>
              <a:rPr lang="fr-FR" sz="1100" dirty="0" smtClean="0"/>
              <a:t>: </a:t>
            </a:r>
            <a:r>
              <a:rPr lang="fr-FR" sz="1100" i="1" dirty="0" err="1" smtClean="0"/>
              <a:t>Theoretical</a:t>
            </a:r>
            <a:r>
              <a:rPr lang="fr-FR" sz="1100" i="1" dirty="0" smtClean="0"/>
              <a:t> </a:t>
            </a:r>
            <a:r>
              <a:rPr lang="fr-FR" sz="1100" i="1" dirty="0" err="1"/>
              <a:t>b</a:t>
            </a:r>
            <a:r>
              <a:rPr lang="fr-FR" sz="1100" i="1" dirty="0" err="1" smtClean="0"/>
              <a:t>unch</a:t>
            </a:r>
            <a:r>
              <a:rPr lang="fr-FR" sz="1100" i="1" dirty="0" smtClean="0"/>
              <a:t> </a:t>
            </a:r>
            <a:r>
              <a:rPr lang="fr-FR" sz="1100" i="1" dirty="0" err="1"/>
              <a:t>s</a:t>
            </a:r>
            <a:r>
              <a:rPr lang="fr-FR" sz="1100" i="1" dirty="0" err="1" smtClean="0"/>
              <a:t>pectrum</a:t>
            </a:r>
            <a:r>
              <a:rPr lang="fr-FR" sz="1100" i="1" dirty="0" smtClean="0"/>
              <a:t> (</a:t>
            </a:r>
            <a:r>
              <a:rPr lang="fr-FR" sz="1100" i="1" dirty="0" err="1" smtClean="0"/>
              <a:t>coherent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signals</a:t>
            </a:r>
            <a:r>
              <a:rPr lang="fr-FR" sz="1100" i="1" dirty="0" smtClean="0"/>
              <a:t>) of a nominal LHC </a:t>
            </a:r>
            <a:r>
              <a:rPr lang="fr-FR" sz="1100" i="1" dirty="0" err="1" smtClean="0"/>
              <a:t>beam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at</a:t>
            </a:r>
            <a:r>
              <a:rPr lang="fr-FR" sz="1100" i="1" dirty="0" smtClean="0"/>
              <a:t> top </a:t>
            </a:r>
            <a:r>
              <a:rPr lang="fr-FR" sz="1100" i="1" dirty="0" err="1" smtClean="0"/>
              <a:t>energy</a:t>
            </a:r>
            <a:r>
              <a:rPr lang="fr-FR" sz="1100" i="1" dirty="0" smtClean="0"/>
              <a:t>.</a:t>
            </a:r>
          </a:p>
        </p:txBody>
      </p:sp>
      <p:pic>
        <p:nvPicPr>
          <p:cNvPr id="16" name="Picture 2" descr="\\cern.ch\dfs\Users\m\mfavier\Documents\Schottky\Pictures\Schottk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1580" y="2514600"/>
            <a:ext cx="2656408" cy="199230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7" name="Picture 17" descr="G:\Departments\AB\Groups\BI\Sections\QP\LHC\Schottky\Tom Kroyer\schottky pictures\145-4570_IMG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649804"/>
            <a:ext cx="2040983" cy="153001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677988" y="3923928"/>
            <a:ext cx="13605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/>
              <a:t>Fig</a:t>
            </a:r>
            <a:r>
              <a:rPr lang="fr-FR" sz="1100" b="1" dirty="0" smtClean="0"/>
              <a:t> 5</a:t>
            </a:r>
            <a:r>
              <a:rPr lang="fr-FR" sz="1100" dirty="0" smtClean="0"/>
              <a:t>: </a:t>
            </a:r>
            <a:r>
              <a:rPr lang="fr-FR" sz="1100" i="1" dirty="0" smtClean="0"/>
              <a:t>Picture of the Schottky monitor </a:t>
            </a:r>
            <a:r>
              <a:rPr lang="fr-FR" sz="1100" i="1" dirty="0" err="1" smtClean="0"/>
              <a:t>at</a:t>
            </a:r>
            <a:r>
              <a:rPr lang="fr-FR" sz="1100" i="1" dirty="0" smtClean="0"/>
              <a:t> LHC Point 4</a:t>
            </a:r>
            <a:endParaRPr lang="fr-FR" sz="11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72408" y="6172200"/>
            <a:ext cx="3398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Fig6</a:t>
            </a:r>
            <a:r>
              <a:rPr lang="fr-FR" sz="1100" dirty="0" smtClean="0"/>
              <a:t>: </a:t>
            </a:r>
            <a:r>
              <a:rPr lang="fr-FR" sz="1100" i="1" dirty="0" smtClean="0"/>
              <a:t>Picture of the </a:t>
            </a:r>
            <a:r>
              <a:rPr lang="fr-FR" sz="1100" i="1" dirty="0" err="1" smtClean="0"/>
              <a:t>Sloted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Wave</a:t>
            </a:r>
            <a:r>
              <a:rPr lang="fr-FR" sz="1100" i="1" dirty="0" smtClean="0"/>
              <a:t> Guide  Structure</a:t>
            </a:r>
            <a:endParaRPr lang="fr-FR" sz="11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309404" y="458977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GB" dirty="0"/>
              <a:t> 4 </a:t>
            </a:r>
            <a:r>
              <a:rPr lang="en-GB" dirty="0" err="1"/>
              <a:t>Schottky</a:t>
            </a:r>
            <a:r>
              <a:rPr lang="en-GB" dirty="0"/>
              <a:t> devices were installed </a:t>
            </a:r>
            <a:r>
              <a:rPr lang="en-GB" dirty="0" smtClean="0"/>
              <a:t>at </a:t>
            </a:r>
            <a:r>
              <a:rPr lang="en-GB" dirty="0"/>
              <a:t>Point 4 in the LHC. One for each </a:t>
            </a:r>
            <a:r>
              <a:rPr lang="en-GB" dirty="0" smtClean="0"/>
              <a:t>transverse plane for </a:t>
            </a:r>
            <a:r>
              <a:rPr lang="en-GB" dirty="0"/>
              <a:t>the </a:t>
            </a:r>
            <a:r>
              <a:rPr lang="en-GB" dirty="0" smtClean="0"/>
              <a:t>two beams.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309404" y="55104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GB" dirty="0"/>
              <a:t> A high sensitivity pickup operating at </a:t>
            </a:r>
            <a:r>
              <a:rPr lang="en-GB" dirty="0" smtClean="0"/>
              <a:t>4.8GHz</a:t>
            </a:r>
            <a:r>
              <a:rPr lang="en-GB" dirty="0"/>
              <a:t>, which corresponds to the 427000 harmonic of the revolution frequency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757055" y="1221467"/>
            <a:ext cx="6920345" cy="634020"/>
            <a:chOff x="2827020" y="1312907"/>
            <a:chExt cx="6920345" cy="634020"/>
          </a:xfrm>
        </p:grpSpPr>
        <p:sp>
          <p:nvSpPr>
            <p:cNvPr id="9" name="TextBox 8"/>
            <p:cNvSpPr txBox="1"/>
            <p:nvPr/>
          </p:nvSpPr>
          <p:spPr>
            <a:xfrm>
              <a:off x="2827020" y="1312907"/>
              <a:ext cx="6920345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16152" lvl="3" indent="-182880">
                <a:spcBef>
                  <a:spcPct val="20000"/>
                </a:spcBef>
                <a:buClr>
                  <a:schemeClr val="accent4"/>
                </a:buClr>
                <a:buFont typeface="Arial"/>
                <a:buChar char="▪"/>
              </a:pPr>
              <a:r>
                <a:rPr lang="en-GB" sz="1600" dirty="0"/>
                <a:t>Too High in frequency 	Overlap of the </a:t>
              </a:r>
              <a:r>
                <a:rPr lang="en-GB" sz="1600" dirty="0" err="1" smtClean="0"/>
                <a:t>Schottky</a:t>
              </a:r>
              <a:r>
                <a:rPr lang="en-GB" sz="1600" dirty="0" smtClean="0"/>
                <a:t> bands</a:t>
              </a:r>
              <a:endParaRPr lang="en-GB" sz="1600" dirty="0"/>
            </a:p>
            <a:p>
              <a:pPr marL="1216152" lvl="3" indent="-182880">
                <a:spcBef>
                  <a:spcPct val="20000"/>
                </a:spcBef>
                <a:buClr>
                  <a:schemeClr val="accent4"/>
                </a:buClr>
                <a:buFont typeface="Arial"/>
                <a:buChar char="▪"/>
              </a:pPr>
              <a:r>
                <a:rPr lang="en-GB" sz="1600" dirty="0"/>
                <a:t>Too low in frequency 	To much Coherent </a:t>
              </a:r>
              <a:r>
                <a:rPr lang="en-GB" sz="1600" dirty="0" smtClean="0"/>
                <a:t>Signal</a:t>
              </a:r>
              <a:endParaRPr lang="en-GB" sz="1600" dirty="0"/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6091240" y="1444372"/>
              <a:ext cx="360040" cy="72008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6098860" y="1734950"/>
              <a:ext cx="360040" cy="72008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290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II/ The </a:t>
            </a:r>
            <a:r>
              <a:rPr lang="en-GB" sz="3600" dirty="0"/>
              <a:t>LHC </a:t>
            </a:r>
            <a:r>
              <a:rPr lang="en-GB" sz="3600" dirty="0" err="1"/>
              <a:t>Schottky</a:t>
            </a:r>
            <a:r>
              <a:rPr lang="en-GB" sz="3600" dirty="0"/>
              <a:t> </a:t>
            </a:r>
            <a:r>
              <a:rPr lang="en-GB" sz="3600" dirty="0" smtClean="0"/>
              <a:t>System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a) </a:t>
            </a:r>
            <a:r>
              <a:rPr lang="en-GB" sz="2800" dirty="0" err="1" smtClean="0"/>
              <a:t>Analog</a:t>
            </a:r>
            <a:r>
              <a:rPr lang="en-GB" sz="2800" dirty="0" smtClean="0"/>
              <a:t> Signal Processing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- </a:t>
            </a:r>
            <a:r>
              <a:rPr lang="en-GB" dirty="0"/>
              <a:t>December </a:t>
            </a:r>
            <a:r>
              <a:rPr lang="en-GB" dirty="0" smtClean="0"/>
              <a:t>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7544" y="1268760"/>
            <a:ext cx="8208912" cy="5112568"/>
          </a:xfrm>
          <a:prstGeom prst="rect">
            <a:avLst/>
          </a:prstGeom>
          <a:solidFill>
            <a:schemeClr val="bg1"/>
          </a:solidFill>
        </p:spPr>
        <p:txBody>
          <a:bodyPr vert="horz" lIns="54864" tIns="91440" rtlCol="0">
            <a:normAutofit fontScale="92500" lnSpcReduction="1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Font typeface="Wingdings 2"/>
              <a:buNone/>
            </a:pPr>
            <a:endParaRPr lang="en-GB" sz="1200" dirty="0"/>
          </a:p>
          <a:p>
            <a:pPr>
              <a:buFont typeface="Wingdings 2"/>
              <a:buNone/>
            </a:pPr>
            <a:endParaRPr lang="en-GB" sz="1200" dirty="0"/>
          </a:p>
          <a:p>
            <a:pPr>
              <a:buFont typeface="Wingdings 2"/>
              <a:buNone/>
            </a:pPr>
            <a:endParaRPr lang="en-GB" sz="1200" dirty="0" smtClean="0"/>
          </a:p>
          <a:p>
            <a:pPr marL="118872" indent="0">
              <a:buNone/>
            </a:pPr>
            <a:endParaRPr lang="en-GB" sz="2000" kern="0" dirty="0">
              <a:ea typeface="ＭＳ Ｐゴシック" pitchFamily="31" charset="-128"/>
              <a:cs typeface="ＭＳ Ｐゴシック" pitchFamily="31" charset="-128"/>
            </a:endParaRPr>
          </a:p>
          <a:p>
            <a:pPr marL="118872" indent="0">
              <a:buNone/>
            </a:pPr>
            <a:endParaRPr lang="en-GB" sz="1200" kern="0" dirty="0" smtClean="0">
              <a:ea typeface="ＭＳ Ｐゴシック" pitchFamily="31" charset="-128"/>
              <a:cs typeface="ＭＳ Ｐゴシック" pitchFamily="31" charset="-128"/>
            </a:endParaRPr>
          </a:p>
          <a:p>
            <a:r>
              <a:rPr lang="en-GB" sz="2000" kern="0" dirty="0" smtClean="0">
                <a:ea typeface="ＭＳ Ｐゴシック" pitchFamily="31" charset="-128"/>
                <a:cs typeface="ＭＳ Ｐゴシック" pitchFamily="31" charset="-128"/>
              </a:rPr>
              <a:t>Slotted Wave Guide Structure operating at 4,8 GHz.</a:t>
            </a:r>
          </a:p>
          <a:p>
            <a:r>
              <a:rPr lang="en-GB" sz="2000" kern="0" dirty="0" smtClean="0">
                <a:ea typeface="ＭＳ Ｐゴシック" pitchFamily="31" charset="-128"/>
                <a:cs typeface="ＭＳ Ｐゴシック" pitchFamily="31" charset="-128"/>
              </a:rPr>
              <a:t>Preamplifiers.</a:t>
            </a:r>
          </a:p>
          <a:p>
            <a:r>
              <a:rPr lang="en-GB" sz="2000" kern="0" dirty="0" smtClean="0">
                <a:ea typeface="ＭＳ Ｐゴシック" pitchFamily="31" charset="-128"/>
                <a:cs typeface="ＭＳ Ｐゴシック" pitchFamily="31" charset="-128"/>
              </a:rPr>
              <a:t>Gate to allow bunch by bunch measurements</a:t>
            </a:r>
          </a:p>
          <a:p>
            <a:r>
              <a:rPr lang="en-GB" sz="2000" kern="0" dirty="0" smtClean="0">
                <a:ea typeface="ＭＳ Ｐゴシック" pitchFamily="31" charset="-128"/>
                <a:cs typeface="ＭＳ Ｐゴシック" pitchFamily="31" charset="-128"/>
              </a:rPr>
              <a:t>Triple down converter mixing chain plus band pass filtering converting the 4.8GHz signal to baseband.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200" y="1066800"/>
            <a:ext cx="9000166" cy="3333038"/>
          </a:xfrm>
        </p:spPr>
      </p:pic>
      <p:sp>
        <p:nvSpPr>
          <p:cNvPr id="8" name="TextBox 7"/>
          <p:cNvSpPr txBox="1"/>
          <p:nvPr/>
        </p:nvSpPr>
        <p:spPr>
          <a:xfrm>
            <a:off x="467544" y="4343400"/>
            <a:ext cx="3398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Fig7</a:t>
            </a:r>
            <a:r>
              <a:rPr lang="fr-FR" sz="1100" dirty="0" smtClean="0"/>
              <a:t>: </a:t>
            </a:r>
            <a:r>
              <a:rPr lang="fr-FR" sz="1100" i="1" dirty="0" smtClean="0"/>
              <a:t>The LHC Schottky analogue </a:t>
            </a:r>
            <a:r>
              <a:rPr lang="en-GB" sz="1100" i="1" dirty="0" smtClean="0"/>
              <a:t>treatment</a:t>
            </a:r>
            <a:r>
              <a:rPr lang="fr-FR" sz="1100" i="1" dirty="0" smtClean="0"/>
              <a:t> Channel</a:t>
            </a:r>
            <a:endParaRPr lang="fr-FR" sz="1100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74081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001000" cy="914400"/>
          </a:xfrm>
        </p:spPr>
        <p:txBody>
          <a:bodyPr>
            <a:noAutofit/>
          </a:bodyPr>
          <a:lstStyle/>
          <a:p>
            <a:r>
              <a:rPr lang="en-GB" sz="3600" dirty="0"/>
              <a:t>II/ The LHC </a:t>
            </a:r>
            <a:r>
              <a:rPr lang="en-GB" sz="3600" dirty="0" err="1"/>
              <a:t>Schottky</a:t>
            </a:r>
            <a:r>
              <a:rPr lang="en-GB" sz="3600" dirty="0"/>
              <a:t> System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		</a:t>
            </a:r>
            <a:r>
              <a:rPr lang="en-GB" sz="2800" dirty="0" smtClean="0"/>
              <a:t>b) </a:t>
            </a:r>
            <a:r>
              <a:rPr lang="en-GB" sz="2800" dirty="0" err="1" smtClean="0"/>
              <a:t>Schottky</a:t>
            </a:r>
            <a:r>
              <a:rPr lang="en-GB" sz="2800" dirty="0" smtClean="0"/>
              <a:t> Spectra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1" cy="526025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SCHOTTKY STATUS - BI DAY - decembre 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30577" y="1143000"/>
            <a:ext cx="7375223" cy="4800600"/>
            <a:chOff x="827856" y="1102257"/>
            <a:chExt cx="7375223" cy="48006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856" y="1102257"/>
              <a:ext cx="7375223" cy="4800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0" name="Straight Arrow Connector 9"/>
            <p:cNvCxnSpPr/>
            <p:nvPr/>
          </p:nvCxnSpPr>
          <p:spPr bwMode="auto">
            <a:xfrm>
              <a:off x="3124200" y="2286000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2971800" y="2009001"/>
              <a:ext cx="228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Revolution Frequency</a:t>
              </a:r>
              <a:endParaRPr lang="en-GB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5400000">
              <a:off x="3505200" y="3048000"/>
              <a:ext cx="228600" cy="762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rot="16200000" flipH="1">
              <a:off x="3810000" y="3048000"/>
              <a:ext cx="228600" cy="762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200400" y="2667000"/>
              <a:ext cx="1295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Schottky</a:t>
              </a:r>
              <a:r>
                <a:rPr lang="en-GB" sz="1200" dirty="0" smtClean="0"/>
                <a:t> bands</a:t>
              </a:r>
              <a:endParaRPr lang="en-GB" sz="12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54376" y="6041395"/>
            <a:ext cx="45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Fig8</a:t>
            </a:r>
            <a:r>
              <a:rPr lang="fr-FR" sz="1100" dirty="0" smtClean="0"/>
              <a:t>: </a:t>
            </a:r>
            <a:r>
              <a:rPr lang="fr-FR" sz="1100" i="1" dirty="0" smtClean="0"/>
              <a:t>Schottky </a:t>
            </a:r>
            <a:r>
              <a:rPr lang="fr-FR" sz="1100" i="1" dirty="0" err="1"/>
              <a:t>s</a:t>
            </a:r>
            <a:r>
              <a:rPr lang="fr-FR" sz="1100" i="1" dirty="0" err="1" smtClean="0"/>
              <a:t>pectra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with</a:t>
            </a:r>
            <a:r>
              <a:rPr lang="fr-FR" sz="1100" i="1" dirty="0" smtClean="0"/>
              <a:t> protons </a:t>
            </a:r>
            <a:r>
              <a:rPr lang="fr-FR" sz="1100" i="1" dirty="0" err="1" smtClean="0"/>
              <a:t>at</a:t>
            </a:r>
            <a:r>
              <a:rPr lang="fr-FR" sz="1100" i="1" dirty="0" smtClean="0"/>
              <a:t> stable </a:t>
            </a:r>
            <a:r>
              <a:rPr lang="fr-FR" sz="1100" i="1" dirty="0" err="1"/>
              <a:t>b</a:t>
            </a:r>
            <a:r>
              <a:rPr lang="fr-FR" sz="1100" i="1" dirty="0" err="1" smtClean="0"/>
              <a:t>eam</a:t>
            </a:r>
            <a:r>
              <a:rPr lang="fr-FR" sz="1100" i="1" dirty="0" smtClean="0"/>
              <a:t> (</a:t>
            </a:r>
            <a:r>
              <a:rPr lang="fr-FR" sz="1100" i="1" dirty="0" err="1"/>
              <a:t>v</a:t>
            </a:r>
            <a:r>
              <a:rPr lang="fr-FR" sz="1100" i="1" dirty="0" err="1" smtClean="0"/>
              <a:t>iew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from</a:t>
            </a:r>
            <a:r>
              <a:rPr lang="fr-FR" sz="1100" i="1" dirty="0" smtClean="0"/>
              <a:t> the GUI). </a:t>
            </a:r>
            <a:endParaRPr lang="fr-FR" sz="1100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591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III/ </a:t>
            </a:r>
            <a:r>
              <a:rPr lang="en-GB" sz="4000" dirty="0" smtClean="0"/>
              <a:t>MEASUREMENTS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29" y="1151298"/>
            <a:ext cx="8739071" cy="5260254"/>
          </a:xfrm>
        </p:spPr>
        <p:txBody>
          <a:bodyPr/>
          <a:lstStyle/>
          <a:p>
            <a:pPr algn="ctr"/>
            <a:r>
              <a:rPr lang="en-GB" b="1" dirty="0"/>
              <a:t>Spectra            Fit	     Beam Parameters</a:t>
            </a:r>
          </a:p>
          <a:p>
            <a:pPr lvl="1"/>
            <a:endParaRPr lang="en-GB" sz="2400" b="1" dirty="0" smtClean="0"/>
          </a:p>
          <a:p>
            <a:pPr lvl="1"/>
            <a:r>
              <a:rPr lang="en-GB" sz="2400" b="1" dirty="0" smtClean="0"/>
              <a:t>Incoherent </a:t>
            </a:r>
            <a:r>
              <a:rPr lang="en-GB" sz="2400" b="1" dirty="0"/>
              <a:t>Tune</a:t>
            </a:r>
            <a:endParaRPr lang="en-GB" b="1" dirty="0"/>
          </a:p>
          <a:p>
            <a:pPr lvl="1"/>
            <a:endParaRPr lang="en-GB" dirty="0"/>
          </a:p>
          <a:p>
            <a:pPr lvl="1"/>
            <a:r>
              <a:rPr lang="en-GB" sz="2400" b="1" dirty="0"/>
              <a:t>Momentum spread</a:t>
            </a:r>
          </a:p>
          <a:p>
            <a:pPr lvl="1">
              <a:buNone/>
            </a:pPr>
            <a:endParaRPr lang="en-GB" dirty="0"/>
          </a:p>
          <a:p>
            <a:pPr lvl="1"/>
            <a:r>
              <a:rPr lang="en-GB" sz="2400" b="1" dirty="0"/>
              <a:t>Chromaticity</a:t>
            </a:r>
          </a:p>
          <a:p>
            <a:pPr lvl="1">
              <a:buNone/>
            </a:pPr>
            <a:endParaRPr lang="en-GB" dirty="0"/>
          </a:p>
          <a:p>
            <a:pPr lvl="1"/>
            <a:r>
              <a:rPr lang="en-GB" sz="2400" b="1" dirty="0" err="1"/>
              <a:t>Emittance</a:t>
            </a:r>
            <a:r>
              <a:rPr lang="en-GB" sz="2400" b="1" dirty="0"/>
              <a:t>  </a:t>
            </a:r>
            <a:endParaRPr lang="en-GB" b="1" dirty="0"/>
          </a:p>
          <a:p>
            <a:pPr marL="11887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Mathilde FAVIER BE/BI-QP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SCHOTTKY STATUS - BI DAY </a:t>
            </a:r>
            <a:r>
              <a:rPr lang="en-GB" dirty="0"/>
              <a:t>- December </a:t>
            </a:r>
            <a:r>
              <a:rPr lang="en-GB" dirty="0" smtClean="0"/>
              <a:t>6th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114800" y="2257425"/>
            <a:ext cx="4648200" cy="3305175"/>
            <a:chOff x="2057400" y="1981200"/>
            <a:chExt cx="4648200" cy="33051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7400" y="1981200"/>
              <a:ext cx="4648200" cy="330517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grpSp>
          <p:nvGrpSpPr>
            <p:cNvPr id="9" name="Group 22"/>
            <p:cNvGrpSpPr/>
            <p:nvPr/>
          </p:nvGrpSpPr>
          <p:grpSpPr>
            <a:xfrm>
              <a:off x="2362200" y="3505200"/>
              <a:ext cx="4191000" cy="1450777"/>
              <a:chOff x="2362200" y="3505200"/>
              <a:chExt cx="4191000" cy="1450777"/>
            </a:xfrm>
          </p:grpSpPr>
          <p:cxnSp>
            <p:nvCxnSpPr>
              <p:cNvPr id="10" name="Straight Connector 9"/>
              <p:cNvCxnSpPr/>
              <p:nvPr/>
            </p:nvCxnSpPr>
            <p:spPr bwMode="auto">
              <a:xfrm>
                <a:off x="2362200" y="4648200"/>
                <a:ext cx="4191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Arrow Connector 10"/>
              <p:cNvCxnSpPr/>
              <p:nvPr/>
            </p:nvCxnSpPr>
            <p:spPr bwMode="auto">
              <a:xfrm rot="5400000">
                <a:off x="2918106" y="4114800"/>
                <a:ext cx="1067594" cy="794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cxnSp>
            <p:nvCxnSpPr>
              <p:cNvPr id="12" name="Straight Arrow Connector 11"/>
              <p:cNvCxnSpPr/>
              <p:nvPr/>
            </p:nvCxnSpPr>
            <p:spPr bwMode="auto">
              <a:xfrm rot="5400000">
                <a:off x="4998260" y="4153297"/>
                <a:ext cx="991394" cy="1588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3245742" y="4114800"/>
                <a:ext cx="381000" cy="1588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5303142" y="4145658"/>
                <a:ext cx="381000" cy="1588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sp>
            <p:nvSpPr>
              <p:cNvPr id="15" name="TextBox 14"/>
              <p:cNvSpPr txBox="1"/>
              <p:nvPr/>
            </p:nvSpPr>
            <p:spPr>
              <a:xfrm>
                <a:off x="3429000" y="411182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W1</a:t>
                </a:r>
                <a:endParaRPr lang="en-GB" sz="14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62600" y="41910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W2</a:t>
                </a:r>
                <a:endParaRPr lang="en-GB" sz="14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971800" y="35814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A1</a:t>
                </a:r>
                <a:endParaRPr lang="en-GB" sz="14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105400" y="3505200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A2</a:t>
                </a:r>
                <a:endParaRPr lang="en-GB" sz="1400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324200" y="464549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f1</a:t>
                </a:r>
                <a:endParaRPr lang="en-GB" sz="1400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69768" y="46482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f2</a:t>
                </a:r>
                <a:endParaRPr lang="en-GB" sz="1400" b="1" dirty="0"/>
              </a:p>
            </p:txBody>
          </p:sp>
        </p:grpSp>
      </p:grpSp>
      <p:cxnSp>
        <p:nvCxnSpPr>
          <p:cNvPr id="21" name="Straight Arrow Connector 20"/>
          <p:cNvCxnSpPr/>
          <p:nvPr/>
        </p:nvCxnSpPr>
        <p:spPr>
          <a:xfrm>
            <a:off x="3038766" y="1524000"/>
            <a:ext cx="576064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405430" y="1496552"/>
            <a:ext cx="576064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6348" y="2590800"/>
            <a:ext cx="1437134" cy="554076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0279" y="3603591"/>
            <a:ext cx="1593726" cy="528446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509667"/>
            <a:ext cx="1224136" cy="562924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5503168"/>
            <a:ext cx="1746194" cy="28803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038600" y="5665113"/>
            <a:ext cx="47347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/>
              <a:t>Fig</a:t>
            </a:r>
            <a:r>
              <a:rPr lang="fr-FR" sz="1100" b="1" dirty="0" smtClean="0"/>
              <a:t> 9</a:t>
            </a:r>
            <a:r>
              <a:rPr lang="fr-FR" sz="1100" dirty="0" smtClean="0"/>
              <a:t>:  Zoom on the </a:t>
            </a:r>
            <a:r>
              <a:rPr lang="fr-FR" sz="1100" dirty="0"/>
              <a:t>S</a:t>
            </a:r>
            <a:r>
              <a:rPr lang="fr-FR" sz="1100" dirty="0" smtClean="0"/>
              <a:t>chottky </a:t>
            </a:r>
            <a:r>
              <a:rPr lang="fr-FR" sz="1100" dirty="0" err="1" smtClean="0"/>
              <a:t>bumps</a:t>
            </a:r>
            <a:r>
              <a:rPr lang="fr-FR" sz="1100" dirty="0" smtClean="0"/>
              <a:t>, B1H </a:t>
            </a:r>
            <a:r>
              <a:rPr lang="fr-FR" sz="1100" i="1" dirty="0" err="1"/>
              <a:t>s</a:t>
            </a:r>
            <a:r>
              <a:rPr lang="fr-FR" sz="1100" i="1" dirty="0" err="1" smtClean="0"/>
              <a:t>pectra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with</a:t>
            </a:r>
            <a:r>
              <a:rPr lang="fr-FR" sz="1100" i="1" dirty="0" smtClean="0"/>
              <a:t> protons </a:t>
            </a:r>
            <a:r>
              <a:rPr lang="fr-FR" sz="1100" i="1" dirty="0" err="1" smtClean="0"/>
              <a:t>at</a:t>
            </a:r>
            <a:r>
              <a:rPr lang="fr-FR" sz="1100" i="1" dirty="0" smtClean="0"/>
              <a:t> stable </a:t>
            </a:r>
            <a:r>
              <a:rPr lang="fr-FR" sz="1100" i="1" dirty="0" err="1" smtClean="0"/>
              <a:t>beam</a:t>
            </a:r>
            <a:r>
              <a:rPr lang="fr-FR" sz="1100" i="1" dirty="0" smtClean="0"/>
              <a:t> (</a:t>
            </a:r>
            <a:r>
              <a:rPr lang="fr-FR" sz="1100" i="1" dirty="0" err="1"/>
              <a:t>v</a:t>
            </a:r>
            <a:r>
              <a:rPr lang="fr-FR" sz="1100" i="1" dirty="0" err="1" smtClean="0"/>
              <a:t>iew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from</a:t>
            </a:r>
            <a:r>
              <a:rPr lang="fr-FR" sz="1100" i="1" dirty="0" smtClean="0"/>
              <a:t> the GUI).</a:t>
            </a:r>
            <a:endParaRPr lang="fr-FR" sz="1100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5020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1850</TotalTime>
  <Words>1274</Words>
  <Application>Microsoft Office PowerPoint</Application>
  <PresentationFormat>On-screen Show (4:3)</PresentationFormat>
  <Paragraphs>268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STATUS OF THE  LHC SCHOTTKY MONITORS</vt:lpstr>
      <vt:lpstr>Introduction</vt:lpstr>
      <vt:lpstr>OVERVIEW</vt:lpstr>
      <vt:lpstr> I/ WHAT IS THE SCHOTTKY NOISE?  a) Longitudinal Schottky Noise </vt:lpstr>
      <vt:lpstr>I/ WHAT IS THE SCHOTTKY NOISE?  b) Transverse Schottky Noise</vt:lpstr>
      <vt:lpstr>II/ The LHC Schottky System</vt:lpstr>
      <vt:lpstr>II/ The LHC Schottky System   a) Analog Signal Processing</vt:lpstr>
      <vt:lpstr>II/ The LHC Schottky System   b) Schottky Spectra</vt:lpstr>
      <vt:lpstr>III/ MEASUREMENTS</vt:lpstr>
      <vt:lpstr>III/ MEASUREMENTS</vt:lpstr>
      <vt:lpstr>III/ MEASUREMENTS</vt:lpstr>
      <vt:lpstr>IV/ ISSUES &amp; LIMITATIONS</vt:lpstr>
      <vt:lpstr>IV/ ISSUES &amp; LIMITATIONS</vt:lpstr>
      <vt:lpstr>Slide 14</vt:lpstr>
      <vt:lpstr>CONCLUSION</vt:lpstr>
      <vt:lpstr>THANK YOU </vt:lpstr>
      <vt:lpstr>Some 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SCHOTTKY STATUS</dc:title>
  <dc:creator>Mathilde Favier</dc:creator>
  <cp:lastModifiedBy>snoop58</cp:lastModifiedBy>
  <cp:revision>132</cp:revision>
  <dcterms:created xsi:type="dcterms:W3CDTF">2012-12-05T18:24:46Z</dcterms:created>
  <dcterms:modified xsi:type="dcterms:W3CDTF">2012-12-06T09:03:03Z</dcterms:modified>
</cp:coreProperties>
</file>