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28"/>
  </p:notesMasterIdLst>
  <p:handoutMasterIdLst>
    <p:handoutMasterId r:id="rId29"/>
  </p:handoutMasterIdLst>
  <p:sldIdLst>
    <p:sldId id="256" r:id="rId2"/>
    <p:sldId id="362" r:id="rId3"/>
    <p:sldId id="361" r:id="rId4"/>
    <p:sldId id="393" r:id="rId5"/>
    <p:sldId id="370" r:id="rId6"/>
    <p:sldId id="371" r:id="rId7"/>
    <p:sldId id="372" r:id="rId8"/>
    <p:sldId id="394" r:id="rId9"/>
    <p:sldId id="373" r:id="rId10"/>
    <p:sldId id="374" r:id="rId11"/>
    <p:sldId id="386" r:id="rId12"/>
    <p:sldId id="392" r:id="rId13"/>
    <p:sldId id="381" r:id="rId14"/>
    <p:sldId id="382" r:id="rId15"/>
    <p:sldId id="383" r:id="rId16"/>
    <p:sldId id="384" r:id="rId17"/>
    <p:sldId id="385" r:id="rId18"/>
    <p:sldId id="395" r:id="rId19"/>
    <p:sldId id="323" r:id="rId20"/>
    <p:sldId id="396" r:id="rId21"/>
    <p:sldId id="320" r:id="rId22"/>
    <p:sldId id="397" r:id="rId23"/>
    <p:sldId id="380" r:id="rId24"/>
    <p:sldId id="389" r:id="rId25"/>
    <p:sldId id="390" r:id="rId26"/>
    <p:sldId id="3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49" autoAdjust="0"/>
  </p:normalViewPr>
  <p:slideViewPr>
    <p:cSldViewPr snapToGrid="0">
      <p:cViewPr>
        <p:scale>
          <a:sx n="70" d="100"/>
          <a:sy n="70" d="100"/>
        </p:scale>
        <p:origin x="-2232" y="-13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-3558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5A909-69BD-4DAC-91DC-FA1C08C15A4B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B582C-67B2-4BC5-B888-E586E31241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23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55575-732C-4A42-AF26-D3CD1C91B3D5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A07D6-7B0F-47D5-8582-7035D8FE20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0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1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A07D6-7B0F-47D5-8582-7035D8FE20B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5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137D4-E729-4A84-906F-A3D492E4A15F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0298-2B4C-4E76-90EC-C65436D9FB64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D8279-E38D-4369-8FF3-1F1540808A6A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7078F-C5F3-4FB0-907A-DC39877ADAF9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CF65-2222-4C1A-9C61-5C36895C00C3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358F-7DCF-4041-B428-DDBAFB148855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676E-4507-4CC3-BFB3-82DFAC6E83A9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8340-33AB-4D5D-B5FA-C3D561E229B1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DA0DD-5496-48C3-B856-D35CE581FE87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ABEE-9F21-4247-8852-FC7415549EED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48CB2A6-E3A6-4C31-BD04-76525EBE8CAF}" type="datetime1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2881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82523930-9B6E-4AC5-BC4C-5117E983CE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4.png"/><Relationship Id="rId7" Type="http://schemas.openxmlformats.org/officeDocument/2006/relationships/image" Target="../media/image5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tiff"/><Relationship Id="rId4" Type="http://schemas.openxmlformats.org/officeDocument/2006/relationships/image" Target="../media/image51.png"/><Relationship Id="rId9" Type="http://schemas.openxmlformats.org/officeDocument/2006/relationships/image" Target="../media/image56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gif"/><Relationship Id="rId3" Type="http://schemas.openxmlformats.org/officeDocument/2006/relationships/image" Target="../media/image57.gif"/><Relationship Id="rId7" Type="http://schemas.openxmlformats.org/officeDocument/2006/relationships/image" Target="../media/image6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5.png"/><Relationship Id="rId9" Type="http://schemas.openxmlformats.org/officeDocument/2006/relationships/image" Target="../media/image6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gif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gif"/><Relationship Id="rId5" Type="http://schemas.openxmlformats.org/officeDocument/2006/relationships/image" Target="../media/image74.gif"/><Relationship Id="rId4" Type="http://schemas.openxmlformats.org/officeDocument/2006/relationships/image" Target="../media/image7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5.gif"/><Relationship Id="rId4" Type="http://schemas.openxmlformats.org/officeDocument/2006/relationships/image" Target="../media/image7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gif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gif"/><Relationship Id="rId4" Type="http://schemas.openxmlformats.org/officeDocument/2006/relationships/image" Target="../media/image10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gif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jpeg"/><Relationship Id="rId5" Type="http://schemas.openxmlformats.org/officeDocument/2006/relationships/image" Target="../media/image6.png"/><Relationship Id="rId15" Type="http://schemas.openxmlformats.org/officeDocument/2006/relationships/image" Target="../media/image16.gif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11" Type="http://schemas.openxmlformats.org/officeDocument/2006/relationships/image" Target="../media/image26.png"/><Relationship Id="rId5" Type="http://schemas.openxmlformats.org/officeDocument/2006/relationships/image" Target="../media/image20.gif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oleObject" Target="../embeddings/oleObject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1.png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gif"/><Relationship Id="rId11" Type="http://schemas.openxmlformats.org/officeDocument/2006/relationships/oleObject" Target="../embeddings/oleObject1.bin"/><Relationship Id="rId5" Type="http://schemas.openxmlformats.org/officeDocument/2006/relationships/image" Target="../media/image36.png"/><Relationship Id="rId15" Type="http://schemas.openxmlformats.org/officeDocument/2006/relationships/image" Target="../media/image45.png"/><Relationship Id="rId10" Type="http://schemas.openxmlformats.org/officeDocument/2006/relationships/image" Target="../media/image44.png"/><Relationship Id="rId4" Type="http://schemas.openxmlformats.org/officeDocument/2006/relationships/image" Target="../media/image35.png"/><Relationship Id="rId9" Type="http://schemas.openxmlformats.org/officeDocument/2006/relationships/image" Target="../media/image43.png"/><Relationship Id="rId14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ersonal\Materials\Wiki\_picks\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60" y="854816"/>
            <a:ext cx="1304356" cy="13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Personal\Materials\Wiki\_picks\BE-B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4752" y="-1159457"/>
            <a:ext cx="5539452" cy="70137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190416" y="1214607"/>
            <a:ext cx="6080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Beam Instrumentation Day 2012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6013" y="4860934"/>
            <a:ext cx="3716793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Andriy Nosych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CERN </a:t>
            </a:r>
            <a:r>
              <a:rPr lang="en-US" dirty="0">
                <a:solidFill>
                  <a:srgbClr val="002060"/>
                </a:solidFill>
              </a:rPr>
              <a:t>Fellow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BE / BI / QP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Dec 6, 2012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03149" y="2326944"/>
            <a:ext cx="7362928" cy="19272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RF </a:t>
            </a:r>
            <a:r>
              <a:rPr lang="en-US" b="1" cap="none" dirty="0">
                <a:solidFill>
                  <a:srgbClr val="002060"/>
                </a:solidFill>
              </a:rPr>
              <a:t>Simulations for the </a:t>
            </a:r>
            <a:r>
              <a:rPr lang="en-US" b="1" dirty="0" smtClean="0">
                <a:solidFill>
                  <a:srgbClr val="002060"/>
                </a:solidFill>
              </a:rPr>
              <a:t>LHC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9896850" y="1673763"/>
            <a:ext cx="5819116" cy="30765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Collimators with embedded BPMs: LHC prototype in SPS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653115" y="131851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0" y="2747299"/>
            <a:ext cx="9034816" cy="3721141"/>
            <a:chOff x="0" y="2747299"/>
            <a:chExt cx="9034816" cy="3721141"/>
          </a:xfrm>
        </p:grpSpPr>
        <p:sp>
          <p:nvSpPr>
            <p:cNvPr id="37" name="TextBox 36"/>
            <p:cNvSpPr txBox="1"/>
            <p:nvPr/>
          </p:nvSpPr>
          <p:spPr>
            <a:xfrm>
              <a:off x="0" y="5993301"/>
              <a:ext cx="5131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Calibri" pitchFamily="34" charset="0"/>
                </a:rPr>
                <a:t>Small pick-ups increase model’s mesh density. </a:t>
              </a:r>
              <a:endParaRPr lang="en-US" sz="1200" b="1" dirty="0">
                <a:cs typeface="Calibri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22826" y="2747299"/>
              <a:ext cx="8911990" cy="3721141"/>
              <a:chOff x="232010" y="2119500"/>
              <a:chExt cx="8911990" cy="3721141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924999" y="2119500"/>
                <a:ext cx="4219001" cy="3721141"/>
                <a:chOff x="8750860" y="3255362"/>
                <a:chExt cx="4219001" cy="3721141"/>
              </a:xfrm>
            </p:grpSpPr>
            <p:pic>
              <p:nvPicPr>
                <p:cNvPr id="24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10349491" y="4801586"/>
                  <a:ext cx="2169428" cy="1639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6" name="TextBox 35"/>
                <p:cNvSpPr txBox="1"/>
                <p:nvPr/>
              </p:nvSpPr>
              <p:spPr>
                <a:xfrm>
                  <a:off x="9846999" y="6514838"/>
                  <a:ext cx="312286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cs typeface="Calibri" pitchFamily="34" charset="0"/>
                    </a:rPr>
                    <a:t>Delicate BPM parts require manual mesh refinement</a:t>
                  </a:r>
                  <a:endParaRPr lang="en-US" sz="1200" b="1" dirty="0">
                    <a:cs typeface="Calibri" pitchFamily="34" charset="0"/>
                  </a:endParaRPr>
                </a:p>
              </p:txBody>
            </p:sp>
            <p:pic>
              <p:nvPicPr>
                <p:cNvPr id="39" name="Picture 2" descr="D:\Personal\Materials\Results\coll demo\demo_model_12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43775" t="13589" r="32566" b="18747"/>
                <a:stretch/>
              </p:blipFill>
              <p:spPr bwMode="auto">
                <a:xfrm rot="16200000">
                  <a:off x="10656684" y="2927108"/>
                  <a:ext cx="1503492" cy="216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40" name="Straight Arrow Connector 39"/>
                <p:cNvCxnSpPr/>
                <p:nvPr/>
              </p:nvCxnSpPr>
              <p:spPr bwMode="auto">
                <a:xfrm flipV="1">
                  <a:off x="8924249" y="3548444"/>
                  <a:ext cx="1793987" cy="735136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1" name="Straight Arrow Connector 40"/>
                <p:cNvCxnSpPr/>
                <p:nvPr/>
              </p:nvCxnSpPr>
              <p:spPr bwMode="auto">
                <a:xfrm>
                  <a:off x="8924249" y="4283580"/>
                  <a:ext cx="2107630" cy="1178622"/>
                </a:xfrm>
                <a:prstGeom prst="straightConnector1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42" name="TextBox 41"/>
                <p:cNvSpPr txBox="1"/>
                <p:nvPr/>
              </p:nvSpPr>
              <p:spPr>
                <a:xfrm rot="1814006">
                  <a:off x="8750860" y="4424164"/>
                  <a:ext cx="169351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rgbClr val="C00000"/>
                      </a:solidFill>
                      <a:latin typeface="Calibri" pitchFamily="34" charset="0"/>
                      <a:cs typeface="Calibri" pitchFamily="34" charset="0"/>
                    </a:rPr>
                    <a:t>Local mesh density increase</a:t>
                  </a:r>
                  <a:endParaRPr lang="en-US" sz="1200" b="1" dirty="0">
                    <a:solidFill>
                      <a:srgbClr val="C00000"/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 rot="20426796">
                  <a:off x="8897979" y="3507538"/>
                  <a:ext cx="169351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rgbClr val="C00000"/>
                      </a:solidFill>
                      <a:latin typeface="Calibri" pitchFamily="34" charset="0"/>
                      <a:cs typeface="Calibri" pitchFamily="34" charset="0"/>
                    </a:rPr>
                    <a:t>Smallest mesh edge length: ≤ 0.5 mm! </a:t>
                  </a:r>
                  <a:endParaRPr lang="en-US" sz="1200" b="1" dirty="0">
                    <a:solidFill>
                      <a:srgbClr val="C00000"/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232010" y="2417899"/>
                <a:ext cx="5072797" cy="2930599"/>
                <a:chOff x="-3166283" y="3878208"/>
                <a:chExt cx="5072797" cy="2930599"/>
              </a:xfrm>
            </p:grpSpPr>
            <p:pic>
              <p:nvPicPr>
                <p:cNvPr id="50" name="Picture 2" descr="C:\Personal\Materials\Poster DIPAC2011\poster_picks\collimator_demo_type04_sweep_11.tif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33280" flipH="1">
                  <a:off x="-3166283" y="4900860"/>
                  <a:ext cx="3808082" cy="116913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25" name="Group 27"/>
                <p:cNvGrpSpPr/>
                <p:nvPr/>
              </p:nvGrpSpPr>
              <p:grpSpPr>
                <a:xfrm>
                  <a:off x="-3024336" y="3878208"/>
                  <a:ext cx="4930850" cy="2930599"/>
                  <a:chOff x="109202" y="1988840"/>
                  <a:chExt cx="4930850" cy="2930599"/>
                </a:xfrm>
              </p:grpSpPr>
              <p:grpSp>
                <p:nvGrpSpPr>
                  <p:cNvPr id="26" name="Group 26"/>
                  <p:cNvGrpSpPr/>
                  <p:nvPr/>
                </p:nvGrpSpPr>
                <p:grpSpPr>
                  <a:xfrm>
                    <a:off x="3851920" y="1988840"/>
                    <a:ext cx="1188132" cy="2930599"/>
                    <a:chOff x="3851920" y="1988840"/>
                    <a:chExt cx="1188132" cy="2930599"/>
                  </a:xfrm>
                </p:grpSpPr>
                <p:pic>
                  <p:nvPicPr>
                    <p:cNvPr id="33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 bwMode="auto">
                    <a:xfrm rot="5400000">
                      <a:off x="3006099" y="2900946"/>
                      <a:ext cx="2864314" cy="117267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4608524" y="1988840"/>
                      <a:ext cx="43152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mm</a:t>
                      </a:r>
                      <a:endParaRPr lang="en-US" sz="1200" dirty="0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4608004" y="2276872"/>
                      <a:ext cx="43152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Calibri" pitchFamily="34" charset="0"/>
                          <a:cs typeface="Calibri" pitchFamily="34" charset="0"/>
                        </a:rPr>
                        <a:t>mm</a:t>
                      </a:r>
                      <a:endParaRPr lang="en-US" sz="1200" dirty="0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7" name="Group 21"/>
                  <p:cNvGrpSpPr/>
                  <p:nvPr/>
                </p:nvGrpSpPr>
                <p:grpSpPr>
                  <a:xfrm>
                    <a:off x="109202" y="3431302"/>
                    <a:ext cx="3201757" cy="1134721"/>
                    <a:chOff x="34163" y="2666678"/>
                    <a:chExt cx="3201757" cy="1134721"/>
                  </a:xfrm>
                </p:grpSpPr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1231409" y="3242574"/>
                      <a:ext cx="577402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000" b="1" dirty="0" smtClean="0">
                          <a:latin typeface="Calibri" pitchFamily="34" charset="0"/>
                          <a:cs typeface="Calibri" pitchFamily="34" charset="0"/>
                        </a:rPr>
                        <a:t>1 m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p:txBody>
                </p:sp>
                <p:cxnSp>
                  <p:nvCxnSpPr>
                    <p:cNvPr id="32" name="Straight Arrow Connector 31"/>
                    <p:cNvCxnSpPr/>
                    <p:nvPr/>
                  </p:nvCxnSpPr>
                  <p:spPr bwMode="auto">
                    <a:xfrm>
                      <a:off x="34163" y="2666678"/>
                      <a:ext cx="3201757" cy="1134721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444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arrow"/>
                      <a:tailEnd type="arrow"/>
                    </a:ln>
                    <a:effectLst/>
                  </p:spPr>
                </p:cxnSp>
              </p:grpSp>
              <p:cxnSp>
                <p:nvCxnSpPr>
                  <p:cNvPr id="28" name="Straight Arrow Connector 27"/>
                  <p:cNvCxnSpPr/>
                  <p:nvPr/>
                </p:nvCxnSpPr>
                <p:spPr bwMode="auto">
                  <a:xfrm flipH="1">
                    <a:off x="3275856" y="3012008"/>
                    <a:ext cx="720080" cy="921048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  <p:cxnSp>
                <p:nvCxnSpPr>
                  <p:cNvPr id="29" name="Straight Arrow Connector 28"/>
                  <p:cNvCxnSpPr/>
                  <p:nvPr/>
                </p:nvCxnSpPr>
                <p:spPr bwMode="auto">
                  <a:xfrm flipH="1">
                    <a:off x="683568" y="3012008"/>
                    <a:ext cx="3312368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</p:grpSp>
            <p:sp>
              <p:nvSpPr>
                <p:cNvPr id="43" name="TextBox 42"/>
                <p:cNvSpPr txBox="1"/>
                <p:nvPr/>
              </p:nvSpPr>
              <p:spPr>
                <a:xfrm>
                  <a:off x="-1318738" y="4625743"/>
                  <a:ext cx="16935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rgbClr val="C00000"/>
                      </a:solidFill>
                      <a:latin typeface="Calibri" pitchFamily="34" charset="0"/>
                      <a:cs typeface="Calibri" pitchFamily="34" charset="0"/>
                    </a:rPr>
                    <a:t>4 small buttons  </a:t>
                  </a:r>
                  <a:endParaRPr lang="en-US" sz="1200" b="1" dirty="0">
                    <a:solidFill>
                      <a:srgbClr val="C00000"/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</p:grpSp>
      <p:sp>
        <p:nvSpPr>
          <p:cNvPr id="44" name="TextBox 43"/>
          <p:cNvSpPr txBox="1"/>
          <p:nvPr/>
        </p:nvSpPr>
        <p:spPr>
          <a:xfrm>
            <a:off x="4817659" y="499874"/>
            <a:ext cx="4067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Used for LHC beam-cleaning, the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cryo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-cooled collimators have embedded button BPMs in the ends of each jaw to ensure fast and accurate centering of jaws around the beam.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6" name="Picture 7" descr="D:\Personal\Materials\Results\coll demo\demo_sketch_07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86" y="601447"/>
            <a:ext cx="3929264" cy="2140529"/>
          </a:xfrm>
          <a:prstGeom prst="rect">
            <a:avLst/>
          </a:prstGeom>
          <a:noFill/>
        </p:spPr>
      </p:pic>
      <p:pic>
        <p:nvPicPr>
          <p:cNvPr id="192513" name="Picture 1" descr="D:\Personal\Dropbox\CERN\Projects\LHC - Collimators\results\coll demo\demo_model_0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190995" y="1000126"/>
            <a:ext cx="1580780" cy="1526582"/>
          </a:xfrm>
          <a:prstGeom prst="rect">
            <a:avLst/>
          </a:prstGeom>
          <a:noFill/>
        </p:spPr>
      </p:pic>
      <p:pic>
        <p:nvPicPr>
          <p:cNvPr id="192515" name="Picture 3" descr="http://cern.ch/lhc-collimation-project/lcoll_logo3_small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71476"/>
            <a:ext cx="591038" cy="628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85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8" name="Picture 12" descr="D:\Personal\Dropbox\CERN\Events\2012.12 - BI day\picks\ColDemo2_anim_HVsca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9225" y="3538538"/>
            <a:ext cx="5953488" cy="2880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9896850" y="1673763"/>
            <a:ext cx="5819116" cy="30765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Collimators with embedded BPMs: non-</a:t>
            </a:r>
            <a:r>
              <a:rPr lang="en-US" sz="4000" spc="100" dirty="0" err="1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linearities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653115" y="131851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569940" y="6358235"/>
            <a:ext cx="3887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Animation of simulated  H&amp;V beam-sweep maps.</a:t>
            </a:r>
          </a:p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Jaws gaps vary: 2, 10, 20, 40, 60 mm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7" name="Picture 1" descr="D:\Personal\Dropbox\CERN\Projects\LHC - Collimators\results\coll demo\demo_model_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602703" y="-1632327"/>
            <a:ext cx="2232901" cy="2156345"/>
          </a:xfrm>
          <a:prstGeom prst="rect">
            <a:avLst/>
          </a:prstGeom>
          <a:noFill/>
        </p:spPr>
      </p:pic>
      <p:pic>
        <p:nvPicPr>
          <p:cNvPr id="203779" name="Picture 1"/>
          <p:cNvPicPr>
            <a:picLocks noChangeAspect="1" noChangeArrowheads="1"/>
          </p:cNvPicPr>
          <p:nvPr/>
        </p:nvPicPr>
        <p:blipFill>
          <a:blip r:embed="rId5" cstate="print"/>
          <a:srcRect l="9457" t="17520" r="55038" b="19946"/>
          <a:stretch>
            <a:fillRect/>
          </a:stretch>
        </p:blipFill>
        <p:spPr bwMode="auto">
          <a:xfrm>
            <a:off x="723333" y="439664"/>
            <a:ext cx="2496117" cy="254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780" name="Picture 1"/>
          <p:cNvPicPr>
            <a:picLocks noChangeAspect="1" noChangeArrowheads="1"/>
          </p:cNvPicPr>
          <p:nvPr/>
        </p:nvPicPr>
        <p:blipFill>
          <a:blip r:embed="rId6" cstate="print"/>
          <a:srcRect l="54109" t="25337" r="16589" b="28032"/>
          <a:stretch>
            <a:fillRect/>
          </a:stretch>
        </p:blipFill>
        <p:spPr bwMode="auto">
          <a:xfrm>
            <a:off x="6196083" y="439665"/>
            <a:ext cx="2542313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781" name="Picture 1"/>
          <p:cNvPicPr>
            <a:picLocks noChangeAspect="1" noChangeArrowheads="1"/>
          </p:cNvPicPr>
          <p:nvPr/>
        </p:nvPicPr>
        <p:blipFill>
          <a:blip r:embed="rId6" cstate="print"/>
          <a:srcRect l="9021" t="6470" r="52248" b="12399"/>
          <a:stretch>
            <a:fillRect/>
          </a:stretch>
        </p:blipFill>
        <p:spPr bwMode="auto">
          <a:xfrm>
            <a:off x="4244194" y="439665"/>
            <a:ext cx="194387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783" name="Picture 7" descr="D:\Personal\Dropbox\CERN\Events\2012.12 - BI day\picks\coll_offset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645834" y="736980"/>
            <a:ext cx="2075016" cy="2033516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152400" y="2910186"/>
            <a:ext cx="3575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cs typeface="Calibri" pitchFamily="34" charset="0"/>
              </a:rPr>
              <a:t>2D non-linearity: Jaw gaps VS. BPM signals</a:t>
            </a:r>
            <a:endParaRPr lang="en-US" sz="1200" b="1" dirty="0">
              <a:cs typeface="Calibr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21373" y="2829293"/>
            <a:ext cx="5322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cs typeface="Calibri" pitchFamily="34" charset="0"/>
              </a:rPr>
              <a:t>By mapping beam offsets for various jaw gaps it is possible to build a 2D correction polynomial (3D surface): </a:t>
            </a:r>
            <a:r>
              <a:rPr lang="en-US" sz="1200" b="1" dirty="0" err="1" smtClean="0">
                <a:cs typeface="Calibri" pitchFamily="34" charset="0"/>
              </a:rPr>
              <a:t>Xbpm</a:t>
            </a:r>
            <a:r>
              <a:rPr lang="en-US" sz="1200" b="1" dirty="0" smtClean="0">
                <a:cs typeface="Calibri" pitchFamily="34" charset="0"/>
              </a:rPr>
              <a:t> = f(</a:t>
            </a:r>
            <a:r>
              <a:rPr lang="en-US" sz="1200" b="1" dirty="0" err="1" smtClean="0">
                <a:cs typeface="Calibri" pitchFamily="34" charset="0"/>
              </a:rPr>
              <a:t>Gap,LRsignals</a:t>
            </a:r>
            <a:r>
              <a:rPr lang="en-US" sz="1200" b="1" dirty="0" smtClean="0">
                <a:cs typeface="Calibri" pitchFamily="34" charset="0"/>
              </a:rPr>
              <a:t>)</a:t>
            </a:r>
            <a:endParaRPr lang="en-US" sz="1200" b="1" dirty="0">
              <a:cs typeface="Calibri" pitchFamily="34" charset="0"/>
            </a:endParaRPr>
          </a:p>
        </p:txBody>
      </p:sp>
      <p:pic>
        <p:nvPicPr>
          <p:cNvPr id="52" name="Picture 6" descr="D:\Personal\Materials\Results\coll demo\demo_sketch_08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32393" y="3327774"/>
            <a:ext cx="2712348" cy="1966030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-3889999" y="5456396"/>
            <a:ext cx="3889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Typical view of upstream/downstream port time signals for displaced beam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4" name="Picture 2" descr="D:\Personal\Materials\Results\coll demo\demo_sketch_05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4423755" y="6144047"/>
            <a:ext cx="4002728" cy="1829819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-4367391" y="7980253"/>
            <a:ext cx="3889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alibri" pitchFamily="34" charset="0"/>
                <a:cs typeface="Calibri" pitchFamily="34" charset="0"/>
              </a:rPr>
              <a:t>Very good 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agreement between simulated and measured horizontal non-</a:t>
            </a:r>
            <a:r>
              <a:rPr lang="en-US" sz="1200" b="1" dirty="0" err="1" smtClean="0">
                <a:latin typeface="Calibri" pitchFamily="34" charset="0"/>
                <a:cs typeface="Calibri" pitchFamily="34" charset="0"/>
              </a:rPr>
              <a:t>linearities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. 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76156" y="5015984"/>
            <a:ext cx="1486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without non-linearity correction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695931" y="5063609"/>
            <a:ext cx="1486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with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correction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9896850" y="1673763"/>
            <a:ext cx="5819116" cy="30765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Collimators with embedded BPMs: SPS coasting MD </a:t>
            </a:r>
            <a:r>
              <a:rPr lang="en-US" sz="25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(5 Dec.2012) 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653115" y="131851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0" y="545225"/>
            <a:ext cx="5191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Using the most advanced corrections at the moment: for electronic gain/offset (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M.Gasior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) and 2D non-linearity correction (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A.Nosych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) , the SPS collimator with embedded BPMs was used for beam position measurement and automatic centering with moving Collimator jaws (jaw position and jaw distance).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3785" name="Picture 9" descr="http://elogbook.cern.ch/eLogbook/attach_reader?attach_id=13189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15585"/>
            <a:ext cx="5034669" cy="3843501"/>
          </a:xfrm>
          <a:prstGeom prst="rect">
            <a:avLst/>
          </a:prstGeom>
          <a:noFill/>
        </p:spPr>
      </p:pic>
      <p:pic>
        <p:nvPicPr>
          <p:cNvPr id="203787" name="Picture 11" descr="http://elogbook.cern.ch/eLogbook/attach_reader?attach_id=1318995"/>
          <p:cNvPicPr>
            <a:picLocks noChangeAspect="1" noChangeArrowheads="1"/>
          </p:cNvPicPr>
          <p:nvPr/>
        </p:nvPicPr>
        <p:blipFill>
          <a:blip r:embed="rId4" cstate="print"/>
          <a:srcRect l="44194"/>
          <a:stretch>
            <a:fillRect/>
          </a:stretch>
        </p:blipFill>
        <p:spPr bwMode="auto">
          <a:xfrm>
            <a:off x="5290973" y="1780903"/>
            <a:ext cx="3578772" cy="484598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410201" y="630950"/>
            <a:ext cx="3733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The compensation of the BPM and electronics errors allowed large improvement of the absolute accuracy of the beam position measurement.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590526"/>
            <a:ext cx="5495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Calibri" pitchFamily="34" charset="0"/>
                <a:cs typeface="Calibri" pitchFamily="34" charset="0"/>
              </a:rPr>
              <a:t>Credits: S. </a:t>
            </a:r>
            <a:r>
              <a:rPr lang="en-US" sz="1050" dirty="0" err="1" smtClean="0">
                <a:latin typeface="Calibri" pitchFamily="34" charset="0"/>
                <a:cs typeface="Calibri" pitchFamily="34" charset="0"/>
              </a:rPr>
              <a:t>Redaeli</a:t>
            </a:r>
            <a:r>
              <a:rPr lang="en-US" sz="1050" dirty="0" smtClean="0">
                <a:latin typeface="Calibri" pitchFamily="34" charset="0"/>
                <a:cs typeface="Calibri" pitchFamily="34" charset="0"/>
              </a:rPr>
              <a:t>, M. </a:t>
            </a:r>
            <a:r>
              <a:rPr lang="en-US" sz="1050" dirty="0" err="1" smtClean="0">
                <a:latin typeface="Calibri" pitchFamily="34" charset="0"/>
                <a:cs typeface="Calibri" pitchFamily="34" charset="0"/>
              </a:rPr>
              <a:t>Gasior</a:t>
            </a:r>
            <a:r>
              <a:rPr lang="en-US" sz="1050" dirty="0" smtClean="0">
                <a:latin typeface="Calibri" pitchFamily="34" charset="0"/>
                <a:cs typeface="Calibri" pitchFamily="34" charset="0"/>
              </a:rPr>
              <a:t>, G. Valentino, R. Bruce, B. </a:t>
            </a:r>
            <a:r>
              <a:rPr lang="en-US" sz="1050" dirty="0" err="1" smtClean="0">
                <a:latin typeface="Calibri" pitchFamily="34" charset="0"/>
                <a:cs typeface="Calibri" pitchFamily="34" charset="0"/>
              </a:rPr>
              <a:t>Salvachua</a:t>
            </a:r>
            <a:r>
              <a:rPr lang="en-US" sz="1050" dirty="0" smtClean="0">
                <a:latin typeface="Calibri" pitchFamily="34" charset="0"/>
                <a:cs typeface="Calibri" pitchFamily="34" charset="0"/>
              </a:rPr>
              <a:t>, A. Nosych</a:t>
            </a:r>
            <a:endParaRPr lang="en-US" sz="105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5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Personal\Materials\Results\odr\ibic\TD_efield_flat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038" y="596635"/>
            <a:ext cx="3032658" cy="195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350928" y="3458168"/>
            <a:ext cx="526159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Objective: 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Study structure for HOMs and Estimate heating areas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CLIC damping ring ODR chamber: </a:t>
            </a: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</a:rPr>
              <a:t>modes of operation</a:t>
            </a:r>
            <a:endParaRPr lang="en-US" sz="4000" spc="100" dirty="0" smtClean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0" y="6519446"/>
            <a:ext cx="2152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With L. </a:t>
            </a:r>
            <a:r>
              <a:rPr lang="en-US" sz="800" b="1" dirty="0" err="1" smtClean="0"/>
              <a:t>Bobb</a:t>
            </a:r>
            <a:endParaRPr lang="en-US" sz="800" b="1" dirty="0" smtClean="0"/>
          </a:p>
          <a:p>
            <a:r>
              <a:rPr lang="en-US" sz="800" dirty="0" smtClean="0"/>
              <a:t>CERN, Uni. of Cornell, R.H. Uni. Of London</a:t>
            </a:r>
          </a:p>
        </p:txBody>
      </p:sp>
      <p:grpSp>
        <p:nvGrpSpPr>
          <p:cNvPr id="3" name="Group 57"/>
          <p:cNvGrpSpPr/>
          <p:nvPr/>
        </p:nvGrpSpPr>
        <p:grpSpPr>
          <a:xfrm>
            <a:off x="2980765" y="485075"/>
            <a:ext cx="2762809" cy="2714855"/>
            <a:chOff x="3418915" y="542225"/>
            <a:chExt cx="2762809" cy="2714855"/>
          </a:xfrm>
        </p:grpSpPr>
        <p:grpSp>
          <p:nvGrpSpPr>
            <p:cNvPr id="5" name="Group 46"/>
            <p:cNvGrpSpPr/>
            <p:nvPr/>
          </p:nvGrpSpPr>
          <p:grpSpPr>
            <a:xfrm>
              <a:off x="3459398" y="1097080"/>
              <a:ext cx="2374041" cy="2160000"/>
              <a:chOff x="5288198" y="820622"/>
              <a:chExt cx="2374041" cy="2160000"/>
            </a:xfrm>
          </p:grpSpPr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88198" y="820622"/>
                <a:ext cx="2371034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3" name="Straight Arrow Connector 42"/>
              <p:cNvCxnSpPr/>
              <p:nvPr/>
            </p:nvCxnSpPr>
            <p:spPr>
              <a:xfrm flipV="1">
                <a:off x="5295900" y="866542"/>
                <a:ext cx="2366339" cy="205309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3418915" y="542225"/>
              <a:ext cx="27628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2. Replacement chamber inserted.</a:t>
              </a:r>
            </a:p>
            <a:p>
              <a:pPr algn="ctr"/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Detector hidden from the beam.</a:t>
              </a:r>
            </a:p>
          </p:txBody>
        </p:sp>
      </p:grpSp>
      <p:pic>
        <p:nvPicPr>
          <p:cNvPr id="57" name="Picture 3" descr="D:\Personal\Dropbox\ODR_FORK_sig15_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111" y="4067175"/>
            <a:ext cx="4320000" cy="2331287"/>
          </a:xfrm>
          <a:prstGeom prst="rect">
            <a:avLst/>
          </a:prstGeom>
          <a:noFill/>
        </p:spPr>
      </p:pic>
      <p:pic>
        <p:nvPicPr>
          <p:cNvPr id="204804" name="Picture 4" descr="D:\Personal\Dropbox\ODR_FORK_sig15_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1062" y="4086227"/>
            <a:ext cx="4320000" cy="2331287"/>
          </a:xfrm>
          <a:prstGeom prst="rect">
            <a:avLst/>
          </a:prstGeom>
          <a:noFill/>
        </p:spPr>
      </p:pic>
      <p:pic>
        <p:nvPicPr>
          <p:cNvPr id="50" name="Picture 3" descr="D:\Personal\Materials\Results\odr\ibic\TD_efield_flat_3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4" y="2636025"/>
            <a:ext cx="2043316" cy="137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72100" y="2618771"/>
            <a:ext cx="1457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E-field magnitude of a single bunch (</a:t>
            </a:r>
            <a:r>
              <a:rPr lang="en-US" sz="1200" dirty="0" smtClean="0">
                <a:latin typeface="Symbol" pitchFamily="18" charset="2"/>
              </a:rPr>
              <a:t>s </a:t>
            </a:r>
            <a:r>
              <a:rPr lang="en-US" sz="1200" dirty="0" smtClean="0"/>
              <a:t>= 10mm) pass through ODR 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877973" y="4300623"/>
            <a:ext cx="2266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Several strong resonances observed when the detector is IN the beam.</a:t>
            </a:r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>
            <a:off x="2080001" y="4326899"/>
            <a:ext cx="2266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No trapped modes when using replacement chamber. </a:t>
            </a:r>
            <a:endParaRPr lang="en-US" sz="1200" dirty="0"/>
          </a:p>
        </p:txBody>
      </p:sp>
      <p:grpSp>
        <p:nvGrpSpPr>
          <p:cNvPr id="6" name="Group 64"/>
          <p:cNvGrpSpPr/>
          <p:nvPr/>
        </p:nvGrpSpPr>
        <p:grpSpPr>
          <a:xfrm>
            <a:off x="199466" y="485075"/>
            <a:ext cx="2848535" cy="2848205"/>
            <a:chOff x="199466" y="485075"/>
            <a:chExt cx="2848535" cy="2848205"/>
          </a:xfrm>
        </p:grpSpPr>
        <p:grpSp>
          <p:nvGrpSpPr>
            <p:cNvPr id="7" name="Group 58"/>
            <p:cNvGrpSpPr/>
            <p:nvPr/>
          </p:nvGrpSpPr>
          <p:grpSpPr>
            <a:xfrm>
              <a:off x="199466" y="485075"/>
              <a:ext cx="2848535" cy="2848205"/>
              <a:chOff x="323291" y="542225"/>
              <a:chExt cx="2848535" cy="2848205"/>
            </a:xfrm>
          </p:grpSpPr>
          <p:grpSp>
            <p:nvGrpSpPr>
              <p:cNvPr id="8" name="Group 45"/>
              <p:cNvGrpSpPr/>
              <p:nvPr/>
            </p:nvGrpSpPr>
            <p:grpSpPr>
              <a:xfrm>
                <a:off x="380839" y="1230430"/>
                <a:ext cx="2790987" cy="2160000"/>
                <a:chOff x="1009489" y="792280"/>
                <a:chExt cx="2790987" cy="2160000"/>
              </a:xfrm>
            </p:grpSpPr>
            <p:pic>
              <p:nvPicPr>
                <p:cNvPr id="38" name="Picture 4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009489" y="792280"/>
                  <a:ext cx="2294999" cy="216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1133475" y="819151"/>
                  <a:ext cx="2141632" cy="2066815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3195578" y="852505"/>
                  <a:ext cx="60489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/>
                    <a:t>Beam</a:t>
                  </a:r>
                </a:p>
              </p:txBody>
            </p:sp>
          </p:grpSp>
          <p:sp>
            <p:nvSpPr>
              <p:cNvPr id="48" name="TextBox 47"/>
              <p:cNvSpPr txBox="1"/>
              <p:nvPr/>
            </p:nvSpPr>
            <p:spPr>
              <a:xfrm>
                <a:off x="323291" y="542225"/>
                <a:ext cx="281043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1. ODR detector (fork) in the beam.</a:t>
                </a:r>
              </a:p>
              <a:p>
                <a:pPr algn="ctr"/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Replacement chamber retracted.</a:t>
                </a:r>
                <a:endParaRPr 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 rot="18791089">
              <a:off x="2167991" y="2549687"/>
              <a:ext cx="6048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20 cm</a:t>
              </a: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V="1">
              <a:off x="1698171" y="2517569"/>
              <a:ext cx="724395" cy="724395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CLIC ODR chamber: </a:t>
            </a: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</a:rPr>
              <a:t>HOM and Power loss calculation</a:t>
            </a:r>
            <a:endParaRPr lang="en-US" sz="4000" spc="100" dirty="0" smtClean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35365" y="573275"/>
            <a:ext cx="7377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Search for trapped modes (HOMs) with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Eigenmode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Frequency domain solver:</a:t>
            </a:r>
          </a:p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many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eigen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-solutions, but it doesn’t mean that they are all excited by beam 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 l="6883" t="17438" r="25195" b="8985"/>
          <a:stretch>
            <a:fillRect/>
          </a:stretch>
        </p:blipFill>
        <p:spPr bwMode="auto">
          <a:xfrm>
            <a:off x="439385" y="1443695"/>
            <a:ext cx="5040000" cy="3334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0"/>
          <p:cNvGrpSpPr/>
          <p:nvPr/>
        </p:nvGrpSpPr>
        <p:grpSpPr>
          <a:xfrm>
            <a:off x="5763940" y="1583748"/>
            <a:ext cx="3380060" cy="2913793"/>
            <a:chOff x="5763940" y="1785775"/>
            <a:chExt cx="3380060" cy="2913793"/>
          </a:xfrm>
        </p:grpSpPr>
        <p:grpSp>
          <p:nvGrpSpPr>
            <p:cNvPr id="3" name="Group 28"/>
            <p:cNvGrpSpPr/>
            <p:nvPr/>
          </p:nvGrpSpPr>
          <p:grpSpPr>
            <a:xfrm>
              <a:off x="5783159" y="1785775"/>
              <a:ext cx="2828219" cy="2913793"/>
              <a:chOff x="5834956" y="621994"/>
              <a:chExt cx="2828219" cy="2913793"/>
            </a:xfrm>
          </p:grpSpPr>
          <p:pic>
            <p:nvPicPr>
              <p:cNvPr id="19" name="Picture 2" descr="E:\ACE3P\_results\ODR\mode21e.gif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71871" y="621994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7" descr="E:\ACE3P\_results\ODR\mode31e.gif"/>
              <p:cNvPicPr>
                <a:picLocks noChangeAspect="1" noChangeArrowheads="1" noCrop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71871" y="2095787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11" descr="E:\ACE3P\_results\ODR\mode111e.gif"/>
              <p:cNvPicPr>
                <a:picLocks noChangeAspect="1" noChangeArrowheads="1" noCrop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4956" y="621994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15" descr="E:\ACE3P\_results\ODR\mode121e.gif"/>
              <p:cNvPicPr>
                <a:picLocks noChangeAspect="1" noChangeArrowheads="1" noCrop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4956" y="2095787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1" name="TextBox 40"/>
            <p:cNvSpPr txBox="1"/>
            <p:nvPr/>
          </p:nvSpPr>
          <p:spPr>
            <a:xfrm>
              <a:off x="7242984" y="3341748"/>
              <a:ext cx="808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1.26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19234" y="1811472"/>
              <a:ext cx="9272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1.19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63940" y="3288513"/>
              <a:ext cx="933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1.018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63940" y="1800127"/>
              <a:ext cx="921869" cy="266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1.017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47291" y="4420423"/>
              <a:ext cx="596709" cy="270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…..</a:t>
              </a:r>
              <a:endParaRPr lang="en-US" sz="1100" b="1" dirty="0"/>
            </a:p>
          </p:txBody>
        </p:sp>
      </p:grpSp>
      <p:pic>
        <p:nvPicPr>
          <p:cNvPr id="167938" name="Picture 2" descr="D:\Personal\Dropbox\beampipe_2cm_sigma_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4876" y="4838700"/>
            <a:ext cx="4438650" cy="18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CLIC ODR chamber: </a:t>
            </a: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</a:rPr>
              <a:t>HOM and Power loss calculation</a:t>
            </a:r>
            <a:endParaRPr lang="en-US" sz="4000" spc="100" dirty="0" smtClean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5763940" y="1606602"/>
            <a:ext cx="3380060" cy="2913793"/>
            <a:chOff x="5763940" y="1785775"/>
            <a:chExt cx="3380060" cy="2913793"/>
          </a:xfrm>
        </p:grpSpPr>
        <p:grpSp>
          <p:nvGrpSpPr>
            <p:cNvPr id="3" name="Group 28"/>
            <p:cNvGrpSpPr/>
            <p:nvPr/>
          </p:nvGrpSpPr>
          <p:grpSpPr>
            <a:xfrm>
              <a:off x="5783159" y="1785775"/>
              <a:ext cx="2828219" cy="2913793"/>
              <a:chOff x="5834956" y="621994"/>
              <a:chExt cx="2828219" cy="2913793"/>
            </a:xfrm>
          </p:grpSpPr>
          <p:pic>
            <p:nvPicPr>
              <p:cNvPr id="19" name="Picture 2" descr="E:\ACE3P\_results\ODR\mode21e.gif"/>
              <p:cNvPicPr>
                <a:picLocks noChangeAspect="1" noChangeArrowheads="1" noCrop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71871" y="621994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7" descr="E:\ACE3P\_results\ODR\mode31e.gif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71871" y="2095787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11" descr="E:\ACE3P\_results\ODR\mode111e.gif"/>
              <p:cNvPicPr>
                <a:picLocks noChangeAspect="1" noChangeArrowheads="1" noCrop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4956" y="621994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15" descr="E:\ACE3P\_results\ODR\mode121e.gif"/>
              <p:cNvPicPr>
                <a:picLocks noChangeAspect="1" noChangeArrowheads="1" noCrop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4956" y="2095787"/>
                <a:ext cx="139130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1" name="TextBox 40"/>
            <p:cNvSpPr txBox="1"/>
            <p:nvPr/>
          </p:nvSpPr>
          <p:spPr>
            <a:xfrm>
              <a:off x="7242984" y="3341748"/>
              <a:ext cx="808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1.26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19234" y="1811472"/>
              <a:ext cx="9272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1.19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63940" y="3288513"/>
              <a:ext cx="9337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1.018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63940" y="1800127"/>
              <a:ext cx="921869" cy="266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1.017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47291" y="4420423"/>
              <a:ext cx="596709" cy="270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……</a:t>
              </a:r>
              <a:endParaRPr lang="en-US" sz="1100" b="1" dirty="0"/>
            </a:p>
          </p:txBody>
        </p:sp>
      </p:grpSp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413511"/>
            <a:ext cx="5702400" cy="341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935365" y="573275"/>
            <a:ext cx="7377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It appears that not all resonant modes are present in current ODR setup:</a:t>
            </a:r>
          </a:p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only a few can be selected as potential beam power loss / heating threat</a:t>
            </a:r>
          </a:p>
        </p:txBody>
      </p:sp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CLIC ODR chamber: </a:t>
            </a: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</a:rPr>
              <a:t>HOM and Power loss calculation</a:t>
            </a:r>
            <a:endParaRPr lang="en-US" sz="4000" spc="100" dirty="0" smtClean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0" y="1370102"/>
            <a:ext cx="5702349" cy="3350400"/>
            <a:chOff x="140345" y="2832319"/>
            <a:chExt cx="6610444" cy="3905169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15" t="15102" r="5595" b="4179"/>
            <a:stretch/>
          </p:blipFill>
          <p:spPr bwMode="auto">
            <a:xfrm>
              <a:off x="140345" y="2832319"/>
              <a:ext cx="6610444" cy="3905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2809799" y="3820398"/>
              <a:ext cx="502061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/>
                <a:t>1.017 GHz</a:t>
              </a:r>
              <a:endParaRPr lang="en-US" sz="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445566" y="3104964"/>
              <a:ext cx="46358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/>
                <a:t>1.26 GHz</a:t>
              </a:r>
              <a:endParaRPr lang="en-US" sz="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167844" y="3467477"/>
              <a:ext cx="46358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/>
                <a:t>1.19 GHz</a:t>
              </a:r>
              <a:endParaRPr lang="en-US" sz="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39941" y="527444"/>
            <a:ext cx="8442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For each resonant modes the Beam Power Loss is calculated (for 1-2 cm bunch).</a:t>
            </a:r>
          </a:p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Surface loss maps are calculated from H-field of resonant mode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(surface tangents complex magnitude)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439308" y="1621936"/>
            <a:ext cx="2051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cs typeface="Times New Roman" pitchFamily="18" charset="0"/>
              </a:rPr>
              <a:t>Ploss_total</a:t>
            </a:r>
            <a:r>
              <a:rPr lang="en-US" sz="1200" b="1" dirty="0" smtClean="0">
                <a:cs typeface="Times New Roman" pitchFamily="18" charset="0"/>
              </a:rPr>
              <a:t> = 0.6W</a:t>
            </a:r>
            <a:endParaRPr lang="en-US" sz="1200" b="1" dirty="0">
              <a:cs typeface="Times New Roman" pitchFamily="18" charset="0"/>
            </a:endParaRPr>
          </a:p>
        </p:txBody>
      </p:sp>
      <p:grpSp>
        <p:nvGrpSpPr>
          <p:cNvPr id="3" name="Group 52"/>
          <p:cNvGrpSpPr/>
          <p:nvPr/>
        </p:nvGrpSpPr>
        <p:grpSpPr>
          <a:xfrm>
            <a:off x="6478725" y="1381273"/>
            <a:ext cx="2366484" cy="1440000"/>
            <a:chOff x="-78809" y="5162441"/>
            <a:chExt cx="2366484" cy="1440000"/>
          </a:xfrm>
        </p:grpSpPr>
        <p:pic>
          <p:nvPicPr>
            <p:cNvPr id="30" name="Picture 20" descr="E:\ACE3P\_results\ODR\odr_mode11_h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809" y="5162441"/>
              <a:ext cx="2366484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0" y="5173948"/>
              <a:ext cx="921869" cy="266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1.017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50"/>
          <p:cNvGrpSpPr/>
          <p:nvPr/>
        </p:nvGrpSpPr>
        <p:grpSpPr>
          <a:xfrm>
            <a:off x="5973758" y="2579692"/>
            <a:ext cx="2366484" cy="1440000"/>
            <a:chOff x="4573651" y="5162441"/>
            <a:chExt cx="2366484" cy="1440000"/>
          </a:xfrm>
        </p:grpSpPr>
        <p:pic>
          <p:nvPicPr>
            <p:cNvPr id="28" name="Picture 18" descr="E:\ACE3P\_results\ODR\odr_mode2_ht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651" y="5162441"/>
              <a:ext cx="2366484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4602158" y="5169527"/>
              <a:ext cx="9272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1.19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42"/>
          <p:cNvGrpSpPr/>
          <p:nvPr/>
        </p:nvGrpSpPr>
        <p:grpSpPr>
          <a:xfrm>
            <a:off x="6607403" y="3699040"/>
            <a:ext cx="2366484" cy="1440000"/>
            <a:chOff x="6906945" y="5162441"/>
            <a:chExt cx="2366484" cy="1440000"/>
          </a:xfrm>
        </p:grpSpPr>
        <p:pic>
          <p:nvPicPr>
            <p:cNvPr id="29" name="Picture 19" descr="E:\ACE3P\_results\ODR\odr_mode3_ht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6945" y="5162441"/>
              <a:ext cx="2366484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6927673" y="5217845"/>
              <a:ext cx="808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1.26 GHz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53"/>
          <p:cNvGrpSpPr/>
          <p:nvPr/>
        </p:nvGrpSpPr>
        <p:grpSpPr>
          <a:xfrm>
            <a:off x="187878" y="5059593"/>
            <a:ext cx="5619332" cy="1567145"/>
            <a:chOff x="3787627" y="1391850"/>
            <a:chExt cx="5619332" cy="1567145"/>
          </a:xfrm>
        </p:grpSpPr>
        <p:grpSp>
          <p:nvGrpSpPr>
            <p:cNvPr id="8" name="Group 40"/>
            <p:cNvGrpSpPr/>
            <p:nvPr/>
          </p:nvGrpSpPr>
          <p:grpSpPr>
            <a:xfrm>
              <a:off x="3995936" y="1700808"/>
              <a:ext cx="3034132" cy="1237008"/>
              <a:chOff x="4788024" y="3571829"/>
              <a:chExt cx="3957797" cy="1626609"/>
            </a:xfrm>
          </p:grpSpPr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860032" y="3571829"/>
                <a:ext cx="3885789" cy="16266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9" name="Rectangle 58"/>
              <p:cNvSpPr/>
              <p:nvPr/>
            </p:nvSpPr>
            <p:spPr>
              <a:xfrm>
                <a:off x="4788024" y="5013176"/>
                <a:ext cx="1863011" cy="1846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600" dirty="0" smtClean="0">
                    <a:solidFill>
                      <a:schemeClr val="bg1"/>
                    </a:solidFill>
                  </a:rPr>
                  <a:t>Credits: Elias </a:t>
                </a:r>
                <a:r>
                  <a:rPr lang="en-US" sz="600" dirty="0" err="1">
                    <a:solidFill>
                      <a:schemeClr val="bg1"/>
                    </a:solidFill>
                  </a:rPr>
                  <a:t>Métral</a:t>
                </a:r>
                <a:r>
                  <a:rPr lang="en-US" sz="600" dirty="0">
                    <a:solidFill>
                      <a:schemeClr val="bg1"/>
                    </a:solidFill>
                  </a:rPr>
                  <a:t>, CERN LRFF meeting, 20/03/2012</a:t>
                </a:r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7061083" y="1943332"/>
              <a:ext cx="234587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u="sng" dirty="0" smtClean="0"/>
                <a:t>Considered: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R: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longit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. shunt impedance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 = 1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mA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M = 1 (num of circ. bunches)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Pdb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(f) = 0 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(assumed for f &lt; 2 GHz)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87627" y="1391850"/>
              <a:ext cx="532806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Total Power loss estimation for Sharp resonances (cycling beam)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6430557" y="5209613"/>
            <a:ext cx="2502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Surface power loss maps</a:t>
            </a:r>
          </a:p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for given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eigenmodes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LHC BSRT extraction mirror: Power loss calculation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27591" y="697540"/>
            <a:ext cx="8856923" cy="1329457"/>
            <a:chOff x="170121" y="2164834"/>
            <a:chExt cx="8856923" cy="1329457"/>
          </a:xfrm>
        </p:grpSpPr>
        <p:pic>
          <p:nvPicPr>
            <p:cNvPr id="30" name="Picture 2" descr="D:\Personal\Dropbox\Untitled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66610" y="2627312"/>
              <a:ext cx="8051539" cy="866979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170121" y="2164834"/>
              <a:ext cx="87931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BSRT is placed in a beampipe of extended diameter (212 mm vs. normal 80mm)</a:t>
              </a:r>
            </a:p>
            <a:p>
              <a:pPr algn="ctr"/>
              <a:r>
                <a:rPr lang="en-US" sz="1600" dirty="0" smtClean="0"/>
                <a:t>Transition-to-transition length of ~20m makes it a long cavity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233911" y="3082067"/>
              <a:ext cx="68049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506028" y="3082067"/>
              <a:ext cx="521016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246150" y="2850964"/>
              <a:ext cx="53732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/>
                <a:t>beam</a:t>
              </a:r>
              <a:endParaRPr lang="en-US" sz="1100" dirty="0"/>
            </a:p>
          </p:txBody>
        </p:sp>
      </p:grpSp>
      <p:grpSp>
        <p:nvGrpSpPr>
          <p:cNvPr id="40" name="Group 20"/>
          <p:cNvGrpSpPr/>
          <p:nvPr/>
        </p:nvGrpSpPr>
        <p:grpSpPr>
          <a:xfrm>
            <a:off x="437533" y="2572581"/>
            <a:ext cx="2826656" cy="2780658"/>
            <a:chOff x="990433" y="3348743"/>
            <a:chExt cx="2826656" cy="2780658"/>
          </a:xfrm>
        </p:grpSpPr>
        <p:sp>
          <p:nvSpPr>
            <p:cNvPr id="41" name="TextBox 40"/>
            <p:cNvSpPr txBox="1"/>
            <p:nvPr/>
          </p:nvSpPr>
          <p:spPr>
            <a:xfrm>
              <a:off x="1020727" y="5821624"/>
              <a:ext cx="27963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Downstream view into BSRT</a:t>
              </a:r>
            </a:p>
          </p:txBody>
        </p:sp>
        <p:grpSp>
          <p:nvGrpSpPr>
            <p:cNvPr id="44" name="Group 8"/>
            <p:cNvGrpSpPr/>
            <p:nvPr/>
          </p:nvGrpSpPr>
          <p:grpSpPr>
            <a:xfrm>
              <a:off x="990433" y="3348743"/>
              <a:ext cx="2823742" cy="2459310"/>
              <a:chOff x="5742852" y="4306579"/>
              <a:chExt cx="2823742" cy="2459310"/>
            </a:xfrm>
          </p:grpSpPr>
          <p:pic>
            <p:nvPicPr>
              <p:cNvPr id="45" name="Picture 2" descr="E:\bsrt5_in_nsf_01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46" t="3024" r="22154" b="4215"/>
              <a:stretch/>
            </p:blipFill>
            <p:spPr bwMode="auto">
              <a:xfrm>
                <a:off x="5742852" y="4306579"/>
                <a:ext cx="2823742" cy="2459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6314019" y="5269309"/>
                <a:ext cx="59824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/>
                  <a:t>beam</a:t>
                </a: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6984268" y="4977172"/>
                <a:ext cx="0" cy="11161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514607" y="5553236"/>
                <a:ext cx="10097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7020090" y="5269309"/>
                <a:ext cx="64825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mirror</a:t>
                </a:r>
                <a:endParaRPr lang="en-US" sz="1400" dirty="0"/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3887970" y="2593681"/>
            <a:ext cx="3780366" cy="2564303"/>
            <a:chOff x="3930500" y="2306602"/>
            <a:chExt cx="3780366" cy="2564303"/>
          </a:xfrm>
        </p:grpSpPr>
        <p:pic>
          <p:nvPicPr>
            <p:cNvPr id="36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42" t="23469" r="13021" b="34524"/>
            <a:stretch/>
          </p:blipFill>
          <p:spPr bwMode="auto">
            <a:xfrm rot="10800000">
              <a:off x="4098372" y="2970997"/>
              <a:ext cx="3612494" cy="1409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TextBox 52"/>
            <p:cNvSpPr txBox="1"/>
            <p:nvPr/>
          </p:nvSpPr>
          <p:spPr>
            <a:xfrm>
              <a:off x="4043918" y="2306602"/>
              <a:ext cx="26439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Extraction mirror holder forms another cavity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5199321" y="2860158"/>
              <a:ext cx="350874" cy="39340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3930500" y="4532351"/>
              <a:ext cx="29487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Silicon      Low </a:t>
              </a:r>
              <a:r>
                <a:rPr lang="en-US" sz="1600" dirty="0" err="1" smtClean="0"/>
                <a:t>Tq</a:t>
              </a:r>
              <a:r>
                <a:rPr lang="en-US" sz="1600" dirty="0" smtClean="0"/>
                <a:t> ferrite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H="1" flipV="1">
              <a:off x="4306186" y="3880885"/>
              <a:ext cx="287079" cy="73364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5390707" y="3976578"/>
              <a:ext cx="489099" cy="58478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-1" y="6628630"/>
            <a:ext cx="24565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With </a:t>
            </a:r>
            <a:r>
              <a:rPr lang="en-US" sz="800" dirty="0" smtClean="0"/>
              <a:t>Profile Measurements section / CERN</a:t>
            </a:r>
          </a:p>
        </p:txBody>
      </p:sp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LHC BSRT extraction mirror: Power loss calculation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27591" y="697540"/>
            <a:ext cx="8856923" cy="1329457"/>
            <a:chOff x="170121" y="2164834"/>
            <a:chExt cx="8856923" cy="1329457"/>
          </a:xfrm>
        </p:grpSpPr>
        <p:pic>
          <p:nvPicPr>
            <p:cNvPr id="30" name="Picture 2" descr="D:\Personal\Dropbox\Untitled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66610" y="2627312"/>
              <a:ext cx="8051539" cy="866979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170121" y="2164834"/>
              <a:ext cx="87931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BSRT is placed in a beampipe of extended diameter (212 mm vs. normal 80mm)</a:t>
              </a:r>
            </a:p>
            <a:p>
              <a:pPr algn="ctr"/>
              <a:r>
                <a:rPr lang="en-US" sz="1600" dirty="0" smtClean="0"/>
                <a:t>Transition-to-transition length of ~20m makes it a long cavity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233911" y="3082067"/>
              <a:ext cx="68049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506028" y="3082067"/>
              <a:ext cx="521016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246150" y="2850964"/>
              <a:ext cx="53732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/>
                <a:t>beam</a:t>
              </a:r>
              <a:endParaRPr lang="en-US" sz="1100" dirty="0"/>
            </a:p>
          </p:txBody>
        </p:sp>
      </p:grpSp>
      <p:grpSp>
        <p:nvGrpSpPr>
          <p:cNvPr id="40" name="Group 20"/>
          <p:cNvGrpSpPr/>
          <p:nvPr/>
        </p:nvGrpSpPr>
        <p:grpSpPr>
          <a:xfrm>
            <a:off x="437533" y="2572581"/>
            <a:ext cx="2826656" cy="2780658"/>
            <a:chOff x="990433" y="3348743"/>
            <a:chExt cx="2826656" cy="2780658"/>
          </a:xfrm>
        </p:grpSpPr>
        <p:sp>
          <p:nvSpPr>
            <p:cNvPr id="41" name="TextBox 40"/>
            <p:cNvSpPr txBox="1"/>
            <p:nvPr/>
          </p:nvSpPr>
          <p:spPr>
            <a:xfrm>
              <a:off x="1020727" y="5821624"/>
              <a:ext cx="27963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Downstream view into BSRT</a:t>
              </a:r>
            </a:p>
          </p:txBody>
        </p:sp>
        <p:grpSp>
          <p:nvGrpSpPr>
            <p:cNvPr id="44" name="Group 8"/>
            <p:cNvGrpSpPr/>
            <p:nvPr/>
          </p:nvGrpSpPr>
          <p:grpSpPr>
            <a:xfrm>
              <a:off x="990433" y="3348743"/>
              <a:ext cx="2823742" cy="2459310"/>
              <a:chOff x="5742852" y="4306579"/>
              <a:chExt cx="2823742" cy="2459310"/>
            </a:xfrm>
          </p:grpSpPr>
          <p:pic>
            <p:nvPicPr>
              <p:cNvPr id="45" name="Picture 2" descr="E:\bsrt5_in_nsf_01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46" t="3024" r="22154" b="4215"/>
              <a:stretch/>
            </p:blipFill>
            <p:spPr bwMode="auto">
              <a:xfrm>
                <a:off x="5742852" y="4306579"/>
                <a:ext cx="2823742" cy="2459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6314019" y="5269309"/>
                <a:ext cx="59824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/>
                  <a:t>beam</a:t>
                </a: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6984268" y="4977172"/>
                <a:ext cx="0" cy="11161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514607" y="5553236"/>
                <a:ext cx="10097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7020090" y="5269309"/>
                <a:ext cx="64825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mirror</a:t>
                </a:r>
                <a:endParaRPr lang="en-US" sz="1400" dirty="0"/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3343701" y="2297724"/>
            <a:ext cx="5800299" cy="3784591"/>
            <a:chOff x="3354331" y="2199481"/>
            <a:chExt cx="5800299" cy="3784591"/>
          </a:xfrm>
        </p:grpSpPr>
        <p:sp>
          <p:nvSpPr>
            <p:cNvPr id="65" name="TextBox 64"/>
            <p:cNvSpPr txBox="1"/>
            <p:nvPr/>
          </p:nvSpPr>
          <p:spPr>
            <a:xfrm>
              <a:off x="3540642" y="5245408"/>
              <a:ext cx="5390706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Extreme RF heating of the mirror holder (up to 500 C) lead to intervention and replacement, and still poses a </a:t>
              </a:r>
              <a:r>
                <a:rPr lang="en-US" sz="1400" dirty="0" smtClean="0"/>
                <a:t>threat </a:t>
              </a:r>
              <a:r>
                <a:rPr lang="en-US" sz="1400" dirty="0" smtClean="0"/>
                <a:t>to LHC machine protection until LS1. </a:t>
              </a:r>
              <a:endParaRPr lang="en-US" sz="1400" dirty="0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3354331" y="2199481"/>
              <a:ext cx="5800299" cy="2851082"/>
              <a:chOff x="4274589" y="4528004"/>
              <a:chExt cx="5800299" cy="2851082"/>
            </a:xfrm>
          </p:grpSpPr>
          <p:pic>
            <p:nvPicPr>
              <p:cNvPr id="58" name="Picture 3" descr="D:\Personal\Dropbox\Photos\bsrt\IMG_7478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6103081" y="4858238"/>
                <a:ext cx="2106052" cy="25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9" name="Picture 2" descr="D:\Personal\Dropbox\CERN\Projects\LHC - BSRT\Photos assemblage\DSCN0257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6263" t="9852" r="24242" b="37858"/>
              <a:stretch>
                <a:fillRect/>
              </a:stretch>
            </p:blipFill>
            <p:spPr bwMode="auto">
              <a:xfrm>
                <a:off x="4440320" y="4859086"/>
                <a:ext cx="1789565" cy="2520000"/>
              </a:xfrm>
              <a:prstGeom prst="rect">
                <a:avLst/>
              </a:prstGeom>
              <a:noFill/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4274589" y="4528004"/>
                <a:ext cx="580029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Before Aug.2012      </a:t>
                </a:r>
                <a:r>
                  <a:rPr lang="en-US" sz="1400" dirty="0" smtClean="0"/>
                  <a:t> Main </a:t>
                </a:r>
                <a:r>
                  <a:rPr lang="en-US" sz="1400" dirty="0" smtClean="0"/>
                  <a:t>damage: clamps, mirror       After Sept.2012</a:t>
                </a:r>
              </a:p>
            </p:txBody>
          </p:sp>
          <p:pic>
            <p:nvPicPr>
              <p:cNvPr id="206850" name="Picture 2" descr="C:\Users\snoop58\Desktop\IMG_013_Beam1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138006" y="4854796"/>
                <a:ext cx="1713600" cy="2520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3" name="TextBox 32"/>
          <p:cNvSpPr txBox="1"/>
          <p:nvPr/>
        </p:nvSpPr>
        <p:spPr>
          <a:xfrm>
            <a:off x="-1" y="6628630"/>
            <a:ext cx="24565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With </a:t>
            </a:r>
            <a:r>
              <a:rPr lang="en-US" sz="800" dirty="0" smtClean="0"/>
              <a:t>Profile Measurements section / CERN</a:t>
            </a:r>
          </a:p>
        </p:txBody>
      </p:sp>
    </p:spTree>
    <p:extLst>
      <p:ext uri="{BB962C8B-B14F-4D97-AF65-F5344CB8AC3E}">
        <p14:creationId xmlns:p14="http://schemas.microsoft.com/office/powerpoint/2010/main" val="337568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stan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0814" y="3094004"/>
            <a:ext cx="4204483" cy="218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/>
          <p:cNvGrpSpPr/>
          <p:nvPr/>
        </p:nvGrpSpPr>
        <p:grpSpPr>
          <a:xfrm>
            <a:off x="0" y="2785244"/>
            <a:ext cx="3099391" cy="3463838"/>
            <a:chOff x="0" y="3181036"/>
            <a:chExt cx="3099391" cy="3463838"/>
          </a:xfrm>
        </p:grpSpPr>
        <p:sp>
          <p:nvSpPr>
            <p:cNvPr id="7" name="TextBox 6"/>
            <p:cNvSpPr txBox="1"/>
            <p:nvPr/>
          </p:nvSpPr>
          <p:spPr>
            <a:xfrm>
              <a:off x="196243" y="6121654"/>
              <a:ext cx="28712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Longit</a:t>
              </a:r>
              <a:r>
                <a:rPr lang="en-US" sz="1400" dirty="0" smtClean="0"/>
                <a:t>. wake impedance of BSRT </a:t>
              </a:r>
            </a:p>
            <a:p>
              <a:pPr algn="ctr"/>
              <a:r>
                <a:rPr lang="en-US" sz="1400" dirty="0" smtClean="0"/>
                <a:t>with Ferrite damping and without</a:t>
              </a:r>
            </a:p>
          </p:txBody>
        </p:sp>
        <p:pic>
          <p:nvPicPr>
            <p:cNvPr id="38914" name="Picture 2" descr="bsrt5_in_nsf_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181036"/>
              <a:ext cx="3099391" cy="2927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LHC BSRT extraction mirror: RF resonance + Power loss calculation</a:t>
            </a:r>
          </a:p>
        </p:txBody>
      </p:sp>
      <p:pic>
        <p:nvPicPr>
          <p:cNvPr id="180230" name="Picture 6" descr="C:\Users\snoop58\Desktop\bsrt_lon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8658"/>
            <a:ext cx="9144000" cy="1284694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1637731"/>
            <a:ext cx="8814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Time domain: 6 LHC bunches with 50 ns spacing.</a:t>
            </a:r>
          </a:p>
          <a:p>
            <a:pPr algn="ctr"/>
            <a:r>
              <a:rPr lang="en-US" sz="1600" dirty="0" smtClean="0"/>
              <a:t>First bunch introduces clear resonance, next bunches contribute.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086138" y="2885411"/>
            <a:ext cx="3138086" cy="3372083"/>
            <a:chOff x="3086138" y="3281203"/>
            <a:chExt cx="3138086" cy="3372083"/>
          </a:xfrm>
        </p:grpSpPr>
        <p:grpSp>
          <p:nvGrpSpPr>
            <p:cNvPr id="2" name="Group 22"/>
            <p:cNvGrpSpPr/>
            <p:nvPr/>
          </p:nvGrpSpPr>
          <p:grpSpPr>
            <a:xfrm>
              <a:off x="3086138" y="3281203"/>
              <a:ext cx="3138086" cy="2536261"/>
              <a:chOff x="3222616" y="3715684"/>
              <a:chExt cx="3138086" cy="2536261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702" t="28724" r="18212" b="31576"/>
              <a:stretch/>
            </p:blipFill>
            <p:spPr bwMode="auto">
              <a:xfrm>
                <a:off x="3222616" y="3715684"/>
                <a:ext cx="3138086" cy="2536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 flipV="1">
                <a:off x="4029740" y="4051005"/>
                <a:ext cx="0" cy="205208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3247758" y="5914622"/>
              <a:ext cx="287124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Measured LHC bunch power spectrum. A 650 MHz resonance is very dangerous. 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910162" y="3489796"/>
              <a:ext cx="151632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LHC bunch power spectrum</a:t>
              </a:r>
            </a:p>
            <a:p>
              <a:pPr algn="ctr"/>
              <a:endParaRPr lang="en-US" sz="1200" b="1" dirty="0" smtClean="0">
                <a:cs typeface="Times New Roman" pitchFamily="18" charset="0"/>
              </a:endParaRPr>
            </a:p>
            <a:p>
              <a:r>
                <a:rPr lang="en-US" sz="1200" b="1" dirty="0" smtClean="0">
                  <a:solidFill>
                    <a:srgbClr val="FF0000"/>
                  </a:solidFill>
                  <a:cs typeface="Times New Roman" pitchFamily="18" charset="0"/>
                </a:rPr>
                <a:t>F = 650 MHz</a:t>
              </a:r>
            </a:p>
            <a:p>
              <a:r>
                <a:rPr lang="en-US" sz="1200" b="1" dirty="0" err="1" smtClean="0">
                  <a:cs typeface="Times New Roman" pitchFamily="18" charset="0"/>
                </a:rPr>
                <a:t>P_loss</a:t>
              </a:r>
              <a:r>
                <a:rPr lang="en-US" sz="1200" b="1" dirty="0" smtClean="0">
                  <a:cs typeface="Times New Roman" pitchFamily="18" charset="0"/>
                </a:rPr>
                <a:t> = 10-50W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20953" y="5207801"/>
              <a:ext cx="13708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900" dirty="0" smtClean="0"/>
                <a:t>Credits: </a:t>
              </a:r>
              <a:r>
                <a:rPr lang="en-US" sz="900" dirty="0" err="1" smtClean="0"/>
                <a:t>T.Mastoridis</a:t>
              </a:r>
              <a:r>
                <a:rPr lang="en-US" sz="900" dirty="0" smtClean="0"/>
                <a:t>,</a:t>
              </a:r>
            </a:p>
            <a:p>
              <a:pPr algn="r"/>
              <a:r>
                <a:rPr lang="en-US" sz="900" dirty="0" err="1" smtClean="0"/>
                <a:t>P.Baudrenghien</a:t>
              </a:r>
              <a:r>
                <a:rPr lang="en-US" sz="900" dirty="0" smtClean="0"/>
                <a:t>/CERN</a:t>
              </a:r>
              <a:endParaRPr lang="en-US" sz="9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02689" y="2487353"/>
            <a:ext cx="3350743" cy="3752060"/>
            <a:chOff x="6202689" y="2883145"/>
            <a:chExt cx="3350743" cy="3752060"/>
          </a:xfrm>
        </p:grpSpPr>
        <p:sp>
          <p:nvSpPr>
            <p:cNvPr id="31" name="TextBox 30"/>
            <p:cNvSpPr txBox="1"/>
            <p:nvPr/>
          </p:nvSpPr>
          <p:spPr>
            <a:xfrm>
              <a:off x="6202689" y="5896541"/>
              <a:ext cx="335074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B-filed of the beam in Time Domain. </a:t>
              </a:r>
            </a:p>
            <a:p>
              <a:r>
                <a:rPr lang="en-US" sz="1400" dirty="0" smtClean="0"/>
                <a:t>Red = Hot (bigger current density)</a:t>
              </a:r>
            </a:p>
            <a:p>
              <a:r>
                <a:rPr lang="en-US" sz="1400" dirty="0" smtClean="0"/>
                <a:t>Blue = Cold</a:t>
              </a:r>
              <a:endParaRPr lang="en-US" sz="1400" dirty="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6441875" y="2883145"/>
              <a:ext cx="2868171" cy="3005865"/>
              <a:chOff x="6441875" y="3265282"/>
              <a:chExt cx="2868171" cy="3005865"/>
            </a:xfrm>
          </p:grpSpPr>
          <p:pic>
            <p:nvPicPr>
              <p:cNvPr id="26" name="Picture 5" descr="E:\ACE3P\_results\BSRT\bsrt_v5\_results\bfield-time-front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557" t="33240" r="11206" b="34569"/>
              <a:stretch>
                <a:fillRect/>
              </a:stretch>
            </p:blipFill>
            <p:spPr bwMode="auto">
              <a:xfrm>
                <a:off x="6441875" y="3265282"/>
                <a:ext cx="2520000" cy="1496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4" descr="E:\ACE3P\_results\BSRT\bsrt_v5\_results\bfield-time-back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88" t="35049" r="46290" b="34618"/>
              <a:stretch>
                <a:fillRect/>
              </a:stretch>
            </p:blipFill>
            <p:spPr bwMode="auto">
              <a:xfrm flipH="1">
                <a:off x="6441875" y="4752886"/>
                <a:ext cx="2520000" cy="15182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6753150" y="5614487"/>
                <a:ext cx="13809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</a:rPr>
                  <a:t>Mirror Back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709932" y="4097311"/>
                <a:ext cx="260011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</a:rPr>
                  <a:t>Mirror front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 rot="16200000">
            <a:off x="3569456" y="3999411"/>
            <a:ext cx="5443577" cy="273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227145" y="4005501"/>
            <a:ext cx="5455760" cy="273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7421" y="1378423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503197" y="4379993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Beam loss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6503197" y="5386874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Heating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6503197" y="2990805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HOMs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3287671" y="2425318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BPMs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3287671" y="4763168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Collimators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3287671" y="1492437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WCMs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6503197" y="1492437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Non-</a:t>
            </a:r>
            <a:r>
              <a:rPr lang="en-US" sz="3200" b="1" dirty="0" err="1" smtClean="0">
                <a:solidFill>
                  <a:srgbClr val="002060"/>
                </a:solidFill>
              </a:rPr>
              <a:t>linearities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88711" y="1447369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Tools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73384" y="362252"/>
            <a:ext cx="2569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Outline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0" y="3050981"/>
            <a:ext cx="2818224" cy="1684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Modeling</a:t>
            </a:r>
          </a:p>
          <a:p>
            <a:pPr algn="ctr"/>
            <a:endParaRPr lang="en-US" b="1" dirty="0" smtClean="0">
              <a:solidFill>
                <a:srgbClr val="0070C0"/>
              </a:solidFill>
            </a:endParaRP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Meshing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3287671" y="3592162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Strip-lines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23" name="Title 2"/>
          <p:cNvSpPr txBox="1">
            <a:spLocks/>
          </p:cNvSpPr>
          <p:nvPr/>
        </p:nvSpPr>
        <p:spPr>
          <a:xfrm>
            <a:off x="3287671" y="5677469"/>
            <a:ext cx="2640803" cy="1180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BSRT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0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0" y="2785244"/>
            <a:ext cx="3099391" cy="3463838"/>
            <a:chOff x="0" y="3181036"/>
            <a:chExt cx="3099391" cy="3463838"/>
          </a:xfrm>
        </p:grpSpPr>
        <p:sp>
          <p:nvSpPr>
            <p:cNvPr id="7" name="TextBox 6"/>
            <p:cNvSpPr txBox="1"/>
            <p:nvPr/>
          </p:nvSpPr>
          <p:spPr>
            <a:xfrm>
              <a:off x="196243" y="6121654"/>
              <a:ext cx="28712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Longit</a:t>
              </a:r>
              <a:r>
                <a:rPr lang="en-US" sz="1400" dirty="0" smtClean="0"/>
                <a:t>. wake impedance of BSRT </a:t>
              </a:r>
            </a:p>
            <a:p>
              <a:pPr algn="ctr"/>
              <a:r>
                <a:rPr lang="en-US" sz="1400" dirty="0" smtClean="0"/>
                <a:t>with Ferrite damping and without</a:t>
              </a:r>
            </a:p>
          </p:txBody>
        </p:sp>
        <p:pic>
          <p:nvPicPr>
            <p:cNvPr id="38914" name="Picture 2" descr="bsrt5_in_nsf_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181036"/>
              <a:ext cx="3099391" cy="2927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LHC BSRT extraction mirror: RF resonance + Power loss calculation</a:t>
            </a:r>
          </a:p>
        </p:txBody>
      </p:sp>
      <p:pic>
        <p:nvPicPr>
          <p:cNvPr id="180230" name="Picture 6" descr="C:\Users\snoop58\Desktop\bsrt_lo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8658"/>
            <a:ext cx="9144000" cy="1284694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1637731"/>
            <a:ext cx="8814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Time domain: 6 LHC bunches with 50 ns spacing.</a:t>
            </a:r>
          </a:p>
          <a:p>
            <a:pPr algn="ctr"/>
            <a:r>
              <a:rPr lang="en-US" sz="1600" dirty="0" smtClean="0"/>
              <a:t>First bunch introduces clear resonance, next bunches contribute.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3603006" y="3126873"/>
            <a:ext cx="4981575" cy="2790060"/>
            <a:chOff x="9091223" y="968453"/>
            <a:chExt cx="3844935" cy="2088218"/>
          </a:xfrm>
        </p:grpSpPr>
        <p:pic>
          <p:nvPicPr>
            <p:cNvPr id="6" name="Picture 8" descr="D:\Temp\Efield_Silicon_MirrorIN_NOferrite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14967" y="968453"/>
              <a:ext cx="3721191" cy="1679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9091223" y="2618997"/>
              <a:ext cx="3844935" cy="4376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E-field of a dominant resonating mode at 650 </a:t>
              </a:r>
              <a:r>
                <a:rPr lang="en-US" sz="1600" dirty="0" err="1" smtClean="0"/>
                <a:t>MHz.</a:t>
              </a:r>
              <a:r>
                <a:rPr lang="en-US" sz="1600" dirty="0" smtClean="0"/>
                <a:t> </a:t>
              </a:r>
            </a:p>
            <a:p>
              <a:pPr algn="ctr"/>
              <a:r>
                <a:rPr lang="en-US" sz="1600" dirty="0" smtClean="0"/>
                <a:t>(Q = 1263 / </a:t>
              </a:r>
              <a:r>
                <a:rPr lang="en-US" sz="1600" dirty="0" err="1" smtClean="0"/>
                <a:t>Rsh</a:t>
              </a:r>
              <a:r>
                <a:rPr lang="en-US" sz="1600" dirty="0" smtClean="0"/>
                <a:t> = 25841 Ohm</a:t>
              </a:r>
              <a:r>
                <a:rPr lang="en-US" sz="1600" dirty="0" smtClean="0"/>
                <a:t>)</a:t>
              </a:r>
              <a:endParaRPr lang="en-US" sz="16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2664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7584" y="4401108"/>
            <a:ext cx="76688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Acknowledgements: </a:t>
            </a:r>
          </a:p>
          <a:p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Marek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Gasior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Christian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Boccard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Eva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Calvo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Ralph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Steinhagen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and each and every one in QP section;  </a:t>
            </a:r>
          </a:p>
          <a:p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Special thanks to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Rhodri Jones, Federico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Roncarolo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Gianluca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Valentino,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Jeroen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belleman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Benoit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Salvant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Jorg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Wenninger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Oleksiy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Kononenko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and many others!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2625" y="3805945"/>
            <a:ext cx="7983941" cy="4507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pic>
        <p:nvPicPr>
          <p:cNvPr id="173058" name="Picture 2" descr="http://www.friendsofbreastfeeding.ie/wp/wp-content/uploads/2012/10/santa-reading28374623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048" y="798939"/>
            <a:ext cx="3256365" cy="259062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0652" y="725000"/>
            <a:ext cx="45624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Conclusions, plans, </a:t>
            </a:r>
            <a:r>
              <a:rPr lang="en-US" sz="2800" dirty="0" err="1" smtClean="0"/>
              <a:t>wishlist</a:t>
            </a:r>
            <a:endParaRPr lang="en-US" sz="2800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852382" y="1248220"/>
            <a:ext cx="638270" cy="40315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7584" y="4401108"/>
            <a:ext cx="76688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Acknowledgements: </a:t>
            </a:r>
          </a:p>
          <a:p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Marek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Gasior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Christian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Boccard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Eva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Calvo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Ralph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Steinhagen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and each and every one in QP section;  </a:t>
            </a:r>
          </a:p>
          <a:p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Special thanks to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Rhodri Jones, Federico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Roncarolo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Gianluca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Valentino,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Jeroen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belleman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Benoit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Salvant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Jorg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Wenninger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Oleksiy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Kononenko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and many others!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2625" y="3805945"/>
            <a:ext cx="7983941" cy="4507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6503" y="1481616"/>
            <a:ext cx="32351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547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79853" y="928730"/>
            <a:ext cx="3784058" cy="222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932428"/>
            <a:ext cx="4205495" cy="125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06583" y="3037591"/>
            <a:ext cx="4078424" cy="16358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343636" y="3161911"/>
            <a:ext cx="17610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Available slot: 1 m</a:t>
            </a:r>
            <a:endParaRPr lang="en-GB" sz="1400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306583" y="1005894"/>
            <a:ext cx="4625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Pick-up is designed to cover the available slot length and aimed for proton/ion bunches up to 50 ns in length. </a:t>
            </a:r>
            <a:endParaRPr lang="en-GB" sz="1400" baseline="30000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55342" y="3880880"/>
            <a:ext cx="3791215" cy="248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32040" y="3144359"/>
            <a:ext cx="3967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A close-up on electrodes, standard configuration (and a proposed “</a:t>
            </a:r>
            <a:r>
              <a:rPr lang="en-US" sz="1400" dirty="0" err="1" smtClean="0"/>
              <a:t>triangled</a:t>
            </a:r>
            <a:r>
              <a:rPr lang="en-US" sz="1400" dirty="0" smtClean="0"/>
              <a:t>” mod.)</a:t>
            </a:r>
            <a:endParaRPr lang="en-GB" sz="1400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1657053" y="6334780"/>
            <a:ext cx="5642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Simulated time and freq response of up-stream / down-stream ports. </a:t>
            </a:r>
          </a:p>
          <a:p>
            <a:pPr algn="ctr"/>
            <a:r>
              <a:rPr lang="en-US" sz="1400" dirty="0" smtClean="0"/>
              <a:t>No significant influence of electrode modification yet. </a:t>
            </a:r>
            <a:endParaRPr lang="en-GB" sz="1400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0" y="36263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EM study of a PS-dedicated stripline pick-up prototype</a:t>
            </a:r>
            <a:endParaRPr lang="en-US" sz="2800" dirty="0"/>
          </a:p>
        </p:txBody>
      </p:sp>
      <p:sp>
        <p:nvSpPr>
          <p:cNvPr id="19" name="Rounded Rectangle 18"/>
          <p:cNvSpPr/>
          <p:nvPr/>
        </p:nvSpPr>
        <p:spPr>
          <a:xfrm>
            <a:off x="7442791" y="850604"/>
            <a:ext cx="1701209" cy="101009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2" t="13605" r="4022" b="26984"/>
          <a:stretch/>
        </p:blipFill>
        <p:spPr bwMode="auto">
          <a:xfrm>
            <a:off x="7550250" y="914403"/>
            <a:ext cx="1338568" cy="86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7" descr="E:\CST\PS Stripline\iteration1_0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63" y="3849926"/>
            <a:ext cx="3835314" cy="241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D:\Personal\Dropbox\CERN\Projects\PS - Stripline BPM\results\side_view_efield_small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4418" y="5295013"/>
            <a:ext cx="2518942" cy="70950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0"/>
            <a:ext cx="1889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Reserved 1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1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0"/>
            <a:ext cx="1889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Reserved  2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1" name="Picture 4" descr="E:\CST\BPMS (LHC)\BPMS_short_pulse_0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18" r="10997"/>
          <a:stretch/>
        </p:blipFill>
        <p:spPr bwMode="auto">
          <a:xfrm>
            <a:off x="4463988" y="2924944"/>
            <a:ext cx="4003200" cy="229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0" y="728700"/>
            <a:ext cx="9000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Two-beam directional stripline BPM (around interaction points): BPMSW, BPMS: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07148" y="1232756"/>
            <a:ext cx="44573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BPMSW: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120mm stripline length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61mm beampipe diameter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~1M mesh cells (less for longer bunches)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20 minutes of CPU time per simulation (3.1 GHz 2 core PC)</a:t>
            </a: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395" y="1196752"/>
            <a:ext cx="4033812" cy="204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 descr="E:\CST\BPMS (LHC)\BPMS_short_pulse_0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3" t="2174" r="10893"/>
          <a:stretch/>
        </p:blipFill>
        <p:spPr bwMode="auto">
          <a:xfrm>
            <a:off x="6075514" y="4725144"/>
            <a:ext cx="3068486" cy="178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D:\Personal\Dropbox\BPMS_short_pulse_0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0" y="3239490"/>
            <a:ext cx="4058774" cy="260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35479" y="5972881"/>
            <a:ext cx="2876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alibri" pitchFamily="34" charset="0"/>
                <a:cs typeface="Calibri" pitchFamily="34" charset="0"/>
              </a:rPr>
              <a:t>E-field of 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a short bunch 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(sigma=25mm) 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passing 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through 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BPMSW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91980" y="5193196"/>
            <a:ext cx="1576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Calibri" pitchFamily="34" charset="0"/>
                <a:cs typeface="Calibri" pitchFamily="34" charset="0"/>
              </a:rPr>
              <a:t>V(time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) &amp; V(</a:t>
            </a:r>
            <a:r>
              <a:rPr lang="en-US" sz="1200" b="1" dirty="0" err="1" smtClean="0">
                <a:latin typeface="Calibri" pitchFamily="34" charset="0"/>
                <a:cs typeface="Calibri" pitchFamily="34" charset="0"/>
              </a:rPr>
              <a:t>Freq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)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 of upstream and downstream ports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6056" y="3104964"/>
            <a:ext cx="1148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Upstream port</a:t>
            </a:r>
            <a:endParaRPr lang="en-US" sz="1000" b="1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36096" y="3609020"/>
            <a:ext cx="1148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Downstream port</a:t>
            </a:r>
            <a:endParaRPr lang="en-US" sz="10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/>
          <a:srcRect l="27725" t="14912" r="25475" b="10404"/>
          <a:stretch>
            <a:fillRect/>
          </a:stretch>
        </p:blipFill>
        <p:spPr bwMode="auto">
          <a:xfrm>
            <a:off x="7545600" y="2384884"/>
            <a:ext cx="1598400" cy="155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7995467" y="3284984"/>
            <a:ext cx="1148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Horizontal non-linearity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36263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LHC stripline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371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0"/>
            <a:ext cx="1889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Reserved  3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0" y="36263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Flat button BPM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8274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Flat LEP-button BPM family (transfer lines warm pick-up): BPMI, BPMIA, BPMBV, BPMBH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880" y="4545124"/>
            <a:ext cx="2475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BPMI: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60mm beampipe diameter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34mm button head diameter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~2M mesh cells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40 minutes of CPU time per simulation</a:t>
            </a:r>
          </a:p>
        </p:txBody>
      </p:sp>
      <p:pic>
        <p:nvPicPr>
          <p:cNvPr id="19" name="Picture 2" descr="D:\Personal\Dropbox\CERN\Projects\BPM Family\picks\button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508" y="1448780"/>
            <a:ext cx="2700300" cy="297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80891" y="6201308"/>
            <a:ext cx="312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BPMI non-linearity map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88779" y="2924944"/>
            <a:ext cx="5039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V(time) and V(</a:t>
            </a:r>
            <a:r>
              <a:rPr lang="en-US" sz="1200" b="1" dirty="0" err="1" smtClean="0">
                <a:latin typeface="Calibri" pitchFamily="34" charset="0"/>
                <a:cs typeface="Calibri" pitchFamily="34" charset="0"/>
              </a:rPr>
              <a:t>Freq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) 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response for offset bunch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6" name="Picture 2" descr="C:\Personal\Temp\sweep_me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5355" y="3284984"/>
            <a:ext cx="2793934" cy="268460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Box 36"/>
          <p:cNvSpPr txBox="1"/>
          <p:nvPr/>
        </p:nvSpPr>
        <p:spPr>
          <a:xfrm>
            <a:off x="2745282" y="6171691"/>
            <a:ext cx="3122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E-field of the off-centered nominal LHC bunch passing through BPMI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8" name="Picture 6" descr="E:\CST\BPM (TI)\bpm_parametric_study_BPMI_Offset_0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9" t="2973" r="10712"/>
          <a:stretch/>
        </p:blipFill>
        <p:spPr bwMode="auto">
          <a:xfrm>
            <a:off x="3090209" y="1207599"/>
            <a:ext cx="3003401" cy="173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7" descr="E:\CST\BPM (TI)\bpm_parametric_study_BPMI_Offset_0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5" t="2373" r="10955"/>
          <a:stretch/>
        </p:blipFill>
        <p:spPr bwMode="auto">
          <a:xfrm>
            <a:off x="6192712" y="1207599"/>
            <a:ext cx="2951796" cy="171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" descr="D:\Personal\Materials\Results\bpmi\BPMI_offset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35464" y="3356992"/>
            <a:ext cx="3068684" cy="2700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371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Temp\bpm_report_2012_Page_0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9" t="5700" r="18874" b="7539"/>
          <a:stretch/>
        </p:blipFill>
        <p:spPr bwMode="auto">
          <a:xfrm>
            <a:off x="3986574" y="910071"/>
            <a:ext cx="1882599" cy="187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52752" y="3306726"/>
            <a:ext cx="3242932" cy="342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D:\Temp\bpm_report_2012_Page_06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31205" y="861237"/>
            <a:ext cx="2187492" cy="201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691253" y="2850231"/>
            <a:ext cx="24331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Position scan with LHC beam</a:t>
            </a:r>
            <a:endParaRPr lang="en-GB" sz="1200" b="1" baseline="30000" dirty="0"/>
          </a:p>
        </p:txBody>
      </p:sp>
      <p:sp>
        <p:nvSpPr>
          <p:cNvPr id="10" name="Rectangle 9"/>
          <p:cNvSpPr/>
          <p:nvPr/>
        </p:nvSpPr>
        <p:spPr>
          <a:xfrm>
            <a:off x="6596393" y="2877160"/>
            <a:ext cx="2219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Obtained noisy measurements</a:t>
            </a:r>
            <a:endParaRPr lang="en-GB" sz="1200" b="1" baseline="30000" dirty="0"/>
          </a:p>
        </p:txBody>
      </p:sp>
      <p:sp>
        <p:nvSpPr>
          <p:cNvPr id="13" name="Rectangle 12"/>
          <p:cNvSpPr/>
          <p:nvPr/>
        </p:nvSpPr>
        <p:spPr>
          <a:xfrm>
            <a:off x="960914" y="8687004"/>
            <a:ext cx="3709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Position measurement errors for single/cross term poly</a:t>
            </a:r>
            <a:endParaRPr lang="en-GB" sz="1200" b="1" baseline="30000" dirty="0"/>
          </a:p>
        </p:txBody>
      </p:sp>
      <p:sp>
        <p:nvSpPr>
          <p:cNvPr id="17" name="Rectangle 16"/>
          <p:cNvSpPr/>
          <p:nvPr/>
        </p:nvSpPr>
        <p:spPr>
          <a:xfrm>
            <a:off x="0" y="36263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Non-linearity correction experiment with LHC beam</a:t>
            </a:r>
            <a:endParaRPr lang="en-US" sz="2800" dirty="0"/>
          </a:p>
        </p:txBody>
      </p:sp>
      <p:sp>
        <p:nvSpPr>
          <p:cNvPr id="22" name="Rectangle 21"/>
          <p:cNvSpPr/>
          <p:nvPr/>
        </p:nvSpPr>
        <p:spPr>
          <a:xfrm>
            <a:off x="744280" y="3548397"/>
            <a:ext cx="378519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/>
              <a:t>Objective: </a:t>
            </a:r>
            <a:r>
              <a:rPr lang="en-US" sz="1400" dirty="0" smtClean="0"/>
              <a:t>Scan BPMSY with LHC beam &amp; test the new simulated correction polynomial.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sz="1400" b="1" u="sng" dirty="0" smtClean="0"/>
              <a:t>Result of the scan: </a:t>
            </a:r>
          </a:p>
          <a:p>
            <a:r>
              <a:rPr lang="en-US" sz="1400" dirty="0" smtClean="0"/>
              <a:t>Verification of CROSS-term polynomial correction.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sz="1400" b="1" dirty="0" smtClean="0"/>
              <a:t>On axis beam: </a:t>
            </a:r>
            <a:r>
              <a:rPr lang="en-US" sz="1400" dirty="0" smtClean="0"/>
              <a:t>correction  identical to </a:t>
            </a:r>
            <a:r>
              <a:rPr lang="en-US" sz="1400" b="1" dirty="0" smtClean="0">
                <a:solidFill>
                  <a:srgbClr val="FF0000"/>
                </a:solidFill>
              </a:rPr>
              <a:t>single-term </a:t>
            </a:r>
            <a:r>
              <a:rPr lang="en-US" sz="1400" dirty="0" smtClean="0"/>
              <a:t>polynomial. 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sz="1400" b="1" dirty="0" smtClean="0"/>
              <a:t>Off-axis beams: </a:t>
            </a:r>
            <a:r>
              <a:rPr lang="en-US" sz="1400" b="1" dirty="0" smtClean="0">
                <a:solidFill>
                  <a:srgbClr val="00B0F0"/>
                </a:solidFill>
              </a:rPr>
              <a:t>cross-terms</a:t>
            </a:r>
            <a:r>
              <a:rPr lang="en-US" sz="1400" dirty="0" smtClean="0"/>
              <a:t> reduce error down to ~20 um within 10mm (~500 um with single-terms)</a:t>
            </a:r>
            <a:endParaRPr lang="en-US" sz="1400" dirty="0"/>
          </a:p>
        </p:txBody>
      </p:sp>
      <p:grpSp>
        <p:nvGrpSpPr>
          <p:cNvPr id="2" name="Group 23"/>
          <p:cNvGrpSpPr/>
          <p:nvPr/>
        </p:nvGrpSpPr>
        <p:grpSpPr>
          <a:xfrm>
            <a:off x="542260" y="1128593"/>
            <a:ext cx="2859747" cy="1666447"/>
            <a:chOff x="4072223" y="1412081"/>
            <a:chExt cx="2859747" cy="1666447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072223" y="1412081"/>
              <a:ext cx="2859747" cy="16664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5631936" y="1659950"/>
              <a:ext cx="113364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/>
                <a:t>81mm BPMSY</a:t>
              </a:r>
              <a:endParaRPr lang="en-US" sz="1100" b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0" y="0"/>
            <a:ext cx="1889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Reserved 4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16212" y="6578221"/>
            <a:ext cx="832513" cy="279779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300618" y="676907"/>
            <a:ext cx="1884716" cy="1477877"/>
            <a:chOff x="6824743" y="467357"/>
            <a:chExt cx="1884716" cy="1477877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b="8048"/>
            <a:stretch/>
          </p:blipFill>
          <p:spPr bwMode="auto">
            <a:xfrm>
              <a:off x="6909459" y="467357"/>
              <a:ext cx="1800000" cy="1334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itle 2"/>
            <p:cNvSpPr txBox="1">
              <a:spLocks/>
            </p:cNvSpPr>
            <p:nvPr/>
          </p:nvSpPr>
          <p:spPr>
            <a:xfrm>
              <a:off x="6824743" y="1354969"/>
              <a:ext cx="1795382" cy="5902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rgbClr val="002060"/>
                  </a:solidFill>
                  <a:latin typeface="+mn-lt"/>
                </a:rPr>
                <a:t>1. real device</a:t>
              </a:r>
              <a:endParaRPr 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491368" y="632211"/>
            <a:ext cx="2370855" cy="1316007"/>
            <a:chOff x="6338968" y="1546611"/>
            <a:chExt cx="2370855" cy="1316007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20032" b="21873"/>
            <a:stretch/>
          </p:blipFill>
          <p:spPr bwMode="auto">
            <a:xfrm>
              <a:off x="6909095" y="1816487"/>
              <a:ext cx="1800728" cy="1046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itle 2"/>
            <p:cNvSpPr txBox="1">
              <a:spLocks/>
            </p:cNvSpPr>
            <p:nvPr/>
          </p:nvSpPr>
          <p:spPr>
            <a:xfrm>
              <a:off x="6338968" y="1546611"/>
              <a:ext cx="1500038" cy="5902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rgbClr val="002060"/>
                  </a:solidFill>
                  <a:latin typeface="+mn-lt"/>
                </a:rPr>
                <a:t>2. model</a:t>
              </a:r>
              <a:endParaRPr 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76793" y="2474365"/>
            <a:ext cx="2151416" cy="1492572"/>
            <a:chOff x="2386093" y="2426740"/>
            <a:chExt cx="2151416" cy="1492572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37509" y="2810512"/>
              <a:ext cx="1800000" cy="110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itle 2"/>
            <p:cNvSpPr txBox="1">
              <a:spLocks/>
            </p:cNvSpPr>
            <p:nvPr/>
          </p:nvSpPr>
          <p:spPr>
            <a:xfrm>
              <a:off x="2386093" y="2426740"/>
              <a:ext cx="1500038" cy="5902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rgbClr val="002060"/>
                  </a:solidFill>
                  <a:latin typeface="+mn-lt"/>
                </a:rPr>
                <a:t>3. mesh</a:t>
              </a:r>
              <a:endParaRPr 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99759" y="2090106"/>
            <a:ext cx="2444241" cy="2243769"/>
            <a:chOff x="5580512" y="4109406"/>
            <a:chExt cx="2444241" cy="2243769"/>
          </a:xfrm>
        </p:grpSpPr>
        <p:sp>
          <p:nvSpPr>
            <p:cNvPr id="32" name="Title 2"/>
            <p:cNvSpPr txBox="1">
              <a:spLocks/>
            </p:cNvSpPr>
            <p:nvPr/>
          </p:nvSpPr>
          <p:spPr>
            <a:xfrm>
              <a:off x="5673681" y="4109406"/>
              <a:ext cx="2351072" cy="590265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4. realistic result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80512" y="4600717"/>
              <a:ext cx="2341070" cy="1752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Electromagnetic tools                   Modeling process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92691" y="811901"/>
            <a:ext cx="3959270" cy="3164725"/>
            <a:chOff x="54591" y="516626"/>
            <a:chExt cx="3959270" cy="3164725"/>
          </a:xfrm>
        </p:grpSpPr>
        <p:sp>
          <p:nvSpPr>
            <p:cNvPr id="23" name="Rectangle 22"/>
            <p:cNvSpPr/>
            <p:nvPr/>
          </p:nvSpPr>
          <p:spPr>
            <a:xfrm>
              <a:off x="245688" y="944823"/>
              <a:ext cx="1132764" cy="2560377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30"/>
            <p:cNvGrpSpPr/>
            <p:nvPr/>
          </p:nvGrpSpPr>
          <p:grpSpPr>
            <a:xfrm>
              <a:off x="339175" y="1017469"/>
              <a:ext cx="953110" cy="1516763"/>
              <a:chOff x="3392118" y="3514980"/>
              <a:chExt cx="1224136" cy="1882587"/>
            </a:xfrm>
          </p:grpSpPr>
          <p:pic>
            <p:nvPicPr>
              <p:cNvPr id="48132" name="Picture 4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2186" y="5207166"/>
                <a:ext cx="1224000" cy="190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8133" name="Picture 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392118" y="3514980"/>
                <a:ext cx="1224136" cy="1728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1463735" y="2511631"/>
              <a:ext cx="1134000" cy="99950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1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9543" y="2567746"/>
              <a:ext cx="923813" cy="232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2731691" y="3040082"/>
              <a:ext cx="1134000" cy="479381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2338" name="Picture 2" descr="http://www.mrfn.cn/uploadfile/mweda/uploadfile/200808/20080830110416616.jpg"/>
            <p:cNvPicPr>
              <a:picLocks noChangeAspect="1" noChangeArrowheads="1"/>
            </p:cNvPicPr>
            <p:nvPr/>
          </p:nvPicPr>
          <p:blipFill>
            <a:blip r:embed="rId10" cstate="print"/>
            <a:srcRect l="27039" t="3444" r="27896" b="71061"/>
            <a:stretch>
              <a:fillRect/>
            </a:stretch>
          </p:blipFill>
          <p:spPr bwMode="auto">
            <a:xfrm>
              <a:off x="2780907" y="3080858"/>
              <a:ext cx="1009399" cy="323525"/>
            </a:xfrm>
            <a:prstGeom prst="rect">
              <a:avLst/>
            </a:prstGeom>
            <a:noFill/>
          </p:spPr>
        </p:pic>
        <p:sp>
          <p:nvSpPr>
            <p:cNvPr id="30" name="Title 2"/>
            <p:cNvSpPr txBox="1">
              <a:spLocks/>
            </p:cNvSpPr>
            <p:nvPr/>
          </p:nvSpPr>
          <p:spPr>
            <a:xfrm>
              <a:off x="1572102" y="617225"/>
              <a:ext cx="2287132" cy="11805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3200" b="1" dirty="0" smtClean="0">
                  <a:solidFill>
                    <a:srgbClr val="002060"/>
                  </a:solidFill>
                </a:rPr>
                <a:t>EM tools usage</a:t>
              </a:r>
              <a:endParaRPr lang="en-US" sz="3200" dirty="0">
                <a:solidFill>
                  <a:srgbClr val="00206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4591" y="516626"/>
              <a:ext cx="3959270" cy="3164725"/>
            </a:xfrm>
            <a:prstGeom prst="roundRect">
              <a:avLst>
                <a:gd name="adj" fmla="val 743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8836" y="637699"/>
              <a:ext cx="11849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Beam, TD, FD</a:t>
              </a:r>
              <a:endParaRPr lang="en-US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128186" y="2690152"/>
              <a:ext cx="3898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FD</a:t>
              </a:r>
              <a:endParaRPr lang="en-US" sz="12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447829" y="2149822"/>
              <a:ext cx="11849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Beam, TD, FD</a:t>
              </a:r>
              <a:endParaRPr lang="en-US" sz="1200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77421" y="4749752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0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16212" y="6578221"/>
            <a:ext cx="832513" cy="279779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300618" y="676907"/>
            <a:ext cx="1884716" cy="1477877"/>
            <a:chOff x="6824743" y="467357"/>
            <a:chExt cx="1884716" cy="1477877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b="8048"/>
            <a:stretch/>
          </p:blipFill>
          <p:spPr bwMode="auto">
            <a:xfrm>
              <a:off x="6909459" y="467357"/>
              <a:ext cx="1800000" cy="1334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itle 2"/>
            <p:cNvSpPr txBox="1">
              <a:spLocks/>
            </p:cNvSpPr>
            <p:nvPr/>
          </p:nvSpPr>
          <p:spPr>
            <a:xfrm>
              <a:off x="6824743" y="1354969"/>
              <a:ext cx="1795382" cy="5902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 b="1" dirty="0" smtClean="0">
                  <a:solidFill>
                    <a:srgbClr val="002060"/>
                  </a:solidFill>
                  <a:latin typeface="+mn-lt"/>
                </a:rPr>
                <a:t>1. real device</a:t>
              </a:r>
              <a:endParaRPr 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491368" y="632211"/>
            <a:ext cx="2370855" cy="1316007"/>
            <a:chOff x="6338968" y="1546611"/>
            <a:chExt cx="2370855" cy="1316007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20032" b="21873"/>
            <a:stretch/>
          </p:blipFill>
          <p:spPr bwMode="auto">
            <a:xfrm>
              <a:off x="6909095" y="1816487"/>
              <a:ext cx="1800728" cy="1046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itle 2"/>
            <p:cNvSpPr txBox="1">
              <a:spLocks/>
            </p:cNvSpPr>
            <p:nvPr/>
          </p:nvSpPr>
          <p:spPr>
            <a:xfrm>
              <a:off x="6338968" y="1546611"/>
              <a:ext cx="1500038" cy="5902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rgbClr val="002060"/>
                  </a:solidFill>
                  <a:latin typeface="+mn-lt"/>
                </a:rPr>
                <a:t>2. model</a:t>
              </a:r>
              <a:endParaRPr 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76793" y="2474365"/>
            <a:ext cx="2151416" cy="1492572"/>
            <a:chOff x="2386093" y="2426740"/>
            <a:chExt cx="2151416" cy="1492572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37509" y="2810512"/>
              <a:ext cx="1800000" cy="110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itle 2"/>
            <p:cNvSpPr txBox="1">
              <a:spLocks/>
            </p:cNvSpPr>
            <p:nvPr/>
          </p:nvSpPr>
          <p:spPr>
            <a:xfrm>
              <a:off x="2386093" y="2426740"/>
              <a:ext cx="1500038" cy="5902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rgbClr val="002060"/>
                  </a:solidFill>
                  <a:latin typeface="+mn-lt"/>
                </a:rPr>
                <a:t>3. mesh</a:t>
              </a:r>
              <a:endParaRPr 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99759" y="2090106"/>
            <a:ext cx="2444241" cy="2243769"/>
            <a:chOff x="5580512" y="4109406"/>
            <a:chExt cx="2444241" cy="2243769"/>
          </a:xfrm>
        </p:grpSpPr>
        <p:sp>
          <p:nvSpPr>
            <p:cNvPr id="32" name="Title 2"/>
            <p:cNvSpPr txBox="1">
              <a:spLocks/>
            </p:cNvSpPr>
            <p:nvPr/>
          </p:nvSpPr>
          <p:spPr>
            <a:xfrm>
              <a:off x="5673681" y="4109406"/>
              <a:ext cx="2351072" cy="590265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4. realistic result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80512" y="4600717"/>
              <a:ext cx="2341070" cy="1752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Group 33"/>
          <p:cNvGrpSpPr/>
          <p:nvPr/>
        </p:nvGrpSpPr>
        <p:grpSpPr>
          <a:xfrm>
            <a:off x="6610350" y="2190588"/>
            <a:ext cx="2533650" cy="2235888"/>
            <a:chOff x="5749881" y="4228938"/>
            <a:chExt cx="2533650" cy="2235888"/>
          </a:xfrm>
        </p:grpSpPr>
        <p:pic>
          <p:nvPicPr>
            <p:cNvPr id="40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5768931" y="4631554"/>
              <a:ext cx="2444362" cy="183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itle 2"/>
            <p:cNvSpPr txBox="1">
              <a:spLocks/>
            </p:cNvSpPr>
            <p:nvPr/>
          </p:nvSpPr>
          <p:spPr>
            <a:xfrm>
              <a:off x="5749881" y="4228938"/>
              <a:ext cx="2533650" cy="590265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+mn-lt"/>
                </a:rPr>
                <a:t>4.  Otherwise…</a:t>
              </a:r>
            </a:p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+mn-lt"/>
                </a:rPr>
                <a:t>sur</a:t>
              </a:r>
              <a:r>
                <a:rPr lang="en-US" sz="2000" b="1" dirty="0" smtClean="0">
                  <a:solidFill>
                    <a:srgbClr val="0070C0"/>
                  </a:solidFill>
                  <a:latin typeface="+mn-lt"/>
                </a:rPr>
                <a:t>real</a:t>
              </a:r>
              <a:r>
                <a:rPr lang="en-US" sz="2000" b="1" dirty="0" smtClean="0">
                  <a:solidFill>
                    <a:srgbClr val="92D050"/>
                  </a:solidFill>
                  <a:latin typeface="+mn-lt"/>
                </a:rPr>
                <a:t>istic</a:t>
              </a:r>
              <a:r>
                <a:rPr lang="en-US" sz="2000" b="1" dirty="0" smtClean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res</a:t>
              </a:r>
              <a:r>
                <a:rPr lang="en-US" sz="2000" b="1" dirty="0" smtClean="0">
                  <a:solidFill>
                    <a:schemeClr val="bg2">
                      <a:lumMod val="25000"/>
                    </a:schemeClr>
                  </a:solidFill>
                  <a:latin typeface="+mn-lt"/>
                </a:rPr>
                <a:t>ult</a:t>
              </a:r>
              <a:endParaRPr lang="en-US" sz="2000" dirty="0">
                <a:solidFill>
                  <a:schemeClr val="bg2">
                    <a:lumMod val="25000"/>
                  </a:schemeClr>
                </a:solidFill>
                <a:latin typeface="+mn-lt"/>
              </a:endParaRPr>
            </a:p>
          </p:txBody>
        </p:sp>
      </p:grpSp>
      <p:sp>
        <p:nvSpPr>
          <p:cNvPr id="46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Electromagnetic tools                   Modeling process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92691" y="811901"/>
            <a:ext cx="3959270" cy="3164725"/>
            <a:chOff x="54591" y="516626"/>
            <a:chExt cx="3959270" cy="3164725"/>
          </a:xfrm>
        </p:grpSpPr>
        <p:sp>
          <p:nvSpPr>
            <p:cNvPr id="23" name="Rectangle 22"/>
            <p:cNvSpPr/>
            <p:nvPr/>
          </p:nvSpPr>
          <p:spPr>
            <a:xfrm>
              <a:off x="245688" y="944823"/>
              <a:ext cx="1132764" cy="2560377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30"/>
            <p:cNvGrpSpPr/>
            <p:nvPr/>
          </p:nvGrpSpPr>
          <p:grpSpPr>
            <a:xfrm>
              <a:off x="339175" y="1017469"/>
              <a:ext cx="953110" cy="1516763"/>
              <a:chOff x="3392118" y="3514980"/>
              <a:chExt cx="1224136" cy="1882587"/>
            </a:xfrm>
          </p:grpSpPr>
          <p:pic>
            <p:nvPicPr>
              <p:cNvPr id="48132" name="Picture 4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2186" y="5207166"/>
                <a:ext cx="1224000" cy="190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8133" name="Picture 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392118" y="3514980"/>
                <a:ext cx="1224136" cy="1728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1463735" y="2511631"/>
              <a:ext cx="1134000" cy="99950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1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9543" y="2567746"/>
              <a:ext cx="923813" cy="232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2731691" y="3040082"/>
              <a:ext cx="1134000" cy="479381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2338" name="Picture 2" descr="http://www.mrfn.cn/uploadfile/mweda/uploadfile/200808/20080830110416616.jpg"/>
            <p:cNvPicPr>
              <a:picLocks noChangeAspect="1" noChangeArrowheads="1"/>
            </p:cNvPicPr>
            <p:nvPr/>
          </p:nvPicPr>
          <p:blipFill>
            <a:blip r:embed="rId11" cstate="print"/>
            <a:srcRect l="27039" t="3444" r="27896" b="71061"/>
            <a:stretch>
              <a:fillRect/>
            </a:stretch>
          </p:blipFill>
          <p:spPr bwMode="auto">
            <a:xfrm>
              <a:off x="2780907" y="3080858"/>
              <a:ext cx="1009399" cy="323525"/>
            </a:xfrm>
            <a:prstGeom prst="rect">
              <a:avLst/>
            </a:prstGeom>
            <a:noFill/>
          </p:spPr>
        </p:pic>
        <p:sp>
          <p:nvSpPr>
            <p:cNvPr id="30" name="Title 2"/>
            <p:cNvSpPr txBox="1">
              <a:spLocks/>
            </p:cNvSpPr>
            <p:nvPr/>
          </p:nvSpPr>
          <p:spPr>
            <a:xfrm>
              <a:off x="1572102" y="617225"/>
              <a:ext cx="2287132" cy="11805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3200" b="1" dirty="0" smtClean="0">
                  <a:solidFill>
                    <a:srgbClr val="002060"/>
                  </a:solidFill>
                </a:rPr>
                <a:t>EM tools usage</a:t>
              </a:r>
              <a:endParaRPr lang="en-US" sz="3200" dirty="0">
                <a:solidFill>
                  <a:srgbClr val="00206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4591" y="516626"/>
              <a:ext cx="3959270" cy="3164725"/>
            </a:xfrm>
            <a:prstGeom prst="roundRect">
              <a:avLst>
                <a:gd name="adj" fmla="val 743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8836" y="637699"/>
              <a:ext cx="11849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Beam, TD, FD</a:t>
              </a:r>
              <a:endParaRPr lang="en-US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128186" y="2690152"/>
              <a:ext cx="3898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FD</a:t>
              </a:r>
              <a:endParaRPr lang="en-US" sz="12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447829" y="2149822"/>
              <a:ext cx="11849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Beam, TD, FD</a:t>
              </a:r>
              <a:endParaRPr lang="en-US" sz="1200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77421" y="4749752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158372" y="4863255"/>
            <a:ext cx="8871328" cy="1956645"/>
            <a:chOff x="158372" y="4863255"/>
            <a:chExt cx="8871328" cy="1956645"/>
          </a:xfrm>
        </p:grpSpPr>
        <p:sp>
          <p:nvSpPr>
            <p:cNvPr id="38" name="Rectangle 37"/>
            <p:cNvSpPr/>
            <p:nvPr/>
          </p:nvSpPr>
          <p:spPr>
            <a:xfrm>
              <a:off x="158372" y="4863255"/>
              <a:ext cx="8828538" cy="19566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noFill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62280" y="4953718"/>
              <a:ext cx="1598668" cy="1713838"/>
              <a:chOff x="276580" y="4839418"/>
              <a:chExt cx="1598668" cy="1713838"/>
            </a:xfrm>
          </p:grpSpPr>
          <p:grpSp>
            <p:nvGrpSpPr>
              <p:cNvPr id="42" name="Group 16"/>
              <p:cNvGrpSpPr/>
              <p:nvPr/>
            </p:nvGrpSpPr>
            <p:grpSpPr>
              <a:xfrm>
                <a:off x="276580" y="4839418"/>
                <a:ext cx="1598668" cy="833702"/>
                <a:chOff x="379758" y="1938599"/>
                <a:chExt cx="1598668" cy="833702"/>
              </a:xfrm>
            </p:grpSpPr>
            <p:pic>
              <p:nvPicPr>
                <p:cNvPr id="47" name="Picture 4" descr="E:\CST\BPM (TI)\bpm_parametric_study_BPMI_Offset_01.png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5652"/>
                <a:stretch/>
              </p:blipFill>
              <p:spPr bwMode="auto">
                <a:xfrm>
                  <a:off x="513656" y="1938599"/>
                  <a:ext cx="1340146" cy="8337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8" name="TextBox 47"/>
                <p:cNvSpPr txBox="1"/>
                <p:nvPr/>
              </p:nvSpPr>
              <p:spPr>
                <a:xfrm>
                  <a:off x="379758" y="2022887"/>
                  <a:ext cx="159866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Calibri" pitchFamily="34" charset="0"/>
                      <a:cs typeface="Calibri" pitchFamily="34" charset="0"/>
                    </a:rPr>
                    <a:t>Bunch charge distribution in Time</a:t>
                  </a:r>
                  <a:endParaRPr lang="en-US" sz="1200" b="1" dirty="0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grpSp>
            <p:nvGrpSpPr>
              <p:cNvPr id="43" name="Group 10"/>
              <p:cNvGrpSpPr/>
              <p:nvPr/>
            </p:nvGrpSpPr>
            <p:grpSpPr>
              <a:xfrm>
                <a:off x="409914" y="5709851"/>
                <a:ext cx="1332000" cy="843405"/>
                <a:chOff x="0" y="3356993"/>
                <a:chExt cx="1332000" cy="843405"/>
              </a:xfrm>
            </p:grpSpPr>
            <p:pic>
              <p:nvPicPr>
                <p:cNvPr id="44" name="Picture 5" descr="E:\CST\BPM (TI)\bpm_parametric_study_BPMI_Offset_02.png"/>
                <p:cNvPicPr>
                  <a:picLocks noChangeAspect="1" noChangeArrowheads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7129"/>
                <a:stretch/>
              </p:blipFill>
              <p:spPr bwMode="auto">
                <a:xfrm>
                  <a:off x="0" y="3356993"/>
                  <a:ext cx="1332000" cy="84340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5" name="TextBox 44"/>
                <p:cNvSpPr txBox="1"/>
                <p:nvPr/>
              </p:nvSpPr>
              <p:spPr>
                <a:xfrm>
                  <a:off x="0" y="3462451"/>
                  <a:ext cx="13320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Calibri" pitchFamily="34" charset="0"/>
                      <a:cs typeface="Calibri" pitchFamily="34" charset="0"/>
                    </a:rPr>
                    <a:t>Bunch charge distribution spectrum, Freq</a:t>
                  </a:r>
                  <a:endParaRPr lang="en-US" sz="1200" b="1" dirty="0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1910078" y="5272161"/>
              <a:ext cx="1800199" cy="1076953"/>
              <a:chOff x="3378002" y="3595928"/>
              <a:chExt cx="1800199" cy="1076953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3378002" y="4365104"/>
                <a:ext cx="18001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alibri" pitchFamily="34" charset="0"/>
                    <a:cs typeface="Calibri" pitchFamily="34" charset="0"/>
                  </a:rPr>
                  <a:t>Max bunch frequency</a:t>
                </a:r>
                <a:endParaRPr lang="en-US" sz="1400" b="1" u="sng" dirty="0">
                  <a:latin typeface="Calibri" pitchFamily="34" charset="0"/>
                  <a:cs typeface="Calibri" pitchFamily="34" charset="0"/>
                </a:endParaRPr>
              </a:p>
            </p:txBody>
          </p:sp>
          <p:pic>
            <p:nvPicPr>
              <p:cNvPr id="51" name="Picture 1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33755" t="48895" r="38850" b="28242"/>
              <a:stretch>
                <a:fillRect/>
              </a:stretch>
            </p:blipFill>
            <p:spPr bwMode="auto">
              <a:xfrm>
                <a:off x="3432007" y="3595928"/>
                <a:ext cx="1692188" cy="769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3" name="Right Arrow 52"/>
            <p:cNvSpPr/>
            <p:nvPr/>
          </p:nvSpPr>
          <p:spPr>
            <a:xfrm>
              <a:off x="5667375" y="5475003"/>
              <a:ext cx="781050" cy="671269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591300" y="4963393"/>
              <a:ext cx="2438400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Simulation constraints:</a:t>
              </a: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Smallest/largest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meshcell</a:t>
              </a:r>
              <a:endParaRPr lang="en-US" sz="1400" dirty="0" smtClean="0">
                <a:latin typeface="Calibri" pitchFamily="34" charset="0"/>
                <a:cs typeface="Calibri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Total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meshcount</a:t>
              </a:r>
              <a:endParaRPr lang="en-US" sz="1400" dirty="0">
                <a:latin typeface="Calibri" pitchFamily="34" charset="0"/>
                <a:cs typeface="Calibri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Simulation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timestep</a:t>
              </a:r>
              <a:endParaRPr lang="en-US" sz="1400" dirty="0" smtClean="0">
                <a:latin typeface="Calibri" pitchFamily="34" charset="0"/>
                <a:cs typeface="Calibri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Frequency range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926117" y="5096065"/>
              <a:ext cx="1565685" cy="1429144"/>
              <a:chOff x="3868967" y="4892928"/>
              <a:chExt cx="1565685" cy="1429144"/>
            </a:xfrm>
          </p:grpSpPr>
          <p:pic>
            <p:nvPicPr>
              <p:cNvPr id="56" name="Picture 1" descr="D:\Personal\Materials\BPM workshop\picks\mesh.gif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577402" y="5445233"/>
                <a:ext cx="857250" cy="857250"/>
              </a:xfrm>
              <a:prstGeom prst="rect">
                <a:avLst/>
              </a:prstGeom>
              <a:noFill/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3878492" y="4892928"/>
                <a:ext cx="15309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alibri" pitchFamily="34" charset="0"/>
                    <a:cs typeface="Calibri" pitchFamily="34" charset="0"/>
                  </a:rPr>
                  <a:t>Geometry &amp; Smallest detail</a:t>
                </a:r>
                <a:endParaRPr lang="en-US" sz="1400" b="1" u="sng" dirty="0">
                  <a:latin typeface="Calibri" pitchFamily="34" charset="0"/>
                  <a:cs typeface="Calibri" pitchFamily="34" charset="0"/>
                </a:endParaRPr>
              </a:p>
            </p:txBody>
          </p:sp>
          <p:pic>
            <p:nvPicPr>
              <p:cNvPr id="58" name="Picture 10"/>
              <p:cNvPicPr>
                <a:picLocks noChangeAspect="1"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/>
            </p:blipFill>
            <p:spPr bwMode="auto">
              <a:xfrm>
                <a:off x="3868967" y="5425645"/>
                <a:ext cx="694149" cy="896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45995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32" t="10493" r="1642" b="58925"/>
          <a:stretch/>
        </p:blipFill>
        <p:spPr bwMode="auto">
          <a:xfrm>
            <a:off x="5600783" y="4607582"/>
            <a:ext cx="2256573" cy="120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47625" y="3979140"/>
            <a:ext cx="5046427" cy="28788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pic>
        <p:nvPicPr>
          <p:cNvPr id="2" name="Picture 2" descr="C:\Personal\My Dropbox\CERN\Projects\Presentations\Picks\wcm_signal_comparison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76412" y="4382453"/>
            <a:ext cx="4599272" cy="226130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EM study of PS-dedicated </a:t>
            </a: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Wall Current Monitors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268" name="Picture 4" descr="C:\Users\snoop58\Desktop\wcm_pillbox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3559" y="4638358"/>
            <a:ext cx="1249641" cy="874749"/>
          </a:xfrm>
          <a:prstGeom prst="rect">
            <a:avLst/>
          </a:prstGeom>
          <a:noFill/>
        </p:spPr>
      </p:pic>
      <p:pic>
        <p:nvPicPr>
          <p:cNvPr id="11269" name="Picture 5" descr="C:\Users\snoop58\Desktop\wcm_trnsition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1641" y="5550107"/>
            <a:ext cx="1661559" cy="814164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14649" y="4006436"/>
            <a:ext cx="50097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Simulated time response of resistors for both types of WCM. </a:t>
            </a:r>
            <a:endParaRPr lang="en-GB" sz="1400" baseline="30000" dirty="0"/>
          </a:p>
        </p:txBody>
      </p:sp>
      <p:grpSp>
        <p:nvGrpSpPr>
          <p:cNvPr id="3" name="Group 2"/>
          <p:cNvGrpSpPr/>
          <p:nvPr/>
        </p:nvGrpSpPr>
        <p:grpSpPr>
          <a:xfrm>
            <a:off x="4786204" y="1245849"/>
            <a:ext cx="4357796" cy="2656562"/>
            <a:chOff x="4895388" y="1268035"/>
            <a:chExt cx="4357796" cy="2656562"/>
          </a:xfrm>
        </p:grpSpPr>
        <p:sp>
          <p:nvSpPr>
            <p:cNvPr id="9" name="TextBox 8"/>
            <p:cNvSpPr txBox="1"/>
            <p:nvPr/>
          </p:nvSpPr>
          <p:spPr>
            <a:xfrm>
              <a:off x="4895388" y="1423665"/>
              <a:ext cx="17401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Transition WCM </a:t>
              </a:r>
            </a:p>
          </p:txBody>
        </p:sp>
        <p:pic>
          <p:nvPicPr>
            <p:cNvPr id="15" name="Picture 1" descr="D:\Personal\Dropbox\CERN\Projects\PS - WCM\results\wcm_k_12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91222" y="1835065"/>
              <a:ext cx="4256440" cy="1648048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6874630" y="1268035"/>
              <a:ext cx="2261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+ Simple </a:t>
              </a:r>
              <a:r>
                <a:rPr lang="en-US" sz="1200" dirty="0" err="1" smtClean="0">
                  <a:solidFill>
                    <a:srgbClr val="0070C0"/>
                  </a:solidFill>
                </a:rPr>
                <a:t>feedthroughs</a:t>
              </a:r>
              <a:endParaRPr lang="en-US" sz="1200" dirty="0" smtClean="0">
                <a:solidFill>
                  <a:srgbClr val="0070C0"/>
                </a:solidFill>
              </a:endParaRP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+ Resistors on circular arc</a:t>
              </a:r>
              <a:endParaRPr lang="en-US" sz="1200" dirty="0" smtClean="0"/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- Long design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- Resonant cavity</a:t>
              </a:r>
            </a:p>
          </p:txBody>
        </p:sp>
        <p:pic>
          <p:nvPicPr>
            <p:cNvPr id="38914" name="Picture 2" descr="D:\Personal\Dropbox\CERN\Projects\PS - WCM\results\wcm_k_09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5341" y="2928715"/>
              <a:ext cx="1327843" cy="995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-33337" y="1044854"/>
            <a:ext cx="4579094" cy="2813768"/>
            <a:chOff x="223838" y="1044854"/>
            <a:chExt cx="4579094" cy="2813768"/>
          </a:xfrm>
        </p:grpSpPr>
        <p:pic>
          <p:nvPicPr>
            <p:cNvPr id="16" name="Picture 2" descr="D:\Personal\Dropbox\CERN\Projects\PS - WCM\results\wcm_p_09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51402" y="1517834"/>
              <a:ext cx="2976755" cy="2340788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223838" y="1255199"/>
              <a:ext cx="18422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Pill-box WCM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95853" y="1044854"/>
              <a:ext cx="2261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+ Short</a:t>
              </a: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+ No transitions</a:t>
              </a:r>
              <a:endParaRPr lang="en-US" sz="1200" dirty="0" smtClean="0"/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- Resistors on elliptical arc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- More complex </a:t>
              </a:r>
              <a:r>
                <a:rPr lang="en-US" sz="1200" dirty="0" err="1" smtClean="0">
                  <a:solidFill>
                    <a:srgbClr val="FF0000"/>
                  </a:solidFill>
                </a:rPr>
                <a:t>feedthroughs</a:t>
              </a:r>
              <a:endParaRPr lang="en-US" sz="1200" dirty="0" smtClean="0">
                <a:solidFill>
                  <a:srgbClr val="FF0000"/>
                </a:solidFill>
              </a:endParaRPr>
            </a:p>
          </p:txBody>
        </p:sp>
        <p:pic>
          <p:nvPicPr>
            <p:cNvPr id="38915" name="Picture 3" descr="D:\Personal\Dropbox\CERN\Projects\PS - WCM\results\wcm_p_07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906" y="3059814"/>
              <a:ext cx="1580026" cy="73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1" t="17301" r="5224" b="43549"/>
          <a:stretch/>
        </p:blipFill>
        <p:spPr bwMode="auto">
          <a:xfrm>
            <a:off x="6363650" y="5347935"/>
            <a:ext cx="2703615" cy="11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834116" y="423080"/>
            <a:ext cx="5475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Target: </a:t>
            </a:r>
            <a:r>
              <a:rPr lang="en-US" sz="1400" dirty="0" smtClean="0"/>
              <a:t>a WCM with 3GHz bandwidth to be used for beam shape monitoring and longitudinal tomography. 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600783" y="4129411"/>
            <a:ext cx="3146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Feedthrough</a:t>
            </a:r>
            <a:r>
              <a:rPr lang="en-US" sz="1600" b="1" dirty="0" smtClean="0"/>
              <a:t> design for WCM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14649" y="980279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7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Beam Position Monitors: types / purposes / meshing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24196" y="1183751"/>
            <a:ext cx="8867219" cy="4747191"/>
            <a:chOff x="124196" y="944639"/>
            <a:chExt cx="8867219" cy="4747191"/>
          </a:xfrm>
        </p:grpSpPr>
        <p:sp>
          <p:nvSpPr>
            <p:cNvPr id="21" name="Rectangle 20"/>
            <p:cNvSpPr/>
            <p:nvPr/>
          </p:nvSpPr>
          <p:spPr>
            <a:xfrm>
              <a:off x="276580" y="2797014"/>
              <a:ext cx="16383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Flat-head buttons:</a:t>
              </a:r>
            </a:p>
            <a:p>
              <a:pPr algn="ctr"/>
              <a:r>
                <a:rPr lang="en-US" sz="1400" dirty="0" smtClean="0"/>
                <a:t>Transfer lines</a:t>
              </a:r>
              <a:endParaRPr lang="en-US" sz="1400" dirty="0"/>
            </a:p>
          </p:txBody>
        </p:sp>
        <p:pic>
          <p:nvPicPr>
            <p:cNvPr id="23" name="Picture 2" descr="D:\Personal\My Dropbox\bpmb_button_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726" t="3478" r="25147" b="5501"/>
            <a:stretch>
              <a:fillRect/>
            </a:stretch>
          </p:blipFill>
          <p:spPr bwMode="auto">
            <a:xfrm>
              <a:off x="124196" y="944639"/>
              <a:ext cx="1943069" cy="1332148"/>
            </a:xfrm>
            <a:prstGeom prst="rect">
              <a:avLst/>
            </a:prstGeom>
            <a:noFill/>
          </p:spPr>
        </p:pic>
        <p:pic>
          <p:nvPicPr>
            <p:cNvPr id="24" name="Picture 3" descr="D:\Personal\My Dropbox\BPMS_0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154" r="25790" b="28871"/>
            <a:stretch>
              <a:fillRect/>
            </a:stretch>
          </p:blipFill>
          <p:spPr bwMode="auto">
            <a:xfrm>
              <a:off x="5819775" y="993638"/>
              <a:ext cx="3171640" cy="1234150"/>
            </a:xfrm>
            <a:prstGeom prst="rect">
              <a:avLst/>
            </a:prstGeom>
            <a:noFill/>
          </p:spPr>
        </p:pic>
        <p:pic>
          <p:nvPicPr>
            <p:cNvPr id="26" name="Picture 1" descr="D:\Personal\My Dropbox\bpm_phaseII_0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92" t="2215" r="46019" b="5605"/>
            <a:stretch>
              <a:fillRect/>
            </a:stretch>
          </p:blipFill>
          <p:spPr bwMode="auto">
            <a:xfrm>
              <a:off x="4039126" y="944713"/>
              <a:ext cx="1499547" cy="1332000"/>
            </a:xfrm>
            <a:prstGeom prst="rect">
              <a:avLst/>
            </a:prstGeom>
            <a:noFill/>
          </p:spPr>
        </p:pic>
        <p:pic>
          <p:nvPicPr>
            <p:cNvPr id="27" name="Pict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62540" y="944713"/>
              <a:ext cx="1000076" cy="13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Rectangle 27"/>
            <p:cNvSpPr/>
            <p:nvPr/>
          </p:nvSpPr>
          <p:spPr>
            <a:xfrm>
              <a:off x="2300603" y="2797014"/>
              <a:ext cx="132395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Curved-head </a:t>
              </a:r>
            </a:p>
            <a:p>
              <a:pPr algn="ctr"/>
              <a:r>
                <a:rPr lang="en-US" sz="1400" dirty="0" smtClean="0"/>
                <a:t>buttons: LHC</a:t>
              </a:r>
              <a:endParaRPr lang="en-US" sz="14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006344" y="2797014"/>
              <a:ext cx="15651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Movable buttons: </a:t>
              </a:r>
            </a:p>
            <a:p>
              <a:pPr algn="ctr"/>
              <a:r>
                <a:rPr lang="en-US" sz="1400" dirty="0" smtClean="0"/>
                <a:t>LHC Collimators</a:t>
              </a:r>
              <a:endParaRPr lang="en-US" sz="14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381533" y="2797014"/>
              <a:ext cx="204812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Strip-lines: directional PS/LHC BPMs</a:t>
              </a:r>
              <a:endParaRPr lang="en-US" sz="1400" dirty="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544"/>
            <a:stretch/>
          </p:blipFill>
          <p:spPr bwMode="auto">
            <a:xfrm rot="16200000" flipH="1">
              <a:off x="195730" y="4064052"/>
              <a:ext cx="1800000" cy="1455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4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05595" y="3891829"/>
              <a:ext cx="1800000" cy="1469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2578" y="3891829"/>
              <a:ext cx="1440000" cy="1611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888899" y="3891829"/>
              <a:ext cx="1800000" cy="1360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5" name="TextBox 34"/>
          <p:cNvSpPr txBox="1"/>
          <p:nvPr/>
        </p:nvSpPr>
        <p:spPr>
          <a:xfrm rot="16200000">
            <a:off x="1514848" y="1715959"/>
            <a:ext cx="6345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3.4 cm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22968" y="1737730"/>
            <a:ext cx="6345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1 cm</a:t>
            </a:r>
          </a:p>
        </p:txBody>
      </p:sp>
      <p:sp>
        <p:nvSpPr>
          <p:cNvPr id="46" name="TextBox 45"/>
          <p:cNvSpPr txBox="1"/>
          <p:nvPr/>
        </p:nvSpPr>
        <p:spPr>
          <a:xfrm rot="20803296">
            <a:off x="6797389" y="1998988"/>
            <a:ext cx="6345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12 cm</a:t>
            </a:r>
          </a:p>
        </p:txBody>
      </p:sp>
      <p:sp>
        <p:nvSpPr>
          <p:cNvPr id="48" name="TextBox 47"/>
          <p:cNvSpPr txBox="1"/>
          <p:nvPr/>
        </p:nvSpPr>
        <p:spPr>
          <a:xfrm rot="19659927">
            <a:off x="2807279" y="1844610"/>
            <a:ext cx="6345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3.4 cm</a:t>
            </a:r>
          </a:p>
        </p:txBody>
      </p:sp>
    </p:spTree>
    <p:extLst>
      <p:ext uri="{BB962C8B-B14F-4D97-AF65-F5344CB8AC3E}">
        <p14:creationId xmlns:p14="http://schemas.microsoft.com/office/powerpoint/2010/main" val="143989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Beam Position Monitors: 1D/2D non-linearity and correction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0251" y="445602"/>
            <a:ext cx="2392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What is BPM non-linearity?</a:t>
            </a:r>
            <a:endParaRPr lang="en-US" sz="1400" b="1" u="sng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00256" y="754306"/>
            <a:ext cx="3343382" cy="2429551"/>
            <a:chOff x="245660" y="754308"/>
            <a:chExt cx="3343382" cy="2429551"/>
          </a:xfrm>
        </p:grpSpPr>
        <p:pic>
          <p:nvPicPr>
            <p:cNvPr id="140291" name="Picture 3" descr="D:\Personal\Dropbox\CERN\Events\2012.12 - BI day\picks\bpm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60" y="754308"/>
              <a:ext cx="2595405" cy="242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635430" y="2183972"/>
              <a:ext cx="1953612" cy="656205"/>
            </a:xfrm>
            <a:prstGeom prst="rect">
              <a:avLst/>
            </a:prstGeom>
            <a:blipFill rotWithShape="1">
              <a:blip r:embed="rId4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756909" y="3197505"/>
            <a:ext cx="11637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Geometrical scaling factor</a:t>
            </a:r>
            <a:endParaRPr lang="en-US" sz="1100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047165" y="2904187"/>
            <a:ext cx="15012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BPM readout</a:t>
            </a:r>
            <a:endParaRPr lang="en-US" sz="1100" u="sng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-799704" y="3270804"/>
            <a:ext cx="438259" cy="1632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3773" y="378929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8" idx="0"/>
          </p:cNvCxnSpPr>
          <p:nvPr/>
        </p:nvCxnSpPr>
        <p:spPr>
          <a:xfrm flipV="1">
            <a:off x="2338765" y="2743200"/>
            <a:ext cx="227014" cy="4543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1"/>
          <p:cNvGrpSpPr/>
          <p:nvPr/>
        </p:nvGrpSpPr>
        <p:grpSpPr>
          <a:xfrm>
            <a:off x="5201173" y="688559"/>
            <a:ext cx="3724463" cy="2939833"/>
            <a:chOff x="38731" y="4009606"/>
            <a:chExt cx="3724463" cy="2939833"/>
          </a:xfrm>
        </p:grpSpPr>
        <p:pic>
          <p:nvPicPr>
            <p:cNvPr id="36" name="Picture 2" descr="C:\Personal\Temp\sweep_meas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31" y="4009606"/>
              <a:ext cx="3059556" cy="29398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" name="Rectangle 36"/>
            <p:cNvSpPr/>
            <p:nvPr/>
          </p:nvSpPr>
          <p:spPr>
            <a:xfrm>
              <a:off x="2279175" y="4075353"/>
              <a:ext cx="148401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b="1" dirty="0" smtClean="0"/>
                <a:t>SPS-LHC </a:t>
              </a:r>
            </a:p>
            <a:p>
              <a:r>
                <a:rPr lang="en-US" sz="1100" b="1" dirty="0" smtClean="0"/>
                <a:t>transfer line BPMI</a:t>
              </a:r>
              <a:endParaRPr lang="en-US" sz="1100" b="1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971800" y="1932637"/>
            <a:ext cx="15049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 approximation!</a:t>
            </a:r>
            <a:endParaRPr lang="en-US" sz="1200" b="1" u="sng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581275" y="2219325"/>
            <a:ext cx="190500" cy="571500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7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12922" y="1563693"/>
            <a:ext cx="5819116" cy="30765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Beam Position Monitors: 1D/2D non-linearity and correction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653115" y="131851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00251" y="445602"/>
            <a:ext cx="2392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What is BPM non-linearity?</a:t>
            </a:r>
            <a:endParaRPr lang="en-US" sz="1400" b="1" u="sng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00256" y="754306"/>
            <a:ext cx="3343382" cy="2429551"/>
            <a:chOff x="245660" y="754308"/>
            <a:chExt cx="3343382" cy="2429551"/>
          </a:xfrm>
        </p:grpSpPr>
        <p:pic>
          <p:nvPicPr>
            <p:cNvPr id="140291" name="Picture 3" descr="D:\Personal\Dropbox\CERN\Events\2012.12 - BI day\picks\bpm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60" y="754308"/>
              <a:ext cx="2595405" cy="2429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635430" y="2183972"/>
              <a:ext cx="1953612" cy="656205"/>
            </a:xfrm>
            <a:prstGeom prst="rect">
              <a:avLst/>
            </a:prstGeom>
            <a:blipFill rotWithShape="1">
              <a:blip r:embed="rId5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en-US">
                  <a:noFill/>
                </a:rPr>
                <a:t> 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756909" y="3197505"/>
            <a:ext cx="11637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Geometrical scaling factor</a:t>
            </a:r>
            <a:endParaRPr lang="en-US" sz="1100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047165" y="2904187"/>
            <a:ext cx="15012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BPM readout</a:t>
            </a:r>
            <a:endParaRPr lang="en-US" sz="1100" u="sng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-799704" y="3270804"/>
            <a:ext cx="438259" cy="1632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409" name="Picture 1" descr="D:\Personal\Dropbox\CERN\Projects\LHC - BPM\results\bpmi\BPMI_offset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70959" y="5768162"/>
            <a:ext cx="2477035" cy="2179675"/>
          </a:xfrm>
          <a:prstGeom prst="rect">
            <a:avLst/>
          </a:prstGeom>
          <a:noFill/>
        </p:spPr>
      </p:pic>
      <p:grpSp>
        <p:nvGrpSpPr>
          <p:cNvPr id="22" name="Group 21"/>
          <p:cNvGrpSpPr/>
          <p:nvPr/>
        </p:nvGrpSpPr>
        <p:grpSpPr>
          <a:xfrm>
            <a:off x="95529" y="3915987"/>
            <a:ext cx="8722270" cy="2942013"/>
            <a:chOff x="95529" y="3915987"/>
            <a:chExt cx="8722270" cy="2942013"/>
          </a:xfrm>
        </p:grpSpPr>
        <p:pic>
          <p:nvPicPr>
            <p:cNvPr id="23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6790" y="4466177"/>
              <a:ext cx="2160000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12685" y="4466177"/>
              <a:ext cx="2109474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069722" y="4046859"/>
              <a:ext cx="2645546" cy="1869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95529" y="3915987"/>
              <a:ext cx="3480183" cy="461665"/>
            </a:xfrm>
            <a:prstGeom prst="wedgeRectCallout">
              <a:avLst>
                <a:gd name="adj1" fmla="val -24000"/>
                <a:gd name="adj2" fmla="val 180748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Average error in beam allowed area: 1.1 mm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Max error for on-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diag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beam: 6mm!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2797791" y="5245926"/>
              <a:ext cx="818866" cy="600502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80522" y="3920538"/>
              <a:ext cx="2019869" cy="461665"/>
            </a:xfrm>
            <a:prstGeom prst="wedgeRectCallout">
              <a:avLst>
                <a:gd name="adj1" fmla="val 36782"/>
                <a:gd name="adj2" fmla="val 136405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B050"/>
                  </a:solidFill>
                </a:rPr>
                <a:t>Max error for on-</a:t>
              </a:r>
              <a:r>
                <a:rPr lang="en-US" sz="1200" b="1" dirty="0" err="1" smtClean="0">
                  <a:solidFill>
                    <a:srgbClr val="00B050"/>
                  </a:solidFill>
                </a:rPr>
                <a:t>diag</a:t>
              </a:r>
              <a:r>
                <a:rPr lang="en-US" sz="1200" b="1" dirty="0" smtClean="0">
                  <a:solidFill>
                    <a:srgbClr val="00B050"/>
                  </a:solidFill>
                </a:rPr>
                <a:t> beam: &lt; 100 um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765908" y="4462073"/>
              <a:ext cx="105189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BPMD 131 mm</a:t>
              </a:r>
              <a:endParaRPr lang="en-US" sz="1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0028" y="6611779"/>
              <a:ext cx="5220269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 smtClean="0"/>
                <a:t>Before</a:t>
              </a:r>
              <a:r>
                <a:rPr lang="en-US" sz="1000" dirty="0" smtClean="0"/>
                <a:t>        BPM “pillow-shaped” </a:t>
              </a:r>
              <a:r>
                <a:rPr lang="en-US" sz="1000" dirty="0" err="1" smtClean="0"/>
                <a:t>readback</a:t>
              </a:r>
              <a:r>
                <a:rPr lang="en-US" sz="1000" dirty="0" smtClean="0"/>
                <a:t> versus initial beam position map        </a:t>
              </a:r>
              <a:r>
                <a:rPr lang="en-US" sz="1000" b="1" dirty="0" smtClean="0"/>
                <a:t>After</a:t>
              </a:r>
              <a:endParaRPr lang="en-US" sz="1000" b="1" dirty="0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163773" y="378929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8" idx="0"/>
          </p:cNvCxnSpPr>
          <p:nvPr/>
        </p:nvCxnSpPr>
        <p:spPr>
          <a:xfrm flipV="1">
            <a:off x="2338765" y="2743200"/>
            <a:ext cx="227014" cy="4543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70959" y="2409872"/>
            <a:ext cx="3231581" cy="243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6" name="Group 45"/>
          <p:cNvGrpSpPr/>
          <p:nvPr/>
        </p:nvGrpSpPr>
        <p:grpSpPr>
          <a:xfrm>
            <a:off x="315320" y="5801710"/>
            <a:ext cx="2575745" cy="414333"/>
            <a:chOff x="-2954117" y="3831021"/>
            <a:chExt cx="2575745" cy="414333"/>
          </a:xfrm>
        </p:grpSpPr>
        <p:sp>
          <p:nvSpPr>
            <p:cNvPr id="44" name="Rectangle 43"/>
            <p:cNvSpPr/>
            <p:nvPr/>
          </p:nvSpPr>
          <p:spPr>
            <a:xfrm>
              <a:off x="-2948151" y="3831021"/>
              <a:ext cx="2569779" cy="4099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067455"/>
                </p:ext>
              </p:extLst>
            </p:nvPr>
          </p:nvGraphicFramePr>
          <p:xfrm>
            <a:off x="-2954117" y="3908150"/>
            <a:ext cx="2520000" cy="337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412" name="Equation" r:id="rId11" imgW="1904760" imgH="253800" progId="Equation.DSMT4">
                    <p:embed/>
                  </p:oleObj>
                </mc:Choice>
                <mc:Fallback>
                  <p:oleObj name="Equation" r:id="rId11" imgW="1904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954117" y="3908150"/>
                          <a:ext cx="2520000" cy="3372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0" name="Group 49"/>
          <p:cNvGrpSpPr/>
          <p:nvPr/>
        </p:nvGrpSpPr>
        <p:grpSpPr>
          <a:xfrm>
            <a:off x="6101255" y="5985648"/>
            <a:ext cx="2569779" cy="698938"/>
            <a:chOff x="-2569779" y="7451835"/>
            <a:chExt cx="2569779" cy="698938"/>
          </a:xfrm>
        </p:grpSpPr>
        <p:sp>
          <p:nvSpPr>
            <p:cNvPr id="45" name="Rectangle 44"/>
            <p:cNvSpPr/>
            <p:nvPr/>
          </p:nvSpPr>
          <p:spPr>
            <a:xfrm>
              <a:off x="-2569779" y="7451835"/>
              <a:ext cx="2569779" cy="698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4391" name="Object 7"/>
            <p:cNvGraphicFramePr>
              <a:graphicFrameLocks noChangeAspect="1"/>
            </p:cNvGraphicFramePr>
            <p:nvPr/>
          </p:nvGraphicFramePr>
          <p:xfrm>
            <a:off x="-2520000" y="7513967"/>
            <a:ext cx="2520000" cy="6099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413" name="Equation" r:id="rId13" imgW="2209680" imgH="533160" progId="Equation.DSMT4">
                    <p:embed/>
                  </p:oleObj>
                </mc:Choice>
                <mc:Fallback>
                  <p:oleObj name="Equation" r:id="rId13" imgW="2209680" imgH="5331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520000" y="7513967"/>
                          <a:ext cx="2520000" cy="6099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TextBox 38"/>
          <p:cNvSpPr txBox="1"/>
          <p:nvPr/>
        </p:nvSpPr>
        <p:spPr>
          <a:xfrm>
            <a:off x="2971800" y="1932637"/>
            <a:ext cx="15049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 approximation!</a:t>
            </a:r>
            <a:endParaRPr lang="en-US" sz="1200" b="1" u="sng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581275" y="2219325"/>
            <a:ext cx="190500" cy="571500"/>
          </a:xfrm>
          <a:prstGeom prst="ellipse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0293" name="Picture 5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35" t="15129" r="25000" b="3949"/>
          <a:stretch/>
        </p:blipFill>
        <p:spPr bwMode="auto">
          <a:xfrm>
            <a:off x="5329025" y="445602"/>
            <a:ext cx="2962828" cy="329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2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9896850" y="1673763"/>
            <a:ext cx="5819116" cy="30765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423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spc="1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Beam Position Monitors: BI MD4 IR8 scan (29 Nov. 2012)</a:t>
            </a:r>
            <a:endParaRPr lang="en-US" sz="4000" spc="100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77200" y="6528816"/>
            <a:ext cx="1066800" cy="329184"/>
          </a:xfrm>
        </p:spPr>
        <p:txBody>
          <a:bodyPr/>
          <a:lstStyle/>
          <a:p>
            <a:fld id="{82523930-9B6E-4AC5-BC4C-5117E983CEB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653115" y="1318511"/>
            <a:ext cx="8761863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06" y="636270"/>
            <a:ext cx="2992044" cy="270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4" t="48916" r="46537" b="25113"/>
          <a:stretch>
            <a:fillRect/>
          </a:stretch>
        </p:blipFill>
        <p:spPr bwMode="auto">
          <a:xfrm>
            <a:off x="3562020" y="711212"/>
            <a:ext cx="1715833" cy="2295506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4546121" y="2191109"/>
            <a:ext cx="871268" cy="1164567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366245" y="2011072"/>
            <a:ext cx="160866" cy="1354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75030" y="2205327"/>
            <a:ext cx="135467" cy="1354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4097867" y="905932"/>
            <a:ext cx="990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BPMSW.1L8.B1</a:t>
            </a:r>
            <a:endParaRPr lang="en-US" sz="800" b="1" dirty="0"/>
          </a:p>
        </p:txBody>
      </p:sp>
      <p:sp>
        <p:nvSpPr>
          <p:cNvPr id="24" name="Rectangle 23"/>
          <p:cNvSpPr/>
          <p:nvPr/>
        </p:nvSpPr>
        <p:spPr>
          <a:xfrm>
            <a:off x="1024466" y="918816"/>
            <a:ext cx="22098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B1 Vertical orbit. Snapshot in time</a:t>
            </a:r>
            <a:endParaRPr lang="en-US" sz="1400" b="1" dirty="0"/>
          </a:p>
        </p:txBody>
      </p:sp>
      <p:pic>
        <p:nvPicPr>
          <p:cNvPr id="194564" name="Picture 4"/>
          <p:cNvPicPr>
            <a:picLocks noChangeAspect="1" noChangeArrowheads="1"/>
          </p:cNvPicPr>
          <p:nvPr/>
        </p:nvPicPr>
        <p:blipFill>
          <a:blip r:embed="rId4" cstate="print"/>
          <a:srcRect l="28763" t="18243" r="13979" b="5882"/>
          <a:stretch>
            <a:fillRect/>
          </a:stretch>
        </p:blipFill>
        <p:spPr bwMode="auto">
          <a:xfrm>
            <a:off x="6211978" y="568651"/>
            <a:ext cx="2794000" cy="285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6643316" y="1074579"/>
            <a:ext cx="2107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Single-term poly used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1413934" y="1955800"/>
            <a:ext cx="516466" cy="66886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947333" y="677333"/>
            <a:ext cx="1634067" cy="128693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38867" y="2633133"/>
            <a:ext cx="1606438" cy="3667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324726" y="3075587"/>
            <a:ext cx="27008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Difference btw Optics prediction and BPM measurement: </a:t>
            </a:r>
            <a:r>
              <a:rPr lang="en-US" sz="1400" b="1" dirty="0" smtClean="0">
                <a:solidFill>
                  <a:srgbClr val="FF0000"/>
                </a:solidFill>
              </a:rPr>
              <a:t>~2mm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14747" y="3458610"/>
            <a:ext cx="25909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EM Model: prediction map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81563" y="3798884"/>
            <a:ext cx="8565875" cy="3059116"/>
            <a:chOff x="281563" y="3798884"/>
            <a:chExt cx="8565875" cy="3059116"/>
          </a:xfrm>
        </p:grpSpPr>
        <p:grpSp>
          <p:nvGrpSpPr>
            <p:cNvPr id="35" name="Group 34"/>
            <p:cNvGrpSpPr/>
            <p:nvPr/>
          </p:nvGrpSpPr>
          <p:grpSpPr>
            <a:xfrm>
              <a:off x="281563" y="3815792"/>
              <a:ext cx="2718794" cy="2785534"/>
              <a:chOff x="423334" y="3801533"/>
              <a:chExt cx="2718794" cy="2785534"/>
            </a:xfrm>
          </p:grpSpPr>
          <p:pic>
            <p:nvPicPr>
              <p:cNvPr id="194565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5207" t="14728" r="13089" b="4897"/>
              <a:stretch>
                <a:fillRect/>
              </a:stretch>
            </p:blipFill>
            <p:spPr bwMode="auto">
              <a:xfrm>
                <a:off x="423334" y="3801533"/>
                <a:ext cx="2718794" cy="27855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Oval 21"/>
              <p:cNvSpPr/>
              <p:nvPr/>
            </p:nvSpPr>
            <p:spPr>
              <a:xfrm>
                <a:off x="1811866" y="6045200"/>
                <a:ext cx="160866" cy="13546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94566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l="24472" t="15864" r="13597" b="3478"/>
            <a:stretch>
              <a:fillRect/>
            </a:stretch>
          </p:blipFill>
          <p:spPr bwMode="auto">
            <a:xfrm>
              <a:off x="3221693" y="3798884"/>
              <a:ext cx="2720057" cy="278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Oval 37"/>
            <p:cNvSpPr/>
            <p:nvPr/>
          </p:nvSpPr>
          <p:spPr>
            <a:xfrm>
              <a:off x="4608826" y="6056583"/>
              <a:ext cx="92570" cy="9405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297571" y="3842952"/>
              <a:ext cx="2549867" cy="2676176"/>
              <a:chOff x="6297571" y="3842952"/>
              <a:chExt cx="2549867" cy="2676176"/>
            </a:xfrm>
          </p:grpSpPr>
          <p:pic>
            <p:nvPicPr>
              <p:cNvPr id="194567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25135" t="11372" r="24981" b="2900"/>
              <a:stretch>
                <a:fillRect/>
              </a:stretch>
            </p:blipFill>
            <p:spPr bwMode="auto">
              <a:xfrm>
                <a:off x="6297571" y="3842952"/>
                <a:ext cx="2549867" cy="2676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" name="Rectangle 40"/>
              <p:cNvSpPr/>
              <p:nvPr/>
            </p:nvSpPr>
            <p:spPr>
              <a:xfrm>
                <a:off x="6636699" y="5758452"/>
                <a:ext cx="206474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Cross-term poly used</a:t>
                </a:r>
                <a:endParaRPr lang="en-US" sz="1400" dirty="0"/>
              </a:p>
            </p:txBody>
          </p:sp>
        </p:grpSp>
        <p:sp>
          <p:nvSpPr>
            <p:cNvPr id="44" name="Oval 43"/>
            <p:cNvSpPr/>
            <p:nvPr/>
          </p:nvSpPr>
          <p:spPr>
            <a:xfrm>
              <a:off x="4700844" y="6165853"/>
              <a:ext cx="92570" cy="9405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21170" y="6604084"/>
              <a:ext cx="301924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 smtClean="0"/>
                <a:t>Difference between positions: </a:t>
              </a:r>
              <a:r>
                <a:rPr lang="en-US" sz="1050" b="1" dirty="0" smtClean="0">
                  <a:solidFill>
                    <a:srgbClr val="FF0000"/>
                  </a:solidFill>
                </a:rPr>
                <a:t>~1.8mm</a:t>
              </a:r>
              <a:endParaRPr lang="en-US" sz="1050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9805" y="4272104"/>
              <a:ext cx="23741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Overlay of scan trajectory over prediction map. 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Single-term poly correction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 flipV="1">
              <a:off x="4865298" y="6142008"/>
              <a:ext cx="345057" cy="474452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3532052" y="4303735"/>
              <a:ext cx="23741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Single-term poly </a:t>
              </a: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VS.</a:t>
              </a: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Cross-term poly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40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5919</TotalTime>
  <Words>1702</Words>
  <Application>Microsoft Office PowerPoint</Application>
  <PresentationFormat>On-screen Show (4:3)</PresentationFormat>
  <Paragraphs>315</Paragraphs>
  <Slides>26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Clarity</vt:lpstr>
      <vt:lpstr>Equation</vt:lpstr>
      <vt:lpstr>RF Simulations for the 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Andriy Nosych CERN 3-d year Fellow in  Beam Instrumentation</dc:title>
  <dc:creator>anosych</dc:creator>
  <cp:lastModifiedBy>anosych</cp:lastModifiedBy>
  <cp:revision>379</cp:revision>
  <dcterms:created xsi:type="dcterms:W3CDTF">2012-11-01T13:27:23Z</dcterms:created>
  <dcterms:modified xsi:type="dcterms:W3CDTF">2012-12-07T10:55:09Z</dcterms:modified>
</cp:coreProperties>
</file>