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8" r:id="rId10"/>
    <p:sldId id="269" r:id="rId11"/>
    <p:sldId id="295" r:id="rId12"/>
    <p:sldId id="267" r:id="rId13"/>
    <p:sldId id="270" r:id="rId14"/>
    <p:sldId id="271" r:id="rId15"/>
    <p:sldId id="272" r:id="rId16"/>
    <p:sldId id="273" r:id="rId17"/>
    <p:sldId id="299" r:id="rId18"/>
    <p:sldId id="274" r:id="rId19"/>
    <p:sldId id="275" r:id="rId20"/>
    <p:sldId id="276" r:id="rId21"/>
    <p:sldId id="277" r:id="rId22"/>
    <p:sldId id="278" r:id="rId23"/>
    <p:sldId id="279" r:id="rId24"/>
    <p:sldId id="280" r:id="rId25"/>
    <p:sldId id="281" r:id="rId26"/>
    <p:sldId id="282" r:id="rId27"/>
    <p:sldId id="293" r:id="rId28"/>
    <p:sldId id="294" r:id="rId29"/>
    <p:sldId id="298" r:id="rId30"/>
    <p:sldId id="283" r:id="rId31"/>
    <p:sldId id="284" r:id="rId32"/>
    <p:sldId id="285" r:id="rId33"/>
    <p:sldId id="286" r:id="rId34"/>
    <p:sldId id="296" r:id="rId35"/>
    <p:sldId id="287" r:id="rId36"/>
    <p:sldId id="288" r:id="rId37"/>
    <p:sldId id="289" r:id="rId38"/>
    <p:sldId id="290" r:id="rId39"/>
    <p:sldId id="291" r:id="rId40"/>
    <p:sldId id="297" r:id="rId41"/>
    <p:sldId id="292"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306" y="-7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675110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2849235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87797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2833796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1735012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201764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2555805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2797559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grayscl/>
            <a:extLst>
              <a:ext uri="{28A0092B-C50C-407E-A947-70E740481C1C}">
                <a14:useLocalDpi xmlns:a14="http://schemas.microsoft.com/office/drawing/2010/main" xmlns="" val="0"/>
              </a:ext>
            </a:extLst>
          </a:blip>
          <a:srcRect/>
          <a:stretch>
            <a:fillRect/>
          </a:stretch>
        </p:blipFill>
        <p:spPr bwMode="auto">
          <a:xfrm>
            <a:off x="0" y="330895"/>
            <a:ext cx="9144000" cy="65544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itle 5"/>
          <p:cNvSpPr>
            <a:spLocks noGrp="1"/>
          </p:cNvSpPr>
          <p:nvPr>
            <p:ph type="title"/>
          </p:nvPr>
        </p:nvSpPr>
        <p:spPr>
          <a:xfrm>
            <a:off x="0" y="0"/>
            <a:ext cx="9144000" cy="1412776"/>
          </a:xfrm>
          <a:solidFill>
            <a:schemeClr val="tx1"/>
          </a:solidFill>
        </p:spPr>
        <p:txBody>
          <a:bodyPr/>
          <a:lstStyle>
            <a:lvl1pPr>
              <a:defRPr>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xmlns="" val="3489545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4157430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6BCFEF-CECB-4467-A460-A81419B3505E}" type="datetimeFigureOut">
              <a:rPr lang="en-GB" smtClean="0"/>
              <a:pPr/>
              <a:t>07/12/2012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3731163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6BCFEF-CECB-4467-A460-A81419B3505E}" type="datetimeFigureOut">
              <a:rPr lang="en-GB" smtClean="0"/>
              <a:pPr/>
              <a:t>07/12/2012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2A0FC-D6DD-4EC7-930F-7BEB6E00AA8D}" type="slidenum">
              <a:rPr lang="en-GB" smtClean="0"/>
              <a:pPr/>
              <a:t>‹#›</a:t>
            </a:fld>
            <a:endParaRPr lang="en-GB" dirty="0"/>
          </a:p>
        </p:txBody>
      </p:sp>
    </p:spTree>
    <p:extLst>
      <p:ext uri="{BB962C8B-B14F-4D97-AF65-F5344CB8AC3E}">
        <p14:creationId xmlns:p14="http://schemas.microsoft.com/office/powerpoint/2010/main" xmlns="" val="450356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BI Outlook for 2013-15</a:t>
            </a:r>
            <a:br>
              <a:rPr lang="en-US" dirty="0" smtClean="0"/>
            </a:br>
            <a:r>
              <a:rPr lang="en-US" sz="2800" dirty="0" smtClean="0"/>
              <a:t>BI Day 2012</a:t>
            </a:r>
            <a:endParaRPr lang="en-US" dirty="0"/>
          </a:p>
        </p:txBody>
      </p:sp>
      <p:sp>
        <p:nvSpPr>
          <p:cNvPr id="3" name="Subtitle 2"/>
          <p:cNvSpPr>
            <a:spLocks noGrp="1"/>
          </p:cNvSpPr>
          <p:nvPr>
            <p:ph type="subTitle" idx="1"/>
          </p:nvPr>
        </p:nvSpPr>
        <p:spPr>
          <a:xfrm>
            <a:off x="1371600" y="3861048"/>
            <a:ext cx="6400800" cy="1126976"/>
          </a:xfrm>
        </p:spPr>
        <p:txBody>
          <a:bodyPr/>
          <a:lstStyle/>
          <a:p>
            <a:r>
              <a:rPr lang="en-US" dirty="0" smtClean="0"/>
              <a:t>Based on latest (last Monday) feedback from EN/EL</a:t>
            </a:r>
            <a:endParaRPr lang="en-US" dirty="0"/>
          </a:p>
        </p:txBody>
      </p:sp>
      <p:sp>
        <p:nvSpPr>
          <p:cNvPr id="4" name="Line Callout 1 (No Border) 3"/>
          <p:cNvSpPr/>
          <p:nvPr/>
        </p:nvSpPr>
        <p:spPr>
          <a:xfrm>
            <a:off x="2771800" y="5949280"/>
            <a:ext cx="504056" cy="216024"/>
          </a:xfrm>
          <a:prstGeom prst="callout1">
            <a:avLst>
              <a:gd name="adj1" fmla="val 101209"/>
              <a:gd name="adj2" fmla="val -1907"/>
              <a:gd name="adj3" fmla="val 321895"/>
              <a:gd name="adj4" fmla="val -4655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XXX</a:t>
            </a:r>
            <a:endParaRPr lang="en-US" sz="1100" dirty="0">
              <a:solidFill>
                <a:schemeClr val="tx1"/>
              </a:solidFill>
            </a:endParaRPr>
          </a:p>
        </p:txBody>
      </p:sp>
      <p:sp>
        <p:nvSpPr>
          <p:cNvPr id="5" name="Line Callout 1 (No Border) 4"/>
          <p:cNvSpPr/>
          <p:nvPr/>
        </p:nvSpPr>
        <p:spPr>
          <a:xfrm>
            <a:off x="2627784" y="5661248"/>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XXX</a:t>
            </a:r>
            <a:endParaRPr lang="en-US" sz="1100" dirty="0">
              <a:solidFill>
                <a:schemeClr val="tx1"/>
              </a:solidFill>
            </a:endParaRPr>
          </a:p>
        </p:txBody>
      </p:sp>
      <p:sp>
        <p:nvSpPr>
          <p:cNvPr id="6" name="Line Callout 1 (No Border) 5"/>
          <p:cNvSpPr/>
          <p:nvPr/>
        </p:nvSpPr>
        <p:spPr>
          <a:xfrm>
            <a:off x="2483768" y="5373216"/>
            <a:ext cx="504056" cy="216024"/>
          </a:xfrm>
          <a:prstGeom prst="callout1">
            <a:avLst>
              <a:gd name="adj1" fmla="val 101209"/>
              <a:gd name="adj2" fmla="val -1907"/>
              <a:gd name="adj3" fmla="val 321895"/>
              <a:gd name="adj4" fmla="val -4655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chemeClr val="tx1"/>
                </a:solidFill>
              </a:rPr>
              <a:t>XXX</a:t>
            </a:r>
            <a:endParaRPr lang="en-US" sz="1100" dirty="0">
              <a:solidFill>
                <a:schemeClr val="tx1"/>
              </a:solidFill>
            </a:endParaRPr>
          </a:p>
        </p:txBody>
      </p:sp>
      <p:sp>
        <p:nvSpPr>
          <p:cNvPr id="7" name="TextBox 6"/>
          <p:cNvSpPr txBox="1"/>
          <p:nvPr/>
        </p:nvSpPr>
        <p:spPr>
          <a:xfrm>
            <a:off x="3347864" y="5201905"/>
            <a:ext cx="4176464" cy="1323439"/>
          </a:xfrm>
          <a:prstGeom prst="rect">
            <a:avLst/>
          </a:prstGeom>
          <a:noFill/>
        </p:spPr>
        <p:txBody>
          <a:bodyPr wrap="square" rtlCol="0">
            <a:spAutoFit/>
          </a:bodyPr>
          <a:lstStyle/>
          <a:p>
            <a:r>
              <a:rPr lang="en-US" sz="2000" dirty="0" smtClean="0"/>
              <a:t>As foreseen originally</a:t>
            </a:r>
          </a:p>
          <a:p>
            <a:r>
              <a:rPr lang="en-US" sz="2000" dirty="0" smtClean="0"/>
              <a:t>Partially ‘As foreseen originally‘</a:t>
            </a:r>
          </a:p>
          <a:p>
            <a:r>
              <a:rPr lang="en-US" sz="2000" dirty="0" smtClean="0"/>
              <a:t>Postponed</a:t>
            </a:r>
          </a:p>
          <a:p>
            <a:endParaRPr lang="en-US" sz="2000" dirty="0"/>
          </a:p>
        </p:txBody>
      </p:sp>
    </p:spTree>
    <p:extLst>
      <p:ext uri="{BB962C8B-B14F-4D97-AF65-F5344CB8AC3E}">
        <p14:creationId xmlns:p14="http://schemas.microsoft.com/office/powerpoint/2010/main" xmlns="" val="2935389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56992"/>
          </a:xfrm>
        </p:spPr>
        <p:txBody>
          <a:bodyPr>
            <a:normAutofit fontScale="90000"/>
          </a:bodyPr>
          <a:lstStyle/>
          <a:p>
            <a:r>
              <a:rPr lang="en-US" sz="3600" dirty="0" smtClean="0">
                <a:solidFill>
                  <a:schemeClr val="tx2">
                    <a:lumMod val="40000"/>
                    <a:lumOff val="60000"/>
                  </a:schemeClr>
                </a:solidFill>
              </a:rPr>
              <a:t>PSB [LIU]</a:t>
            </a:r>
            <a:r>
              <a:rPr lang="en-US" sz="3600" dirty="0" smtClean="0"/>
              <a:t>: </a:t>
            </a:r>
            <a:r>
              <a:rPr lang="en-US" sz="3600" dirty="0" smtClean="0">
                <a:solidFill>
                  <a:srgbClr val="00B050"/>
                </a:solidFill>
              </a:rPr>
              <a:t>New cables for the new PSB BLM system will be pulled in // to the old ones for the existing monitors in the ring only </a:t>
            </a:r>
            <a:r>
              <a:rPr lang="en-US" sz="3600" dirty="0" smtClean="0">
                <a:solidFill>
                  <a:srgbClr val="FF0000"/>
                </a:solidFill>
              </a:rPr>
              <a:t>NOT for the extra 32 ring BLMs, NOT for the existing monitors in the transfer line, NOT for the new fast BLM requested</a:t>
            </a:r>
            <a:r>
              <a:rPr lang="en-US" sz="3600" dirty="0" smtClean="0">
                <a:solidFill>
                  <a:srgbClr val="00B050"/>
                </a:solidFill>
              </a:rPr>
              <a:t>. Old system will remain as is. New system will be commissioned in parallel in the ring</a:t>
            </a:r>
            <a:endParaRPr lang="en-US" sz="3600" dirty="0">
              <a:solidFill>
                <a:srgbClr val="00B05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636912"/>
          </a:xfrm>
        </p:spPr>
        <p:txBody>
          <a:bodyPr>
            <a:normAutofit/>
          </a:bodyPr>
          <a:lstStyle/>
          <a:p>
            <a:r>
              <a:rPr lang="en-US" sz="3600" dirty="0" smtClean="0">
                <a:solidFill>
                  <a:schemeClr val="tx2">
                    <a:lumMod val="40000"/>
                    <a:lumOff val="60000"/>
                  </a:schemeClr>
                </a:solidFill>
              </a:rPr>
              <a:t>PSB </a:t>
            </a:r>
            <a:r>
              <a:rPr lang="en-US" sz="3600" dirty="0" smtClean="0"/>
              <a:t>: General maintenance on BWS. </a:t>
            </a:r>
            <a:r>
              <a:rPr lang="en-US" sz="3600" dirty="0" smtClean="0">
                <a:solidFill>
                  <a:srgbClr val="00B050"/>
                </a:solidFill>
              </a:rPr>
              <a:t>We hope to be able reach 20 m/s in the PSB with present set-up</a:t>
            </a:r>
            <a:r>
              <a:rPr lang="en-US" sz="3600" dirty="0" smtClean="0"/>
              <a:t>. We also plan to improve our PM dynamic range during LS1 </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004048" y="4797152"/>
            <a:ext cx="504056" cy="216024"/>
          </a:xfrm>
          <a:prstGeom prst="callout1">
            <a:avLst>
              <a:gd name="adj1" fmla="val 101209"/>
              <a:gd name="adj2" fmla="val 47568"/>
              <a:gd name="adj3" fmla="val 162474"/>
              <a:gd name="adj4" fmla="val 1940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84784"/>
          </a:xfrm>
        </p:spPr>
        <p:txBody>
          <a:bodyPr>
            <a:normAutofit/>
          </a:bodyPr>
          <a:lstStyle/>
          <a:p>
            <a:r>
              <a:rPr lang="en-US" sz="3600" dirty="0" smtClean="0">
                <a:solidFill>
                  <a:schemeClr val="tx2">
                    <a:lumMod val="40000"/>
                    <a:lumOff val="60000"/>
                  </a:schemeClr>
                </a:solidFill>
              </a:rPr>
              <a:t>PSB [Consolidation]</a:t>
            </a:r>
            <a:r>
              <a:rPr lang="en-US" sz="3600" dirty="0" smtClean="0"/>
              <a:t>: </a:t>
            </a:r>
            <a:r>
              <a:rPr lang="en-US" sz="3600" dirty="0" smtClean="0">
                <a:solidFill>
                  <a:srgbClr val="00B050"/>
                </a:solidFill>
              </a:rPr>
              <a:t>New cables and monitors for PSB extraction fast BCTs will be installed</a:t>
            </a:r>
            <a:endParaRPr lang="en-US" sz="3600" dirty="0">
              <a:solidFill>
                <a:srgbClr val="00B05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916832"/>
          </a:xfrm>
        </p:spPr>
        <p:txBody>
          <a:bodyPr>
            <a:normAutofit fontScale="90000"/>
          </a:bodyPr>
          <a:lstStyle/>
          <a:p>
            <a:r>
              <a:rPr lang="en-US" sz="3600" dirty="0" smtClean="0">
                <a:solidFill>
                  <a:schemeClr val="tx2">
                    <a:lumMod val="40000"/>
                    <a:lumOff val="60000"/>
                  </a:schemeClr>
                </a:solidFill>
              </a:rPr>
              <a:t>HIE-ISOLDE</a:t>
            </a:r>
            <a:r>
              <a:rPr lang="en-US" sz="3600" dirty="0" smtClean="0"/>
              <a:t>: We will produce and deploy the new HIE ISOLDE </a:t>
            </a:r>
            <a:r>
              <a:rPr lang="en-US" sz="3600" dirty="0" err="1" smtClean="0"/>
              <a:t>diagboxes</a:t>
            </a:r>
            <a:r>
              <a:rPr lang="en-US" sz="3600" dirty="0" smtClean="0"/>
              <a:t> following project planning. </a:t>
            </a:r>
            <a:r>
              <a:rPr lang="en-US" sz="3600" dirty="0" smtClean="0">
                <a:solidFill>
                  <a:srgbClr val="FFC000"/>
                </a:solidFill>
              </a:rPr>
              <a:t>Some issues remain to be tackled: i.e. Short FC limitations, manpower for the electronics development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348880"/>
          </a:xfrm>
        </p:spPr>
        <p:txBody>
          <a:bodyPr>
            <a:normAutofit fontScale="90000"/>
          </a:bodyPr>
          <a:lstStyle/>
          <a:p>
            <a:r>
              <a:rPr lang="en-US" sz="3600" dirty="0" smtClean="0">
                <a:solidFill>
                  <a:schemeClr val="tx2">
                    <a:lumMod val="40000"/>
                    <a:lumOff val="60000"/>
                  </a:schemeClr>
                </a:solidFill>
              </a:rPr>
              <a:t>PS[</a:t>
            </a:r>
            <a:r>
              <a:rPr lang="en-US" sz="3600" dirty="0" err="1" smtClean="0">
                <a:solidFill>
                  <a:schemeClr val="tx2">
                    <a:lumMod val="40000"/>
                    <a:lumOff val="60000"/>
                  </a:schemeClr>
                </a:solidFill>
              </a:rPr>
              <a:t>Conso</a:t>
            </a:r>
            <a:r>
              <a:rPr lang="en-US" sz="3600" dirty="0" smtClean="0">
                <a:solidFill>
                  <a:schemeClr val="tx2">
                    <a:lumMod val="40000"/>
                    <a:lumOff val="60000"/>
                  </a:schemeClr>
                </a:solidFill>
              </a:rPr>
              <a:t>]</a:t>
            </a:r>
            <a:r>
              <a:rPr lang="en-US" sz="3600" dirty="0" smtClean="0"/>
              <a:t>: * New cables and monitor for the PS ring fast BCT will be installed * 1000 turn BCT will be made operational * </a:t>
            </a:r>
            <a:r>
              <a:rPr lang="en-US" sz="3600" dirty="0" smtClean="0">
                <a:solidFill>
                  <a:srgbClr val="FFC000"/>
                </a:solidFill>
              </a:rPr>
              <a:t>BUT cables for TT2 BCTs may not be pulled. A cable tray (~100 m) is missing and would have to be financed</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844824"/>
          </a:xfrm>
        </p:spPr>
        <p:txBody>
          <a:bodyPr>
            <a:normAutofit/>
          </a:bodyPr>
          <a:lstStyle/>
          <a:p>
            <a:r>
              <a:rPr lang="en-US" sz="3600" dirty="0" smtClean="0">
                <a:solidFill>
                  <a:schemeClr val="tx2">
                    <a:lumMod val="40000"/>
                    <a:lumOff val="60000"/>
                  </a:schemeClr>
                </a:solidFill>
              </a:rPr>
              <a:t>PS[LIU]</a:t>
            </a:r>
            <a:r>
              <a:rPr lang="en-US" sz="3600" dirty="0" smtClean="0"/>
              <a:t>: </a:t>
            </a:r>
            <a:r>
              <a:rPr lang="en-US" sz="3600" dirty="0" smtClean="0">
                <a:solidFill>
                  <a:srgbClr val="FF0000"/>
                </a:solidFill>
              </a:rPr>
              <a:t>New cables for the PS BLM renovation (ring, TL and fast) will not be pulled during LS1</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844824"/>
          </a:xfrm>
        </p:spPr>
        <p:txBody>
          <a:bodyPr>
            <a:normAutofit fontScale="90000"/>
          </a:bodyPr>
          <a:lstStyle/>
          <a:p>
            <a:r>
              <a:rPr lang="en-US" sz="3600" dirty="0" smtClean="0">
                <a:solidFill>
                  <a:schemeClr val="tx2">
                    <a:lumMod val="40000"/>
                    <a:lumOff val="60000"/>
                  </a:schemeClr>
                </a:solidFill>
              </a:rPr>
              <a:t>PS[LIU]</a:t>
            </a:r>
            <a:r>
              <a:rPr lang="en-US" sz="3600" dirty="0" smtClean="0"/>
              <a:t>: </a:t>
            </a:r>
            <a:r>
              <a:rPr lang="en-US" sz="3600" dirty="0" smtClean="0">
                <a:solidFill>
                  <a:srgbClr val="00B050"/>
                </a:solidFill>
              </a:rPr>
              <a:t>New cables for the PS BWS bunch by bunch measurement tests on SD68 will be pulled</a:t>
            </a:r>
            <a:r>
              <a:rPr lang="en-US" sz="3600" dirty="0" smtClean="0"/>
              <a:t>. We also plan to improve our PM dynamic range during LS1 </a:t>
            </a:r>
            <a:r>
              <a:rPr lang="en-US" sz="3600" dirty="0" smtClean="0">
                <a:solidFill>
                  <a:srgbClr val="FF0000"/>
                </a:solidFill>
              </a:rPr>
              <a:t>but we cannot reach 20 m/s in the PS with current PS</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844824"/>
          </a:xfrm>
        </p:spPr>
        <p:txBody>
          <a:bodyPr>
            <a:normAutofit/>
          </a:bodyPr>
          <a:lstStyle/>
          <a:p>
            <a:r>
              <a:rPr lang="en-US" sz="3600" dirty="0" smtClean="0">
                <a:solidFill>
                  <a:schemeClr val="tx2">
                    <a:lumMod val="40000"/>
                    <a:lumOff val="60000"/>
                  </a:schemeClr>
                </a:solidFill>
              </a:rPr>
              <a:t>PS[LIU]</a:t>
            </a:r>
            <a:r>
              <a:rPr lang="en-US" sz="3600" dirty="0" smtClean="0"/>
              <a:t>: </a:t>
            </a:r>
            <a:r>
              <a:rPr lang="en-US" sz="3600" dirty="0" smtClean="0">
                <a:solidFill>
                  <a:srgbClr val="00B050"/>
                </a:solidFill>
              </a:rPr>
              <a:t>2 n</a:t>
            </a:r>
            <a:r>
              <a:rPr lang="en-US" sz="3600" dirty="0" smtClean="0">
                <a:solidFill>
                  <a:srgbClr val="00B050"/>
                </a:solidFill>
              </a:rPr>
              <a:t>ew WCM monitors will be installed</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7092280" y="5733256"/>
            <a:ext cx="504056" cy="216024"/>
          </a:xfrm>
          <a:prstGeom prst="callout1">
            <a:avLst>
              <a:gd name="adj1" fmla="val 35241"/>
              <a:gd name="adj2" fmla="val 449"/>
              <a:gd name="adj3" fmla="val 43535"/>
              <a:gd name="adj4" fmla="val -4441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WCM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916832"/>
          </a:xfrm>
        </p:spPr>
        <p:txBody>
          <a:bodyPr>
            <a:normAutofit fontScale="90000"/>
          </a:bodyPr>
          <a:lstStyle/>
          <a:p>
            <a:r>
              <a:rPr lang="en-US" sz="3600" dirty="0" smtClean="0">
                <a:solidFill>
                  <a:schemeClr val="tx2">
                    <a:lumMod val="40000"/>
                    <a:lumOff val="60000"/>
                  </a:schemeClr>
                </a:solidFill>
              </a:rPr>
              <a:t>AD[Consol]</a:t>
            </a:r>
            <a:r>
              <a:rPr lang="en-US" sz="3600" dirty="0" smtClean="0"/>
              <a:t>: * AD IPM will be moved and modified (strip readers instead of camera) * BBQ system will be deployed * Ctrl SW will be upgraded (ACCOR, Men, Linux).</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988840"/>
          </a:xfrm>
        </p:spPr>
        <p:txBody>
          <a:bodyPr>
            <a:normAutofit fontScale="90000"/>
          </a:bodyPr>
          <a:lstStyle/>
          <a:p>
            <a:r>
              <a:rPr lang="en-US" sz="3600" dirty="0" smtClean="0">
                <a:solidFill>
                  <a:schemeClr val="tx2">
                    <a:lumMod val="40000"/>
                    <a:lumOff val="60000"/>
                  </a:schemeClr>
                </a:solidFill>
              </a:rPr>
              <a:t>SPS[Consol]</a:t>
            </a:r>
            <a:r>
              <a:rPr lang="en-US" sz="3600" dirty="0" smtClean="0"/>
              <a:t>: Due to EN/EL constraints, the SPS BTV renovation will only be partial</a:t>
            </a:r>
            <a:r>
              <a:rPr lang="en-US" sz="3600" dirty="0" smtClean="0">
                <a:solidFill>
                  <a:srgbClr val="00B050"/>
                </a:solidFill>
              </a:rPr>
              <a:t>. BA1 will be done. </a:t>
            </a:r>
            <a:r>
              <a:rPr lang="en-US" sz="3600" dirty="0" smtClean="0">
                <a:solidFill>
                  <a:srgbClr val="FFC000"/>
                </a:solidFill>
              </a:rPr>
              <a:t>BA2 feasibility is still under discussion</a:t>
            </a:r>
            <a:r>
              <a:rPr lang="en-US" sz="3600" dirty="0" smtClean="0">
                <a:solidFill>
                  <a:srgbClr val="00B050"/>
                </a:solidFill>
              </a:rPr>
              <a:t>. </a:t>
            </a:r>
            <a:r>
              <a:rPr lang="en-US" sz="3600" dirty="0" smtClean="0">
                <a:solidFill>
                  <a:srgbClr val="FF0000"/>
                </a:solidFill>
              </a:rPr>
              <a:t>BA80 will only happen in 2015 during TCC2/TDC2 campaign</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24" name="Group 23"/>
          <p:cNvGrpSpPr/>
          <p:nvPr/>
        </p:nvGrpSpPr>
        <p:grpSpPr>
          <a:xfrm>
            <a:off x="2051720" y="2276872"/>
            <a:ext cx="1872208" cy="1080120"/>
            <a:chOff x="2051720" y="2276872"/>
            <a:chExt cx="1872208" cy="1080120"/>
          </a:xfrm>
        </p:grpSpPr>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gr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988840"/>
          </a:xfrm>
        </p:spPr>
        <p:txBody>
          <a:bodyPr>
            <a:normAutofit/>
          </a:bodyPr>
          <a:lstStyle/>
          <a:p>
            <a:r>
              <a:rPr lang="en-US" sz="3600" dirty="0" smtClean="0">
                <a:solidFill>
                  <a:schemeClr val="tx2">
                    <a:lumMod val="40000"/>
                    <a:lumOff val="60000"/>
                  </a:schemeClr>
                </a:solidFill>
              </a:rPr>
              <a:t>SPS[LIU]</a:t>
            </a:r>
            <a:r>
              <a:rPr lang="en-US" sz="3600" dirty="0" smtClean="0"/>
              <a:t>: </a:t>
            </a:r>
            <a:r>
              <a:rPr lang="en-US" sz="3600" dirty="0" smtClean="0">
                <a:solidFill>
                  <a:srgbClr val="FF0000"/>
                </a:solidFill>
              </a:rPr>
              <a:t>The cables for TT10 BLM installation will not be pulled</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988840"/>
          </a:xfrm>
        </p:spPr>
        <p:txBody>
          <a:bodyPr>
            <a:normAutofit fontScale="90000"/>
          </a:bodyPr>
          <a:lstStyle/>
          <a:p>
            <a:r>
              <a:rPr lang="en-US" sz="3600" dirty="0" smtClean="0">
                <a:solidFill>
                  <a:schemeClr val="tx2">
                    <a:lumMod val="40000"/>
                    <a:lumOff val="60000"/>
                  </a:schemeClr>
                </a:solidFill>
              </a:rPr>
              <a:t>SPS[LIU]</a:t>
            </a:r>
            <a:r>
              <a:rPr lang="en-US" sz="3600" dirty="0" smtClean="0"/>
              <a:t>: </a:t>
            </a:r>
            <a:r>
              <a:rPr lang="en-US" sz="3600" dirty="0" smtClean="0">
                <a:solidFill>
                  <a:srgbClr val="00B050"/>
                </a:solidFill>
              </a:rPr>
              <a:t>The new orbit and trajectory system fibers and cables will be installed for Pt5, 6 and 1(+). </a:t>
            </a:r>
            <a:r>
              <a:rPr lang="en-US" sz="3600" dirty="0" smtClean="0"/>
              <a:t>The old system will remain operational. </a:t>
            </a:r>
            <a:r>
              <a:rPr lang="en-US" sz="3600" dirty="0" smtClean="0">
                <a:solidFill>
                  <a:srgbClr val="00B050"/>
                </a:solidFill>
              </a:rPr>
              <a:t>BA 5 will be equipped to commission the new electronics</a:t>
            </a:r>
            <a:endParaRPr lang="en-US" sz="3600" dirty="0">
              <a:solidFill>
                <a:srgbClr val="00B05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31"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988840"/>
          </a:xfrm>
        </p:spPr>
        <p:txBody>
          <a:bodyPr>
            <a:normAutofit/>
          </a:bodyPr>
          <a:lstStyle/>
          <a:p>
            <a:r>
              <a:rPr lang="en-US" sz="3600" dirty="0" smtClean="0">
                <a:solidFill>
                  <a:schemeClr val="tx2">
                    <a:lumMod val="40000"/>
                    <a:lumOff val="60000"/>
                  </a:schemeClr>
                </a:solidFill>
              </a:rPr>
              <a:t>SPS[NA61]</a:t>
            </a:r>
            <a:r>
              <a:rPr lang="en-US" sz="3600" dirty="0" smtClean="0"/>
              <a:t>: </a:t>
            </a:r>
            <a:r>
              <a:rPr lang="en-US" sz="3600" dirty="0" smtClean="0">
                <a:solidFill>
                  <a:srgbClr val="00B050"/>
                </a:solidFill>
              </a:rPr>
              <a:t>The new DCCT for personal protection (NA61) will be installed and commissioned at start-up</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8760"/>
          </a:xfrm>
        </p:spPr>
        <p:txBody>
          <a:bodyPr>
            <a:normAutofit/>
          </a:bodyPr>
          <a:lstStyle/>
          <a:p>
            <a:r>
              <a:rPr lang="en-US" sz="3600" dirty="0" smtClean="0">
                <a:solidFill>
                  <a:schemeClr val="tx2">
                    <a:lumMod val="40000"/>
                    <a:lumOff val="60000"/>
                  </a:schemeClr>
                </a:solidFill>
              </a:rPr>
              <a:t>SPS[LIU]</a:t>
            </a:r>
            <a:r>
              <a:rPr lang="en-US" sz="3600" dirty="0" smtClean="0"/>
              <a:t>: A new BWS prototype will be installed</a:t>
            </a:r>
            <a:r>
              <a:rPr lang="en-US" sz="3600" dirty="0" smtClean="0">
                <a:solidFill>
                  <a:srgbClr val="00B050"/>
                </a:solidFill>
              </a:rPr>
              <a:t>, </a:t>
            </a:r>
            <a:r>
              <a:rPr lang="en-US" sz="3600" dirty="0" smtClean="0">
                <a:solidFill>
                  <a:srgbClr val="FFC000"/>
                </a:solidFill>
              </a:rPr>
              <a:t>provided enough space is found on cable trays</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84784"/>
          </a:xfrm>
        </p:spPr>
        <p:txBody>
          <a:bodyPr>
            <a:normAutofit/>
          </a:bodyPr>
          <a:lstStyle/>
          <a:p>
            <a:r>
              <a:rPr lang="en-US" sz="3600" dirty="0" smtClean="0">
                <a:solidFill>
                  <a:schemeClr val="tx2">
                    <a:lumMod val="40000"/>
                    <a:lumOff val="60000"/>
                  </a:schemeClr>
                </a:solidFill>
              </a:rPr>
              <a:t>SPS[LIU]</a:t>
            </a:r>
            <a:r>
              <a:rPr lang="en-US" sz="3600" dirty="0" smtClean="0"/>
              <a:t>: </a:t>
            </a:r>
            <a:r>
              <a:rPr lang="en-US" sz="3600" dirty="0" smtClean="0">
                <a:solidFill>
                  <a:srgbClr val="00B050"/>
                </a:solidFill>
              </a:rPr>
              <a:t>The SPS BGI will be repaired and optimized (see comment LHC BGI)</a:t>
            </a:r>
            <a:r>
              <a:rPr lang="en-US" sz="3600" dirty="0" smtClean="0"/>
              <a:t>.</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844824"/>
          </a:xfrm>
        </p:spPr>
        <p:txBody>
          <a:bodyPr>
            <a:normAutofit fontScale="90000"/>
          </a:bodyPr>
          <a:lstStyle/>
          <a:p>
            <a:r>
              <a:rPr lang="en-US" sz="3600" dirty="0" smtClean="0">
                <a:solidFill>
                  <a:schemeClr val="tx2">
                    <a:lumMod val="40000"/>
                    <a:lumOff val="60000"/>
                  </a:schemeClr>
                </a:solidFill>
              </a:rPr>
              <a:t>SPS[LIU]</a:t>
            </a:r>
            <a:r>
              <a:rPr lang="en-US" sz="3600" dirty="0" smtClean="0"/>
              <a:t>: A sync light telescope will be designed and deployed </a:t>
            </a:r>
            <a:r>
              <a:rPr lang="en-US" sz="3600" dirty="0" smtClean="0">
                <a:solidFill>
                  <a:srgbClr val="FFC000"/>
                </a:solidFill>
              </a:rPr>
              <a:t>if we manage to find a place for our electronics where we can pull the necessary cables. …Under investigation…</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84784"/>
          </a:xfrm>
        </p:spPr>
        <p:txBody>
          <a:bodyPr>
            <a:normAutofit/>
          </a:bodyPr>
          <a:lstStyle/>
          <a:p>
            <a:r>
              <a:rPr lang="en-US" sz="3600" dirty="0" smtClean="0">
                <a:solidFill>
                  <a:schemeClr val="tx2">
                    <a:lumMod val="40000"/>
                    <a:lumOff val="60000"/>
                  </a:schemeClr>
                </a:solidFill>
              </a:rPr>
              <a:t>SPS[LIU]</a:t>
            </a:r>
            <a:r>
              <a:rPr lang="en-US" sz="3600" dirty="0" smtClean="0"/>
              <a:t>: Matching monitor installation will be finalized (for LHC as well)</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84784"/>
          </a:xfrm>
        </p:spPr>
        <p:txBody>
          <a:bodyPr>
            <a:normAutofit/>
          </a:bodyPr>
          <a:lstStyle/>
          <a:p>
            <a:r>
              <a:rPr lang="en-US" sz="3600" dirty="0" smtClean="0">
                <a:solidFill>
                  <a:schemeClr val="tx2">
                    <a:lumMod val="40000"/>
                    <a:lumOff val="60000"/>
                  </a:schemeClr>
                </a:solidFill>
              </a:rPr>
              <a:t>EAN</a:t>
            </a:r>
            <a:r>
              <a:rPr lang="en-US" sz="3600" dirty="0" smtClean="0"/>
              <a:t>: New GEMs will be deployed in the north areas</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84784"/>
          </a:xfrm>
        </p:spPr>
        <p:txBody>
          <a:bodyPr>
            <a:normAutofit/>
          </a:bodyPr>
          <a:lstStyle/>
          <a:p>
            <a:r>
              <a:rPr lang="en-US" sz="3600" dirty="0" smtClean="0">
                <a:solidFill>
                  <a:schemeClr val="tx2">
                    <a:lumMod val="40000"/>
                    <a:lumOff val="60000"/>
                  </a:schemeClr>
                </a:solidFill>
              </a:rPr>
              <a:t>EAN</a:t>
            </a:r>
            <a:r>
              <a:rPr lang="en-US" sz="3600" dirty="0" smtClean="0"/>
              <a:t>: New ‘</a:t>
            </a:r>
            <a:r>
              <a:rPr lang="en-US" sz="3600" dirty="0" err="1" smtClean="0"/>
              <a:t>Scaler</a:t>
            </a:r>
            <a:r>
              <a:rPr lang="en-US" sz="3600" dirty="0" smtClean="0"/>
              <a:t>’ electronics will be deployed in the north areas with sampling rate &gt; 100MHz</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35" name="Line Callout 1 (No Border) 34"/>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84784"/>
          </a:xfrm>
        </p:spPr>
        <p:txBody>
          <a:bodyPr>
            <a:normAutofit fontScale="90000"/>
          </a:bodyPr>
          <a:lstStyle/>
          <a:p>
            <a:r>
              <a:rPr lang="en-US" sz="3600" dirty="0" smtClean="0">
                <a:solidFill>
                  <a:schemeClr val="tx2">
                    <a:lumMod val="40000"/>
                    <a:lumOff val="60000"/>
                  </a:schemeClr>
                </a:solidFill>
              </a:rPr>
              <a:t>EAN</a:t>
            </a:r>
            <a:r>
              <a:rPr lang="en-US" sz="3600" dirty="0" smtClean="0"/>
              <a:t>: </a:t>
            </a:r>
            <a:r>
              <a:rPr lang="en-US" sz="3600" dirty="0" smtClean="0"/>
              <a:t>TBIU/ID instrumentation monitors and local cabling will be entirely renovated (same but new)</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35" name="Line Callout 1 (No Border) 34"/>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
        <p:nvSpPr>
          <p:cNvPr id="36" name="Line Callout 1 (No Border) 35"/>
          <p:cNvSpPr/>
          <p:nvPr/>
        </p:nvSpPr>
        <p:spPr>
          <a:xfrm>
            <a:off x="4139952" y="1988840"/>
            <a:ext cx="792088" cy="216024"/>
          </a:xfrm>
          <a:prstGeom prst="callout1">
            <a:avLst>
              <a:gd name="adj1" fmla="val 90215"/>
              <a:gd name="adj2" fmla="val 28506"/>
              <a:gd name="adj3" fmla="val 200955"/>
              <a:gd name="adj4" fmla="val 4082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TBIU/ID</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sz="3600" dirty="0" smtClean="0">
                <a:solidFill>
                  <a:schemeClr val="tx2">
                    <a:lumMod val="40000"/>
                    <a:lumOff val="60000"/>
                  </a:schemeClr>
                </a:solidFill>
              </a:rPr>
              <a:t>LINAC4</a:t>
            </a:r>
            <a:r>
              <a:rPr lang="fr-CH" sz="3600" dirty="0" smtClean="0"/>
              <a:t>: </a:t>
            </a:r>
            <a:r>
              <a:rPr lang="fr-CH" sz="3600" dirty="0" err="1" smtClean="0"/>
              <a:t>We</a:t>
            </a:r>
            <a:r>
              <a:rPr lang="fr-CH" sz="3600" dirty="0" smtClean="0"/>
              <a:t> </a:t>
            </a:r>
            <a:r>
              <a:rPr lang="fr-CH" sz="3600" dirty="0" err="1" smtClean="0"/>
              <a:t>will</a:t>
            </a:r>
            <a:r>
              <a:rPr lang="fr-CH" sz="3600" dirty="0" smtClean="0"/>
              <a:t> </a:t>
            </a:r>
            <a:r>
              <a:rPr lang="fr-CH" sz="3600" dirty="0" err="1" smtClean="0"/>
              <a:t>install</a:t>
            </a:r>
            <a:r>
              <a:rPr lang="fr-CH" sz="3600" dirty="0" smtClean="0"/>
              <a:t> and commission L4 </a:t>
            </a:r>
            <a:r>
              <a:rPr lang="fr-CH" sz="3600" dirty="0" err="1" smtClean="0"/>
              <a:t>beam</a:t>
            </a:r>
            <a:r>
              <a:rPr lang="fr-CH" sz="3600" dirty="0" smtClean="0"/>
              <a:t> instrumentation (BPM, BLM, BCT, </a:t>
            </a:r>
            <a:r>
              <a:rPr lang="fr-CH" sz="3600" dirty="0" err="1" smtClean="0"/>
              <a:t>Grids</a:t>
            </a:r>
            <a:r>
              <a:rPr lang="fr-CH" sz="3600" dirty="0" smtClean="0"/>
              <a:t>, scanners…) </a:t>
            </a:r>
            <a:r>
              <a:rPr lang="fr-CH" sz="3600" dirty="0" err="1" smtClean="0"/>
              <a:t>during</a:t>
            </a:r>
            <a:r>
              <a:rPr lang="fr-CH" sz="3600" dirty="0" smtClean="0"/>
              <a:t> LS1 </a:t>
            </a:r>
            <a:r>
              <a:rPr lang="fr-CH" sz="3600" dirty="0" err="1" smtClean="0"/>
              <a:t>following</a:t>
            </a:r>
            <a:r>
              <a:rPr lang="fr-CH" sz="3600" dirty="0" smtClean="0"/>
              <a:t> </a:t>
            </a:r>
            <a:r>
              <a:rPr lang="fr-CH" sz="3600" dirty="0" err="1" smtClean="0"/>
              <a:t>project</a:t>
            </a:r>
            <a:r>
              <a:rPr lang="fr-CH" sz="3600" dirty="0" smtClean="0"/>
              <a:t> </a:t>
            </a:r>
            <a:r>
              <a:rPr lang="fr-CH" sz="3600" dirty="0" err="1" smtClean="0"/>
              <a:t>progress</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5" name="Line Callout 1 (No Border) 34"/>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36" name="Line Callout 1 (No Border) 35"/>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
        <p:nvSpPr>
          <p:cNvPr id="2" name="Title 1"/>
          <p:cNvSpPr>
            <a:spLocks noGrp="1"/>
          </p:cNvSpPr>
          <p:nvPr>
            <p:ph type="title"/>
          </p:nvPr>
        </p:nvSpPr>
        <p:spPr>
          <a:xfrm>
            <a:off x="0" y="0"/>
            <a:ext cx="9144000" cy="2276872"/>
          </a:xfrm>
        </p:spPr>
        <p:txBody>
          <a:bodyPr>
            <a:normAutofit fontScale="90000"/>
          </a:bodyPr>
          <a:lstStyle/>
          <a:p>
            <a:r>
              <a:rPr lang="en-US" sz="3600" dirty="0" smtClean="0">
                <a:solidFill>
                  <a:schemeClr val="tx2">
                    <a:lumMod val="40000"/>
                    <a:lumOff val="60000"/>
                  </a:schemeClr>
                </a:solidFill>
              </a:rPr>
              <a:t>LHC</a:t>
            </a:r>
            <a:r>
              <a:rPr lang="en-US" sz="3600" dirty="0" smtClean="0"/>
              <a:t>: * The temperature controlled racks (BPM&amp;BLM) will be installed in all surface buildings. * The collimator BPMs will be installed * Cables for BPM defined by ATLAS for their forward physics project will be installed</a:t>
            </a:r>
            <a:endParaRPr lang="en-US" sz="3600" dirty="0"/>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2776"/>
          </a:xfrm>
        </p:spPr>
        <p:txBody>
          <a:bodyPr>
            <a:normAutofit fontScale="90000"/>
          </a:bodyPr>
          <a:lstStyle/>
          <a:p>
            <a:r>
              <a:rPr lang="en-US" sz="3600" dirty="0" smtClean="0">
                <a:solidFill>
                  <a:schemeClr val="tx2">
                    <a:lumMod val="40000"/>
                    <a:lumOff val="60000"/>
                  </a:schemeClr>
                </a:solidFill>
              </a:rPr>
              <a:t>LHC</a:t>
            </a:r>
            <a:r>
              <a:rPr lang="en-US" sz="3600" dirty="0" smtClean="0"/>
              <a:t>: </a:t>
            </a:r>
            <a:r>
              <a:rPr lang="en-US" sz="3600" dirty="0" smtClean="0">
                <a:solidFill>
                  <a:srgbClr val="FFC000"/>
                </a:solidFill>
              </a:rPr>
              <a:t>If the corresponding DIC is accepted (under discussion), </a:t>
            </a:r>
            <a:r>
              <a:rPr lang="en-US" sz="3600" dirty="0" smtClean="0"/>
              <a:t>diode BPM will be available around the experiments</a:t>
            </a:r>
            <a:endParaRPr lang="en-US" sz="3600" dirty="0">
              <a:solidFill>
                <a:srgbClr val="FFC000"/>
              </a:solidFill>
            </a:endParaRPr>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5" name="Line Callout 1 (No Border) 34"/>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36" name="Line Callout 1 (No Border) 35"/>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37" name="Line Callout 1 (No Border) 36"/>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8" name="Line Callout 1 (No Border) 37"/>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39" name="Line Callout 1 (No Border) 38"/>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0" name="Line Callout 1 (No Border) 39"/>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
        <p:nvSpPr>
          <p:cNvPr id="2" name="Title 1"/>
          <p:cNvSpPr>
            <a:spLocks noGrp="1"/>
          </p:cNvSpPr>
          <p:nvPr>
            <p:ph type="title"/>
          </p:nvPr>
        </p:nvSpPr>
        <p:spPr>
          <a:xfrm>
            <a:off x="0" y="0"/>
            <a:ext cx="9144000" cy="1844824"/>
          </a:xfrm>
        </p:spPr>
        <p:txBody>
          <a:bodyPr>
            <a:normAutofit fontScale="90000"/>
          </a:bodyPr>
          <a:lstStyle/>
          <a:p>
            <a:r>
              <a:rPr lang="en-US" sz="3600" dirty="0" smtClean="0">
                <a:solidFill>
                  <a:schemeClr val="tx2">
                    <a:lumMod val="40000"/>
                    <a:lumOff val="60000"/>
                  </a:schemeClr>
                </a:solidFill>
              </a:rPr>
              <a:t>LHC</a:t>
            </a:r>
            <a:r>
              <a:rPr lang="en-US" sz="3600" dirty="0" smtClean="0"/>
              <a:t>: * BLM cable upgrade campaign (NGFS18) will be done. * A prototype of </a:t>
            </a:r>
            <a:r>
              <a:rPr lang="en-US" sz="3600" dirty="0" err="1" smtClean="0"/>
              <a:t>cryo</a:t>
            </a:r>
            <a:r>
              <a:rPr lang="en-US" sz="3600" dirty="0" smtClean="0"/>
              <a:t> BLM will be integrated into a </a:t>
            </a:r>
            <a:r>
              <a:rPr lang="en-US" sz="3600" dirty="0" err="1" smtClean="0"/>
              <a:t>cryo</a:t>
            </a:r>
            <a:r>
              <a:rPr lang="en-US" sz="3600" dirty="0" smtClean="0"/>
              <a:t> magnet * Arc BLMs will be dismounted/remounted  following LHC consolidation</a:t>
            </a:r>
            <a:endParaRPr lang="en-US" sz="3600" dirty="0"/>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 name="Title 1"/>
          <p:cNvSpPr>
            <a:spLocks noGrp="1"/>
          </p:cNvSpPr>
          <p:nvPr>
            <p:ph type="title"/>
          </p:nvPr>
        </p:nvSpPr>
        <p:spPr>
          <a:xfrm>
            <a:off x="0" y="0"/>
            <a:ext cx="9144000" cy="1196752"/>
          </a:xfrm>
        </p:spPr>
        <p:txBody>
          <a:bodyPr>
            <a:normAutofit/>
          </a:bodyPr>
          <a:lstStyle/>
          <a:p>
            <a:r>
              <a:rPr lang="en-US" sz="3600" dirty="0" smtClean="0">
                <a:solidFill>
                  <a:schemeClr val="tx2">
                    <a:lumMod val="40000"/>
                    <a:lumOff val="60000"/>
                  </a:schemeClr>
                </a:solidFill>
              </a:rPr>
              <a:t>LHC</a:t>
            </a:r>
            <a:r>
              <a:rPr lang="en-US" sz="3600" dirty="0" smtClean="0"/>
              <a:t>: BTVSE/T/S repair of RF fingers will be done</a:t>
            </a:r>
            <a:endParaRPr lang="en-US" sz="3600" dirty="0"/>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0" name="Line Callout 1 (No Border) 39"/>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1" name="Line Callout 1 (No Border) 40"/>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 name="Title 1"/>
          <p:cNvSpPr>
            <a:spLocks noGrp="1"/>
          </p:cNvSpPr>
          <p:nvPr>
            <p:ph type="title"/>
          </p:nvPr>
        </p:nvSpPr>
        <p:spPr>
          <a:xfrm>
            <a:off x="0" y="0"/>
            <a:ext cx="9144000" cy="1484784"/>
          </a:xfrm>
        </p:spPr>
        <p:txBody>
          <a:bodyPr>
            <a:normAutofit fontScale="90000"/>
          </a:bodyPr>
          <a:lstStyle/>
          <a:p>
            <a:r>
              <a:rPr lang="en-US" sz="3600" dirty="0" smtClean="0">
                <a:solidFill>
                  <a:schemeClr val="tx2">
                    <a:lumMod val="40000"/>
                    <a:lumOff val="60000"/>
                  </a:schemeClr>
                </a:solidFill>
              </a:rPr>
              <a:t>LHC</a:t>
            </a:r>
            <a:r>
              <a:rPr lang="en-US" sz="3600" dirty="0" smtClean="0"/>
              <a:t>: 2 of our 4 Fast BCTs will be replaced by ICT monitors. </a:t>
            </a:r>
            <a:r>
              <a:rPr lang="en-US" sz="3600" dirty="0" err="1" smtClean="0"/>
              <a:t>dT</a:t>
            </a:r>
            <a:r>
              <a:rPr lang="en-US" sz="3600" dirty="0" smtClean="0"/>
              <a:t>/</a:t>
            </a:r>
            <a:r>
              <a:rPr lang="en-US" sz="3600" dirty="0" err="1" smtClean="0"/>
              <a:t>dt</a:t>
            </a:r>
            <a:r>
              <a:rPr lang="en-US" sz="3600" dirty="0" smtClean="0"/>
              <a:t> interlock will be made ready for commissioning</a:t>
            </a:r>
            <a:endParaRPr lang="en-US" sz="3600" dirty="0"/>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0" name="Line Callout 1 (No Border) 39"/>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1" name="Line Callout 1 (No Border) 40"/>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
        <p:nvSpPr>
          <p:cNvPr id="42" name="Line Callout 1 (No Border) 41"/>
          <p:cNvSpPr/>
          <p:nvPr/>
        </p:nvSpPr>
        <p:spPr>
          <a:xfrm>
            <a:off x="2627784" y="1916832"/>
            <a:ext cx="504056" cy="216024"/>
          </a:xfrm>
          <a:prstGeom prst="callout1">
            <a:avLst>
              <a:gd name="adj1" fmla="val -8736"/>
              <a:gd name="adj2" fmla="val 47568"/>
              <a:gd name="adj3" fmla="val -73907"/>
              <a:gd name="adj4" fmla="val -7954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ppt_x"/>
                                          </p:val>
                                        </p:tav>
                                        <p:tav tm="100000">
                                          <p:val>
                                            <p:strVal val="#ppt_x"/>
                                          </p:val>
                                        </p:tav>
                                      </p:tavLst>
                                    </p:anim>
                                    <p:anim calcmode="lin" valueType="num">
                                      <p:cBhvr additive="base">
                                        <p:cTn id="14"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 name="Title 1"/>
          <p:cNvSpPr>
            <a:spLocks noGrp="1"/>
          </p:cNvSpPr>
          <p:nvPr>
            <p:ph type="title"/>
          </p:nvPr>
        </p:nvSpPr>
        <p:spPr>
          <a:xfrm>
            <a:off x="0" y="0"/>
            <a:ext cx="9144000" cy="1196752"/>
          </a:xfrm>
        </p:spPr>
        <p:txBody>
          <a:bodyPr>
            <a:normAutofit/>
          </a:bodyPr>
          <a:lstStyle/>
          <a:p>
            <a:r>
              <a:rPr lang="en-US" sz="3600" dirty="0" smtClean="0">
                <a:solidFill>
                  <a:schemeClr val="tx2">
                    <a:lumMod val="40000"/>
                    <a:lumOff val="60000"/>
                  </a:schemeClr>
                </a:solidFill>
              </a:rPr>
              <a:t>LHC</a:t>
            </a:r>
            <a:r>
              <a:rPr lang="en-US" sz="3600" dirty="0" smtClean="0"/>
              <a:t>: Installation of PUs for gated tune measurements will be done</a:t>
            </a:r>
            <a:endParaRPr lang="en-US" sz="3600" dirty="0"/>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1331640" y="2276872"/>
            <a:ext cx="504056" cy="216024"/>
          </a:xfrm>
          <a:prstGeom prst="callout1">
            <a:avLst>
              <a:gd name="adj1" fmla="val -19731"/>
              <a:gd name="adj2" fmla="val 87619"/>
              <a:gd name="adj3" fmla="val -244321"/>
              <a:gd name="adj4" fmla="val 14663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BBQ</a:t>
            </a:r>
            <a:endParaRPr lang="en-GB" sz="1100" dirty="0">
              <a:solidFill>
                <a:schemeClr val="tx1"/>
              </a:solidFill>
            </a:endParaRPr>
          </a:p>
        </p:txBody>
      </p:sp>
      <p:sp>
        <p:nvSpPr>
          <p:cNvPr id="40" name="Line Callout 1 (No Border) 39"/>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1" name="Line Callout 1 (No Border) 40"/>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2" name="Line Callout 1 (No Border) 41"/>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 name="Title 1"/>
          <p:cNvSpPr>
            <a:spLocks noGrp="1"/>
          </p:cNvSpPr>
          <p:nvPr>
            <p:ph type="title"/>
          </p:nvPr>
        </p:nvSpPr>
        <p:spPr>
          <a:xfrm>
            <a:off x="0" y="0"/>
            <a:ext cx="9144000" cy="1196752"/>
          </a:xfrm>
        </p:spPr>
        <p:txBody>
          <a:bodyPr>
            <a:normAutofit fontScale="90000"/>
          </a:bodyPr>
          <a:lstStyle/>
          <a:p>
            <a:r>
              <a:rPr lang="en-US" sz="3600" dirty="0" smtClean="0">
                <a:solidFill>
                  <a:schemeClr val="tx2">
                    <a:lumMod val="40000"/>
                    <a:lumOff val="60000"/>
                  </a:schemeClr>
                </a:solidFill>
              </a:rPr>
              <a:t>LHC</a:t>
            </a:r>
            <a:r>
              <a:rPr lang="en-US" sz="3600" dirty="0" smtClean="0"/>
              <a:t>: * Installation of PUs for BGI calibration * BGI monitors repair and optimization will be done</a:t>
            </a:r>
            <a:endParaRPr lang="en-US" sz="3600" dirty="0"/>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1331640" y="2276872"/>
            <a:ext cx="504056" cy="216024"/>
          </a:xfrm>
          <a:prstGeom prst="callout1">
            <a:avLst>
              <a:gd name="adj1" fmla="val -19731"/>
              <a:gd name="adj2" fmla="val 87619"/>
              <a:gd name="adj3" fmla="val -244321"/>
              <a:gd name="adj4" fmla="val 14663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BBQ</a:t>
            </a:r>
            <a:endParaRPr lang="en-GB" sz="1100" dirty="0">
              <a:solidFill>
                <a:schemeClr val="tx1"/>
              </a:solidFill>
            </a:endParaRPr>
          </a:p>
        </p:txBody>
      </p:sp>
      <p:sp>
        <p:nvSpPr>
          <p:cNvPr id="40" name="Line Callout 1 (No Border) 39"/>
          <p:cNvSpPr/>
          <p:nvPr/>
        </p:nvSpPr>
        <p:spPr>
          <a:xfrm>
            <a:off x="2411760" y="1268760"/>
            <a:ext cx="504056" cy="216024"/>
          </a:xfrm>
          <a:prstGeom prst="callout1">
            <a:avLst>
              <a:gd name="adj1" fmla="val 101208"/>
              <a:gd name="adj2" fmla="val 7517"/>
              <a:gd name="adj3" fmla="val 217446"/>
              <a:gd name="adj4" fmla="val -606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41" name="Line Callout 1 (No Border) 40"/>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2" name="Line Callout 1 (No Border) 41"/>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3" name="Line Callout 1 (No Border) 42"/>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 name="Title 1"/>
          <p:cNvSpPr>
            <a:spLocks noGrp="1"/>
          </p:cNvSpPr>
          <p:nvPr>
            <p:ph type="title"/>
          </p:nvPr>
        </p:nvSpPr>
        <p:spPr>
          <a:xfrm>
            <a:off x="0" y="0"/>
            <a:ext cx="9144000" cy="1196752"/>
          </a:xfrm>
        </p:spPr>
        <p:txBody>
          <a:bodyPr>
            <a:normAutofit fontScale="90000"/>
          </a:bodyPr>
          <a:lstStyle/>
          <a:p>
            <a:r>
              <a:rPr lang="en-US" sz="3600" dirty="0" smtClean="0">
                <a:solidFill>
                  <a:schemeClr val="tx2">
                    <a:lumMod val="40000"/>
                    <a:lumOff val="60000"/>
                  </a:schemeClr>
                </a:solidFill>
              </a:rPr>
              <a:t>LHC</a:t>
            </a:r>
            <a:r>
              <a:rPr lang="en-US" sz="3600" dirty="0" smtClean="0"/>
              <a:t>: * Full maintenance of the BWS * Installation of new bellows with extended lifetime will be done</a:t>
            </a:r>
            <a:endParaRPr lang="en-US" sz="3600" dirty="0"/>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1331640" y="2276872"/>
            <a:ext cx="504056" cy="216024"/>
          </a:xfrm>
          <a:prstGeom prst="callout1">
            <a:avLst>
              <a:gd name="adj1" fmla="val -19731"/>
              <a:gd name="adj2" fmla="val 87619"/>
              <a:gd name="adj3" fmla="val -244321"/>
              <a:gd name="adj4" fmla="val 14663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BBQ</a:t>
            </a:r>
            <a:endParaRPr lang="en-GB" sz="1100" dirty="0">
              <a:solidFill>
                <a:schemeClr val="tx1"/>
              </a:solidFill>
            </a:endParaRPr>
          </a:p>
        </p:txBody>
      </p:sp>
      <p:sp>
        <p:nvSpPr>
          <p:cNvPr id="40" name="Line Callout 1 (No Border) 39"/>
          <p:cNvSpPr/>
          <p:nvPr/>
        </p:nvSpPr>
        <p:spPr>
          <a:xfrm>
            <a:off x="2411760" y="1268760"/>
            <a:ext cx="504056" cy="216024"/>
          </a:xfrm>
          <a:prstGeom prst="callout1">
            <a:avLst>
              <a:gd name="adj1" fmla="val 101208"/>
              <a:gd name="adj2" fmla="val 7517"/>
              <a:gd name="adj3" fmla="val 217446"/>
              <a:gd name="adj4" fmla="val -606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41" name="Line Callout 1 (No Border) 40"/>
          <p:cNvSpPr/>
          <p:nvPr/>
        </p:nvSpPr>
        <p:spPr>
          <a:xfrm>
            <a:off x="1763688" y="1268760"/>
            <a:ext cx="504056" cy="216024"/>
          </a:xfrm>
          <a:prstGeom prst="callout1">
            <a:avLst>
              <a:gd name="adj1" fmla="val 101208"/>
              <a:gd name="adj2" fmla="val 38144"/>
              <a:gd name="adj3" fmla="val 195458"/>
              <a:gd name="adj4" fmla="val 5710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42" name="Line Callout 1 (No Border) 41"/>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3" name="Line Callout 1 (No Border) 42"/>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4" name="Line Callout 1 (No Border) 43"/>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 name="Title 1"/>
          <p:cNvSpPr>
            <a:spLocks noGrp="1"/>
          </p:cNvSpPr>
          <p:nvPr>
            <p:ph type="title"/>
          </p:nvPr>
        </p:nvSpPr>
        <p:spPr>
          <a:xfrm>
            <a:off x="0" y="0"/>
            <a:ext cx="9144000" cy="1196752"/>
          </a:xfrm>
        </p:spPr>
        <p:txBody>
          <a:bodyPr>
            <a:normAutofit fontScale="90000"/>
          </a:bodyPr>
          <a:lstStyle/>
          <a:p>
            <a:r>
              <a:rPr lang="en-US" sz="3600" dirty="0" smtClean="0">
                <a:solidFill>
                  <a:schemeClr val="tx2">
                    <a:lumMod val="40000"/>
                    <a:lumOff val="60000"/>
                  </a:schemeClr>
                </a:solidFill>
              </a:rPr>
              <a:t>LHC</a:t>
            </a:r>
            <a:r>
              <a:rPr lang="en-US" sz="3600" dirty="0" smtClean="0"/>
              <a:t>: * Redesign of the extraction mirror tanks * Installation of the optical bench shielding will be done</a:t>
            </a:r>
            <a:endParaRPr lang="en-US" sz="3600" dirty="0"/>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1331640" y="2276872"/>
            <a:ext cx="504056" cy="216024"/>
          </a:xfrm>
          <a:prstGeom prst="callout1">
            <a:avLst>
              <a:gd name="adj1" fmla="val -19731"/>
              <a:gd name="adj2" fmla="val 87619"/>
              <a:gd name="adj3" fmla="val -244321"/>
              <a:gd name="adj4" fmla="val 14663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BBQ</a:t>
            </a:r>
            <a:endParaRPr lang="en-GB" sz="1100" dirty="0">
              <a:solidFill>
                <a:schemeClr val="tx1"/>
              </a:solidFill>
            </a:endParaRPr>
          </a:p>
        </p:txBody>
      </p:sp>
      <p:sp>
        <p:nvSpPr>
          <p:cNvPr id="40" name="Line Callout 1 (No Border) 39"/>
          <p:cNvSpPr/>
          <p:nvPr/>
        </p:nvSpPr>
        <p:spPr>
          <a:xfrm>
            <a:off x="2411760" y="1268760"/>
            <a:ext cx="504056" cy="216024"/>
          </a:xfrm>
          <a:prstGeom prst="callout1">
            <a:avLst>
              <a:gd name="adj1" fmla="val 101208"/>
              <a:gd name="adj2" fmla="val 7517"/>
              <a:gd name="adj3" fmla="val 217446"/>
              <a:gd name="adj4" fmla="val -606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41" name="Line Callout 1 (No Border) 40"/>
          <p:cNvSpPr/>
          <p:nvPr/>
        </p:nvSpPr>
        <p:spPr>
          <a:xfrm>
            <a:off x="1763688" y="1268760"/>
            <a:ext cx="504056" cy="216024"/>
          </a:xfrm>
          <a:prstGeom prst="callout1">
            <a:avLst>
              <a:gd name="adj1" fmla="val 101208"/>
              <a:gd name="adj2" fmla="val 38144"/>
              <a:gd name="adj3" fmla="val 195458"/>
              <a:gd name="adj4" fmla="val 5710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42" name="Line Callout 1 (No Border) 41"/>
          <p:cNvSpPr/>
          <p:nvPr/>
        </p:nvSpPr>
        <p:spPr>
          <a:xfrm>
            <a:off x="899592" y="1268760"/>
            <a:ext cx="792088" cy="216024"/>
          </a:xfrm>
          <a:prstGeom prst="callout1">
            <a:avLst>
              <a:gd name="adj1" fmla="val 95711"/>
              <a:gd name="adj2" fmla="val 87619"/>
              <a:gd name="adj3" fmla="val 217446"/>
              <a:gd name="adj4" fmla="val 1487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43" name="Line Callout 1 (No Border) 42"/>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4" name="Line Callout 1 (No Border) 43"/>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5" name="Line Callout 1 (No Border) 44"/>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1331640" y="2276872"/>
            <a:ext cx="504056" cy="216024"/>
          </a:xfrm>
          <a:prstGeom prst="callout1">
            <a:avLst>
              <a:gd name="adj1" fmla="val -19731"/>
              <a:gd name="adj2" fmla="val 87619"/>
              <a:gd name="adj3" fmla="val -244321"/>
              <a:gd name="adj4" fmla="val 14663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BBQ</a:t>
            </a:r>
            <a:endParaRPr lang="en-GB" sz="1100" dirty="0">
              <a:solidFill>
                <a:schemeClr val="tx1"/>
              </a:solidFill>
            </a:endParaRPr>
          </a:p>
        </p:txBody>
      </p:sp>
      <p:sp>
        <p:nvSpPr>
          <p:cNvPr id="40" name="Line Callout 1 (No Border) 39"/>
          <p:cNvSpPr/>
          <p:nvPr/>
        </p:nvSpPr>
        <p:spPr>
          <a:xfrm>
            <a:off x="2411760" y="1268760"/>
            <a:ext cx="504056" cy="216024"/>
          </a:xfrm>
          <a:prstGeom prst="callout1">
            <a:avLst>
              <a:gd name="adj1" fmla="val 101208"/>
              <a:gd name="adj2" fmla="val 7517"/>
              <a:gd name="adj3" fmla="val 217446"/>
              <a:gd name="adj4" fmla="val -606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41" name="Line Callout 1 (No Border) 40"/>
          <p:cNvSpPr/>
          <p:nvPr/>
        </p:nvSpPr>
        <p:spPr>
          <a:xfrm>
            <a:off x="1763688" y="1268760"/>
            <a:ext cx="504056" cy="216024"/>
          </a:xfrm>
          <a:prstGeom prst="callout1">
            <a:avLst>
              <a:gd name="adj1" fmla="val 101208"/>
              <a:gd name="adj2" fmla="val 38144"/>
              <a:gd name="adj3" fmla="val 195458"/>
              <a:gd name="adj4" fmla="val 5710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42" name="Line Callout 1 (No Border) 41"/>
          <p:cNvSpPr/>
          <p:nvPr/>
        </p:nvSpPr>
        <p:spPr>
          <a:xfrm>
            <a:off x="899592" y="1268760"/>
            <a:ext cx="792088" cy="216024"/>
          </a:xfrm>
          <a:prstGeom prst="callout1">
            <a:avLst>
              <a:gd name="adj1" fmla="val 95711"/>
              <a:gd name="adj2" fmla="val 87619"/>
              <a:gd name="adj3" fmla="val 217446"/>
              <a:gd name="adj4" fmla="val 1487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43" name="Line Callout 1 (No Border) 42"/>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4" name="Line Callout 1 (No Border) 43"/>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5" name="Line Callout 1 (No Border) 44"/>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
        <p:nvSpPr>
          <p:cNvPr id="2" name="Title 1"/>
          <p:cNvSpPr>
            <a:spLocks noGrp="1"/>
          </p:cNvSpPr>
          <p:nvPr>
            <p:ph type="title"/>
          </p:nvPr>
        </p:nvSpPr>
        <p:spPr>
          <a:xfrm>
            <a:off x="0" y="0"/>
            <a:ext cx="9144000" cy="1988840"/>
          </a:xfrm>
        </p:spPr>
        <p:txBody>
          <a:bodyPr>
            <a:normAutofit fontScale="90000"/>
          </a:bodyPr>
          <a:lstStyle/>
          <a:p>
            <a:r>
              <a:rPr lang="en-US" sz="3600" dirty="0" smtClean="0">
                <a:solidFill>
                  <a:schemeClr val="tx2">
                    <a:lumMod val="40000"/>
                    <a:lumOff val="60000"/>
                  </a:schemeClr>
                </a:solidFill>
              </a:rPr>
              <a:t>All</a:t>
            </a:r>
            <a:r>
              <a:rPr lang="en-US" sz="3600" dirty="0" smtClean="0"/>
              <a:t>: </a:t>
            </a:r>
            <a:r>
              <a:rPr lang="en-US" sz="3600" dirty="0" smtClean="0">
                <a:solidFill>
                  <a:srgbClr val="00B050"/>
                </a:solidFill>
              </a:rPr>
              <a:t>An international workshop on beam profile measurements is being organized (around March April) to review and optimized our developments on our instruments (this includes CPS and SPS monitors)</a:t>
            </a:r>
            <a:endParaRPr lang="en-US" sz="3600" dirty="0">
              <a:solidFill>
                <a:srgbClr val="00B05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3600" dirty="0" smtClean="0">
                <a:solidFill>
                  <a:schemeClr val="tx2">
                    <a:lumMod val="40000"/>
                    <a:lumOff val="60000"/>
                  </a:schemeClr>
                </a:solidFill>
              </a:rPr>
              <a:t>LEIR [Consolidation]</a:t>
            </a:r>
            <a:r>
              <a:rPr lang="fr-CH" sz="3600" dirty="0" smtClean="0"/>
              <a:t>: LEIR </a:t>
            </a:r>
            <a:r>
              <a:rPr lang="fr-CH" sz="3600" dirty="0" err="1" smtClean="0"/>
              <a:t>ECool</a:t>
            </a:r>
            <a:r>
              <a:rPr lang="fr-CH" sz="3600" dirty="0" smtClean="0"/>
              <a:t> </a:t>
            </a:r>
            <a:r>
              <a:rPr lang="fr-CH" sz="3600" dirty="0" err="1" smtClean="0"/>
              <a:t>collector</a:t>
            </a:r>
            <a:r>
              <a:rPr lang="fr-CH" sz="3600" dirty="0" smtClean="0"/>
              <a:t> exchange + replacement of the </a:t>
            </a:r>
            <a:r>
              <a:rPr lang="fr-CH" sz="3600" dirty="0" err="1" smtClean="0"/>
              <a:t>cathod</a:t>
            </a:r>
            <a:r>
              <a:rPr lang="fr-CH" sz="3600" dirty="0" smtClean="0"/>
              <a:t>.</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err="1" smtClean="0">
                <a:solidFill>
                  <a:schemeClr val="tx1"/>
                </a:solidFill>
              </a:rPr>
              <a:t>ECool</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1331640" y="2276872"/>
            <a:ext cx="504056" cy="216024"/>
          </a:xfrm>
          <a:prstGeom prst="callout1">
            <a:avLst>
              <a:gd name="adj1" fmla="val -19731"/>
              <a:gd name="adj2" fmla="val 87619"/>
              <a:gd name="adj3" fmla="val -244321"/>
              <a:gd name="adj4" fmla="val 14663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BBQ</a:t>
            </a:r>
            <a:endParaRPr lang="en-GB" sz="1100" dirty="0">
              <a:solidFill>
                <a:schemeClr val="tx1"/>
              </a:solidFill>
            </a:endParaRPr>
          </a:p>
        </p:txBody>
      </p:sp>
      <p:sp>
        <p:nvSpPr>
          <p:cNvPr id="40" name="Line Callout 1 (No Border) 39"/>
          <p:cNvSpPr/>
          <p:nvPr/>
        </p:nvSpPr>
        <p:spPr>
          <a:xfrm>
            <a:off x="2411760" y="1268760"/>
            <a:ext cx="504056" cy="216024"/>
          </a:xfrm>
          <a:prstGeom prst="callout1">
            <a:avLst>
              <a:gd name="adj1" fmla="val 101208"/>
              <a:gd name="adj2" fmla="val 7517"/>
              <a:gd name="adj3" fmla="val 217446"/>
              <a:gd name="adj4" fmla="val -606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41" name="Line Callout 1 (No Border) 40"/>
          <p:cNvSpPr/>
          <p:nvPr/>
        </p:nvSpPr>
        <p:spPr>
          <a:xfrm>
            <a:off x="1763688" y="1268760"/>
            <a:ext cx="504056" cy="216024"/>
          </a:xfrm>
          <a:prstGeom prst="callout1">
            <a:avLst>
              <a:gd name="adj1" fmla="val 101208"/>
              <a:gd name="adj2" fmla="val 38144"/>
              <a:gd name="adj3" fmla="val 195458"/>
              <a:gd name="adj4" fmla="val 5710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42" name="Line Callout 1 (No Border) 41"/>
          <p:cNvSpPr/>
          <p:nvPr/>
        </p:nvSpPr>
        <p:spPr>
          <a:xfrm>
            <a:off x="899592" y="1268760"/>
            <a:ext cx="792088" cy="216024"/>
          </a:xfrm>
          <a:prstGeom prst="callout1">
            <a:avLst>
              <a:gd name="adj1" fmla="val 95711"/>
              <a:gd name="adj2" fmla="val 87619"/>
              <a:gd name="adj3" fmla="val 217446"/>
              <a:gd name="adj4" fmla="val 1487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43" name="Line Callout 1 (No Border) 42"/>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4" name="Line Callout 1 (No Border) 43"/>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5" name="Line Callout 1 (No Border) 44"/>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
        <p:nvSpPr>
          <p:cNvPr id="2" name="Title 1"/>
          <p:cNvSpPr>
            <a:spLocks noGrp="1"/>
          </p:cNvSpPr>
          <p:nvPr>
            <p:ph type="title"/>
          </p:nvPr>
        </p:nvSpPr>
        <p:spPr>
          <a:xfrm>
            <a:off x="0" y="0"/>
            <a:ext cx="9144000" cy="1988840"/>
          </a:xfrm>
        </p:spPr>
        <p:txBody>
          <a:bodyPr>
            <a:normAutofit fontScale="90000"/>
          </a:bodyPr>
          <a:lstStyle/>
          <a:p>
            <a:r>
              <a:rPr lang="en-US" sz="3600" dirty="0" smtClean="0">
                <a:solidFill>
                  <a:schemeClr val="tx2">
                    <a:lumMod val="40000"/>
                    <a:lumOff val="60000"/>
                  </a:schemeClr>
                </a:solidFill>
              </a:rPr>
              <a:t>CTF3/CLIC</a:t>
            </a:r>
            <a:r>
              <a:rPr lang="en-US" sz="3600" dirty="0" smtClean="0"/>
              <a:t>: </a:t>
            </a:r>
            <a:r>
              <a:rPr lang="en-US" sz="3600" dirty="0" smtClean="0">
                <a:solidFill>
                  <a:srgbClr val="00B050"/>
                </a:solidFill>
              </a:rPr>
              <a:t>* EO bunch length monitor commissioning * Additional segmented dump installation * test of Cherenkov fiber BLMs * Diffraction radiation studies…</a:t>
            </a:r>
            <a:endParaRPr lang="en-US" sz="3600" dirty="0">
              <a:solidFill>
                <a:srgbClr val="00B050"/>
              </a:solidFill>
            </a:endParaRPr>
          </a:p>
        </p:txBody>
      </p:sp>
      <p:sp>
        <p:nvSpPr>
          <p:cNvPr id="46" name="Line Callout 1 (No Border) 45"/>
          <p:cNvSpPr/>
          <p:nvPr/>
        </p:nvSpPr>
        <p:spPr>
          <a:xfrm>
            <a:off x="7956376" y="5661248"/>
            <a:ext cx="504056" cy="216024"/>
          </a:xfrm>
          <a:prstGeom prst="callout1">
            <a:avLst>
              <a:gd name="adj1" fmla="val 68226"/>
              <a:gd name="adj2" fmla="val -13687"/>
              <a:gd name="adj3" fmla="val 134989"/>
              <a:gd name="adj4" fmla="val -6069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CTF3</a:t>
            </a:r>
            <a:endParaRPr lang="en-GB" sz="1100"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4" name="Line Callout 1 (No Border) 13"/>
          <p:cNvSpPr/>
          <p:nvPr/>
        </p:nvSpPr>
        <p:spPr>
          <a:xfrm>
            <a:off x="5148064" y="4437112"/>
            <a:ext cx="504056" cy="216024"/>
          </a:xfrm>
          <a:prstGeom prst="callout1">
            <a:avLst>
              <a:gd name="adj1" fmla="val 101209"/>
              <a:gd name="adj2" fmla="val -1907"/>
              <a:gd name="adj3" fmla="val 321895"/>
              <a:gd name="adj4" fmla="val -46559"/>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5" name="Line Callout 1 (No Border) 14"/>
          <p:cNvSpPr/>
          <p:nvPr/>
        </p:nvSpPr>
        <p:spPr>
          <a:xfrm>
            <a:off x="5724128" y="4589512"/>
            <a:ext cx="504056" cy="216024"/>
          </a:xfrm>
          <a:prstGeom prst="callout1">
            <a:avLst>
              <a:gd name="adj1" fmla="val 101209"/>
              <a:gd name="adj2" fmla="val -1907"/>
              <a:gd name="adj3" fmla="val 382364"/>
              <a:gd name="adj4" fmla="val -1195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6" name="Line Callout 1 (No Border) 15"/>
          <p:cNvSpPr/>
          <p:nvPr/>
        </p:nvSpPr>
        <p:spPr>
          <a:xfrm>
            <a:off x="6876256" y="4509120"/>
            <a:ext cx="1152128" cy="216024"/>
          </a:xfrm>
          <a:prstGeom prst="callout1">
            <a:avLst>
              <a:gd name="adj1" fmla="val 101209"/>
              <a:gd name="adj2" fmla="val -1907"/>
              <a:gd name="adj3" fmla="val 184463"/>
              <a:gd name="adj4" fmla="val -2771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HIE </a:t>
            </a:r>
            <a:r>
              <a:rPr lang="en-GB" sz="1100" dirty="0" err="1" smtClean="0">
                <a:solidFill>
                  <a:schemeClr val="tx1"/>
                </a:solidFill>
              </a:rPr>
              <a:t>DiagBoxes</a:t>
            </a:r>
            <a:endParaRPr lang="en-GB" sz="1100" dirty="0">
              <a:solidFill>
                <a:schemeClr val="tx1"/>
              </a:solidFill>
            </a:endParaRPr>
          </a:p>
        </p:txBody>
      </p:sp>
      <p:sp>
        <p:nvSpPr>
          <p:cNvPr id="17" name="Line Callout 1 (No Border) 16"/>
          <p:cNvSpPr/>
          <p:nvPr/>
        </p:nvSpPr>
        <p:spPr>
          <a:xfrm>
            <a:off x="6012160" y="5157192"/>
            <a:ext cx="504056" cy="216024"/>
          </a:xfrm>
          <a:prstGeom prst="callout1">
            <a:avLst>
              <a:gd name="adj1" fmla="val 95712"/>
              <a:gd name="adj2" fmla="val 42856"/>
              <a:gd name="adj3" fmla="val 189961"/>
              <a:gd name="adj4" fmla="val 56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8" name="Line Callout 1 (No Border) 17"/>
          <p:cNvSpPr/>
          <p:nvPr/>
        </p:nvSpPr>
        <p:spPr>
          <a:xfrm>
            <a:off x="6804248" y="5229200"/>
            <a:ext cx="504056" cy="216024"/>
          </a:xfrm>
          <a:prstGeom prst="callout1">
            <a:avLst>
              <a:gd name="adj1" fmla="val 101209"/>
              <a:gd name="adj2" fmla="val -1907"/>
              <a:gd name="adj3" fmla="val 189962"/>
              <a:gd name="adj4" fmla="val -77186"/>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19" name="Line Callout 1 (No Border) 18"/>
          <p:cNvSpPr/>
          <p:nvPr/>
        </p:nvSpPr>
        <p:spPr>
          <a:xfrm>
            <a:off x="6876256" y="6165304"/>
            <a:ext cx="504056" cy="216024"/>
          </a:xfrm>
          <a:prstGeom prst="callout1">
            <a:avLst>
              <a:gd name="adj1" fmla="val 13254"/>
              <a:gd name="adj2" fmla="val -13687"/>
              <a:gd name="adj3" fmla="val -24431"/>
              <a:gd name="adj4" fmla="val -7483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20" name="Line Callout 1 (No Border) 19"/>
          <p:cNvSpPr/>
          <p:nvPr/>
        </p:nvSpPr>
        <p:spPr>
          <a:xfrm>
            <a:off x="1979712" y="4941168"/>
            <a:ext cx="504056" cy="216024"/>
          </a:xfrm>
          <a:prstGeom prst="callout1">
            <a:avLst>
              <a:gd name="adj1" fmla="val 29745"/>
              <a:gd name="adj2" fmla="val 97043"/>
              <a:gd name="adj3" fmla="val -5941"/>
              <a:gd name="adj4" fmla="val 16290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sp>
        <p:nvSpPr>
          <p:cNvPr id="21" name="Line Callout 1 (No Border) 20"/>
          <p:cNvSpPr/>
          <p:nvPr/>
        </p:nvSpPr>
        <p:spPr>
          <a:xfrm>
            <a:off x="3419872" y="2276872"/>
            <a:ext cx="504056" cy="216024"/>
          </a:xfrm>
          <a:prstGeom prst="callout1">
            <a:avLst>
              <a:gd name="adj1" fmla="val 95711"/>
              <a:gd name="adj2" fmla="val 87619"/>
              <a:gd name="adj3" fmla="val 217446"/>
              <a:gd name="adj4" fmla="val 1112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2" name="Line Callout 1 (No Border) 21"/>
          <p:cNvSpPr/>
          <p:nvPr/>
        </p:nvSpPr>
        <p:spPr>
          <a:xfrm>
            <a:off x="2555776" y="2780928"/>
            <a:ext cx="504056" cy="216024"/>
          </a:xfrm>
          <a:prstGeom prst="callout1">
            <a:avLst>
              <a:gd name="adj1" fmla="val 95711"/>
              <a:gd name="adj2" fmla="val 87619"/>
              <a:gd name="adj3" fmla="val 217446"/>
              <a:gd name="adj4" fmla="val 111291"/>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3" name="Line Callout 1 (No Border) 22"/>
          <p:cNvSpPr/>
          <p:nvPr/>
        </p:nvSpPr>
        <p:spPr>
          <a:xfrm>
            <a:off x="2051720" y="3140968"/>
            <a:ext cx="504056" cy="216024"/>
          </a:xfrm>
          <a:prstGeom prst="callout1">
            <a:avLst>
              <a:gd name="adj1" fmla="val 95711"/>
              <a:gd name="adj2" fmla="val 87619"/>
              <a:gd name="adj3" fmla="val 217446"/>
              <a:gd name="adj4" fmla="val 11129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24" name="Line Callout 1 (No Border) 23"/>
          <p:cNvSpPr/>
          <p:nvPr/>
        </p:nvSpPr>
        <p:spPr>
          <a:xfrm>
            <a:off x="1547664" y="3717032"/>
            <a:ext cx="707027" cy="216024"/>
          </a:xfrm>
          <a:prstGeom prst="callout1">
            <a:avLst>
              <a:gd name="adj1" fmla="val 45237"/>
              <a:gd name="adj2" fmla="val 98441"/>
              <a:gd name="adj3" fmla="val 28043"/>
              <a:gd name="adj4" fmla="val 152191"/>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grpSp>
        <p:nvGrpSpPr>
          <p:cNvPr id="26" name="Group 30"/>
          <p:cNvGrpSpPr/>
          <p:nvPr/>
        </p:nvGrpSpPr>
        <p:grpSpPr>
          <a:xfrm>
            <a:off x="3720957" y="3401380"/>
            <a:ext cx="2435219" cy="819708"/>
            <a:chOff x="3720957" y="3401380"/>
            <a:chExt cx="2435219" cy="819708"/>
          </a:xfrm>
        </p:grpSpPr>
        <p:sp>
          <p:nvSpPr>
            <p:cNvPr id="25" name="Line Callout 1 (No Border) 24"/>
            <p:cNvSpPr/>
            <p:nvPr/>
          </p:nvSpPr>
          <p:spPr>
            <a:xfrm>
              <a:off x="3720957" y="3401380"/>
              <a:ext cx="707027" cy="216024"/>
            </a:xfrm>
            <a:prstGeom prst="callout1">
              <a:avLst>
                <a:gd name="adj1" fmla="val 78220"/>
                <a:gd name="adj2" fmla="val -2336"/>
                <a:gd name="adj3" fmla="val 137987"/>
                <a:gd name="adj4" fmla="val -14846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MOPOS</a:t>
              </a:r>
              <a:endParaRPr lang="en-GB" sz="1100" dirty="0">
                <a:solidFill>
                  <a:schemeClr val="tx1"/>
                </a:solidFill>
              </a:endParaRPr>
            </a:p>
          </p:txBody>
        </p:sp>
        <p:cxnSp>
          <p:nvCxnSpPr>
            <p:cNvPr id="27" name="Straight Connector 26"/>
            <p:cNvCxnSpPr>
              <a:stCxn id="25" idx="1"/>
            </p:cNvCxnSpPr>
            <p:nvPr/>
          </p:nvCxnSpPr>
          <p:spPr>
            <a:xfrm>
              <a:off x="4074471" y="3617404"/>
              <a:ext cx="209497" cy="60368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5" idx="0"/>
            </p:cNvCxnSpPr>
            <p:nvPr/>
          </p:nvCxnSpPr>
          <p:spPr>
            <a:xfrm>
              <a:off x="4427984" y="3509392"/>
              <a:ext cx="1728192" cy="56768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9" name="Line Callout 1 (No Border) 28"/>
          <p:cNvSpPr/>
          <p:nvPr/>
        </p:nvSpPr>
        <p:spPr>
          <a:xfrm>
            <a:off x="5580112" y="3573016"/>
            <a:ext cx="504056" cy="216024"/>
          </a:xfrm>
          <a:prstGeom prst="callout1">
            <a:avLst>
              <a:gd name="adj1" fmla="val 101209"/>
              <a:gd name="adj2" fmla="val 54636"/>
              <a:gd name="adj3" fmla="val 222945"/>
              <a:gd name="adj4" fmla="val 106578"/>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30" name="Line Callout 1 (No Border) 29"/>
          <p:cNvSpPr/>
          <p:nvPr/>
        </p:nvSpPr>
        <p:spPr>
          <a:xfrm>
            <a:off x="6228184" y="3573016"/>
            <a:ext cx="504056" cy="216024"/>
          </a:xfrm>
          <a:prstGeom prst="callout1">
            <a:avLst>
              <a:gd name="adj1" fmla="val 101209"/>
              <a:gd name="adj2" fmla="val 54636"/>
              <a:gd name="adj3" fmla="val 239437"/>
              <a:gd name="adj4" fmla="val -2064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31" name="Line Callout 1 (No Border) 30"/>
          <p:cNvSpPr/>
          <p:nvPr/>
        </p:nvSpPr>
        <p:spPr>
          <a:xfrm>
            <a:off x="6444208" y="3933056"/>
            <a:ext cx="504056" cy="216024"/>
          </a:xfrm>
          <a:prstGeom prst="callout1">
            <a:avLst>
              <a:gd name="adj1" fmla="val 73723"/>
              <a:gd name="adj2" fmla="val -1907"/>
              <a:gd name="adj3" fmla="val 63525"/>
              <a:gd name="adj4" fmla="val -5598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32" name="Line Callout 1 (No Border) 31"/>
          <p:cNvSpPr/>
          <p:nvPr/>
        </p:nvSpPr>
        <p:spPr>
          <a:xfrm>
            <a:off x="6012160" y="4293096"/>
            <a:ext cx="504056" cy="216024"/>
          </a:xfrm>
          <a:prstGeom prst="callout1">
            <a:avLst>
              <a:gd name="adj1" fmla="val -14233"/>
              <a:gd name="adj2" fmla="val 42856"/>
              <a:gd name="adj3" fmla="val -101392"/>
              <a:gd name="adj4" fmla="val 28832"/>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33" name="Line Callout 1 (No Border) 32"/>
          <p:cNvSpPr/>
          <p:nvPr/>
        </p:nvSpPr>
        <p:spPr>
          <a:xfrm>
            <a:off x="5148064" y="4077072"/>
            <a:ext cx="720080" cy="216024"/>
          </a:xfrm>
          <a:prstGeom prst="callout1">
            <a:avLst>
              <a:gd name="adj1" fmla="val 68226"/>
              <a:gd name="adj2" fmla="val 99399"/>
              <a:gd name="adj3" fmla="val -2442"/>
              <a:gd name="adj4" fmla="val 15134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Matching</a:t>
            </a:r>
            <a:endParaRPr lang="en-GB" sz="1100" dirty="0">
              <a:solidFill>
                <a:schemeClr val="tx1"/>
              </a:solidFill>
            </a:endParaRPr>
          </a:p>
        </p:txBody>
      </p:sp>
      <p:sp>
        <p:nvSpPr>
          <p:cNvPr id="34" name="Line Callout 1 (No Border) 33"/>
          <p:cNvSpPr/>
          <p:nvPr/>
        </p:nvSpPr>
        <p:spPr>
          <a:xfrm>
            <a:off x="1187624" y="2924944"/>
            <a:ext cx="504056" cy="216024"/>
          </a:xfrm>
          <a:prstGeom prst="callout1">
            <a:avLst>
              <a:gd name="adj1" fmla="val 101209"/>
              <a:gd name="adj2" fmla="val -1907"/>
              <a:gd name="adj3" fmla="val 162474"/>
              <a:gd name="adj4" fmla="val -8189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37" name="Line Callout 1 (No Border) 36"/>
          <p:cNvSpPr/>
          <p:nvPr/>
        </p:nvSpPr>
        <p:spPr>
          <a:xfrm>
            <a:off x="6228184" y="2276872"/>
            <a:ext cx="504056" cy="216024"/>
          </a:xfrm>
          <a:prstGeom prst="callout1">
            <a:avLst>
              <a:gd name="adj1" fmla="val -8736"/>
              <a:gd name="adj2" fmla="val 47568"/>
              <a:gd name="adj3" fmla="val -161862"/>
              <a:gd name="adj4" fmla="val 14898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38" name="Line Callout 1 (No Border) 37"/>
          <p:cNvSpPr/>
          <p:nvPr/>
        </p:nvSpPr>
        <p:spPr>
          <a:xfrm>
            <a:off x="6804248" y="2492896"/>
            <a:ext cx="504056" cy="216024"/>
          </a:xfrm>
          <a:prstGeom prst="callout1">
            <a:avLst>
              <a:gd name="adj1" fmla="val -14233"/>
              <a:gd name="adj2" fmla="val 82907"/>
              <a:gd name="adj3" fmla="val -150868"/>
              <a:gd name="adj4" fmla="val 16312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BLM</a:t>
            </a:r>
            <a:endParaRPr lang="en-GB" sz="1100" dirty="0">
              <a:solidFill>
                <a:schemeClr val="tx1"/>
              </a:solidFill>
            </a:endParaRPr>
          </a:p>
        </p:txBody>
      </p:sp>
      <p:sp>
        <p:nvSpPr>
          <p:cNvPr id="39" name="Line Callout 1 (No Border) 38"/>
          <p:cNvSpPr/>
          <p:nvPr/>
        </p:nvSpPr>
        <p:spPr>
          <a:xfrm>
            <a:off x="1331640" y="2276872"/>
            <a:ext cx="504056" cy="216024"/>
          </a:xfrm>
          <a:prstGeom prst="callout1">
            <a:avLst>
              <a:gd name="adj1" fmla="val -19731"/>
              <a:gd name="adj2" fmla="val 87619"/>
              <a:gd name="adj3" fmla="val -244321"/>
              <a:gd name="adj4" fmla="val 146631"/>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BBQ</a:t>
            </a:r>
            <a:endParaRPr lang="en-GB" sz="1100" dirty="0">
              <a:solidFill>
                <a:schemeClr val="tx1"/>
              </a:solidFill>
            </a:endParaRPr>
          </a:p>
        </p:txBody>
      </p:sp>
      <p:sp>
        <p:nvSpPr>
          <p:cNvPr id="40" name="Line Callout 1 (No Border) 39"/>
          <p:cNvSpPr/>
          <p:nvPr/>
        </p:nvSpPr>
        <p:spPr>
          <a:xfrm>
            <a:off x="2411760" y="1268760"/>
            <a:ext cx="504056" cy="216024"/>
          </a:xfrm>
          <a:prstGeom prst="callout1">
            <a:avLst>
              <a:gd name="adj1" fmla="val 101208"/>
              <a:gd name="adj2" fmla="val 7517"/>
              <a:gd name="adj3" fmla="val 217446"/>
              <a:gd name="adj4" fmla="val -6069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BGI</a:t>
            </a:r>
            <a:endParaRPr lang="en-GB" sz="1100" dirty="0">
              <a:solidFill>
                <a:schemeClr val="tx1"/>
              </a:solidFill>
            </a:endParaRPr>
          </a:p>
        </p:txBody>
      </p:sp>
      <p:sp>
        <p:nvSpPr>
          <p:cNvPr id="41" name="Line Callout 1 (No Border) 40"/>
          <p:cNvSpPr/>
          <p:nvPr/>
        </p:nvSpPr>
        <p:spPr>
          <a:xfrm>
            <a:off x="1763688" y="1268760"/>
            <a:ext cx="504056" cy="216024"/>
          </a:xfrm>
          <a:prstGeom prst="callout1">
            <a:avLst>
              <a:gd name="adj1" fmla="val 101208"/>
              <a:gd name="adj2" fmla="val 38144"/>
              <a:gd name="adj3" fmla="val 195458"/>
              <a:gd name="adj4" fmla="val 5710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BWS</a:t>
            </a:r>
            <a:endParaRPr lang="en-GB" sz="1100" dirty="0">
              <a:solidFill>
                <a:schemeClr val="tx1"/>
              </a:solidFill>
            </a:endParaRPr>
          </a:p>
        </p:txBody>
      </p:sp>
      <p:sp>
        <p:nvSpPr>
          <p:cNvPr id="42" name="Line Callout 1 (No Border) 41"/>
          <p:cNvSpPr/>
          <p:nvPr/>
        </p:nvSpPr>
        <p:spPr>
          <a:xfrm>
            <a:off x="899592" y="1268760"/>
            <a:ext cx="792088" cy="216024"/>
          </a:xfrm>
          <a:prstGeom prst="callout1">
            <a:avLst>
              <a:gd name="adj1" fmla="val 95711"/>
              <a:gd name="adj2" fmla="val 87619"/>
              <a:gd name="adj3" fmla="val 217446"/>
              <a:gd name="adj4" fmla="val 1487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BSRT</a:t>
            </a:r>
            <a:endParaRPr lang="en-GB" sz="1100" dirty="0">
              <a:solidFill>
                <a:schemeClr val="tx1"/>
              </a:solidFill>
            </a:endParaRPr>
          </a:p>
        </p:txBody>
      </p:sp>
      <p:sp>
        <p:nvSpPr>
          <p:cNvPr id="43" name="Line Callout 1 (No Border) 42"/>
          <p:cNvSpPr/>
          <p:nvPr/>
        </p:nvSpPr>
        <p:spPr>
          <a:xfrm>
            <a:off x="3923928" y="1988840"/>
            <a:ext cx="1008112" cy="216024"/>
          </a:xfrm>
          <a:prstGeom prst="callout1">
            <a:avLst>
              <a:gd name="adj1" fmla="val 2259"/>
              <a:gd name="adj2" fmla="val 36966"/>
              <a:gd name="adj3" fmla="val -172857"/>
              <a:gd name="adj4" fmla="val 38256"/>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Diode BPM</a:t>
            </a:r>
            <a:endParaRPr lang="en-GB" sz="1100" dirty="0">
              <a:solidFill>
                <a:schemeClr val="tx1"/>
              </a:solidFill>
            </a:endParaRPr>
          </a:p>
        </p:txBody>
      </p:sp>
      <p:sp>
        <p:nvSpPr>
          <p:cNvPr id="44" name="Line Callout 1 (No Border) 43"/>
          <p:cNvSpPr/>
          <p:nvPr/>
        </p:nvSpPr>
        <p:spPr>
          <a:xfrm>
            <a:off x="5076056" y="1988840"/>
            <a:ext cx="504056" cy="216024"/>
          </a:xfrm>
          <a:prstGeom prst="callout1">
            <a:avLst>
              <a:gd name="adj1" fmla="val 101209"/>
              <a:gd name="adj2" fmla="val 7517"/>
              <a:gd name="adj3" fmla="val 167971"/>
              <a:gd name="adj4" fmla="val -107813"/>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GEM</a:t>
            </a:r>
            <a:endParaRPr lang="en-GB" sz="1100" dirty="0">
              <a:solidFill>
                <a:schemeClr val="tx1"/>
              </a:solidFill>
            </a:endParaRPr>
          </a:p>
        </p:txBody>
      </p:sp>
      <p:sp>
        <p:nvSpPr>
          <p:cNvPr id="45" name="Line Callout 1 (No Border) 44"/>
          <p:cNvSpPr/>
          <p:nvPr/>
        </p:nvSpPr>
        <p:spPr>
          <a:xfrm>
            <a:off x="5076056" y="2420888"/>
            <a:ext cx="792088" cy="216024"/>
          </a:xfrm>
          <a:prstGeom prst="callout1">
            <a:avLst>
              <a:gd name="adj1" fmla="val 40739"/>
              <a:gd name="adj2" fmla="val 449"/>
              <a:gd name="adj3" fmla="val 58026"/>
              <a:gd name="adj4" fmla="val -68619"/>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SCALER</a:t>
            </a:r>
            <a:endParaRPr lang="en-GB" sz="1100" dirty="0">
              <a:solidFill>
                <a:schemeClr val="tx1"/>
              </a:solidFill>
            </a:endParaRPr>
          </a:p>
        </p:txBody>
      </p:sp>
      <p:sp>
        <p:nvSpPr>
          <p:cNvPr id="2" name="Title 1"/>
          <p:cNvSpPr>
            <a:spLocks noGrp="1"/>
          </p:cNvSpPr>
          <p:nvPr>
            <p:ph type="title"/>
          </p:nvPr>
        </p:nvSpPr>
        <p:spPr>
          <a:xfrm>
            <a:off x="0" y="0"/>
            <a:ext cx="9144000" cy="1052736"/>
          </a:xfrm>
        </p:spPr>
        <p:txBody>
          <a:bodyPr>
            <a:normAutofit fontScale="90000"/>
          </a:bodyPr>
          <a:lstStyle/>
          <a:p>
            <a:r>
              <a:rPr lang="en-US" sz="3600" dirty="0" smtClean="0"/>
              <a:t>Voila! Sorry for the ones I forgot in this list.</a:t>
            </a:r>
            <a:br>
              <a:rPr lang="en-US" sz="3600" dirty="0" smtClean="0"/>
            </a:br>
            <a:endParaRPr lang="en-US" sz="3600" b="1" dirty="0">
              <a:solidFill>
                <a:srgbClr val="FF0000"/>
              </a:solidFill>
            </a:endParaRPr>
          </a:p>
        </p:txBody>
      </p:sp>
      <p:sp>
        <p:nvSpPr>
          <p:cNvPr id="46" name="TextBox 45"/>
          <p:cNvSpPr txBox="1"/>
          <p:nvPr/>
        </p:nvSpPr>
        <p:spPr>
          <a:xfrm>
            <a:off x="0" y="2348880"/>
            <a:ext cx="9144000" cy="3416320"/>
          </a:xfrm>
          <a:prstGeom prst="rect">
            <a:avLst/>
          </a:prstGeom>
          <a:solidFill>
            <a:schemeClr val="tx1"/>
          </a:solidFill>
        </p:spPr>
        <p:txBody>
          <a:bodyPr wrap="square" rtlCol="0">
            <a:spAutoFit/>
          </a:bodyPr>
          <a:lstStyle/>
          <a:p>
            <a:r>
              <a:rPr lang="en-US" sz="3600" dirty="0" smtClean="0">
                <a:solidFill>
                  <a:schemeClr val="bg1"/>
                </a:solidFill>
              </a:rPr>
              <a:t>Just a word on 2 comments:</a:t>
            </a:r>
          </a:p>
          <a:p>
            <a:pPr>
              <a:buFont typeface="Arial" pitchFamily="34" charset="0"/>
              <a:buChar char="•"/>
            </a:pPr>
            <a:r>
              <a:rPr lang="en-US" sz="3600" dirty="0" smtClean="0">
                <a:solidFill>
                  <a:schemeClr val="bg1"/>
                </a:solidFill>
              </a:rPr>
              <a:t> on how to go from specs to proof of success?</a:t>
            </a:r>
          </a:p>
          <a:p>
            <a:pPr>
              <a:buFont typeface="Arial" pitchFamily="34" charset="0"/>
              <a:buChar char="•"/>
            </a:pPr>
            <a:r>
              <a:rPr lang="en-US" sz="3600" dirty="0" smtClean="0">
                <a:solidFill>
                  <a:schemeClr val="bg1"/>
                </a:solidFill>
              </a:rPr>
              <a:t> on things disappearing from the requirements</a:t>
            </a:r>
          </a:p>
          <a:p>
            <a:endParaRPr lang="en-US" sz="3600" dirty="0" smtClean="0">
              <a:solidFill>
                <a:schemeClr val="bg1"/>
              </a:solidFill>
            </a:endParaRPr>
          </a:p>
          <a:p>
            <a:r>
              <a:rPr lang="en-US" sz="3600" dirty="0" smtClean="0">
                <a:solidFill>
                  <a:schemeClr val="bg1"/>
                </a:solidFill>
              </a:rPr>
              <a:t>It will clearly be a busy shutdown for all of us</a:t>
            </a:r>
          </a:p>
          <a:p>
            <a:r>
              <a:rPr lang="en-US" sz="3600" b="1" dirty="0" smtClean="0">
                <a:solidFill>
                  <a:srgbClr val="FF0000"/>
                </a:solidFill>
              </a:rPr>
              <a:t>So let start with a well deserved drink!</a:t>
            </a:r>
            <a:endParaRPr lang="en-US" sz="36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6">
                                            <p:bg/>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6">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6">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6">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6" grpId="0" build="p" bldLvl="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3600" dirty="0" smtClean="0">
                <a:solidFill>
                  <a:schemeClr val="tx2">
                    <a:lumMod val="40000"/>
                    <a:lumOff val="60000"/>
                  </a:schemeClr>
                </a:solidFill>
              </a:rPr>
              <a:t>L2/3/PSB/PS [</a:t>
            </a:r>
            <a:r>
              <a:rPr lang="fr-CH" sz="3600" dirty="0" err="1" smtClean="0">
                <a:solidFill>
                  <a:schemeClr val="tx2">
                    <a:lumMod val="40000"/>
                    <a:lumOff val="60000"/>
                  </a:schemeClr>
                </a:solidFill>
              </a:rPr>
              <a:t>Renov</a:t>
            </a:r>
            <a:r>
              <a:rPr lang="fr-CH" sz="3600" dirty="0" smtClean="0">
                <a:solidFill>
                  <a:schemeClr val="tx2">
                    <a:lumMod val="40000"/>
                    <a:lumOff val="60000"/>
                  </a:schemeClr>
                </a:solidFill>
              </a:rPr>
              <a:t>]</a:t>
            </a:r>
            <a:r>
              <a:rPr lang="fr-CH" sz="3600" dirty="0" smtClean="0"/>
              <a:t>: SEM </a:t>
            </a:r>
            <a:r>
              <a:rPr lang="fr-CH" sz="3600" dirty="0" err="1" smtClean="0"/>
              <a:t>electronics</a:t>
            </a:r>
            <a:r>
              <a:rPr lang="fr-CH" sz="3600" dirty="0" smtClean="0"/>
              <a:t> </a:t>
            </a:r>
            <a:r>
              <a:rPr lang="fr-CH" sz="3600" dirty="0" err="1" smtClean="0"/>
              <a:t>will</a:t>
            </a:r>
            <a:r>
              <a:rPr lang="fr-CH" sz="3600" dirty="0" smtClean="0"/>
              <a:t> </a:t>
            </a:r>
            <a:r>
              <a:rPr lang="fr-CH" sz="3600" dirty="0" err="1" smtClean="0"/>
              <a:t>be</a:t>
            </a:r>
            <a:r>
              <a:rPr lang="fr-CH" sz="3600" dirty="0" smtClean="0"/>
              <a:t> </a:t>
            </a:r>
            <a:r>
              <a:rPr lang="fr-CH" sz="3600" dirty="0" err="1" smtClean="0"/>
              <a:t>renovated</a:t>
            </a:r>
            <a:r>
              <a:rPr lang="fr-CH" sz="3600" dirty="0" smtClean="0"/>
              <a:t> all over CPS </a:t>
            </a:r>
            <a:r>
              <a:rPr lang="fr-CH" sz="3600" dirty="0" err="1" smtClean="0"/>
              <a:t>complex</a:t>
            </a:r>
            <a:r>
              <a:rPr lang="fr-CH" sz="3600" dirty="0" smtClean="0"/>
              <a:t>.</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3600" dirty="0" smtClean="0">
                <a:solidFill>
                  <a:schemeClr val="tx2">
                    <a:lumMod val="40000"/>
                    <a:lumOff val="60000"/>
                  </a:schemeClr>
                </a:solidFill>
              </a:rPr>
              <a:t>L2/4 [LINAC4]</a:t>
            </a:r>
            <a:r>
              <a:rPr lang="fr-CH" sz="3600" dirty="0" smtClean="0"/>
              <a:t>: New </a:t>
            </a:r>
            <a:r>
              <a:rPr lang="fr-CH" sz="3600" dirty="0" err="1" smtClean="0"/>
              <a:t>PUs</a:t>
            </a:r>
            <a:r>
              <a:rPr lang="fr-CH" sz="3600" dirty="0" smtClean="0"/>
              <a:t> for LT, LTB and BI </a:t>
            </a:r>
            <a:r>
              <a:rPr lang="fr-CH" sz="3600" dirty="0" err="1" smtClean="0"/>
              <a:t>lines</a:t>
            </a:r>
            <a:r>
              <a:rPr lang="fr-CH" sz="3600" dirty="0" smtClean="0"/>
              <a:t> to PSB, </a:t>
            </a:r>
            <a:r>
              <a:rPr lang="fr-CH" sz="3600" dirty="0" err="1" smtClean="0"/>
              <a:t>including</a:t>
            </a:r>
            <a:r>
              <a:rPr lang="fr-CH" sz="3600" dirty="0" smtClean="0"/>
              <a:t> new </a:t>
            </a:r>
            <a:r>
              <a:rPr lang="fr-CH" sz="3600" dirty="0" err="1" smtClean="0"/>
              <a:t>electronics</a:t>
            </a:r>
            <a:r>
              <a:rPr lang="fr-CH" sz="3600" dirty="0" smtClean="0"/>
              <a:t> and SW.</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492896"/>
          </a:xfrm>
        </p:spPr>
        <p:txBody>
          <a:bodyPr>
            <a:normAutofit fontScale="90000"/>
          </a:bodyPr>
          <a:lstStyle/>
          <a:p>
            <a:r>
              <a:rPr lang="en-US" sz="3600" dirty="0" smtClean="0">
                <a:solidFill>
                  <a:schemeClr val="tx2">
                    <a:lumMod val="40000"/>
                    <a:lumOff val="60000"/>
                  </a:schemeClr>
                </a:solidFill>
              </a:rPr>
              <a:t>L2/4 [Consolidation]</a:t>
            </a:r>
            <a:r>
              <a:rPr lang="en-US" sz="3600" dirty="0" smtClean="0"/>
              <a:t>: New cables </a:t>
            </a:r>
            <a:r>
              <a:rPr lang="en-US" sz="3600" dirty="0" smtClean="0"/>
              <a:t>for </a:t>
            </a:r>
            <a:r>
              <a:rPr lang="en-US" sz="3600" dirty="0" smtClean="0"/>
              <a:t>BCT around inflector zone will be installed (</a:t>
            </a:r>
            <a:r>
              <a:rPr lang="en-US" sz="3600" dirty="0" smtClean="0">
                <a:solidFill>
                  <a:srgbClr val="FFC000"/>
                </a:solidFill>
              </a:rPr>
              <a:t>the BCT on L4 side of the wall will not be cabled during LS1.</a:t>
            </a:r>
            <a:r>
              <a:rPr lang="en-US" sz="3600" dirty="0" smtClean="0"/>
              <a:t>).</a:t>
            </a:r>
            <a:br>
              <a:rPr lang="en-US" sz="3600" dirty="0" smtClean="0"/>
            </a:br>
            <a:r>
              <a:rPr lang="en-US" sz="3600" dirty="0" smtClean="0">
                <a:solidFill>
                  <a:schemeClr val="tx2">
                    <a:lumMod val="60000"/>
                    <a:lumOff val="40000"/>
                  </a:schemeClr>
                </a:solidFill>
              </a:rPr>
              <a:t>PSB [LIU]</a:t>
            </a:r>
            <a:r>
              <a:rPr lang="en-US" sz="3600" dirty="0" smtClean="0"/>
              <a:t>: </a:t>
            </a:r>
            <a:r>
              <a:rPr lang="en-US" sz="3600" dirty="0" smtClean="0">
                <a:solidFill>
                  <a:srgbClr val="FF0000"/>
                </a:solidFill>
              </a:rPr>
              <a:t>New cable for PSB slow BCT for injection watchdog will not be pulled during LS1</a:t>
            </a:r>
            <a:r>
              <a:rPr lang="en-US" sz="3600" dirty="0" smtClean="0"/>
              <a:t>.</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sz="3600" dirty="0" smtClean="0">
                <a:solidFill>
                  <a:schemeClr val="tx2">
                    <a:lumMod val="40000"/>
                    <a:lumOff val="60000"/>
                  </a:schemeClr>
                </a:solidFill>
              </a:rPr>
              <a:t>PSB </a:t>
            </a:r>
            <a:r>
              <a:rPr lang="fr-CH" sz="3600" dirty="0" err="1" smtClean="0">
                <a:solidFill>
                  <a:schemeClr val="tx2">
                    <a:lumMod val="40000"/>
                    <a:lumOff val="60000"/>
                  </a:schemeClr>
                </a:solidFill>
              </a:rPr>
              <a:t>Inj</a:t>
            </a:r>
            <a:r>
              <a:rPr lang="fr-CH" sz="3600" dirty="0" smtClean="0">
                <a:solidFill>
                  <a:schemeClr val="tx2">
                    <a:lumMod val="40000"/>
                    <a:lumOff val="60000"/>
                  </a:schemeClr>
                </a:solidFill>
              </a:rPr>
              <a:t> [LIU]</a:t>
            </a:r>
            <a:r>
              <a:rPr lang="fr-CH" sz="3600" dirty="0" smtClean="0"/>
              <a:t>: </a:t>
            </a:r>
            <a:r>
              <a:rPr lang="fr-CH" sz="3600" dirty="0" smtClean="0">
                <a:solidFill>
                  <a:srgbClr val="FF0000"/>
                </a:solidFill>
              </a:rPr>
              <a:t>The </a:t>
            </a:r>
            <a:r>
              <a:rPr lang="fr-CH" sz="3600" dirty="0" err="1" smtClean="0">
                <a:solidFill>
                  <a:srgbClr val="FF0000"/>
                </a:solidFill>
              </a:rPr>
              <a:t>cables</a:t>
            </a:r>
            <a:r>
              <a:rPr lang="fr-CH" sz="3600" dirty="0" smtClean="0">
                <a:solidFill>
                  <a:srgbClr val="FF0000"/>
                </a:solidFill>
              </a:rPr>
              <a:t> for the observation monitor on H0/H- injection foil </a:t>
            </a:r>
            <a:r>
              <a:rPr lang="fr-CH" sz="3600" dirty="0" err="1" smtClean="0">
                <a:solidFill>
                  <a:srgbClr val="FF0000"/>
                </a:solidFill>
              </a:rPr>
              <a:t>will</a:t>
            </a:r>
            <a:r>
              <a:rPr lang="fr-CH" sz="3600" dirty="0" smtClean="0">
                <a:solidFill>
                  <a:srgbClr val="FF0000"/>
                </a:solidFill>
              </a:rPr>
              <a:t> not </a:t>
            </a:r>
            <a:r>
              <a:rPr lang="fr-CH" sz="3600" dirty="0" err="1" smtClean="0">
                <a:solidFill>
                  <a:srgbClr val="FF0000"/>
                </a:solidFill>
              </a:rPr>
              <a:t>be</a:t>
            </a:r>
            <a:r>
              <a:rPr lang="fr-CH" sz="3600" dirty="0" smtClean="0">
                <a:solidFill>
                  <a:srgbClr val="FF0000"/>
                </a:solidFill>
              </a:rPr>
              <a:t> </a:t>
            </a:r>
            <a:r>
              <a:rPr lang="fr-CH" sz="3600" dirty="0" err="1" smtClean="0">
                <a:solidFill>
                  <a:srgbClr val="FF0000"/>
                </a:solidFill>
              </a:rPr>
              <a:t>pulled</a:t>
            </a:r>
            <a:r>
              <a:rPr lang="fr-CH" sz="3600" dirty="0" smtClean="0">
                <a:solidFill>
                  <a:srgbClr val="FF0000"/>
                </a:solidFill>
              </a:rPr>
              <a:t> </a:t>
            </a:r>
            <a:r>
              <a:rPr lang="fr-CH" sz="3600" dirty="0" err="1" smtClean="0">
                <a:solidFill>
                  <a:srgbClr val="FF0000"/>
                </a:solidFill>
              </a:rPr>
              <a:t>during</a:t>
            </a:r>
            <a:r>
              <a:rPr lang="fr-CH" sz="3600" dirty="0" smtClean="0">
                <a:solidFill>
                  <a:srgbClr val="FF0000"/>
                </a:solidFill>
              </a:rPr>
              <a:t> LS1</a:t>
            </a:r>
            <a:r>
              <a:rPr lang="fr-CH" sz="3600" dirty="0" smtClean="0"/>
              <a:t>.</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2348880"/>
          </a:xfrm>
        </p:spPr>
        <p:txBody>
          <a:bodyPr>
            <a:normAutofit fontScale="90000"/>
          </a:bodyPr>
          <a:lstStyle/>
          <a:p>
            <a:r>
              <a:rPr lang="en-US" sz="3600" dirty="0" smtClean="0">
                <a:solidFill>
                  <a:schemeClr val="tx2">
                    <a:lumMod val="40000"/>
                    <a:lumOff val="60000"/>
                  </a:schemeClr>
                </a:solidFill>
              </a:rPr>
              <a:t>PSB [LIU]</a:t>
            </a:r>
            <a:r>
              <a:rPr lang="en-US" sz="3600" dirty="0" smtClean="0"/>
              <a:t>: </a:t>
            </a:r>
            <a:r>
              <a:rPr lang="en-US" sz="3600" dirty="0" smtClean="0">
                <a:solidFill>
                  <a:srgbClr val="FFC000"/>
                </a:solidFill>
              </a:rPr>
              <a:t>New cables for the new PSB orbit and trajectory system will not be pulled </a:t>
            </a:r>
            <a:r>
              <a:rPr lang="en-US" sz="3600" dirty="0" smtClean="0">
                <a:solidFill>
                  <a:srgbClr val="00B050"/>
                </a:solidFill>
              </a:rPr>
              <a:t>BUT this system will be installed and commissioned via existing OASIS channels with slightly reduced performance (S/N). </a:t>
            </a:r>
            <a:r>
              <a:rPr lang="en-US" sz="3600" dirty="0" smtClean="0"/>
              <a:t>Old system remains as is.</a:t>
            </a:r>
            <a:endParaRPr lang="en-US" sz="3600" dirty="0"/>
          </a:p>
        </p:txBody>
      </p:sp>
      <p:sp>
        <p:nvSpPr>
          <p:cNvPr id="3" name="Line Callout 1 (No Border) 2"/>
          <p:cNvSpPr/>
          <p:nvPr/>
        </p:nvSpPr>
        <p:spPr>
          <a:xfrm>
            <a:off x="2123728" y="5445224"/>
            <a:ext cx="1728192" cy="216024"/>
          </a:xfrm>
          <a:prstGeom prst="callout1">
            <a:avLst>
              <a:gd name="adj1" fmla="val 95711"/>
              <a:gd name="adj2" fmla="val 87619"/>
              <a:gd name="adj3" fmla="val 190460"/>
              <a:gd name="adj4" fmla="val 116664"/>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L4 Beam Instrumentation</a:t>
            </a:r>
            <a:endParaRPr lang="en-GB" sz="1100" dirty="0">
              <a:solidFill>
                <a:schemeClr val="tx1"/>
              </a:solidFill>
            </a:endParaRPr>
          </a:p>
        </p:txBody>
      </p:sp>
      <p:sp>
        <p:nvSpPr>
          <p:cNvPr id="4" name="Line Callout 1 (No Border) 3"/>
          <p:cNvSpPr/>
          <p:nvPr/>
        </p:nvSpPr>
        <p:spPr>
          <a:xfrm>
            <a:off x="6300192" y="6381328"/>
            <a:ext cx="504056" cy="216024"/>
          </a:xfrm>
          <a:prstGeom prst="callout1">
            <a:avLst>
              <a:gd name="adj1" fmla="val 35241"/>
              <a:gd name="adj2" fmla="val 449"/>
              <a:gd name="adj3" fmla="val 49032"/>
              <a:gd name="adj4" fmla="val -218757"/>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IPM</a:t>
            </a:r>
            <a:endParaRPr lang="en-GB" sz="1100" dirty="0">
              <a:solidFill>
                <a:schemeClr val="tx1"/>
              </a:solidFill>
            </a:endParaRPr>
          </a:p>
        </p:txBody>
      </p:sp>
      <p:grpSp>
        <p:nvGrpSpPr>
          <p:cNvPr id="5" name="Group 4"/>
          <p:cNvGrpSpPr/>
          <p:nvPr/>
        </p:nvGrpSpPr>
        <p:grpSpPr>
          <a:xfrm>
            <a:off x="4211960" y="4797152"/>
            <a:ext cx="1080120" cy="1512168"/>
            <a:chOff x="4211960" y="4797152"/>
            <a:chExt cx="1080120" cy="1512168"/>
          </a:xfrm>
        </p:grpSpPr>
        <p:sp>
          <p:nvSpPr>
            <p:cNvPr id="6" name="Line Callout 1 (No Border) 5"/>
            <p:cNvSpPr/>
            <p:nvPr/>
          </p:nvSpPr>
          <p:spPr>
            <a:xfrm>
              <a:off x="4211960" y="4797152"/>
              <a:ext cx="504056" cy="216024"/>
            </a:xfrm>
            <a:prstGeom prst="callout1">
              <a:avLst>
                <a:gd name="adj1" fmla="val 106206"/>
                <a:gd name="adj2" fmla="val 62132"/>
                <a:gd name="adj3" fmla="val 168472"/>
                <a:gd name="adj4" fmla="val 7381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SEM</a:t>
              </a:r>
              <a:endParaRPr lang="en-GB" sz="1100" dirty="0">
                <a:solidFill>
                  <a:schemeClr val="tx1"/>
                </a:solidFill>
              </a:endParaRPr>
            </a:p>
          </p:txBody>
        </p:sp>
        <p:cxnSp>
          <p:nvCxnSpPr>
            <p:cNvPr id="7" name="Straight Connector 6"/>
            <p:cNvCxnSpPr/>
            <p:nvPr/>
          </p:nvCxnSpPr>
          <p:spPr>
            <a:xfrm>
              <a:off x="4716016" y="5013176"/>
              <a:ext cx="576064" cy="57606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427984" y="5013176"/>
              <a:ext cx="288032" cy="1296144"/>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283968" y="5004009"/>
              <a:ext cx="0" cy="729247"/>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0" name="Line Callout 1 (No Border) 9"/>
          <p:cNvSpPr/>
          <p:nvPr/>
        </p:nvSpPr>
        <p:spPr>
          <a:xfrm>
            <a:off x="3635896" y="4869160"/>
            <a:ext cx="504056" cy="216024"/>
          </a:xfrm>
          <a:prstGeom prst="callout1">
            <a:avLst>
              <a:gd name="adj1" fmla="val 101209"/>
              <a:gd name="adj2" fmla="val 59348"/>
              <a:gd name="adj3" fmla="val 266921"/>
              <a:gd name="adj4" fmla="val 193750"/>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
        <p:nvSpPr>
          <p:cNvPr id="11" name="Line Callout 1 (No Border) 10"/>
          <p:cNvSpPr/>
          <p:nvPr/>
        </p:nvSpPr>
        <p:spPr>
          <a:xfrm>
            <a:off x="3419872" y="5157192"/>
            <a:ext cx="504056" cy="216024"/>
          </a:xfrm>
          <a:prstGeom prst="callout1">
            <a:avLst>
              <a:gd name="adj1" fmla="val 46237"/>
              <a:gd name="adj2" fmla="val 104111"/>
              <a:gd name="adj3" fmla="val 140485"/>
              <a:gd name="adj4" fmla="val 238513"/>
            </a:avLst>
          </a:prstGeom>
          <a:solidFill>
            <a:srgbClr val="FFC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BCT</a:t>
            </a:r>
            <a:endParaRPr lang="en-GB" sz="1100" dirty="0">
              <a:solidFill>
                <a:schemeClr val="tx1"/>
              </a:solidFill>
            </a:endParaRPr>
          </a:p>
        </p:txBody>
      </p:sp>
      <p:sp>
        <p:nvSpPr>
          <p:cNvPr id="12" name="Line Callout 1 (No Border) 11"/>
          <p:cNvSpPr/>
          <p:nvPr/>
        </p:nvSpPr>
        <p:spPr>
          <a:xfrm>
            <a:off x="4860032" y="5733256"/>
            <a:ext cx="504056" cy="216024"/>
          </a:xfrm>
          <a:prstGeom prst="callout1">
            <a:avLst>
              <a:gd name="adj1" fmla="val -3239"/>
              <a:gd name="adj2" fmla="val 449"/>
              <a:gd name="adj3" fmla="val -139872"/>
              <a:gd name="adj4" fmla="val -34779"/>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BTV</a:t>
            </a:r>
            <a:endParaRPr lang="en-GB" sz="1100" dirty="0">
              <a:solidFill>
                <a:schemeClr val="tx1"/>
              </a:solidFill>
            </a:endParaRPr>
          </a:p>
        </p:txBody>
      </p:sp>
      <p:sp>
        <p:nvSpPr>
          <p:cNvPr id="13" name="Line Callout 1 (No Border) 12"/>
          <p:cNvSpPr/>
          <p:nvPr/>
        </p:nvSpPr>
        <p:spPr>
          <a:xfrm>
            <a:off x="4572000" y="4437112"/>
            <a:ext cx="504056" cy="216024"/>
          </a:xfrm>
          <a:prstGeom prst="callout1">
            <a:avLst>
              <a:gd name="adj1" fmla="val 101209"/>
              <a:gd name="adj2" fmla="val 47568"/>
              <a:gd name="adj3" fmla="val 316396"/>
              <a:gd name="adj4" fmla="val 64172"/>
            </a:avLst>
          </a:prstGeom>
          <a:solidFill>
            <a:srgbClr val="00B05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dirty="0" smtClean="0">
                <a:solidFill>
                  <a:schemeClr val="tx1"/>
                </a:solidFill>
              </a:rPr>
              <a:t>BPM</a:t>
            </a:r>
            <a:endParaRPr lang="en-GB" sz="1100" dirty="0">
              <a:solidFill>
                <a:schemeClr val="tx1"/>
              </a:solidFill>
            </a:endParaRPr>
          </a:p>
        </p:txBody>
      </p:sp>
    </p:spTree>
  </p:cSld>
  <p:clrMapOvr>
    <a:masterClrMapping/>
  </p:clrMapOvr>
  <p:transition>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TotalTime>
  <Words>1932</Words>
  <Application>Microsoft Office PowerPoint</Application>
  <PresentationFormat>On-screen Show (4:3)</PresentationFormat>
  <Paragraphs>801</Paragraphs>
  <Slides>41</Slides>
  <Notes>0</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BI Outlook for 2013-15 BI Day 2012</vt:lpstr>
      <vt:lpstr>Slide 2</vt:lpstr>
      <vt:lpstr>LINAC4: We will install and commission L4 beam instrumentation (BPM, BLM, BCT, Grids, scanners…) during LS1 following project progress</vt:lpstr>
      <vt:lpstr>LEIR [Consolidation]: LEIR ECool collector exchange + replacement of the cathod.</vt:lpstr>
      <vt:lpstr>L2/3/PSB/PS [Renov]: SEM electronics will be renovated all over CPS complex.</vt:lpstr>
      <vt:lpstr>L2/4 [LINAC4]: New PUs for LT, LTB and BI lines to PSB, including new electronics and SW.</vt:lpstr>
      <vt:lpstr>L2/4 [Consolidation]: New cables for BCT around inflector zone will be installed (the BCT on L4 side of the wall will not be cabled during LS1.). PSB [LIU]: New cable for PSB slow BCT for injection watchdog will not be pulled during LS1.</vt:lpstr>
      <vt:lpstr>PSB Inj [LIU]: The cables for the observation monitor on H0/H- injection foil will not be pulled during LS1.</vt:lpstr>
      <vt:lpstr>PSB [LIU]: New cables for the new PSB orbit and trajectory system will not be pulled BUT this system will be installed and commissioned via existing OASIS channels with slightly reduced performance (S/N). Old system remains as is.</vt:lpstr>
      <vt:lpstr>PSB [LIU]: New cables for the new PSB BLM system will be pulled in // to the old ones for the existing monitors in the ring only NOT for the extra 32 ring BLMs, NOT for the existing monitors in the transfer line, NOT for the new fast BLM requested. Old system will remain as is. New system will be commissioned in parallel in the ring</vt:lpstr>
      <vt:lpstr>PSB : General maintenance on BWS. We hope to be able reach 20 m/s in the PSB with present set-up. We also plan to improve our PM dynamic range during LS1 </vt:lpstr>
      <vt:lpstr>PSB [Consolidation]: New cables and monitors for PSB extraction fast BCTs will be installed</vt:lpstr>
      <vt:lpstr>HIE-ISOLDE: We will produce and deploy the new HIE ISOLDE diagboxes following project planning. Some issues remain to be tackled: i.e. Short FC limitations, manpower for the electronics development</vt:lpstr>
      <vt:lpstr>PS[Conso]: * New cables and monitor for the PS ring fast BCT will be installed * 1000 turn BCT will be made operational * BUT cables for TT2 BCTs may not be pulled. A cable tray (~100 m) is missing and would have to be financed.</vt:lpstr>
      <vt:lpstr>PS[LIU]: New cables for the PS BLM renovation (ring, TL and fast) will not be pulled during LS1.</vt:lpstr>
      <vt:lpstr>PS[LIU]: New cables for the PS BWS bunch by bunch measurement tests on SD68 will be pulled. We also plan to improve our PM dynamic range during LS1 but we cannot reach 20 m/s in the PS with current PS.</vt:lpstr>
      <vt:lpstr>PS[LIU]: 2 new WCM monitors will be installed.</vt:lpstr>
      <vt:lpstr>AD[Consol]: * AD IPM will be moved and modified (strip readers instead of camera) * BBQ system will be deployed * Ctrl SW will be upgraded (ACCOR, Men, Linux).</vt:lpstr>
      <vt:lpstr>SPS[Consol]: Due to EN/EL constraints, the SPS BTV renovation will only be partial. BA1 will be done. BA2 feasibility is still under discussion. BA80 will only happen in 2015 during TCC2/TDC2 campaign.</vt:lpstr>
      <vt:lpstr>SPS[LIU]: The cables for TT10 BLM installation will not be pulled.</vt:lpstr>
      <vt:lpstr>SPS[LIU]: The new orbit and trajectory system fibers and cables will be installed for Pt5, 6 and 1(+). The old system will remain operational. BA 5 will be equipped to commission the new electronics</vt:lpstr>
      <vt:lpstr>SPS[NA61]: The new DCCT for personal protection (NA61) will be installed and commissioned at start-up.</vt:lpstr>
      <vt:lpstr>SPS[LIU]: A new BWS prototype will be installed, provided enough space is found on cable trays.</vt:lpstr>
      <vt:lpstr>SPS[LIU]: The SPS BGI will be repaired and optimized (see comment LHC BGI).</vt:lpstr>
      <vt:lpstr>SPS[LIU]: A sync light telescope will be designed and deployed if we manage to find a place for our electronics where we can pull the necessary cables. …Under investigation…</vt:lpstr>
      <vt:lpstr>SPS[LIU]: Matching monitor installation will be finalized (for LHC as well)</vt:lpstr>
      <vt:lpstr>EAN: New GEMs will be deployed in the north areas</vt:lpstr>
      <vt:lpstr>EAN: New ‘Scaler’ electronics will be deployed in the north areas with sampling rate &gt; 100MHz</vt:lpstr>
      <vt:lpstr>EAN: TBIU/ID instrumentation monitors and local cabling will be entirely renovated (same but new)</vt:lpstr>
      <vt:lpstr>LHC: * The temperature controlled racks (BPM&amp;BLM) will be installed in all surface buildings. * The collimator BPMs will be installed * Cables for BPM defined by ATLAS for their forward physics project will be installed</vt:lpstr>
      <vt:lpstr>LHC: If the corresponding DIC is accepted (under discussion), diode BPM will be available around the experiments</vt:lpstr>
      <vt:lpstr>LHC: * BLM cable upgrade campaign (NGFS18) will be done. * A prototype of cryo BLM will be integrated into a cryo magnet * Arc BLMs will be dismounted/remounted  following LHC consolidation</vt:lpstr>
      <vt:lpstr>LHC: BTVSE/T/S repair of RF fingers will be done</vt:lpstr>
      <vt:lpstr>LHC: 2 of our 4 Fast BCTs will be replaced by ICT monitors. dT/dt interlock will be made ready for commissioning</vt:lpstr>
      <vt:lpstr>LHC: Installation of PUs for gated tune measurements will be done</vt:lpstr>
      <vt:lpstr>LHC: * Installation of PUs for BGI calibration * BGI monitors repair and optimization will be done</vt:lpstr>
      <vt:lpstr>LHC: * Full maintenance of the BWS * Installation of new bellows with extended lifetime will be done</vt:lpstr>
      <vt:lpstr>LHC: * Redesign of the extraction mirror tanks * Installation of the optical bench shielding will be done</vt:lpstr>
      <vt:lpstr>All: An international workshop on beam profile measurements is being organized (around March April) to review and optimized our developments on our instruments (this includes CPS and SPS monitors)</vt:lpstr>
      <vt:lpstr>CTF3/CLIC: * EO bunch length monitor commissioning * Additional segmented dump installation * test of Cherenkov fiber BLMs * Diffraction radiation studies…</vt:lpstr>
      <vt:lpstr>Voila! Sorry for the ones I forgot in this list. </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Jean-Jacques Gras</dc:creator>
  <cp:lastModifiedBy>jjgras</cp:lastModifiedBy>
  <cp:revision>64</cp:revision>
  <dcterms:created xsi:type="dcterms:W3CDTF">2012-12-04T17:35:03Z</dcterms:created>
  <dcterms:modified xsi:type="dcterms:W3CDTF">2012-12-07T10:36:50Z</dcterms:modified>
</cp:coreProperties>
</file>