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28"/>
  </p:notesMasterIdLst>
  <p:handoutMasterIdLst>
    <p:handoutMasterId r:id="rId29"/>
  </p:handoutMasterIdLst>
  <p:sldIdLst>
    <p:sldId id="365" r:id="rId2"/>
    <p:sldId id="369" r:id="rId3"/>
    <p:sldId id="381" r:id="rId4"/>
    <p:sldId id="380" r:id="rId5"/>
    <p:sldId id="407" r:id="rId6"/>
    <p:sldId id="389" r:id="rId7"/>
    <p:sldId id="390" r:id="rId8"/>
    <p:sldId id="372" r:id="rId9"/>
    <p:sldId id="382" r:id="rId10"/>
    <p:sldId id="374" r:id="rId11"/>
    <p:sldId id="385" r:id="rId12"/>
    <p:sldId id="383" r:id="rId13"/>
    <p:sldId id="379" r:id="rId14"/>
    <p:sldId id="378" r:id="rId15"/>
    <p:sldId id="391" r:id="rId16"/>
    <p:sldId id="393" r:id="rId17"/>
    <p:sldId id="377" r:id="rId18"/>
    <p:sldId id="399" r:id="rId19"/>
    <p:sldId id="398" r:id="rId20"/>
    <p:sldId id="394" r:id="rId21"/>
    <p:sldId id="395" r:id="rId22"/>
    <p:sldId id="396" r:id="rId23"/>
    <p:sldId id="405" r:id="rId24"/>
    <p:sldId id="403" r:id="rId25"/>
    <p:sldId id="402" r:id="rId26"/>
    <p:sldId id="406" r:id="rId27"/>
  </p:sldIdLst>
  <p:sldSz cx="9144000" cy="6858000" type="screen4x3"/>
  <p:notesSz cx="6797675" cy="9928225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CC33"/>
    <a:srgbClr val="CC99FF"/>
    <a:srgbClr val="FF0066"/>
    <a:srgbClr val="FF9900"/>
    <a:srgbClr val="006600"/>
    <a:srgbClr val="159B1B"/>
    <a:srgbClr val="FFFF66"/>
    <a:srgbClr val="03FB0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15" autoAdjust="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75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183" y="0"/>
            <a:ext cx="2945875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531E160-1DC1-4006-BB67-4B765AB7FAC9}" type="datetimeFigureOut">
              <a:rPr lang="en-GB"/>
              <a:pPr>
                <a:defRPr/>
              </a:pPr>
              <a:t>05/12/2012</a:t>
            </a:fld>
            <a:endParaRPr lang="en-GB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9830"/>
            <a:ext cx="2945875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183" y="9429830"/>
            <a:ext cx="2945875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E18DEA5-D58A-4B76-9955-FFDB349725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5922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75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183" y="0"/>
            <a:ext cx="2945875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93DCF21-DEAC-43A0-8D96-C5F7C7953F45}" type="datetimeFigureOut">
              <a:rPr lang="pl-PL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45" y="4715709"/>
            <a:ext cx="5438787" cy="4468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9830"/>
            <a:ext cx="2945875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183" y="9429830"/>
            <a:ext cx="2945875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7A75A0E-DBDD-4624-85C0-CB670CE74E3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3857813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734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138B1B-205D-4985-9960-109B323E3E9B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l-P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GB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GB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1FB998-386B-4E60-9563-2BC6E9B1130F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rostokąt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Prostokąt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Prostokąt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Łącznik prosty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Łącznik prosty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Łącznik prosty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Łącznik prosty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Elipsa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Elipsa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Elipsa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Elipsa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22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09723-5CCA-4E71-AE02-86921FDEEAE5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23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4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5EF4A-84C2-4786-B96D-B3B7145EBE1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FFBCF-8862-4B16-A1E1-98ED50DD376F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D668F-7655-4492-91B9-8477D66582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E2E5B-9CAA-4330-8313-4BB3BAD4C4BF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5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33D38-595B-4101-A446-843CB1E379B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E987A4C-EE1D-4834-A817-666ED6A380C3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5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81C3589-46D8-4354-B7DE-E3347495075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6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rostokąt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Prostokąt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Prostokąt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Łącznik prosty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Łącznik prosty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Łącznik prosty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Elipsa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Elipsa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Elipsa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Elipsa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Łącznik prosty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20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4312C-70A6-435F-A190-F36FDEF299A7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21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2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FA3E-7A5C-4DA3-9B9F-5947E34D0BA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77B77-6890-4DAB-BB60-F0D15AF74066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6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1610F-BD36-4E7C-A692-2CDEB0A2FF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217E4-92A2-4CDF-8C93-F556263E8FA5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8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1C7DA-7147-42C4-83B2-F4151AF823F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ED04D5D-911A-4784-A486-482B249D9A3E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4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8317085-9470-491E-96BC-5A0269ADE6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5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11A47-1885-4884-A962-815DDABB0BC6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FB3BA-0A4F-4E50-973B-EF606817BA0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Łącznik prosty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Elipsa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2" name="Symbol zastępczy daty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4CE54FB-33C7-4388-9966-581A10D3A447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13" name="Symbol zastępczy numeru slajdu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FC78D8-3D9F-41CE-85CF-9C4FD2FA78D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4" name="Symbol zastępczy stopki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Elipsa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Łącznik prosty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2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4615AC6-E30C-4287-986A-3B3251BF3299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13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CF87E90-EBBF-4719-B6D1-7BE84FB3C0A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4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28" name="Symbol zastępczy tekstu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1330973-4BD2-47A0-BB27-4607571194FC}" type="datetime1">
              <a:rPr lang="pl-PL" smtClean="0"/>
              <a:pPr>
                <a:defRPr/>
              </a:pPr>
              <a:t>2012-12-05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32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4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175DC94-7682-46FE-9C9C-D2E7D56CBB2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35" r:id="rId4"/>
    <p:sldLayoutId id="2147483836" r:id="rId5"/>
    <p:sldLayoutId id="2147483843" r:id="rId6"/>
    <p:sldLayoutId id="2147483837" r:id="rId7"/>
    <p:sldLayoutId id="2147483844" r:id="rId8"/>
    <p:sldLayoutId id="2147483845" r:id="rId9"/>
    <p:sldLayoutId id="2147483838" r:id="rId10"/>
    <p:sldLayoutId id="214748383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Podtytuł 2"/>
          <p:cNvSpPr>
            <a:spLocks noGrp="1"/>
          </p:cNvSpPr>
          <p:nvPr>
            <p:ph type="subTitle" idx="1"/>
          </p:nvPr>
        </p:nvSpPr>
        <p:spPr>
          <a:xfrm>
            <a:off x="1691680" y="2060203"/>
            <a:ext cx="7344816" cy="720725"/>
          </a:xfrm>
        </p:spPr>
        <p:txBody>
          <a:bodyPr/>
          <a:lstStyle/>
          <a:p>
            <a:pPr algn="ctr" eaLnBrk="1" hangingPunct="1"/>
            <a:r>
              <a:rPr lang="en-US" sz="3000" dirty="0" smtClean="0"/>
              <a:t>Quench thresholds of </a:t>
            </a:r>
            <a:r>
              <a:rPr lang="en-US" sz="3000" dirty="0" err="1" smtClean="0"/>
              <a:t>LHC</a:t>
            </a:r>
            <a:r>
              <a:rPr lang="en-US" sz="3000" dirty="0" smtClean="0"/>
              <a:t> magnets</a:t>
            </a:r>
          </a:p>
          <a:p>
            <a:pPr algn="ctr" eaLnBrk="1" hangingPunct="1"/>
            <a:r>
              <a:rPr lang="en-US" sz="3000" dirty="0" smtClean="0"/>
              <a:t>-</a:t>
            </a:r>
          </a:p>
          <a:p>
            <a:pPr algn="ctr" eaLnBrk="1" hangingPunct="1"/>
            <a:r>
              <a:rPr lang="en-US" sz="3000" dirty="0" smtClean="0"/>
              <a:t> measurements and simulations</a:t>
            </a:r>
          </a:p>
        </p:txBody>
      </p:sp>
      <p:sp>
        <p:nvSpPr>
          <p:cNvPr id="8195" name="pole tekstowe 3"/>
          <p:cNvSpPr txBox="1">
            <a:spLocks noChangeArrowheads="1"/>
          </p:cNvSpPr>
          <p:nvPr/>
        </p:nvSpPr>
        <p:spPr bwMode="auto">
          <a:xfrm>
            <a:off x="2113682" y="6429375"/>
            <a:ext cx="65008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196" name="pole tekstowe 4"/>
          <p:cNvSpPr txBox="1">
            <a:spLocks noChangeArrowheads="1"/>
          </p:cNvSpPr>
          <p:nvPr/>
        </p:nvSpPr>
        <p:spPr bwMode="auto">
          <a:xfrm>
            <a:off x="6786563" y="6429375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197" name="Podtytuł 2"/>
          <p:cNvSpPr txBox="1">
            <a:spLocks/>
          </p:cNvSpPr>
          <p:nvPr/>
        </p:nvSpPr>
        <p:spPr bwMode="auto">
          <a:xfrm>
            <a:off x="2267670" y="5229225"/>
            <a:ext cx="619283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</a:pPr>
            <a:endParaRPr lang="en-US" sz="1200" b="1" dirty="0">
              <a:solidFill>
                <a:schemeClr val="tx2"/>
              </a:solidFill>
              <a:latin typeface="Century Schoolbook" pitchFamily="18" charset="0"/>
            </a:endParaRPr>
          </a:p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200" b="1" dirty="0">
                <a:solidFill>
                  <a:schemeClr val="tx2"/>
                </a:solidFill>
                <a:latin typeface="Century Schoolbook" pitchFamily="18" charset="0"/>
              </a:rPr>
              <a:t>CERN </a:t>
            </a:r>
          </a:p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200" b="1" dirty="0">
                <a:solidFill>
                  <a:schemeClr val="tx2"/>
                </a:solidFill>
                <a:latin typeface="Century Schoolbook" pitchFamily="18" charset="0"/>
              </a:rPr>
              <a:t>BE-BI-BL</a:t>
            </a:r>
          </a:p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endParaRPr lang="en-US" sz="1200" b="1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198" name="Podtytuł 2"/>
          <p:cNvSpPr txBox="1">
            <a:spLocks/>
          </p:cNvSpPr>
          <p:nvPr/>
        </p:nvSpPr>
        <p:spPr bwMode="auto">
          <a:xfrm>
            <a:off x="2267670" y="4292600"/>
            <a:ext cx="61928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en-US" sz="2000" b="1" dirty="0" err="1">
                <a:solidFill>
                  <a:schemeClr val="tx2"/>
                </a:solidFill>
                <a:latin typeface="Century Schoolbook" pitchFamily="18" charset="0"/>
              </a:rPr>
              <a:t>Agnieszka</a:t>
            </a:r>
            <a:r>
              <a:rPr lang="en-US" sz="2000" b="1" dirty="0">
                <a:solidFill>
                  <a:schemeClr val="tx2"/>
                </a:solidFill>
                <a:latin typeface="Century Schoolbook" pitchFamily="18" charset="0"/>
              </a:rPr>
              <a:t> </a:t>
            </a:r>
            <a:r>
              <a:rPr lang="en-US" sz="2000" b="1" dirty="0" err="1">
                <a:solidFill>
                  <a:schemeClr val="tx2"/>
                </a:solidFill>
                <a:latin typeface="Century Schoolbook" pitchFamily="18" charset="0"/>
              </a:rPr>
              <a:t>Priebe</a:t>
            </a:r>
            <a:endParaRPr lang="en-US" sz="2000" b="1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pic>
        <p:nvPicPr>
          <p:cNvPr id="819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115888"/>
            <a:ext cx="16795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5292080" y="3068960"/>
            <a:ext cx="3312368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643480"/>
            <a:ext cx="8640960" cy="4873752"/>
          </a:xfrm>
        </p:spPr>
        <p:txBody>
          <a:bodyPr/>
          <a:lstStyle/>
          <a:p>
            <a:pPr>
              <a:lnSpc>
                <a:spcPct val="170000"/>
              </a:lnSpc>
            </a:pPr>
            <a:r>
              <a:rPr lang="en-US" sz="1800" dirty="0" smtClean="0"/>
              <a:t>Geant4 simulations</a:t>
            </a:r>
          </a:p>
          <a:p>
            <a:pPr>
              <a:lnSpc>
                <a:spcPct val="170000"/>
              </a:lnSpc>
            </a:pPr>
            <a:r>
              <a:rPr lang="en-US" sz="1800" dirty="0" smtClean="0"/>
              <a:t>The </a:t>
            </a:r>
            <a:r>
              <a:rPr lang="en-US" sz="1800" dirty="0" err="1" smtClean="0"/>
              <a:t>LHC</a:t>
            </a:r>
            <a:r>
              <a:rPr lang="en-US" sz="1800" dirty="0" smtClean="0"/>
              <a:t> </a:t>
            </a:r>
            <a:r>
              <a:rPr lang="en-US" sz="1800" dirty="0" err="1" smtClean="0"/>
              <a:t>halfcell</a:t>
            </a:r>
            <a:r>
              <a:rPr lang="en-US" sz="1800" dirty="0" smtClean="0"/>
              <a:t>: C14R2</a:t>
            </a:r>
          </a:p>
          <a:p>
            <a:pPr>
              <a:lnSpc>
                <a:spcPct val="170000"/>
              </a:lnSpc>
            </a:pPr>
            <a:r>
              <a:rPr lang="en-US" sz="1800" dirty="0" smtClean="0"/>
              <a:t>Detailed magnet representation</a:t>
            </a:r>
          </a:p>
          <a:p>
            <a:pPr>
              <a:lnSpc>
                <a:spcPct val="170000"/>
              </a:lnSpc>
            </a:pPr>
            <a:r>
              <a:rPr lang="en-US" sz="1800" dirty="0" smtClean="0"/>
              <a:t>Long pseudo-monitors </a:t>
            </a:r>
          </a:p>
          <a:p>
            <a:pPr>
              <a:lnSpc>
                <a:spcPct val="170000"/>
              </a:lnSpc>
            </a:pPr>
            <a:r>
              <a:rPr lang="en-US" sz="1800" dirty="0" smtClean="0"/>
              <a:t>Impacting angle: 202 </a:t>
            </a:r>
            <a:r>
              <a:rPr lang="el-GR" sz="1800" dirty="0" smtClean="0"/>
              <a:t>μ</a:t>
            </a:r>
            <a:r>
              <a:rPr lang="en-US" sz="1800" dirty="0" err="1" smtClean="0"/>
              <a:t>rad</a:t>
            </a:r>
            <a:endParaRPr lang="en-US" sz="1800" dirty="0" smtClean="0"/>
          </a:p>
          <a:p>
            <a:pPr>
              <a:lnSpc>
                <a:spcPct val="170000"/>
              </a:lnSpc>
            </a:pPr>
            <a:r>
              <a:rPr lang="en-US" sz="1800" dirty="0" smtClean="0"/>
              <a:t>71 point like losses → flexibility</a:t>
            </a:r>
          </a:p>
          <a:p>
            <a:pPr>
              <a:lnSpc>
                <a:spcPct val="170000"/>
              </a:lnSpc>
            </a:pPr>
            <a:r>
              <a:rPr lang="en-US" sz="1800" dirty="0" smtClean="0"/>
              <a:t>Correlation: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dep</a:t>
            </a:r>
            <a:r>
              <a:rPr lang="en-US" sz="1800" dirty="0" smtClean="0"/>
              <a:t> = f(</a:t>
            </a:r>
            <a:r>
              <a:rPr lang="en-US" sz="1800" dirty="0" err="1" smtClean="0"/>
              <a:t>BLM</a:t>
            </a:r>
            <a:r>
              <a:rPr lang="en-US" sz="1800" dirty="0" smtClean="0"/>
              <a:t>)</a:t>
            </a:r>
          </a:p>
          <a:p>
            <a:pPr>
              <a:lnSpc>
                <a:spcPct val="150000"/>
              </a:lnSpc>
            </a:pPr>
            <a:endParaRPr lang="en-US" sz="1800" dirty="0" smtClean="0"/>
          </a:p>
          <a:p>
            <a:endParaRPr lang="en-US" sz="1800" dirty="0"/>
          </a:p>
        </p:txBody>
      </p:sp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Steady state quench test – simulations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2346900" y="4767979"/>
            <a:ext cx="2009076" cy="1613349"/>
          </a:xfrm>
          <a:prstGeom prst="rect">
            <a:avLst/>
          </a:prstGeom>
          <a:noFill/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40000"/>
                <a:lumOff val="60000"/>
              </a:schemeClr>
            </a:outerShdw>
          </a:effec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4932040" y="4767980"/>
            <a:ext cx="1533047" cy="1613348"/>
          </a:xfrm>
          <a:prstGeom prst="rect">
            <a:avLst/>
          </a:prstGeom>
          <a:noFill/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40000"/>
                <a:lumOff val="60000"/>
              </a:schemeClr>
            </a:outerShdw>
          </a:effectLst>
        </p:spPr>
      </p:pic>
      <p:grpSp>
        <p:nvGrpSpPr>
          <p:cNvPr id="16" name="Group 15"/>
          <p:cNvGrpSpPr/>
          <p:nvPr/>
        </p:nvGrpSpPr>
        <p:grpSpPr>
          <a:xfrm>
            <a:off x="6948264" y="4767980"/>
            <a:ext cx="1004399" cy="1613348"/>
            <a:chOff x="3859068" y="4767980"/>
            <a:chExt cx="1004399" cy="1613348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5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3859068" y="4767980"/>
              <a:ext cx="1004399" cy="1613348"/>
            </a:xfrm>
            <a:prstGeom prst="rect">
              <a:avLst/>
            </a:prstGeom>
            <a:noFill/>
            <a:ln w="9525">
              <a:solidFill>
                <a:schemeClr val="accent3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>
              <a:outerShdw blurRad="50800" dist="50800" dir="5400000" algn="ctr" rotWithShape="0">
                <a:schemeClr val="accent3">
                  <a:lumMod val="40000"/>
                  <a:lumOff val="60000"/>
                  <a:alpha val="80000"/>
                </a:schemeClr>
              </a:outerShdw>
            </a:effectLst>
          </p:spPr>
        </p:pic>
        <p:sp>
          <p:nvSpPr>
            <p:cNvPr id="18" name="pole tekstowe 26"/>
            <p:cNvSpPr txBox="1">
              <a:spLocks noChangeArrowheads="1"/>
            </p:cNvSpPr>
            <p:nvPr/>
          </p:nvSpPr>
          <p:spPr bwMode="auto">
            <a:xfrm>
              <a:off x="4283050" y="5065020"/>
              <a:ext cx="509929" cy="305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l-PL" sz="1400" b="1" dirty="0">
                  <a:solidFill>
                    <a:srgbClr val="FF0000"/>
                  </a:solidFill>
                  <a:latin typeface="Monotype Corsiva" pitchFamily="66" charset="0"/>
                </a:rPr>
                <a:t>r = 2</a:t>
              </a:r>
              <a:endParaRPr lang="en-GB" sz="1400" b="1" dirty="0">
                <a:solidFill>
                  <a:srgbClr val="FF0000"/>
                </a:solidFill>
                <a:latin typeface="Monotype Corsiva" pitchFamily="66" charset="0"/>
              </a:endParaRPr>
            </a:p>
          </p:txBody>
        </p:sp>
        <p:sp>
          <p:nvSpPr>
            <p:cNvPr id="19" name="pole tekstowe 27"/>
            <p:cNvSpPr txBox="1">
              <a:spLocks noChangeArrowheads="1"/>
            </p:cNvSpPr>
            <p:nvPr/>
          </p:nvSpPr>
          <p:spPr bwMode="auto">
            <a:xfrm>
              <a:off x="4283050" y="5528995"/>
              <a:ext cx="509929" cy="305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l-PL" sz="1400" b="1" dirty="0">
                  <a:solidFill>
                    <a:srgbClr val="FF0000"/>
                  </a:solidFill>
                  <a:latin typeface="Monotype Corsiva" pitchFamily="66" charset="0"/>
                </a:rPr>
                <a:t>r = 1</a:t>
              </a:r>
              <a:endParaRPr lang="en-GB" sz="1400" b="1" dirty="0">
                <a:solidFill>
                  <a:srgbClr val="FF0000"/>
                </a:solidFill>
                <a:latin typeface="Monotype Corsiva" pitchFamily="66" charset="0"/>
              </a:endParaRPr>
            </a:p>
          </p:txBody>
        </p:sp>
        <p:sp>
          <p:nvSpPr>
            <p:cNvPr id="20" name="pole tekstowe 28"/>
            <p:cNvSpPr txBox="1">
              <a:spLocks noChangeArrowheads="1"/>
            </p:cNvSpPr>
            <p:nvPr/>
          </p:nvSpPr>
          <p:spPr bwMode="auto">
            <a:xfrm>
              <a:off x="4259871" y="5973363"/>
              <a:ext cx="509929" cy="305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pl-PL" sz="1400" b="1" dirty="0">
                  <a:solidFill>
                    <a:srgbClr val="FF0000"/>
                  </a:solidFill>
                  <a:latin typeface="Monotype Corsiva" pitchFamily="66" charset="0"/>
                </a:rPr>
                <a:t>r = 0</a:t>
              </a:r>
              <a:endParaRPr lang="en-GB" sz="1400" b="1" dirty="0">
                <a:solidFill>
                  <a:srgbClr val="FF000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>
            <a:lum bright="20000"/>
          </a:blip>
          <a:srcRect/>
          <a:stretch>
            <a:fillRect/>
          </a:stretch>
        </p:blipFill>
        <p:spPr bwMode="auto">
          <a:xfrm>
            <a:off x="179512" y="4768484"/>
            <a:ext cx="1541624" cy="1612844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40000"/>
                <a:lumOff val="60000"/>
              </a:schemeClr>
            </a:outerShdw>
          </a:effectLst>
        </p:spPr>
      </p:pic>
      <p:pic>
        <p:nvPicPr>
          <p:cNvPr id="22" name="Picture 21" descr="Scheme_smal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44431" y="764704"/>
            <a:ext cx="4632026" cy="1440160"/>
          </a:xfrm>
          <a:prstGeom prst="rect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50800" dist="50800" dir="5400000" algn="ctr" rotWithShape="0">
              <a:schemeClr val="accent3">
                <a:lumMod val="40000"/>
                <a:lumOff val="60000"/>
              </a:schemeClr>
            </a:outerShdw>
          </a:effectLst>
        </p:spPr>
      </p:pic>
      <p:sp>
        <p:nvSpPr>
          <p:cNvPr id="23" name="TextBox 22"/>
          <p:cNvSpPr txBox="1"/>
          <p:nvPr/>
        </p:nvSpPr>
        <p:spPr bwMode="auto">
          <a:xfrm>
            <a:off x="3419872" y="6093296"/>
            <a:ext cx="1800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l-GR" sz="1200" b="1" dirty="0" smtClean="0">
                <a:latin typeface="Arial Narrow" pitchFamily="34" charset="0"/>
              </a:rPr>
              <a:t>Δ</a:t>
            </a:r>
            <a:r>
              <a:rPr lang="en-US" sz="1200" b="1" dirty="0" smtClean="0">
                <a:latin typeface="Arial Narrow" pitchFamily="34" charset="0"/>
              </a:rPr>
              <a:t>z = 9.83 mm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4932040" y="6084004"/>
            <a:ext cx="6480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l-GR" sz="1200" b="1" dirty="0" smtClean="0">
                <a:latin typeface="Arial Narrow" pitchFamily="34" charset="0"/>
              </a:rPr>
              <a:t>Δφ</a:t>
            </a:r>
            <a:r>
              <a:rPr lang="en-US" sz="1200" b="1" dirty="0" smtClean="0">
                <a:latin typeface="Arial Narrow" pitchFamily="34" charset="0"/>
              </a:rPr>
              <a:t> = 4°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5148064" y="3068960"/>
            <a:ext cx="3664024" cy="90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1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OBJECTIVE</a:t>
            </a:r>
            <a:r>
              <a:rPr lang="en-US" b="1" u="sng" dirty="0" smtClean="0">
                <a:latin typeface="+mn-lt"/>
              </a:rPr>
              <a:t>:</a:t>
            </a:r>
            <a:endParaRPr kumimoji="0" lang="en-US" sz="18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Best fitting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loss scenario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4355976" y="3212976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3" y="3719124"/>
            <a:ext cx="1584176" cy="1596932"/>
          </a:xfrm>
          <a:prstGeom prst="rect">
            <a:avLst/>
          </a:prstGeom>
        </p:spPr>
      </p:pic>
      <p:pic>
        <p:nvPicPr>
          <p:cNvPr id="95" name="Picture 94" descr="20121126_MQcentre_asym_LargeSigma_SAM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3688" y="1124744"/>
            <a:ext cx="4754776" cy="4293095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1835696" y="4185540"/>
            <a:ext cx="2088232" cy="1008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1403648" y="4113532"/>
            <a:ext cx="266429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17550" marR="0" lvl="0" indent="-268288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(0.4±0.1) m</a:t>
            </a:r>
          </a:p>
          <a:p>
            <a:pPr marL="717550" marR="0" lvl="0" indent="-268288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right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(1.54±0.15) m</a:t>
            </a:r>
          </a:p>
          <a:p>
            <a:pPr marL="717550" marR="0" lvl="0" indent="-268288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left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(1.40±0.14) m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691680" y="5661248"/>
            <a:ext cx="5328591" cy="720080"/>
          </a:xfrm>
          <a:prstGeom prst="rect">
            <a:avLst/>
          </a:prstGeom>
          <a:solidFill>
            <a:srgbClr val="CC99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179512" y="620688"/>
            <a:ext cx="849694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1600" b="1" dirty="0" smtClean="0">
                <a:latin typeface="+mn-lt"/>
              </a:rPr>
              <a:t>How to find the best agreement between simulations and experimental data? 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8172400" y="5733256"/>
            <a:ext cx="504056" cy="50405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Steady state quench test – simulations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347864" y="6550025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5832024" y="3789040"/>
            <a:ext cx="0" cy="10801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835696" y="3753492"/>
            <a:ext cx="2088232" cy="360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Content Placeholder 2"/>
          <p:cNvSpPr txBox="1">
            <a:spLocks/>
          </p:cNvSpPr>
          <p:nvPr/>
        </p:nvSpPr>
        <p:spPr bwMode="auto">
          <a:xfrm>
            <a:off x="1835696" y="3776284"/>
            <a:ext cx="2088232" cy="62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1.12</a:t>
            </a: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>
            <a:off x="4427984" y="3717032"/>
            <a:ext cx="136815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ontent Placeholder 2"/>
          <p:cNvSpPr txBox="1">
            <a:spLocks/>
          </p:cNvSpPr>
          <p:nvPr/>
        </p:nvSpPr>
        <p:spPr bwMode="auto">
          <a:xfrm>
            <a:off x="4499992" y="1196752"/>
            <a:ext cx="374441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 </a:t>
            </a:r>
            <a:r>
              <a:rPr kumimoji="0" lang="en-US" sz="1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optimized </a:t>
            </a:r>
            <a:r>
              <a:rPr kumimoji="0" lang="el-GR" sz="1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 bwMode="auto">
          <a:xfrm>
            <a:off x="1475656" y="5612032"/>
            <a:ext cx="5760640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lvl="0" indent="-285750" algn="ctr" eaLnBrk="0" hangingPunct="0">
              <a:lnSpc>
                <a:spcPct val="130000"/>
              </a:lnSpc>
              <a:spcBef>
                <a:spcPts val="600"/>
              </a:spcBef>
              <a:buClr>
                <a:srgbClr val="7030A0"/>
              </a:buClr>
              <a:buSzPct val="70000"/>
              <a:buFont typeface="Wingdings" pitchFamily="2" charset="2"/>
              <a:buChar char="Ø"/>
              <a:defRPr/>
            </a:pPr>
            <a:r>
              <a:rPr lang="el-GR" sz="1500" dirty="0" smtClean="0">
                <a:latin typeface="+mn-lt"/>
              </a:rPr>
              <a:t>σ</a:t>
            </a:r>
            <a:r>
              <a:rPr lang="en-US" sz="1500" baseline="-25000" dirty="0" smtClean="0">
                <a:latin typeface="+mn-lt"/>
              </a:rPr>
              <a:t>right</a:t>
            </a:r>
            <a:r>
              <a:rPr lang="en-US" sz="1500" dirty="0" smtClean="0">
                <a:latin typeface="+mn-lt"/>
              </a:rPr>
              <a:t> &gt; </a:t>
            </a:r>
            <a:r>
              <a:rPr lang="el-GR" sz="1500" dirty="0" smtClean="0">
                <a:latin typeface="+mn-lt"/>
              </a:rPr>
              <a:t>σ</a:t>
            </a:r>
            <a:r>
              <a:rPr lang="en-US" sz="1500" baseline="-25000" dirty="0" smtClean="0">
                <a:latin typeface="+mn-lt"/>
              </a:rPr>
              <a:t>left</a:t>
            </a:r>
            <a:r>
              <a:rPr lang="en-US" sz="1500" dirty="0" smtClean="0">
                <a:latin typeface="+mn-lt"/>
              </a:rPr>
              <a:t> </a:t>
            </a:r>
            <a:r>
              <a:rPr lang="en-US" sz="1200" dirty="0" smtClean="0">
                <a:latin typeface="+mn-lt"/>
              </a:rPr>
              <a:t>(reasonable due to the impact of magnetic field)</a:t>
            </a:r>
          </a:p>
          <a:p>
            <a:pPr marL="285750" lvl="0" indent="-285750" algn="ctr" eaLnBrk="0" hangingPunct="0">
              <a:lnSpc>
                <a:spcPct val="130000"/>
              </a:lnSpc>
              <a:spcBef>
                <a:spcPts val="600"/>
              </a:spcBef>
              <a:buClr>
                <a:srgbClr val="7030A0"/>
              </a:buClr>
              <a:buSzPct val="70000"/>
              <a:buFont typeface="Wingdings" pitchFamily="2" charset="2"/>
              <a:buChar char="Ø"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≈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1% (0.05 m</a:t>
            </a:r>
            <a:r>
              <a:rPr kumimoji="0" lang="en-US" sz="15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2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) of the map is characterized by </a:t>
            </a:r>
            <a:r>
              <a:rPr kumimoji="0" lang="el-GR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Σ</a:t>
            </a:r>
            <a:r>
              <a:rPr lang="en-US" sz="1500" baseline="-25000" dirty="0" smtClean="0">
                <a:latin typeface="+mn-lt"/>
              </a:rPr>
              <a:t>norm</a:t>
            </a:r>
            <a:r>
              <a:rPr lang="en-US" sz="1500" dirty="0" smtClean="0">
                <a:latin typeface="+mn-lt"/>
              </a:rPr>
              <a:t>≤1.15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5760024" y="3645024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/>
          <p:cNvCxnSpPr/>
          <p:nvPr/>
        </p:nvCxnSpPr>
        <p:spPr>
          <a:xfrm flipV="1">
            <a:off x="4499992" y="1196752"/>
            <a:ext cx="3744416" cy="3672408"/>
          </a:xfrm>
          <a:prstGeom prst="line">
            <a:avLst/>
          </a:prstGeom>
          <a:ln w="25400">
            <a:solidFill>
              <a:schemeClr val="accent5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90" y="1556792"/>
            <a:ext cx="3554730" cy="691515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40000"/>
                <a:lumOff val="60000"/>
              </a:schemeClr>
            </a:outerShdw>
          </a:effectLst>
        </p:spPr>
      </p:pic>
      <p:sp>
        <p:nvSpPr>
          <p:cNvPr id="104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075528"/>
            <a:ext cx="3888432" cy="409256"/>
          </a:xfrm>
          <a:solidFill>
            <a:srgbClr val="FFFF00"/>
          </a:solidFill>
        </p:spPr>
        <p:txBody>
          <a:bodyPr/>
          <a:lstStyle/>
          <a:p>
            <a:pPr algn="ctr">
              <a:lnSpc>
                <a:spcPct val="130000"/>
              </a:lnSpc>
              <a:buNone/>
            </a:pPr>
            <a:r>
              <a:rPr lang="en-US" sz="1400" u="sng" dirty="0" smtClean="0">
                <a:solidFill>
                  <a:schemeClr val="accent3"/>
                </a:solidFill>
              </a:rPr>
              <a:t>Simulation-experiment similarity estimator:</a:t>
            </a:r>
          </a:p>
          <a:p>
            <a:pPr algn="ctr">
              <a:lnSpc>
                <a:spcPct val="130000"/>
              </a:lnSpc>
            </a:pPr>
            <a:endParaRPr lang="en-US" sz="1800" dirty="0"/>
          </a:p>
        </p:txBody>
      </p:sp>
      <p:sp>
        <p:nvSpPr>
          <p:cNvPr id="105" name="Content Placeholder 2"/>
          <p:cNvSpPr txBox="1">
            <a:spLocks/>
          </p:cNvSpPr>
          <p:nvPr/>
        </p:nvSpPr>
        <p:spPr bwMode="auto">
          <a:xfrm>
            <a:off x="2267744" y="2227656"/>
            <a:ext cx="1872208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1200" dirty="0" smtClean="0">
                <a:latin typeface="+mn-lt"/>
              </a:rPr>
              <a:t>Looking for: minimum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806" y="2492896"/>
            <a:ext cx="66675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807" y="2854762"/>
            <a:ext cx="6381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" name="TextBox 107"/>
          <p:cNvSpPr txBox="1"/>
          <p:nvPr/>
        </p:nvSpPr>
        <p:spPr bwMode="auto">
          <a:xfrm>
            <a:off x="827584" y="2457763"/>
            <a:ext cx="3024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200" dirty="0" smtClean="0">
                <a:latin typeface="+mn-lt"/>
              </a:rPr>
              <a:t>- simulated signal of </a:t>
            </a:r>
            <a:r>
              <a:rPr lang="en-US" sz="1200" i="1" dirty="0" err="1" smtClean="0">
                <a:latin typeface="+mn-lt"/>
              </a:rPr>
              <a:t>i</a:t>
            </a:r>
            <a:r>
              <a:rPr lang="en-US" sz="1200" dirty="0" err="1" smtClean="0">
                <a:latin typeface="+mn-lt"/>
              </a:rPr>
              <a:t>-th</a:t>
            </a:r>
            <a:r>
              <a:rPr lang="en-US" sz="1200" dirty="0" smtClean="0">
                <a:latin typeface="+mn-lt"/>
              </a:rPr>
              <a:t> </a:t>
            </a:r>
            <a:r>
              <a:rPr lang="en-US" sz="1200" dirty="0" err="1" smtClean="0">
                <a:latin typeface="+mn-lt"/>
              </a:rPr>
              <a:t>BLM</a:t>
            </a:r>
            <a:endParaRPr lang="en-US" sz="1200" dirty="0" smtClean="0">
              <a:latin typeface="+mn-lt"/>
            </a:endParaRPr>
          </a:p>
        </p:txBody>
      </p:sp>
      <p:sp>
        <p:nvSpPr>
          <p:cNvPr id="109" name="TextBox 108"/>
          <p:cNvSpPr txBox="1"/>
          <p:nvPr/>
        </p:nvSpPr>
        <p:spPr bwMode="auto">
          <a:xfrm>
            <a:off x="827584" y="2843644"/>
            <a:ext cx="3024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200" dirty="0" smtClean="0">
                <a:latin typeface="+mn-lt"/>
              </a:rPr>
              <a:t>- measured signal of </a:t>
            </a:r>
            <a:r>
              <a:rPr lang="en-US" sz="1200" i="1" dirty="0" err="1" smtClean="0">
                <a:latin typeface="+mn-lt"/>
              </a:rPr>
              <a:t>i</a:t>
            </a:r>
            <a:r>
              <a:rPr lang="en-US" sz="1200" dirty="0" err="1" smtClean="0">
                <a:latin typeface="+mn-lt"/>
              </a:rPr>
              <a:t>-th</a:t>
            </a:r>
            <a:r>
              <a:rPr lang="en-US" sz="1200" dirty="0" smtClean="0">
                <a:latin typeface="+mn-lt"/>
              </a:rPr>
              <a:t> </a:t>
            </a:r>
            <a:r>
              <a:rPr lang="en-US" sz="1200" dirty="0" err="1" smtClean="0">
                <a:latin typeface="+mn-lt"/>
              </a:rPr>
              <a:t>BLM</a:t>
            </a:r>
            <a:endParaRPr lang="en-US" sz="1200" dirty="0" smtClean="0">
              <a:latin typeface="+mn-lt"/>
            </a:endParaRPr>
          </a:p>
        </p:txBody>
      </p:sp>
      <p:sp>
        <p:nvSpPr>
          <p:cNvPr id="110" name="Oval 109"/>
          <p:cNvSpPr/>
          <p:nvPr/>
        </p:nvSpPr>
        <p:spPr>
          <a:xfrm rot="19137818">
            <a:off x="5661917" y="3516656"/>
            <a:ext cx="648072" cy="432048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 bwMode="auto">
          <a:xfrm>
            <a:off x="205790" y="5231292"/>
            <a:ext cx="2133962" cy="33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Asymmetrical Gaussian </a:t>
            </a:r>
            <a:endParaRPr lang="en-GB" sz="1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179512" y="3212976"/>
            <a:ext cx="3814176" cy="40925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C3AE"/>
              </a:buClr>
              <a:buSzPct val="60000"/>
              <a:buFont typeface="Wingdings" pitchFamily="2" charset="2"/>
              <a:buChar char="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buFont typeface="Wingdings" pitchFamily="2" charset="2"/>
              <a:buNone/>
            </a:pPr>
            <a:r>
              <a:rPr lang="en-US" sz="1400" u="sng" dirty="0" smtClean="0">
                <a:solidFill>
                  <a:schemeClr val="accent3"/>
                </a:solidFill>
              </a:rPr>
              <a:t>Optimized parameters:</a:t>
            </a:r>
          </a:p>
          <a:p>
            <a:pPr algn="ctr">
              <a:lnSpc>
                <a:spcPct val="130000"/>
              </a:lnSpc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372200" y="3933056"/>
            <a:ext cx="1656184" cy="11521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211960" y="3933056"/>
            <a:ext cx="1656184" cy="11521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20121126_MQcentre_asym_Ratio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6994" y="3585170"/>
            <a:ext cx="3790950" cy="2724150"/>
          </a:xfrm>
          <a:prstGeom prst="rect">
            <a:avLst/>
          </a:prstGeom>
        </p:spPr>
      </p:pic>
      <p:pic>
        <p:nvPicPr>
          <p:cNvPr id="15" name="Picture 14" descr="20121126_MQcentre_asym_weight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6994" y="632842"/>
            <a:ext cx="3790950" cy="2724150"/>
          </a:xfrm>
          <a:prstGeom prst="rect">
            <a:avLst/>
          </a:prstGeom>
        </p:spPr>
      </p:pic>
      <p:pic>
        <p:nvPicPr>
          <p:cNvPr id="16" name="Picture 15" descr="20121126_MQcentre_asym_2in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632842"/>
            <a:ext cx="3790950" cy="2724150"/>
          </a:xfrm>
          <a:prstGeom prst="rect">
            <a:avLst/>
          </a:prstGeom>
        </p:spPr>
      </p:pic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Steady state quench test – simulations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347864" y="6550025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79512" y="548680"/>
            <a:ext cx="39604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Integrated loss pattern (no time evolution) over 6 s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4427984" y="4171872"/>
            <a:ext cx="4312096" cy="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1.12</a:t>
            </a: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1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exp,sim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0.9978</a:t>
            </a: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236296" y="2780928"/>
            <a:ext cx="64807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 bwMode="auto">
          <a:xfrm>
            <a:off x="7308304" y="2517780"/>
            <a:ext cx="1368152" cy="33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Beam 2</a:t>
            </a:r>
          </a:p>
        </p:txBody>
      </p:sp>
      <p:sp>
        <p:nvSpPr>
          <p:cNvPr id="29" name="Oval 28"/>
          <p:cNvSpPr/>
          <p:nvPr/>
        </p:nvSpPr>
        <p:spPr>
          <a:xfrm>
            <a:off x="5124061" y="1296000"/>
            <a:ext cx="240027" cy="144016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628117" y="1080000"/>
            <a:ext cx="240027" cy="144016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060165" y="1080000"/>
            <a:ext cx="240027" cy="144016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452320" y="1296000"/>
            <a:ext cx="240027" cy="144016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948264" y="3263498"/>
            <a:ext cx="204468" cy="144016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 bwMode="auto">
          <a:xfrm>
            <a:off x="7092280" y="3212976"/>
            <a:ext cx="16561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87313" indent="-87313" algn="just" eaLnBrk="0" hangingPunct="0">
              <a:spcBef>
                <a:spcPts val="600"/>
              </a:spcBef>
              <a:buClr>
                <a:schemeClr val="tx1"/>
              </a:buClr>
              <a:buSzPct val="70000"/>
              <a:buFont typeface="Arial" pitchFamily="34" charset="0"/>
              <a:buChar char="−"/>
            </a:pPr>
            <a:r>
              <a:rPr lang="en-US" sz="800" b="1" dirty="0" smtClean="0">
                <a:latin typeface="Arial" pitchFamily="34" charset="0"/>
                <a:cs typeface="Arial" pitchFamily="34" charset="0"/>
              </a:rPr>
              <a:t>additional </a:t>
            </a:r>
            <a:r>
              <a:rPr lang="en-US" sz="800" b="1" dirty="0" err="1" smtClean="0">
                <a:latin typeface="Arial" pitchFamily="34" charset="0"/>
                <a:cs typeface="Arial" pitchFamily="34" charset="0"/>
              </a:rPr>
              <a:t>BLMs</a:t>
            </a:r>
            <a:r>
              <a:rPr lang="en-US" sz="800" b="1" dirty="0" smtClean="0">
                <a:latin typeface="Arial" pitchFamily="34" charset="0"/>
                <a:cs typeface="Arial" pitchFamily="34" charset="0"/>
              </a:rPr>
              <a:t> to be installed before the next QT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quarter" idx="1"/>
          </p:nvPr>
        </p:nvSpPr>
        <p:spPr>
          <a:xfrm>
            <a:off x="3779912" y="3429000"/>
            <a:ext cx="4536504" cy="31455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dirty="0" smtClean="0"/>
              <a:t>Optimized three free parameters: </a:t>
            </a:r>
            <a:endParaRPr lang="en-US" sz="800" dirty="0" smtClean="0"/>
          </a:p>
          <a:p>
            <a:pPr marL="717550" indent="-268288">
              <a:lnSpc>
                <a:spcPct val="150000"/>
              </a:lnSpc>
              <a:buFont typeface="Century Schoolbook" pitchFamily="18" charset="0"/>
              <a:buChar char="→"/>
            </a:pPr>
            <a:r>
              <a:rPr lang="el-GR" sz="1400" i="1" dirty="0" smtClean="0"/>
              <a:t>μ</a:t>
            </a:r>
            <a:r>
              <a:rPr lang="en-US" sz="1400" i="1" dirty="0" smtClean="0"/>
              <a:t> </a:t>
            </a:r>
            <a:r>
              <a:rPr lang="en-US" sz="1400" dirty="0" smtClean="0"/>
              <a:t>= 0.4 m</a:t>
            </a:r>
          </a:p>
          <a:p>
            <a:pPr marL="717550" indent="-268288">
              <a:lnSpc>
                <a:spcPct val="150000"/>
              </a:lnSpc>
              <a:buFont typeface="Century Schoolbook" pitchFamily="18" charset="0"/>
              <a:buChar char="→"/>
            </a:pPr>
            <a:r>
              <a:rPr lang="el-GR" sz="1400" i="1" dirty="0" smtClean="0"/>
              <a:t>σ</a:t>
            </a:r>
            <a:r>
              <a:rPr lang="en-US" sz="1400" i="1" baseline="-25000" dirty="0" smtClean="0"/>
              <a:t>right</a:t>
            </a:r>
            <a:r>
              <a:rPr lang="en-US" sz="1400" dirty="0" smtClean="0"/>
              <a:t> = 1.54 m</a:t>
            </a:r>
          </a:p>
          <a:p>
            <a:pPr marL="717550" indent="-268288">
              <a:lnSpc>
                <a:spcPct val="150000"/>
              </a:lnSpc>
              <a:buFont typeface="Century Schoolbook" pitchFamily="18" charset="0"/>
              <a:buChar char="→"/>
            </a:pPr>
            <a:r>
              <a:rPr lang="el-GR" sz="1400" i="1" dirty="0" smtClean="0"/>
              <a:t>σ</a:t>
            </a:r>
            <a:r>
              <a:rPr lang="en-US" sz="1400" i="1" baseline="-25000" dirty="0" smtClean="0"/>
              <a:t>left</a:t>
            </a:r>
            <a:r>
              <a:rPr lang="en-US" sz="1400" i="1" dirty="0" smtClean="0"/>
              <a:t> </a:t>
            </a:r>
            <a:r>
              <a:rPr lang="en-US" sz="1400" dirty="0" smtClean="0"/>
              <a:t>= 1.40 m</a:t>
            </a:r>
          </a:p>
          <a:p>
            <a:pPr marL="449263" indent="-180975">
              <a:lnSpc>
                <a:spcPct val="150000"/>
              </a:lnSpc>
              <a:spcBef>
                <a:spcPts val="0"/>
              </a:spcBef>
              <a:buFont typeface="Century Schoolbook" pitchFamily="18" charset="0"/>
              <a:buChar char="→"/>
            </a:pPr>
            <a:endParaRPr lang="en-US" sz="8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Max of </a:t>
            </a:r>
            <a:r>
              <a:rPr lang="en-US" sz="1600" i="1" dirty="0" err="1" smtClean="0"/>
              <a:t>E</a:t>
            </a:r>
            <a:r>
              <a:rPr lang="en-US" sz="1600" i="1" baseline="-25000" dirty="0" err="1" smtClean="0"/>
              <a:t>dep</a:t>
            </a:r>
            <a:r>
              <a:rPr lang="en-US" sz="1600" dirty="0" smtClean="0"/>
              <a:t> at the end of </a:t>
            </a:r>
            <a:r>
              <a:rPr lang="en-US" sz="1600" dirty="0" err="1" smtClean="0"/>
              <a:t>MQ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The highest number of secondary particles in the interconnection region (MB-</a:t>
            </a:r>
            <a:r>
              <a:rPr lang="en-US" sz="1600" dirty="0" err="1" smtClean="0"/>
              <a:t>SSS</a:t>
            </a:r>
            <a:r>
              <a:rPr lang="en-US" sz="1600" dirty="0" smtClean="0"/>
              <a:t>)</a:t>
            </a:r>
          </a:p>
          <a:p>
            <a:pPr marL="2152650" indent="-182563">
              <a:buFont typeface="Arial" pitchFamily="34" charset="0"/>
              <a:buChar char="•"/>
            </a:pPr>
            <a:endParaRPr lang="en-US" sz="1600" dirty="0" smtClean="0"/>
          </a:p>
          <a:p>
            <a:pPr marL="2152650" indent="-182563"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Plans for the future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571472"/>
            <a:ext cx="8640960" cy="4092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 smtClean="0"/>
              <a:t>In the </a:t>
            </a:r>
            <a:r>
              <a:rPr lang="en-US" sz="1800" dirty="0" err="1" smtClean="0"/>
              <a:t>LHC</a:t>
            </a:r>
            <a:r>
              <a:rPr lang="en-US" sz="1800" dirty="0" smtClean="0"/>
              <a:t>, UFOs are the Undefined Falling Objects</a:t>
            </a:r>
          </a:p>
          <a:p>
            <a:pPr>
              <a:lnSpc>
                <a:spcPct val="150000"/>
              </a:lnSpc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07504" y="1340768"/>
            <a:ext cx="6336704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n-US" dirty="0" smtClean="0">
                <a:latin typeface="+mn-lt"/>
              </a:rPr>
              <a:t>UFOs are expected to be a major  luminosity limitation in the future</a:t>
            </a:r>
          </a:p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107504" y="2492896"/>
            <a:ext cx="8640960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n-US" dirty="0" smtClean="0">
                <a:latin typeface="+mn-lt"/>
              </a:rPr>
              <a:t>UFOs rate increases with the beam energy</a:t>
            </a:r>
          </a:p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107504" y="3307776"/>
            <a:ext cx="4464496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r>
              <a:rPr lang="en-US" dirty="0" smtClean="0">
                <a:latin typeface="+mn-lt"/>
              </a:rPr>
              <a:t>BLM thresholds should be increased to avoid undesirable beam dumps</a:t>
            </a:r>
          </a:p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283968" y="4675928"/>
            <a:ext cx="3744000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n-US" dirty="0" smtClean="0">
                <a:latin typeface="+mn-lt"/>
              </a:rPr>
              <a:t>Temporal loss distribution has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Gaussian shape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4283968" y="5612032"/>
            <a:ext cx="3744000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n-US" dirty="0" smtClean="0">
                <a:latin typeface="+mn-lt"/>
              </a:rPr>
              <a:t>Loss duration in order of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milliseconds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" name="Picture 2" descr="http://images.wikia.com/dawiki/de/images/b/b2/Uf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692696"/>
            <a:ext cx="1440160" cy="1138309"/>
          </a:xfrm>
          <a:prstGeom prst="rect">
            <a:avLst/>
          </a:prstGeom>
          <a:noFill/>
        </p:spPr>
      </p:pic>
      <p:pic>
        <p:nvPicPr>
          <p:cNvPr id="20" name="Picture 4" descr="http://lhc-machine-outreach.web.cern.ch/lhc-machine-outreach/images/cern-photos/CE0085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437112"/>
            <a:ext cx="3632842" cy="2010173"/>
          </a:xfrm>
          <a:prstGeom prst="rect">
            <a:avLst/>
          </a:prstGeom>
          <a:noFill/>
        </p:spPr>
      </p:pic>
      <p:sp>
        <p:nvSpPr>
          <p:cNvPr id="21" name="5-Point Star 20"/>
          <p:cNvSpPr/>
          <p:nvPr/>
        </p:nvSpPr>
        <p:spPr>
          <a:xfrm>
            <a:off x="5076056" y="371703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>
            <a:off x="5220072" y="3573016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/>
          <p:cNvSpPr/>
          <p:nvPr/>
        </p:nvSpPr>
        <p:spPr>
          <a:xfrm>
            <a:off x="3707904" y="414908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/>
          <p:cNvSpPr/>
          <p:nvPr/>
        </p:nvSpPr>
        <p:spPr>
          <a:xfrm>
            <a:off x="3419872" y="414908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>
          <a:xfrm>
            <a:off x="4067944" y="443711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>
            <a:off x="3131840" y="4293096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/>
          <p:cNvSpPr/>
          <p:nvPr/>
        </p:nvSpPr>
        <p:spPr>
          <a:xfrm>
            <a:off x="3491880" y="450912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>
            <a:off x="1979712" y="551723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>
            <a:off x="1907704" y="522920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5-Point Star 29"/>
          <p:cNvSpPr/>
          <p:nvPr/>
        </p:nvSpPr>
        <p:spPr>
          <a:xfrm>
            <a:off x="2267744" y="494116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5-Point Star 30"/>
          <p:cNvSpPr/>
          <p:nvPr/>
        </p:nvSpPr>
        <p:spPr>
          <a:xfrm>
            <a:off x="2195736" y="522920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/>
          <p:cNvSpPr/>
          <p:nvPr/>
        </p:nvSpPr>
        <p:spPr>
          <a:xfrm>
            <a:off x="1691680" y="551723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5-Point Star 32"/>
          <p:cNvSpPr/>
          <p:nvPr/>
        </p:nvSpPr>
        <p:spPr>
          <a:xfrm>
            <a:off x="2195736" y="544522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/>
          <p:cNvSpPr/>
          <p:nvPr/>
        </p:nvSpPr>
        <p:spPr>
          <a:xfrm>
            <a:off x="2627784" y="4653136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/>
          <p:cNvSpPr/>
          <p:nvPr/>
        </p:nvSpPr>
        <p:spPr>
          <a:xfrm>
            <a:off x="2771800" y="508518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5-Point Star 35"/>
          <p:cNvSpPr/>
          <p:nvPr/>
        </p:nvSpPr>
        <p:spPr>
          <a:xfrm>
            <a:off x="2555776" y="486916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5-Point Star 36"/>
          <p:cNvSpPr/>
          <p:nvPr/>
        </p:nvSpPr>
        <p:spPr>
          <a:xfrm>
            <a:off x="2555776" y="522920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5-Point Star 37"/>
          <p:cNvSpPr/>
          <p:nvPr/>
        </p:nvSpPr>
        <p:spPr>
          <a:xfrm>
            <a:off x="2411760" y="508518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5-Point Star 38"/>
          <p:cNvSpPr/>
          <p:nvPr/>
        </p:nvSpPr>
        <p:spPr>
          <a:xfrm>
            <a:off x="2843808" y="486916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5-Point Star 39"/>
          <p:cNvSpPr/>
          <p:nvPr/>
        </p:nvSpPr>
        <p:spPr>
          <a:xfrm>
            <a:off x="3275856" y="450912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5-Point Star 40"/>
          <p:cNvSpPr/>
          <p:nvPr/>
        </p:nvSpPr>
        <p:spPr>
          <a:xfrm>
            <a:off x="3059832" y="486916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5-Point Star 41"/>
          <p:cNvSpPr/>
          <p:nvPr/>
        </p:nvSpPr>
        <p:spPr>
          <a:xfrm>
            <a:off x="2771800" y="436510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5-Point Star 42"/>
          <p:cNvSpPr/>
          <p:nvPr/>
        </p:nvSpPr>
        <p:spPr>
          <a:xfrm>
            <a:off x="3059832" y="4653136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5-Point Star 43"/>
          <p:cNvSpPr/>
          <p:nvPr/>
        </p:nvSpPr>
        <p:spPr>
          <a:xfrm>
            <a:off x="2915816" y="422108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5-Point Star 44"/>
          <p:cNvSpPr/>
          <p:nvPr/>
        </p:nvSpPr>
        <p:spPr>
          <a:xfrm>
            <a:off x="3347864" y="472514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5-Point Star 45"/>
          <p:cNvSpPr/>
          <p:nvPr/>
        </p:nvSpPr>
        <p:spPr>
          <a:xfrm>
            <a:off x="2915816" y="450912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5-Point Star 46"/>
          <p:cNvSpPr/>
          <p:nvPr/>
        </p:nvSpPr>
        <p:spPr>
          <a:xfrm>
            <a:off x="7308304" y="134076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5-Point Star 47"/>
          <p:cNvSpPr/>
          <p:nvPr/>
        </p:nvSpPr>
        <p:spPr>
          <a:xfrm>
            <a:off x="7020272" y="1412776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5-Point Star 48"/>
          <p:cNvSpPr/>
          <p:nvPr/>
        </p:nvSpPr>
        <p:spPr>
          <a:xfrm>
            <a:off x="7236296" y="170080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5-Point Star 49"/>
          <p:cNvSpPr/>
          <p:nvPr/>
        </p:nvSpPr>
        <p:spPr>
          <a:xfrm>
            <a:off x="6948264" y="170080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5-Point Star 50"/>
          <p:cNvSpPr/>
          <p:nvPr/>
        </p:nvSpPr>
        <p:spPr>
          <a:xfrm>
            <a:off x="6732240" y="148478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5-Point Star 51"/>
          <p:cNvSpPr/>
          <p:nvPr/>
        </p:nvSpPr>
        <p:spPr>
          <a:xfrm>
            <a:off x="6660232" y="184482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5-Point Star 52"/>
          <p:cNvSpPr/>
          <p:nvPr/>
        </p:nvSpPr>
        <p:spPr>
          <a:xfrm>
            <a:off x="6876256" y="198884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5-Point Star 53"/>
          <p:cNvSpPr/>
          <p:nvPr/>
        </p:nvSpPr>
        <p:spPr>
          <a:xfrm>
            <a:off x="5580112" y="306896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5-Point Star 54"/>
          <p:cNvSpPr/>
          <p:nvPr/>
        </p:nvSpPr>
        <p:spPr>
          <a:xfrm>
            <a:off x="5724128" y="270892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5-Point Star 55"/>
          <p:cNvSpPr/>
          <p:nvPr/>
        </p:nvSpPr>
        <p:spPr>
          <a:xfrm>
            <a:off x="5292080" y="328498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5-Point Star 56"/>
          <p:cNvSpPr/>
          <p:nvPr/>
        </p:nvSpPr>
        <p:spPr>
          <a:xfrm>
            <a:off x="5796136" y="299695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5-Point Star 57"/>
          <p:cNvSpPr/>
          <p:nvPr/>
        </p:nvSpPr>
        <p:spPr>
          <a:xfrm>
            <a:off x="6156176" y="220486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5-Point Star 58"/>
          <p:cNvSpPr/>
          <p:nvPr/>
        </p:nvSpPr>
        <p:spPr>
          <a:xfrm>
            <a:off x="6300192" y="263691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5-Point Star 59"/>
          <p:cNvSpPr/>
          <p:nvPr/>
        </p:nvSpPr>
        <p:spPr>
          <a:xfrm>
            <a:off x="6084168" y="242088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5-Point Star 60"/>
          <p:cNvSpPr/>
          <p:nvPr/>
        </p:nvSpPr>
        <p:spPr>
          <a:xfrm>
            <a:off x="6084168" y="292494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5-Point Star 61"/>
          <p:cNvSpPr/>
          <p:nvPr/>
        </p:nvSpPr>
        <p:spPr>
          <a:xfrm>
            <a:off x="5940152" y="263691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5-Point Star 62"/>
          <p:cNvSpPr/>
          <p:nvPr/>
        </p:nvSpPr>
        <p:spPr>
          <a:xfrm>
            <a:off x="6372200" y="242088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5-Point Star 63"/>
          <p:cNvSpPr/>
          <p:nvPr/>
        </p:nvSpPr>
        <p:spPr>
          <a:xfrm>
            <a:off x="6372200" y="2132856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5-Point Star 64"/>
          <p:cNvSpPr/>
          <p:nvPr/>
        </p:nvSpPr>
        <p:spPr>
          <a:xfrm>
            <a:off x="6660232" y="242088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5-Point Star 65"/>
          <p:cNvSpPr/>
          <p:nvPr/>
        </p:nvSpPr>
        <p:spPr>
          <a:xfrm>
            <a:off x="6300192" y="191683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5-Point Star 66"/>
          <p:cNvSpPr/>
          <p:nvPr/>
        </p:nvSpPr>
        <p:spPr>
          <a:xfrm>
            <a:off x="6588224" y="220486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5-Point Star 67"/>
          <p:cNvSpPr/>
          <p:nvPr/>
        </p:nvSpPr>
        <p:spPr>
          <a:xfrm>
            <a:off x="6444208" y="1772816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5-Point Star 68"/>
          <p:cNvSpPr/>
          <p:nvPr/>
        </p:nvSpPr>
        <p:spPr>
          <a:xfrm>
            <a:off x="7164288" y="206084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5-Point Star 69"/>
          <p:cNvSpPr/>
          <p:nvPr/>
        </p:nvSpPr>
        <p:spPr>
          <a:xfrm>
            <a:off x="5724128" y="227687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5-Point Star 70"/>
          <p:cNvSpPr/>
          <p:nvPr/>
        </p:nvSpPr>
        <p:spPr>
          <a:xfrm>
            <a:off x="5508104" y="263691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5-Point Star 71"/>
          <p:cNvSpPr/>
          <p:nvPr/>
        </p:nvSpPr>
        <p:spPr>
          <a:xfrm>
            <a:off x="5220072" y="270892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5-Point Star 72"/>
          <p:cNvSpPr/>
          <p:nvPr/>
        </p:nvSpPr>
        <p:spPr>
          <a:xfrm>
            <a:off x="5436096" y="292494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5-Point Star 73"/>
          <p:cNvSpPr/>
          <p:nvPr/>
        </p:nvSpPr>
        <p:spPr>
          <a:xfrm>
            <a:off x="5148064" y="299695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5-Point Star 74"/>
          <p:cNvSpPr/>
          <p:nvPr/>
        </p:nvSpPr>
        <p:spPr>
          <a:xfrm>
            <a:off x="4932040" y="278092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5-Point Star 75"/>
          <p:cNvSpPr/>
          <p:nvPr/>
        </p:nvSpPr>
        <p:spPr>
          <a:xfrm>
            <a:off x="4860032" y="314096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5-Point Star 76"/>
          <p:cNvSpPr/>
          <p:nvPr/>
        </p:nvSpPr>
        <p:spPr>
          <a:xfrm>
            <a:off x="5076056" y="328498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5-Point Star 77"/>
          <p:cNvSpPr/>
          <p:nvPr/>
        </p:nvSpPr>
        <p:spPr>
          <a:xfrm>
            <a:off x="3779912" y="450912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5-Point Star 78"/>
          <p:cNvSpPr/>
          <p:nvPr/>
        </p:nvSpPr>
        <p:spPr>
          <a:xfrm>
            <a:off x="4283968" y="422108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5-Point Star 79"/>
          <p:cNvSpPr/>
          <p:nvPr/>
        </p:nvSpPr>
        <p:spPr>
          <a:xfrm>
            <a:off x="4499992" y="422108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5-Point Star 80"/>
          <p:cNvSpPr/>
          <p:nvPr/>
        </p:nvSpPr>
        <p:spPr>
          <a:xfrm>
            <a:off x="3995936" y="414908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5-Point Star 81"/>
          <p:cNvSpPr/>
          <p:nvPr/>
        </p:nvSpPr>
        <p:spPr>
          <a:xfrm>
            <a:off x="4788024" y="3933056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5-Point Star 82"/>
          <p:cNvSpPr/>
          <p:nvPr/>
        </p:nvSpPr>
        <p:spPr>
          <a:xfrm>
            <a:off x="4355976" y="350100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5-Point Star 83"/>
          <p:cNvSpPr/>
          <p:nvPr/>
        </p:nvSpPr>
        <p:spPr>
          <a:xfrm>
            <a:off x="4499992" y="3933056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5-Point Star 84"/>
          <p:cNvSpPr/>
          <p:nvPr/>
        </p:nvSpPr>
        <p:spPr>
          <a:xfrm>
            <a:off x="4283968" y="371703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5-Point Star 85"/>
          <p:cNvSpPr/>
          <p:nvPr/>
        </p:nvSpPr>
        <p:spPr>
          <a:xfrm>
            <a:off x="4139952" y="3933056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5-Point Star 86"/>
          <p:cNvSpPr/>
          <p:nvPr/>
        </p:nvSpPr>
        <p:spPr>
          <a:xfrm>
            <a:off x="4572000" y="3717032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5-Point Star 87"/>
          <p:cNvSpPr/>
          <p:nvPr/>
        </p:nvSpPr>
        <p:spPr>
          <a:xfrm>
            <a:off x="4499992" y="3284984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5-Point Star 88"/>
          <p:cNvSpPr/>
          <p:nvPr/>
        </p:nvSpPr>
        <p:spPr>
          <a:xfrm>
            <a:off x="4788024" y="3501008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5-Point Star 89"/>
          <p:cNvSpPr/>
          <p:nvPr/>
        </p:nvSpPr>
        <p:spPr>
          <a:xfrm>
            <a:off x="4644008" y="3068960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5-Point Star 90"/>
          <p:cNvSpPr/>
          <p:nvPr/>
        </p:nvSpPr>
        <p:spPr>
          <a:xfrm>
            <a:off x="5004048" y="3573016"/>
            <a:ext cx="216024" cy="216024"/>
          </a:xfrm>
          <a:prstGeom prst="star5">
            <a:avLst/>
          </a:prstGeom>
          <a:solidFill>
            <a:srgbClr val="FFFF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Content Placeholder 2"/>
          <p:cNvSpPr txBox="1">
            <a:spLocks/>
          </p:cNvSpPr>
          <p:nvPr/>
        </p:nvSpPr>
        <p:spPr bwMode="auto">
          <a:xfrm>
            <a:off x="4644424" y="3933056"/>
            <a:ext cx="3744000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 algn="ctr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2000" b="1" u="sng" dirty="0" smtClean="0">
                <a:solidFill>
                  <a:srgbClr val="FF0000"/>
                </a:solidFill>
                <a:latin typeface="+mn-lt"/>
              </a:rPr>
              <a:t>UFO’s properties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FO Q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750979"/>
            <a:ext cx="7812360" cy="2774365"/>
          </a:xfrm>
          <a:prstGeom prst="rect">
            <a:avLst/>
          </a:prstGeom>
        </p:spPr>
      </p:pic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Plans for the future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476672"/>
            <a:ext cx="8640960" cy="4873752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1800" b="1" dirty="0" smtClean="0"/>
              <a:t>Fast Losses Quench Test – the end of </a:t>
            </a:r>
            <a:r>
              <a:rPr lang="en-US" sz="1800" b="1" dirty="0" err="1" smtClean="0"/>
              <a:t>LHC</a:t>
            </a:r>
            <a:r>
              <a:rPr lang="en-US" sz="1800" b="1" dirty="0" smtClean="0"/>
              <a:t> run 2013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Preparations: 2 MDs – ADT Fast Losses Test and the ADT combined with </a:t>
            </a:r>
            <a:r>
              <a:rPr lang="en-US" sz="1600" dirty="0" err="1" smtClean="0"/>
              <a:t>MKQ</a:t>
            </a:r>
            <a:r>
              <a:rPr lang="en-US" sz="1600" dirty="0" smtClean="0"/>
              <a:t> Fast Losses Test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Loss duration: ≈ 1 ms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Beam: 2, horizontal (based on MD results, UFO loss orientation, machine protection)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Cell: 12L6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Challenges: beam intensity </a:t>
            </a:r>
            <a:r>
              <a:rPr lang="en-US" sz="1200" dirty="0" smtClean="0"/>
              <a:t>(below 2·10</a:t>
            </a:r>
            <a:r>
              <a:rPr lang="en-US" sz="1200" baseline="30000" dirty="0" smtClean="0"/>
              <a:t>9</a:t>
            </a:r>
            <a:r>
              <a:rPr lang="en-US" sz="1200" dirty="0" smtClean="0"/>
              <a:t> protons the beam is not seen by many systems, models predict that quench should occur with ≈10</a:t>
            </a:r>
            <a:r>
              <a:rPr lang="en-US" sz="1200" baseline="30000" dirty="0" smtClean="0"/>
              <a:t>8</a:t>
            </a:r>
            <a:r>
              <a:rPr lang="en-US" sz="1200" dirty="0" smtClean="0"/>
              <a:t>)</a:t>
            </a:r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003520"/>
            <a:ext cx="8424936" cy="4873752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en-US" sz="3600" b="1" dirty="0" smtClean="0"/>
              <a:t>Quench Tests 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600" b="1" dirty="0" smtClean="0"/>
              <a:t>are very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600" b="1" dirty="0" smtClean="0"/>
              <a:t> important for 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600" b="1" dirty="0" smtClean="0"/>
              <a:t>my PhD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					      … but seriously …   </a:t>
            </a:r>
            <a:endParaRPr lang="en-US" dirty="0"/>
          </a:p>
        </p:txBody>
      </p:sp>
      <p:sp>
        <p:nvSpPr>
          <p:cNvPr id="10" name="Smiley Face 9"/>
          <p:cNvSpPr/>
          <p:nvPr/>
        </p:nvSpPr>
        <p:spPr>
          <a:xfrm>
            <a:off x="6012160" y="3789040"/>
            <a:ext cx="1656184" cy="1656184"/>
          </a:xfrm>
          <a:prstGeom prst="smileyFace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764704"/>
            <a:ext cx="8640960" cy="5832648"/>
          </a:xfrm>
        </p:spPr>
        <p:txBody>
          <a:bodyPr/>
          <a:lstStyle/>
          <a:p>
            <a:pPr algn="just">
              <a:lnSpc>
                <a:spcPct val="130000"/>
              </a:lnSpc>
            </a:pPr>
            <a:r>
              <a:rPr lang="en-US" sz="2000" dirty="0" smtClean="0"/>
              <a:t>Quench Tests are extremely important to estimate the quench levels and update existing thresholds for fast and steady state losses.</a:t>
            </a:r>
          </a:p>
          <a:p>
            <a:pPr algn="just">
              <a:lnSpc>
                <a:spcPct val="130000"/>
              </a:lnSpc>
            </a:pPr>
            <a:endParaRPr lang="en-US" sz="1000" dirty="0" smtClean="0"/>
          </a:p>
          <a:p>
            <a:pPr algn="just">
              <a:lnSpc>
                <a:spcPct val="130000"/>
              </a:lnSpc>
            </a:pPr>
            <a:r>
              <a:rPr lang="en-US" sz="2000" dirty="0" smtClean="0"/>
              <a:t>Accurate thresholds are needed to combine a safe machine operation with a reduction of undesired beam dumps.</a:t>
            </a:r>
          </a:p>
          <a:p>
            <a:pPr algn="just">
              <a:lnSpc>
                <a:spcPct val="130000"/>
              </a:lnSpc>
            </a:pPr>
            <a:endParaRPr lang="en-US" sz="1000" dirty="0" smtClean="0"/>
          </a:p>
          <a:p>
            <a:pPr algn="just">
              <a:lnSpc>
                <a:spcPct val="130000"/>
              </a:lnSpc>
            </a:pPr>
            <a:r>
              <a:rPr lang="en-US" sz="2000" dirty="0" smtClean="0"/>
              <a:t>Fast Losses Quench Test will allow better understanding of UFO-like losses which are expected to be a major luminosity limitation of the </a:t>
            </a:r>
            <a:r>
              <a:rPr lang="en-US" sz="2000" dirty="0" err="1" smtClean="0"/>
              <a:t>LHC</a:t>
            </a:r>
            <a:r>
              <a:rPr lang="en-US" sz="2000" dirty="0" smtClean="0"/>
              <a:t> after LS1.   </a:t>
            </a:r>
          </a:p>
          <a:p>
            <a:pPr algn="just">
              <a:lnSpc>
                <a:spcPct val="130000"/>
              </a:lnSpc>
            </a:pPr>
            <a:endParaRPr lang="en-US" sz="1000" dirty="0" smtClean="0"/>
          </a:p>
          <a:p>
            <a:pPr algn="just">
              <a:lnSpc>
                <a:spcPct val="130000"/>
              </a:lnSpc>
            </a:pPr>
            <a:r>
              <a:rPr lang="en-US" sz="2000" dirty="0" smtClean="0"/>
              <a:t>Geant4 simulations show good agreement with experimental data. The integrated over time loss pattern was presented. An analysis of loss time evolution is ongoing.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79388" y="2712914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2069976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Thank you for you attention !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943708" y="3933056"/>
            <a:ext cx="5256584" cy="2016224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Questions?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			Comments?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					Remarks?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79388" y="2712914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2069976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Back-up slides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/>
          <p:cNvSpPr/>
          <p:nvPr/>
        </p:nvSpPr>
        <p:spPr>
          <a:xfrm>
            <a:off x="8172400" y="5733256"/>
            <a:ext cx="504056" cy="50405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Steady state quench test – simulations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347864" y="6550025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27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435568"/>
            <a:ext cx="8496944" cy="409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1600" dirty="0" smtClean="0"/>
              <a:t>Simulation-experiment similarity estimator</a:t>
            </a:r>
          </a:p>
          <a:p>
            <a:pPr>
              <a:lnSpc>
                <a:spcPct val="130000"/>
              </a:lnSpc>
              <a:buNone/>
            </a:pPr>
            <a:endParaRPr lang="en-US" sz="1600" dirty="0" smtClean="0"/>
          </a:p>
          <a:p>
            <a:pPr>
              <a:lnSpc>
                <a:spcPct val="130000"/>
              </a:lnSpc>
            </a:pPr>
            <a:endParaRPr lang="en-US" sz="1600" dirty="0" smtClean="0"/>
          </a:p>
          <a:p>
            <a:pPr>
              <a:lnSpc>
                <a:spcPct val="130000"/>
              </a:lnSpc>
            </a:pPr>
            <a:endParaRPr lang="en-US" sz="1800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107504" y="3595808"/>
            <a:ext cx="8496944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Correlation coefficient </a:t>
            </a: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2915816" y="2875728"/>
            <a:ext cx="1872208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1200" dirty="0" smtClean="0">
                <a:latin typeface="+mn-lt"/>
              </a:rPr>
              <a:t>Looking for: minimum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2915816" y="5107976"/>
            <a:ext cx="4176464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1200" dirty="0" smtClean="0">
                <a:latin typeface="+mn-lt"/>
              </a:rPr>
              <a:t>Looking for: maximum </a:t>
            </a: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1200" dirty="0" smtClean="0">
                <a:latin typeface="+mn-lt"/>
              </a:rPr>
              <a:t>(value the closest to 1)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179512" y="692696"/>
            <a:ext cx="849694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1600" b="1" dirty="0" smtClean="0">
                <a:latin typeface="+mn-lt"/>
              </a:rPr>
              <a:t>How to find the best correlation between simulations and experimental data? 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206" y="1945397"/>
            <a:ext cx="3554730" cy="691515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40000"/>
                <a:lumOff val="60000"/>
              </a:scheme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298" y="4146783"/>
            <a:ext cx="7098030" cy="794385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40000"/>
                <a:lumOff val="6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787496"/>
            <a:ext cx="8640960" cy="48737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200" dirty="0" err="1" smtClean="0"/>
              <a:t>BLM</a:t>
            </a:r>
            <a:r>
              <a:rPr lang="en-US" sz="2200" dirty="0" smtClean="0"/>
              <a:t> and </a:t>
            </a:r>
            <a:r>
              <a:rPr lang="en-US" sz="2200" dirty="0" err="1" smtClean="0"/>
              <a:t>QPS</a:t>
            </a:r>
            <a:r>
              <a:rPr lang="en-US" sz="2200" dirty="0" smtClean="0"/>
              <a:t> systems as the </a:t>
            </a:r>
            <a:r>
              <a:rPr lang="en-US" sz="2200" dirty="0" err="1" smtClean="0"/>
              <a:t>LHC</a:t>
            </a:r>
            <a:r>
              <a:rPr lang="en-US" sz="2200" dirty="0" smtClean="0"/>
              <a:t> magnet main protection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Overview of Quench Tests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Quench thresholds of BLM system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Steady State Quench Test:</a:t>
            </a:r>
          </a:p>
          <a:p>
            <a:pPr marL="803275" indent="-266700">
              <a:lnSpc>
                <a:spcPct val="150000"/>
              </a:lnSpc>
              <a:buFont typeface="Arial" charset="0"/>
              <a:buChar char="•"/>
            </a:pPr>
            <a:r>
              <a:rPr lang="en-US" sz="1800" dirty="0" smtClean="0"/>
              <a:t>Experiment on 17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October 2010</a:t>
            </a:r>
          </a:p>
          <a:p>
            <a:pPr marL="803275" indent="-266700">
              <a:lnSpc>
                <a:spcPct val="150000"/>
              </a:lnSpc>
              <a:buFont typeface="Arial" charset="0"/>
              <a:buChar char="•"/>
            </a:pPr>
            <a:r>
              <a:rPr lang="en-US" sz="1800" dirty="0" smtClean="0"/>
              <a:t>Geant4 simulations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Loss pattern optimization and simulation validation 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Fast Losses Quench Test in 2013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Summary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80" descr="20121126_MQcentre_asym_LargeSigma2_for_corrcoeff_max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3501008"/>
            <a:ext cx="3413760" cy="2179320"/>
          </a:xfrm>
          <a:prstGeom prst="rect">
            <a:avLst/>
          </a:prstGeom>
        </p:spPr>
      </p:pic>
      <p:pic>
        <p:nvPicPr>
          <p:cNvPr id="83" name="Picture 82" descr="20121126_MQcentre_asym_r2_for_corrcoeff_max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62696" y="3501008"/>
            <a:ext cx="3413760" cy="2179320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755576" y="5733256"/>
            <a:ext cx="6696744" cy="720080"/>
          </a:xfrm>
          <a:prstGeom prst="rect">
            <a:avLst/>
          </a:prstGeom>
          <a:solidFill>
            <a:srgbClr val="CC99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20121126_MQcentre_asym_LargeSigma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1124744"/>
            <a:ext cx="3413760" cy="2179320"/>
          </a:xfrm>
          <a:prstGeom prst="rect">
            <a:avLst/>
          </a:prstGeom>
        </p:spPr>
      </p:pic>
      <p:sp>
        <p:nvSpPr>
          <p:cNvPr id="27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908720"/>
            <a:ext cx="8496944" cy="409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1600" dirty="0" smtClean="0"/>
              <a:t>Results based on </a:t>
            </a:r>
            <a:r>
              <a:rPr lang="el-GR" sz="1600" i="1" dirty="0" smtClean="0"/>
              <a:t>Σ</a:t>
            </a:r>
            <a:r>
              <a:rPr lang="en-US" sz="1600" i="1" baseline="-25000" dirty="0" smtClean="0"/>
              <a:t>min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estimation</a:t>
            </a:r>
          </a:p>
          <a:p>
            <a:pPr>
              <a:lnSpc>
                <a:spcPct val="130000"/>
              </a:lnSpc>
            </a:pPr>
            <a:endParaRPr lang="en-US" sz="1600" dirty="0" smtClean="0"/>
          </a:p>
          <a:p>
            <a:pPr>
              <a:lnSpc>
                <a:spcPct val="130000"/>
              </a:lnSpc>
              <a:buNone/>
            </a:pPr>
            <a:endParaRPr lang="en-US" sz="1600" dirty="0" smtClean="0"/>
          </a:p>
          <a:p>
            <a:pPr>
              <a:lnSpc>
                <a:spcPct val="130000"/>
              </a:lnSpc>
            </a:pPr>
            <a:endParaRPr lang="en-US" sz="1600" dirty="0" smtClean="0"/>
          </a:p>
          <a:p>
            <a:pPr>
              <a:lnSpc>
                <a:spcPct val="130000"/>
              </a:lnSpc>
            </a:pPr>
            <a:endParaRPr lang="en-US" sz="1800" dirty="0"/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179512" y="548680"/>
            <a:ext cx="849694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1600" b="1" dirty="0" smtClean="0">
                <a:latin typeface="+mn-lt"/>
              </a:rPr>
              <a:t>How to find the best correlation between simulations and experimental data? 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Picture 22" descr="20121126_MQcentre_asym_r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62696" y="1124744"/>
            <a:ext cx="3413760" cy="2179320"/>
          </a:xfrm>
          <a:prstGeom prst="rect">
            <a:avLst/>
          </a:prstGeom>
        </p:spPr>
      </p:pic>
      <p:sp>
        <p:nvSpPr>
          <p:cNvPr id="34" name="Oval 33"/>
          <p:cNvSpPr/>
          <p:nvPr/>
        </p:nvSpPr>
        <p:spPr>
          <a:xfrm>
            <a:off x="8172400" y="5733256"/>
            <a:ext cx="504056" cy="50405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Steady state quench test – simulations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347864" y="6550025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107504" y="3284984"/>
            <a:ext cx="8496944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 based on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lang="en-US" sz="1600" i="1" baseline="-25000" dirty="0" err="1" smtClean="0">
                <a:latin typeface="+mn-lt"/>
              </a:rPr>
              <a:t>exp,sim,max</a:t>
            </a:r>
            <a:r>
              <a:rPr lang="en-US" sz="1600" i="1" baseline="-25000" dirty="0" smtClean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estimation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3275856" y="2556000"/>
            <a:ext cx="0" cy="504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79512" y="1340768"/>
            <a:ext cx="1656184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79512" y="2132856"/>
            <a:ext cx="1656184" cy="1008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-324544" y="2060848"/>
            <a:ext cx="237626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17550" marR="0" lvl="0" indent="-268288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0.4 m</a:t>
            </a:r>
          </a:p>
          <a:p>
            <a:pPr marL="717550" marR="0" lvl="0" indent="-268288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right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1.54 m</a:t>
            </a:r>
          </a:p>
          <a:p>
            <a:pPr marL="717550" marR="0" lvl="0" indent="-268288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left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1.4 m</a:t>
            </a:r>
          </a:p>
        </p:txBody>
      </p:sp>
      <p:sp>
        <p:nvSpPr>
          <p:cNvPr id="53" name="Content Placeholder 2"/>
          <p:cNvSpPr txBox="1">
            <a:spLocks/>
          </p:cNvSpPr>
          <p:nvPr/>
        </p:nvSpPr>
        <p:spPr bwMode="auto">
          <a:xfrm>
            <a:off x="179512" y="1363560"/>
            <a:ext cx="1584176" cy="62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1.12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1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exp,sim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0.998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6588224" y="2448000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6660232" y="2556000"/>
            <a:ext cx="0" cy="504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580112" y="2520000"/>
            <a:ext cx="108012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3203848" y="2448000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Connector 64"/>
          <p:cNvCxnSpPr/>
          <p:nvPr/>
        </p:nvCxnSpPr>
        <p:spPr>
          <a:xfrm>
            <a:off x="2195736" y="2520000"/>
            <a:ext cx="108012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ontent Placeholder 2"/>
          <p:cNvSpPr txBox="1">
            <a:spLocks/>
          </p:cNvSpPr>
          <p:nvPr/>
        </p:nvSpPr>
        <p:spPr bwMode="auto">
          <a:xfrm>
            <a:off x="4355976" y="1340768"/>
            <a:ext cx="6480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 bwMode="auto">
          <a:xfrm>
            <a:off x="7668344" y="1340768"/>
            <a:ext cx="720080" cy="33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1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exp,sim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79512" y="3717032"/>
            <a:ext cx="1656184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179512" y="4509120"/>
            <a:ext cx="1656184" cy="1008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ontent Placeholder 2"/>
          <p:cNvSpPr txBox="1">
            <a:spLocks/>
          </p:cNvSpPr>
          <p:nvPr/>
        </p:nvSpPr>
        <p:spPr bwMode="auto">
          <a:xfrm>
            <a:off x="-324544" y="4437112"/>
            <a:ext cx="237626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17550" marR="0" lvl="0" indent="-268288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0.9 m</a:t>
            </a:r>
          </a:p>
          <a:p>
            <a:pPr marL="717550" marR="0" lvl="0" indent="-268288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right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1.05 m</a:t>
            </a:r>
          </a:p>
          <a:p>
            <a:pPr marL="717550" marR="0" lvl="0" indent="-268288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left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1.68 m</a:t>
            </a:r>
          </a:p>
        </p:txBody>
      </p:sp>
      <p:sp>
        <p:nvSpPr>
          <p:cNvPr id="73" name="Content Placeholder 2"/>
          <p:cNvSpPr txBox="1">
            <a:spLocks/>
          </p:cNvSpPr>
          <p:nvPr/>
        </p:nvSpPr>
        <p:spPr bwMode="auto">
          <a:xfrm>
            <a:off x="179512" y="3739824"/>
            <a:ext cx="1584176" cy="62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1.22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1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exp,sim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0.999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 bwMode="auto">
          <a:xfrm>
            <a:off x="107504" y="5684040"/>
            <a:ext cx="7992888" cy="40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hangingPunc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en-US" sz="1600" dirty="0" smtClean="0">
                <a:latin typeface="+mn-lt"/>
              </a:rPr>
              <a:t>Both factors indicate that the loss occurred inside the </a:t>
            </a:r>
            <a:r>
              <a:rPr lang="en-US" sz="1600" dirty="0" err="1" smtClean="0">
                <a:latin typeface="+mn-lt"/>
              </a:rPr>
              <a:t>MQ</a:t>
            </a:r>
            <a:r>
              <a:rPr lang="en-US" sz="1600" dirty="0" smtClean="0">
                <a:latin typeface="+mn-lt"/>
              </a:rPr>
              <a:t> with </a:t>
            </a:r>
          </a:p>
          <a:p>
            <a:pPr lvl="0" algn="ctr" eaLnBrk="0" hangingPunc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el-GR" sz="1600" dirty="0" smtClean="0">
                <a:latin typeface="+mn-lt"/>
              </a:rPr>
              <a:t>σ</a:t>
            </a:r>
            <a:r>
              <a:rPr lang="en-US" sz="1600" baseline="-25000" dirty="0" smtClean="0">
                <a:latin typeface="+mn-lt"/>
              </a:rPr>
              <a:t>right</a:t>
            </a:r>
            <a:r>
              <a:rPr lang="en-US" sz="1600" dirty="0" smtClean="0">
                <a:latin typeface="+mn-lt"/>
              </a:rPr>
              <a:t> = (1.3±0.4) m and  </a:t>
            </a:r>
            <a:r>
              <a:rPr lang="el-GR" sz="1600" dirty="0" smtClean="0">
                <a:latin typeface="+mn-lt"/>
              </a:rPr>
              <a:t>σ</a:t>
            </a:r>
            <a:r>
              <a:rPr lang="en-US" sz="1600" baseline="-25000" dirty="0" smtClean="0">
                <a:latin typeface="+mn-lt"/>
              </a:rPr>
              <a:t>left</a:t>
            </a:r>
            <a:r>
              <a:rPr lang="en-US" sz="1600" dirty="0" smtClean="0">
                <a:latin typeface="+mn-lt"/>
              </a:rPr>
              <a:t> = (1.5±0.2) m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4" name="Content Placeholder 2"/>
          <p:cNvSpPr txBox="1">
            <a:spLocks/>
          </p:cNvSpPr>
          <p:nvPr/>
        </p:nvSpPr>
        <p:spPr bwMode="auto">
          <a:xfrm>
            <a:off x="4355976" y="3717032"/>
            <a:ext cx="64807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5" name="Content Placeholder 2"/>
          <p:cNvSpPr txBox="1">
            <a:spLocks/>
          </p:cNvSpPr>
          <p:nvPr/>
        </p:nvSpPr>
        <p:spPr bwMode="auto">
          <a:xfrm>
            <a:off x="7668344" y="3717032"/>
            <a:ext cx="720080" cy="33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1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exp,sim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5904000" y="4572000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/>
          <p:cNvCxnSpPr/>
          <p:nvPr/>
        </p:nvCxnSpPr>
        <p:spPr>
          <a:xfrm>
            <a:off x="5976000" y="4653136"/>
            <a:ext cx="0" cy="7920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616000" y="4653136"/>
            <a:ext cx="324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555776" y="4653136"/>
            <a:ext cx="0" cy="7920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195776" y="4653136"/>
            <a:ext cx="324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/>
          <p:cNvSpPr/>
          <p:nvPr/>
        </p:nvSpPr>
        <p:spPr>
          <a:xfrm>
            <a:off x="2483768" y="4572000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372200" y="3933056"/>
            <a:ext cx="1656184" cy="11521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211960" y="3933056"/>
            <a:ext cx="1656184" cy="11521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20121126_MQcentre_asym_Ratio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6994" y="3585170"/>
            <a:ext cx="3790950" cy="2724150"/>
          </a:xfrm>
          <a:prstGeom prst="rect">
            <a:avLst/>
          </a:prstGeom>
        </p:spPr>
      </p:pic>
      <p:pic>
        <p:nvPicPr>
          <p:cNvPr id="15" name="Picture 14" descr="20121126_MQcentre_asym_weight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6994" y="632842"/>
            <a:ext cx="3790950" cy="2724150"/>
          </a:xfrm>
          <a:prstGeom prst="rect">
            <a:avLst/>
          </a:prstGeom>
        </p:spPr>
      </p:pic>
      <p:pic>
        <p:nvPicPr>
          <p:cNvPr id="16" name="Picture 15" descr="20121126_MQcentre_asym_2in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632842"/>
            <a:ext cx="3790950" cy="2724150"/>
          </a:xfrm>
          <a:prstGeom prst="rect">
            <a:avLst/>
          </a:prstGeom>
        </p:spPr>
      </p:pic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Steady state quench test – simulations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347864" y="6550025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sz="quarter" idx="1"/>
          </p:nvPr>
        </p:nvSpPr>
        <p:spPr>
          <a:xfrm>
            <a:off x="3779912" y="3235768"/>
            <a:ext cx="4536504" cy="31455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dirty="0" smtClean="0"/>
              <a:t>Optimized three free parameters: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z="800" dirty="0" smtClean="0"/>
          </a:p>
          <a:p>
            <a:pPr marL="717550" indent="-268288">
              <a:lnSpc>
                <a:spcPct val="150000"/>
              </a:lnSpc>
              <a:buFont typeface="Century Schoolbook" pitchFamily="18" charset="0"/>
              <a:buChar char="→"/>
            </a:pPr>
            <a:r>
              <a:rPr lang="el-GR" sz="1400" i="1" dirty="0" smtClean="0"/>
              <a:t>μ</a:t>
            </a:r>
            <a:r>
              <a:rPr lang="en-US" sz="1400" i="1" dirty="0" smtClean="0"/>
              <a:t> </a:t>
            </a:r>
            <a:r>
              <a:rPr lang="en-US" sz="1400" dirty="0" smtClean="0"/>
              <a:t>= 0.4 m</a:t>
            </a:r>
          </a:p>
          <a:p>
            <a:pPr marL="717550" indent="-268288">
              <a:lnSpc>
                <a:spcPct val="150000"/>
              </a:lnSpc>
              <a:buFont typeface="Century Schoolbook" pitchFamily="18" charset="0"/>
              <a:buChar char="→"/>
            </a:pPr>
            <a:r>
              <a:rPr lang="el-GR" sz="1400" i="1" dirty="0" smtClean="0"/>
              <a:t>σ</a:t>
            </a:r>
            <a:r>
              <a:rPr lang="en-US" sz="1400" i="1" baseline="-25000" dirty="0" smtClean="0"/>
              <a:t>right</a:t>
            </a:r>
            <a:r>
              <a:rPr lang="en-US" sz="1400" dirty="0" smtClean="0"/>
              <a:t> = 1.54 m</a:t>
            </a:r>
          </a:p>
          <a:p>
            <a:pPr marL="717550" indent="-268288">
              <a:lnSpc>
                <a:spcPct val="150000"/>
              </a:lnSpc>
              <a:buFont typeface="Century Schoolbook" pitchFamily="18" charset="0"/>
              <a:buChar char="→"/>
            </a:pPr>
            <a:r>
              <a:rPr lang="el-GR" sz="1400" i="1" dirty="0" smtClean="0"/>
              <a:t>σ</a:t>
            </a:r>
            <a:r>
              <a:rPr lang="en-US" sz="1400" i="1" baseline="-25000" dirty="0" smtClean="0"/>
              <a:t>left</a:t>
            </a:r>
            <a:r>
              <a:rPr lang="en-US" sz="1400" i="1" dirty="0" smtClean="0"/>
              <a:t> </a:t>
            </a:r>
            <a:r>
              <a:rPr lang="en-US" sz="1400" dirty="0" smtClean="0"/>
              <a:t>= 1.40 m</a:t>
            </a:r>
          </a:p>
          <a:p>
            <a:pPr marL="449263" indent="-180975">
              <a:lnSpc>
                <a:spcPct val="150000"/>
              </a:lnSpc>
              <a:spcBef>
                <a:spcPts val="0"/>
              </a:spcBef>
              <a:buFont typeface="Century Schoolbook" pitchFamily="18" charset="0"/>
              <a:buChar char="→"/>
            </a:pPr>
            <a:endParaRPr lang="en-US" sz="8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Max of </a:t>
            </a:r>
            <a:r>
              <a:rPr lang="en-US" sz="1600" i="1" dirty="0" err="1" smtClean="0"/>
              <a:t>E</a:t>
            </a:r>
            <a:r>
              <a:rPr lang="en-US" sz="1600" i="1" baseline="-25000" dirty="0" err="1" smtClean="0"/>
              <a:t>dep</a:t>
            </a:r>
            <a:r>
              <a:rPr lang="en-US" sz="1600" dirty="0" smtClean="0"/>
              <a:t> at the end of </a:t>
            </a:r>
            <a:r>
              <a:rPr lang="en-US" sz="1600" dirty="0" err="1" smtClean="0"/>
              <a:t>MQ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The highest number of secondary particles in the interconnection region (MB-</a:t>
            </a:r>
            <a:r>
              <a:rPr lang="en-US" sz="1600" dirty="0" err="1" smtClean="0"/>
              <a:t>SSS</a:t>
            </a:r>
            <a:r>
              <a:rPr lang="en-US" sz="1600" dirty="0" smtClean="0"/>
              <a:t>)</a:t>
            </a:r>
          </a:p>
          <a:p>
            <a:pPr marL="2152650" indent="-182563">
              <a:buFont typeface="Arial" pitchFamily="34" charset="0"/>
              <a:buChar char="•"/>
            </a:pPr>
            <a:endParaRPr lang="en-US" sz="1600" dirty="0" smtClean="0"/>
          </a:p>
          <a:p>
            <a:pPr marL="2152650" indent="-182563">
              <a:buNone/>
            </a:pPr>
            <a:endParaRPr lang="en-US" sz="16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79512" y="548680"/>
            <a:ext cx="39604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Integrated loss pattern (no time evolution) over 6 s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4364360" y="4171872"/>
            <a:ext cx="4312096" cy="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1.12</a:t>
            </a: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1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exp,sim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0.9978</a:t>
            </a: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236296" y="2780928"/>
            <a:ext cx="64807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 bwMode="auto">
          <a:xfrm>
            <a:off x="7308304" y="2517780"/>
            <a:ext cx="1368152" cy="33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Beam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372200" y="3933056"/>
            <a:ext cx="1656184" cy="11521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211960" y="3933056"/>
            <a:ext cx="1656184" cy="11521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20121126_MQcentre_asym_Ratio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6994" y="3585170"/>
            <a:ext cx="3790950" cy="2724150"/>
          </a:xfrm>
          <a:prstGeom prst="rect">
            <a:avLst/>
          </a:prstGeom>
        </p:spPr>
      </p:pic>
      <p:pic>
        <p:nvPicPr>
          <p:cNvPr id="15" name="Picture 14" descr="20121126_MQcentre_asym_weight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6994" y="632842"/>
            <a:ext cx="3790950" cy="2724150"/>
          </a:xfrm>
          <a:prstGeom prst="rect">
            <a:avLst/>
          </a:prstGeom>
        </p:spPr>
      </p:pic>
      <p:pic>
        <p:nvPicPr>
          <p:cNvPr id="16" name="Picture 15" descr="20121126_MQcentre_asym_2in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632842"/>
            <a:ext cx="3790950" cy="2724150"/>
          </a:xfrm>
          <a:prstGeom prst="rect">
            <a:avLst/>
          </a:prstGeom>
        </p:spPr>
      </p:pic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Steady state quench test – simulations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347864" y="6550025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sz="quarter" idx="1"/>
          </p:nvPr>
        </p:nvSpPr>
        <p:spPr>
          <a:xfrm>
            <a:off x="3779912" y="3235768"/>
            <a:ext cx="4536504" cy="31455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dirty="0" smtClean="0"/>
              <a:t>Optimized three free parameters: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z="800" dirty="0" smtClean="0"/>
          </a:p>
          <a:p>
            <a:pPr marL="717550" indent="-268288">
              <a:lnSpc>
                <a:spcPct val="150000"/>
              </a:lnSpc>
              <a:buFont typeface="Century Schoolbook" pitchFamily="18" charset="0"/>
              <a:buChar char="→"/>
            </a:pPr>
            <a:r>
              <a:rPr lang="el-GR" sz="1400" i="1" dirty="0" smtClean="0"/>
              <a:t>μ</a:t>
            </a:r>
            <a:r>
              <a:rPr lang="en-US" sz="1400" i="1" dirty="0" smtClean="0"/>
              <a:t> </a:t>
            </a:r>
            <a:r>
              <a:rPr lang="en-US" sz="1400" dirty="0" smtClean="0"/>
              <a:t>= 0.9 m</a:t>
            </a:r>
          </a:p>
          <a:p>
            <a:pPr marL="717550" indent="-268288">
              <a:lnSpc>
                <a:spcPct val="150000"/>
              </a:lnSpc>
              <a:buFont typeface="Century Schoolbook" pitchFamily="18" charset="0"/>
              <a:buChar char="→"/>
            </a:pPr>
            <a:r>
              <a:rPr lang="el-GR" sz="1400" i="1" dirty="0" smtClean="0"/>
              <a:t>σ</a:t>
            </a:r>
            <a:r>
              <a:rPr lang="en-US" sz="1400" i="1" baseline="-25000" dirty="0" smtClean="0"/>
              <a:t>right</a:t>
            </a:r>
            <a:r>
              <a:rPr lang="en-US" sz="1400" dirty="0" smtClean="0"/>
              <a:t> = 1.05 m</a:t>
            </a:r>
          </a:p>
          <a:p>
            <a:pPr marL="717550" indent="-268288">
              <a:lnSpc>
                <a:spcPct val="150000"/>
              </a:lnSpc>
              <a:buFont typeface="Century Schoolbook" pitchFamily="18" charset="0"/>
              <a:buChar char="→"/>
            </a:pPr>
            <a:r>
              <a:rPr lang="el-GR" sz="1400" i="1" dirty="0" smtClean="0"/>
              <a:t>σ</a:t>
            </a:r>
            <a:r>
              <a:rPr lang="en-US" sz="1400" i="1" baseline="-25000" dirty="0" smtClean="0"/>
              <a:t>left</a:t>
            </a:r>
            <a:r>
              <a:rPr lang="en-US" sz="1400" i="1" dirty="0" smtClean="0"/>
              <a:t> </a:t>
            </a:r>
            <a:r>
              <a:rPr lang="en-US" sz="1400" dirty="0" smtClean="0"/>
              <a:t>= 1.68 m</a:t>
            </a:r>
          </a:p>
          <a:p>
            <a:pPr marL="449263" indent="-180975">
              <a:lnSpc>
                <a:spcPct val="150000"/>
              </a:lnSpc>
              <a:spcBef>
                <a:spcPts val="0"/>
              </a:spcBef>
              <a:buFont typeface="Century Schoolbook" pitchFamily="18" charset="0"/>
              <a:buChar char="→"/>
            </a:pPr>
            <a:endParaRPr lang="en-US" sz="8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Max of </a:t>
            </a:r>
            <a:r>
              <a:rPr lang="en-US" sz="1600" i="1" dirty="0" err="1" smtClean="0"/>
              <a:t>E</a:t>
            </a:r>
            <a:r>
              <a:rPr lang="en-US" sz="1600" i="1" baseline="-25000" dirty="0" err="1" smtClean="0"/>
              <a:t>dep</a:t>
            </a:r>
            <a:r>
              <a:rPr lang="en-US" sz="1600" dirty="0" smtClean="0"/>
              <a:t> at the end of </a:t>
            </a:r>
            <a:r>
              <a:rPr lang="en-US" sz="1600" dirty="0" err="1" smtClean="0"/>
              <a:t>MQ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The highest number of secondary particles in the interconnection region (MB-</a:t>
            </a:r>
            <a:r>
              <a:rPr lang="en-US" sz="1600" dirty="0" err="1" smtClean="0"/>
              <a:t>SSS</a:t>
            </a:r>
            <a:r>
              <a:rPr lang="en-US" sz="1600" dirty="0" smtClean="0"/>
              <a:t>)</a:t>
            </a:r>
          </a:p>
          <a:p>
            <a:pPr marL="2152650" indent="-182563">
              <a:buFont typeface="Arial" pitchFamily="34" charset="0"/>
              <a:buChar char="•"/>
            </a:pPr>
            <a:endParaRPr lang="en-US" sz="1600" dirty="0" smtClean="0"/>
          </a:p>
          <a:p>
            <a:pPr marL="2152650" indent="-182563">
              <a:buNone/>
            </a:pPr>
            <a:endParaRPr lang="en-US" sz="16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179512" y="548680"/>
            <a:ext cx="396044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Integrated loss pattern (no time evolution) over 6 s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4364360" y="4171872"/>
            <a:ext cx="4312096" cy="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l-GR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14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1.22</a:t>
            </a: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14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exp,sim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0.9985</a:t>
            </a: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2650" marR="0" lvl="0" indent="-18256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236296" y="2780928"/>
            <a:ext cx="64807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 bwMode="auto">
          <a:xfrm>
            <a:off x="7308304" y="2517780"/>
            <a:ext cx="1368152" cy="33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Beam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20121126_MQcentre_asym_Edep_corrected_label_lo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3" y="620688"/>
            <a:ext cx="3528391" cy="2690987"/>
          </a:xfrm>
          <a:prstGeom prst="rect">
            <a:avLst/>
          </a:prstGeom>
        </p:spPr>
      </p:pic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Steady state quench test – Quench level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347864" y="6550025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879819" y="2465010"/>
            <a:ext cx="27179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9054" y="2279154"/>
            <a:ext cx="1481138" cy="285750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40000"/>
                <a:lumOff val="60000"/>
              </a:schemeClr>
            </a:outerShdw>
          </a:effectLst>
        </p:spPr>
      </p:pic>
      <p:sp>
        <p:nvSpPr>
          <p:cNvPr id="31" name="Content Placeholder 2"/>
          <p:cNvSpPr txBox="1">
            <a:spLocks/>
          </p:cNvSpPr>
          <p:nvPr/>
        </p:nvSpPr>
        <p:spPr bwMode="auto">
          <a:xfrm>
            <a:off x="3563888" y="1772816"/>
            <a:ext cx="518457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 law function</a:t>
            </a:r>
          </a:p>
        </p:txBody>
      </p: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6228184" y="2564904"/>
            <a:ext cx="324036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 – radius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coil</a:t>
            </a:r>
          </a:p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1400" baseline="0" dirty="0" smtClean="0">
                <a:latin typeface="+mn-lt"/>
              </a:rPr>
              <a:t>p</a:t>
            </a:r>
            <a:r>
              <a:rPr lang="en-US" sz="1400" baseline="-25000" dirty="0" smtClean="0">
                <a:latin typeface="+mn-lt"/>
              </a:rPr>
              <a:t>0</a:t>
            </a:r>
            <a:r>
              <a:rPr lang="en-US" sz="1400" dirty="0" smtClean="0">
                <a:latin typeface="+mn-lt"/>
              </a:rPr>
              <a:t>, p</a:t>
            </a:r>
            <a:r>
              <a:rPr lang="en-US" sz="1400" baseline="-25000" dirty="0" smtClean="0">
                <a:latin typeface="+mn-lt"/>
              </a:rPr>
              <a:t>1</a:t>
            </a:r>
            <a:r>
              <a:rPr lang="en-US" sz="1400" dirty="0" smtClean="0">
                <a:latin typeface="+mn-lt"/>
              </a:rPr>
              <a:t>, p</a:t>
            </a:r>
            <a:r>
              <a:rPr lang="en-US" sz="1400" baseline="-25000" dirty="0" smtClean="0">
                <a:latin typeface="+mn-lt"/>
              </a:rPr>
              <a:t>2</a:t>
            </a:r>
            <a:r>
              <a:rPr lang="en-US" sz="1400" dirty="0" smtClean="0">
                <a:latin typeface="+mn-lt"/>
              </a:rPr>
              <a:t> – fit parameters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5" name="Obraz 77" descr="BCT_QuenchTest-17Oct2010_fina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4115222"/>
            <a:ext cx="3456383" cy="2266106"/>
          </a:xfrm>
          <a:prstGeom prst="rect">
            <a:avLst/>
          </a:prstGeom>
          <a:ln w="25400">
            <a:noFill/>
          </a:ln>
        </p:spPr>
      </p:pic>
      <p:sp>
        <p:nvSpPr>
          <p:cNvPr id="36" name="Content Placeholder 2"/>
          <p:cNvSpPr txBox="1">
            <a:spLocks/>
          </p:cNvSpPr>
          <p:nvPr/>
        </p:nvSpPr>
        <p:spPr bwMode="auto">
          <a:xfrm>
            <a:off x="3563888" y="3429000"/>
            <a:ext cx="518457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n-US" sz="1400" dirty="0" smtClean="0">
                <a:latin typeface="+mn-lt"/>
              </a:rPr>
              <a:t>The LHC MQ cables consist of two layers, each with             18 strands.</a:t>
            </a:r>
          </a:p>
          <a:p>
            <a:pPr marL="273050" lvl="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n-US" sz="1400" dirty="0" smtClean="0">
                <a:latin typeface="+mn-lt"/>
              </a:rPr>
              <a:t>Average energy needed to quench the magnet:</a:t>
            </a:r>
          </a:p>
          <a:p>
            <a:pPr marL="273050" lvl="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endParaRPr lang="en-US" sz="1400" dirty="0">
              <a:latin typeface="+mn-lt"/>
            </a:endParaRPr>
          </a:p>
          <a:p>
            <a:pPr marL="273050" lvl="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endParaRPr lang="en-US" sz="1400" dirty="0" smtClean="0">
              <a:latin typeface="+mn-lt"/>
            </a:endParaRPr>
          </a:p>
          <a:p>
            <a:pPr marL="273050" lvl="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endParaRPr lang="en-US" sz="1400" dirty="0">
              <a:latin typeface="+mn-lt"/>
            </a:endParaRPr>
          </a:p>
          <a:p>
            <a:pPr marL="273050" lvl="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n-US" sz="1400" dirty="0" smtClean="0">
                <a:latin typeface="+mn-lt"/>
              </a:rPr>
              <a:t>This difference can be partly explained by the different meaning of quench limit for Geant4 and QP3.</a:t>
            </a:r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3563888" y="764704"/>
            <a:ext cx="518457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lvl="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r>
              <a:rPr lang="en-US" sz="1400" dirty="0" smtClean="0">
                <a:latin typeface="+mn-lt"/>
              </a:rPr>
              <a:t>Radial energy distribution and loss distribution in time are two main inputs to QP3 heat transfer code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92799629"/>
              </p:ext>
            </p:extLst>
          </p:nvPr>
        </p:nvGraphicFramePr>
        <p:xfrm>
          <a:off x="4932042" y="4615030"/>
          <a:ext cx="2448270" cy="1046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090"/>
                <a:gridCol w="816090"/>
                <a:gridCol w="816090"/>
              </a:tblGrid>
              <a:tr h="319958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E</a:t>
                      </a:r>
                      <a:r>
                        <a:rPr lang="en-US" sz="1400" baseline="-25000" dirty="0" err="1" smtClean="0"/>
                        <a:t>avg</a:t>
                      </a:r>
                      <a:r>
                        <a:rPr lang="en-US" sz="1400" baseline="0" dirty="0" smtClean="0"/>
                        <a:t> [J cm</a:t>
                      </a:r>
                      <a:r>
                        <a:rPr lang="en-US" sz="1400" baseline="30000" dirty="0" smtClean="0"/>
                        <a:t>-3</a:t>
                      </a:r>
                      <a:r>
                        <a:rPr lang="en-US" sz="1400" baseline="0" dirty="0" smtClean="0"/>
                        <a:t>] </a:t>
                      </a:r>
                      <a:endParaRPr lang="en-GB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0630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Geant</a:t>
                      </a:r>
                      <a:r>
                        <a:rPr lang="en-US" sz="1400" baseline="0" dirty="0" smtClean="0"/>
                        <a:t>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QP3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Ratio</a:t>
                      </a:r>
                      <a:endParaRPr lang="en-GB" sz="1400" dirty="0"/>
                    </a:p>
                  </a:txBody>
                  <a:tcPr anchor="ctr"/>
                </a:tc>
              </a:tr>
              <a:tr h="31995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0251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absblmsignal_v5cmps_pr_log_forma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3981028"/>
            <a:ext cx="3886200" cy="2400300"/>
          </a:xfrm>
          <a:prstGeom prst="rect">
            <a:avLst/>
          </a:prstGeom>
        </p:spPr>
      </p:pic>
      <p:pic>
        <p:nvPicPr>
          <p:cNvPr id="32" name="Picture 31" descr="Overlap_BLM_QPS_v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908720"/>
            <a:ext cx="3888432" cy="2636982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283968" y="1219544"/>
            <a:ext cx="4104456" cy="235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lang="en-US" sz="1600" dirty="0" smtClean="0">
                <a:latin typeface="+mn-lt"/>
              </a:rPr>
              <a:t>Quench on </a:t>
            </a:r>
            <a:r>
              <a:rPr lang="en-US" sz="1600" dirty="0" err="1" smtClean="0">
                <a:latin typeface="+mn-lt"/>
              </a:rPr>
              <a:t>MBRB</a:t>
            </a:r>
            <a:r>
              <a:rPr lang="en-US" sz="1600" dirty="0" smtClean="0">
                <a:latin typeface="+mn-lt"/>
              </a:rPr>
              <a:t> magnet after 10 ms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lang="en-US" sz="1600" dirty="0" smtClean="0">
                <a:latin typeface="+mn-lt"/>
              </a:rPr>
              <a:t>Robust method (3.5 </a:t>
            </a:r>
            <a:r>
              <a:rPr lang="en-US" sz="1600" dirty="0" err="1" smtClean="0">
                <a:latin typeface="+mn-lt"/>
              </a:rPr>
              <a:t>TeV</a:t>
            </a:r>
            <a:r>
              <a:rPr lang="en-US" sz="1600" dirty="0" smtClean="0">
                <a:latin typeface="+mn-lt"/>
              </a:rPr>
              <a:t>)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lang="en-US" sz="1600" dirty="0" smtClean="0">
                <a:latin typeface="+mn-lt"/>
              </a:rPr>
              <a:t>Good agreement between </a:t>
            </a:r>
            <a:r>
              <a:rPr lang="en-US" sz="1600" dirty="0" err="1" smtClean="0">
                <a:latin typeface="+mn-lt"/>
              </a:rPr>
              <a:t>FLUKA</a:t>
            </a:r>
            <a:r>
              <a:rPr lang="en-US" sz="1600" dirty="0" smtClean="0">
                <a:latin typeface="+mn-lt"/>
              </a:rPr>
              <a:t> simulations and experiment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lang="en-US" sz="1600" dirty="0" smtClean="0">
                <a:latin typeface="+mn-lt"/>
              </a:rPr>
              <a:t>Method suspended</a:t>
            </a:r>
          </a:p>
          <a:p>
            <a:pPr marL="630238" marR="0" lvl="0" indent="-3619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r>
              <a:rPr lang="en-US" sz="1400" dirty="0" err="1" smtClean="0">
                <a:latin typeface="+mn-lt"/>
              </a:rPr>
              <a:t>MBRB</a:t>
            </a:r>
            <a:r>
              <a:rPr lang="en-US" sz="1400" dirty="0" smtClean="0">
                <a:latin typeface="+mn-lt"/>
              </a:rPr>
              <a:t> operates at 4.5 K</a:t>
            </a:r>
          </a:p>
          <a:p>
            <a:pPr marL="630238" marR="0" lvl="0" indent="-361950" algn="just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r>
              <a:rPr lang="en-US" sz="1400" dirty="0" smtClean="0">
                <a:latin typeface="+mn-lt"/>
              </a:rPr>
              <a:t>No good spare magnet in the case of damage</a:t>
            </a:r>
          </a:p>
          <a:p>
            <a:pPr marL="630238" marR="0" lvl="0" indent="-3619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endParaRPr lang="en-US" sz="1400" dirty="0" smtClean="0">
              <a:latin typeface="+mn-lt"/>
            </a:endParaRPr>
          </a:p>
          <a:p>
            <a:pPr marL="630238" marR="0" lvl="0" indent="-3619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endParaRPr lang="en-US" sz="1400" dirty="0" smtClean="0">
              <a:latin typeface="+mn-lt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2650" marR="0" lvl="0" indent="-182563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2650" marR="0" lvl="0" indent="-182563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8172400" y="5733256"/>
            <a:ext cx="504056" cy="50405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Fast losses quench test preparation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GB" dirty="0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548680"/>
            <a:ext cx="8640960" cy="576064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en-US" sz="1400" b="1" dirty="0" smtClean="0"/>
              <a:t>Wire Scanner Quench Test (1.11.2010)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107504" y="3419708"/>
            <a:ext cx="2483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err="1" smtClean="0"/>
              <a:t>M.Sapinski</a:t>
            </a:r>
            <a:r>
              <a:rPr lang="en-US" sz="900" b="1" dirty="0" smtClean="0"/>
              <a:t> et al., “Quench Test Strategy </a:t>
            </a:r>
            <a:r>
              <a:rPr lang="en-US" sz="900" b="1" dirty="0" err="1" smtClean="0"/>
              <a:t>WG</a:t>
            </a:r>
            <a:r>
              <a:rPr lang="en-US" sz="900" b="1" dirty="0" smtClean="0"/>
              <a:t> - Introduction”, </a:t>
            </a:r>
            <a:r>
              <a:rPr lang="en-US" sz="900" b="1" dirty="0" err="1" smtClean="0"/>
              <a:t>QTSWG</a:t>
            </a:r>
            <a:r>
              <a:rPr lang="en-US" sz="900" b="1" dirty="0" smtClean="0"/>
              <a:t>, 16.03.2012 </a:t>
            </a:r>
            <a:endParaRPr lang="en-US" sz="900" b="1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2123728" y="5373216"/>
            <a:ext cx="576064" cy="21602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07504" y="6150496"/>
            <a:ext cx="24837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/>
              <a:t>Courtesy of </a:t>
            </a:r>
            <a:r>
              <a:rPr lang="en-US" sz="900" b="1" dirty="0" err="1" smtClean="0"/>
              <a:t>A.Lechner</a:t>
            </a:r>
            <a:endParaRPr lang="en-US" sz="900" b="1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547664" y="3204000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 bwMode="auto">
          <a:xfrm>
            <a:off x="1547664" y="2918344"/>
            <a:ext cx="576064" cy="294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ctr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10 ms</a:t>
            </a:r>
          </a:p>
        </p:txBody>
      </p: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4716016" y="5107976"/>
            <a:ext cx="3024336" cy="769296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just" defTabSz="914400" rtl="0" eaLnBrk="0" fontAlgn="base" latinLnBrk="0" hangingPunct="0">
              <a:lnSpc>
                <a:spcPct val="13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sz="1600" dirty="0" smtClean="0">
                <a:latin typeface="+mn-lt"/>
              </a:rPr>
              <a:t>A new method needed for UFO-timescale losses studies</a:t>
            </a:r>
            <a:endParaRPr lang="en-US" sz="1400" dirty="0" smtClean="0">
              <a:latin typeface="+mn-lt"/>
            </a:endParaRPr>
          </a:p>
          <a:p>
            <a:pPr marL="630238" marR="0" lvl="0" indent="-3619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endParaRPr lang="en-US" sz="1400" dirty="0" smtClean="0">
              <a:latin typeface="+mn-lt"/>
            </a:endParaRPr>
          </a:p>
          <a:p>
            <a:pPr marL="630238" marR="0" lvl="0" indent="-3619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Century Schoolbook" pitchFamily="18" charset="0"/>
              <a:buChar char="→"/>
              <a:tabLst/>
              <a:defRPr/>
            </a:pPr>
            <a:endParaRPr lang="en-US" sz="1400" dirty="0" smtClean="0">
              <a:latin typeface="+mn-lt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2650" marR="0" lvl="0" indent="-182563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2650" marR="0" lvl="0" indent="-182563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Down Arrow 47"/>
          <p:cNvSpPr/>
          <p:nvPr/>
        </p:nvSpPr>
        <p:spPr>
          <a:xfrm>
            <a:off x="5940152" y="4365104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Overlap_BLM_QPS_v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908720"/>
            <a:ext cx="3888432" cy="2636982"/>
          </a:xfrm>
          <a:prstGeom prst="rect">
            <a:avLst/>
          </a:prstGeom>
        </p:spPr>
      </p:pic>
      <p:sp>
        <p:nvSpPr>
          <p:cNvPr id="46" name="Oval 45"/>
          <p:cNvSpPr/>
          <p:nvPr/>
        </p:nvSpPr>
        <p:spPr>
          <a:xfrm>
            <a:off x="8172400" y="5733256"/>
            <a:ext cx="504056" cy="50405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Fast losses quench test preparation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GB" dirty="0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548680"/>
            <a:ext cx="8640960" cy="576064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en-US" sz="1400" b="1" dirty="0" smtClean="0"/>
              <a:t>Wire Scanner Quench Test (1.11.2010)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107504" y="3419708"/>
            <a:ext cx="2483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err="1" smtClean="0"/>
              <a:t>M.Sapinski</a:t>
            </a:r>
            <a:r>
              <a:rPr lang="en-US" sz="900" b="1" dirty="0" smtClean="0"/>
              <a:t> et al., “Quench Test Strategy </a:t>
            </a:r>
            <a:r>
              <a:rPr lang="en-US" sz="900" b="1" dirty="0" err="1" smtClean="0"/>
              <a:t>WG</a:t>
            </a:r>
            <a:r>
              <a:rPr lang="en-US" sz="900" b="1" dirty="0" smtClean="0"/>
              <a:t> - Introduction”, </a:t>
            </a:r>
            <a:r>
              <a:rPr lang="en-US" sz="900" b="1" dirty="0" err="1" smtClean="0"/>
              <a:t>QTSWG</a:t>
            </a:r>
            <a:r>
              <a:rPr lang="en-US" sz="900" b="1" dirty="0" smtClean="0"/>
              <a:t>, 16.03.2012 </a:t>
            </a:r>
            <a:endParaRPr lang="en-US" sz="900" b="1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547664" y="3204000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 bwMode="auto">
          <a:xfrm>
            <a:off x="1547664" y="2918344"/>
            <a:ext cx="576064" cy="294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ctr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10 ms</a:t>
            </a:r>
          </a:p>
        </p:txBody>
      </p:sp>
      <p:pic>
        <p:nvPicPr>
          <p:cNvPr id="21" name="Obraz 75" descr="long_pm fina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1052736"/>
            <a:ext cx="4680520" cy="3066355"/>
          </a:xfrm>
          <a:prstGeom prst="rect">
            <a:avLst/>
          </a:prstGeom>
          <a:ln w="2540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213" y="3645024"/>
            <a:ext cx="3889755" cy="263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067944" y="3933056"/>
            <a:ext cx="4536504" cy="22322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067944" y="3933056"/>
            <a:ext cx="4536504" cy="235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Conclusions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lang="en-US" sz="1600" dirty="0" smtClean="0">
                <a:latin typeface="+mn-lt"/>
              </a:rPr>
              <a:t>The ADT sign flip method provides losses in the order of 7-8 ms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combination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ADT with the 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MKQ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(tune kicker) allows 3-ms loss induction</a:t>
            </a:r>
          </a:p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2650" marR="0" lvl="0" indent="-182563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2650" marR="0" lvl="0" indent="-182563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8172400" y="5733256"/>
            <a:ext cx="504056" cy="50405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Fast losses quench test preparation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GB" dirty="0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548680"/>
            <a:ext cx="8640960" cy="576064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en-US" sz="1400" b="1" dirty="0" smtClean="0"/>
              <a:t>ADT fast losses test (22.06.2012) results compared to Wire Scanner QT and UFOs</a:t>
            </a:r>
            <a:endParaRPr lang="en-U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8032" y="836713"/>
            <a:ext cx="7812360" cy="269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07504" y="3429000"/>
            <a:ext cx="864096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ADT +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MKQ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fast losses test (12.10.2012) results compared to ADT fast</a:t>
            </a:r>
            <a:r>
              <a:rPr kumimoji="0" lang="en-US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losses test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UFOs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7504" y="6156012"/>
            <a:ext cx="2483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err="1" smtClean="0"/>
              <a:t>M.Sapinski</a:t>
            </a:r>
            <a:r>
              <a:rPr lang="en-US" sz="900" b="1" dirty="0" smtClean="0"/>
              <a:t> et al., “UFO timescale quench test preparation”, </a:t>
            </a:r>
            <a:r>
              <a:rPr lang="en-US" sz="900" b="1" dirty="0" err="1" smtClean="0"/>
              <a:t>LSWG</a:t>
            </a:r>
            <a:r>
              <a:rPr lang="en-US" sz="900" b="1" dirty="0" smtClean="0"/>
              <a:t>, 26.10.2012 </a:t>
            </a:r>
            <a:endParaRPr lang="en-US" sz="900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796136" y="2420888"/>
            <a:ext cx="360040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 bwMode="auto">
          <a:xfrm>
            <a:off x="4644008" y="2132856"/>
            <a:ext cx="2376264" cy="33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ctr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ADT induced losses  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892752" y="2420888"/>
            <a:ext cx="279648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740352" y="2420888"/>
            <a:ext cx="432048" cy="2244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7668344" y="2420888"/>
            <a:ext cx="504056" cy="5208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 bwMode="auto">
          <a:xfrm>
            <a:off x="7740352" y="1988840"/>
            <a:ext cx="11521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UFO induced losses  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1475656" y="2420888"/>
            <a:ext cx="432048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 bwMode="auto">
          <a:xfrm>
            <a:off x="827584" y="2771636"/>
            <a:ext cx="23762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ctr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WS induced losses 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99592" y="4005064"/>
            <a:ext cx="122413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979712" y="4221088"/>
            <a:ext cx="360040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 bwMode="auto">
          <a:xfrm>
            <a:off x="755576" y="3933056"/>
            <a:ext cx="2376264" cy="33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ctr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ADT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2123728" y="5373216"/>
            <a:ext cx="576064" cy="21602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 bwMode="auto">
          <a:xfrm>
            <a:off x="1259632" y="5589240"/>
            <a:ext cx="15121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ADT+MKQ</a:t>
            </a:r>
            <a:endParaRPr lang="en-US" sz="1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3203848" y="5373216"/>
            <a:ext cx="216024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 bwMode="auto">
          <a:xfrm>
            <a:off x="2699792" y="5661248"/>
            <a:ext cx="15121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UFO</a:t>
            </a:r>
          </a:p>
        </p:txBody>
      </p:sp>
    </p:spTree>
    <p:extLst>
      <p:ext uri="{BB962C8B-B14F-4D97-AF65-F5344CB8AC3E}">
        <p14:creationId xmlns:p14="http://schemas.microsoft.com/office/powerpoint/2010/main" xmlns="" val="33433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2780928"/>
            <a:ext cx="3960440" cy="2808312"/>
          </a:xfrm>
        </p:spPr>
        <p:txBody>
          <a:bodyPr/>
          <a:lstStyle/>
          <a:p>
            <a:pPr marL="180975" indent="-180975" algn="just">
              <a:buFont typeface="Courier New" pitchFamily="49" charset="0"/>
              <a:buChar char="o"/>
              <a:tabLst>
                <a:tab pos="180975" algn="l"/>
              </a:tabLst>
            </a:pPr>
            <a:r>
              <a:rPr lang="en-US" sz="1400" b="1" dirty="0" smtClean="0">
                <a:cs typeface="Times New Roman" pitchFamily="18" charset="0"/>
              </a:rPr>
              <a:t>Based on ionization chambers located outside the magnet cryostats</a:t>
            </a:r>
          </a:p>
          <a:p>
            <a:pPr marL="180975" indent="-180975" algn="just">
              <a:buFont typeface="Courier New" pitchFamily="49" charset="0"/>
              <a:buChar char="o"/>
              <a:tabLst>
                <a:tab pos="180975" algn="l"/>
              </a:tabLst>
            </a:pPr>
            <a:endParaRPr lang="en-US" sz="1400" b="1" dirty="0" smtClean="0">
              <a:cs typeface="Times New Roman" pitchFamily="18" charset="0"/>
            </a:endParaRPr>
          </a:p>
          <a:p>
            <a:pPr marL="180975" indent="-180975" algn="just">
              <a:buFont typeface="Courier New" pitchFamily="49" charset="0"/>
              <a:buChar char="o"/>
            </a:pPr>
            <a:r>
              <a:rPr lang="en-US" sz="1400" b="1" dirty="0" smtClean="0">
                <a:cs typeface="Times New Roman" pitchFamily="18" charset="0"/>
              </a:rPr>
              <a:t>Measures radiation dose of secondary particle shower</a:t>
            </a:r>
          </a:p>
          <a:p>
            <a:pPr marL="180975" indent="-180975" algn="just">
              <a:buFont typeface="Courier New" pitchFamily="49" charset="0"/>
              <a:buChar char="o"/>
            </a:pPr>
            <a:endParaRPr lang="en-US" sz="1400" b="1" dirty="0" smtClean="0">
              <a:cs typeface="Times New Roman" pitchFamily="18" charset="0"/>
            </a:endParaRPr>
          </a:p>
          <a:p>
            <a:pPr marL="180975" indent="-180975" algn="just">
              <a:buFont typeface="Courier New" pitchFamily="49" charset="0"/>
              <a:buChar char="o"/>
            </a:pPr>
            <a:r>
              <a:rPr lang="en-US" sz="1400" b="1" dirty="0" smtClean="0">
                <a:cs typeface="Times New Roman" pitchFamily="18" charset="0"/>
              </a:rPr>
              <a:t>If a threshold value is exceeded, the beam dump is triggered</a:t>
            </a:r>
          </a:p>
          <a:p>
            <a:pPr marL="180975" indent="-180975" algn="just">
              <a:buFont typeface="Courier New" pitchFamily="49" charset="0"/>
              <a:buChar char="o"/>
            </a:pPr>
            <a:endParaRPr lang="en-US" sz="1400" b="1" dirty="0" smtClean="0">
              <a:cs typeface="Times New Roman" pitchFamily="18" charset="0"/>
            </a:endParaRPr>
          </a:p>
          <a:p>
            <a:pPr marL="180975" indent="-180975" algn="just">
              <a:buFont typeface="Courier New" pitchFamily="49" charset="0"/>
              <a:buChar char="o"/>
            </a:pPr>
            <a:r>
              <a:rPr lang="en-US" sz="1400" b="1" dirty="0" smtClean="0">
                <a:cs typeface="Times New Roman" pitchFamily="18" charset="0"/>
              </a:rPr>
              <a:t>The beam can be extracted from the accelerator before quenching occurs</a:t>
            </a:r>
            <a:endParaRPr lang="en-US" sz="1400" dirty="0" smtClean="0"/>
          </a:p>
          <a:p>
            <a:pPr>
              <a:buFont typeface="Courier New" pitchFamily="49" charset="0"/>
              <a:buChar char="o"/>
            </a:pPr>
            <a:endParaRPr lang="en-US" sz="1400" dirty="0" smtClean="0"/>
          </a:p>
          <a:p>
            <a:pPr>
              <a:buFont typeface="Courier New" pitchFamily="49" charset="0"/>
              <a:buChar char="o"/>
            </a:pP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 bwMode="auto">
          <a:xfrm>
            <a:off x="1547664" y="908720"/>
            <a:ext cx="504056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Ø"/>
            </a:pPr>
            <a:endParaRPr lang="en-US" dirty="0" smtClean="0"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1871700" y="836712"/>
            <a:ext cx="5400600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60000"/>
                <a:lumOff val="40000"/>
              </a:scheme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 smtClean="0">
                <a:latin typeface="+mn-lt"/>
                <a:cs typeface="Times New Roman" pitchFamily="18" charset="0"/>
              </a:rPr>
              <a:t>The </a:t>
            </a:r>
            <a:r>
              <a:rPr lang="en-US" sz="1600" b="1" dirty="0" err="1" smtClean="0">
                <a:latin typeface="+mn-lt"/>
                <a:cs typeface="Times New Roman" pitchFamily="18" charset="0"/>
              </a:rPr>
              <a:t>LHC</a:t>
            </a:r>
            <a:r>
              <a:rPr lang="en-US" sz="1600" b="1" dirty="0" smtClean="0">
                <a:latin typeface="+mn-lt"/>
                <a:cs typeface="Times New Roman" pitchFamily="18" charset="0"/>
              </a:rPr>
              <a:t> superconducting magnets protection</a:t>
            </a:r>
            <a:endParaRPr lang="en-US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575936" y="1700808"/>
            <a:ext cx="3420000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60000"/>
                <a:lumOff val="40000"/>
              </a:scheme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 smtClean="0">
                <a:latin typeface="+mn-lt"/>
                <a:cs typeface="Times New Roman" pitchFamily="18" charset="0"/>
              </a:rPr>
              <a:t>Beam Loss Monitoring System (BLM)</a:t>
            </a:r>
            <a:endParaRPr lang="en-US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4968424" y="1700808"/>
            <a:ext cx="3420000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3">
                <a:lumMod val="60000"/>
                <a:lumOff val="40000"/>
              </a:scheme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 smtClean="0">
                <a:latin typeface="+mn-lt"/>
                <a:cs typeface="Times New Roman" pitchFamily="18" charset="0"/>
              </a:rPr>
              <a:t>Quench Protection System </a:t>
            </a:r>
          </a:p>
          <a:p>
            <a:pPr algn="ctr"/>
            <a:r>
              <a:rPr lang="en-US" sz="1600" b="1" dirty="0" smtClean="0">
                <a:latin typeface="+mn-lt"/>
                <a:cs typeface="Times New Roman" pitchFamily="18" charset="0"/>
              </a:rPr>
              <a:t>(</a:t>
            </a:r>
            <a:r>
              <a:rPr lang="en-US" sz="1600" b="1" dirty="0" err="1" smtClean="0">
                <a:latin typeface="+mn-lt"/>
                <a:cs typeface="Times New Roman" pitchFamily="18" charset="0"/>
              </a:rPr>
              <a:t>QPS</a:t>
            </a:r>
            <a:r>
              <a:rPr lang="en-US" sz="1600" b="1" dirty="0" smtClean="0">
                <a:latin typeface="+mn-lt"/>
                <a:cs typeface="Times New Roman" pitchFamily="18" charset="0"/>
              </a:rPr>
              <a:t>)</a:t>
            </a:r>
            <a:endParaRPr lang="en-US" sz="1600" b="1" dirty="0">
              <a:latin typeface="+mn-lt"/>
              <a:cs typeface="Times New Roman" pitchFamily="18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 bwMode="auto">
          <a:xfrm>
            <a:off x="4716456" y="2780928"/>
            <a:ext cx="396000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lvl="0" indent="-180975" algn="just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Courier New" pitchFamily="49" charset="0"/>
              <a:buChar char="o"/>
              <a:tabLst>
                <a:tab pos="180975" algn="l"/>
              </a:tabLst>
            </a:pPr>
            <a:r>
              <a:rPr lang="en-US" sz="1400" b="1" dirty="0" smtClean="0">
                <a:latin typeface="+mn-lt"/>
                <a:cs typeface="Times New Roman" pitchFamily="18" charset="0"/>
              </a:rPr>
              <a:t>Based on voltage measurements between two parts of superconducting coils</a:t>
            </a:r>
          </a:p>
          <a:p>
            <a:pPr marL="180975" lvl="0" indent="-180975" algn="just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Courier New" pitchFamily="49" charset="0"/>
              <a:buChar char="o"/>
              <a:tabLst>
                <a:tab pos="180975" algn="l"/>
              </a:tabLst>
            </a:pPr>
            <a:endParaRPr lang="en-US" sz="1400" b="1" dirty="0" smtClean="0">
              <a:latin typeface="+mn-lt"/>
              <a:cs typeface="Times New Roman" pitchFamily="18" charset="0"/>
            </a:endParaRPr>
          </a:p>
          <a:p>
            <a:pPr marL="180975" lvl="0" indent="-180975" algn="just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Courier New" pitchFamily="49" charset="0"/>
              <a:buChar char="o"/>
              <a:tabLst>
                <a:tab pos="180975" algn="l"/>
              </a:tabLst>
            </a:pPr>
            <a:r>
              <a:rPr lang="en-US" sz="1400" b="1" dirty="0" smtClean="0">
                <a:latin typeface="+mn-lt"/>
                <a:cs typeface="Times New Roman" pitchFamily="18" charset="0"/>
              </a:rPr>
              <a:t>If the voltage difference exceeds                   100 mV for a time longer than 10 ms, the quench heaters are fired to dissipate the energy stored in the magnetic field over the whole volume of the coil</a:t>
            </a:r>
          </a:p>
          <a:p>
            <a:pPr marL="180975" lvl="0" indent="-180975" algn="just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Courier New" pitchFamily="49" charset="0"/>
              <a:buChar char="o"/>
              <a:tabLst>
                <a:tab pos="180975" algn="l"/>
              </a:tabLst>
            </a:pPr>
            <a:endParaRPr lang="en-US" sz="1400" b="1" dirty="0" smtClean="0">
              <a:latin typeface="+mn-lt"/>
              <a:cs typeface="Times New Roman" pitchFamily="18" charset="0"/>
            </a:endParaRPr>
          </a:p>
          <a:p>
            <a:pPr marL="180975" lvl="0" indent="-180975" algn="just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Courier New" pitchFamily="49" charset="0"/>
              <a:buChar char="o"/>
              <a:tabLst>
                <a:tab pos="180975" algn="l"/>
              </a:tabLst>
            </a:pPr>
            <a:r>
              <a:rPr lang="en-US" sz="1400" b="1" dirty="0" smtClean="0">
                <a:latin typeface="+mn-lt"/>
                <a:cs typeface="Times New Roman" pitchFamily="18" charset="0"/>
              </a:rPr>
              <a:t>The system reacts when a resistive volume is already developed</a:t>
            </a:r>
          </a:p>
          <a:p>
            <a:pPr marL="180975" lvl="0" indent="-180975" algn="just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Courier New" pitchFamily="49" charset="0"/>
              <a:buChar char="o"/>
              <a:tabLst>
                <a:tab pos="180975" algn="l"/>
              </a:tabLst>
            </a:pPr>
            <a:endParaRPr lang="en-US" sz="1400" b="1" dirty="0" smtClean="0">
              <a:latin typeface="+mn-lt"/>
              <a:cs typeface="Times New Roman" pitchFamily="18" charset="0"/>
            </a:endParaRPr>
          </a:p>
          <a:p>
            <a:pPr marL="180975" lvl="0" indent="-180975" algn="just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Courier New" pitchFamily="49" charset="0"/>
              <a:buChar char="o"/>
              <a:tabLst>
                <a:tab pos="180975" algn="l"/>
              </a:tabLst>
            </a:pPr>
            <a:endParaRPr lang="en-US" sz="1400" b="1" dirty="0" smtClean="0">
              <a:latin typeface="+mn-lt"/>
              <a:cs typeface="Times New Roman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339752" y="1268760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372200" y="1268760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Beam loss monitoring system (</a:t>
            </a:r>
            <a:r>
              <a:rPr lang="en-US" dirty="0" err="1" smtClean="0"/>
              <a:t>blm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pic>
        <p:nvPicPr>
          <p:cNvPr id="10" name="Picture 9" descr="BLM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5229200"/>
            <a:ext cx="8568952" cy="1205625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5942454" y="1628800"/>
            <a:ext cx="2734002" cy="2232248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620688"/>
            <a:ext cx="5832648" cy="280831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1800" dirty="0" smtClean="0"/>
              <a:t>Each </a:t>
            </a:r>
            <a:r>
              <a:rPr lang="en-US" sz="1800" dirty="0" err="1" smtClean="0"/>
              <a:t>LHC</a:t>
            </a:r>
            <a:r>
              <a:rPr lang="en-US" sz="1800" dirty="0" smtClean="0"/>
              <a:t> arc Main </a:t>
            </a:r>
            <a:r>
              <a:rPr lang="en-US" sz="1800" dirty="0" err="1" smtClean="0"/>
              <a:t>Quadrupole</a:t>
            </a:r>
            <a:r>
              <a:rPr lang="en-US" sz="1800" dirty="0" smtClean="0"/>
              <a:t> is equipped with 6 monitors (3 per beam)</a:t>
            </a:r>
          </a:p>
          <a:p>
            <a:pPr algn="just">
              <a:lnSpc>
                <a:spcPct val="150000"/>
              </a:lnSpc>
            </a:pPr>
            <a:endParaRPr lang="en-US" sz="1800" dirty="0" smtClean="0"/>
          </a:p>
          <a:p>
            <a:pPr algn="just">
              <a:lnSpc>
                <a:spcPct val="150000"/>
              </a:lnSpc>
            </a:pPr>
            <a:r>
              <a:rPr lang="en-US" sz="1800" dirty="0" smtClean="0"/>
              <a:t>Thresholds are set with correspondence to current knowledge on the quench limit </a:t>
            </a:r>
          </a:p>
          <a:p>
            <a:pPr indent="-4763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 dirty="0" smtClean="0"/>
              <a:t>(</a:t>
            </a:r>
            <a:r>
              <a:rPr lang="en-US" sz="1400" dirty="0" smtClean="0"/>
              <a:t>particle energy, loss duration</a:t>
            </a:r>
            <a:r>
              <a:rPr lang="en-US" sz="1800" dirty="0" smtClean="0"/>
              <a:t>)</a:t>
            </a:r>
          </a:p>
          <a:p>
            <a:pPr algn="just">
              <a:lnSpc>
                <a:spcPct val="150000"/>
              </a:lnSpc>
            </a:pPr>
            <a:endParaRPr lang="en-US" sz="1800" dirty="0" smtClean="0"/>
          </a:p>
          <a:p>
            <a:pPr algn="just">
              <a:lnSpc>
                <a:spcPct val="150000"/>
              </a:lnSpc>
            </a:pPr>
            <a:r>
              <a:rPr lang="en-US" sz="1800" dirty="0" smtClean="0"/>
              <a:t>A precise correlation between energy deposited inside the superconducting coils and </a:t>
            </a:r>
            <a:r>
              <a:rPr lang="en-US" sz="1800" dirty="0" err="1" smtClean="0"/>
              <a:t>BLM</a:t>
            </a:r>
            <a:r>
              <a:rPr lang="en-US" sz="1800" dirty="0" smtClean="0"/>
              <a:t> signals is required for a proper threshold estimation</a:t>
            </a:r>
          </a:p>
          <a:p>
            <a:pPr algn="just">
              <a:lnSpc>
                <a:spcPct val="150000"/>
              </a:lnSpc>
              <a:buNone/>
            </a:pPr>
            <a:endParaRPr lang="en-US" sz="1800" dirty="0" smtClean="0"/>
          </a:p>
          <a:p>
            <a:pPr algn="just">
              <a:lnSpc>
                <a:spcPct val="150000"/>
              </a:lnSpc>
            </a:pPr>
            <a:endParaRPr lang="en-US" sz="1800" dirty="0" smtClean="0"/>
          </a:p>
          <a:p>
            <a:pPr algn="just">
              <a:buNone/>
            </a:pPr>
            <a:endParaRPr lang="en-US" sz="1800" dirty="0" smtClean="0"/>
          </a:p>
          <a:p>
            <a:pPr algn="just"/>
            <a:endParaRPr lang="en-US" sz="1800" dirty="0" smtClean="0"/>
          </a:p>
          <a:p>
            <a:pPr algn="just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Quench Tests overview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344760" y="548680"/>
            <a:ext cx="7971656" cy="3600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dirty="0" smtClean="0"/>
              <a:t>Fast Losses QT (injection &amp; dump = single turn)</a:t>
            </a:r>
            <a:endParaRPr lang="en-US" sz="1800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4835243"/>
              </p:ext>
            </p:extLst>
          </p:nvPr>
        </p:nvGraphicFramePr>
        <p:xfrm>
          <a:off x="323528" y="963920"/>
          <a:ext cx="7632848" cy="318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2520280"/>
                <a:gridCol w="1800200"/>
                <a:gridCol w="1224137"/>
                <a:gridCol w="1512167"/>
              </a:tblGrid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No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Quenching</a:t>
                      </a:r>
                      <a:r>
                        <a:rPr lang="en-US" sz="1300" baseline="0" dirty="0" smtClean="0"/>
                        <a:t> magnet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Energy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dirty="0" smtClean="0"/>
                        <a:t>[</a:t>
                      </a:r>
                      <a:r>
                        <a:rPr lang="en-US" sz="1300" dirty="0" err="1" smtClean="0"/>
                        <a:t>TeV</a:t>
                      </a:r>
                      <a:r>
                        <a:rPr lang="en-US" sz="1300" dirty="0" smtClean="0"/>
                        <a:t>]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Beam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Date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MB.A8L3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0.45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B1V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9.08.2008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MB.B10R2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B1V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7.09.2008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MB.A12L6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20.11.2009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MB.A15R2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B1V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4.12.2009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MB.A20R1+others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18.04.2010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MQ.14R2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B2V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6.10.2010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7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MQ.14R2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B2V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6.10.2010</a:t>
                      </a:r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8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MQ.14R2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B1H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6.10.2010</a:t>
                      </a:r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9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err="1" smtClean="0"/>
                        <a:t>MBRB</a:t>
                      </a:r>
                      <a:r>
                        <a:rPr lang="en-US" sz="1300" dirty="0" smtClean="0"/>
                        <a:t> (</a:t>
                      </a:r>
                      <a:r>
                        <a:rPr kumimoji="0" lang="en-US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RD4.L4</a:t>
                      </a:r>
                      <a:r>
                        <a:rPr lang="en-US" sz="1300" dirty="0" smtClean="0"/>
                        <a:t>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3.50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1.11.2010</a:t>
                      </a:r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MQ.14R2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0.45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3.07.2011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31591100"/>
              </p:ext>
            </p:extLst>
          </p:nvPr>
        </p:nvGraphicFramePr>
        <p:xfrm>
          <a:off x="323529" y="5584656"/>
          <a:ext cx="7632847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2520280"/>
                <a:gridCol w="1800200"/>
                <a:gridCol w="1224136"/>
                <a:gridCol w="1512167"/>
              </a:tblGrid>
              <a:tr h="24002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No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Quenching</a:t>
                      </a:r>
                      <a:r>
                        <a:rPr lang="en-US" sz="1300" baseline="0" dirty="0" smtClean="0"/>
                        <a:t> magnet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Energy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dirty="0" smtClean="0"/>
                        <a:t>[</a:t>
                      </a:r>
                      <a:r>
                        <a:rPr lang="en-US" sz="1300" dirty="0" err="1" smtClean="0"/>
                        <a:t>TeV</a:t>
                      </a:r>
                      <a:r>
                        <a:rPr lang="en-US" sz="1300" dirty="0" smtClean="0"/>
                        <a:t>]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Beam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Date</a:t>
                      </a:r>
                      <a:endParaRPr lang="en-US" sz="1300" dirty="0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MQ.14R2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3.50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300" smtClean="0"/>
                        <a:t>B</a:t>
                      </a:r>
                      <a:r>
                        <a:rPr lang="en-US" sz="1300" smtClean="0"/>
                        <a:t>2V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17.10.2010</a:t>
                      </a:r>
                      <a:endParaRPr lang="en-US" sz="13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44760" y="5229200"/>
            <a:ext cx="797165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Steady State QT (with circulating beam)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107504" y="6119590"/>
            <a:ext cx="8640960" cy="33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ctr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There were also other Quench Tests but unsuccessful (no quench) </a:t>
            </a:r>
          </a:p>
        </p:txBody>
      </p:sp>
    </p:spTree>
    <p:extLst>
      <p:ext uri="{BB962C8B-B14F-4D97-AF65-F5344CB8AC3E}">
        <p14:creationId xmlns:p14="http://schemas.microsoft.com/office/powerpoint/2010/main" xmlns="" val="213670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Quench Tests overview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344760" y="548680"/>
            <a:ext cx="7971656" cy="3600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dirty="0" smtClean="0"/>
              <a:t>Fast Losses QT (injection &amp; dump = single turn)</a:t>
            </a:r>
            <a:endParaRPr lang="en-US" sz="1800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88151920"/>
              </p:ext>
            </p:extLst>
          </p:nvPr>
        </p:nvGraphicFramePr>
        <p:xfrm>
          <a:off x="323528" y="963920"/>
          <a:ext cx="7632848" cy="318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2520280"/>
                <a:gridCol w="1800200"/>
                <a:gridCol w="1224137"/>
                <a:gridCol w="1512167"/>
              </a:tblGrid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No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Quenching</a:t>
                      </a:r>
                      <a:r>
                        <a:rPr lang="en-US" sz="1300" baseline="0" dirty="0" smtClean="0"/>
                        <a:t> magnet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Energy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dirty="0" smtClean="0"/>
                        <a:t>[</a:t>
                      </a:r>
                      <a:r>
                        <a:rPr lang="en-US" sz="1300" dirty="0" err="1" smtClean="0"/>
                        <a:t>TeV</a:t>
                      </a:r>
                      <a:r>
                        <a:rPr lang="en-US" sz="1300" dirty="0" smtClean="0"/>
                        <a:t>]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Beam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Date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MB.A8L3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0.45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B1V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9.08.2008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MB.B10R2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B1V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7.09.2008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MB.A12L6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20.11.2009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MB.A15R2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B1V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4.12.2009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MB.A20R1+others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18.04.2010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MQ.14R2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B2V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6.10.2010</a:t>
                      </a:r>
                      <a:endParaRPr lang="en-US" sz="1300" dirty="0"/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7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MQ.14R2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B2V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6.10.2010</a:t>
                      </a:r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8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MQ.14R2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B1H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6.10.2010</a:t>
                      </a:r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9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err="1" smtClean="0"/>
                        <a:t>MBRB</a:t>
                      </a:r>
                      <a:r>
                        <a:rPr lang="en-US" sz="1300" dirty="0" smtClean="0"/>
                        <a:t> (</a:t>
                      </a:r>
                      <a:r>
                        <a:rPr kumimoji="0" lang="en-US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RD4.L4</a:t>
                      </a:r>
                      <a:r>
                        <a:rPr lang="en-US" sz="1300" dirty="0" smtClean="0"/>
                        <a:t>)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3.50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1.11.2010</a:t>
                      </a:r>
                    </a:p>
                  </a:txBody>
                  <a:tcPr/>
                </a:tc>
              </a:tr>
              <a:tr h="262795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10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MQ.14R2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0.45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B1H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3.07.2011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23529" y="5584656"/>
          <a:ext cx="7632847" cy="86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2520280"/>
                <a:gridCol w="1800200"/>
                <a:gridCol w="1224136"/>
                <a:gridCol w="1512167"/>
              </a:tblGrid>
              <a:tr h="24002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No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Quenching</a:t>
                      </a:r>
                      <a:r>
                        <a:rPr lang="en-US" sz="1300" baseline="0" dirty="0" smtClean="0"/>
                        <a:t> magnet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Energy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dirty="0" smtClean="0"/>
                        <a:t>[</a:t>
                      </a:r>
                      <a:r>
                        <a:rPr lang="en-US" sz="1300" dirty="0" err="1" smtClean="0"/>
                        <a:t>TeV</a:t>
                      </a:r>
                      <a:r>
                        <a:rPr lang="en-US" sz="1300" dirty="0" smtClean="0"/>
                        <a:t>]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Beam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Date</a:t>
                      </a:r>
                      <a:endParaRPr lang="en-US" sz="1300" dirty="0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MQ.14R2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3.50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300" dirty="0" smtClean="0"/>
                        <a:t>B</a:t>
                      </a:r>
                      <a:r>
                        <a:rPr lang="en-US" sz="1300" dirty="0" smtClean="0"/>
                        <a:t>2V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17.10.2010</a:t>
                      </a:r>
                      <a:endParaRPr lang="en-US" sz="1300" dirty="0"/>
                    </a:p>
                  </a:txBody>
                  <a:tcPr/>
                </a:tc>
              </a:tr>
              <a:tr h="24002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</a:t>
                      </a:r>
                      <a:endParaRPr lang="en-US" sz="1300" dirty="0"/>
                    </a:p>
                  </a:txBody>
                  <a:tcP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MQ.12L6</a:t>
                      </a:r>
                      <a:endParaRPr lang="en-US" sz="1300" dirty="0"/>
                    </a:p>
                  </a:txBody>
                  <a:tcP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4.00</a:t>
                      </a:r>
                      <a:endParaRPr lang="en-US" sz="1300" dirty="0"/>
                    </a:p>
                  </a:txBody>
                  <a:tcP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B2H</a:t>
                      </a:r>
                      <a:endParaRPr lang="en-US" sz="1300" dirty="0"/>
                    </a:p>
                  </a:txBody>
                  <a:tcP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winter</a:t>
                      </a:r>
                      <a:r>
                        <a:rPr lang="en-US" sz="1300" baseline="0" dirty="0" smtClean="0"/>
                        <a:t> 2013</a:t>
                      </a:r>
                      <a:endParaRPr lang="en-US" sz="1300" dirty="0" smtClean="0"/>
                    </a:p>
                  </a:txBody>
                  <a:tcPr>
                    <a:solidFill>
                      <a:srgbClr val="33CC33"/>
                    </a:solidFill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7884368" y="4581128"/>
            <a:ext cx="51995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40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884368" y="5889466"/>
            <a:ext cx="51995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en-US" sz="40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8182808"/>
              </p:ext>
            </p:extLst>
          </p:nvPr>
        </p:nvGraphicFramePr>
        <p:xfrm>
          <a:off x="323529" y="4581128"/>
          <a:ext cx="7632847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2520280"/>
                <a:gridCol w="1800200"/>
                <a:gridCol w="1224136"/>
                <a:gridCol w="1512167"/>
              </a:tblGrid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No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Quenching</a:t>
                      </a:r>
                      <a:r>
                        <a:rPr lang="en-US" sz="1300" baseline="0" dirty="0" smtClean="0"/>
                        <a:t> magnet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Energy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dirty="0" smtClean="0"/>
                        <a:t>[</a:t>
                      </a:r>
                      <a:r>
                        <a:rPr lang="en-US" sz="1300" dirty="0" err="1" smtClean="0"/>
                        <a:t>TeV</a:t>
                      </a:r>
                      <a:r>
                        <a:rPr lang="en-US" sz="1300" dirty="0" smtClean="0"/>
                        <a:t>]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Beam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Date</a:t>
                      </a:r>
                      <a:endParaRPr lang="en-US" sz="1300" dirty="0"/>
                    </a:p>
                  </a:txBody>
                  <a:tcPr/>
                </a:tc>
              </a:tr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2</a:t>
                      </a:r>
                      <a:endParaRPr lang="en-US" sz="1300" dirty="0"/>
                    </a:p>
                  </a:txBody>
                  <a:tcP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MQ.12L6</a:t>
                      </a:r>
                      <a:endParaRPr lang="en-US" sz="1300" dirty="0"/>
                    </a:p>
                  </a:txBody>
                  <a:tcP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4.00</a:t>
                      </a:r>
                      <a:endParaRPr lang="en-US" sz="1300" dirty="0"/>
                    </a:p>
                  </a:txBody>
                  <a:tcP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B2H</a:t>
                      </a:r>
                      <a:endParaRPr lang="en-US" sz="1300" dirty="0"/>
                    </a:p>
                  </a:txBody>
                  <a:tcP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winter</a:t>
                      </a:r>
                      <a:r>
                        <a:rPr lang="en-US" sz="1300" baseline="0" dirty="0" smtClean="0"/>
                        <a:t> 2013</a:t>
                      </a:r>
                      <a:endParaRPr lang="en-US" sz="1300" dirty="0" smtClean="0"/>
                    </a:p>
                  </a:txBody>
                  <a:tcPr>
                    <a:solidFill>
                      <a:srgbClr val="33CC33"/>
                    </a:solidFill>
                  </a:tcPr>
                </a:tc>
              </a:tr>
            </a:tbl>
          </a:graphicData>
        </a:graphic>
      </p:graphicFrame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44760" y="5229200"/>
            <a:ext cx="797165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Steady State QT (with circulating beam)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344760" y="4149080"/>
            <a:ext cx="7971656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Fast Losses QT (circulating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beam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971600" y="5805264"/>
            <a:ext cx="6912768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172400" y="5733256"/>
            <a:ext cx="504056" cy="50405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79512" y="4725144"/>
            <a:ext cx="8496944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Quench threshold of </a:t>
            </a:r>
            <a:r>
              <a:rPr lang="en-US" dirty="0" err="1" smtClean="0"/>
              <a:t>blm</a:t>
            </a:r>
            <a:r>
              <a:rPr lang="en-US" dirty="0" smtClean="0"/>
              <a:t> system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pic>
        <p:nvPicPr>
          <p:cNvPr id="16" name="Picture 15" descr="Plot_Mariusza_LM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764704"/>
            <a:ext cx="7937237" cy="3736431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788024" y="692696"/>
            <a:ext cx="388843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M.Sapinski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“</a:t>
            </a:r>
            <a:r>
              <a:rPr lang="en-US" sz="1200" b="1" dirty="0" smtClean="0"/>
              <a:t>Proposal for Beam Induced Quench Tests at the end of 2013 run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”,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LMC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154, 24.10.2012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4725144"/>
            <a:ext cx="8640960" cy="1008112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1600" b="1" dirty="0" smtClean="0"/>
              <a:t>Quench Test are important to revise currently applied models of quench limits</a:t>
            </a:r>
          </a:p>
          <a:p>
            <a:pPr algn="ctr"/>
            <a:endParaRPr lang="en-US" sz="1600" b="1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107504" y="5805264"/>
            <a:ext cx="864096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Increase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 </a:t>
            </a:r>
            <a:r>
              <a:rPr kumimoji="0" lang="en-US" sz="16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efficiency = reduction of false beam dumps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4175956" y="5373216"/>
            <a:ext cx="504056" cy="36004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3CorrectorOrbitalBum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077072"/>
            <a:ext cx="4507735" cy="2234183"/>
          </a:xfrm>
          <a:prstGeom prst="rect">
            <a:avLst/>
          </a:prstGeom>
        </p:spPr>
      </p:pic>
      <p:pic>
        <p:nvPicPr>
          <p:cNvPr id="16" name="Obraz 76" descr="Losses along LHC fina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790196"/>
            <a:ext cx="4032448" cy="2663140"/>
          </a:xfrm>
          <a:prstGeom prst="rect">
            <a:avLst/>
          </a:prstGeom>
          <a:ln w="25400">
            <a:noFill/>
          </a:ln>
        </p:spPr>
      </p:pic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Steady state quench test - experiment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548680"/>
            <a:ext cx="5184576" cy="33843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 smtClean="0"/>
              <a:t>Performed on 17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October 2010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Energy: 3.5 </a:t>
            </a:r>
            <a:r>
              <a:rPr lang="en-US" sz="1800" dirty="0" err="1" smtClean="0"/>
              <a:t>TeV</a:t>
            </a: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1800" dirty="0" smtClean="0"/>
              <a:t>Beam: 2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Plane: vertical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No of lost protons: 1.1·10</a:t>
            </a:r>
            <a:r>
              <a:rPr lang="en-US" sz="1800" baseline="30000" dirty="0" smtClean="0"/>
              <a:t>10</a:t>
            </a: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1800" dirty="0" smtClean="0"/>
              <a:t>Loss duration: 5.6 s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Circulating beam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Cell: 14R2</a:t>
            </a:r>
          </a:p>
          <a:p>
            <a:endParaRPr lang="en-US" sz="1800" dirty="0"/>
          </a:p>
        </p:txBody>
      </p:sp>
      <p:pic>
        <p:nvPicPr>
          <p:cNvPr id="12" name="Picture 2" descr="C:\Users\Agnieszka\Pictures\2011-05-09 C14R2\C14R2 047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5148064" y="764704"/>
            <a:ext cx="3456384" cy="2592288"/>
          </a:xfrm>
          <a:prstGeom prst="rect">
            <a:avLst/>
          </a:prstGeom>
          <a:noFill/>
          <a:ln w="25400">
            <a:noFill/>
          </a:ln>
          <a:effectLst/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1374879" y="6165304"/>
            <a:ext cx="223224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0" fontAlgn="base" latinLnBrk="0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3-corrector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orbital bump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79388" y="71438"/>
            <a:ext cx="8501062" cy="5000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-571500"/>
            <a:ext cx="8496944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Steady state quench test - experiment</a:t>
            </a:r>
            <a:endParaRPr lang="en-GB" dirty="0"/>
          </a:p>
        </p:txBody>
      </p:sp>
      <p:sp>
        <p:nvSpPr>
          <p:cNvPr id="10244" name="Symbol zastępczy numeru slajdu 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63CC51-14C9-4030-ADBC-00787103713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 smtClean="0"/>
          </a:p>
        </p:txBody>
      </p:sp>
      <p:sp>
        <p:nvSpPr>
          <p:cNvPr id="9222" name="pole tekstowe 6"/>
          <p:cNvSpPr txBox="1">
            <a:spLocks noChangeArrowheads="1"/>
          </p:cNvSpPr>
          <p:nvPr/>
        </p:nvSpPr>
        <p:spPr bwMode="auto">
          <a:xfrm>
            <a:off x="107504" y="6570861"/>
            <a:ext cx="129614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BI Day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286125" y="6570861"/>
            <a:ext cx="2571750" cy="30797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Agnieszka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1400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Priebe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1" name="Łącznik prosty 10"/>
          <p:cNvCxnSpPr/>
          <p:nvPr/>
        </p:nvCxnSpPr>
        <p:spPr>
          <a:xfrm>
            <a:off x="0" y="6500813"/>
            <a:ext cx="9144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4"/>
          <p:cNvSpPr txBox="1">
            <a:spLocks noChangeArrowheads="1"/>
          </p:cNvSpPr>
          <p:nvPr/>
        </p:nvSpPr>
        <p:spPr bwMode="auto">
          <a:xfrm>
            <a:off x="6750496" y="6570861"/>
            <a:ext cx="2286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6</a:t>
            </a:r>
            <a:r>
              <a:rPr lang="en-US" sz="1400" baseline="30000" dirty="0" smtClean="0">
                <a:solidFill>
                  <a:schemeClr val="tx2"/>
                </a:solidFill>
                <a:latin typeface="Century Schoolbook" pitchFamily="18" charset="0"/>
              </a:rPr>
              <a:t>th</a:t>
            </a:r>
            <a:r>
              <a:rPr lang="en-US" sz="1400" dirty="0" smtClean="0">
                <a:solidFill>
                  <a:schemeClr val="tx2"/>
                </a:solidFill>
                <a:latin typeface="Century Schoolbook" pitchFamily="18" charset="0"/>
              </a:rPr>
              <a:t> December 2012</a:t>
            </a:r>
            <a:endParaRPr lang="en-US" sz="1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pic>
        <p:nvPicPr>
          <p:cNvPr id="12" name="Obraz 75" descr="long_pm fin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980728"/>
            <a:ext cx="6484918" cy="4248472"/>
          </a:xfrm>
          <a:prstGeom prst="rect">
            <a:avLst/>
          </a:prstGeom>
          <a:ln w="25400">
            <a:noFill/>
          </a:ln>
        </p:spPr>
      </p:pic>
      <p:sp>
        <p:nvSpPr>
          <p:cNvPr id="15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5301208"/>
            <a:ext cx="8208912" cy="93610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 err="1" smtClean="0"/>
              <a:t>BLM</a:t>
            </a:r>
            <a:r>
              <a:rPr lang="en-US" sz="1800" dirty="0" smtClean="0"/>
              <a:t> monitor factors increased by a factor of 3 to permit the quench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Real quench: the beam dump triggered by the QPS</a:t>
            </a:r>
          </a:p>
          <a:p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 bwMode="auto">
          <a:xfrm>
            <a:off x="6372200" y="692696"/>
            <a:ext cx="244827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73050" indent="-273050" algn="just" eaLnBrk="0" hangingPunc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BLM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threshold RS01 (40</a:t>
            </a:r>
            <a:r>
              <a:rPr lang="el-GR" sz="1000" dirty="0" smtClean="0">
                <a:latin typeface="Arial" pitchFamily="34" charset="0"/>
                <a:cs typeface="Arial" pitchFamily="34" charset="0"/>
              </a:rPr>
              <a:t>μ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s) = 4.68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Gy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/s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Wykusz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73050" indent="-273050" algn="just" eaLnBrk="0" hangingPunct="0">
          <a:lnSpc>
            <a:spcPct val="150000"/>
          </a:lnSpc>
          <a:spcBef>
            <a:spcPts val="600"/>
          </a:spcBef>
          <a:buClr>
            <a:schemeClr val="accent1"/>
          </a:buClr>
          <a:buSzPct val="70000"/>
          <a:buFont typeface="Wingdings" pitchFamily="2" charset="2"/>
          <a:buChar char="Ø"/>
          <a:defRPr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ykusz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70318</TotalTime>
  <Words>1893</Words>
  <Application>Microsoft Office PowerPoint</Application>
  <PresentationFormat>Pokaz na ekranie (4:3)</PresentationFormat>
  <Paragraphs>549</Paragraphs>
  <Slides>26</Slides>
  <Notes>26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27" baseType="lpstr">
      <vt:lpstr>Wykusz</vt:lpstr>
      <vt:lpstr>Slajd 1</vt:lpstr>
      <vt:lpstr>Outline</vt:lpstr>
      <vt:lpstr>Introduction</vt:lpstr>
      <vt:lpstr>Beam loss monitoring system (blm)</vt:lpstr>
      <vt:lpstr>Quench Tests overview</vt:lpstr>
      <vt:lpstr>Quench Tests overview</vt:lpstr>
      <vt:lpstr>Quench threshold of blm system</vt:lpstr>
      <vt:lpstr>Steady state quench test - experiment</vt:lpstr>
      <vt:lpstr>Steady state quench test - experiment</vt:lpstr>
      <vt:lpstr>Steady state quench test – simulations</vt:lpstr>
      <vt:lpstr>Steady state quench test – simulations</vt:lpstr>
      <vt:lpstr>Steady state quench test – simulations</vt:lpstr>
      <vt:lpstr>Plans for the future</vt:lpstr>
      <vt:lpstr>Plans for the future</vt:lpstr>
      <vt:lpstr>Summary</vt:lpstr>
      <vt:lpstr>Summary</vt:lpstr>
      <vt:lpstr>Thank you for you attention !</vt:lpstr>
      <vt:lpstr>Back-up slides</vt:lpstr>
      <vt:lpstr>Steady state quench test – simulations</vt:lpstr>
      <vt:lpstr>Steady state quench test – simulations</vt:lpstr>
      <vt:lpstr>Steady state quench test – simulations</vt:lpstr>
      <vt:lpstr>Steady state quench test – simulations</vt:lpstr>
      <vt:lpstr>Steady state quench test – Quench level</vt:lpstr>
      <vt:lpstr>Fast losses quench test preparation</vt:lpstr>
      <vt:lpstr>Fast losses quench test preparation</vt:lpstr>
      <vt:lpstr>Fast losses quench test preparation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Quench test  18/19 September 2010</dc:title>
  <dc:creator>Agnieszka</dc:creator>
  <cp:lastModifiedBy>Agnieszka</cp:lastModifiedBy>
  <cp:revision>993</cp:revision>
  <cp:lastPrinted>2012-11-29T19:14:39Z</cp:lastPrinted>
  <dcterms:created xsi:type="dcterms:W3CDTF">2010-09-28T16:23:53Z</dcterms:created>
  <dcterms:modified xsi:type="dcterms:W3CDTF">2012-12-05T19:41:32Z</dcterms:modified>
</cp:coreProperties>
</file>