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1.xml" ContentType="application/vnd.openxmlformats-officedocument.presentationml.tags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73" r:id="rId2"/>
    <p:sldId id="272" r:id="rId3"/>
    <p:sldId id="274" r:id="rId4"/>
    <p:sldId id="315" r:id="rId5"/>
    <p:sldId id="306" r:id="rId6"/>
    <p:sldId id="333" r:id="rId7"/>
    <p:sldId id="319" r:id="rId8"/>
    <p:sldId id="320" r:id="rId9"/>
    <p:sldId id="321" r:id="rId10"/>
    <p:sldId id="322" r:id="rId11"/>
    <p:sldId id="324" r:id="rId12"/>
    <p:sldId id="323" r:id="rId13"/>
    <p:sldId id="318" r:id="rId14"/>
    <p:sldId id="325" r:id="rId15"/>
    <p:sldId id="326" r:id="rId16"/>
    <p:sldId id="327" r:id="rId17"/>
    <p:sldId id="328" r:id="rId18"/>
    <p:sldId id="329" r:id="rId19"/>
    <p:sldId id="330" r:id="rId20"/>
    <p:sldId id="316" r:id="rId21"/>
    <p:sldId id="331" r:id="rId22"/>
    <p:sldId id="309" r:id="rId23"/>
    <p:sldId id="332" r:id="rId24"/>
    <p:sldId id="310" r:id="rId25"/>
    <p:sldId id="311" r:id="rId26"/>
    <p:sldId id="313" r:id="rId27"/>
    <p:sldId id="263" r:id="rId28"/>
    <p:sldId id="305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992832F5-EA01-48E5-B403-87E193F50680}">
          <p14:sldIdLst>
            <p14:sldId id="273"/>
          </p14:sldIdLst>
        </p14:section>
        <p14:section name="Main Presentation" id="{087866C3-7028-482C-8D34-6BF5363FBD75}">
          <p14:sldIdLst>
            <p14:sldId id="272"/>
            <p14:sldId id="274"/>
            <p14:sldId id="315"/>
            <p14:sldId id="306"/>
            <p14:sldId id="333"/>
            <p14:sldId id="319"/>
            <p14:sldId id="320"/>
            <p14:sldId id="321"/>
            <p14:sldId id="322"/>
            <p14:sldId id="324"/>
            <p14:sldId id="323"/>
            <p14:sldId id="318"/>
            <p14:sldId id="325"/>
            <p14:sldId id="326"/>
            <p14:sldId id="327"/>
            <p14:sldId id="328"/>
            <p14:sldId id="329"/>
            <p14:sldId id="330"/>
            <p14:sldId id="316"/>
            <p14:sldId id="331"/>
            <p14:sldId id="309"/>
            <p14:sldId id="332"/>
            <p14:sldId id="310"/>
            <p14:sldId id="311"/>
            <p14:sldId id="313"/>
          </p14:sldIdLst>
        </p14:section>
        <p14:section name="Conclusions and Outlook" id="{521DEF98-8796-4632-831A-16252E9A6054}">
          <p14:sldIdLst>
            <p14:sldId id="263"/>
          </p14:sldIdLst>
        </p14:section>
        <p14:section name="Appendix" id="{E35CCD6A-2288-476E-BC93-C75323AE1F32}">
          <p14:sldIdLst>
            <p14:sldId id="30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1859C"/>
    <a:srgbClr val="97E8C6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61" autoAdjust="0"/>
    <p:restoredTop sz="89610" autoAdjust="0"/>
  </p:normalViewPr>
  <p:slideViewPr>
    <p:cSldViewPr>
      <p:cViewPr>
        <p:scale>
          <a:sx n="99" d="100"/>
          <a:sy n="99" d="100"/>
        </p:scale>
        <p:origin x="-288" y="-80"/>
      </p:cViewPr>
      <p:guideLst>
        <p:guide orient="horz" pos="2160"/>
        <p:guide orient="horz" pos="576"/>
        <p:guide pos="2880"/>
        <p:guide pos="2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notesViewPr>
    <p:cSldViewPr snapToGrid="0" snapToObjects="1">
      <p:cViewPr varScale="1">
        <p:scale>
          <a:sx n="79" d="100"/>
          <a:sy n="79" d="100"/>
        </p:scale>
        <p:origin x="-2832" y="-10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F5F434-7637-6F40-9703-FED3E0FBCBDE}" type="datetimeFigureOut">
              <a:rPr lang="en-US" smtClean="0"/>
              <a:t>9/11/12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FFEC37-BF06-F641-9E43-9CBA8BCF29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2779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506C0-3FFE-45A5-803D-9F4FC5464A70}" type="datetimeFigureOut">
              <a:rPr lang="en-US" smtClean="0"/>
              <a:t>9/11/12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646707-6BBD-41A9-B4DF-0C76A73A2D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7232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41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>
                <a:sym typeface="Wingdings"/>
              </a:rPr>
              <a:t>Also request for FTN (TOF), FTA (AD), TT10, but no cabling…</a:t>
            </a:r>
            <a:endParaRPr lang="en-US" baseline="0" dirty="0" smtClean="0">
              <a:sym typeface="Wingding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2253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IPM:</a:t>
            </a:r>
            <a:r>
              <a:rPr lang="en-US" baseline="0" dirty="0" smtClean="0"/>
              <a:t> system will be simpler (all installed in one place)</a:t>
            </a:r>
          </a:p>
          <a:p>
            <a:r>
              <a:rPr lang="en-US" baseline="0" dirty="0" smtClean="0"/>
              <a:t>Orbit: on the plan, but will it be done?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8555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BSRT and BGI perhaps not for after LS1…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013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>
                <a:sym typeface="Wingdings"/>
              </a:rPr>
              <a:t>Target stations in T2, T4 and T6 (in TCC2 cavern) and T10 target station for NA62 (has no TBID).</a:t>
            </a:r>
          </a:p>
          <a:p>
            <a:r>
              <a:rPr lang="en-US" baseline="0" dirty="0" smtClean="0">
                <a:sym typeface="Wingdings"/>
              </a:rPr>
              <a:t>XION…</a:t>
            </a:r>
            <a:r>
              <a:rPr lang="en-US" baseline="0" dirty="0" err="1" smtClean="0">
                <a:sym typeface="Wingdings"/>
              </a:rPr>
              <a:t>ionisation</a:t>
            </a:r>
            <a:r>
              <a:rPr lang="en-US" baseline="0" dirty="0" smtClean="0">
                <a:sym typeface="Wingdings"/>
              </a:rPr>
              <a:t> chamber</a:t>
            </a:r>
          </a:p>
          <a:p>
            <a:r>
              <a:rPr lang="en-US" baseline="0" dirty="0" smtClean="0">
                <a:sym typeface="Wingdings"/>
              </a:rPr>
              <a:t>The replacement of analog wire chambers by GEMs should ideally be a full replacement, but at least partially…</a:t>
            </a:r>
            <a:endParaRPr lang="en-US" baseline="0" dirty="0" smtClean="0">
              <a:sym typeface="Wingding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2253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>
              <a:sym typeface="Wingding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2253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>
                <a:sym typeface="Wingdings"/>
              </a:rPr>
              <a:t>New OP: Linux instead of Lynx OS</a:t>
            </a:r>
          </a:p>
          <a:p>
            <a:r>
              <a:rPr lang="en-US" baseline="0" dirty="0" smtClean="0">
                <a:sym typeface="Wingdings"/>
              </a:rPr>
              <a:t>Scrapers installed in ring – orphan equipment; for independent </a:t>
            </a:r>
            <a:r>
              <a:rPr lang="en-US" baseline="0" dirty="0" err="1" smtClean="0">
                <a:sym typeface="Wingdings"/>
              </a:rPr>
              <a:t>emittance</a:t>
            </a:r>
            <a:r>
              <a:rPr lang="en-US" baseline="0" dirty="0" smtClean="0">
                <a:sym typeface="Wingdings"/>
              </a:rPr>
              <a:t> measurement</a:t>
            </a:r>
            <a:endParaRPr lang="en-US" baseline="0" dirty="0" smtClean="0">
              <a:sym typeface="Wingding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2253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>
              <a:sym typeface="Wingding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2253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38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>
                <a:sym typeface="Wingdings"/>
              </a:rPr>
              <a:t>SEM-grid controls problems: gain control card and background suppression</a:t>
            </a:r>
          </a:p>
          <a:p>
            <a:r>
              <a:rPr lang="en-US" baseline="0" dirty="0" smtClean="0">
                <a:sym typeface="Wingdings"/>
              </a:rPr>
              <a:t>Some experience with TRIC cards already (PSB transfer lines) and transformer with TRIC card under test in Linac3.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2253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2253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2253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MCP </a:t>
            </a:r>
            <a:r>
              <a:rPr lang="en-GB" dirty="0" smtClean="0"/>
              <a:t>beam profiler: </a:t>
            </a:r>
          </a:p>
          <a:p>
            <a:r>
              <a:rPr lang="en-GB" dirty="0" smtClean="0"/>
              <a:t>*</a:t>
            </a:r>
            <a:r>
              <a:rPr lang="en-GB" baseline="0" dirty="0" smtClean="0"/>
              <a:t> </a:t>
            </a:r>
            <a:r>
              <a:rPr lang="en-GB" dirty="0" smtClean="0"/>
              <a:t>this system will remain in the charge breeder</a:t>
            </a:r>
            <a:r>
              <a:rPr lang="en-GB" baseline="0" dirty="0" smtClean="0"/>
              <a:t> and injector part of the linac after </a:t>
            </a:r>
            <a:r>
              <a:rPr lang="en-GB" baseline="0" dirty="0" smtClean="0"/>
              <a:t>HIE, but removed from REX </a:t>
            </a:r>
            <a:r>
              <a:rPr lang="en-GB" baseline="0" dirty="0" err="1" smtClean="0"/>
              <a:t>linac</a:t>
            </a:r>
            <a:endParaRPr lang="en-GB" baseline="0" dirty="0" smtClean="0"/>
          </a:p>
          <a:p>
            <a:r>
              <a:rPr lang="en-GB" baseline="0" dirty="0" smtClean="0"/>
              <a:t>* a study was started by F. Zocca and some modification have already been implemented (synchronisation, new control system)</a:t>
            </a:r>
          </a:p>
          <a:p>
            <a:r>
              <a:rPr lang="en-GB" dirty="0" smtClean="0"/>
              <a:t>* More work is needed on the</a:t>
            </a:r>
            <a:r>
              <a:rPr lang="en-GB" baseline="0" dirty="0" smtClean="0"/>
              <a:t> </a:t>
            </a:r>
            <a:r>
              <a:rPr lang="en-GB" dirty="0" smtClean="0"/>
              <a:t>calibration </a:t>
            </a:r>
            <a:r>
              <a:rPr lang="en-GB" dirty="0" smtClean="0"/>
              <a:t>of </a:t>
            </a:r>
            <a:r>
              <a:rPr lang="en-GB" dirty="0" smtClean="0"/>
              <a:t>position and linearity (the beam is deformed due</a:t>
            </a:r>
            <a:r>
              <a:rPr lang="en-GB" baseline="0" dirty="0" smtClean="0"/>
              <a:t> to space charge or optics effect on the electrons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23E90D-8588-4DD0-AE87-71C63029C240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Image: </a:t>
            </a:r>
            <a:r>
              <a:rPr lang="en-US" dirty="0" err="1" smtClean="0"/>
              <a:t>beamlet</a:t>
            </a:r>
            <a:r>
              <a:rPr lang="en-US" baseline="0" dirty="0" smtClean="0"/>
              <a:t> position is shown as a function of number of turns.</a:t>
            </a:r>
          </a:p>
          <a:p>
            <a:r>
              <a:rPr lang="en-US" baseline="0" dirty="0" smtClean="0"/>
              <a:t>Sum signal saturated (difficult gain setting for O(E11)) and oscillation of gate.</a:t>
            </a:r>
          </a:p>
          <a:p>
            <a:r>
              <a:rPr lang="en-US" baseline="0" dirty="0" smtClean="0"/>
              <a:t>Workaround flagging measurements where oscillation present.</a:t>
            </a:r>
          </a:p>
          <a:p>
            <a:r>
              <a:rPr lang="en-US" baseline="0" dirty="0" smtClean="0"/>
              <a:t>Pre-amplifiers won’t be exchanged in the tunnel – search for a good ‘offline’ solution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9436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Directional couplers</a:t>
            </a:r>
            <a:r>
              <a:rPr lang="en-US" baseline="0" dirty="0" smtClean="0"/>
              <a:t> </a:t>
            </a:r>
            <a:r>
              <a:rPr lang="en-US" baseline="0" dirty="0" smtClean="0">
                <a:sym typeface="Wingdings"/>
              </a:rPr>
              <a:t> provide beam direction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4529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New PU at</a:t>
            </a:r>
            <a:r>
              <a:rPr lang="en-US" baseline="0" dirty="0" smtClean="0"/>
              <a:t> start of TT2 will allow to use efficiently the first </a:t>
            </a:r>
            <a:r>
              <a:rPr lang="en-US" baseline="0" dirty="0" err="1" smtClean="0"/>
              <a:t>steerer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46707-6BBD-41A9-B4DF-0C76A73A2D2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300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33203"/>
            <a:ext cx="9144000" cy="61247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81001"/>
            <a:ext cx="7772400" cy="761999"/>
          </a:xfrm>
        </p:spPr>
        <p:txBody>
          <a:bodyPr anchor="t"/>
          <a:lstStyle>
            <a:lvl1pPr algn="l">
              <a:defRPr>
                <a:latin typeface="Georgia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81000" y="1219200"/>
            <a:ext cx="5275052" cy="1295400"/>
          </a:xfrm>
        </p:spPr>
        <p:txBody>
          <a:bodyPr>
            <a:normAutofit/>
          </a:bodyPr>
          <a:lstStyle>
            <a:lvl1pPr marL="0" indent="0" algn="l">
              <a:buNone/>
              <a:defRPr sz="1600" baseline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642BD-17AF-2B40-981B-4F248EA22C37}" type="datetime1">
              <a:rPr lang="en-US" smtClean="0"/>
              <a:t>4/12/12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C9767-3F06-BB43-A6E1-604F0F7C926E}" type="datetime1">
              <a:rPr lang="en-US" smtClean="0"/>
              <a:t>4/12/12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0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0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F474-1F6F-E14C-8A51-D1D84386F610}" type="datetime1">
              <a:rPr lang="en-US" smtClean="0"/>
              <a:t>4/12/12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/>
          <a:srcRect l="-92" t="50811" r="45394" b="-590"/>
          <a:stretch/>
        </p:blipFill>
        <p:spPr>
          <a:xfrm>
            <a:off x="-13648" y="0"/>
            <a:ext cx="9157648" cy="55822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68304" y="1905000"/>
            <a:ext cx="5105400" cy="1143001"/>
          </a:xfrm>
        </p:spPr>
        <p:txBody>
          <a:bodyPr anchor="b" anchorCtr="0">
            <a:normAutofit/>
          </a:bodyPr>
          <a:lstStyle>
            <a:lvl1pPr algn="l">
              <a:defRPr sz="3600" b="0" cap="none">
                <a:latin typeface="Georgia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0" y="3048000"/>
            <a:ext cx="51054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89898-813A-6C4E-8640-23F5C3C22D2E}" type="datetime1">
              <a:rPr lang="en-US" smtClean="0"/>
              <a:t>4/12/12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914400"/>
          </a:xfrm>
        </p:spPr>
        <p:txBody>
          <a:bodyPr anchor="t">
            <a:normAutofit/>
          </a:bodyPr>
          <a:lstStyle>
            <a:lvl1pPr algn="l">
              <a:defRPr sz="2800">
                <a:latin typeface="Georgia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342900" indent="-342900">
              <a:lnSpc>
                <a:spcPct val="150000"/>
              </a:lnSpc>
              <a:spcBef>
                <a:spcPts val="0"/>
              </a:spcBef>
              <a:buSzPct val="130000"/>
              <a:buFont typeface="Arial" pitchFamily="34" charset="0"/>
              <a:buChar char="•"/>
              <a:defRPr sz="2000">
                <a:latin typeface="Georgia" pitchFamily="18" charset="0"/>
              </a:defRPr>
            </a:lvl1pPr>
            <a:lvl2pPr marL="571500" indent="-228600">
              <a:lnSpc>
                <a:spcPct val="150000"/>
              </a:lnSpc>
              <a:spcBef>
                <a:spcPts val="0"/>
              </a:spcBef>
              <a:buSzPct val="60000"/>
              <a:buFont typeface="Courier New" pitchFamily="49" charset="0"/>
              <a:buChar char="o"/>
              <a:defRPr sz="1800">
                <a:latin typeface="Georgia" pitchFamily="18" charset="0"/>
              </a:defRPr>
            </a:lvl2pPr>
            <a:lvl3pPr>
              <a:defRPr sz="2000">
                <a:latin typeface="Georgia" pitchFamily="18" charset="0"/>
              </a:defRPr>
            </a:lvl3pPr>
            <a:lvl4pPr>
              <a:defRPr sz="2000">
                <a:latin typeface="Georgia" pitchFamily="18" charset="0"/>
              </a:defRPr>
            </a:lvl4pPr>
            <a:lvl5pPr>
              <a:defRPr sz="2000">
                <a:latin typeface="Georgia" pitchFamily="18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173C-C73B-3741-90ED-B3D50A4225CB}" type="datetime1">
              <a:rPr lang="en-US" smtClean="0"/>
              <a:t>4/12/12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2973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2973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0F078-1BA4-AE49-8A48-496C44716954}" type="datetime1">
              <a:rPr lang="en-US" smtClean="0"/>
              <a:t>4/12/12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609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62D7E-E81A-1D49-83DB-A0183B14E761}" type="datetime1">
              <a:rPr lang="en-US" smtClean="0"/>
              <a:t>4/12/12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29E45-3669-6B43-8DD0-8AC0A4EF8E9B}" type="datetime1">
              <a:rPr lang="en-US" smtClean="0"/>
              <a:t>4/12/12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6F55-9DF5-714E-8959-DD57F67B960A}" type="datetime1">
              <a:rPr lang="en-US" smtClean="0"/>
              <a:t>4/12/12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3008313" cy="762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14400"/>
            <a:ext cx="5111750" cy="52117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52600"/>
            <a:ext cx="3008313" cy="43735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4206B-B951-F34F-9108-E02C4697B22F}" type="datetime1">
              <a:rPr lang="en-US" smtClean="0"/>
              <a:t>4/12/12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B1C5D-927E-DB4B-9543-1D327B7B1BEC}" type="datetime1">
              <a:rPr lang="en-US" smtClean="0"/>
              <a:t>4/12/12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28800"/>
            <a:ext cx="8229600" cy="4297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2F5627-9450-D54B-B7CC-8BBA8085620B}" type="datetime1">
              <a:rPr lang="en-US" smtClean="0"/>
              <a:t>4/12/12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FC477-0A05-4F3E-8EE9-E015C9089D5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44"/>
          <a:stretch/>
        </p:blipFill>
        <p:spPr>
          <a:xfrm>
            <a:off x="-13251" y="0"/>
            <a:ext cx="9157252" cy="66044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tif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3.xml"/><Relationship Id="rId3" Type="http://schemas.openxmlformats.org/officeDocument/2006/relationships/notesSlide" Target="../notesSlides/notesSlide1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1295400"/>
            <a:ext cx="6477000" cy="16002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en-US" dirty="0" smtClean="0"/>
              <a:t>Instrumentation Performance in </a:t>
            </a:r>
            <a:r>
              <a:rPr lang="en-US" dirty="0" smtClean="0"/>
              <a:t>the Injector </a:t>
            </a:r>
            <a:r>
              <a:rPr lang="en-US" dirty="0"/>
              <a:t> </a:t>
            </a:r>
            <a:r>
              <a:rPr lang="en-US" dirty="0" smtClean="0"/>
              <a:t>Complex in 2012</a:t>
            </a:r>
            <a:br>
              <a:rPr lang="en-US" dirty="0" smtClean="0"/>
            </a:br>
            <a:r>
              <a:rPr lang="en-US" dirty="0" smtClean="0"/>
              <a:t>and Wishes for the Restart after LS1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4800600"/>
            <a:ext cx="7010400" cy="1676400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1800" dirty="0" smtClean="0"/>
              <a:t>B. Mikulec</a:t>
            </a:r>
          </a:p>
          <a:p>
            <a:pPr algn="ctr"/>
            <a:r>
              <a:rPr lang="en-US" sz="1800" dirty="0"/>
              <a:t>o</a:t>
            </a:r>
            <a:r>
              <a:rPr lang="en-US" sz="1800" dirty="0" smtClean="0"/>
              <a:t>n behalf of the LHC Injector Teams</a:t>
            </a:r>
          </a:p>
          <a:p>
            <a:pPr algn="ctr"/>
            <a:r>
              <a:rPr lang="en-US" sz="1800" dirty="0" smtClean="0"/>
              <a:t>+ colleagues from connected machines</a:t>
            </a:r>
          </a:p>
          <a:p>
            <a:pPr algn="ctr"/>
            <a:endParaRPr lang="en-US" sz="1800" dirty="0" smtClean="0"/>
          </a:p>
          <a:p>
            <a:pPr algn="ctr"/>
            <a:r>
              <a:rPr lang="en-US" sz="1800" dirty="0" smtClean="0"/>
              <a:t>BI Day, </a:t>
            </a:r>
            <a:r>
              <a:rPr lang="en-US" sz="1800" dirty="0" err="1" smtClean="0"/>
              <a:t>Archamps</a:t>
            </a:r>
            <a:r>
              <a:rPr lang="en-US" sz="1800" dirty="0" smtClean="0"/>
              <a:t>, 06/12/2012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232206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blinds dir="vert"/>
      </p:transition>
    </mc:Choice>
    <mc:Fallback xmlns="">
      <p:transition xmlns:p14="http://schemas.microsoft.com/office/powerpoint/2010/main">
        <p:blinds dir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534400" cy="914400"/>
          </a:xfrm>
        </p:spPr>
        <p:txBody>
          <a:bodyPr>
            <a:noAutofit/>
          </a:bodyPr>
          <a:lstStyle/>
          <a:p>
            <a:r>
              <a:rPr lang="en-US" sz="2600" dirty="0" smtClean="0"/>
              <a:t>PS – TT2 </a:t>
            </a:r>
            <a:r>
              <a:rPr lang="en-US" sz="2600" dirty="0" smtClean="0"/>
              <a:t>Trajectory Measurement &amp; Steering (YASP)</a:t>
            </a:r>
            <a:endParaRPr lang="en-US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909983"/>
          </a:xfrm>
        </p:spPr>
        <p:txBody>
          <a:bodyPr>
            <a:noAutofit/>
          </a:bodyPr>
          <a:lstStyle/>
          <a:p>
            <a:r>
              <a:rPr lang="en-US" sz="1800" dirty="0" smtClean="0">
                <a:solidFill>
                  <a:srgbClr val="31859C"/>
                </a:solidFill>
              </a:rPr>
              <a:t>TT2 strip line couplers </a:t>
            </a:r>
            <a:r>
              <a:rPr lang="en-US" sz="1800" dirty="0" smtClean="0"/>
              <a:t>used for TT2 beam steering instead of SEM-grids.</a:t>
            </a:r>
            <a:endParaRPr lang="en-US" sz="18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37199" y="2133600"/>
            <a:ext cx="3830001" cy="34902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SzPct val="130000"/>
            </a:pPr>
            <a:r>
              <a:rPr lang="en-US" sz="1800" dirty="0" smtClean="0">
                <a:solidFill>
                  <a:srgbClr val="31859C"/>
                </a:solidFill>
              </a:rPr>
              <a:t>Very good improvement</a:t>
            </a:r>
            <a:r>
              <a:rPr lang="en-US" sz="1800" dirty="0" smtClean="0"/>
              <a:t>, extending trajectory measurement and steering capabilities.</a:t>
            </a:r>
          </a:p>
          <a:p>
            <a:pPr>
              <a:lnSpc>
                <a:spcPct val="150000"/>
              </a:lnSpc>
              <a:buSzPct val="130000"/>
            </a:pPr>
            <a:r>
              <a:rPr lang="en-US" sz="1800" dirty="0" smtClean="0"/>
              <a:t>However, </a:t>
            </a:r>
            <a:r>
              <a:rPr lang="en-US" sz="1800" dirty="0" smtClean="0">
                <a:solidFill>
                  <a:srgbClr val="FF6600"/>
                </a:solidFill>
              </a:rPr>
              <a:t>often some are not available and intervention in TT2 is </a:t>
            </a:r>
            <a:r>
              <a:rPr lang="en-US" sz="1800" dirty="0" smtClean="0">
                <a:solidFill>
                  <a:srgbClr val="FF6600"/>
                </a:solidFill>
              </a:rPr>
              <a:t>required</a:t>
            </a:r>
            <a:r>
              <a:rPr lang="en-US" sz="1800" dirty="0" smtClean="0"/>
              <a:t>.</a:t>
            </a:r>
            <a:endParaRPr lang="en-US" sz="1800" dirty="0" smtClean="0"/>
          </a:p>
          <a:p>
            <a:pPr lvl="1">
              <a:lnSpc>
                <a:spcPct val="150000"/>
              </a:lnSpc>
              <a:buSzPct val="130000"/>
              <a:buFont typeface="Wingdings" charset="2"/>
              <a:buChar char="Ø"/>
            </a:pPr>
            <a:r>
              <a:rPr lang="en-US" sz="1800" dirty="0" smtClean="0">
                <a:solidFill>
                  <a:srgbClr val="FF6600"/>
                </a:solidFill>
              </a:rPr>
              <a:t>Can this be improved </a:t>
            </a:r>
            <a:r>
              <a:rPr lang="en-US" sz="1800" dirty="0" smtClean="0">
                <a:solidFill>
                  <a:srgbClr val="FF6600"/>
                </a:solidFill>
              </a:rPr>
              <a:t>? (Rad-hard electronics or shielded electronics?)</a:t>
            </a:r>
            <a:endParaRPr lang="en-US" sz="1800" dirty="0">
              <a:solidFill>
                <a:srgbClr val="FF6600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241500" y="2590800"/>
            <a:ext cx="4607354" cy="3839457"/>
            <a:chOff x="4241500" y="2590800"/>
            <a:chExt cx="4607354" cy="383945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41500" y="2590800"/>
              <a:ext cx="4607354" cy="3839457"/>
            </a:xfrm>
            <a:prstGeom prst="rect">
              <a:avLst/>
            </a:prstGeom>
          </p:spPr>
        </p:pic>
        <p:sp>
          <p:nvSpPr>
            <p:cNvPr id="7" name="Oval 6"/>
            <p:cNvSpPr/>
            <p:nvPr/>
          </p:nvSpPr>
          <p:spPr>
            <a:xfrm>
              <a:off x="5012168" y="3581400"/>
              <a:ext cx="1160032" cy="420031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5012168" y="5257800"/>
              <a:ext cx="1160032" cy="420031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411767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 – TT2 OTRs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147050" cy="1729316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The 4 OTR screens have been made working and will be used to measure and log transverse </a:t>
            </a:r>
            <a:r>
              <a:rPr lang="en-US" dirty="0" err="1" smtClean="0"/>
              <a:t>emittances</a:t>
            </a:r>
            <a:r>
              <a:rPr lang="en-US" dirty="0" smtClean="0"/>
              <a:t> in the future</a:t>
            </a:r>
            <a:r>
              <a:rPr lang="en-US" dirty="0" smtClean="0"/>
              <a:t>. Commissioning to be continued with BI (</a:t>
            </a:r>
            <a:r>
              <a:rPr lang="en-US" dirty="0" smtClean="0">
                <a:solidFill>
                  <a:srgbClr val="FF6600"/>
                </a:solidFill>
              </a:rPr>
              <a:t>calibration of </a:t>
            </a:r>
            <a:r>
              <a:rPr lang="en-US" dirty="0" err="1" smtClean="0">
                <a:solidFill>
                  <a:srgbClr val="FF6600"/>
                </a:solidFill>
              </a:rPr>
              <a:t>emittance</a:t>
            </a:r>
            <a:r>
              <a:rPr lang="en-US" dirty="0" smtClean="0">
                <a:solidFill>
                  <a:srgbClr val="FF6600"/>
                </a:solidFill>
              </a:rPr>
              <a:t> measurement</a:t>
            </a:r>
            <a:r>
              <a:rPr lang="en-US" dirty="0" smtClean="0"/>
              <a:t>!).</a:t>
            </a:r>
            <a:endParaRPr lang="en-US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920244"/>
            <a:ext cx="7782750" cy="378535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848857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 – Various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81600"/>
          </a:xfrm>
        </p:spPr>
        <p:txBody>
          <a:bodyPr>
            <a:noAutofit/>
          </a:bodyPr>
          <a:lstStyle/>
          <a:p>
            <a:r>
              <a:rPr lang="en-US" sz="1800" dirty="0" smtClean="0">
                <a:solidFill>
                  <a:srgbClr val="31859C"/>
                </a:solidFill>
              </a:rPr>
              <a:t>1000-turn transformer</a:t>
            </a:r>
          </a:p>
          <a:p>
            <a:pPr lvl="1"/>
            <a:r>
              <a:rPr lang="en-US" sz="1600" dirty="0" smtClean="0"/>
              <a:t>Unfortunately not operational due to firmware </a:t>
            </a:r>
            <a:r>
              <a:rPr lang="en-US" sz="1600" dirty="0" smtClean="0"/>
              <a:t>issue.</a:t>
            </a:r>
            <a:endParaRPr lang="en-US" sz="1600" dirty="0" smtClean="0"/>
          </a:p>
          <a:p>
            <a:pPr lvl="1"/>
            <a:r>
              <a:rPr lang="en-US" sz="1600" dirty="0" smtClean="0"/>
              <a:t>Very important tool to measure and control injection losses (during injection bump </a:t>
            </a:r>
            <a:r>
              <a:rPr lang="en-US" sz="1600" dirty="0" smtClean="0"/>
              <a:t>decent; see also last year’s request during BI Day)</a:t>
            </a:r>
            <a:r>
              <a:rPr lang="en-US" sz="1600" dirty="0" smtClean="0"/>
              <a:t>.</a:t>
            </a:r>
          </a:p>
          <a:p>
            <a:pPr lvl="1">
              <a:buFont typeface="Wingdings" charset="2"/>
              <a:buChar char="Ø"/>
            </a:pPr>
            <a:r>
              <a:rPr lang="en-US" sz="1600" dirty="0" smtClean="0">
                <a:solidFill>
                  <a:srgbClr val="FF6600"/>
                </a:solidFill>
              </a:rPr>
              <a:t>Will this be operational after </a:t>
            </a:r>
            <a:r>
              <a:rPr lang="en-US" sz="1600" dirty="0" smtClean="0">
                <a:solidFill>
                  <a:srgbClr val="FF6600"/>
                </a:solidFill>
              </a:rPr>
              <a:t>LS1</a:t>
            </a:r>
            <a:r>
              <a:rPr lang="en-US" sz="1600" dirty="0" smtClean="0"/>
              <a:t>?</a:t>
            </a:r>
            <a:endParaRPr lang="en-US" sz="1600" dirty="0" smtClean="0"/>
          </a:p>
          <a:p>
            <a:r>
              <a:rPr lang="en-US" sz="1800" dirty="0">
                <a:solidFill>
                  <a:srgbClr val="FF6600"/>
                </a:solidFill>
              </a:rPr>
              <a:t>Transverse damper PUs</a:t>
            </a:r>
            <a:r>
              <a:rPr lang="en-US" sz="1800" dirty="0"/>
              <a:t>: improve reliability. </a:t>
            </a:r>
          </a:p>
          <a:p>
            <a:r>
              <a:rPr lang="en-US" sz="1800" dirty="0">
                <a:solidFill>
                  <a:srgbClr val="31859C"/>
                </a:solidFill>
              </a:rPr>
              <a:t>New PU in TT2 </a:t>
            </a:r>
            <a:r>
              <a:rPr lang="en-US" sz="1800" dirty="0"/>
              <a:t>after extraction septum for LS1 restart.</a:t>
            </a:r>
          </a:p>
          <a:p>
            <a:r>
              <a:rPr lang="en-US" sz="1800" dirty="0" smtClean="0"/>
              <a:t>Renovation </a:t>
            </a:r>
            <a:r>
              <a:rPr lang="en-US" sz="1800" dirty="0" smtClean="0"/>
              <a:t>of East Area primary beam line </a:t>
            </a:r>
            <a:r>
              <a:rPr lang="en-US" sz="1800" dirty="0" smtClean="0"/>
              <a:t>instrumentation</a:t>
            </a:r>
            <a:endParaRPr lang="en-US" sz="1800" dirty="0" smtClean="0"/>
          </a:p>
          <a:p>
            <a:pPr lvl="1"/>
            <a:r>
              <a:rPr lang="en-US" sz="1600" dirty="0" smtClean="0">
                <a:solidFill>
                  <a:srgbClr val="31859C"/>
                </a:solidFill>
              </a:rPr>
              <a:t>Fast BCT revived</a:t>
            </a:r>
            <a:r>
              <a:rPr lang="en-US" sz="1600" dirty="0" smtClean="0"/>
              <a:t>, enabling </a:t>
            </a:r>
            <a:r>
              <a:rPr lang="en-US" sz="1600" dirty="0" smtClean="0"/>
              <a:t>cross-calibration </a:t>
            </a:r>
            <a:r>
              <a:rPr lang="en-US" sz="1600" dirty="0" smtClean="0"/>
              <a:t>of secondary emission chambers, using fast extracted beam</a:t>
            </a:r>
            <a:r>
              <a:rPr lang="en-US" sz="1600" dirty="0" smtClean="0"/>
              <a:t>.</a:t>
            </a:r>
          </a:p>
          <a:p>
            <a:r>
              <a:rPr lang="en-US" sz="1800" dirty="0" smtClean="0"/>
              <a:t>Logging</a:t>
            </a:r>
            <a:r>
              <a:rPr lang="en-US" sz="1800" dirty="0" smtClean="0"/>
              <a:t>:</a:t>
            </a:r>
          </a:p>
          <a:p>
            <a:pPr lvl="1"/>
            <a:r>
              <a:rPr lang="en-US" sz="1600" dirty="0" smtClean="0"/>
              <a:t>In 2012 we started logging more acquisitions from BI equipment.</a:t>
            </a:r>
          </a:p>
          <a:p>
            <a:pPr lvl="1"/>
            <a:r>
              <a:rPr lang="en-US" sz="1600" dirty="0" smtClean="0"/>
              <a:t>After LS1 this will be further extended.</a:t>
            </a:r>
          </a:p>
          <a:p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459723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EAST</a:t>
            </a:r>
            <a:r>
              <a:rPr lang="en-US" dirty="0" smtClean="0"/>
              <a:t> 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Install </a:t>
            </a:r>
            <a:r>
              <a:rPr lang="en-US" dirty="0" smtClean="0">
                <a:solidFill>
                  <a:srgbClr val="31859C"/>
                </a:solidFill>
              </a:rPr>
              <a:t>BLMs in primary beam lines</a:t>
            </a:r>
          </a:p>
          <a:p>
            <a:pPr lvl="1"/>
            <a:r>
              <a:rPr lang="en-US" dirty="0" smtClean="0"/>
              <a:t>OP request, but will only happen after LS1.</a:t>
            </a:r>
          </a:p>
          <a:p>
            <a:r>
              <a:rPr lang="en-US" dirty="0" smtClean="0">
                <a:solidFill>
                  <a:srgbClr val="31859C"/>
                </a:solidFill>
              </a:rPr>
              <a:t>BTV adaptation to new marguerites</a:t>
            </a:r>
          </a:p>
          <a:p>
            <a:pPr lvl="1"/>
            <a:r>
              <a:rPr lang="en-US" dirty="0" smtClean="0"/>
              <a:t>Present marguerites old and fragile, where </a:t>
            </a:r>
            <a:r>
              <a:rPr lang="en-US" dirty="0" smtClean="0">
                <a:solidFill>
                  <a:srgbClr val="FF6600"/>
                </a:solidFill>
              </a:rPr>
              <a:t>EITHER</a:t>
            </a:r>
            <a:r>
              <a:rPr lang="en-US" dirty="0" smtClean="0"/>
              <a:t> target heads </a:t>
            </a:r>
            <a:r>
              <a:rPr lang="en-US" dirty="0" smtClean="0">
                <a:solidFill>
                  <a:srgbClr val="FF6600"/>
                </a:solidFill>
              </a:rPr>
              <a:t>OR</a:t>
            </a:r>
            <a:r>
              <a:rPr lang="en-US" dirty="0" smtClean="0"/>
              <a:t> screen can be used</a:t>
            </a:r>
          </a:p>
          <a:p>
            <a:pPr lvl="1"/>
            <a:r>
              <a:rPr lang="en-US" dirty="0" smtClean="0"/>
              <a:t>New layout (for after LS1) offers combined </a:t>
            </a:r>
            <a:r>
              <a:rPr lang="en-US" dirty="0" smtClean="0">
                <a:solidFill>
                  <a:srgbClr val="FF6600"/>
                </a:solidFill>
              </a:rPr>
              <a:t>target AND screen </a:t>
            </a:r>
            <a:r>
              <a:rPr lang="en-US" dirty="0" smtClean="0"/>
              <a:t>position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13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7218" y="4343400"/>
            <a:ext cx="3992465" cy="2276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14198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927" y="1524000"/>
            <a:ext cx="8540673" cy="48006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Intensity </a:t>
            </a:r>
            <a:r>
              <a:rPr lang="en-US" sz="2000" dirty="0" smtClean="0"/>
              <a:t>measurement during the AD cycle with DSP-based </a:t>
            </a:r>
            <a:r>
              <a:rPr lang="en-US" sz="2000" dirty="0" err="1" smtClean="0"/>
              <a:t>Schottky</a:t>
            </a:r>
            <a:r>
              <a:rPr lang="en-US" sz="2000" dirty="0" smtClean="0"/>
              <a:t> analysis </a:t>
            </a:r>
            <a:r>
              <a:rPr lang="en-US" dirty="0" smtClean="0">
                <a:sym typeface="Wingdings"/>
              </a:rPr>
              <a:t>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31859C"/>
                </a:solidFill>
              </a:rPr>
              <a:t>the workhorse of AD diagnostics; constantly in use and extremely useful/important. No faults over the year – </a:t>
            </a:r>
            <a:r>
              <a:rPr lang="en-US" sz="2000" dirty="0" smtClean="0">
                <a:solidFill>
                  <a:srgbClr val="FF6600"/>
                </a:solidFill>
              </a:rPr>
              <a:t>please keep it </a:t>
            </a:r>
            <a:r>
              <a:rPr lang="en-US" sz="2000" dirty="0" smtClean="0">
                <a:solidFill>
                  <a:srgbClr val="FF6600"/>
                </a:solidFill>
              </a:rPr>
              <a:t>up!</a:t>
            </a:r>
            <a:endParaRPr lang="en-US" sz="2000" dirty="0">
              <a:solidFill>
                <a:srgbClr val="FF6600"/>
              </a:solidFill>
            </a:endParaRPr>
          </a:p>
          <a:p>
            <a:r>
              <a:rPr lang="en-US" sz="2000" dirty="0" smtClean="0"/>
              <a:t>All </a:t>
            </a:r>
            <a:r>
              <a:rPr lang="en-US" sz="2000" dirty="0" smtClean="0"/>
              <a:t>MWPCs </a:t>
            </a:r>
            <a:r>
              <a:rPr lang="en-US" sz="2000" dirty="0" smtClean="0"/>
              <a:t>in the ejection lines are now replaced with GEM-detectors including new electronics &amp; </a:t>
            </a:r>
            <a:r>
              <a:rPr lang="en-US" sz="2000" dirty="0" smtClean="0"/>
              <a:t>controls </a:t>
            </a:r>
            <a:r>
              <a:rPr lang="en-US" sz="2000" dirty="0" smtClean="0"/>
              <a:t>interface: </a:t>
            </a:r>
            <a:r>
              <a:rPr lang="en-US" sz="2000" dirty="0" smtClean="0">
                <a:solidFill>
                  <a:srgbClr val="31859C"/>
                </a:solidFill>
              </a:rPr>
              <a:t>In regular use for all of 2012 </a:t>
            </a:r>
            <a:r>
              <a:rPr lang="en-US" dirty="0" smtClean="0">
                <a:solidFill>
                  <a:srgbClr val="31859C"/>
                </a:solidFill>
                <a:sym typeface="Wingdings"/>
              </a:rPr>
              <a:t></a:t>
            </a:r>
            <a:r>
              <a:rPr lang="en-US" sz="2000" dirty="0" smtClean="0">
                <a:solidFill>
                  <a:srgbClr val="31859C"/>
                </a:solidFill>
              </a:rPr>
              <a:t> </a:t>
            </a:r>
            <a:r>
              <a:rPr lang="en-US" dirty="0" smtClean="0">
                <a:solidFill>
                  <a:srgbClr val="31859C"/>
                </a:solidFill>
              </a:rPr>
              <a:t>better</a:t>
            </a:r>
            <a:r>
              <a:rPr lang="en-US" sz="2000" dirty="0" smtClean="0">
                <a:solidFill>
                  <a:srgbClr val="31859C"/>
                </a:solidFill>
              </a:rPr>
              <a:t> </a:t>
            </a:r>
            <a:r>
              <a:rPr lang="en-US" sz="2000" dirty="0" smtClean="0">
                <a:solidFill>
                  <a:srgbClr val="31859C"/>
                </a:solidFill>
              </a:rPr>
              <a:t>profile </a:t>
            </a:r>
            <a:r>
              <a:rPr lang="en-US" sz="2000" dirty="0" smtClean="0">
                <a:solidFill>
                  <a:srgbClr val="31859C"/>
                </a:solidFill>
              </a:rPr>
              <a:t>measurements; helped </a:t>
            </a:r>
            <a:r>
              <a:rPr lang="en-US" sz="2000" dirty="0" smtClean="0">
                <a:solidFill>
                  <a:srgbClr val="31859C"/>
                </a:solidFill>
              </a:rPr>
              <a:t>in optics validation and </a:t>
            </a:r>
            <a:r>
              <a:rPr lang="en-US" sz="2000" dirty="0" smtClean="0">
                <a:solidFill>
                  <a:srgbClr val="31859C"/>
                </a:solidFill>
              </a:rPr>
              <a:t>machine improvements</a:t>
            </a:r>
            <a:r>
              <a:rPr lang="en-US" dirty="0">
                <a:solidFill>
                  <a:srgbClr val="31859C"/>
                </a:solidFill>
              </a:rPr>
              <a:t>;</a:t>
            </a:r>
            <a:r>
              <a:rPr lang="en-US" sz="2000" dirty="0" smtClean="0">
                <a:solidFill>
                  <a:srgbClr val="31859C"/>
                </a:solidFill>
              </a:rPr>
              <a:t> </a:t>
            </a:r>
            <a:r>
              <a:rPr lang="en-US" sz="2000" dirty="0" smtClean="0">
                <a:solidFill>
                  <a:srgbClr val="31859C"/>
                </a:solidFill>
              </a:rPr>
              <a:t>also very </a:t>
            </a:r>
            <a:r>
              <a:rPr lang="en-US" sz="2000" dirty="0" smtClean="0">
                <a:solidFill>
                  <a:srgbClr val="31859C"/>
                </a:solidFill>
              </a:rPr>
              <a:t>reliable!</a:t>
            </a:r>
            <a:endParaRPr lang="en-US" sz="2000" dirty="0" smtClean="0">
              <a:solidFill>
                <a:srgbClr val="31859C"/>
              </a:solidFill>
            </a:endParaRPr>
          </a:p>
          <a:p>
            <a:r>
              <a:rPr lang="en-US" dirty="0"/>
              <a:t>B</a:t>
            </a:r>
            <a:r>
              <a:rPr lang="en-US" sz="2000" dirty="0" smtClean="0"/>
              <a:t>TV </a:t>
            </a:r>
            <a:r>
              <a:rPr lang="en-US" sz="2000" dirty="0" smtClean="0"/>
              <a:t>cameras replaced with CCD-type: </a:t>
            </a:r>
            <a:r>
              <a:rPr lang="en-US" sz="2000" dirty="0" smtClean="0">
                <a:solidFill>
                  <a:srgbClr val="31859C"/>
                </a:solidFill>
              </a:rPr>
              <a:t>now possible to </a:t>
            </a:r>
            <a:r>
              <a:rPr lang="en-US" sz="2000" dirty="0" smtClean="0">
                <a:solidFill>
                  <a:srgbClr val="31859C"/>
                </a:solidFill>
              </a:rPr>
              <a:t>observe the faint and large </a:t>
            </a:r>
            <a:r>
              <a:rPr lang="en-US" sz="2000" dirty="0" err="1" smtClean="0">
                <a:solidFill>
                  <a:srgbClr val="31859C"/>
                </a:solidFill>
              </a:rPr>
              <a:t>pbar</a:t>
            </a:r>
            <a:r>
              <a:rPr lang="en-US" sz="2000" dirty="0" smtClean="0">
                <a:solidFill>
                  <a:srgbClr val="31859C"/>
                </a:solidFill>
              </a:rPr>
              <a:t> beams in the injection line downstream of the target</a:t>
            </a:r>
            <a:r>
              <a:rPr lang="en-US" sz="2000" dirty="0" smtClean="0">
                <a:solidFill>
                  <a:srgbClr val="31859C"/>
                </a:solidFill>
              </a:rPr>
              <a:t>.</a:t>
            </a:r>
            <a:endParaRPr lang="en-US" sz="2000" dirty="0" smtClean="0">
              <a:solidFill>
                <a:srgbClr val="3185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8840F-61C6-409B-A5A4-3E35CDEE92B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914400"/>
          </a:xfrm>
        </p:spPr>
        <p:txBody>
          <a:bodyPr/>
          <a:lstStyle/>
          <a:p>
            <a:r>
              <a:rPr lang="en-US" dirty="0" smtClean="0"/>
              <a:t>AD – 2012 Highlights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350795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927" y="1600200"/>
            <a:ext cx="8308615" cy="4817368"/>
          </a:xfrm>
        </p:spPr>
        <p:txBody>
          <a:bodyPr>
            <a:normAutofit/>
          </a:bodyPr>
          <a:lstStyle/>
          <a:p>
            <a:r>
              <a:rPr lang="en-US" sz="2000" dirty="0" smtClean="0"/>
              <a:t>Renewal </a:t>
            </a:r>
            <a:r>
              <a:rPr lang="en-US" sz="2000" dirty="0" smtClean="0"/>
              <a:t>of orbit and </a:t>
            </a:r>
            <a:r>
              <a:rPr lang="en-US" dirty="0" err="1" smtClean="0"/>
              <a:t>ionisation</a:t>
            </a:r>
            <a:r>
              <a:rPr lang="en-US" dirty="0" smtClean="0"/>
              <a:t> profile monitor</a:t>
            </a:r>
            <a:r>
              <a:rPr lang="en-US" sz="2000" dirty="0" smtClean="0"/>
              <a:t> </a:t>
            </a:r>
            <a:r>
              <a:rPr lang="en-US" sz="2000" dirty="0" smtClean="0"/>
              <a:t>systems in LS1; </a:t>
            </a:r>
            <a:r>
              <a:rPr lang="en-US" sz="2000" dirty="0" smtClean="0">
                <a:solidFill>
                  <a:srgbClr val="FF6600"/>
                </a:solidFill>
              </a:rPr>
              <a:t>orbit </a:t>
            </a:r>
            <a:r>
              <a:rPr lang="en-US" dirty="0" smtClean="0">
                <a:solidFill>
                  <a:srgbClr val="FF6600"/>
                </a:solidFill>
              </a:rPr>
              <a:t>measuremen</a:t>
            </a:r>
            <a:r>
              <a:rPr lang="en-US" sz="2000" dirty="0" smtClean="0">
                <a:solidFill>
                  <a:srgbClr val="FF6600"/>
                </a:solidFill>
              </a:rPr>
              <a:t>ts </a:t>
            </a:r>
            <a:r>
              <a:rPr lang="en-US" sz="2000" dirty="0" smtClean="0">
                <a:solidFill>
                  <a:srgbClr val="FF6600"/>
                </a:solidFill>
              </a:rPr>
              <a:t>during ramps highly </a:t>
            </a:r>
            <a:r>
              <a:rPr lang="en-US" sz="2000" dirty="0" smtClean="0">
                <a:solidFill>
                  <a:srgbClr val="FF6600"/>
                </a:solidFill>
              </a:rPr>
              <a:t>desirable!</a:t>
            </a:r>
            <a:endParaRPr lang="en-US" sz="2000" dirty="0" smtClean="0">
              <a:solidFill>
                <a:srgbClr val="FF6600"/>
              </a:solidFill>
            </a:endParaRPr>
          </a:p>
          <a:p>
            <a:r>
              <a:rPr lang="en-US" sz="2000" dirty="0" smtClean="0"/>
              <a:t>BBQ-tune system: </a:t>
            </a:r>
            <a:r>
              <a:rPr lang="en-US" sz="2000" dirty="0" smtClean="0">
                <a:solidFill>
                  <a:srgbClr val="FF6600"/>
                </a:solidFill>
              </a:rPr>
              <a:t>in the pipeline; </a:t>
            </a:r>
            <a:r>
              <a:rPr lang="en-US" sz="2000" dirty="0" smtClean="0">
                <a:solidFill>
                  <a:srgbClr val="FF6600"/>
                </a:solidFill>
              </a:rPr>
              <a:t>measurements </a:t>
            </a:r>
            <a:r>
              <a:rPr lang="en-US" sz="2000" dirty="0" smtClean="0">
                <a:solidFill>
                  <a:srgbClr val="FF6600"/>
                </a:solidFill>
              </a:rPr>
              <a:t>during ramps highly </a:t>
            </a:r>
            <a:r>
              <a:rPr lang="en-US" sz="2000" dirty="0" smtClean="0">
                <a:solidFill>
                  <a:srgbClr val="FF6600"/>
                </a:solidFill>
              </a:rPr>
              <a:t>desirable!</a:t>
            </a:r>
          </a:p>
          <a:p>
            <a:endParaRPr lang="en-US" sz="2000" dirty="0" smtClean="0">
              <a:solidFill>
                <a:srgbClr val="FF6600"/>
              </a:solidFill>
            </a:endParaRPr>
          </a:p>
          <a:p>
            <a:r>
              <a:rPr lang="en-US" sz="2000" dirty="0" smtClean="0">
                <a:solidFill>
                  <a:srgbClr val="FF6600"/>
                </a:solidFill>
              </a:rPr>
              <a:t>Complete </a:t>
            </a:r>
            <a:r>
              <a:rPr lang="en-US" sz="2000" dirty="0" smtClean="0">
                <a:solidFill>
                  <a:srgbClr val="FF6600"/>
                </a:solidFill>
              </a:rPr>
              <a:t>AD controls renovation </a:t>
            </a:r>
            <a:r>
              <a:rPr lang="en-US" sz="2000" dirty="0" smtClean="0"/>
              <a:t>in LS1 (front-end renewal, FESA, </a:t>
            </a:r>
            <a:r>
              <a:rPr lang="en-US" dirty="0" smtClean="0"/>
              <a:t>MTG</a:t>
            </a:r>
            <a:r>
              <a:rPr lang="en-US" sz="2000" dirty="0" smtClean="0"/>
              <a:t>, </a:t>
            </a:r>
            <a:r>
              <a:rPr lang="en-US" sz="2000" dirty="0" err="1" smtClean="0"/>
              <a:t>InCA</a:t>
            </a:r>
            <a:r>
              <a:rPr lang="en-US" sz="2000" dirty="0" smtClean="0"/>
              <a:t>, HW renewal) </a:t>
            </a:r>
            <a:r>
              <a:rPr lang="en-US" dirty="0" smtClean="0">
                <a:sym typeface="Wingdings"/>
              </a:rPr>
              <a:t></a:t>
            </a:r>
            <a:r>
              <a:rPr lang="en-US" sz="2000" dirty="0" smtClean="0"/>
              <a:t> </a:t>
            </a:r>
            <a:r>
              <a:rPr lang="en-US" dirty="0" smtClean="0">
                <a:solidFill>
                  <a:srgbClr val="FF6600"/>
                </a:solidFill>
              </a:rPr>
              <a:t>keep posted…</a:t>
            </a:r>
            <a:r>
              <a:rPr lang="en-US" sz="2000" dirty="0" smtClean="0">
                <a:solidFill>
                  <a:srgbClr val="FF6600"/>
                </a:solidFill>
              </a:rPr>
              <a:t>!</a:t>
            </a:r>
            <a:endParaRPr lang="en-US" sz="2000" dirty="0" smtClean="0">
              <a:solidFill>
                <a:srgbClr val="FF6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D8840F-61C6-409B-A5A4-3E35CDEE92B5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 – Post LS1 Wishes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101769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SPS (1)</a:t>
            </a:r>
            <a:endParaRPr lang="en-GB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>
                <a:solidFill>
                  <a:srgbClr val="31859C"/>
                </a:solidFill>
              </a:rPr>
              <a:t>Cameras</a:t>
            </a:r>
            <a:endParaRPr lang="en-GB" dirty="0" smtClean="0"/>
          </a:p>
          <a:p>
            <a:pPr lvl="1"/>
            <a:r>
              <a:rPr lang="en-GB" dirty="0" smtClean="0"/>
              <a:t> Some cameras in TT10 and TT20 have ‘</a:t>
            </a:r>
            <a:r>
              <a:rPr lang="en-GB" dirty="0" smtClean="0">
                <a:solidFill>
                  <a:srgbClr val="FF6600"/>
                </a:solidFill>
              </a:rPr>
              <a:t>blind spot</a:t>
            </a:r>
            <a:r>
              <a:rPr lang="en-GB" dirty="0" smtClean="0"/>
              <a:t>’ in the centre after years of intensive use.</a:t>
            </a:r>
          </a:p>
          <a:p>
            <a:pPr lvl="1"/>
            <a:r>
              <a:rPr lang="en-GB" dirty="0" smtClean="0">
                <a:solidFill>
                  <a:srgbClr val="FF6600"/>
                </a:solidFill>
              </a:rPr>
              <a:t>Ring cameras </a:t>
            </a:r>
            <a:r>
              <a:rPr lang="en-GB" dirty="0" smtClean="0"/>
              <a:t>in </a:t>
            </a:r>
            <a:r>
              <a:rPr lang="en-GB" dirty="0" smtClean="0"/>
              <a:t>LSS</a:t>
            </a:r>
            <a:r>
              <a:rPr lang="en-GB" dirty="0" smtClean="0"/>
              <a:t>2 </a:t>
            </a:r>
            <a:r>
              <a:rPr lang="en-GB" dirty="0" smtClean="0"/>
              <a:t>and </a:t>
            </a:r>
            <a:r>
              <a:rPr lang="en-GB" dirty="0" smtClean="0"/>
              <a:t>LSS</a:t>
            </a:r>
            <a:r>
              <a:rPr lang="en-GB" dirty="0" smtClean="0"/>
              <a:t>6 </a:t>
            </a:r>
            <a:r>
              <a:rPr lang="en-GB" dirty="0" smtClean="0"/>
              <a:t>are only used in case of really big trouble. They have not been used during last years and have an old (or non existing) control. </a:t>
            </a:r>
            <a:r>
              <a:rPr lang="en-GB" dirty="0" smtClean="0">
                <a:solidFill>
                  <a:srgbClr val="FF0000"/>
                </a:solidFill>
              </a:rPr>
              <a:t>After LS1 </a:t>
            </a:r>
            <a:r>
              <a:rPr lang="en-GB" dirty="0" smtClean="0"/>
              <a:t>we will face a difficult start up, where these cameras might be needed, so they have </a:t>
            </a:r>
            <a:r>
              <a:rPr lang="en-GB" dirty="0" smtClean="0">
                <a:solidFill>
                  <a:srgbClr val="FF6600"/>
                </a:solidFill>
              </a:rPr>
              <a:t>to be put in an operational state</a:t>
            </a:r>
            <a:r>
              <a:rPr lang="en-GB" dirty="0" smtClean="0"/>
              <a:t>.</a:t>
            </a:r>
          </a:p>
          <a:p>
            <a:pPr lvl="1"/>
            <a:endParaRPr lang="en-GB" dirty="0" smtClean="0"/>
          </a:p>
          <a:p>
            <a:r>
              <a:rPr lang="en-GB" dirty="0" smtClean="0">
                <a:solidFill>
                  <a:srgbClr val="31859C"/>
                </a:solidFill>
              </a:rPr>
              <a:t>SEM (position and profile monitors in TT10 and TT20)</a:t>
            </a:r>
          </a:p>
          <a:p>
            <a:pPr lvl="1"/>
            <a:r>
              <a:rPr lang="en-GB" dirty="0" smtClean="0"/>
              <a:t>TT10 SEM-grid spacing too coarse for small beams (LHC beams)</a:t>
            </a:r>
            <a:endParaRPr lang="en-GB" dirty="0" smtClean="0"/>
          </a:p>
          <a:p>
            <a:pPr lvl="1"/>
            <a:r>
              <a:rPr lang="en-GB" dirty="0" smtClean="0"/>
              <a:t>SEM-grids </a:t>
            </a:r>
            <a:r>
              <a:rPr lang="en-GB" dirty="0" smtClean="0"/>
              <a:t>in splitter region of </a:t>
            </a:r>
            <a:r>
              <a:rPr lang="en-GB" dirty="0" smtClean="0"/>
              <a:t>TT20 </a:t>
            </a:r>
            <a:r>
              <a:rPr lang="en-GB" dirty="0" smtClean="0"/>
              <a:t>have bad channels.</a:t>
            </a:r>
          </a:p>
          <a:p>
            <a:pPr lvl="1"/>
            <a:r>
              <a:rPr lang="en-GB" dirty="0" smtClean="0"/>
              <a:t>Motors on mini-</a:t>
            </a:r>
            <a:r>
              <a:rPr lang="en-GB" dirty="0" smtClean="0"/>
              <a:t>scan </a:t>
            </a:r>
            <a:r>
              <a:rPr lang="en-GB" dirty="0" smtClean="0"/>
              <a:t>of </a:t>
            </a:r>
            <a:r>
              <a:rPr lang="en-GB" dirty="0" smtClean="0"/>
              <a:t>T2 (NA) </a:t>
            </a:r>
            <a:r>
              <a:rPr lang="en-GB" dirty="0" smtClean="0"/>
              <a:t>not </a:t>
            </a:r>
            <a:r>
              <a:rPr lang="en-GB" dirty="0" smtClean="0"/>
              <a:t>working.  </a:t>
            </a:r>
            <a:endParaRPr lang="en-GB" b="1" dirty="0" smtClean="0"/>
          </a:p>
          <a:p>
            <a:pPr lvl="1"/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472684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 </a:t>
            </a:r>
            <a:r>
              <a:rPr lang="en-GB" dirty="0" smtClean="0"/>
              <a:t>(2)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97363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>
                <a:solidFill>
                  <a:srgbClr val="31859C"/>
                </a:solidFill>
              </a:rPr>
              <a:t>BPMs </a:t>
            </a:r>
            <a:r>
              <a:rPr lang="en-GB" dirty="0" smtClean="0">
                <a:solidFill>
                  <a:srgbClr val="31859C"/>
                </a:solidFill>
              </a:rPr>
              <a:t>in transfer </a:t>
            </a:r>
            <a:r>
              <a:rPr lang="en-GB" dirty="0" smtClean="0">
                <a:solidFill>
                  <a:srgbClr val="31859C"/>
                </a:solidFill>
              </a:rPr>
              <a:t>lines</a:t>
            </a:r>
            <a:endParaRPr lang="en-GB" dirty="0" smtClean="0">
              <a:solidFill>
                <a:srgbClr val="31859C"/>
              </a:solidFill>
            </a:endParaRPr>
          </a:p>
          <a:p>
            <a:pPr lvl="1"/>
            <a:r>
              <a:rPr lang="en-GB" dirty="0" smtClean="0"/>
              <a:t>Failing </a:t>
            </a:r>
            <a:r>
              <a:rPr lang="en-GB" dirty="0" smtClean="0"/>
              <a:t>BPMs </a:t>
            </a:r>
            <a:r>
              <a:rPr lang="en-GB" dirty="0" smtClean="0"/>
              <a:t>in regions with high losses and </a:t>
            </a:r>
            <a:r>
              <a:rPr lang="en-GB" dirty="0" smtClean="0"/>
              <a:t>radiation: </a:t>
            </a:r>
            <a:r>
              <a:rPr lang="en-GB" dirty="0" smtClean="0"/>
              <a:t>end of TT10, close to CNGS target, close to HiRadMat experiments. </a:t>
            </a:r>
            <a:r>
              <a:rPr lang="en-GB" dirty="0">
                <a:solidFill>
                  <a:srgbClr val="FF6600"/>
                </a:solidFill>
              </a:rPr>
              <a:t>C</a:t>
            </a:r>
            <a:r>
              <a:rPr lang="en-GB" dirty="0" smtClean="0">
                <a:solidFill>
                  <a:srgbClr val="FF6600"/>
                </a:solidFill>
              </a:rPr>
              <a:t>ould a more radiation hard version be developed?</a:t>
            </a:r>
          </a:p>
          <a:p>
            <a:pPr lvl="1"/>
            <a:endParaRPr lang="en-GB" dirty="0" smtClean="0">
              <a:solidFill>
                <a:srgbClr val="0070C0"/>
              </a:solidFill>
            </a:endParaRPr>
          </a:p>
          <a:p>
            <a:r>
              <a:rPr lang="en-GB" dirty="0" smtClean="0">
                <a:solidFill>
                  <a:srgbClr val="31859C"/>
                </a:solidFill>
              </a:rPr>
              <a:t>MOPOS</a:t>
            </a:r>
          </a:p>
          <a:p>
            <a:pPr lvl="1"/>
            <a:r>
              <a:rPr lang="en-GB" dirty="0" smtClean="0">
                <a:solidFill>
                  <a:srgbClr val="FF6600"/>
                </a:solidFill>
              </a:rPr>
              <a:t>Some bad </a:t>
            </a:r>
            <a:r>
              <a:rPr lang="en-GB" dirty="0" smtClean="0">
                <a:solidFill>
                  <a:srgbClr val="FF6600"/>
                </a:solidFill>
              </a:rPr>
              <a:t>PUs </a:t>
            </a:r>
            <a:r>
              <a:rPr lang="en-GB" dirty="0" smtClean="0">
                <a:solidFill>
                  <a:srgbClr val="FF6600"/>
                </a:solidFill>
              </a:rPr>
              <a:t>in LSS1, LSS2 </a:t>
            </a:r>
            <a:r>
              <a:rPr lang="en-GB" dirty="0" smtClean="0"/>
              <a:t>need interventions in the tunnel.</a:t>
            </a:r>
          </a:p>
          <a:p>
            <a:pPr lvl="1"/>
            <a:r>
              <a:rPr lang="en-GB" dirty="0" smtClean="0"/>
              <a:t>Still an issue with </a:t>
            </a:r>
            <a:r>
              <a:rPr lang="en-GB" dirty="0" smtClean="0">
                <a:solidFill>
                  <a:srgbClr val="FF6600"/>
                </a:solidFill>
              </a:rPr>
              <a:t>acquisition on very long cycles </a:t>
            </a:r>
            <a:r>
              <a:rPr lang="en-GB" dirty="0" smtClean="0"/>
              <a:t>(&gt;</a:t>
            </a:r>
            <a:r>
              <a:rPr lang="en-GB" dirty="0" smtClean="0"/>
              <a:t>21 s).</a:t>
            </a:r>
            <a:endParaRPr lang="en-GB" dirty="0" smtClean="0"/>
          </a:p>
          <a:p>
            <a:pPr lvl="1"/>
            <a:endParaRPr lang="en-GB" dirty="0" smtClean="0"/>
          </a:p>
          <a:p>
            <a:r>
              <a:rPr lang="en-GB" dirty="0" smtClean="0">
                <a:solidFill>
                  <a:srgbClr val="31859C"/>
                </a:solidFill>
              </a:rPr>
              <a:t>BCT</a:t>
            </a:r>
          </a:p>
          <a:p>
            <a:pPr lvl="1"/>
            <a:r>
              <a:rPr lang="en-GB" dirty="0" smtClean="0">
                <a:solidFill>
                  <a:srgbClr val="FF6600"/>
                </a:solidFill>
              </a:rPr>
              <a:t>New BCT in LSS5 for </a:t>
            </a:r>
            <a:r>
              <a:rPr lang="en-GB" smtClean="0">
                <a:solidFill>
                  <a:srgbClr val="FF6600"/>
                </a:solidFill>
              </a:rPr>
              <a:t>Fixed Target </a:t>
            </a:r>
            <a:r>
              <a:rPr lang="en-GB" dirty="0" smtClean="0">
                <a:solidFill>
                  <a:srgbClr val="FF6600"/>
                </a:solidFill>
              </a:rPr>
              <a:t>intensity interlock </a:t>
            </a:r>
            <a:r>
              <a:rPr lang="en-GB" dirty="0" smtClean="0"/>
              <a:t>(primary Pb-beam) expected to be </a:t>
            </a:r>
            <a:r>
              <a:rPr lang="en-GB" dirty="0" smtClean="0">
                <a:solidFill>
                  <a:srgbClr val="FF0000"/>
                </a:solidFill>
              </a:rPr>
              <a:t>operational after LS1</a:t>
            </a:r>
            <a:r>
              <a:rPr lang="en-GB" dirty="0" smtClean="0"/>
              <a:t>.</a:t>
            </a:r>
          </a:p>
          <a:p>
            <a:pPr marL="274320" lvl="1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60870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 </a:t>
            </a:r>
            <a:r>
              <a:rPr lang="en-GB" dirty="0" smtClean="0"/>
              <a:t>(3)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297363"/>
          </a:xfrm>
        </p:spPr>
        <p:txBody>
          <a:bodyPr/>
          <a:lstStyle/>
          <a:p>
            <a:r>
              <a:rPr lang="en-GB" dirty="0" smtClean="0">
                <a:solidFill>
                  <a:srgbClr val="31859C"/>
                </a:solidFill>
              </a:rPr>
              <a:t>Spill </a:t>
            </a:r>
            <a:r>
              <a:rPr lang="en-GB" dirty="0" smtClean="0">
                <a:solidFill>
                  <a:srgbClr val="31859C"/>
                </a:solidFill>
              </a:rPr>
              <a:t>measurement in TT20</a:t>
            </a:r>
            <a:endParaRPr lang="en-GB" dirty="0" smtClean="0">
              <a:solidFill>
                <a:srgbClr val="31859C"/>
              </a:solidFill>
            </a:endParaRPr>
          </a:p>
          <a:p>
            <a:pPr lvl="1"/>
            <a:r>
              <a:rPr lang="en-GB" dirty="0" smtClean="0"/>
              <a:t>A </a:t>
            </a:r>
            <a:r>
              <a:rPr lang="en-GB" dirty="0" smtClean="0">
                <a:solidFill>
                  <a:srgbClr val="FF6600"/>
                </a:solidFill>
              </a:rPr>
              <a:t>high bandwidth </a:t>
            </a:r>
            <a:r>
              <a:rPr lang="en-GB" dirty="0" smtClean="0"/>
              <a:t>(</a:t>
            </a:r>
            <a:r>
              <a:rPr lang="en-GB" dirty="0" smtClean="0"/>
              <a:t>10 MHz </a:t>
            </a:r>
            <a:r>
              <a:rPr lang="en-GB" dirty="0" smtClean="0"/>
              <a:t>or higher) </a:t>
            </a:r>
            <a:r>
              <a:rPr lang="en-GB" dirty="0" smtClean="0">
                <a:solidFill>
                  <a:srgbClr val="FF6600"/>
                </a:solidFill>
              </a:rPr>
              <a:t>intensity acquisition in TT20 </a:t>
            </a:r>
            <a:r>
              <a:rPr lang="en-GB" dirty="0" smtClean="0"/>
              <a:t>in order to check the de-bunching. In the past a PM was used (only for ions). </a:t>
            </a:r>
            <a:r>
              <a:rPr lang="en-GB" dirty="0" smtClean="0">
                <a:solidFill>
                  <a:srgbClr val="FF6600"/>
                </a:solidFill>
              </a:rPr>
              <a:t>A new system, robust enough to cope with </a:t>
            </a:r>
            <a:r>
              <a:rPr lang="en-GB" dirty="0" smtClean="0">
                <a:solidFill>
                  <a:srgbClr val="FF6600"/>
                </a:solidFill>
              </a:rPr>
              <a:t>protons, </a:t>
            </a:r>
            <a:r>
              <a:rPr lang="en-GB" dirty="0" smtClean="0">
                <a:solidFill>
                  <a:srgbClr val="FF6600"/>
                </a:solidFill>
              </a:rPr>
              <a:t>is required</a:t>
            </a:r>
            <a:r>
              <a:rPr lang="en-GB" dirty="0" smtClean="0"/>
              <a:t>.</a:t>
            </a:r>
          </a:p>
          <a:p>
            <a:pPr lvl="1"/>
            <a:endParaRPr lang="en-GB" dirty="0"/>
          </a:p>
          <a:p>
            <a:r>
              <a:rPr lang="en-GB" dirty="0" smtClean="0">
                <a:solidFill>
                  <a:srgbClr val="31859C"/>
                </a:solidFill>
              </a:rPr>
              <a:t>BLMs</a:t>
            </a:r>
            <a:endParaRPr lang="en-GB" dirty="0" smtClean="0">
              <a:solidFill>
                <a:srgbClr val="31859C"/>
              </a:solidFill>
            </a:endParaRPr>
          </a:p>
          <a:p>
            <a:pPr lvl="1"/>
            <a:r>
              <a:rPr lang="en-GB" dirty="0" smtClean="0"/>
              <a:t>An renewal and extension of the system is being developed in the framework of </a:t>
            </a:r>
            <a:r>
              <a:rPr lang="en-GB" dirty="0" smtClean="0"/>
              <a:t>LIU, but thi</a:t>
            </a:r>
            <a:r>
              <a:rPr lang="en-GB" dirty="0" smtClean="0"/>
              <a:t>s is planned on a longer timescale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683590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 </a:t>
            </a:r>
            <a:r>
              <a:rPr lang="en-GB" dirty="0" smtClean="0"/>
              <a:t>(4)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4800" y="1447800"/>
            <a:ext cx="8610600" cy="5257800"/>
          </a:xfrm>
        </p:spPr>
        <p:txBody>
          <a:bodyPr>
            <a:noAutofit/>
          </a:bodyPr>
          <a:lstStyle/>
          <a:p>
            <a:r>
              <a:rPr lang="en-GB" sz="1800" dirty="0" smtClean="0">
                <a:solidFill>
                  <a:srgbClr val="31859C"/>
                </a:solidFill>
              </a:rPr>
              <a:t>WS and </a:t>
            </a:r>
            <a:r>
              <a:rPr lang="en-GB" sz="1800" dirty="0" err="1" smtClean="0">
                <a:solidFill>
                  <a:srgbClr val="31859C"/>
                </a:solidFill>
              </a:rPr>
              <a:t>Emittance</a:t>
            </a:r>
            <a:r>
              <a:rPr lang="en-GB" sz="1800" dirty="0" smtClean="0">
                <a:solidFill>
                  <a:srgbClr val="31859C"/>
                </a:solidFill>
              </a:rPr>
              <a:t> measurements</a:t>
            </a:r>
          </a:p>
          <a:p>
            <a:pPr lvl="1"/>
            <a:r>
              <a:rPr lang="en-GB" sz="1600" dirty="0" smtClean="0"/>
              <a:t>Extensive use of wire scanners throughout the year on LHC beams (high </a:t>
            </a:r>
            <a:r>
              <a:rPr lang="en-GB" sz="1600" dirty="0" smtClean="0"/>
              <a:t>intensity, high energy and high brightness)</a:t>
            </a:r>
            <a:r>
              <a:rPr lang="en-GB" sz="1600" dirty="0" smtClean="0"/>
              <a:t>.</a:t>
            </a:r>
          </a:p>
          <a:p>
            <a:pPr lvl="1"/>
            <a:r>
              <a:rPr lang="en-GB" sz="1600" dirty="0" smtClean="0"/>
              <a:t>Multiple scans gave very good results, but increased the number of scans dramatically.</a:t>
            </a:r>
          </a:p>
          <a:p>
            <a:pPr lvl="1"/>
            <a:r>
              <a:rPr lang="en-GB" sz="1600" dirty="0" smtClean="0"/>
              <a:t>High energy, high intensity beams increase the frequency of broken </a:t>
            </a:r>
            <a:r>
              <a:rPr lang="en-GB" sz="1600" dirty="0" smtClean="0"/>
              <a:t>wires – the </a:t>
            </a:r>
            <a:r>
              <a:rPr lang="en-GB" sz="1600" b="1" dirty="0" smtClean="0"/>
              <a:t>nominal LHC 25ns and 50ns beam at flat top is BEYOND the wire breakage limit as </a:t>
            </a:r>
            <a:r>
              <a:rPr lang="en-GB" sz="1600" b="1" dirty="0" smtClean="0"/>
              <a:t>calculat</a:t>
            </a:r>
            <a:r>
              <a:rPr lang="en-GB" sz="1600" b="1" dirty="0" smtClean="0"/>
              <a:t>ed by BI</a:t>
            </a:r>
            <a:r>
              <a:rPr lang="en-GB" sz="1600" dirty="0" smtClean="0"/>
              <a:t>!</a:t>
            </a:r>
            <a:endParaRPr lang="en-GB" sz="1600" dirty="0" smtClean="0"/>
          </a:p>
          <a:p>
            <a:pPr lvl="2">
              <a:buFont typeface="Wingdings" pitchFamily="2" charset="2"/>
              <a:buChar char="Ø"/>
            </a:pPr>
            <a:r>
              <a:rPr lang="en-GB" sz="1600" dirty="0">
                <a:solidFill>
                  <a:srgbClr val="FF0000"/>
                </a:solidFill>
              </a:rPr>
              <a:t>4 WS (2 per plane) should be operational for LHC beams. At least one WS per plane should be able to measure bunch-by-bunch.</a:t>
            </a:r>
          </a:p>
          <a:p>
            <a:pPr lvl="2">
              <a:buFont typeface="Wingdings" pitchFamily="2" charset="2"/>
              <a:buChar char="Ø"/>
            </a:pPr>
            <a:r>
              <a:rPr lang="en-GB" sz="1600" dirty="0">
                <a:solidFill>
                  <a:srgbClr val="FF0000"/>
                </a:solidFill>
              </a:rPr>
              <a:t>Define range of valid settings for HV/filter settings. </a:t>
            </a:r>
            <a:endParaRPr lang="en-GB" sz="1600" dirty="0" smtClean="0">
              <a:solidFill>
                <a:srgbClr val="FF0000"/>
              </a:solidFill>
            </a:endParaRPr>
          </a:p>
          <a:p>
            <a:pPr lvl="2">
              <a:buFont typeface="Wingdings" pitchFamily="2" charset="2"/>
              <a:buChar char="Ø"/>
            </a:pPr>
            <a:r>
              <a:rPr lang="en-GB" sz="1600" dirty="0" smtClean="0">
                <a:solidFill>
                  <a:srgbClr val="FF0000"/>
                </a:solidFill>
              </a:rPr>
              <a:t>Investigate </a:t>
            </a:r>
            <a:r>
              <a:rPr lang="en-GB" sz="1600" dirty="0" smtClean="0">
                <a:solidFill>
                  <a:srgbClr val="FF0000"/>
                </a:solidFill>
              </a:rPr>
              <a:t>a more robust design for WS with easier and faster repair interventions.</a:t>
            </a:r>
          </a:p>
          <a:p>
            <a:pPr lvl="2">
              <a:buFont typeface="Wingdings" pitchFamily="2" charset="2"/>
              <a:buChar char="Ø"/>
            </a:pPr>
            <a:r>
              <a:rPr lang="en-GB" sz="1600" dirty="0" smtClean="0">
                <a:solidFill>
                  <a:srgbClr val="FF0000"/>
                </a:solidFill>
              </a:rPr>
              <a:t>A robust synchrotron light monitor for </a:t>
            </a:r>
            <a:r>
              <a:rPr lang="en-GB" sz="1600" dirty="0" err="1" smtClean="0">
                <a:solidFill>
                  <a:srgbClr val="FF0000"/>
                </a:solidFill>
              </a:rPr>
              <a:t>emittance</a:t>
            </a:r>
            <a:r>
              <a:rPr lang="en-GB" sz="1600" dirty="0" smtClean="0">
                <a:solidFill>
                  <a:srgbClr val="FF0000"/>
                </a:solidFill>
              </a:rPr>
              <a:t> measurements at high energy should be (re-)</a:t>
            </a:r>
            <a:r>
              <a:rPr lang="en-GB" sz="1600" dirty="0" smtClean="0">
                <a:solidFill>
                  <a:srgbClr val="FF0000"/>
                </a:solidFill>
              </a:rPr>
              <a:t>installed as soon as possible.</a:t>
            </a:r>
            <a:endParaRPr lang="en-GB" sz="1600" dirty="0" smtClean="0">
              <a:solidFill>
                <a:srgbClr val="FF0000"/>
              </a:solidFill>
            </a:endParaRPr>
          </a:p>
          <a:p>
            <a:pPr lvl="2">
              <a:buFont typeface="Wingdings" pitchFamily="2" charset="2"/>
              <a:buChar char="Ø"/>
            </a:pPr>
            <a:r>
              <a:rPr lang="en-GB" sz="1600" dirty="0" smtClean="0">
                <a:solidFill>
                  <a:srgbClr val="FF0000"/>
                </a:solidFill>
              </a:rPr>
              <a:t>Ionisation gas monitor should be operational after LS1 to follow </a:t>
            </a:r>
            <a:r>
              <a:rPr lang="en-GB" sz="1600" dirty="0" err="1" smtClean="0">
                <a:solidFill>
                  <a:srgbClr val="FF0000"/>
                </a:solidFill>
              </a:rPr>
              <a:t>emittance</a:t>
            </a:r>
            <a:r>
              <a:rPr lang="en-GB" sz="1600" dirty="0" smtClean="0">
                <a:solidFill>
                  <a:srgbClr val="FF0000"/>
                </a:solidFill>
              </a:rPr>
              <a:t> </a:t>
            </a:r>
            <a:r>
              <a:rPr lang="en-GB" sz="1600" dirty="0" smtClean="0">
                <a:solidFill>
                  <a:srgbClr val="FF0000"/>
                </a:solidFill>
              </a:rPr>
              <a:t>evolution during </a:t>
            </a:r>
            <a:r>
              <a:rPr lang="en-GB" sz="1600" dirty="0" smtClean="0">
                <a:solidFill>
                  <a:srgbClr val="FF0000"/>
                </a:solidFill>
              </a:rPr>
              <a:t>the cycle.</a:t>
            </a:r>
            <a:endParaRPr lang="en-GB" sz="1600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19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20724352">
            <a:off x="4826710" y="878777"/>
            <a:ext cx="3429000" cy="6463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Installation of new wire scanner</a:t>
            </a:r>
          </a:p>
          <a:p>
            <a:r>
              <a:rPr lang="en-US" dirty="0">
                <a:solidFill>
                  <a:schemeClr val="tx1"/>
                </a:solidFill>
              </a:rPr>
              <a:t>p</a:t>
            </a:r>
            <a:r>
              <a:rPr lang="en-US" dirty="0" smtClean="0">
                <a:solidFill>
                  <a:schemeClr val="tx1"/>
                </a:solidFill>
              </a:rPr>
              <a:t>rototype during LS1!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277716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077200" cy="47244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000000"/>
                </a:solidFill>
              </a:rPr>
              <a:t>2012 Instrumentation Performance/Issues and wishes for the restart after LS1 of the</a:t>
            </a:r>
          </a:p>
          <a:p>
            <a:pPr>
              <a:buFont typeface="Wingdings" charset="2"/>
              <a:buChar char="Ø"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LHC Proton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Injector Chain</a:t>
            </a:r>
          </a:p>
          <a:p>
            <a:pPr lvl="1">
              <a:buFont typeface="Wingdings" charset="2"/>
              <a:buChar char="Ø"/>
            </a:pPr>
            <a:r>
              <a:rPr lang="en-US" dirty="0" smtClean="0"/>
              <a:t>Linac2 – PSB – PS – SPS 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ISOLDE + AD + EAST Area + NORTH Area</a:t>
            </a:r>
            <a:endParaRPr lang="en-US" dirty="0" smtClean="0"/>
          </a:p>
          <a:p>
            <a:pPr>
              <a:buFont typeface="Wingdings" charset="2"/>
              <a:buChar char="Ø"/>
            </a:pPr>
            <a:r>
              <a:rPr lang="en-US" dirty="0">
                <a:solidFill>
                  <a:srgbClr val="31859C"/>
                </a:solidFill>
              </a:rPr>
              <a:t>LHC </a:t>
            </a:r>
            <a:r>
              <a:rPr lang="en-US" dirty="0" smtClean="0">
                <a:solidFill>
                  <a:srgbClr val="31859C"/>
                </a:solidFill>
              </a:rPr>
              <a:t>Ion </a:t>
            </a:r>
            <a:r>
              <a:rPr lang="en-US" dirty="0">
                <a:solidFill>
                  <a:srgbClr val="31859C"/>
                </a:solidFill>
              </a:rPr>
              <a:t>Injector </a:t>
            </a:r>
            <a:r>
              <a:rPr lang="en-US" dirty="0" smtClean="0">
                <a:solidFill>
                  <a:srgbClr val="31859C"/>
                </a:solidFill>
              </a:rPr>
              <a:t>Chain</a:t>
            </a:r>
            <a:endParaRPr lang="en-US" dirty="0">
              <a:solidFill>
                <a:srgbClr val="31859C"/>
              </a:solidFill>
            </a:endParaRPr>
          </a:p>
          <a:p>
            <a:pPr lvl="1">
              <a:buFont typeface="Wingdings" charset="2"/>
              <a:buChar char="Ø"/>
            </a:pPr>
            <a:r>
              <a:rPr lang="en-US" dirty="0" smtClean="0"/>
              <a:t>Linac3 </a:t>
            </a:r>
            <a:r>
              <a:rPr lang="en-US" dirty="0"/>
              <a:t>– </a:t>
            </a:r>
            <a:r>
              <a:rPr lang="en-US" dirty="0" smtClean="0"/>
              <a:t>LEIR </a:t>
            </a:r>
            <a:r>
              <a:rPr lang="en-US" dirty="0"/>
              <a:t>– PS – SPS </a:t>
            </a:r>
            <a:endParaRPr lang="en-US" dirty="0" smtClean="0"/>
          </a:p>
          <a:p>
            <a:pPr>
              <a:buFont typeface="Wingdings" charset="2"/>
              <a:buChar char="Ø"/>
            </a:pPr>
            <a:r>
              <a:rPr lang="en-US" dirty="0" smtClean="0"/>
              <a:t>General Remarks</a:t>
            </a:r>
            <a:endParaRPr lang="en-US" dirty="0"/>
          </a:p>
          <a:p>
            <a:pPr>
              <a:buFont typeface="Wingdings" charset="2"/>
              <a:buChar char="Ø"/>
            </a:pPr>
            <a:r>
              <a:rPr lang="en-US" dirty="0" smtClean="0"/>
              <a:t>Concluding Remarks</a:t>
            </a:r>
          </a:p>
          <a:p>
            <a:pPr>
              <a:buFont typeface="Wingdings" charset="2"/>
              <a:buChar char="Ø"/>
            </a:pPr>
            <a:endParaRPr lang="en-US" dirty="0"/>
          </a:p>
          <a:p>
            <a:pPr>
              <a:buFont typeface="Wingdings" charset="2"/>
              <a:buChar char="Ø"/>
            </a:pPr>
            <a:r>
              <a:rPr lang="en-US" dirty="0" smtClean="0">
                <a:solidFill>
                  <a:srgbClr val="FF6600"/>
                </a:solidFill>
              </a:rPr>
              <a:t>Not covered</a:t>
            </a:r>
            <a:r>
              <a:rPr lang="en-US" dirty="0" smtClean="0"/>
              <a:t>: Linac4, CTF3/CLIC, HIE-ISOLDE, ELENA,…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743406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NORTH</a:t>
            </a:r>
            <a:r>
              <a:rPr lang="en-US" dirty="0" smtClean="0"/>
              <a:t> Area – Wishes for LS1 </a:t>
            </a:r>
            <a:r>
              <a:rPr lang="en-US" dirty="0" smtClean="0"/>
              <a:t>Interventions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029200" cy="4876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TBIU/TBID need consolidation</a:t>
            </a:r>
          </a:p>
          <a:p>
            <a:pPr lvl="1"/>
            <a:r>
              <a:rPr lang="en-US" dirty="0" smtClean="0"/>
              <a:t>Suffered from wrong positions in 2012</a:t>
            </a:r>
          </a:p>
          <a:p>
            <a:pPr lvl="1"/>
            <a:r>
              <a:rPr lang="en-US" dirty="0" smtClean="0">
                <a:solidFill>
                  <a:srgbClr val="31859C"/>
                </a:solidFill>
              </a:rPr>
              <a:t>Consolidation foreseen in LS1</a:t>
            </a:r>
          </a:p>
          <a:p>
            <a:pPr lvl="2"/>
            <a:r>
              <a:rPr lang="en-US" sz="1600" dirty="0" smtClean="0"/>
              <a:t>To be coordinated with target renovation</a:t>
            </a:r>
          </a:p>
          <a:p>
            <a:r>
              <a:rPr lang="en-US" dirty="0" smtClean="0">
                <a:solidFill>
                  <a:srgbClr val="FF6600"/>
                </a:solidFill>
              </a:rPr>
              <a:t>Calibration factor </a:t>
            </a:r>
            <a:r>
              <a:rPr lang="en-US" dirty="0" smtClean="0"/>
              <a:t>for XION and experimental scalars</a:t>
            </a:r>
          </a:p>
          <a:p>
            <a:pPr lvl="1"/>
            <a:r>
              <a:rPr lang="en-US" dirty="0" smtClean="0"/>
              <a:t>Factor for COMPASS changes between </a:t>
            </a:r>
            <a:r>
              <a:rPr lang="en-US" dirty="0" err="1" smtClean="0"/>
              <a:t>muon</a:t>
            </a:r>
            <a:r>
              <a:rPr lang="en-US" dirty="0" smtClean="0"/>
              <a:t> and hadron beams</a:t>
            </a:r>
          </a:p>
          <a:p>
            <a:pPr lvl="1"/>
            <a:r>
              <a:rPr lang="en-US" dirty="0" smtClean="0"/>
              <a:t>Should be remotely </a:t>
            </a:r>
            <a:r>
              <a:rPr lang="en-US" dirty="0" smtClean="0">
                <a:solidFill>
                  <a:srgbClr val="FF6600"/>
                </a:solidFill>
              </a:rPr>
              <a:t>controllable</a:t>
            </a:r>
            <a:r>
              <a:rPr lang="en-US" dirty="0" smtClean="0"/>
              <a:t> (CO+BI)</a:t>
            </a:r>
          </a:p>
          <a:p>
            <a:r>
              <a:rPr lang="en-US" dirty="0" smtClean="0"/>
              <a:t>Replace wire chambers installed in secondary beam lines by </a:t>
            </a:r>
            <a:r>
              <a:rPr lang="en-US" dirty="0" smtClean="0">
                <a:solidFill>
                  <a:srgbClr val="FF6600"/>
                </a:solidFill>
              </a:rPr>
              <a:t>GEMs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20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5105400" y="1836617"/>
            <a:ext cx="3685616" cy="1668583"/>
            <a:chOff x="448251" y="3013411"/>
            <a:chExt cx="3685616" cy="1668583"/>
          </a:xfrm>
        </p:grpSpPr>
        <p:cxnSp>
          <p:nvCxnSpPr>
            <p:cNvPr id="6" name="Straight Arrow Connector 5"/>
            <p:cNvCxnSpPr/>
            <p:nvPr/>
          </p:nvCxnSpPr>
          <p:spPr>
            <a:xfrm flipV="1">
              <a:off x="448251" y="3847702"/>
              <a:ext cx="3685616" cy="1245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6"/>
            <p:cNvSpPr/>
            <p:nvPr/>
          </p:nvSpPr>
          <p:spPr>
            <a:xfrm>
              <a:off x="1182889" y="3013411"/>
              <a:ext cx="2228801" cy="1668583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942424" y="3461687"/>
              <a:ext cx="722182" cy="79693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TGT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 rot="5400000">
              <a:off x="1245111" y="3660917"/>
              <a:ext cx="6405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TBIU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 rot="5400000">
              <a:off x="2744811" y="3663893"/>
              <a:ext cx="6353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TBID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5715000" y="1521023"/>
            <a:ext cx="25023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Target Box Instrumentation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4256727980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914400"/>
          </a:xfrm>
        </p:spPr>
        <p:txBody>
          <a:bodyPr/>
          <a:lstStyle/>
          <a:p>
            <a:pPr algn="ctr"/>
            <a:r>
              <a:rPr lang="en-US" dirty="0" smtClean="0"/>
              <a:t>The LHC Ion Chain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26971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434660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Linac3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ü"/>
            </a:pPr>
            <a:r>
              <a:rPr lang="en-US" dirty="0" smtClean="0">
                <a:solidFill>
                  <a:srgbClr val="31859C"/>
                </a:solidFill>
              </a:rPr>
              <a:t>ITL.MSG02: Lifetime issue solved </a:t>
            </a:r>
            <a:r>
              <a:rPr lang="en-US" dirty="0" smtClean="0"/>
              <a:t>by installing shielding for parked SEM grid </a:t>
            </a:r>
          </a:p>
          <a:p>
            <a:r>
              <a:rPr lang="en-US" dirty="0" smtClean="0"/>
              <a:t>Long-standing issue: </a:t>
            </a:r>
            <a:r>
              <a:rPr lang="en-US" dirty="0" smtClean="0">
                <a:solidFill>
                  <a:srgbClr val="E46C0A"/>
                </a:solidFill>
              </a:rPr>
              <a:t>Noisy</a:t>
            </a:r>
            <a:r>
              <a:rPr lang="en-US" dirty="0" smtClean="0"/>
              <a:t> beam trace of transformers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TRA25 and TRA41 – is there a solution in view?</a:t>
            </a:r>
          </a:p>
          <a:p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Font typeface="Lucida Grande"/>
              <a:buChar char="‼"/>
            </a:pPr>
            <a:r>
              <a:rPr lang="en-US" dirty="0" smtClean="0">
                <a:solidFill>
                  <a:srgbClr val="FF0000"/>
                </a:solidFill>
              </a:rPr>
              <a:t>Wished for after LS1</a:t>
            </a:r>
            <a:r>
              <a:rPr lang="en-US" dirty="0" smtClean="0"/>
              <a:t> (or at earliest possibility):</a:t>
            </a:r>
          </a:p>
          <a:p>
            <a:pPr lvl="1">
              <a:buFont typeface="Lucida Grande"/>
              <a:buChar char="‼"/>
            </a:pPr>
            <a:r>
              <a:rPr lang="en-US" dirty="0" err="1" smtClean="0"/>
              <a:t>Emittance</a:t>
            </a:r>
            <a:r>
              <a:rPr lang="en-US" dirty="0" smtClean="0"/>
              <a:t> device (pepper pot) in LEBT</a:t>
            </a:r>
          </a:p>
          <a:p>
            <a:pPr lvl="1">
              <a:buFont typeface="Lucida Grande"/>
              <a:buChar char="‼"/>
            </a:pPr>
            <a:r>
              <a:rPr lang="en-US" dirty="0" smtClean="0"/>
              <a:t>Dedicated Linac3 </a:t>
            </a:r>
            <a:r>
              <a:rPr lang="en-US" dirty="0" err="1" smtClean="0"/>
              <a:t>emittance</a:t>
            </a:r>
            <a:r>
              <a:rPr lang="en-US" dirty="0" smtClean="0"/>
              <a:t> and energy/energy spread measurement devices at the end of Linac3 – very difficult to use LBE/LBS!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589813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L3_meas_lines_Rende.tif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1" r="-311"/>
          <a:stretch/>
        </p:blipFill>
        <p:spPr>
          <a:xfrm>
            <a:off x="457201" y="634945"/>
            <a:ext cx="8229600" cy="599445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23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 rot="20585735">
            <a:off x="3514939" y="593135"/>
            <a:ext cx="3653558" cy="369332"/>
          </a:xfrm>
          <a:prstGeom prst="rect">
            <a:avLst/>
          </a:prstGeom>
          <a:solidFill>
            <a:srgbClr val="FF6600"/>
          </a:solidFill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bg1"/>
                </a:solidFill>
              </a:rPr>
              <a:t>Slide R. </a:t>
            </a:r>
            <a:r>
              <a:rPr lang="en-US" i="1" dirty="0" err="1" smtClean="0">
                <a:solidFill>
                  <a:schemeClr val="bg1"/>
                </a:solidFill>
              </a:rPr>
              <a:t>Steerenberg</a:t>
            </a:r>
            <a:r>
              <a:rPr lang="en-US" i="1" dirty="0" smtClean="0">
                <a:solidFill>
                  <a:schemeClr val="bg1"/>
                </a:solidFill>
              </a:rPr>
              <a:t> BI Day 2011</a:t>
            </a:r>
            <a:endParaRPr lang="en-US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505125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495800"/>
          </a:xfrm>
        </p:spPr>
        <p:txBody>
          <a:bodyPr>
            <a:normAutofit/>
          </a:bodyPr>
          <a:lstStyle/>
          <a:p>
            <a:r>
              <a:rPr lang="en-US" dirty="0" smtClean="0"/>
              <a:t>BI has been very responsive throughout the run!</a:t>
            </a:r>
          </a:p>
          <a:p>
            <a:r>
              <a:rPr lang="en-US" dirty="0" smtClean="0"/>
              <a:t>Some problems during 2012 with</a:t>
            </a:r>
          </a:p>
          <a:p>
            <a:pPr lvl="1"/>
            <a:r>
              <a:rPr lang="en-US" dirty="0" smtClean="0"/>
              <a:t>Tune measurement: New operating system; some cards (unintentionally…) </a:t>
            </a:r>
            <a:r>
              <a:rPr lang="en-US" dirty="0" err="1" smtClean="0"/>
              <a:t>cannibalised</a:t>
            </a:r>
            <a:endParaRPr lang="en-US" dirty="0" smtClean="0"/>
          </a:p>
          <a:p>
            <a:pPr lvl="1"/>
            <a:endParaRPr lang="en-US" dirty="0" smtClean="0"/>
          </a:p>
          <a:p>
            <a:pPr>
              <a:buFont typeface="Lucida Grande"/>
              <a:buChar char="‼"/>
            </a:pPr>
            <a:r>
              <a:rPr lang="en-US" dirty="0" err="1" smtClean="0">
                <a:solidFill>
                  <a:srgbClr val="FF0000"/>
                </a:solidFill>
              </a:rPr>
              <a:t>Wishlist</a:t>
            </a:r>
            <a:r>
              <a:rPr lang="en-US" dirty="0" smtClean="0">
                <a:solidFill>
                  <a:srgbClr val="FF0000"/>
                </a:solidFill>
              </a:rPr>
              <a:t> fo</a:t>
            </a:r>
            <a:r>
              <a:rPr lang="en-US" dirty="0" smtClean="0">
                <a:solidFill>
                  <a:srgbClr val="FF0000"/>
                </a:solidFill>
              </a:rPr>
              <a:t>r after LS1</a:t>
            </a:r>
            <a:r>
              <a:rPr lang="en-US" dirty="0" smtClean="0"/>
              <a:t>:</a:t>
            </a:r>
          </a:p>
          <a:p>
            <a:pPr lvl="1">
              <a:buFont typeface="Lucida Grande"/>
              <a:buChar char="‼"/>
            </a:pPr>
            <a:r>
              <a:rPr lang="en-US" dirty="0" smtClean="0">
                <a:solidFill>
                  <a:srgbClr val="FF6600"/>
                </a:solidFill>
              </a:rPr>
              <a:t>SEM-grid measurements at injection </a:t>
            </a:r>
            <a:r>
              <a:rPr lang="en-US" dirty="0" smtClean="0"/>
              <a:t>(sensitivity)</a:t>
            </a:r>
          </a:p>
          <a:p>
            <a:pPr lvl="1">
              <a:buFont typeface="Lucida Grande"/>
              <a:buChar char="‼"/>
            </a:pPr>
            <a:r>
              <a:rPr lang="en-US" dirty="0" smtClean="0"/>
              <a:t>Make </a:t>
            </a:r>
            <a:r>
              <a:rPr lang="en-US" dirty="0" err="1" smtClean="0">
                <a:solidFill>
                  <a:srgbClr val="FF6600"/>
                </a:solidFill>
              </a:rPr>
              <a:t>Schottky</a:t>
            </a:r>
            <a:r>
              <a:rPr lang="en-US" dirty="0" smtClean="0">
                <a:solidFill>
                  <a:srgbClr val="FF6600"/>
                </a:solidFill>
              </a:rPr>
              <a:t> measurements </a:t>
            </a:r>
            <a:r>
              <a:rPr lang="en-US" dirty="0" smtClean="0"/>
              <a:t>operational from CCC</a:t>
            </a:r>
          </a:p>
          <a:p>
            <a:pPr lvl="1">
              <a:buFont typeface="Lucida Grande"/>
              <a:buChar char="‼"/>
            </a:pPr>
            <a:r>
              <a:rPr lang="en-US" dirty="0"/>
              <a:t>Make </a:t>
            </a:r>
            <a:r>
              <a:rPr lang="en-US" dirty="0" err="1">
                <a:solidFill>
                  <a:srgbClr val="FF6600"/>
                </a:solidFill>
              </a:rPr>
              <a:t>i</a:t>
            </a:r>
            <a:r>
              <a:rPr lang="en-US" dirty="0" err="1" smtClean="0">
                <a:solidFill>
                  <a:srgbClr val="FF6600"/>
                </a:solidFill>
              </a:rPr>
              <a:t>onisation</a:t>
            </a:r>
            <a:r>
              <a:rPr lang="en-US" dirty="0" smtClean="0">
                <a:solidFill>
                  <a:srgbClr val="FF6600"/>
                </a:solidFill>
              </a:rPr>
              <a:t> beam profile monitor </a:t>
            </a:r>
            <a:r>
              <a:rPr lang="en-US" dirty="0">
                <a:solidFill>
                  <a:srgbClr val="FF6600"/>
                </a:solidFill>
              </a:rPr>
              <a:t>measurements </a:t>
            </a:r>
            <a:r>
              <a:rPr lang="en-US" dirty="0"/>
              <a:t>operational from </a:t>
            </a:r>
            <a:r>
              <a:rPr lang="en-US" dirty="0" smtClean="0"/>
              <a:t>CCC</a:t>
            </a:r>
          </a:p>
          <a:p>
            <a:pPr lvl="1">
              <a:buFont typeface="Lucida Grande"/>
              <a:buChar char="‼"/>
            </a:pPr>
            <a:r>
              <a:rPr lang="en-US" dirty="0" smtClean="0"/>
              <a:t>Revive </a:t>
            </a:r>
            <a:r>
              <a:rPr lang="en-US" dirty="0" smtClean="0">
                <a:solidFill>
                  <a:srgbClr val="FF6600"/>
                </a:solidFill>
              </a:rPr>
              <a:t>scraper controls</a:t>
            </a:r>
            <a:endParaRPr lang="en-US" dirty="0">
              <a:solidFill>
                <a:srgbClr val="FF6600"/>
              </a:solidFill>
            </a:endParaRP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24</a:t>
            </a:fld>
            <a:endParaRPr lang="en-US"/>
          </a:p>
        </p:txBody>
      </p:sp>
      <p:sp>
        <p:nvSpPr>
          <p:cNvPr id="5" name="Smiley Face 4"/>
          <p:cNvSpPr/>
          <p:nvPr/>
        </p:nvSpPr>
        <p:spPr>
          <a:xfrm>
            <a:off x="6553200" y="1676400"/>
            <a:ext cx="359922" cy="370324"/>
          </a:xfrm>
          <a:prstGeom prst="smileyFace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589813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 (Ions)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Tune PU to be installed during LS1.</a:t>
            </a: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589813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Few General Remarks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8200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31859C"/>
                </a:solidFill>
              </a:rPr>
              <a:t>Cross-calibration of BCTs along the injector </a:t>
            </a:r>
            <a:r>
              <a:rPr lang="en-US" dirty="0"/>
              <a:t>chain – where are we?</a:t>
            </a:r>
            <a:r>
              <a:rPr lang="en-US" dirty="0" smtClean="0"/>
              <a:t>?</a:t>
            </a:r>
          </a:p>
          <a:p>
            <a:r>
              <a:rPr lang="en-US" dirty="0" smtClean="0"/>
              <a:t>Satisfactory </a:t>
            </a:r>
            <a:r>
              <a:rPr lang="en-US" dirty="0" smtClean="0">
                <a:solidFill>
                  <a:srgbClr val="31859C"/>
                </a:solidFill>
              </a:rPr>
              <a:t>cross-calibration of </a:t>
            </a:r>
            <a:r>
              <a:rPr lang="en-US" dirty="0" err="1" smtClean="0">
                <a:solidFill>
                  <a:srgbClr val="31859C"/>
                </a:solidFill>
              </a:rPr>
              <a:t>emittance</a:t>
            </a:r>
            <a:r>
              <a:rPr lang="en-US" dirty="0" smtClean="0">
                <a:solidFill>
                  <a:srgbClr val="31859C"/>
                </a:solidFill>
              </a:rPr>
              <a:t> measurements</a:t>
            </a:r>
            <a:r>
              <a:rPr lang="en-US" dirty="0" smtClean="0"/>
              <a:t> along the injector chain and the LHC – </a:t>
            </a:r>
            <a:r>
              <a:rPr lang="en-US" dirty="0" smtClean="0">
                <a:solidFill>
                  <a:srgbClr val="FF6600"/>
                </a:solidFill>
              </a:rPr>
              <a:t>point still open</a:t>
            </a:r>
            <a:r>
              <a:rPr lang="en-US" dirty="0" smtClean="0"/>
              <a:t>…</a:t>
            </a:r>
            <a:endParaRPr lang="en-US" dirty="0"/>
          </a:p>
          <a:p>
            <a:r>
              <a:rPr lang="en-US" dirty="0" smtClean="0">
                <a:solidFill>
                  <a:srgbClr val="31859C"/>
                </a:solidFill>
              </a:rPr>
              <a:t>Functional BI Specification Reviews</a:t>
            </a:r>
          </a:p>
          <a:p>
            <a:pPr lvl="1"/>
            <a:r>
              <a:rPr lang="en-US" dirty="0" smtClean="0"/>
              <a:t>Define wish-list for future machine operation, including LIU</a:t>
            </a:r>
          </a:p>
          <a:p>
            <a:pPr lvl="1"/>
            <a:r>
              <a:rPr lang="en-US" dirty="0" smtClean="0"/>
              <a:t>Reviews held so far: Beam intensity, beam position</a:t>
            </a:r>
          </a:p>
          <a:p>
            <a:pPr lvl="1"/>
            <a:r>
              <a:rPr lang="en-US" dirty="0" smtClean="0"/>
              <a:t>How to go from a ‘wish-list’ to ‘can be provided’ and ‘as measured’? </a:t>
            </a:r>
          </a:p>
          <a:p>
            <a:r>
              <a:rPr lang="en-US" dirty="0"/>
              <a:t>Introduction of </a:t>
            </a:r>
            <a:r>
              <a:rPr lang="en-US" dirty="0">
                <a:solidFill>
                  <a:srgbClr val="31859C"/>
                </a:solidFill>
              </a:rPr>
              <a:t>‘BI issues’ in </a:t>
            </a:r>
            <a:r>
              <a:rPr lang="en-US" dirty="0" err="1">
                <a:solidFill>
                  <a:srgbClr val="31859C"/>
                </a:solidFill>
              </a:rPr>
              <a:t>elogbook</a:t>
            </a:r>
            <a:endParaRPr lang="en-US" dirty="0">
              <a:solidFill>
                <a:srgbClr val="31859C"/>
              </a:solidFill>
            </a:endParaRPr>
          </a:p>
          <a:p>
            <a:pPr lvl="1"/>
            <a:r>
              <a:rPr lang="en-US" dirty="0" smtClean="0"/>
              <a:t>Very useful - allows </a:t>
            </a:r>
            <a:r>
              <a:rPr lang="en-US" dirty="0"/>
              <a:t>fast dispatching of issues and good follow-up for BI and </a:t>
            </a:r>
            <a:r>
              <a:rPr lang="en-US" dirty="0" smtClean="0"/>
              <a:t>OP</a:t>
            </a:r>
          </a:p>
          <a:p>
            <a:r>
              <a:rPr lang="en-US" dirty="0" smtClean="0"/>
              <a:t>ACCOR renovations need to go ahead during LS1…</a:t>
            </a:r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051440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and Outlook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458200" cy="5181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Good progress and many improvements of beam instrumentation over last years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Steady push for increased </a:t>
            </a:r>
            <a:r>
              <a:rPr lang="en-US" b="1" dirty="0" smtClean="0">
                <a:solidFill>
                  <a:srgbClr val="31859C"/>
                </a:solidFill>
              </a:rPr>
              <a:t>beam quality </a:t>
            </a:r>
            <a:r>
              <a:rPr lang="en-US" dirty="0" smtClean="0"/>
              <a:t>at reduced beam losses translates often to new requests for improvements of our beam instrumentation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Echo t</a:t>
            </a:r>
            <a:r>
              <a:rPr lang="en-US" dirty="0" smtClean="0"/>
              <a:t>hroughout the machines: </a:t>
            </a:r>
            <a:r>
              <a:rPr lang="en-US" dirty="0" smtClean="0">
                <a:solidFill>
                  <a:srgbClr val="31859C"/>
                </a:solidFill>
              </a:rPr>
              <a:t>BI very responsive</a:t>
            </a:r>
            <a:r>
              <a:rPr lang="en-US" dirty="0" smtClean="0"/>
              <a:t>! </a:t>
            </a:r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We </a:t>
            </a:r>
            <a:r>
              <a:rPr lang="en-US" dirty="0"/>
              <a:t>would like </a:t>
            </a:r>
            <a:r>
              <a:rPr lang="en-US" b="1" i="1" dirty="0">
                <a:solidFill>
                  <a:srgbClr val="FF0000"/>
                </a:solidFill>
              </a:rPr>
              <a:t>to thank all the BI colleagues, also those that work more behind the scenes</a:t>
            </a:r>
            <a:r>
              <a:rPr lang="en-US" dirty="0"/>
              <a:t>, for their support and ensuring that beam instrumentation is available and operational.</a:t>
            </a:r>
          </a:p>
          <a:p>
            <a:r>
              <a:rPr lang="en-US" b="1" dirty="0"/>
              <a:t>The BI equipment are the eyes of the operations </a:t>
            </a:r>
            <a:r>
              <a:rPr lang="en-US" b="1" dirty="0" smtClean="0"/>
              <a:t>teams</a:t>
            </a:r>
            <a:r>
              <a:rPr lang="en-US" dirty="0" smtClean="0"/>
              <a:t>!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27</a:t>
            </a:fld>
            <a:endParaRPr lang="en-US"/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81001"/>
            <a:ext cx="8305800" cy="2971799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Special thanks for having provided information to: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D. </a:t>
            </a:r>
            <a:r>
              <a:rPr lang="en-US" sz="2000" dirty="0" err="1" smtClean="0"/>
              <a:t>Kuechler</a:t>
            </a:r>
            <a:r>
              <a:rPr lang="en-US" sz="2000" dirty="0" smtClean="0"/>
              <a:t>, R. </a:t>
            </a:r>
            <a:r>
              <a:rPr lang="en-US" sz="2000" dirty="0" err="1" smtClean="0"/>
              <a:t>Scrivens</a:t>
            </a:r>
            <a:r>
              <a:rPr lang="en-US" sz="2000" dirty="0" smtClean="0"/>
              <a:t>, J-L. Sanchez, K. </a:t>
            </a:r>
            <a:r>
              <a:rPr lang="en-US" sz="2000" dirty="0" err="1" smtClean="0"/>
              <a:t>Hanke</a:t>
            </a:r>
            <a:r>
              <a:rPr lang="en-US" sz="2000" dirty="0" smtClean="0"/>
              <a:t>, D. </a:t>
            </a:r>
            <a:r>
              <a:rPr lang="en-US" sz="2000" dirty="0" err="1" smtClean="0"/>
              <a:t>Voulot</a:t>
            </a:r>
            <a:r>
              <a:rPr lang="en-US" sz="2000" dirty="0" smtClean="0"/>
              <a:t>, R. </a:t>
            </a:r>
            <a:r>
              <a:rPr lang="en-US" sz="2000" dirty="0" err="1" smtClean="0"/>
              <a:t>Steerenberg</a:t>
            </a:r>
            <a:r>
              <a:rPr lang="en-US" sz="2000" dirty="0" smtClean="0"/>
              <a:t>, S. </a:t>
            </a:r>
            <a:r>
              <a:rPr lang="en-US" sz="2000" dirty="0" err="1" smtClean="0"/>
              <a:t>Gilardoni</a:t>
            </a:r>
            <a:r>
              <a:rPr lang="en-US" sz="2000" dirty="0" smtClean="0"/>
              <a:t>, L. </a:t>
            </a:r>
            <a:r>
              <a:rPr lang="en-US" sz="2000" dirty="0" err="1" smtClean="0"/>
              <a:t>Gatignon</a:t>
            </a:r>
            <a:r>
              <a:rPr lang="en-US" sz="2000" dirty="0" smtClean="0"/>
              <a:t>, T. Eriksson, K. </a:t>
            </a:r>
            <a:r>
              <a:rPr lang="en-US" sz="2000" dirty="0" err="1" smtClean="0"/>
              <a:t>Cornelis</a:t>
            </a:r>
            <a:r>
              <a:rPr lang="en-US" sz="2000" dirty="0" smtClean="0"/>
              <a:t>, H. </a:t>
            </a:r>
            <a:r>
              <a:rPr lang="en-US" sz="2000" dirty="0" err="1" smtClean="0"/>
              <a:t>Bartosik</a:t>
            </a:r>
            <a:r>
              <a:rPr lang="en-US" sz="2000" dirty="0" smtClean="0"/>
              <a:t>, D. </a:t>
            </a:r>
            <a:r>
              <a:rPr lang="en-US" sz="2000" dirty="0" err="1" smtClean="0"/>
              <a:t>Manglunki</a:t>
            </a:r>
            <a:r>
              <a:rPr lang="en-US" sz="2000" dirty="0" smtClean="0"/>
              <a:t>, B. Goddard.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30815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Linac2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7244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Main BI-related issue during 2012 operation: </a:t>
            </a:r>
          </a:p>
          <a:p>
            <a:pPr lvl="1"/>
            <a:r>
              <a:rPr lang="en-US" dirty="0" smtClean="0"/>
              <a:t>Problems during startup in the measurement lines (LTE, LTL and LBE) </a:t>
            </a:r>
            <a:r>
              <a:rPr lang="en-US" dirty="0" smtClean="0"/>
              <a:t>with the </a:t>
            </a:r>
            <a:r>
              <a:rPr lang="en-US" dirty="0" smtClean="0">
                <a:solidFill>
                  <a:srgbClr val="E46C0A"/>
                </a:solidFill>
              </a:rPr>
              <a:t>SEM-grid controls </a:t>
            </a:r>
            <a:r>
              <a:rPr lang="en-US" dirty="0" smtClean="0"/>
              <a:t>(hard- and software very old).</a:t>
            </a:r>
          </a:p>
          <a:p>
            <a:r>
              <a:rPr lang="en-US" dirty="0" smtClean="0"/>
              <a:t>Managed to </a:t>
            </a:r>
            <a:r>
              <a:rPr lang="en-US" dirty="0" smtClean="0">
                <a:solidFill>
                  <a:srgbClr val="31859C"/>
                </a:solidFill>
              </a:rPr>
              <a:t>reduce losses by 40% in the LT/LTB lines </a:t>
            </a:r>
            <a:r>
              <a:rPr lang="en-US" dirty="0" smtClean="0"/>
              <a:t>by applying ‘steering’ with BLMs – would be nice to have the </a:t>
            </a:r>
            <a:r>
              <a:rPr lang="en-US" dirty="0" smtClean="0">
                <a:solidFill>
                  <a:srgbClr val="FF6600"/>
                </a:solidFill>
              </a:rPr>
              <a:t>new BLMs better integrated into the controls system</a:t>
            </a:r>
            <a:r>
              <a:rPr lang="en-US" dirty="0" smtClean="0"/>
              <a:t>!</a:t>
            </a:r>
          </a:p>
          <a:p>
            <a:r>
              <a:rPr lang="en-US" dirty="0" smtClean="0"/>
              <a:t>New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Linac4-type pickup</a:t>
            </a:r>
            <a:r>
              <a:rPr lang="en-US" dirty="0" smtClean="0"/>
              <a:t> </a:t>
            </a:r>
            <a:r>
              <a:rPr lang="en-US" dirty="0"/>
              <a:t>installed in August (LTB.UMA20</a:t>
            </a:r>
            <a:r>
              <a:rPr lang="en-US" dirty="0" smtClean="0"/>
              <a:t>); OP curious to receive data…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presentation Michael </a:t>
            </a:r>
            <a:r>
              <a:rPr lang="en-US" dirty="0" err="1" smtClean="0"/>
              <a:t>Sordet</a:t>
            </a:r>
            <a:endParaRPr lang="en-US" dirty="0" smtClean="0"/>
          </a:p>
          <a:p>
            <a:pPr lvl="1"/>
            <a:r>
              <a:rPr lang="en-US" dirty="0" smtClean="0"/>
              <a:t>Plan to replace all LT/LTB/BI line PUs with this type during LS1.</a:t>
            </a:r>
          </a:p>
          <a:p>
            <a:pPr lvl="1"/>
            <a:endParaRPr lang="en-US" dirty="0"/>
          </a:p>
          <a:p>
            <a:pPr>
              <a:buClr>
                <a:schemeClr val="tx1"/>
              </a:buClr>
              <a:buFont typeface="Lucida Grande"/>
              <a:buChar char="‼"/>
            </a:pPr>
            <a:r>
              <a:rPr lang="en-US" i="1" dirty="0" smtClean="0">
                <a:solidFill>
                  <a:srgbClr val="FF0000"/>
                </a:solidFill>
              </a:rPr>
              <a:t>After LS1</a:t>
            </a:r>
            <a:r>
              <a:rPr lang="en-US" dirty="0" smtClean="0"/>
              <a:t>: Restart with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completely renovated pickup system </a:t>
            </a:r>
            <a:r>
              <a:rPr lang="en-US" dirty="0" smtClean="0"/>
              <a:t>(hardware + electronics + software) </a:t>
            </a:r>
            <a:r>
              <a:rPr lang="en-US" dirty="0" smtClean="0">
                <a:solidFill>
                  <a:srgbClr val="31859C"/>
                </a:solidFill>
              </a:rPr>
              <a:t>and new readout system based on TRIC cards for transformers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thorough testing and system integration essential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138050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PSB - Pickups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5715000" cy="5181600"/>
          </a:xfrm>
        </p:spPr>
        <p:txBody>
          <a:bodyPr>
            <a:normAutofit fontScale="77500" lnSpcReduction="20000"/>
          </a:bodyPr>
          <a:lstStyle/>
          <a:p>
            <a:r>
              <a:rPr lang="en-US" sz="2100" dirty="0" smtClean="0"/>
              <a:t>Start of run: different PU issues hampering beam steering</a:t>
            </a:r>
          </a:p>
          <a:p>
            <a:pPr lvl="1"/>
            <a:r>
              <a:rPr lang="en-US" sz="1900" dirty="0" smtClean="0">
                <a:solidFill>
                  <a:srgbClr val="FF6600"/>
                </a:solidFill>
              </a:rPr>
              <a:t>Vertical alignment</a:t>
            </a:r>
            <a:r>
              <a:rPr lang="en-US" sz="1900" dirty="0" smtClean="0"/>
              <a:t> wrong for some of the newly installed PUs in BT recombination line + impedance mismatch with </a:t>
            </a:r>
            <a:r>
              <a:rPr lang="en-US" sz="1900" dirty="0" smtClean="0">
                <a:solidFill>
                  <a:srgbClr val="FF6600"/>
                </a:solidFill>
              </a:rPr>
              <a:t>amplifier</a:t>
            </a:r>
            <a:r>
              <a:rPr lang="en-US" sz="1900" dirty="0" smtClean="0"/>
              <a:t>); other signal problems for PSB transfer line PUs still under study</a:t>
            </a:r>
          </a:p>
          <a:p>
            <a:pPr lvl="1"/>
            <a:r>
              <a:rPr lang="en-US" sz="1900" dirty="0" smtClean="0"/>
              <a:t>Injection PUs: old system; droop for i</a:t>
            </a:r>
            <a:r>
              <a:rPr lang="en-US" sz="1900" dirty="0" smtClean="0"/>
              <a:t>njection PUs recalibrated where possible </a:t>
            </a:r>
            <a:r>
              <a:rPr lang="en-US" sz="1900" dirty="0" smtClean="0">
                <a:sym typeface="Wingdings"/>
              </a:rPr>
              <a:t> PU renovation during LS1</a:t>
            </a:r>
            <a:endParaRPr lang="en-US" sz="1900" dirty="0">
              <a:sym typeface="Wingdings"/>
            </a:endParaRPr>
          </a:p>
          <a:p>
            <a:r>
              <a:rPr lang="en-US" sz="2100" dirty="0" smtClean="0"/>
              <a:t>New electronics for 3 </a:t>
            </a:r>
            <a:r>
              <a:rPr lang="en-US" sz="2100" dirty="0" smtClean="0">
                <a:solidFill>
                  <a:srgbClr val="31859C"/>
                </a:solidFill>
              </a:rPr>
              <a:t>turn-by-turn ring PUs </a:t>
            </a:r>
            <a:r>
              <a:rPr lang="en-US" sz="2100" dirty="0" smtClean="0"/>
              <a:t>installed</a:t>
            </a:r>
          </a:p>
          <a:p>
            <a:pPr lvl="1"/>
            <a:r>
              <a:rPr lang="en-US" sz="1900" dirty="0"/>
              <a:t>F</a:t>
            </a:r>
            <a:r>
              <a:rPr lang="en-US" sz="1900" dirty="0" smtClean="0"/>
              <a:t>irst data taken to prepare optics measurements</a:t>
            </a:r>
          </a:p>
          <a:p>
            <a:pPr lvl="1"/>
            <a:r>
              <a:rPr lang="en-US" sz="1900" dirty="0" smtClean="0"/>
              <a:t>Full deployment not during LS1, but solution found to allow commissioning in parallel to standard operation</a:t>
            </a:r>
          </a:p>
          <a:p>
            <a:r>
              <a:rPr lang="en-US" sz="2100" dirty="0" smtClean="0">
                <a:solidFill>
                  <a:srgbClr val="31859C"/>
                </a:solidFill>
              </a:rPr>
              <a:t>Bi-weekly meetings to follow up PU system issues </a:t>
            </a:r>
            <a:r>
              <a:rPr lang="en-US" sz="2100" dirty="0" smtClean="0"/>
              <a:t>assured progress and stable running</a:t>
            </a:r>
          </a:p>
          <a:p>
            <a:pPr marL="0" indent="0">
              <a:buNone/>
            </a:pPr>
            <a:r>
              <a:rPr lang="en-US" sz="2100" dirty="0" smtClean="0"/>
              <a:t>Remark: YASP@PSB now one more client relying on correct PU information…</a:t>
            </a:r>
            <a:endParaRPr lang="en-US" sz="21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4</a:t>
            </a:fld>
            <a:endParaRPr lang="en-US" dirty="0"/>
          </a:p>
        </p:txBody>
      </p:sp>
      <p:pic>
        <p:nvPicPr>
          <p:cNvPr id="5" name="Picture 4" descr="EJ trajectory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03" t="8495" r="871" b="9391"/>
          <a:stretch/>
        </p:blipFill>
        <p:spPr>
          <a:xfrm>
            <a:off x="5927482" y="914400"/>
            <a:ext cx="3140318" cy="5281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833357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PSB – Continued…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686800" cy="5181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Wire scanner </a:t>
            </a:r>
            <a:r>
              <a:rPr lang="en-US" dirty="0" err="1" smtClean="0"/>
              <a:t>e</a:t>
            </a:r>
            <a:r>
              <a:rPr lang="en-US" dirty="0" err="1" smtClean="0"/>
              <a:t>mittance</a:t>
            </a:r>
            <a:r>
              <a:rPr lang="en-US" dirty="0" smtClean="0"/>
              <a:t> measurements: systematic studies continued throughout the year; quite satisfactory situation, but still some open issues to be solved (</a:t>
            </a:r>
            <a:r>
              <a:rPr lang="en-US" dirty="0" smtClean="0">
                <a:solidFill>
                  <a:srgbClr val="FF6600"/>
                </a:solidFill>
              </a:rPr>
              <a:t>calibration/mechanics, 20 m/s, parallel ring measurements</a:t>
            </a:r>
            <a:r>
              <a:rPr lang="en-US" dirty="0" smtClean="0"/>
              <a:t>…)</a:t>
            </a:r>
          </a:p>
          <a:p>
            <a:endParaRPr lang="en-US" dirty="0"/>
          </a:p>
          <a:p>
            <a:pPr>
              <a:buClr>
                <a:schemeClr val="tx1"/>
              </a:buClr>
              <a:buFont typeface="Lucida Grande"/>
              <a:buChar char="‼"/>
            </a:pPr>
            <a:r>
              <a:rPr lang="en-US" dirty="0" err="1" smtClean="0">
                <a:solidFill>
                  <a:srgbClr val="FF0000"/>
                </a:solidFill>
              </a:rPr>
              <a:t>Wishlist</a:t>
            </a:r>
            <a:r>
              <a:rPr lang="en-US" dirty="0" smtClean="0">
                <a:solidFill>
                  <a:srgbClr val="FF0000"/>
                </a:solidFill>
              </a:rPr>
              <a:t> for a</a:t>
            </a:r>
            <a:r>
              <a:rPr lang="en-US" dirty="0" smtClean="0">
                <a:solidFill>
                  <a:srgbClr val="FF0000"/>
                </a:solidFill>
              </a:rPr>
              <a:t>fter LS1</a:t>
            </a:r>
            <a:r>
              <a:rPr lang="en-US" dirty="0" smtClean="0">
                <a:solidFill>
                  <a:srgbClr val="FF6600"/>
                </a:solidFill>
              </a:rPr>
              <a:t> </a:t>
            </a:r>
          </a:p>
          <a:p>
            <a:pPr lvl="1">
              <a:buClr>
                <a:schemeClr val="tx1"/>
              </a:buClr>
              <a:buFont typeface="Lucida Grande"/>
              <a:buChar char="‼"/>
            </a:pPr>
            <a:r>
              <a:rPr lang="en-US" dirty="0" smtClean="0">
                <a:solidFill>
                  <a:srgbClr val="000000"/>
                </a:solidFill>
                <a:sym typeface="Wingdings"/>
              </a:rPr>
              <a:t>Parallel ring measurements for wire scanners</a:t>
            </a:r>
          </a:p>
          <a:p>
            <a:pPr lvl="1">
              <a:buClr>
                <a:schemeClr val="tx1"/>
              </a:buClr>
              <a:buFont typeface="Lucida Grande"/>
              <a:buChar char="‼"/>
            </a:pPr>
            <a:r>
              <a:rPr lang="en-US" dirty="0" smtClean="0">
                <a:solidFill>
                  <a:srgbClr val="31859C"/>
                </a:solidFill>
                <a:sym typeface="Wingdings"/>
              </a:rPr>
              <a:t>Consolidation of SEM-grid electronics 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implemented</a:t>
            </a:r>
            <a:endParaRPr lang="en-US" dirty="0" smtClean="0">
              <a:solidFill>
                <a:srgbClr val="000000"/>
              </a:solidFill>
              <a:sym typeface="Wingdings"/>
            </a:endParaRPr>
          </a:p>
          <a:p>
            <a:pPr lvl="1">
              <a:buClr>
                <a:schemeClr val="tx1"/>
              </a:buClr>
              <a:buFont typeface="Lucida Grande"/>
              <a:buChar char="‼"/>
            </a:pPr>
            <a:r>
              <a:rPr lang="en-US" dirty="0">
                <a:solidFill>
                  <a:srgbClr val="31859C"/>
                </a:solidFill>
              </a:rPr>
              <a:t>Upgrade of tune kicker </a:t>
            </a:r>
            <a:r>
              <a:rPr lang="en-US" dirty="0" smtClean="0">
                <a:solidFill>
                  <a:srgbClr val="31859C"/>
                </a:solidFill>
              </a:rPr>
              <a:t>system</a:t>
            </a:r>
            <a:r>
              <a:rPr lang="en-US" dirty="0" smtClean="0"/>
              <a:t>: remote </a:t>
            </a:r>
            <a:r>
              <a:rPr lang="en-US" dirty="0"/>
              <a:t>control of tune kickers; ring-by-ring acquisition system </a:t>
            </a:r>
            <a:r>
              <a:rPr lang="en-US" dirty="0" err="1"/>
              <a:t>synchronised</a:t>
            </a:r>
            <a:r>
              <a:rPr lang="en-US" dirty="0"/>
              <a:t> with </a:t>
            </a:r>
            <a:r>
              <a:rPr lang="en-US" dirty="0" smtClean="0"/>
              <a:t>revolution frequency; </a:t>
            </a:r>
            <a:r>
              <a:rPr lang="en-US" dirty="0"/>
              <a:t>chirp excitation with </a:t>
            </a:r>
            <a:r>
              <a:rPr lang="en-US" dirty="0" smtClean="0"/>
              <a:t>transverse </a:t>
            </a:r>
            <a:r>
              <a:rPr lang="en-US" dirty="0"/>
              <a:t>damper; analog diagnostics; spare parts</a:t>
            </a:r>
            <a:r>
              <a:rPr lang="en-US" dirty="0" smtClean="0"/>
              <a:t>…</a:t>
            </a:r>
          </a:p>
          <a:p>
            <a:pPr lvl="1">
              <a:buClr>
                <a:schemeClr val="tx1"/>
              </a:buClr>
              <a:buFont typeface="Lucida Grande"/>
              <a:buChar char="‼"/>
            </a:pPr>
            <a:r>
              <a:rPr lang="en-US" dirty="0"/>
              <a:t>New injection line PUs, new amplifiers for ejection line PUs + alignment correction, commissioning of turn-by-turn PUs (multiplexed per ring), commissioning of </a:t>
            </a:r>
            <a:r>
              <a:rPr lang="en-US" dirty="0">
                <a:solidFill>
                  <a:srgbClr val="31859C"/>
                </a:solidFill>
              </a:rPr>
              <a:t>new parallel LHC-type BLM system </a:t>
            </a:r>
            <a:r>
              <a:rPr lang="en-US" dirty="0"/>
              <a:t>with new electronics </a:t>
            </a:r>
            <a:r>
              <a:rPr lang="en-US" dirty="0">
                <a:sym typeface="Wingdings"/>
              </a:rPr>
              <a:t> </a:t>
            </a:r>
            <a:r>
              <a:rPr lang="en-US" dirty="0">
                <a:solidFill>
                  <a:srgbClr val="31859C"/>
                </a:solidFill>
                <a:sym typeface="Wingdings"/>
              </a:rPr>
              <a:t>need support from BI for joint evaluation of new BI </a:t>
            </a:r>
            <a:r>
              <a:rPr lang="en-US" dirty="0" smtClean="0">
                <a:solidFill>
                  <a:srgbClr val="31859C"/>
                </a:solidFill>
                <a:sym typeface="Wingdings"/>
              </a:rPr>
              <a:t>equipment</a:t>
            </a:r>
            <a:endParaRPr lang="en-US" dirty="0"/>
          </a:p>
          <a:p>
            <a:pPr lvl="1">
              <a:buClr>
                <a:schemeClr val="tx1"/>
              </a:buClr>
              <a:buFont typeface="Lucida Grande"/>
              <a:buChar char="‼"/>
            </a:pPr>
            <a:endParaRPr lang="en-US" dirty="0" smtClean="0">
              <a:solidFill>
                <a:srgbClr val="31859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589813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ISOLDE – Open </a:t>
            </a:r>
            <a:r>
              <a:rPr lang="en-US" dirty="0"/>
              <a:t>I</a:t>
            </a:r>
            <a:r>
              <a:rPr lang="en-US" dirty="0" smtClean="0"/>
              <a:t>ssues/Ongoing </a:t>
            </a:r>
            <a:r>
              <a:rPr lang="en-US" dirty="0"/>
              <a:t>D</a:t>
            </a:r>
            <a:r>
              <a:rPr lang="en-US" dirty="0" smtClean="0"/>
              <a:t>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791200" cy="5029200"/>
          </a:xfrm>
        </p:spPr>
        <p:txBody>
          <a:bodyPr>
            <a:normAutofit fontScale="62500" lnSpcReduction="20000"/>
          </a:bodyPr>
          <a:lstStyle/>
          <a:p>
            <a:r>
              <a:rPr lang="en-US" sz="2800" dirty="0" smtClean="0"/>
              <a:t>Maintenance of </a:t>
            </a:r>
            <a:r>
              <a:rPr lang="en-US" sz="2800" dirty="0" smtClean="0">
                <a:solidFill>
                  <a:srgbClr val="FF6600"/>
                </a:solidFill>
              </a:rPr>
              <a:t>GPS, HRS and target SEM-grid </a:t>
            </a:r>
            <a:r>
              <a:rPr lang="en-US" sz="2800" dirty="0" smtClean="0"/>
              <a:t>(</a:t>
            </a:r>
            <a:r>
              <a:rPr lang="en-US" sz="2800" dirty="0" smtClean="0"/>
              <a:t>missing or noisy channels; review status)</a:t>
            </a:r>
            <a:endParaRPr lang="en-US" sz="2800" dirty="0" smtClean="0"/>
          </a:p>
          <a:p>
            <a:r>
              <a:rPr lang="en-US" sz="2800" dirty="0" smtClean="0">
                <a:solidFill>
                  <a:srgbClr val="FF6600"/>
                </a:solidFill>
              </a:rPr>
              <a:t>Repair of </a:t>
            </a:r>
            <a:r>
              <a:rPr lang="en-US" sz="2800" dirty="0" smtClean="0">
                <a:solidFill>
                  <a:srgbClr val="FF6600"/>
                </a:solidFill>
              </a:rPr>
              <a:t>Faraday Cups </a:t>
            </a:r>
            <a:r>
              <a:rPr lang="en-US" sz="2800" dirty="0" smtClean="0">
                <a:solidFill>
                  <a:srgbClr val="FF6600"/>
                </a:solidFill>
              </a:rPr>
              <a:t>in HRS/GPS separators</a:t>
            </a:r>
          </a:p>
          <a:p>
            <a:pPr lvl="1"/>
            <a:r>
              <a:rPr lang="en-US" sz="2600" dirty="0"/>
              <a:t>D</a:t>
            </a:r>
            <a:r>
              <a:rPr lang="en-US" sz="2600" dirty="0" smtClean="0"/>
              <a:t>ue </a:t>
            </a:r>
            <a:r>
              <a:rPr lang="en-US" sz="2600" dirty="0"/>
              <a:t>to mechanical </a:t>
            </a:r>
            <a:r>
              <a:rPr lang="en-US" sz="2600" dirty="0" smtClean="0"/>
              <a:t>issues</a:t>
            </a:r>
            <a:r>
              <a:rPr lang="en-US" sz="2600" dirty="0"/>
              <a:t> </a:t>
            </a:r>
            <a:r>
              <a:rPr lang="en-US" sz="2600" dirty="0" smtClean="0"/>
              <a:t>s</a:t>
            </a:r>
            <a:r>
              <a:rPr lang="en-US" sz="2600" dirty="0" smtClean="0"/>
              <a:t>everal </a:t>
            </a:r>
            <a:r>
              <a:rPr lang="en-US" sz="2600" dirty="0" smtClean="0"/>
              <a:t>critical interventions on FC in the separator area during </a:t>
            </a:r>
            <a:r>
              <a:rPr lang="en-US" sz="2600" dirty="0" smtClean="0"/>
              <a:t>2012 </a:t>
            </a:r>
          </a:p>
          <a:p>
            <a:pPr lvl="1"/>
            <a:r>
              <a:rPr lang="en-US" sz="2600" dirty="0" smtClean="0"/>
              <a:t>Missing </a:t>
            </a:r>
            <a:r>
              <a:rPr lang="en-US" sz="2600" dirty="0" smtClean="0"/>
              <a:t>cup in HRS.FC300</a:t>
            </a:r>
          </a:p>
          <a:p>
            <a:pPr lvl="1"/>
            <a:r>
              <a:rPr lang="en-US" sz="2600" dirty="0" smtClean="0"/>
              <a:t>Need to procure </a:t>
            </a:r>
            <a:r>
              <a:rPr lang="en-US" sz="2600" dirty="0" smtClean="0"/>
              <a:t>ready-to-use spares </a:t>
            </a:r>
            <a:r>
              <a:rPr lang="en-US" sz="2600" dirty="0" smtClean="0"/>
              <a:t>and equipment to test them </a:t>
            </a:r>
            <a:r>
              <a:rPr lang="en-US" sz="2600" dirty="0" smtClean="0"/>
              <a:t>offline (fabricate special vacuum chambers)</a:t>
            </a:r>
            <a:endParaRPr lang="en-US" sz="2600" dirty="0" smtClean="0"/>
          </a:p>
          <a:p>
            <a:r>
              <a:rPr lang="en-US" sz="2800" dirty="0" smtClean="0">
                <a:solidFill>
                  <a:srgbClr val="31859C"/>
                </a:solidFill>
              </a:rPr>
              <a:t>MCP beam profiler in REX linac</a:t>
            </a:r>
            <a:endParaRPr lang="en-US" sz="2400" dirty="0" smtClean="0">
              <a:solidFill>
                <a:srgbClr val="31859C"/>
              </a:solidFill>
            </a:endParaRPr>
          </a:p>
          <a:p>
            <a:pPr lvl="1"/>
            <a:r>
              <a:rPr lang="en-US" sz="2600" dirty="0" smtClean="0"/>
              <a:t>Started study on linearity and accuracy of MCP beam profilers (offline test bench)</a:t>
            </a:r>
          </a:p>
          <a:p>
            <a:pPr lvl="1"/>
            <a:r>
              <a:rPr lang="en-US" sz="2600" dirty="0" smtClean="0"/>
              <a:t>Beam trigger synchronization implemented</a:t>
            </a:r>
          </a:p>
          <a:p>
            <a:pPr lvl="1"/>
            <a:r>
              <a:rPr lang="en-US" sz="2600" dirty="0" smtClean="0"/>
              <a:t>Scale, image deformation </a:t>
            </a:r>
            <a:r>
              <a:rPr lang="en-US" sz="2600" dirty="0" smtClean="0"/>
              <a:t>and position calibration -&gt; </a:t>
            </a:r>
            <a:r>
              <a:rPr lang="en-US" sz="2600" dirty="0" smtClean="0">
                <a:solidFill>
                  <a:srgbClr val="FF6600"/>
                </a:solidFill>
              </a:rPr>
              <a:t>ongoing work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4495800"/>
            <a:ext cx="1828800" cy="232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6</a:t>
            </a:fld>
            <a:endParaRPr lang="en-US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 cstate="print"/>
          <a:srcRect l="-47041" r="47041"/>
          <a:stretch/>
        </p:blipFill>
        <p:spPr bwMode="auto">
          <a:xfrm>
            <a:off x="4953000" y="1443686"/>
            <a:ext cx="3657600" cy="2975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3051985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PS – Trajectory </a:t>
            </a:r>
            <a:r>
              <a:rPr lang="en-US" dirty="0" smtClean="0"/>
              <a:t>and Orbit Measurement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72745"/>
            <a:ext cx="8229600" cy="1880055"/>
          </a:xfrm>
        </p:spPr>
        <p:txBody>
          <a:bodyPr>
            <a:noAutofit/>
          </a:bodyPr>
          <a:lstStyle/>
          <a:p>
            <a:pPr>
              <a:buFont typeface="Arial"/>
              <a:buChar char="•"/>
            </a:pPr>
            <a:r>
              <a:rPr lang="en-US" dirty="0" smtClean="0">
                <a:solidFill>
                  <a:srgbClr val="31859C"/>
                </a:solidFill>
              </a:rPr>
              <a:t>Good and responsive </a:t>
            </a:r>
            <a:r>
              <a:rPr lang="en-US" dirty="0" smtClean="0">
                <a:solidFill>
                  <a:srgbClr val="31859C"/>
                </a:solidFill>
              </a:rPr>
              <a:t>support from BI</a:t>
            </a:r>
            <a:r>
              <a:rPr lang="en-US" dirty="0" smtClean="0"/>
              <a:t>. 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>
                <a:solidFill>
                  <a:srgbClr val="31859C"/>
                </a:solidFill>
              </a:rPr>
              <a:t>Improvements </a:t>
            </a:r>
            <a:r>
              <a:rPr lang="en-US" dirty="0" smtClean="0">
                <a:solidFill>
                  <a:srgbClr val="31859C"/>
                </a:solidFill>
              </a:rPr>
              <a:t>and new functionalities became available in 2012</a:t>
            </a:r>
            <a:r>
              <a:rPr lang="en-US" dirty="0" smtClean="0"/>
              <a:t>.</a:t>
            </a:r>
          </a:p>
          <a:p>
            <a:pPr>
              <a:buFont typeface="Arial"/>
              <a:buChar char="•"/>
            </a:pPr>
            <a:r>
              <a:rPr lang="en-US" dirty="0" smtClean="0"/>
              <a:t>Some issues were identified during (MTE) MD’s where saturation of the </a:t>
            </a:r>
            <a:r>
              <a:rPr lang="en-US" dirty="0" smtClean="0">
                <a:solidFill>
                  <a:srgbClr val="FF6600"/>
                </a:solidFill>
              </a:rPr>
              <a:t>pre-amplifiers</a:t>
            </a:r>
            <a:r>
              <a:rPr lang="en-US" dirty="0" smtClean="0"/>
              <a:t> was at the source of a presumed beam oscillation, but </a:t>
            </a:r>
            <a:r>
              <a:rPr lang="en-US" dirty="0" smtClean="0"/>
              <a:t>this </a:t>
            </a:r>
            <a:r>
              <a:rPr lang="en-US" dirty="0" smtClean="0"/>
              <a:t>was a measurement artifact.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495800" y="3810000"/>
            <a:ext cx="4143484" cy="2743200"/>
            <a:chOff x="4267200" y="3704928"/>
            <a:chExt cx="4372084" cy="2848272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67200" y="3704928"/>
              <a:ext cx="4372084" cy="2848272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5473260" y="3886200"/>
              <a:ext cx="3115621" cy="607175"/>
            </a:xfrm>
            <a:prstGeom prst="rect">
              <a:avLst/>
            </a:prstGeom>
            <a:solidFill>
              <a:srgbClr val="CCFFCC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Artificial oscillation of beam in one of the </a:t>
              </a:r>
              <a:r>
                <a:rPr lang="en-US" sz="1600" dirty="0" smtClean="0"/>
                <a:t>MTE MDs</a:t>
              </a:r>
              <a:endParaRPr lang="en-US" sz="1600" dirty="0"/>
            </a:p>
          </p:txBody>
        </p:sp>
      </p:grp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3909204"/>
            <a:ext cx="4191000" cy="287259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SzPct val="130000"/>
            </a:pPr>
            <a:r>
              <a:rPr lang="en-US" sz="2000" dirty="0" smtClean="0"/>
              <a:t>These kind </a:t>
            </a:r>
            <a:r>
              <a:rPr lang="en-US" sz="2000" dirty="0" smtClean="0"/>
              <a:t>of problems </a:t>
            </a:r>
            <a:r>
              <a:rPr lang="en-US" sz="2000" dirty="0" smtClean="0"/>
              <a:t>are often identified during MD’s as machine and instrument performance is pushed.</a:t>
            </a:r>
          </a:p>
          <a:p>
            <a:pPr>
              <a:lnSpc>
                <a:spcPct val="150000"/>
              </a:lnSpc>
              <a:buSzPct val="130000"/>
            </a:pPr>
            <a:r>
              <a:rPr lang="en-US" sz="2000" dirty="0" smtClean="0"/>
              <a:t>However, these issues are also issues for normal beam operation.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039195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PS – Fast </a:t>
            </a:r>
            <a:r>
              <a:rPr lang="en-US" dirty="0" smtClean="0"/>
              <a:t>Wire Scanner measurements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70093"/>
            <a:ext cx="8686800" cy="2235107"/>
          </a:xfrm>
        </p:spPr>
        <p:txBody>
          <a:bodyPr>
            <a:noAutofit/>
          </a:bodyPr>
          <a:lstStyle/>
          <a:p>
            <a:r>
              <a:rPr lang="en-US" sz="1600" dirty="0" smtClean="0"/>
              <a:t>Substantial effort (BI, ABP, OP) went into understanding the settings management of the combination of </a:t>
            </a:r>
            <a:r>
              <a:rPr lang="en-US" sz="1600" dirty="0" smtClean="0"/>
              <a:t>the PM </a:t>
            </a:r>
            <a:r>
              <a:rPr lang="en-US" sz="1600" dirty="0" smtClean="0"/>
              <a:t>high voltage </a:t>
            </a:r>
            <a:r>
              <a:rPr lang="en-US" sz="1600" dirty="0" smtClean="0"/>
              <a:t>and the filter </a:t>
            </a:r>
            <a:r>
              <a:rPr lang="en-US" sz="1600" dirty="0" smtClean="0"/>
              <a:t>settings.</a:t>
            </a:r>
          </a:p>
          <a:p>
            <a:r>
              <a:rPr lang="en-US" sz="1600" dirty="0"/>
              <a:t>Nevertheless transverse </a:t>
            </a:r>
            <a:r>
              <a:rPr lang="en-US" sz="1600" dirty="0" err="1"/>
              <a:t>emittance</a:t>
            </a:r>
            <a:r>
              <a:rPr lang="en-US" sz="1600" dirty="0"/>
              <a:t> measurements remain tricky, especially with the small </a:t>
            </a:r>
            <a:r>
              <a:rPr lang="en-US" sz="1600" dirty="0" err="1"/>
              <a:t>emittance</a:t>
            </a:r>
            <a:r>
              <a:rPr lang="en-US" sz="1600" dirty="0"/>
              <a:t> beams we have for the LHC.</a:t>
            </a:r>
          </a:p>
          <a:p>
            <a:r>
              <a:rPr lang="en-US" sz="1600" dirty="0" smtClean="0">
                <a:solidFill>
                  <a:srgbClr val="31859C"/>
                </a:solidFill>
              </a:rPr>
              <a:t>Since </a:t>
            </a:r>
            <a:r>
              <a:rPr lang="en-US" sz="1600" dirty="0" smtClean="0">
                <a:solidFill>
                  <a:srgbClr val="31859C"/>
                </a:solidFill>
              </a:rPr>
              <a:t>July </a:t>
            </a:r>
            <a:r>
              <a:rPr lang="en-US" sz="1600" dirty="0" smtClean="0">
                <a:solidFill>
                  <a:srgbClr val="31859C"/>
                </a:solidFill>
              </a:rPr>
              <a:t>IN</a:t>
            </a:r>
            <a:r>
              <a:rPr lang="en-US" sz="1600" dirty="0" smtClean="0">
                <a:solidFill>
                  <a:srgbClr val="31859C"/>
                </a:solidFill>
              </a:rPr>
              <a:t> </a:t>
            </a:r>
            <a:r>
              <a:rPr lang="en-US" sz="1600" dirty="0" smtClean="0">
                <a:solidFill>
                  <a:srgbClr val="31859C"/>
                </a:solidFill>
              </a:rPr>
              <a:t>and </a:t>
            </a:r>
            <a:r>
              <a:rPr lang="en-US" sz="1600" dirty="0" smtClean="0">
                <a:solidFill>
                  <a:srgbClr val="31859C"/>
                </a:solidFill>
              </a:rPr>
              <a:t>OUT</a:t>
            </a:r>
            <a:r>
              <a:rPr lang="en-US" sz="1600" dirty="0" smtClean="0">
                <a:solidFill>
                  <a:srgbClr val="31859C"/>
                </a:solidFill>
              </a:rPr>
              <a:t> </a:t>
            </a:r>
            <a:r>
              <a:rPr lang="en-US" sz="1600" dirty="0" smtClean="0">
                <a:solidFill>
                  <a:srgbClr val="31859C"/>
                </a:solidFill>
              </a:rPr>
              <a:t>scans are used on the same cycle to measure beam </a:t>
            </a:r>
            <a:r>
              <a:rPr lang="en-US" sz="1600" dirty="0" err="1" smtClean="0">
                <a:solidFill>
                  <a:srgbClr val="31859C"/>
                </a:solidFill>
              </a:rPr>
              <a:t>emittances</a:t>
            </a:r>
            <a:r>
              <a:rPr lang="en-US" sz="1600" dirty="0" smtClean="0"/>
              <a:t>. </a:t>
            </a:r>
            <a:endParaRPr lang="en-US" sz="1600" dirty="0" smtClean="0"/>
          </a:p>
        </p:txBody>
      </p:sp>
      <p:grpSp>
        <p:nvGrpSpPr>
          <p:cNvPr id="8" name="Group 7"/>
          <p:cNvGrpSpPr/>
          <p:nvPr/>
        </p:nvGrpSpPr>
        <p:grpSpPr>
          <a:xfrm>
            <a:off x="4191000" y="3124201"/>
            <a:ext cx="4876800" cy="3429000"/>
            <a:chOff x="3810000" y="3505200"/>
            <a:chExt cx="5110034" cy="2782217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10000" y="3644739"/>
              <a:ext cx="5110034" cy="2642678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4876800" y="3505200"/>
              <a:ext cx="900024" cy="338554"/>
            </a:xfrm>
            <a:prstGeom prst="rect">
              <a:avLst/>
            </a:prstGeom>
            <a:solidFill>
              <a:srgbClr val="CCFFCC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In Scan</a:t>
              </a:r>
              <a:endParaRPr lang="en-US" sz="16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934200" y="3505200"/>
              <a:ext cx="1187391" cy="274695"/>
            </a:xfrm>
            <a:prstGeom prst="rect">
              <a:avLst/>
            </a:prstGeom>
            <a:solidFill>
              <a:srgbClr val="CCFFCC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Out Scan</a:t>
              </a:r>
              <a:endParaRPr lang="en-US" sz="1600" dirty="0"/>
            </a:p>
          </p:txBody>
        </p:sp>
      </p:grpSp>
      <p:sp>
        <p:nvSpPr>
          <p:cNvPr id="7" name="Content Placeholder 2"/>
          <p:cNvSpPr txBox="1">
            <a:spLocks/>
          </p:cNvSpPr>
          <p:nvPr/>
        </p:nvSpPr>
        <p:spPr>
          <a:xfrm>
            <a:off x="381000" y="3200400"/>
            <a:ext cx="3886200" cy="31369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SzPct val="130000"/>
            </a:pPr>
            <a:r>
              <a:rPr lang="en-US" sz="1600" dirty="0" smtClean="0">
                <a:solidFill>
                  <a:srgbClr val="FF6600"/>
                </a:solidFill>
              </a:rPr>
              <a:t>Different wire scanners continue giving different results on the same beam</a:t>
            </a:r>
            <a:r>
              <a:rPr lang="en-US" sz="1600" dirty="0" smtClean="0"/>
              <a:t>.</a:t>
            </a:r>
          </a:p>
          <a:p>
            <a:pPr>
              <a:lnSpc>
                <a:spcPct val="150000"/>
              </a:lnSpc>
              <a:buSzPct val="130000"/>
            </a:pPr>
            <a:r>
              <a:rPr lang="en-US" sz="1600" dirty="0" smtClean="0"/>
              <a:t>One source of errors is also the </a:t>
            </a:r>
            <a:r>
              <a:rPr lang="en-US" sz="1600" dirty="0" smtClean="0">
                <a:solidFill>
                  <a:srgbClr val="FF6600"/>
                </a:solidFill>
              </a:rPr>
              <a:t>optics </a:t>
            </a:r>
            <a:r>
              <a:rPr lang="en-US" sz="1600" dirty="0" smtClean="0">
                <a:solidFill>
                  <a:srgbClr val="FF6600"/>
                </a:solidFill>
              </a:rPr>
              <a:t>definition</a:t>
            </a:r>
            <a:r>
              <a:rPr lang="en-US" sz="1600" dirty="0">
                <a:solidFill>
                  <a:srgbClr val="FF6600"/>
                </a:solidFill>
              </a:rPr>
              <a:t> </a:t>
            </a:r>
            <a:r>
              <a:rPr lang="en-US" sz="1600" dirty="0" smtClean="0"/>
              <a:t>(</a:t>
            </a:r>
            <a:r>
              <a:rPr lang="en-US" sz="1600" dirty="0" smtClean="0"/>
              <a:t>not </a:t>
            </a:r>
            <a:r>
              <a:rPr lang="en-US" sz="1600" dirty="0" smtClean="0"/>
              <a:t>trivial for the PS with the combined function </a:t>
            </a:r>
            <a:r>
              <a:rPr lang="en-US" sz="1600" dirty="0" smtClean="0"/>
              <a:t>magnets).</a:t>
            </a:r>
          </a:p>
          <a:p>
            <a:pPr>
              <a:lnSpc>
                <a:spcPct val="150000"/>
              </a:lnSpc>
              <a:buSzPct val="130000"/>
            </a:pPr>
            <a:r>
              <a:rPr lang="en-US" sz="1600" dirty="0" smtClean="0">
                <a:solidFill>
                  <a:srgbClr val="FF6600"/>
                </a:solidFill>
              </a:rPr>
              <a:t>Bunch-by-bunch measurement </a:t>
            </a:r>
            <a:r>
              <a:rPr lang="en-US" sz="1600" dirty="0" smtClean="0"/>
              <a:t>at fixed revolution frequency after LS1?</a:t>
            </a:r>
            <a:endParaRPr lang="en-US" sz="16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953161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914400"/>
          </a:xfrm>
        </p:spPr>
        <p:txBody>
          <a:bodyPr/>
          <a:lstStyle/>
          <a:p>
            <a:r>
              <a:rPr lang="en-US" dirty="0" smtClean="0"/>
              <a:t>PS – Use </a:t>
            </a:r>
            <a:r>
              <a:rPr lang="en-US" dirty="0" smtClean="0"/>
              <a:t>of </a:t>
            </a:r>
            <a:r>
              <a:rPr lang="en-US" dirty="0" smtClean="0"/>
              <a:t>Wire </a:t>
            </a:r>
            <a:r>
              <a:rPr lang="en-US" dirty="0"/>
              <a:t>S</a:t>
            </a:r>
            <a:r>
              <a:rPr lang="en-US" dirty="0" smtClean="0"/>
              <a:t>canner </a:t>
            </a:r>
            <a:r>
              <a:rPr lang="en-US" dirty="0"/>
              <a:t>M</a:t>
            </a:r>
            <a:r>
              <a:rPr lang="en-US" dirty="0" smtClean="0"/>
              <a:t>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7400" y="1400705"/>
            <a:ext cx="3429000" cy="1418695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Font typeface="Arial"/>
              <a:buChar char="•"/>
            </a:pPr>
            <a:r>
              <a:rPr lang="en-US" sz="1800" dirty="0" smtClean="0">
                <a:solidFill>
                  <a:srgbClr val="31859C"/>
                </a:solidFill>
              </a:rPr>
              <a:t>From end July systematic measurements and logging, once every </a:t>
            </a:r>
            <a:r>
              <a:rPr lang="en-US" sz="1800" dirty="0" smtClean="0">
                <a:solidFill>
                  <a:srgbClr val="31859C"/>
                </a:solidFill>
              </a:rPr>
              <a:t>shift in PSB and PS.</a:t>
            </a:r>
            <a:endParaRPr lang="en-US" sz="1800" dirty="0" smtClean="0">
              <a:solidFill>
                <a:srgbClr val="31859C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618" y="1333497"/>
            <a:ext cx="5621866" cy="353251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5016" y="2929036"/>
            <a:ext cx="5612768" cy="3526797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152400" y="4876800"/>
            <a:ext cx="3337982" cy="1873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buSzPct val="130000"/>
            </a:pPr>
            <a:r>
              <a:rPr lang="en-US" sz="1800" dirty="0" smtClean="0"/>
              <a:t>Each result per plane is an average of 3 measurements.</a:t>
            </a:r>
          </a:p>
          <a:p>
            <a:pPr>
              <a:lnSpc>
                <a:spcPct val="120000"/>
              </a:lnSpc>
              <a:buSzPct val="130000"/>
            </a:pPr>
            <a:r>
              <a:rPr lang="en-US" sz="1800" dirty="0" smtClean="0"/>
              <a:t>Many scans, </a:t>
            </a:r>
            <a:r>
              <a:rPr lang="en-US" sz="1800" b="1" dirty="0" smtClean="0">
                <a:solidFill>
                  <a:srgbClr val="31859C"/>
                </a:solidFill>
              </a:rPr>
              <a:t>no bellow </a:t>
            </a:r>
            <a:r>
              <a:rPr lang="en-US" sz="1800" b="1" dirty="0" smtClean="0">
                <a:solidFill>
                  <a:srgbClr val="31859C"/>
                </a:solidFill>
              </a:rPr>
              <a:t>problems</a:t>
            </a:r>
            <a:r>
              <a:rPr lang="en-US" sz="1800" dirty="0" smtClean="0"/>
              <a:t>.</a:t>
            </a:r>
            <a:endParaRPr lang="en-US" sz="18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5FC477-0A05-4F3E-8EE9-E015C9089D5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932799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eXH6ortg5F8MBDBCXffNY"/>
</p:tagLst>
</file>

<file path=ppt/theme/theme1.xml><?xml version="1.0" encoding="utf-8"?>
<a:theme xmlns:a="http://schemas.openxmlformats.org/drawingml/2006/main" name="Project Status Repor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Project Status Report.potx</Template>
  <TotalTime>0</TotalTime>
  <Words>2633</Words>
  <Application>Microsoft Macintosh PowerPoint</Application>
  <PresentationFormat>On-screen Show (4:3)</PresentationFormat>
  <Paragraphs>259</Paragraphs>
  <Slides>28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Project Status Report</vt:lpstr>
      <vt:lpstr>Instrumentation Performance in the Injector  Complex in 2012 and Wishes for the Restart after LS1</vt:lpstr>
      <vt:lpstr>Outline</vt:lpstr>
      <vt:lpstr>Linac2</vt:lpstr>
      <vt:lpstr>PSB - Pickups</vt:lpstr>
      <vt:lpstr>PSB – Continued…</vt:lpstr>
      <vt:lpstr>ISOLDE – Open Issues/Ongoing Development</vt:lpstr>
      <vt:lpstr>PS – Trajectory and Orbit Measurement</vt:lpstr>
      <vt:lpstr>PS – Fast Wire Scanner measurements</vt:lpstr>
      <vt:lpstr>PS – Use of Wire Scanner Measurements</vt:lpstr>
      <vt:lpstr>PS – TT2 Trajectory Measurement &amp; Steering (YASP)</vt:lpstr>
      <vt:lpstr>PS – TT2 OTRs</vt:lpstr>
      <vt:lpstr>PS – Various </vt:lpstr>
      <vt:lpstr>EAST Area</vt:lpstr>
      <vt:lpstr>AD – 2012 Highlights</vt:lpstr>
      <vt:lpstr>AD – Post LS1 Wishes</vt:lpstr>
      <vt:lpstr>SPS (1)</vt:lpstr>
      <vt:lpstr>SPS (2)</vt:lpstr>
      <vt:lpstr>SPS (3)</vt:lpstr>
      <vt:lpstr>SPS (4)</vt:lpstr>
      <vt:lpstr>NORTH Area – Wishes for LS1 Interventions</vt:lpstr>
      <vt:lpstr>The LHC Ion Chain</vt:lpstr>
      <vt:lpstr>Linac3</vt:lpstr>
      <vt:lpstr>PowerPoint Presentation</vt:lpstr>
      <vt:lpstr>LEIR</vt:lpstr>
      <vt:lpstr>PS (Ions)</vt:lpstr>
      <vt:lpstr>A Few General Remarks</vt:lpstr>
      <vt:lpstr>Conclusions and Outlook</vt:lpstr>
      <vt:lpstr>Special thanks for having provided information to:  D. Kuechler, R. Scrivens, J-L. Sanchez, K. Hanke, D. Voulot, R. Steerenberg, S. Gilardoni, L. Gatignon, T. Eriksson, K. Cornelis, H. Bartosik, D. Manglunki, B. Goddard.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2010-02-01T21:08:06Z</dcterms:created>
  <dcterms:modified xsi:type="dcterms:W3CDTF">2012-12-06T06:39:47Z</dcterms:modified>
</cp:coreProperties>
</file>