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handoutMasterIdLst>
    <p:handoutMasterId r:id="rId19"/>
  </p:handoutMasterIdLst>
  <p:sldIdLst>
    <p:sldId id="265" r:id="rId2"/>
    <p:sldId id="272" r:id="rId3"/>
    <p:sldId id="257" r:id="rId4"/>
    <p:sldId id="278" r:id="rId5"/>
    <p:sldId id="279" r:id="rId6"/>
    <p:sldId id="271" r:id="rId7"/>
    <p:sldId id="274" r:id="rId8"/>
    <p:sldId id="262" r:id="rId9"/>
    <p:sldId id="261" r:id="rId10"/>
    <p:sldId id="266" r:id="rId11"/>
    <p:sldId id="280" r:id="rId12"/>
    <p:sldId id="277" r:id="rId13"/>
    <p:sldId id="281" r:id="rId14"/>
    <p:sldId id="268" r:id="rId15"/>
    <p:sldId id="276" r:id="rId16"/>
    <p:sldId id="269" r:id="rId17"/>
  </p:sldIdLst>
  <p:sldSz cx="9144000" cy="6858000" type="screen4x3"/>
  <p:notesSz cx="6797675" cy="9928225"/>
  <p:defaultTextStyle>
    <a:defPPr>
      <a:defRPr lang="en-GB"/>
    </a:defPPr>
    <a:lvl1pPr algn="l" rtl="0" eaLnBrk="0" fontAlgn="base" hangingPunct="0">
      <a:spcBef>
        <a:spcPct val="0"/>
      </a:spcBef>
      <a:spcAft>
        <a:spcPct val="0"/>
      </a:spcAft>
      <a:defRPr sz="2400" kern="1200">
        <a:solidFill>
          <a:schemeClr val="tx1"/>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8273" autoAdjust="0"/>
    <p:restoredTop sz="90857" autoAdjust="0"/>
  </p:normalViewPr>
  <p:slideViewPr>
    <p:cSldViewPr>
      <p:cViewPr varScale="1">
        <p:scale>
          <a:sx n="117" d="100"/>
          <a:sy n="117" d="100"/>
        </p:scale>
        <p:origin x="-2196"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85" d="100"/>
          <a:sy n="85" d="100"/>
        </p:scale>
        <p:origin x="-382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623A16C8-7623-4DD4-A3C3-A4B957B37C10}" type="datetimeFigureOut">
              <a:rPr lang="en-GB" smtClean="0"/>
              <a:t>04/12/2012</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1A7B1B2-E201-4C4F-9FF3-A35C723ECA85}" type="slidenum">
              <a:rPr lang="en-GB" smtClean="0"/>
              <a:t>‹#›</a:t>
            </a:fld>
            <a:endParaRPr lang="en-GB"/>
          </a:p>
        </p:txBody>
      </p:sp>
    </p:spTree>
    <p:extLst>
      <p:ext uri="{BB962C8B-B14F-4D97-AF65-F5344CB8AC3E}">
        <p14:creationId xmlns:p14="http://schemas.microsoft.com/office/powerpoint/2010/main" val="3852254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2AE036C1-7D60-42A4-988E-578BCA01A4AD}" type="datetimeFigureOut">
              <a:rPr lang="en-GB" smtClean="0"/>
              <a:t>04/12/2012</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3DED02BC-577F-4A87-BCDC-1703813DEEF2}" type="slidenum">
              <a:rPr lang="en-GB" smtClean="0"/>
              <a:t>‹#›</a:t>
            </a:fld>
            <a:endParaRPr lang="en-GB"/>
          </a:p>
        </p:txBody>
      </p:sp>
    </p:spTree>
    <p:extLst>
      <p:ext uri="{BB962C8B-B14F-4D97-AF65-F5344CB8AC3E}">
        <p14:creationId xmlns:p14="http://schemas.microsoft.com/office/powerpoint/2010/main" val="2111947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sz="quarter"/>
          </p:nvPr>
        </p:nvSpPr>
        <p:spPr>
          <a:xfrm>
            <a:off x="1246950" y="764704"/>
            <a:ext cx="7717538" cy="1143000"/>
          </a:xfrm>
          <a:solidFill>
            <a:schemeClr val="accent2">
              <a:lumMod val="75000"/>
              <a:alpha val="70000"/>
            </a:schemeClr>
          </a:solidFill>
          <a:effectLst/>
        </p:spPr>
        <p:txBody>
          <a:bodyPr/>
          <a:lstStyle>
            <a:lvl1pPr algn="ctr">
              <a:defRPr baseline="0">
                <a:solidFill>
                  <a:schemeClr val="tx1"/>
                </a:solidFill>
              </a:defRPr>
            </a:lvl1pPr>
          </a:lstStyle>
          <a:p>
            <a:pPr lvl="0"/>
            <a:r>
              <a:rPr lang="en-US" noProof="0" dirty="0" smtClean="0"/>
              <a:t>Click to edit Master title style</a:t>
            </a:r>
            <a:endParaRPr lang="en-GB" noProof="0" dirty="0" smtClean="0"/>
          </a:p>
        </p:txBody>
      </p:sp>
      <p:sp>
        <p:nvSpPr>
          <p:cNvPr id="4099" name="Rectangle 3"/>
          <p:cNvSpPr>
            <a:spLocks noGrp="1" noChangeArrowheads="1"/>
          </p:cNvSpPr>
          <p:nvPr>
            <p:ph type="subTitle" sz="quarter" idx="1"/>
          </p:nvPr>
        </p:nvSpPr>
        <p:spPr>
          <a:xfrm>
            <a:off x="1403648" y="2996952"/>
            <a:ext cx="6400800" cy="1752600"/>
          </a:xfrm>
          <a:solidFill>
            <a:schemeClr val="accent2">
              <a:lumMod val="75000"/>
              <a:alpha val="70000"/>
            </a:schemeClr>
          </a:solidFill>
        </p:spPr>
        <p:txBody>
          <a:bodyPr/>
          <a:lstStyle>
            <a:lvl1pPr marL="0" indent="0" algn="ctr">
              <a:buFont typeface="Wingdings" pitchFamily="2" charset="2"/>
              <a:buNone/>
              <a:defRPr/>
            </a:lvl1pPr>
          </a:lstStyle>
          <a:p>
            <a:pPr lvl="0"/>
            <a:r>
              <a:rPr lang="en-US" noProof="0" dirty="0" smtClean="0"/>
              <a:t>Click to edit Master subtitle style</a:t>
            </a:r>
            <a:endParaRPr lang="en-GB" noProof="0" dirty="0" smtClean="0"/>
          </a:p>
        </p:txBody>
      </p:sp>
      <p:sp>
        <p:nvSpPr>
          <p:cNvPr id="4100" name="Rectangle 4"/>
          <p:cNvSpPr>
            <a:spLocks noGrp="1" noChangeArrowheads="1"/>
          </p:cNvSpPr>
          <p:nvPr>
            <p:ph type="dt" sz="quarter" idx="2"/>
          </p:nvPr>
        </p:nvSpPr>
        <p:spPr>
          <a:xfrm>
            <a:off x="120699" y="6309320"/>
            <a:ext cx="1905000" cy="457200"/>
          </a:xfrm>
          <a:solidFill>
            <a:schemeClr val="accent2">
              <a:lumMod val="75000"/>
              <a:alpha val="70000"/>
            </a:schemeClr>
          </a:solidFill>
        </p:spPr>
        <p:txBody>
          <a:bodyPr/>
          <a:lstStyle>
            <a:lvl1pPr>
              <a:defRPr/>
            </a:lvl1pPr>
          </a:lstStyle>
          <a:p>
            <a:endParaRPr lang="en-GB" dirty="0" smtClean="0"/>
          </a:p>
        </p:txBody>
      </p:sp>
      <p:sp>
        <p:nvSpPr>
          <p:cNvPr id="4101" name="Rectangle 5"/>
          <p:cNvSpPr>
            <a:spLocks noGrp="1" noChangeArrowheads="1"/>
          </p:cNvSpPr>
          <p:nvPr>
            <p:ph type="ftr" sz="quarter" idx="3"/>
          </p:nvPr>
        </p:nvSpPr>
        <p:spPr>
          <a:xfrm>
            <a:off x="3203848" y="6309320"/>
            <a:ext cx="2895600" cy="457200"/>
          </a:xfrm>
          <a:solidFill>
            <a:schemeClr val="accent2">
              <a:lumMod val="75000"/>
              <a:alpha val="70000"/>
            </a:schemeClr>
          </a:solidFill>
        </p:spPr>
        <p:txBody>
          <a:bodyPr/>
          <a:lstStyle>
            <a:lvl1pPr>
              <a:defRPr b="0"/>
            </a:lvl1pPr>
          </a:lstStyle>
          <a:p>
            <a:endParaRPr lang="en-GB" dirty="0"/>
          </a:p>
        </p:txBody>
      </p:sp>
      <p:sp>
        <p:nvSpPr>
          <p:cNvPr id="4102" name="Rectangle 6"/>
          <p:cNvSpPr>
            <a:spLocks noGrp="1" noChangeArrowheads="1"/>
          </p:cNvSpPr>
          <p:nvPr>
            <p:ph type="sldNum" sz="quarter" idx="4"/>
          </p:nvPr>
        </p:nvSpPr>
        <p:spPr>
          <a:xfrm>
            <a:off x="7164288" y="6309320"/>
            <a:ext cx="1905000" cy="457200"/>
          </a:xfrm>
          <a:solidFill>
            <a:schemeClr val="accent2">
              <a:lumMod val="75000"/>
              <a:alpha val="70000"/>
            </a:schemeClr>
          </a:solidFill>
        </p:spPr>
        <p:txBody>
          <a:bodyPr/>
          <a:lstStyle>
            <a:lvl1pPr>
              <a:defRPr/>
            </a:lvl1pPr>
          </a:lstStyle>
          <a:p>
            <a:fld id="{CBFFEB70-F4CA-4A71-821F-0831A3499CC4}" type="slidenum">
              <a:rPr lang="en-GB"/>
              <a:pPr/>
              <a:t>‹#›</a:t>
            </a:fld>
            <a:endParaRPr lang="en-GB"/>
          </a:p>
        </p:txBody>
      </p:sp>
      <p:pic>
        <p:nvPicPr>
          <p:cNvPr id="4103" name="Picture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764704"/>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December 6</a:t>
            </a:r>
            <a:endParaRPr lang="en-GB" dirty="0" smtClean="0"/>
          </a:p>
        </p:txBody>
      </p:sp>
      <p:sp>
        <p:nvSpPr>
          <p:cNvPr id="5" name="Footer Placeholder 4"/>
          <p:cNvSpPr>
            <a:spLocks noGrp="1"/>
          </p:cNvSpPr>
          <p:nvPr>
            <p:ph type="ftr" sz="quarter" idx="11"/>
          </p:nvPr>
        </p:nvSpPr>
        <p:spPr/>
        <p:txBody>
          <a:bodyPr/>
          <a:lstStyle>
            <a:lvl1pPr>
              <a:defRPr/>
            </a:lvl1pPr>
          </a:lstStyle>
          <a:p>
            <a:r>
              <a:rPr lang="en-GB" smtClean="0"/>
              <a:t>BI Day 2012</a:t>
            </a:r>
            <a:endParaRPr lang="en-GB"/>
          </a:p>
        </p:txBody>
      </p:sp>
      <p:sp>
        <p:nvSpPr>
          <p:cNvPr id="6" name="Slide Number Placeholder 5"/>
          <p:cNvSpPr>
            <a:spLocks noGrp="1"/>
          </p:cNvSpPr>
          <p:nvPr>
            <p:ph type="sldNum" sz="quarter" idx="12"/>
          </p:nvPr>
        </p:nvSpPr>
        <p:spPr/>
        <p:txBody>
          <a:bodyPr/>
          <a:lstStyle>
            <a:lvl1pPr>
              <a:defRPr/>
            </a:lvl1pPr>
          </a:lstStyle>
          <a:p>
            <a:fld id="{CDEF2B82-057C-4384-BF8B-1A6BCB7710E5}" type="slidenum">
              <a:rPr lang="en-GB"/>
              <a:pPr/>
              <a:t>‹#›</a:t>
            </a:fld>
            <a:endParaRPr lang="en-GB"/>
          </a:p>
        </p:txBody>
      </p:sp>
    </p:spTree>
    <p:extLst>
      <p:ext uri="{BB962C8B-B14F-4D97-AF65-F5344CB8AC3E}">
        <p14:creationId xmlns:p14="http://schemas.microsoft.com/office/powerpoint/2010/main" val="2526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66725"/>
            <a:ext cx="1943100" cy="56292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466725"/>
            <a:ext cx="5676900" cy="5629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December 6</a:t>
            </a:r>
            <a:endParaRPr lang="en-GB" dirty="0" smtClean="0"/>
          </a:p>
        </p:txBody>
      </p:sp>
      <p:sp>
        <p:nvSpPr>
          <p:cNvPr id="5" name="Footer Placeholder 4"/>
          <p:cNvSpPr>
            <a:spLocks noGrp="1"/>
          </p:cNvSpPr>
          <p:nvPr>
            <p:ph type="ftr" sz="quarter" idx="11"/>
          </p:nvPr>
        </p:nvSpPr>
        <p:spPr/>
        <p:txBody>
          <a:bodyPr/>
          <a:lstStyle>
            <a:lvl1pPr>
              <a:defRPr/>
            </a:lvl1pPr>
          </a:lstStyle>
          <a:p>
            <a:r>
              <a:rPr lang="en-GB" smtClean="0"/>
              <a:t>BI Day 2012</a:t>
            </a:r>
            <a:endParaRPr lang="en-GB"/>
          </a:p>
        </p:txBody>
      </p:sp>
      <p:sp>
        <p:nvSpPr>
          <p:cNvPr id="6" name="Slide Number Placeholder 5"/>
          <p:cNvSpPr>
            <a:spLocks noGrp="1"/>
          </p:cNvSpPr>
          <p:nvPr>
            <p:ph type="sldNum" sz="quarter" idx="12"/>
          </p:nvPr>
        </p:nvSpPr>
        <p:spPr/>
        <p:txBody>
          <a:bodyPr/>
          <a:lstStyle>
            <a:lvl1pPr>
              <a:defRPr/>
            </a:lvl1pPr>
          </a:lstStyle>
          <a:p>
            <a:fld id="{C9244E5B-6A15-4038-A3FF-5126767E9B8E}" type="slidenum">
              <a:rPr lang="en-GB"/>
              <a:pPr/>
              <a:t>‹#›</a:t>
            </a:fld>
            <a:endParaRPr lang="en-GB"/>
          </a:p>
        </p:txBody>
      </p:sp>
    </p:spTree>
    <p:extLst>
      <p:ext uri="{BB962C8B-B14F-4D97-AF65-F5344CB8AC3E}">
        <p14:creationId xmlns:p14="http://schemas.microsoft.com/office/powerpoint/2010/main" val="3957954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December 6</a:t>
            </a:r>
            <a:endParaRPr lang="en-GB" dirty="0" smtClean="0"/>
          </a:p>
        </p:txBody>
      </p:sp>
      <p:sp>
        <p:nvSpPr>
          <p:cNvPr id="5" name="Footer Placeholder 4"/>
          <p:cNvSpPr>
            <a:spLocks noGrp="1"/>
          </p:cNvSpPr>
          <p:nvPr>
            <p:ph type="ftr" sz="quarter" idx="11"/>
          </p:nvPr>
        </p:nvSpPr>
        <p:spPr/>
        <p:txBody>
          <a:bodyPr/>
          <a:lstStyle>
            <a:lvl1pPr>
              <a:defRPr/>
            </a:lvl1pPr>
          </a:lstStyle>
          <a:p>
            <a:r>
              <a:rPr lang="en-GB" smtClean="0"/>
              <a:t>BI Day 2012</a:t>
            </a:r>
            <a:endParaRPr lang="en-GB" dirty="0"/>
          </a:p>
        </p:txBody>
      </p:sp>
      <p:sp>
        <p:nvSpPr>
          <p:cNvPr id="6" name="Slide Number Placeholder 5"/>
          <p:cNvSpPr>
            <a:spLocks noGrp="1"/>
          </p:cNvSpPr>
          <p:nvPr>
            <p:ph type="sldNum" sz="quarter" idx="12"/>
          </p:nvPr>
        </p:nvSpPr>
        <p:spPr/>
        <p:txBody>
          <a:bodyPr/>
          <a:lstStyle>
            <a:lvl1pPr>
              <a:defRPr/>
            </a:lvl1pPr>
          </a:lstStyle>
          <a:p>
            <a:fld id="{17060199-09CD-414A-8637-1F62E194E520}" type="slidenum">
              <a:rPr lang="en-GB"/>
              <a:pPr/>
              <a:t>‹#›</a:t>
            </a:fld>
            <a:endParaRPr lang="en-GB"/>
          </a:p>
        </p:txBody>
      </p:sp>
    </p:spTree>
    <p:extLst>
      <p:ext uri="{BB962C8B-B14F-4D97-AF65-F5344CB8AC3E}">
        <p14:creationId xmlns:p14="http://schemas.microsoft.com/office/powerpoint/2010/main" val="381047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b="0"/>
            </a:lvl1pPr>
          </a:lstStyle>
          <a:p>
            <a:r>
              <a:rPr lang="en-US" smtClean="0"/>
              <a:t>December 6</a:t>
            </a:r>
            <a:endParaRPr lang="en-GB" dirty="0"/>
          </a:p>
        </p:txBody>
      </p:sp>
      <p:sp>
        <p:nvSpPr>
          <p:cNvPr id="5" name="Footer Placeholder 4"/>
          <p:cNvSpPr>
            <a:spLocks noGrp="1"/>
          </p:cNvSpPr>
          <p:nvPr>
            <p:ph type="ftr" sz="quarter" idx="11"/>
          </p:nvPr>
        </p:nvSpPr>
        <p:spPr/>
        <p:txBody>
          <a:bodyPr/>
          <a:lstStyle>
            <a:lvl1pPr>
              <a:defRPr/>
            </a:lvl1pPr>
          </a:lstStyle>
          <a:p>
            <a:r>
              <a:rPr lang="en-GB" smtClean="0"/>
              <a:t>BI Day 2012</a:t>
            </a:r>
            <a:endParaRPr lang="en-GB"/>
          </a:p>
        </p:txBody>
      </p:sp>
      <p:sp>
        <p:nvSpPr>
          <p:cNvPr id="6" name="Slide Number Placeholder 5"/>
          <p:cNvSpPr>
            <a:spLocks noGrp="1"/>
          </p:cNvSpPr>
          <p:nvPr>
            <p:ph type="sldNum" sz="quarter" idx="12"/>
          </p:nvPr>
        </p:nvSpPr>
        <p:spPr/>
        <p:txBody>
          <a:bodyPr/>
          <a:lstStyle>
            <a:lvl1pPr>
              <a:defRPr/>
            </a:lvl1pPr>
          </a:lstStyle>
          <a:p>
            <a:fld id="{2084C504-9394-4F41-BCBE-7110CA23FD69}" type="slidenum">
              <a:rPr lang="en-GB"/>
              <a:pPr/>
              <a:t>‹#›</a:t>
            </a:fld>
            <a:endParaRPr lang="en-GB"/>
          </a:p>
        </p:txBody>
      </p:sp>
    </p:spTree>
    <p:extLst>
      <p:ext uri="{BB962C8B-B14F-4D97-AF65-F5344CB8AC3E}">
        <p14:creationId xmlns:p14="http://schemas.microsoft.com/office/powerpoint/2010/main" val="3261576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smtClean="0"/>
              <a:t>December 6</a:t>
            </a:r>
            <a:endParaRPr lang="en-GB" dirty="0" smtClean="0"/>
          </a:p>
        </p:txBody>
      </p:sp>
      <p:sp>
        <p:nvSpPr>
          <p:cNvPr id="6" name="Footer Placeholder 5"/>
          <p:cNvSpPr>
            <a:spLocks noGrp="1"/>
          </p:cNvSpPr>
          <p:nvPr>
            <p:ph type="ftr" sz="quarter" idx="11"/>
          </p:nvPr>
        </p:nvSpPr>
        <p:spPr/>
        <p:txBody>
          <a:bodyPr/>
          <a:lstStyle>
            <a:lvl1pPr>
              <a:defRPr/>
            </a:lvl1pPr>
          </a:lstStyle>
          <a:p>
            <a:r>
              <a:rPr lang="en-GB" smtClean="0"/>
              <a:t>BI Day 2012</a:t>
            </a:r>
            <a:endParaRPr lang="en-GB"/>
          </a:p>
        </p:txBody>
      </p:sp>
      <p:sp>
        <p:nvSpPr>
          <p:cNvPr id="7" name="Slide Number Placeholder 6"/>
          <p:cNvSpPr>
            <a:spLocks noGrp="1"/>
          </p:cNvSpPr>
          <p:nvPr>
            <p:ph type="sldNum" sz="quarter" idx="12"/>
          </p:nvPr>
        </p:nvSpPr>
        <p:spPr/>
        <p:txBody>
          <a:bodyPr/>
          <a:lstStyle>
            <a:lvl1pPr>
              <a:defRPr/>
            </a:lvl1pPr>
          </a:lstStyle>
          <a:p>
            <a:fld id="{941E4859-ACAF-465C-A11B-9CF97F628969}" type="slidenum">
              <a:rPr lang="en-GB"/>
              <a:pPr/>
              <a:t>‹#›</a:t>
            </a:fld>
            <a:endParaRPr lang="en-GB"/>
          </a:p>
        </p:txBody>
      </p:sp>
    </p:spTree>
    <p:extLst>
      <p:ext uri="{BB962C8B-B14F-4D97-AF65-F5344CB8AC3E}">
        <p14:creationId xmlns:p14="http://schemas.microsoft.com/office/powerpoint/2010/main" val="1821977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smtClean="0"/>
              <a:t>December 6</a:t>
            </a:r>
            <a:endParaRPr lang="en-GB" dirty="0" smtClean="0"/>
          </a:p>
        </p:txBody>
      </p:sp>
      <p:sp>
        <p:nvSpPr>
          <p:cNvPr id="8" name="Footer Placeholder 7"/>
          <p:cNvSpPr>
            <a:spLocks noGrp="1"/>
          </p:cNvSpPr>
          <p:nvPr>
            <p:ph type="ftr" sz="quarter" idx="11"/>
          </p:nvPr>
        </p:nvSpPr>
        <p:spPr/>
        <p:txBody>
          <a:bodyPr/>
          <a:lstStyle>
            <a:lvl1pPr>
              <a:defRPr/>
            </a:lvl1pPr>
          </a:lstStyle>
          <a:p>
            <a:r>
              <a:rPr lang="en-GB" smtClean="0"/>
              <a:t>BI Day 2012</a:t>
            </a:r>
            <a:endParaRPr lang="en-GB"/>
          </a:p>
        </p:txBody>
      </p:sp>
      <p:sp>
        <p:nvSpPr>
          <p:cNvPr id="9" name="Slide Number Placeholder 8"/>
          <p:cNvSpPr>
            <a:spLocks noGrp="1"/>
          </p:cNvSpPr>
          <p:nvPr>
            <p:ph type="sldNum" sz="quarter" idx="12"/>
          </p:nvPr>
        </p:nvSpPr>
        <p:spPr/>
        <p:txBody>
          <a:bodyPr/>
          <a:lstStyle>
            <a:lvl1pPr>
              <a:defRPr/>
            </a:lvl1pPr>
          </a:lstStyle>
          <a:p>
            <a:fld id="{DD425F21-1988-4025-A796-42C2BC53EE5D}" type="slidenum">
              <a:rPr lang="en-GB"/>
              <a:pPr/>
              <a:t>‹#›</a:t>
            </a:fld>
            <a:endParaRPr lang="en-GB"/>
          </a:p>
        </p:txBody>
      </p:sp>
    </p:spTree>
    <p:extLst>
      <p:ext uri="{BB962C8B-B14F-4D97-AF65-F5344CB8AC3E}">
        <p14:creationId xmlns:p14="http://schemas.microsoft.com/office/powerpoint/2010/main" val="2956996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smtClean="0"/>
              <a:t>December 6</a:t>
            </a:r>
            <a:endParaRPr lang="en-GB" dirty="0" smtClean="0"/>
          </a:p>
        </p:txBody>
      </p:sp>
      <p:sp>
        <p:nvSpPr>
          <p:cNvPr id="4" name="Footer Placeholder 3"/>
          <p:cNvSpPr>
            <a:spLocks noGrp="1"/>
          </p:cNvSpPr>
          <p:nvPr>
            <p:ph type="ftr" sz="quarter" idx="11"/>
          </p:nvPr>
        </p:nvSpPr>
        <p:spPr/>
        <p:txBody>
          <a:bodyPr/>
          <a:lstStyle>
            <a:lvl1pPr>
              <a:defRPr/>
            </a:lvl1pPr>
          </a:lstStyle>
          <a:p>
            <a:r>
              <a:rPr lang="en-GB" smtClean="0"/>
              <a:t>BI Day 2012</a:t>
            </a:r>
            <a:endParaRPr lang="en-GB"/>
          </a:p>
        </p:txBody>
      </p:sp>
      <p:sp>
        <p:nvSpPr>
          <p:cNvPr id="5" name="Slide Number Placeholder 4"/>
          <p:cNvSpPr>
            <a:spLocks noGrp="1"/>
          </p:cNvSpPr>
          <p:nvPr>
            <p:ph type="sldNum" sz="quarter" idx="12"/>
          </p:nvPr>
        </p:nvSpPr>
        <p:spPr/>
        <p:txBody>
          <a:bodyPr/>
          <a:lstStyle>
            <a:lvl1pPr>
              <a:defRPr/>
            </a:lvl1pPr>
          </a:lstStyle>
          <a:p>
            <a:fld id="{278EDCD4-B70E-4FDC-9643-6AEECE81D3F7}" type="slidenum">
              <a:rPr lang="en-GB"/>
              <a:pPr/>
              <a:t>‹#›</a:t>
            </a:fld>
            <a:endParaRPr lang="en-GB"/>
          </a:p>
        </p:txBody>
      </p:sp>
    </p:spTree>
    <p:extLst>
      <p:ext uri="{BB962C8B-B14F-4D97-AF65-F5344CB8AC3E}">
        <p14:creationId xmlns:p14="http://schemas.microsoft.com/office/powerpoint/2010/main" val="1952377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December 6</a:t>
            </a:r>
            <a:endParaRPr lang="en-GB" dirty="0" smtClean="0"/>
          </a:p>
        </p:txBody>
      </p:sp>
      <p:sp>
        <p:nvSpPr>
          <p:cNvPr id="3" name="Footer Placeholder 2"/>
          <p:cNvSpPr>
            <a:spLocks noGrp="1"/>
          </p:cNvSpPr>
          <p:nvPr>
            <p:ph type="ftr" sz="quarter" idx="11"/>
          </p:nvPr>
        </p:nvSpPr>
        <p:spPr/>
        <p:txBody>
          <a:bodyPr/>
          <a:lstStyle>
            <a:lvl1pPr>
              <a:defRPr/>
            </a:lvl1pPr>
          </a:lstStyle>
          <a:p>
            <a:r>
              <a:rPr lang="en-GB" smtClean="0"/>
              <a:t>BI Day 2012</a:t>
            </a:r>
            <a:endParaRPr lang="en-GB"/>
          </a:p>
        </p:txBody>
      </p:sp>
      <p:sp>
        <p:nvSpPr>
          <p:cNvPr id="4" name="Slide Number Placeholder 3"/>
          <p:cNvSpPr>
            <a:spLocks noGrp="1"/>
          </p:cNvSpPr>
          <p:nvPr>
            <p:ph type="sldNum" sz="quarter" idx="12"/>
          </p:nvPr>
        </p:nvSpPr>
        <p:spPr/>
        <p:txBody>
          <a:bodyPr/>
          <a:lstStyle>
            <a:lvl1pPr>
              <a:defRPr/>
            </a:lvl1pPr>
          </a:lstStyle>
          <a:p>
            <a:fld id="{91483945-316E-404F-ADB0-E21F06CB2970}" type="slidenum">
              <a:rPr lang="en-GB"/>
              <a:pPr/>
              <a:t>‹#›</a:t>
            </a:fld>
            <a:endParaRPr lang="en-GB"/>
          </a:p>
        </p:txBody>
      </p:sp>
    </p:spTree>
    <p:extLst>
      <p:ext uri="{BB962C8B-B14F-4D97-AF65-F5344CB8AC3E}">
        <p14:creationId xmlns:p14="http://schemas.microsoft.com/office/powerpoint/2010/main" val="104879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December 6</a:t>
            </a:r>
            <a:endParaRPr lang="en-GB" dirty="0" smtClean="0"/>
          </a:p>
        </p:txBody>
      </p:sp>
      <p:sp>
        <p:nvSpPr>
          <p:cNvPr id="6" name="Footer Placeholder 5"/>
          <p:cNvSpPr>
            <a:spLocks noGrp="1"/>
          </p:cNvSpPr>
          <p:nvPr>
            <p:ph type="ftr" sz="quarter" idx="11"/>
          </p:nvPr>
        </p:nvSpPr>
        <p:spPr/>
        <p:txBody>
          <a:bodyPr/>
          <a:lstStyle>
            <a:lvl1pPr>
              <a:defRPr/>
            </a:lvl1pPr>
          </a:lstStyle>
          <a:p>
            <a:r>
              <a:rPr lang="en-GB" smtClean="0"/>
              <a:t>BI Day 2012</a:t>
            </a:r>
            <a:endParaRPr lang="en-GB"/>
          </a:p>
        </p:txBody>
      </p:sp>
      <p:sp>
        <p:nvSpPr>
          <p:cNvPr id="7" name="Slide Number Placeholder 6"/>
          <p:cNvSpPr>
            <a:spLocks noGrp="1"/>
          </p:cNvSpPr>
          <p:nvPr>
            <p:ph type="sldNum" sz="quarter" idx="12"/>
          </p:nvPr>
        </p:nvSpPr>
        <p:spPr/>
        <p:txBody>
          <a:bodyPr/>
          <a:lstStyle>
            <a:lvl1pPr>
              <a:defRPr/>
            </a:lvl1pPr>
          </a:lstStyle>
          <a:p>
            <a:fld id="{41B0EC15-B428-49F0-8CF3-512A6A45F132}" type="slidenum">
              <a:rPr lang="en-GB"/>
              <a:pPr/>
              <a:t>‹#›</a:t>
            </a:fld>
            <a:endParaRPr lang="en-GB"/>
          </a:p>
        </p:txBody>
      </p:sp>
    </p:spTree>
    <p:extLst>
      <p:ext uri="{BB962C8B-B14F-4D97-AF65-F5344CB8AC3E}">
        <p14:creationId xmlns:p14="http://schemas.microsoft.com/office/powerpoint/2010/main" val="189514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December 6</a:t>
            </a:r>
            <a:endParaRPr lang="en-GB" dirty="0" smtClean="0"/>
          </a:p>
        </p:txBody>
      </p:sp>
      <p:sp>
        <p:nvSpPr>
          <p:cNvPr id="6" name="Footer Placeholder 5"/>
          <p:cNvSpPr>
            <a:spLocks noGrp="1"/>
          </p:cNvSpPr>
          <p:nvPr>
            <p:ph type="ftr" sz="quarter" idx="11"/>
          </p:nvPr>
        </p:nvSpPr>
        <p:spPr/>
        <p:txBody>
          <a:bodyPr/>
          <a:lstStyle>
            <a:lvl1pPr>
              <a:defRPr/>
            </a:lvl1pPr>
          </a:lstStyle>
          <a:p>
            <a:r>
              <a:rPr lang="en-GB" smtClean="0"/>
              <a:t>BI Day 2012</a:t>
            </a:r>
            <a:endParaRPr lang="en-GB"/>
          </a:p>
        </p:txBody>
      </p:sp>
      <p:sp>
        <p:nvSpPr>
          <p:cNvPr id="7" name="Slide Number Placeholder 6"/>
          <p:cNvSpPr>
            <a:spLocks noGrp="1"/>
          </p:cNvSpPr>
          <p:nvPr>
            <p:ph type="sldNum" sz="quarter" idx="12"/>
          </p:nvPr>
        </p:nvSpPr>
        <p:spPr/>
        <p:txBody>
          <a:bodyPr/>
          <a:lstStyle>
            <a:lvl1pPr>
              <a:defRPr/>
            </a:lvl1pPr>
          </a:lstStyle>
          <a:p>
            <a:fld id="{C6F1BF3D-DC5B-4EA2-B360-F3FE81675666}" type="slidenum">
              <a:rPr lang="en-GB"/>
              <a:pPr/>
              <a:t>‹#›</a:t>
            </a:fld>
            <a:endParaRPr lang="en-GB"/>
          </a:p>
        </p:txBody>
      </p:sp>
    </p:spTree>
    <p:extLst>
      <p:ext uri="{BB962C8B-B14F-4D97-AF65-F5344CB8AC3E}">
        <p14:creationId xmlns:p14="http://schemas.microsoft.com/office/powerpoint/2010/main" val="352516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C0030"/>
            </a:gs>
            <a:gs pos="50000">
              <a:srgbClr val="0A0067"/>
            </a:gs>
            <a:gs pos="100000">
              <a:srgbClr val="0C0030"/>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143000" y="0"/>
            <a:ext cx="8001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GB" dirty="0" smtClean="0"/>
              <a:t>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3076" name="Rectangle 4"/>
          <p:cNvSpPr>
            <a:spLocks noGrp="1" noChangeArrowheads="1"/>
          </p:cNvSpPr>
          <p:nvPr>
            <p:ph type="dt" sz="half" idx="2"/>
          </p:nvPr>
        </p:nvSpPr>
        <p:spPr bwMode="auto">
          <a:xfrm>
            <a:off x="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defRPr sz="1400">
                <a:latin typeface="Times New Roman" pitchFamily="18" charset="0"/>
              </a:defRPr>
            </a:lvl1pPr>
          </a:lstStyle>
          <a:p>
            <a:endParaRPr lang="en-GB" dirty="0" smtClean="0"/>
          </a:p>
        </p:txBody>
      </p:sp>
      <p:sp>
        <p:nvSpPr>
          <p:cNvPr id="3077" name="Rectangle 5"/>
          <p:cNvSpPr>
            <a:spLocks noGrp="1" noChangeArrowheads="1"/>
          </p:cNvSpPr>
          <p:nvPr>
            <p:ph type="ftr" sz="quarter" idx="3"/>
          </p:nvPr>
        </p:nvSpPr>
        <p:spPr bwMode="auto">
          <a:xfrm>
            <a:off x="3059832"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defRPr sz="1400">
                <a:latin typeface="Times New Roman" pitchFamily="18" charset="0"/>
              </a:defRPr>
            </a:lvl1pPr>
          </a:lstStyle>
          <a:p>
            <a:endParaRPr lang="en-GB" dirty="0" smtClean="0"/>
          </a:p>
        </p:txBody>
      </p:sp>
      <p:sp>
        <p:nvSpPr>
          <p:cNvPr id="3078" name="Rectangle 6"/>
          <p:cNvSpPr>
            <a:spLocks noGrp="1" noChangeArrowheads="1"/>
          </p:cNvSpPr>
          <p:nvPr>
            <p:ph type="sldNum" sz="quarter" idx="4"/>
          </p:nvPr>
        </p:nvSpPr>
        <p:spPr bwMode="auto">
          <a:xfrm>
            <a:off x="7225805"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defRPr sz="1400">
                <a:latin typeface="Times New Roman" pitchFamily="18" charset="0"/>
              </a:defRPr>
            </a:lvl1pPr>
          </a:lstStyle>
          <a:p>
            <a:fld id="{3699D58B-E453-4D51-93A1-A06916862F9B}" type="slidenum">
              <a:rPr lang="en-GB"/>
              <a:pPr/>
              <a:t>‹#›</a:t>
            </a:fld>
            <a:endParaRPr lang="en-GB"/>
          </a:p>
        </p:txBody>
      </p:sp>
      <p:pic>
        <p:nvPicPr>
          <p:cNvPr id="3094" name="Picture 22"/>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l" rtl="0" eaLnBrk="1" fontAlgn="base" hangingPunct="1">
        <a:spcBef>
          <a:spcPct val="0"/>
        </a:spcBef>
        <a:spcAft>
          <a:spcPct val="0"/>
        </a:spcAft>
        <a:defRPr sz="3600" b="1" baseline="0">
          <a:solidFill>
            <a:schemeClr val="hlink"/>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4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tx2"/>
        </a:buClr>
        <a:buSzPct val="75000"/>
        <a:buFont typeface="Wingdings" pitchFamily="2" charset="2"/>
        <a:buChar char="u"/>
        <a:defRPr sz="2800" b="1" baseline="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SzPct val="75000"/>
        <a:buFont typeface="Wingdings" pitchFamily="2" charset="2"/>
        <a:buChar char="u"/>
        <a:defRPr sz="2000" b="1">
          <a:solidFill>
            <a:schemeClr val="hlink"/>
          </a:solidFill>
          <a:latin typeface="+mn-lt"/>
        </a:defRPr>
      </a:lvl2pPr>
      <a:lvl3pPr marL="1143000" indent="-228600" algn="l" rtl="0" eaLnBrk="1" fontAlgn="base" hangingPunct="1">
        <a:spcBef>
          <a:spcPct val="20000"/>
        </a:spcBef>
        <a:spcAft>
          <a:spcPct val="0"/>
        </a:spcAft>
        <a:buClr>
          <a:schemeClr val="tx2"/>
        </a:buClr>
        <a:buSzPct val="65000"/>
        <a:buFont typeface="Wingdings" pitchFamily="2" charset="2"/>
        <a:buChar char="u"/>
        <a:defRPr sz="2000">
          <a:solidFill>
            <a:schemeClr val="hlink"/>
          </a:solidFill>
          <a:latin typeface="+mn-lt"/>
        </a:defRPr>
      </a:lvl3pPr>
      <a:lvl4pPr marL="1600200" indent="-228600" algn="l" rtl="0" eaLnBrk="1" fontAlgn="base" hangingPunct="1">
        <a:spcBef>
          <a:spcPct val="20000"/>
        </a:spcBef>
        <a:spcAft>
          <a:spcPct val="0"/>
        </a:spcAft>
        <a:buClr>
          <a:schemeClr val="tx1"/>
        </a:buClr>
        <a:buSzPct val="65000"/>
        <a:buFont typeface="Wingding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sz="quarter"/>
          </p:nvPr>
        </p:nvSpPr>
        <p:spPr>
          <a:xfrm>
            <a:off x="1259632" y="764704"/>
            <a:ext cx="7717538" cy="1143000"/>
          </a:xfrm>
        </p:spPr>
        <p:txBody>
          <a:bodyPr/>
          <a:lstStyle/>
          <a:p>
            <a:r>
              <a:rPr lang="en-US" dirty="0" smtClean="0">
                <a:solidFill>
                  <a:srgbClr val="FFFF00"/>
                </a:solidFill>
              </a:rPr>
              <a:t>Software for Testing the New Injector BLM Electronics</a:t>
            </a:r>
            <a:endParaRPr lang="en-GB" dirty="0">
              <a:solidFill>
                <a:srgbClr val="FFFF00"/>
              </a:solidFill>
            </a:endParaRPr>
          </a:p>
        </p:txBody>
      </p:sp>
      <p:sp>
        <p:nvSpPr>
          <p:cNvPr id="8" name="Subtitle 7"/>
          <p:cNvSpPr>
            <a:spLocks noGrp="1"/>
          </p:cNvSpPr>
          <p:nvPr>
            <p:ph type="subTitle" sz="quarter" idx="1"/>
          </p:nvPr>
        </p:nvSpPr>
        <p:spPr>
          <a:xfrm>
            <a:off x="467544" y="2132856"/>
            <a:ext cx="7992888" cy="3024336"/>
          </a:xfrm>
        </p:spPr>
        <p:txBody>
          <a:bodyPr/>
          <a:lstStyle/>
          <a:p>
            <a:pPr algn="l">
              <a:buClr>
                <a:schemeClr val="tx1"/>
              </a:buClr>
            </a:pPr>
            <a:endParaRPr lang="en-US" dirty="0"/>
          </a:p>
          <a:p>
            <a:pPr algn="l">
              <a:buClr>
                <a:schemeClr val="tx1"/>
              </a:buClr>
            </a:pPr>
            <a:r>
              <a:rPr lang="en-US" sz="2000" dirty="0" smtClean="0">
                <a:latin typeface="Times New Roman" pitchFamily="18" charset="0"/>
                <a:cs typeface="Times New Roman" pitchFamily="18" charset="0"/>
              </a:rPr>
              <a:t>Emmanouil Angelogiannopoulos</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(BE-BI-SW)</a:t>
            </a:r>
            <a:endParaRPr lang="en-GB" sz="2000" dirty="0" smtClean="0">
              <a:latin typeface="Times New Roman" panose="02020603050405020304" pitchFamily="18" charset="0"/>
              <a:cs typeface="Times New Roman" panose="02020603050405020304" pitchFamily="18" charset="0"/>
            </a:endParaRPr>
          </a:p>
          <a:p>
            <a:pPr algn="l">
              <a:buClrTx/>
            </a:pPr>
            <a:endParaRPr lang="en-GB" sz="2000" dirty="0">
              <a:latin typeface="Times New Roman" panose="02020603050405020304" pitchFamily="18" charset="0"/>
              <a:cs typeface="Times New Roman" panose="02020603050405020304" pitchFamily="18" charset="0"/>
            </a:endParaRPr>
          </a:p>
          <a:p>
            <a:pPr algn="l">
              <a:buClrTx/>
            </a:pPr>
            <a:r>
              <a:rPr lang="en-GB" sz="2000" dirty="0" smtClean="0">
                <a:latin typeface="Times New Roman" pitchFamily="18" charset="0"/>
                <a:cs typeface="Times New Roman" pitchFamily="18" charset="0"/>
              </a:rPr>
              <a:t>Acknowledgements:</a:t>
            </a:r>
          </a:p>
          <a:p>
            <a:pPr marL="1028700" lvl="1">
              <a:buClrTx/>
              <a:buFont typeface="Arial" pitchFamily="34" charset="0"/>
              <a:buChar char="•"/>
            </a:pPr>
            <a:r>
              <a:rPr lang="en-GB" dirty="0" smtClean="0">
                <a:solidFill>
                  <a:schemeClr val="tx1"/>
                </a:solidFill>
                <a:latin typeface="Times New Roman" pitchFamily="18" charset="0"/>
                <a:cs typeface="Times New Roman" pitchFamily="18" charset="0"/>
              </a:rPr>
              <a:t>Maciej </a:t>
            </a:r>
            <a:r>
              <a:rPr lang="en-GB" dirty="0">
                <a:solidFill>
                  <a:schemeClr val="tx1"/>
                </a:solidFill>
                <a:latin typeface="Times New Roman" pitchFamily="18" charset="0"/>
                <a:cs typeface="Times New Roman" pitchFamily="18" charset="0"/>
              </a:rPr>
              <a:t>Kwiatkowski (BE-BI-BL</a:t>
            </a:r>
            <a:r>
              <a:rPr lang="en-GB" dirty="0" smtClean="0">
                <a:solidFill>
                  <a:schemeClr val="tx1"/>
                </a:solidFill>
                <a:latin typeface="Times New Roman" pitchFamily="18" charset="0"/>
                <a:cs typeface="Times New Roman" pitchFamily="18" charset="0"/>
              </a:rPr>
              <a:t>)</a:t>
            </a:r>
          </a:p>
          <a:p>
            <a:pPr marL="1028700" lvl="1">
              <a:buClrTx/>
              <a:buFont typeface="Arial" pitchFamily="34" charset="0"/>
              <a:buChar char="•"/>
            </a:pPr>
            <a:r>
              <a:rPr lang="en-GB" dirty="0">
                <a:solidFill>
                  <a:schemeClr val="tx1"/>
                </a:solidFill>
                <a:latin typeface="Times New Roman" pitchFamily="18" charset="0"/>
                <a:cs typeface="Times New Roman" pitchFamily="18" charset="0"/>
              </a:rPr>
              <a:t>Stephen Jackson (BE-BI-SW</a:t>
            </a:r>
            <a:r>
              <a:rPr lang="en-GB" dirty="0" smtClean="0">
                <a:solidFill>
                  <a:schemeClr val="tx1"/>
                </a:solidFill>
                <a:latin typeface="Times New Roman" pitchFamily="18" charset="0"/>
                <a:cs typeface="Times New Roman" pitchFamily="18" charset="0"/>
              </a:rPr>
              <a:t>)</a:t>
            </a:r>
          </a:p>
          <a:p>
            <a:pPr marL="1028700" lvl="1">
              <a:buClrTx/>
              <a:buFont typeface="Arial" pitchFamily="34" charset="0"/>
              <a:buChar char="•"/>
            </a:pPr>
            <a:r>
              <a:rPr lang="en-US" dirty="0" smtClean="0">
                <a:solidFill>
                  <a:schemeClr val="tx1"/>
                </a:solidFill>
                <a:latin typeface="Times New Roman" pitchFamily="18" charset="0"/>
                <a:cs typeface="Times New Roman" pitchFamily="18" charset="0"/>
              </a:rPr>
              <a:t>Christos Zamantzas (BE-BI-BL)</a:t>
            </a:r>
            <a:endParaRPr lang="en-GB" dirty="0" smtClean="0">
              <a:solidFill>
                <a:schemeClr val="tx1"/>
              </a:solidFill>
              <a:latin typeface="Times New Roman" pitchFamily="18" charset="0"/>
              <a:cs typeface="Times New Roman" pitchFamily="18" charset="0"/>
            </a:endParaRPr>
          </a:p>
          <a:p>
            <a:pPr algn="l"/>
            <a:endParaRPr lang="en-GB" sz="1800" dirty="0">
              <a:latin typeface="Times New Roman" pitchFamily="18" charset="0"/>
              <a:cs typeface="Times New Roman" pitchFamily="18" charset="0"/>
            </a:endParaRPr>
          </a:p>
        </p:txBody>
      </p:sp>
      <p:sp>
        <p:nvSpPr>
          <p:cNvPr id="2" name="Date Placeholder 1"/>
          <p:cNvSpPr>
            <a:spLocks noGrp="1"/>
          </p:cNvSpPr>
          <p:nvPr>
            <p:ph type="dt" sz="quarter" idx="2"/>
          </p:nvPr>
        </p:nvSpPr>
        <p:spPr/>
        <p:txBody>
          <a:bodyPr/>
          <a:lstStyle/>
          <a:p>
            <a:r>
              <a:rPr lang="en-US" smtClean="0"/>
              <a:t>December 6</a:t>
            </a:r>
            <a:endParaRPr lang="en-GB" dirty="0" smtClean="0"/>
          </a:p>
        </p:txBody>
      </p:sp>
      <p:sp>
        <p:nvSpPr>
          <p:cNvPr id="3" name="Footer Placeholder 2"/>
          <p:cNvSpPr>
            <a:spLocks noGrp="1"/>
          </p:cNvSpPr>
          <p:nvPr>
            <p:ph type="ftr" sz="quarter" idx="3"/>
          </p:nvPr>
        </p:nvSpPr>
        <p:spPr/>
        <p:txBody>
          <a:bodyPr/>
          <a:lstStyle/>
          <a:p>
            <a:r>
              <a:rPr lang="en-GB" smtClean="0"/>
              <a:t>BI Day 2012</a:t>
            </a:r>
            <a:endParaRPr lang="en-GB" dirty="0"/>
          </a:p>
        </p:txBody>
      </p:sp>
      <p:sp>
        <p:nvSpPr>
          <p:cNvPr id="6" name="Slide Number Placeholder 5"/>
          <p:cNvSpPr>
            <a:spLocks noGrp="1"/>
          </p:cNvSpPr>
          <p:nvPr>
            <p:ph type="sldNum" sz="quarter" idx="4"/>
          </p:nvPr>
        </p:nvSpPr>
        <p:spPr/>
        <p:txBody>
          <a:bodyPr/>
          <a:lstStyle/>
          <a:p>
            <a:fld id="{17060199-09CD-414A-8637-1F62E194E520}" type="slidenum">
              <a:rPr lang="en-GB" smtClean="0"/>
              <a:pPr/>
              <a:t>1</a:t>
            </a:fld>
            <a:r>
              <a:rPr lang="en-GB" dirty="0" smtClean="0"/>
              <a:t>/16</a:t>
            </a:r>
          </a:p>
        </p:txBody>
      </p:sp>
    </p:spTree>
    <p:extLst>
      <p:ext uri="{BB962C8B-B14F-4D97-AF65-F5344CB8AC3E}">
        <p14:creationId xmlns:p14="http://schemas.microsoft.com/office/powerpoint/2010/main" val="3188385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Panel</a:t>
            </a:r>
            <a:endParaRPr lang="el-GR"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10</a:t>
            </a:fld>
            <a:r>
              <a:rPr lang="en-GB" dirty="0" smtClean="0"/>
              <a:t>/16</a:t>
            </a:r>
            <a:endParaRPr lang="en-GB" dirty="0"/>
          </a:p>
        </p:txBody>
      </p:sp>
      <p:pic>
        <p:nvPicPr>
          <p:cNvPr id="7"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124744"/>
            <a:ext cx="9144000"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107504" y="2204864"/>
            <a:ext cx="6480720" cy="648072"/>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rgbClr val="FF0000"/>
              </a:solidFill>
              <a:effectLst/>
              <a:latin typeface="Book Antiqua" pitchFamily="18" charset="0"/>
            </a:endParaRPr>
          </a:p>
        </p:txBody>
      </p:sp>
      <p:sp>
        <p:nvSpPr>
          <p:cNvPr id="10" name="TextBox 9"/>
          <p:cNvSpPr txBox="1"/>
          <p:nvPr/>
        </p:nvSpPr>
        <p:spPr>
          <a:xfrm>
            <a:off x="1907704" y="4365104"/>
            <a:ext cx="3960440" cy="1323439"/>
          </a:xfrm>
          <a:prstGeom prst="rect">
            <a:avLst/>
          </a:prstGeom>
          <a:noFill/>
        </p:spPr>
        <p:txBody>
          <a:bodyPr wrap="square" rtlCol="0">
            <a:spAutoFit/>
          </a:bodyPr>
          <a:lstStyle/>
          <a:p>
            <a:pPr algn="ctr"/>
            <a:r>
              <a:rPr lang="en-GB" sz="1600" dirty="0" smtClean="0">
                <a:solidFill>
                  <a:srgbClr val="FF0000"/>
                </a:solidFill>
                <a:latin typeface="Times New Roman" pitchFamily="18" charset="0"/>
                <a:cs typeface="Times New Roman" pitchFamily="18" charset="0"/>
              </a:rPr>
              <a:t>The user should set different parameters before starting communication with the </a:t>
            </a:r>
            <a:r>
              <a:rPr lang="en-GB" sz="1600" dirty="0">
                <a:solidFill>
                  <a:srgbClr val="FF0000"/>
                </a:solidFill>
                <a:latin typeface="Times New Roman" pitchFamily="18" charset="0"/>
                <a:cs typeface="Times New Roman" pitchFamily="18" charset="0"/>
              </a:rPr>
              <a:t>module. Most of </a:t>
            </a:r>
            <a:r>
              <a:rPr lang="en-GB" sz="1600" dirty="0" smtClean="0">
                <a:solidFill>
                  <a:srgbClr val="FF0000"/>
                </a:solidFill>
                <a:latin typeface="Times New Roman" pitchFamily="18" charset="0"/>
                <a:cs typeface="Times New Roman" pitchFamily="18" charset="0"/>
              </a:rPr>
              <a:t>them are </a:t>
            </a:r>
            <a:r>
              <a:rPr lang="en-GB" sz="1600" dirty="0">
                <a:solidFill>
                  <a:srgbClr val="FF0000"/>
                </a:solidFill>
                <a:latin typeface="Times New Roman" pitchFamily="18" charset="0"/>
                <a:cs typeface="Times New Roman" pitchFamily="18" charset="0"/>
              </a:rPr>
              <a:t>saved from previous sessions on the same </a:t>
            </a:r>
            <a:r>
              <a:rPr lang="en-GB" sz="1600" dirty="0" smtClean="0">
                <a:solidFill>
                  <a:srgbClr val="FF0000"/>
                </a:solidFill>
                <a:latin typeface="Times New Roman" pitchFamily="18" charset="0"/>
                <a:cs typeface="Times New Roman" pitchFamily="18" charset="0"/>
              </a:rPr>
              <a:t>computer or have default values.</a:t>
            </a:r>
            <a:endParaRPr lang="en-GB" sz="1600" dirty="0">
              <a:solidFill>
                <a:srgbClr val="FF0000"/>
              </a:solidFill>
              <a:latin typeface="Times New Roman" pitchFamily="18" charset="0"/>
              <a:cs typeface="Times New Roman" pitchFamily="18" charset="0"/>
            </a:endParaRPr>
          </a:p>
        </p:txBody>
      </p:sp>
      <p:cxnSp>
        <p:nvCxnSpPr>
          <p:cNvPr id="13" name="Straight Arrow Connector 12"/>
          <p:cNvCxnSpPr>
            <a:endCxn id="10" idx="0"/>
          </p:cNvCxnSpPr>
          <p:nvPr/>
        </p:nvCxnSpPr>
        <p:spPr bwMode="auto">
          <a:xfrm>
            <a:off x="3203848" y="2852936"/>
            <a:ext cx="684076" cy="1512168"/>
          </a:xfrm>
          <a:prstGeom prst="straightConnector1">
            <a:avLst/>
          </a:prstGeom>
          <a:solidFill>
            <a:schemeClr val="accent1"/>
          </a:solidFill>
          <a:ln w="127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17"/>
          <p:cNvSpPr/>
          <p:nvPr/>
        </p:nvSpPr>
        <p:spPr bwMode="auto">
          <a:xfrm>
            <a:off x="0" y="1484784"/>
            <a:ext cx="6084168" cy="720080"/>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rgbClr val="FF0000"/>
              </a:solidFill>
              <a:effectLst/>
              <a:latin typeface="Book Antiqua" pitchFamily="18" charset="0"/>
            </a:endParaRPr>
          </a:p>
        </p:txBody>
      </p:sp>
      <p:sp>
        <p:nvSpPr>
          <p:cNvPr id="19" name="Rectangle 18"/>
          <p:cNvSpPr/>
          <p:nvPr/>
        </p:nvSpPr>
        <p:spPr bwMode="auto">
          <a:xfrm>
            <a:off x="1331640" y="2276871"/>
            <a:ext cx="1656184" cy="316549"/>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rgbClr val="FF0000"/>
              </a:solidFill>
              <a:effectLst/>
              <a:latin typeface="Book Antiqua" pitchFamily="18" charset="0"/>
            </a:endParaRPr>
          </a:p>
        </p:txBody>
      </p:sp>
      <p:sp>
        <p:nvSpPr>
          <p:cNvPr id="20" name="TextBox 19"/>
          <p:cNvSpPr txBox="1"/>
          <p:nvPr/>
        </p:nvSpPr>
        <p:spPr>
          <a:xfrm>
            <a:off x="1926952" y="4400346"/>
            <a:ext cx="3960440" cy="830997"/>
          </a:xfrm>
          <a:prstGeom prst="rect">
            <a:avLst/>
          </a:prstGeom>
          <a:noFill/>
        </p:spPr>
        <p:txBody>
          <a:bodyPr wrap="square" rtlCol="0">
            <a:spAutoFit/>
          </a:bodyPr>
          <a:lstStyle/>
          <a:p>
            <a:pPr algn="ctr"/>
            <a:r>
              <a:rPr lang="en-GB" sz="1600" dirty="0" smtClean="0">
                <a:solidFill>
                  <a:srgbClr val="FF0000"/>
                </a:solidFill>
                <a:latin typeface="Times New Roman" pitchFamily="18" charset="0"/>
                <a:cs typeface="Times New Roman" pitchFamily="18" charset="0"/>
              </a:rPr>
              <a:t>Acquisition parameters like Data type mode, channel number and acquisition time should always be set manually.</a:t>
            </a:r>
            <a:endParaRPr lang="en-GB" sz="1600" dirty="0">
              <a:solidFill>
                <a:srgbClr val="FF0000"/>
              </a:solidFill>
              <a:latin typeface="Times New Roman" pitchFamily="18" charset="0"/>
              <a:cs typeface="Times New Roman" pitchFamily="18" charset="0"/>
            </a:endParaRPr>
          </a:p>
        </p:txBody>
      </p:sp>
      <p:sp>
        <p:nvSpPr>
          <p:cNvPr id="21" name="TextBox 20"/>
          <p:cNvSpPr txBox="1"/>
          <p:nvPr/>
        </p:nvSpPr>
        <p:spPr>
          <a:xfrm>
            <a:off x="4716016" y="3609020"/>
            <a:ext cx="3960440" cy="830997"/>
          </a:xfrm>
          <a:prstGeom prst="rect">
            <a:avLst/>
          </a:prstGeom>
          <a:noFill/>
        </p:spPr>
        <p:txBody>
          <a:bodyPr wrap="square" rtlCol="0">
            <a:spAutoFit/>
          </a:bodyPr>
          <a:lstStyle/>
          <a:p>
            <a:pPr algn="ctr"/>
            <a:r>
              <a:rPr lang="en-GB" sz="1600" dirty="0" smtClean="0">
                <a:solidFill>
                  <a:srgbClr val="FF0000"/>
                </a:solidFill>
                <a:latin typeface="Times New Roman" pitchFamily="18" charset="0"/>
                <a:cs typeface="Times New Roman" pitchFamily="18" charset="0"/>
              </a:rPr>
              <a:t>After these steps the acquisition can start and real-time data from the module are plotted in the graph.</a:t>
            </a:r>
            <a:endParaRPr lang="en-GB" sz="1600" dirty="0">
              <a:solidFill>
                <a:srgbClr val="FF0000"/>
              </a:solidFill>
              <a:latin typeface="Times New Roman" pitchFamily="18" charset="0"/>
              <a:cs typeface="Times New Roman" pitchFamily="18" charset="0"/>
            </a:endParaRPr>
          </a:p>
        </p:txBody>
      </p:sp>
      <p:cxnSp>
        <p:nvCxnSpPr>
          <p:cNvPr id="22" name="Straight Arrow Connector 21"/>
          <p:cNvCxnSpPr/>
          <p:nvPr/>
        </p:nvCxnSpPr>
        <p:spPr bwMode="auto">
          <a:xfrm flipH="1">
            <a:off x="7097960" y="2059395"/>
            <a:ext cx="144016" cy="1587081"/>
          </a:xfrm>
          <a:prstGeom prst="straightConnector1">
            <a:avLst/>
          </a:prstGeom>
          <a:solidFill>
            <a:schemeClr val="accent1"/>
          </a:solidFill>
          <a:ln w="127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23"/>
          <p:cNvSpPr/>
          <p:nvPr/>
        </p:nvSpPr>
        <p:spPr bwMode="auto">
          <a:xfrm>
            <a:off x="6948264" y="1772816"/>
            <a:ext cx="576064" cy="249123"/>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rgbClr val="FF0000"/>
              </a:solidFill>
              <a:effectLst/>
              <a:latin typeface="Book Antiqua" pitchFamily="18" charset="0"/>
            </a:endParaRPr>
          </a:p>
        </p:txBody>
      </p:sp>
      <p:pic>
        <p:nvPicPr>
          <p:cNvPr id="2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71" y="1124744"/>
            <a:ext cx="9136029"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30"/>
          <p:cNvSpPr/>
          <p:nvPr/>
        </p:nvSpPr>
        <p:spPr bwMode="auto">
          <a:xfrm>
            <a:off x="7559137" y="1807409"/>
            <a:ext cx="685271" cy="179935"/>
          </a:xfrm>
          <a:prstGeom prst="rect">
            <a:avLst/>
          </a:prstGeom>
          <a:noFill/>
          <a:ln w="1270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32" name="TextBox 31"/>
          <p:cNvSpPr txBox="1"/>
          <p:nvPr/>
        </p:nvSpPr>
        <p:spPr>
          <a:xfrm>
            <a:off x="3881276" y="4270740"/>
            <a:ext cx="2202892" cy="584775"/>
          </a:xfrm>
          <a:prstGeom prst="rect">
            <a:avLst/>
          </a:prstGeom>
          <a:solidFill>
            <a:schemeClr val="tx1">
              <a:alpha val="41000"/>
            </a:schemeClr>
          </a:solidFill>
          <a:ln>
            <a:solidFill>
              <a:schemeClr val="tx1"/>
            </a:solidFill>
          </a:ln>
        </p:spPr>
        <p:txBody>
          <a:bodyPr wrap="square" rtlCol="0">
            <a:spAutoFit/>
          </a:bodyPr>
          <a:lstStyle>
            <a:defPPr>
              <a:defRPr lang="en-GB"/>
            </a:defPPr>
            <a:lvl1pPr>
              <a:defRPr sz="1600">
                <a:solidFill>
                  <a:srgbClr val="FF0000"/>
                </a:solidFill>
                <a:latin typeface="+mn-lt"/>
              </a:defRPr>
            </a:lvl1pPr>
          </a:lstStyle>
          <a:p>
            <a:r>
              <a:rPr lang="en-GB" dirty="0" smtClean="0">
                <a:latin typeface="Times New Roman" pitchFamily="18" charset="0"/>
                <a:cs typeface="Times New Roman" pitchFamily="18" charset="0"/>
              </a:rPr>
              <a:t>It is possible to stop the acquisition at any time.</a:t>
            </a:r>
            <a:endParaRPr lang="en-GB" dirty="0">
              <a:latin typeface="Times New Roman" pitchFamily="18" charset="0"/>
              <a:cs typeface="Times New Roman" pitchFamily="18" charset="0"/>
            </a:endParaRPr>
          </a:p>
        </p:txBody>
      </p:sp>
      <p:cxnSp>
        <p:nvCxnSpPr>
          <p:cNvPr id="33" name="Straight Connector 32"/>
          <p:cNvCxnSpPr/>
          <p:nvPr/>
        </p:nvCxnSpPr>
        <p:spPr bwMode="auto">
          <a:xfrm flipV="1">
            <a:off x="5881795" y="2059395"/>
            <a:ext cx="1677342" cy="2190137"/>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6"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72" y="1124744"/>
            <a:ext cx="9115826"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ectangle 36"/>
          <p:cNvSpPr/>
          <p:nvPr/>
        </p:nvSpPr>
        <p:spPr bwMode="auto">
          <a:xfrm>
            <a:off x="96887" y="3356992"/>
            <a:ext cx="370657" cy="2997099"/>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38" name="Rectangle 37"/>
          <p:cNvSpPr/>
          <p:nvPr/>
        </p:nvSpPr>
        <p:spPr bwMode="auto">
          <a:xfrm>
            <a:off x="5364088" y="2226669"/>
            <a:ext cx="648072" cy="1058315"/>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cxnSp>
        <p:nvCxnSpPr>
          <p:cNvPr id="39" name="Straight Connector 38"/>
          <p:cNvCxnSpPr/>
          <p:nvPr/>
        </p:nvCxnSpPr>
        <p:spPr bwMode="auto">
          <a:xfrm flipV="1">
            <a:off x="467545" y="3068960"/>
            <a:ext cx="4896543" cy="513590"/>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3042084" y="4440017"/>
            <a:ext cx="2538028" cy="584775"/>
          </a:xfrm>
          <a:prstGeom prst="rect">
            <a:avLst/>
          </a:prstGeom>
          <a:solidFill>
            <a:schemeClr val="tx1">
              <a:alpha val="66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User can also define Units and Scale in the Y Axis.</a:t>
            </a:r>
            <a:endParaRPr lang="el-GR" sz="1600" dirty="0">
              <a:solidFill>
                <a:srgbClr val="FF0000"/>
              </a:solidFill>
              <a:latin typeface="Times New Roman" pitchFamily="18" charset="0"/>
              <a:cs typeface="Times New Roman" pitchFamily="18" charset="0"/>
            </a:endParaRPr>
          </a:p>
        </p:txBody>
      </p:sp>
      <p:pic>
        <p:nvPicPr>
          <p:cNvPr id="4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124744"/>
            <a:ext cx="9115429" cy="5359922"/>
          </a:xfrm>
          <a:prstGeom prst="rect">
            <a:avLst/>
          </a:prstGeom>
          <a:solidFill>
            <a:schemeClr val="accent4">
              <a:lumMod val="10000"/>
              <a:alpha val="22000"/>
            </a:schemeClr>
          </a:solidFill>
          <a:ln>
            <a:noFill/>
          </a:ln>
          <a:effectLst/>
          <a:extLst/>
        </p:spPr>
      </p:pic>
      <p:sp>
        <p:nvSpPr>
          <p:cNvPr id="43" name="Rectangle 42"/>
          <p:cNvSpPr/>
          <p:nvPr/>
        </p:nvSpPr>
        <p:spPr bwMode="auto">
          <a:xfrm>
            <a:off x="6052356" y="2310489"/>
            <a:ext cx="535868" cy="542447"/>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44" name="TextBox 43"/>
          <p:cNvSpPr txBox="1"/>
          <p:nvPr/>
        </p:nvSpPr>
        <p:spPr>
          <a:xfrm>
            <a:off x="3300086" y="3861400"/>
            <a:ext cx="3420380" cy="1815882"/>
          </a:xfrm>
          <a:prstGeom prst="rect">
            <a:avLst/>
          </a:prstGeom>
          <a:solidFill>
            <a:schemeClr val="tx1">
              <a:alpha val="64000"/>
            </a:schemeClr>
          </a:solidFill>
        </p:spPr>
        <p:txBody>
          <a:bodyPr wrap="square" rtlCol="0">
            <a:spAutoFit/>
          </a:bodyPr>
          <a:lstStyle/>
          <a:p>
            <a:pPr algn="just"/>
            <a:r>
              <a:rPr lang="en-US" sz="1600" dirty="0" smtClean="0">
                <a:solidFill>
                  <a:srgbClr val="FF0000"/>
                </a:solidFill>
                <a:latin typeface="Times New Roman" pitchFamily="18" charset="0"/>
                <a:cs typeface="Times New Roman" pitchFamily="18" charset="0"/>
              </a:rPr>
              <a:t>The user can also select whether or not to save incoming data to the hard drive. This process is executed in parallel with the real time plotting. It is important for further offline analysis, that will be explained in the next slides.</a:t>
            </a:r>
            <a:endParaRPr lang="el-GR" sz="1600" dirty="0">
              <a:solidFill>
                <a:srgbClr val="FF0000"/>
              </a:solidFill>
              <a:latin typeface="Times New Roman" pitchFamily="18" charset="0"/>
              <a:cs typeface="Times New Roman" pitchFamily="18" charset="0"/>
            </a:endParaRPr>
          </a:p>
        </p:txBody>
      </p:sp>
      <p:cxnSp>
        <p:nvCxnSpPr>
          <p:cNvPr id="45" name="Straight Connector 44"/>
          <p:cNvCxnSpPr/>
          <p:nvPr/>
        </p:nvCxnSpPr>
        <p:spPr bwMode="auto">
          <a:xfrm flipV="1">
            <a:off x="5117457" y="2916174"/>
            <a:ext cx="1110727" cy="881636"/>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Box 29"/>
          <p:cNvSpPr txBox="1"/>
          <p:nvPr/>
        </p:nvSpPr>
        <p:spPr>
          <a:xfrm>
            <a:off x="2588060" y="4297440"/>
            <a:ext cx="3420380" cy="584775"/>
          </a:xfrm>
          <a:prstGeom prst="rect">
            <a:avLst/>
          </a:prstGeom>
          <a:solidFill>
            <a:schemeClr val="tx1">
              <a:alpha val="64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We can see a video example with real time plotting.</a:t>
            </a:r>
            <a:endParaRPr lang="el-GR" sz="16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86600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xit" presetSubtype="0" fill="hold" grpId="2" nodeType="withEffect">
                                  <p:stCondLst>
                                    <p:cond delay="0"/>
                                  </p:stCondLst>
                                  <p:childTnLst>
                                    <p:set>
                                      <p:cBhvr>
                                        <p:cTn id="38" dur="1" fill="hold">
                                          <p:stCondLst>
                                            <p:cond delay="0"/>
                                          </p:stCondLst>
                                        </p:cTn>
                                        <p:tgtEl>
                                          <p:spTgt spid="1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8"/>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9"/>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0"/>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0"/>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43"/>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45"/>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p:bldP spid="10" grpId="1"/>
      <p:bldP spid="10" grpId="2"/>
      <p:bldP spid="18" grpId="0" animBg="1"/>
      <p:bldP spid="18" grpId="1" animBg="1"/>
      <p:bldP spid="19" grpId="0" animBg="1"/>
      <p:bldP spid="19" grpId="1" animBg="1"/>
      <p:bldP spid="20" grpId="0"/>
      <p:bldP spid="20" grpId="1"/>
      <p:bldP spid="21" grpId="0"/>
      <p:bldP spid="24" grpId="0" animBg="1"/>
      <p:bldP spid="31" grpId="0" animBg="1"/>
      <p:bldP spid="32" grpId="0" animBg="1"/>
      <p:bldP spid="37" grpId="0" animBg="1"/>
      <p:bldP spid="38" grpId="0" animBg="1"/>
      <p:bldP spid="41" grpId="0" animBg="1"/>
      <p:bldP spid="43" grpId="0" animBg="1"/>
      <p:bldP spid="43" grpId="1" animBg="1"/>
      <p:bldP spid="44" grpId="0" animBg="1"/>
      <p:bldP spid="44" grpId="1"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Panel Video</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11</a:t>
            </a:fld>
            <a:r>
              <a:rPr lang="en-GB" dirty="0" smtClean="0"/>
              <a:t>/16</a:t>
            </a:r>
            <a:endParaRPr lang="en-GB" dirty="0"/>
          </a:p>
        </p:txBody>
      </p:sp>
      <p:pic>
        <p:nvPicPr>
          <p:cNvPr id="9" name="20121129_1700_47">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 y="1164744"/>
            <a:ext cx="9130805" cy="5360600"/>
          </a:xfrm>
        </p:spPr>
      </p:pic>
    </p:spTree>
    <p:extLst>
      <p:ext uri="{BB962C8B-B14F-4D97-AF65-F5344CB8AC3E}">
        <p14:creationId xmlns:p14="http://schemas.microsoft.com/office/powerpoint/2010/main" val="227699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712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Offline Panel</a:t>
            </a:r>
            <a:endParaRPr lang="el-GR"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dirty="0" smtClean="0"/>
              <a:t>BI Day 2012</a:t>
            </a:r>
            <a:endParaRPr lang="en-GB" dirty="0"/>
          </a:p>
        </p:txBody>
      </p:sp>
      <p:sp>
        <p:nvSpPr>
          <p:cNvPr id="6" name="Slide Number Placeholder 5"/>
          <p:cNvSpPr>
            <a:spLocks noGrp="1"/>
          </p:cNvSpPr>
          <p:nvPr>
            <p:ph type="sldNum" sz="quarter" idx="12"/>
          </p:nvPr>
        </p:nvSpPr>
        <p:spPr>
          <a:xfrm>
            <a:off x="12266365" y="9989178"/>
            <a:ext cx="1905000" cy="457200"/>
          </a:xfrm>
        </p:spPr>
        <p:txBody>
          <a:bodyPr/>
          <a:lstStyle/>
          <a:p>
            <a:fld id="{17060199-09CD-414A-8637-1F62E194E520}" type="slidenum">
              <a:rPr lang="en-GB" smtClean="0"/>
              <a:pPr/>
              <a:t>12</a:t>
            </a:fld>
            <a:endParaRPr lang="en-GB"/>
          </a:p>
        </p:txBody>
      </p:sp>
      <p:pic>
        <p:nvPicPr>
          <p:cNvPr id="8"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78" y="1142959"/>
            <a:ext cx="9140222" cy="5418584"/>
          </a:xfrm>
        </p:spPr>
      </p:pic>
      <p:sp>
        <p:nvSpPr>
          <p:cNvPr id="9" name="TextBox 8"/>
          <p:cNvSpPr txBox="1"/>
          <p:nvPr/>
        </p:nvSpPr>
        <p:spPr>
          <a:xfrm>
            <a:off x="2411760" y="3356992"/>
            <a:ext cx="4248472" cy="584775"/>
          </a:xfrm>
          <a:prstGeom prst="rect">
            <a:avLst/>
          </a:prstGeom>
          <a:noFill/>
        </p:spPr>
        <p:txBody>
          <a:bodyPr wrap="square" rtlCol="0">
            <a:spAutoFit/>
          </a:bodyPr>
          <a:lstStyle/>
          <a:p>
            <a:r>
              <a:rPr lang="en-US" sz="1600" dirty="0">
                <a:solidFill>
                  <a:srgbClr val="FF0000"/>
                </a:solidFill>
                <a:latin typeface="Times New Roman" pitchFamily="18" charset="0"/>
                <a:cs typeface="Times New Roman" pitchFamily="18" charset="0"/>
              </a:rPr>
              <a:t>O</a:t>
            </a:r>
            <a:r>
              <a:rPr lang="en-US" sz="1600" dirty="0" smtClean="0">
                <a:solidFill>
                  <a:srgbClr val="FF0000"/>
                </a:solidFill>
                <a:latin typeface="Times New Roman" pitchFamily="18" charset="0"/>
                <a:cs typeface="Times New Roman" pitchFamily="18" charset="0"/>
              </a:rPr>
              <a:t>pen a file search window to select an acquisition folder from a previous online session.</a:t>
            </a:r>
            <a:endParaRPr lang="en-GB" sz="1600" dirty="0">
              <a:solidFill>
                <a:srgbClr val="FF0000"/>
              </a:solidFill>
              <a:latin typeface="Times New Roman" pitchFamily="18" charset="0"/>
              <a:cs typeface="Times New Roman" pitchFamily="18" charset="0"/>
            </a:endParaRPr>
          </a:p>
        </p:txBody>
      </p:sp>
      <p:sp>
        <p:nvSpPr>
          <p:cNvPr id="10" name="Rectangle 9"/>
          <p:cNvSpPr/>
          <p:nvPr/>
        </p:nvSpPr>
        <p:spPr bwMode="auto">
          <a:xfrm>
            <a:off x="3779912" y="1628799"/>
            <a:ext cx="612068" cy="288033"/>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cxnSp>
        <p:nvCxnSpPr>
          <p:cNvPr id="11" name="Straight Connector 10"/>
          <p:cNvCxnSpPr/>
          <p:nvPr/>
        </p:nvCxnSpPr>
        <p:spPr bwMode="auto">
          <a:xfrm flipV="1">
            <a:off x="3995936" y="1916832"/>
            <a:ext cx="0" cy="1368152"/>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2592111"/>
            <a:ext cx="3528392" cy="2520280"/>
          </a:xfrm>
          <a:prstGeom prst="rect">
            <a:avLst/>
          </a:prstGeom>
        </p:spPr>
      </p:pic>
      <p:sp>
        <p:nvSpPr>
          <p:cNvPr id="15" name="Rectangle 14"/>
          <p:cNvSpPr/>
          <p:nvPr/>
        </p:nvSpPr>
        <p:spPr bwMode="auto">
          <a:xfrm>
            <a:off x="2987824" y="2852936"/>
            <a:ext cx="1944216" cy="216023"/>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cxnSp>
        <p:nvCxnSpPr>
          <p:cNvPr id="17" name="Straight Connector 16"/>
          <p:cNvCxnSpPr/>
          <p:nvPr/>
        </p:nvCxnSpPr>
        <p:spPr bwMode="auto">
          <a:xfrm>
            <a:off x="4932040" y="2960947"/>
            <a:ext cx="1944216" cy="0"/>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6948264" y="2932595"/>
            <a:ext cx="1543980" cy="584775"/>
          </a:xfrm>
          <a:prstGeom prst="rect">
            <a:avLst/>
          </a:prstGeom>
          <a:noFill/>
        </p:spPr>
        <p:txBody>
          <a:bodyPr wrap="square" rtlCol="0">
            <a:spAutoFit/>
          </a:bodyPr>
          <a:lstStyle/>
          <a:p>
            <a:r>
              <a:rPr lang="en-US" sz="1600" dirty="0" smtClean="0">
                <a:solidFill>
                  <a:srgbClr val="FF0000"/>
                </a:solidFill>
                <a:latin typeface="Times New Roman" pitchFamily="18" charset="0"/>
                <a:cs typeface="Times New Roman" pitchFamily="18" charset="0"/>
              </a:rPr>
              <a:t>Mac address of a module.</a:t>
            </a:r>
            <a:endParaRPr lang="en-GB" sz="1600" dirty="0">
              <a:solidFill>
                <a:srgbClr val="FF0000"/>
              </a:solidFill>
              <a:latin typeface="Times New Roman" pitchFamily="18" charset="0"/>
              <a:cs typeface="Times New Roman" pitchFamily="18" charset="0"/>
            </a:endParaRPr>
          </a:p>
        </p:txBody>
      </p:sp>
      <p:sp>
        <p:nvSpPr>
          <p:cNvPr id="21" name="Rectangle 20"/>
          <p:cNvSpPr/>
          <p:nvPr/>
        </p:nvSpPr>
        <p:spPr bwMode="auto">
          <a:xfrm>
            <a:off x="2591780" y="3144995"/>
            <a:ext cx="3312368" cy="1076093"/>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cxnSp>
        <p:nvCxnSpPr>
          <p:cNvPr id="22" name="Straight Connector 21"/>
          <p:cNvCxnSpPr/>
          <p:nvPr/>
        </p:nvCxnSpPr>
        <p:spPr bwMode="auto">
          <a:xfrm>
            <a:off x="5904148" y="3663926"/>
            <a:ext cx="1044116" cy="0"/>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6948264" y="3636313"/>
            <a:ext cx="2016224" cy="830997"/>
          </a:xfrm>
          <a:prstGeom prst="rect">
            <a:avLst/>
          </a:prstGeom>
          <a:noFill/>
        </p:spPr>
        <p:txBody>
          <a:bodyPr wrap="square" rtlCol="0">
            <a:spAutoFit/>
          </a:bodyPr>
          <a:lstStyle/>
          <a:p>
            <a:r>
              <a:rPr lang="en-US" sz="1600" dirty="0" smtClean="0">
                <a:solidFill>
                  <a:srgbClr val="FF0000"/>
                </a:solidFill>
                <a:latin typeface="Times New Roman" pitchFamily="18" charset="0"/>
                <a:cs typeface="Times New Roman" pitchFamily="18" charset="0"/>
              </a:rPr>
              <a:t>Different acquisition sessions for this module to select.</a:t>
            </a:r>
            <a:endParaRPr lang="en-GB" sz="1600" dirty="0">
              <a:solidFill>
                <a:srgbClr val="FF0000"/>
              </a:solidFill>
              <a:latin typeface="Times New Roman" pitchFamily="18" charset="0"/>
              <a:cs typeface="Times New Roman" pitchFamily="18"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42958"/>
            <a:ext cx="9144000" cy="5429911"/>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7" y="1142957"/>
            <a:ext cx="9137403" cy="5418586"/>
          </a:xfrm>
          <a:prstGeom prst="rect">
            <a:avLst/>
          </a:prstGeom>
        </p:spPr>
      </p:pic>
      <p:sp>
        <p:nvSpPr>
          <p:cNvPr id="35" name="TextBox 34"/>
          <p:cNvSpPr txBox="1"/>
          <p:nvPr/>
        </p:nvSpPr>
        <p:spPr>
          <a:xfrm>
            <a:off x="2307203" y="4621294"/>
            <a:ext cx="4169554" cy="1323439"/>
          </a:xfrm>
          <a:prstGeom prst="rect">
            <a:avLst/>
          </a:prstGeom>
          <a:solidFill>
            <a:schemeClr val="tx1">
              <a:alpha val="90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Upper graph is the picker. It is plotted from statistics files inside the selected session folder and contains minimum, maximum and average values of the data for each second. The user has to pick a second with the mouse.</a:t>
            </a:r>
            <a:endParaRPr lang="en-GB" sz="1600" dirty="0">
              <a:solidFill>
                <a:srgbClr val="FF0000"/>
              </a:solidFill>
              <a:latin typeface="Times New Roman" pitchFamily="18" charset="0"/>
              <a:cs typeface="Times New Roman" pitchFamily="18" charset="0"/>
            </a:endParaRPr>
          </a:p>
        </p:txBody>
      </p:sp>
      <p:cxnSp>
        <p:nvCxnSpPr>
          <p:cNvPr id="36" name="Straight Connector 35"/>
          <p:cNvCxnSpPr/>
          <p:nvPr/>
        </p:nvCxnSpPr>
        <p:spPr bwMode="auto">
          <a:xfrm flipH="1" flipV="1">
            <a:off x="4222736" y="2348880"/>
            <a:ext cx="9382" cy="2325538"/>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Oval 36"/>
          <p:cNvSpPr/>
          <p:nvPr/>
        </p:nvSpPr>
        <p:spPr bwMode="auto">
          <a:xfrm>
            <a:off x="5702660" y="2176509"/>
            <a:ext cx="178822" cy="288959"/>
          </a:xfrm>
          <a:prstGeom prst="ellipse">
            <a:avLst/>
          </a:prstGeom>
          <a:noFill/>
          <a:ln w="3810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endParaRPr lang="en-GB"/>
          </a:p>
        </p:txBody>
      </p:sp>
      <p:cxnSp>
        <p:nvCxnSpPr>
          <p:cNvPr id="38" name="Straight Connector 37"/>
          <p:cNvCxnSpPr/>
          <p:nvPr/>
        </p:nvCxnSpPr>
        <p:spPr bwMode="auto">
          <a:xfrm flipV="1">
            <a:off x="4408683" y="2365666"/>
            <a:ext cx="1278142" cy="383335"/>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p:cNvCxnSpPr/>
          <p:nvPr/>
        </p:nvCxnSpPr>
        <p:spPr bwMode="auto">
          <a:xfrm>
            <a:off x="4453192" y="3517370"/>
            <a:ext cx="995115" cy="1403406"/>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Box 39"/>
          <p:cNvSpPr txBox="1"/>
          <p:nvPr/>
        </p:nvSpPr>
        <p:spPr>
          <a:xfrm>
            <a:off x="1005877" y="2475181"/>
            <a:ext cx="3420380" cy="1323439"/>
          </a:xfrm>
          <a:prstGeom prst="rect">
            <a:avLst/>
          </a:prstGeom>
          <a:solidFill>
            <a:schemeClr val="tx1">
              <a:alpha val="41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The picked second is marked in the upper graph and the data are mined from the corresponding file and then plotted with the desired accuracy in the lower graph.</a:t>
            </a:r>
            <a:endParaRPr lang="el-GR" sz="1600" dirty="0">
              <a:solidFill>
                <a:srgbClr val="FF0000"/>
              </a:solidFill>
              <a:latin typeface="Times New Roman" pitchFamily="18" charset="0"/>
              <a:cs typeface="Times New Roman" pitchFamily="18" charset="0"/>
            </a:endParaRPr>
          </a:p>
        </p:txBody>
      </p:sp>
      <p:sp>
        <p:nvSpPr>
          <p:cNvPr id="33" name="Slide Number Placeholder 5"/>
          <p:cNvSpPr txBox="1">
            <a:spLocks/>
          </p:cNvSpPr>
          <p:nvPr/>
        </p:nvSpPr>
        <p:spPr bwMode="auto">
          <a:xfrm>
            <a:off x="7238999" y="649400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r>
              <a:rPr lang="en-GB" dirty="0" smtClean="0"/>
              <a:t>11/16</a:t>
            </a:r>
            <a:endParaRPr lang="en-GB" dirty="0"/>
          </a:p>
        </p:txBody>
      </p:sp>
      <p:sp>
        <p:nvSpPr>
          <p:cNvPr id="34" name="TextBox 33"/>
          <p:cNvSpPr txBox="1"/>
          <p:nvPr/>
        </p:nvSpPr>
        <p:spPr>
          <a:xfrm>
            <a:off x="2988789" y="2916814"/>
            <a:ext cx="3143208" cy="338554"/>
          </a:xfrm>
          <a:prstGeom prst="rect">
            <a:avLst/>
          </a:prstGeom>
          <a:solidFill>
            <a:schemeClr val="tx1">
              <a:alpha val="90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A zooming video example follows.</a:t>
            </a:r>
            <a:endParaRPr lang="en-GB" sz="16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55953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14"/>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35"/>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6"/>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par>
                                <p:cTn id="55" presetID="1" presetClass="exit" presetSubtype="0" fill="hold" nodeType="withEffect">
                                  <p:stCondLst>
                                    <p:cond delay="0"/>
                                  </p:stCondLst>
                                  <p:childTnLst>
                                    <p:set>
                                      <p:cBhvr>
                                        <p:cTn id="56" dur="1" fill="hold">
                                          <p:stCondLst>
                                            <p:cond delay="0"/>
                                          </p:stCondLst>
                                        </p:cTn>
                                        <p:tgtEl>
                                          <p:spTgt spid="7"/>
                                        </p:tgtEl>
                                        <p:attrNameLst>
                                          <p:attrName>style.visibility</p:attrName>
                                        </p:attrNameLst>
                                      </p:cBhvr>
                                      <p:to>
                                        <p:strVal val="hidden"/>
                                      </p:to>
                                    </p:set>
                                  </p:childTnLst>
                                </p:cTn>
                              </p:par>
                              <p:par>
                                <p:cTn id="57" presetID="1"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4"/>
                                        </p:tgtEl>
                                        <p:attrNameLst>
                                          <p:attrName>style.visibility</p:attrName>
                                        </p:attrNameLst>
                                      </p:cBhvr>
                                      <p:to>
                                        <p:strVal val="visible"/>
                                      </p:to>
                                    </p:set>
                                  </p:childTnLst>
                                </p:cTn>
                              </p:par>
                              <p:par>
                                <p:cTn id="69" presetID="1" presetClass="exit" presetSubtype="0" fill="hold" grpId="1" nodeType="withEffect">
                                  <p:stCondLst>
                                    <p:cond delay="0"/>
                                  </p:stCondLst>
                                  <p:childTnLst>
                                    <p:set>
                                      <p:cBhvr>
                                        <p:cTn id="70" dur="1" fill="hold">
                                          <p:stCondLst>
                                            <p:cond delay="0"/>
                                          </p:stCondLst>
                                        </p:cTn>
                                        <p:tgtEl>
                                          <p:spTgt spid="37"/>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38"/>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39"/>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animBg="1"/>
      <p:bldP spid="10" grpId="1" animBg="1"/>
      <p:bldP spid="15" grpId="0" animBg="1"/>
      <p:bldP spid="20" grpId="0"/>
      <p:bldP spid="21" grpId="0" animBg="1"/>
      <p:bldP spid="24" grpId="0"/>
      <p:bldP spid="35" grpId="0" animBg="1"/>
      <p:bldP spid="35" grpId="1" animBg="1"/>
      <p:bldP spid="37" grpId="0" animBg="1"/>
      <p:bldP spid="37" grpId="1" animBg="1"/>
      <p:bldP spid="40" grpId="0" animBg="1"/>
      <p:bldP spid="40" grpId="1"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Offline Panel Video</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13</a:t>
            </a:fld>
            <a:r>
              <a:rPr lang="en-GB" dirty="0" smtClean="0"/>
              <a:t>/16</a:t>
            </a:r>
            <a:endParaRPr lang="en-GB" dirty="0"/>
          </a:p>
        </p:txBody>
      </p:sp>
      <p:pic>
        <p:nvPicPr>
          <p:cNvPr id="9" name="20121129_1746_48">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 y="1172796"/>
            <a:ext cx="9130805" cy="5350722"/>
          </a:xfrm>
        </p:spPr>
      </p:pic>
    </p:spTree>
    <p:extLst>
      <p:ext uri="{BB962C8B-B14F-4D97-AF65-F5344CB8AC3E}">
        <p14:creationId xmlns:p14="http://schemas.microsoft.com/office/powerpoint/2010/main" val="47912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725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Panel</a:t>
            </a:r>
            <a:endParaRPr lang="el-GR" dirty="0"/>
          </a:p>
        </p:txBody>
      </p:sp>
      <p:sp>
        <p:nvSpPr>
          <p:cNvPr id="3" name="Content Placeholder 2"/>
          <p:cNvSpPr>
            <a:spLocks noGrp="1"/>
          </p:cNvSpPr>
          <p:nvPr>
            <p:ph idx="1"/>
          </p:nvPr>
        </p:nvSpPr>
        <p:spPr/>
        <p:txBody>
          <a:bodyPr/>
          <a:lstStyle/>
          <a:p>
            <a:endParaRPr lang="el-GR"/>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14</a:t>
            </a:fld>
            <a:r>
              <a:rPr lang="en-GB" dirty="0" smtClean="0"/>
              <a:t>/16</a:t>
            </a:r>
            <a:endParaRPr lang="en-GB"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0" y="1124743"/>
            <a:ext cx="9137990" cy="541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1187624" y="2636912"/>
            <a:ext cx="5832648" cy="3645171"/>
          </a:xfrm>
          <a:prstGeom prst="rect">
            <a:avLst/>
          </a:prstGeom>
          <a:noFill/>
          <a:ln w="3810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9" name="TextBox 8"/>
          <p:cNvSpPr txBox="1"/>
          <p:nvPr/>
        </p:nvSpPr>
        <p:spPr>
          <a:xfrm>
            <a:off x="1763688" y="1628800"/>
            <a:ext cx="4680520" cy="830997"/>
          </a:xfrm>
          <a:prstGeom prst="rect">
            <a:avLst/>
          </a:prstGeom>
          <a:solidFill>
            <a:schemeClr val="tx1">
              <a:alpha val="69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Plot selected status packets in these three graphs with 1 Hz update rate: current consumption, high voltage monitoring, temperature and humidity.</a:t>
            </a:r>
            <a:endParaRPr lang="el-GR" sz="1600" dirty="0">
              <a:solidFill>
                <a:srgbClr val="FF0000"/>
              </a:solidFill>
              <a:latin typeface="Times New Roman" pitchFamily="18" charset="0"/>
              <a:cs typeface="Times New Roman" pitchFamily="18" charset="0"/>
            </a:endParaRPr>
          </a:p>
        </p:txBody>
      </p:sp>
      <p:sp>
        <p:nvSpPr>
          <p:cNvPr id="10" name="Rectangle 9"/>
          <p:cNvSpPr/>
          <p:nvPr/>
        </p:nvSpPr>
        <p:spPr bwMode="auto">
          <a:xfrm>
            <a:off x="1187624" y="1700808"/>
            <a:ext cx="5832648" cy="936104"/>
          </a:xfrm>
          <a:prstGeom prst="rect">
            <a:avLst/>
          </a:prstGeom>
          <a:noFill/>
          <a:ln w="3810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11" name="TextBox 10"/>
          <p:cNvSpPr txBox="1"/>
          <p:nvPr/>
        </p:nvSpPr>
        <p:spPr>
          <a:xfrm>
            <a:off x="1547664" y="3140968"/>
            <a:ext cx="4680520" cy="830997"/>
          </a:xfrm>
          <a:prstGeom prst="rect">
            <a:avLst/>
          </a:prstGeom>
          <a:solidFill>
            <a:schemeClr val="tx1">
              <a:alpha val="69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In the first graph are plotted acquisition data from the selected channel with 1 Hz update rate also. The plots of the four graphs are aligned.</a:t>
            </a:r>
            <a:endParaRPr lang="el-GR" sz="1600" dirty="0">
              <a:solidFill>
                <a:srgbClr val="FF0000"/>
              </a:solidFill>
              <a:latin typeface="Times New Roman" pitchFamily="18" charset="0"/>
              <a:cs typeface="Times New Roman" pitchFamily="18" charset="0"/>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1124744"/>
            <a:ext cx="910850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val 12"/>
          <p:cNvSpPr/>
          <p:nvPr/>
        </p:nvSpPr>
        <p:spPr bwMode="auto">
          <a:xfrm>
            <a:off x="5004048" y="1982840"/>
            <a:ext cx="360040" cy="1650304"/>
          </a:xfrm>
          <a:prstGeom prst="ellipse">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endParaRPr lang="en-GB"/>
          </a:p>
        </p:txBody>
      </p:sp>
      <p:sp>
        <p:nvSpPr>
          <p:cNvPr id="14" name="TextBox 13"/>
          <p:cNvSpPr txBox="1"/>
          <p:nvPr/>
        </p:nvSpPr>
        <p:spPr>
          <a:xfrm>
            <a:off x="2195736" y="4293096"/>
            <a:ext cx="4248472" cy="584775"/>
          </a:xfrm>
          <a:prstGeom prst="rect">
            <a:avLst/>
          </a:prstGeom>
          <a:solidFill>
            <a:schemeClr val="tx1">
              <a:alpha val="90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E.g. Influence of a power supply problem on the measurements can be seen here.</a:t>
            </a:r>
            <a:endParaRPr lang="en-GB" sz="1600" dirty="0">
              <a:solidFill>
                <a:srgbClr val="FF0000"/>
              </a:solidFill>
              <a:latin typeface="Times New Roman" pitchFamily="18" charset="0"/>
              <a:cs typeface="Times New Roman" pitchFamily="18" charset="0"/>
            </a:endParaRPr>
          </a:p>
        </p:txBody>
      </p:sp>
      <p:sp>
        <p:nvSpPr>
          <p:cNvPr id="15" name="Oval 14"/>
          <p:cNvSpPr/>
          <p:nvPr/>
        </p:nvSpPr>
        <p:spPr bwMode="auto">
          <a:xfrm>
            <a:off x="8136396" y="1745631"/>
            <a:ext cx="792088" cy="237209"/>
          </a:xfrm>
          <a:prstGeom prst="ellipse">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endParaRPr lang="en-GB"/>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124744"/>
            <a:ext cx="9108504" cy="538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bwMode="auto">
          <a:xfrm>
            <a:off x="7056205" y="1445408"/>
            <a:ext cx="2016224" cy="723451"/>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18" name="Rectangle 17"/>
          <p:cNvSpPr/>
          <p:nvPr/>
        </p:nvSpPr>
        <p:spPr bwMode="auto">
          <a:xfrm>
            <a:off x="7043299" y="4585483"/>
            <a:ext cx="2016224" cy="510798"/>
          </a:xfrm>
          <a:prstGeom prst="rect">
            <a:avLst/>
          </a:prstGeom>
          <a:noFill/>
          <a:ln w="19050"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19" name="TextBox 18"/>
          <p:cNvSpPr txBox="1"/>
          <p:nvPr/>
        </p:nvSpPr>
        <p:spPr>
          <a:xfrm>
            <a:off x="2490228" y="2894746"/>
            <a:ext cx="4169554" cy="584775"/>
          </a:xfrm>
          <a:prstGeom prst="rect">
            <a:avLst/>
          </a:prstGeom>
          <a:solidFill>
            <a:schemeClr val="tx1">
              <a:alpha val="90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LEDs show status of the power supplies and the calibration relays.</a:t>
            </a:r>
            <a:endParaRPr lang="en-GB" sz="1600" dirty="0">
              <a:solidFill>
                <a:srgbClr val="FF0000"/>
              </a:solidFill>
              <a:latin typeface="Times New Roman" pitchFamily="18" charset="0"/>
              <a:cs typeface="Times New Roman" pitchFamily="18" charset="0"/>
            </a:endParaRPr>
          </a:p>
        </p:txBody>
      </p:sp>
      <p:cxnSp>
        <p:nvCxnSpPr>
          <p:cNvPr id="20" name="Straight Connector 19"/>
          <p:cNvCxnSpPr/>
          <p:nvPr/>
        </p:nvCxnSpPr>
        <p:spPr bwMode="auto">
          <a:xfrm flipH="1" flipV="1">
            <a:off x="6644172" y="3467358"/>
            <a:ext cx="584898" cy="1118125"/>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V="1">
            <a:off x="6444208" y="2168859"/>
            <a:ext cx="611997" cy="725887"/>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ectangle 26"/>
          <p:cNvSpPr/>
          <p:nvPr/>
        </p:nvSpPr>
        <p:spPr bwMode="auto">
          <a:xfrm>
            <a:off x="0" y="1484784"/>
            <a:ext cx="1259632" cy="5022558"/>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29" name="Rectangle 28"/>
          <p:cNvSpPr/>
          <p:nvPr/>
        </p:nvSpPr>
        <p:spPr bwMode="auto">
          <a:xfrm>
            <a:off x="7056205" y="2168859"/>
            <a:ext cx="2003318" cy="828093"/>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30" name="Rectangle 29"/>
          <p:cNvSpPr/>
          <p:nvPr/>
        </p:nvSpPr>
        <p:spPr bwMode="auto">
          <a:xfrm>
            <a:off x="7062658" y="5095629"/>
            <a:ext cx="2003318" cy="1348754"/>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31" name="TextBox 30"/>
          <p:cNvSpPr txBox="1"/>
          <p:nvPr/>
        </p:nvSpPr>
        <p:spPr>
          <a:xfrm>
            <a:off x="2183077" y="3734032"/>
            <a:ext cx="4169554" cy="830997"/>
          </a:xfrm>
          <a:prstGeom prst="rect">
            <a:avLst/>
          </a:prstGeom>
          <a:solidFill>
            <a:schemeClr val="tx1">
              <a:alpha val="90000"/>
            </a:schemeClr>
          </a:solidFill>
        </p:spPr>
        <p:txBody>
          <a:bodyPr wrap="square" rtlCol="0">
            <a:spAutoFit/>
          </a:bodyPr>
          <a:lstStyle/>
          <a:p>
            <a:r>
              <a:rPr lang="en-US" sz="1600" dirty="0" smtClean="0">
                <a:solidFill>
                  <a:srgbClr val="FF0000"/>
                </a:solidFill>
                <a:latin typeface="Times New Roman" pitchFamily="18" charset="0"/>
                <a:cs typeface="Times New Roman" pitchFamily="18" charset="0"/>
              </a:rPr>
              <a:t>Print in textboxes: values which are plotted and additional like digital potentiometers settings and event counters.</a:t>
            </a:r>
            <a:endParaRPr lang="en-GB" sz="1600" dirty="0">
              <a:solidFill>
                <a:srgbClr val="FF0000"/>
              </a:solidFill>
              <a:latin typeface="Times New Roman" pitchFamily="18" charset="0"/>
              <a:cs typeface="Times New Roman" pitchFamily="18" charset="0"/>
            </a:endParaRPr>
          </a:p>
        </p:txBody>
      </p:sp>
      <p:cxnSp>
        <p:nvCxnSpPr>
          <p:cNvPr id="32" name="Straight Connector 31"/>
          <p:cNvCxnSpPr/>
          <p:nvPr/>
        </p:nvCxnSpPr>
        <p:spPr bwMode="auto">
          <a:xfrm flipH="1" flipV="1">
            <a:off x="6352631" y="4459497"/>
            <a:ext cx="708879" cy="977437"/>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p:cNvCxnSpPr/>
          <p:nvPr/>
        </p:nvCxnSpPr>
        <p:spPr bwMode="auto">
          <a:xfrm flipH="1">
            <a:off x="6362668" y="2996952"/>
            <a:ext cx="866402" cy="729109"/>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flipH="1" flipV="1">
            <a:off x="1259632" y="3734032"/>
            <a:ext cx="937257" cy="361047"/>
          </a:xfrm>
          <a:prstGeom prst="line">
            <a:avLst/>
          </a:prstGeom>
          <a:solidFill>
            <a:schemeClr val="accent1"/>
          </a:solidFill>
          <a:ln w="1905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1563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7"/>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8"/>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19"/>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20"/>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21"/>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1" grpId="0" animBg="1"/>
      <p:bldP spid="13" grpId="0" animBg="1"/>
      <p:bldP spid="13" grpId="1" animBg="1"/>
      <p:bldP spid="14" grpId="0" animBg="1"/>
      <p:bldP spid="14" grpId="1" animBg="1"/>
      <p:bldP spid="15" grpId="0" animBg="1"/>
      <p:bldP spid="15" grpId="1" animBg="1"/>
      <p:bldP spid="17" grpId="0" animBg="1"/>
      <p:bldP spid="17" grpId="1" animBg="1"/>
      <p:bldP spid="18" grpId="0" animBg="1"/>
      <p:bldP spid="18" grpId="1" animBg="1"/>
      <p:bldP spid="19" grpId="0" animBg="1"/>
      <p:bldP spid="19" grpId="1" animBg="1"/>
      <p:bldP spid="27" grpId="0" animBg="1"/>
      <p:bldP spid="29" grpId="0" animBg="1"/>
      <p:bldP spid="30"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GB" dirty="0"/>
          </a:p>
        </p:txBody>
      </p:sp>
      <p:sp>
        <p:nvSpPr>
          <p:cNvPr id="3" name="Content Placeholder 2"/>
          <p:cNvSpPr>
            <a:spLocks noGrp="1"/>
          </p:cNvSpPr>
          <p:nvPr>
            <p:ph idx="1"/>
          </p:nvPr>
        </p:nvSpPr>
        <p:spPr>
          <a:xfrm>
            <a:off x="685800" y="1981200"/>
            <a:ext cx="7772400" cy="3896072"/>
          </a:xfrm>
        </p:spPr>
        <p:txBody>
          <a:bodyPr/>
          <a:lstStyle/>
          <a:p>
            <a:r>
              <a:rPr lang="en-US" sz="2000" b="0" dirty="0">
                <a:latin typeface="Times New Roman" panose="02020603050405020304" pitchFamily="18" charset="0"/>
                <a:cs typeface="Times New Roman" panose="02020603050405020304" pitchFamily="18" charset="0"/>
              </a:rPr>
              <a:t>Direct </a:t>
            </a:r>
            <a:r>
              <a:rPr lang="en-US" sz="2000" b="0" dirty="0" smtClean="0">
                <a:latin typeface="Times New Roman" panose="02020603050405020304" pitchFamily="18" charset="0"/>
                <a:cs typeface="Times New Roman" panose="02020603050405020304" pitchFamily="18" charset="0"/>
              </a:rPr>
              <a:t>Ethernet communication allowed a </a:t>
            </a:r>
            <a:r>
              <a:rPr lang="en-US" sz="2000" b="0" dirty="0">
                <a:latin typeface="Times New Roman" panose="02020603050405020304" pitchFamily="18" charset="0"/>
                <a:cs typeface="Times New Roman" panose="02020603050405020304" pitchFamily="18" charset="0"/>
              </a:rPr>
              <a:t>s</a:t>
            </a:r>
            <a:r>
              <a:rPr lang="en-US" sz="2000" b="0" dirty="0" smtClean="0">
                <a:latin typeface="Times New Roman" panose="02020603050405020304" pitchFamily="18" charset="0"/>
                <a:cs typeface="Times New Roman" panose="02020603050405020304" pitchFamily="18" charset="0"/>
              </a:rPr>
              <a:t>tandalone implementation </a:t>
            </a:r>
          </a:p>
          <a:p>
            <a:r>
              <a:rPr lang="en-US" sz="2000" b="0" dirty="0" smtClean="0">
                <a:latin typeface="Times New Roman" panose="02020603050405020304" pitchFamily="18" charset="0"/>
                <a:cs typeface="Times New Roman" panose="02020603050405020304" pitchFamily="18" charset="0"/>
              </a:rPr>
              <a:t>Collaboration between BL (hardware, firmware) and SW (Expert GUI) sections</a:t>
            </a:r>
          </a:p>
          <a:p>
            <a:r>
              <a:rPr lang="en-US" sz="2000" b="0" dirty="0" smtClean="0">
                <a:latin typeface="Times New Roman" panose="02020603050405020304" pitchFamily="18" charset="0"/>
                <a:cs typeface="Times New Roman" panose="02020603050405020304" pitchFamily="18" charset="0"/>
              </a:rPr>
              <a:t>Software and the firmware development was split:</a:t>
            </a:r>
          </a:p>
          <a:p>
            <a:pPr lvl="1"/>
            <a:r>
              <a:rPr lang="en-US" b="0" dirty="0" smtClean="0">
                <a:solidFill>
                  <a:schemeClr val="tx1"/>
                </a:solidFill>
                <a:latin typeface="Times New Roman" panose="02020603050405020304" pitchFamily="18" charset="0"/>
                <a:cs typeface="Times New Roman" panose="02020603050405020304" pitchFamily="18" charset="0"/>
              </a:rPr>
              <a:t>Processed Data from one channel</a:t>
            </a:r>
          </a:p>
          <a:p>
            <a:pPr lvl="1"/>
            <a:r>
              <a:rPr lang="en-US" b="0" dirty="0" smtClean="0">
                <a:solidFill>
                  <a:schemeClr val="tx1"/>
                </a:solidFill>
                <a:latin typeface="Times New Roman" panose="02020603050405020304" pitchFamily="18" charset="0"/>
                <a:cs typeface="Times New Roman" panose="02020603050405020304" pitchFamily="18" charset="0"/>
              </a:rPr>
              <a:t>Processed data from all 8 channels</a:t>
            </a:r>
          </a:p>
          <a:p>
            <a:pPr lvl="1"/>
            <a:r>
              <a:rPr lang="en-US" b="0" dirty="0" smtClean="0">
                <a:solidFill>
                  <a:schemeClr val="tx1"/>
                </a:solidFill>
                <a:latin typeface="Times New Roman" panose="02020603050405020304" pitchFamily="18" charset="0"/>
                <a:cs typeface="Times New Roman" panose="02020603050405020304" pitchFamily="18" charset="0"/>
              </a:rPr>
              <a:t>Raw Data from one channel</a:t>
            </a:r>
            <a:endParaRPr lang="en-US" b="0" dirty="0">
              <a:solidFill>
                <a:schemeClr val="tx1"/>
              </a:solidFill>
              <a:latin typeface="Times New Roman" panose="02020603050405020304" pitchFamily="18" charset="0"/>
              <a:cs typeface="Times New Roman" panose="02020603050405020304" pitchFamily="18" charset="0"/>
            </a:endParaRPr>
          </a:p>
          <a:p>
            <a:r>
              <a:rPr lang="en-US" sz="2000" b="0" dirty="0" smtClean="0">
                <a:latin typeface="Times New Roman" panose="02020603050405020304" pitchFamily="18" charset="0"/>
                <a:cs typeface="Times New Roman" panose="02020603050405020304" pitchFamily="18" charset="0"/>
              </a:rPr>
              <a:t>Expert GUI allowed developing of both firmware and hardware</a:t>
            </a:r>
          </a:p>
          <a:p>
            <a:pPr lvl="1"/>
            <a:r>
              <a:rPr lang="en-US" b="0" dirty="0">
                <a:solidFill>
                  <a:schemeClr val="tx1"/>
                </a:solidFill>
                <a:latin typeface="Times New Roman" panose="02020603050405020304" pitchFamily="18" charset="0"/>
                <a:cs typeface="Times New Roman" panose="02020603050405020304" pitchFamily="18" charset="0"/>
              </a:rPr>
              <a:t>Offline data storage allowed detailed analysis of the RT algorithm implemented in the FPGA</a:t>
            </a:r>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dirty="0"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15</a:t>
            </a:fld>
            <a:r>
              <a:rPr lang="en-GB" dirty="0" smtClean="0"/>
              <a:t>/16</a:t>
            </a:r>
            <a:endParaRPr lang="en-GB" dirty="0"/>
          </a:p>
        </p:txBody>
      </p:sp>
    </p:spTree>
    <p:extLst>
      <p:ext uri="{BB962C8B-B14F-4D97-AF65-F5344CB8AC3E}">
        <p14:creationId xmlns:p14="http://schemas.microsoft.com/office/powerpoint/2010/main" val="7526141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16</a:t>
            </a:fld>
            <a:r>
              <a:rPr lang="en-GB" dirty="0" smtClean="0"/>
              <a:t>/16</a:t>
            </a:r>
            <a:endParaRPr lang="en-GB" dirty="0"/>
          </a:p>
        </p:txBody>
      </p:sp>
      <p:sp>
        <p:nvSpPr>
          <p:cNvPr id="3" name="Content Placeholder 2"/>
          <p:cNvSpPr>
            <a:spLocks noGrp="1"/>
          </p:cNvSpPr>
          <p:nvPr>
            <p:ph idx="4294967295"/>
          </p:nvPr>
        </p:nvSpPr>
        <p:spPr>
          <a:xfrm>
            <a:off x="467544" y="1484784"/>
            <a:ext cx="7772400" cy="1080120"/>
          </a:xfrm>
        </p:spPr>
        <p:txBody>
          <a:bodyPr/>
          <a:lstStyle/>
          <a:p>
            <a:pPr marL="0" indent="0">
              <a:buNone/>
            </a:pPr>
            <a:r>
              <a:rPr lang="en-US" dirty="0" smtClean="0"/>
              <a:t>      </a:t>
            </a:r>
            <a:r>
              <a:rPr lang="en-US" sz="3600" dirty="0" smtClean="0"/>
              <a:t>Thank you for your attention!</a:t>
            </a:r>
          </a:p>
          <a:p>
            <a:endParaRPr lang="en-US" dirty="0"/>
          </a:p>
          <a:p>
            <a:pPr marL="0" indent="0">
              <a:buNone/>
            </a:pPr>
            <a:endParaRPr lang="en-US" sz="2000" dirty="0" smtClean="0">
              <a:latin typeface="Times New Roman" pitchFamily="18" charset="0"/>
              <a:cs typeface="Times New Roman" pitchFamily="18" charset="0"/>
            </a:endParaRPr>
          </a:p>
          <a:p>
            <a:pPr marL="0" indent="0">
              <a:buNone/>
            </a:pP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People </a:t>
            </a:r>
            <a:r>
              <a:rPr lang="en-US" sz="2000" dirty="0">
                <a:latin typeface="Times New Roman" pitchFamily="18" charset="0"/>
                <a:cs typeface="Times New Roman" pitchFamily="18" charset="0"/>
              </a:rPr>
              <a:t>involved in the Project: </a:t>
            </a:r>
          </a:p>
          <a:p>
            <a:pPr marL="0" indent="0">
              <a:buNone/>
            </a:pPr>
            <a:r>
              <a:rPr lang="en-US" sz="2000" dirty="0" smtClean="0">
                <a:latin typeface="Times New Roman" pitchFamily="18" charset="0"/>
                <a:cs typeface="Times New Roman" pitchFamily="18" charset="0"/>
              </a:rPr>
              <a:t>   </a:t>
            </a:r>
          </a:p>
          <a:p>
            <a:pPr marL="0" indent="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Christos </a:t>
            </a:r>
            <a:r>
              <a:rPr lang="en-US" sz="2000" dirty="0">
                <a:latin typeface="Times New Roman" pitchFamily="18" charset="0"/>
                <a:cs typeface="Times New Roman" pitchFamily="18" charset="0"/>
              </a:rPr>
              <a:t>Zamantzas (BE-BI-BL)</a:t>
            </a:r>
          </a:p>
          <a:p>
            <a:pPr marL="0" indent="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Stephen </a:t>
            </a:r>
            <a:r>
              <a:rPr lang="en-US" sz="2000" dirty="0">
                <a:latin typeface="Times New Roman" pitchFamily="18" charset="0"/>
                <a:cs typeface="Times New Roman" pitchFamily="18" charset="0"/>
              </a:rPr>
              <a:t>Jackson (BE-BI-SW)</a:t>
            </a:r>
          </a:p>
          <a:p>
            <a:pPr marL="0" indent="0">
              <a:buNone/>
            </a:pPr>
            <a:r>
              <a:rPr lang="en-US" sz="2000" dirty="0" smtClean="0">
                <a:latin typeface="Times New Roman" pitchFamily="18" charset="0"/>
                <a:cs typeface="Times New Roman" pitchFamily="18" charset="0"/>
              </a:rPr>
              <a:t>   Analog </a:t>
            </a:r>
            <a:r>
              <a:rPr lang="en-US" sz="2000" dirty="0">
                <a:latin typeface="Times New Roman" pitchFamily="18" charset="0"/>
                <a:cs typeface="Times New Roman" pitchFamily="18" charset="0"/>
              </a:rPr>
              <a:t>design: </a:t>
            </a:r>
            <a:r>
              <a:rPr lang="en-US" sz="2000" dirty="0" smtClean="0">
                <a:latin typeface="Times New Roman" pitchFamily="18" charset="0"/>
                <a:cs typeface="Times New Roman" pitchFamily="18" charset="0"/>
              </a:rPr>
              <a:t>     William Vigan</a:t>
            </a:r>
            <a:r>
              <a:rPr lang="el-GR" sz="2000" dirty="0">
                <a:latin typeface="Times New Roman" pitchFamily="18" charset="0"/>
                <a:cs typeface="Times New Roman" pitchFamily="18" charset="0"/>
              </a:rPr>
              <a:t>ό</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(BE-BI-BL)</a:t>
            </a:r>
          </a:p>
          <a:p>
            <a:pPr marL="0" indent="0">
              <a:buNone/>
            </a:pPr>
            <a:r>
              <a:rPr lang="en-US" sz="2000" dirty="0" smtClean="0">
                <a:latin typeface="Times New Roman" pitchFamily="18" charset="0"/>
                <a:cs typeface="Times New Roman" pitchFamily="18" charset="0"/>
              </a:rPr>
              <a:t>   Firmware </a:t>
            </a:r>
            <a:r>
              <a:rPr lang="en-US" sz="2000" dirty="0">
                <a:latin typeface="Times New Roman" pitchFamily="18" charset="0"/>
                <a:cs typeface="Times New Roman" pitchFamily="18" charset="0"/>
              </a:rPr>
              <a:t>design: Marcel Alsdorf, Maciej Kwiatkowski (BE-BI-BL)</a:t>
            </a:r>
          </a:p>
          <a:p>
            <a:pPr marL="0" indent="0">
              <a:buNone/>
            </a:pPr>
            <a:r>
              <a:rPr lang="en-US" sz="2000" dirty="0" smtClean="0">
                <a:latin typeface="Times New Roman" pitchFamily="18" charset="0"/>
                <a:cs typeface="Times New Roman" pitchFamily="18" charset="0"/>
              </a:rPr>
              <a:t>   Software </a:t>
            </a:r>
            <a:r>
              <a:rPr lang="en-US" sz="2000" dirty="0">
                <a:latin typeface="Times New Roman" pitchFamily="18" charset="0"/>
                <a:cs typeface="Times New Roman" pitchFamily="18" charset="0"/>
              </a:rPr>
              <a:t>design: </a:t>
            </a:r>
            <a:r>
              <a:rPr lang="en-US" sz="2000" dirty="0" smtClean="0">
                <a:latin typeface="Times New Roman" pitchFamily="18" charset="0"/>
                <a:cs typeface="Times New Roman" pitchFamily="18" charset="0"/>
              </a:rPr>
              <a:t>  Emmanouil </a:t>
            </a:r>
            <a:r>
              <a:rPr lang="en-US" sz="2000" dirty="0">
                <a:latin typeface="Times New Roman" pitchFamily="18" charset="0"/>
                <a:cs typeface="Times New Roman" pitchFamily="18" charset="0"/>
              </a:rPr>
              <a:t>Angelogiannopoulos (BE-BI-SW)</a:t>
            </a:r>
          </a:p>
          <a:p>
            <a:pPr marL="0" indent="0">
              <a:buNone/>
            </a:pPr>
            <a:endParaRPr lang="el-GR" dirty="0"/>
          </a:p>
        </p:txBody>
      </p:sp>
    </p:spTree>
    <p:extLst>
      <p:ext uri="{BB962C8B-B14F-4D97-AF65-F5344CB8AC3E}">
        <p14:creationId xmlns:p14="http://schemas.microsoft.com/office/powerpoint/2010/main" val="7800486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685800" y="1340768"/>
            <a:ext cx="7772400" cy="4755232"/>
          </a:xfrm>
        </p:spPr>
        <p:txBody>
          <a:bodyPr/>
          <a:lstStyle/>
          <a:p>
            <a:r>
              <a:rPr lang="en-US" sz="2000" b="0" dirty="0" smtClean="0">
                <a:latin typeface="Times New Roman" panose="02020603050405020304" pitchFamily="18" charset="0"/>
                <a:ea typeface="Tahoma" panose="020B0604030504040204" pitchFamily="34" charset="0"/>
                <a:cs typeface="Times New Roman" panose="02020603050405020304" pitchFamily="18" charset="0"/>
              </a:rPr>
              <a:t>Motivation for this project</a:t>
            </a:r>
          </a:p>
          <a:p>
            <a:pPr marL="0" indent="0">
              <a:buNone/>
            </a:pPr>
            <a:endParaRPr lang="en-US" sz="2000" b="0" dirty="0" smtClean="0">
              <a:latin typeface="Times New Roman" panose="02020603050405020304" pitchFamily="18" charset="0"/>
              <a:ea typeface="Tahoma" panose="020B0604030504040204" pitchFamily="34" charset="0"/>
              <a:cs typeface="Times New Roman" panose="02020603050405020304" pitchFamily="18" charset="0"/>
            </a:endParaRPr>
          </a:p>
          <a:p>
            <a:r>
              <a:rPr lang="en-US" sz="2000" b="0" dirty="0" smtClean="0">
                <a:latin typeface="Times New Roman" panose="02020603050405020304" pitchFamily="18" charset="0"/>
                <a:ea typeface="Tahoma" panose="020B0604030504040204" pitchFamily="34" charset="0"/>
                <a:cs typeface="Times New Roman" panose="02020603050405020304" pitchFamily="18" charset="0"/>
              </a:rPr>
              <a:t>Technical details with examples</a:t>
            </a:r>
          </a:p>
          <a:p>
            <a:pPr marL="0" indent="0">
              <a:buNone/>
            </a:pPr>
            <a:endParaRPr lang="en-US" sz="2000" b="0" dirty="0" smtClean="0">
              <a:latin typeface="Times New Roman" panose="02020603050405020304" pitchFamily="18" charset="0"/>
              <a:ea typeface="Tahoma" panose="020B0604030504040204" pitchFamily="34" charset="0"/>
              <a:cs typeface="Times New Roman" panose="02020603050405020304" pitchFamily="18" charset="0"/>
            </a:endParaRPr>
          </a:p>
          <a:p>
            <a:r>
              <a:rPr lang="en-US" sz="2000" b="0" dirty="0" smtClean="0">
                <a:latin typeface="Times New Roman" panose="02020603050405020304" pitchFamily="18" charset="0"/>
                <a:ea typeface="Tahoma" panose="020B0604030504040204" pitchFamily="34" charset="0"/>
                <a:cs typeface="Times New Roman" panose="02020603050405020304" pitchFamily="18" charset="0"/>
              </a:rPr>
              <a:t>Results</a:t>
            </a:r>
          </a:p>
          <a:p>
            <a:pPr marL="0" indent="0">
              <a:buNone/>
            </a:pPr>
            <a:endParaRPr lang="en-US" sz="2000" b="0" dirty="0">
              <a:latin typeface="Times New Roman" panose="02020603050405020304" pitchFamily="18" charset="0"/>
              <a:ea typeface="Tahoma" panose="020B0604030504040204" pitchFamily="34" charset="0"/>
              <a:cs typeface="Times New Roman" panose="02020603050405020304" pitchFamily="18" charset="0"/>
            </a:endParaRPr>
          </a:p>
          <a:p>
            <a:r>
              <a:rPr lang="en-US" sz="2000" b="0" dirty="0" smtClean="0">
                <a:latin typeface="Times New Roman" panose="02020603050405020304" pitchFamily="18" charset="0"/>
                <a:ea typeface="Tahoma" panose="020B0604030504040204" pitchFamily="34" charset="0"/>
                <a:cs typeface="Times New Roman" panose="02020603050405020304" pitchFamily="18" charset="0"/>
              </a:rPr>
              <a:t>Conclusions</a:t>
            </a:r>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2</a:t>
            </a:fld>
            <a:r>
              <a:rPr lang="en-GB" dirty="0" smtClean="0"/>
              <a:t>/16</a:t>
            </a:r>
            <a:endParaRPr lang="en-GB" dirty="0"/>
          </a:p>
        </p:txBody>
      </p:sp>
    </p:spTree>
    <p:extLst>
      <p:ext uri="{BB962C8B-B14F-4D97-AF65-F5344CB8AC3E}">
        <p14:creationId xmlns:p14="http://schemas.microsoft.com/office/powerpoint/2010/main" val="1984545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System </a:t>
            </a:r>
            <a:r>
              <a:rPr lang="en-US" dirty="0"/>
              <a:t>I</a:t>
            </a:r>
            <a:r>
              <a:rPr lang="en-US" dirty="0" smtClean="0"/>
              <a:t>mplementation</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dirty="0"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3</a:t>
            </a:fld>
            <a:r>
              <a:rPr lang="en-GB" dirty="0" smtClean="0"/>
              <a:t>/16</a:t>
            </a:r>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268760"/>
            <a:ext cx="8892479" cy="1985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3122" y="3501008"/>
            <a:ext cx="8892480" cy="2246769"/>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Final architecture of the new BLM system:</a:t>
            </a:r>
          </a:p>
          <a:p>
            <a:pPr marL="800100" lvl="1"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Detectors in tunnel</a:t>
            </a:r>
          </a:p>
          <a:p>
            <a:pPr marL="800100" lvl="1"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Acquisition crate (BLEDP)</a:t>
            </a:r>
          </a:p>
          <a:p>
            <a:pPr marL="800100" lvl="1"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VME crate</a:t>
            </a:r>
          </a:p>
          <a:p>
            <a:pPr marL="1257300" lvl="2"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Processing electronics (BLEPT)</a:t>
            </a:r>
          </a:p>
          <a:p>
            <a:pPr marL="1257300" lvl="2"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FESA server on Linux CPU providing data to clients and dealing with settings and interlocks</a:t>
            </a:r>
          </a:p>
        </p:txBody>
      </p:sp>
    </p:spTree>
    <p:extLst>
      <p:ext uri="{BB962C8B-B14F-4D97-AF65-F5344CB8AC3E}">
        <p14:creationId xmlns:p14="http://schemas.microsoft.com/office/powerpoint/2010/main" val="2608099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System </a:t>
            </a:r>
            <a:r>
              <a:rPr lang="en-US" dirty="0"/>
              <a:t>I</a:t>
            </a:r>
            <a:r>
              <a:rPr lang="en-US" dirty="0" smtClean="0"/>
              <a:t>mplementation</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dirty="0"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4</a:t>
            </a:fld>
            <a:r>
              <a:rPr lang="en-GB" dirty="0" smtClean="0"/>
              <a:t>/16</a:t>
            </a:r>
            <a:endParaRPr lang="en-GB" dirty="0"/>
          </a:p>
        </p:txBody>
      </p:sp>
      <p:pic>
        <p:nvPicPr>
          <p:cNvPr id="103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267977"/>
            <a:ext cx="5139663" cy="1986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1392" y="4005064"/>
            <a:ext cx="8892480" cy="1323439"/>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VME processing </a:t>
            </a:r>
            <a:r>
              <a:rPr lang="en-GB" sz="2000" dirty="0">
                <a:latin typeface="Times New Roman" panose="02020603050405020304" pitchFamily="18" charset="0"/>
                <a:cs typeface="Times New Roman" panose="02020603050405020304" pitchFamily="18" charset="0"/>
              </a:rPr>
              <a:t>electronics </a:t>
            </a:r>
            <a:r>
              <a:rPr lang="en-GB" sz="2000" dirty="0" smtClean="0">
                <a:latin typeface="Times New Roman" panose="02020603050405020304" pitchFamily="18" charset="0"/>
                <a:cs typeface="Times New Roman" panose="02020603050405020304" pitchFamily="18" charset="0"/>
              </a:rPr>
              <a:t>not </a:t>
            </a:r>
            <a:r>
              <a:rPr lang="en-GB" sz="2000" dirty="0">
                <a:latin typeface="Times New Roman" panose="02020603050405020304" pitchFamily="18" charset="0"/>
                <a:cs typeface="Times New Roman" panose="02020603050405020304" pitchFamily="18" charset="0"/>
              </a:rPr>
              <a:t>yet </a:t>
            </a:r>
            <a:r>
              <a:rPr lang="en-GB" sz="2000" dirty="0" smtClean="0">
                <a:latin typeface="Times New Roman" panose="02020603050405020304" pitchFamily="18" charset="0"/>
                <a:cs typeface="Times New Roman" panose="02020603050405020304" pitchFamily="18" charset="0"/>
              </a:rPr>
              <a:t>available</a:t>
            </a:r>
          </a:p>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Replacing </a:t>
            </a:r>
            <a:r>
              <a:rPr lang="en-GB" sz="2000" dirty="0">
                <a:latin typeface="Times New Roman" panose="02020603050405020304" pitchFamily="18" charset="0"/>
                <a:cs typeface="Times New Roman" panose="02020603050405020304" pitchFamily="18" charset="0"/>
              </a:rPr>
              <a:t>fibre module with Ethernet allows standalone </a:t>
            </a:r>
            <a:r>
              <a:rPr lang="en-GB" sz="2000" dirty="0" smtClean="0">
                <a:latin typeface="Times New Roman" panose="02020603050405020304" pitchFamily="18" charset="0"/>
                <a:cs typeface="Times New Roman" panose="02020603050405020304" pitchFamily="18" charset="0"/>
              </a:rPr>
              <a:t>implementation</a:t>
            </a:r>
          </a:p>
          <a:p>
            <a:pPr marL="342900" indent="-342900">
              <a:buFont typeface="Arial" pitchFamily="34" charset="0"/>
              <a:buChar char="•"/>
            </a:pPr>
            <a:r>
              <a:rPr lang="en-GB" sz="2000" dirty="0" err="1" smtClean="0">
                <a:latin typeface="Times New Roman" panose="02020603050405020304" pitchFamily="18" charset="0"/>
                <a:cs typeface="Times New Roman" panose="02020603050405020304" pitchFamily="18" charset="0"/>
              </a:rPr>
              <a:t>Nios</a:t>
            </a:r>
            <a:r>
              <a:rPr lang="en-GB" sz="2000" dirty="0" smtClean="0">
                <a:latin typeface="Times New Roman" panose="02020603050405020304" pitchFamily="18" charset="0"/>
                <a:cs typeface="Times New Roman" panose="02020603050405020304" pitchFamily="18" charset="0"/>
              </a:rPr>
              <a:t>-II software-implemented </a:t>
            </a:r>
            <a:r>
              <a:rPr lang="en-GB" sz="2000" dirty="0">
                <a:latin typeface="Times New Roman" panose="02020603050405020304" pitchFamily="18" charset="0"/>
                <a:cs typeface="Times New Roman" panose="02020603050405020304" pitchFamily="18" charset="0"/>
              </a:rPr>
              <a:t>CPU allows custom </a:t>
            </a:r>
            <a:r>
              <a:rPr lang="en-GB" sz="2000" dirty="0" smtClean="0">
                <a:latin typeface="Times New Roman" panose="02020603050405020304" pitchFamily="18" charset="0"/>
                <a:cs typeface="Times New Roman" panose="02020603050405020304" pitchFamily="18" charset="0"/>
              </a:rPr>
              <a:t>server.</a:t>
            </a:r>
          </a:p>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Expert BI software communicates </a:t>
            </a:r>
            <a:r>
              <a:rPr lang="en-GB" sz="2000" dirty="0">
                <a:latin typeface="Times New Roman" panose="02020603050405020304" pitchFamily="18" charset="0"/>
                <a:cs typeface="Times New Roman" panose="02020603050405020304" pitchFamily="18" charset="0"/>
              </a:rPr>
              <a:t>directly with the BLEDP </a:t>
            </a:r>
            <a:r>
              <a:rPr lang="en-GB" sz="2000" dirty="0" smtClean="0">
                <a:latin typeface="Times New Roman" panose="02020603050405020304" pitchFamily="18" charset="0"/>
                <a:cs typeface="Times New Roman" panose="02020603050405020304" pitchFamily="18" charset="0"/>
              </a:rPr>
              <a:t>module</a:t>
            </a:r>
            <a:endParaRPr lang="en-GB" sz="2000" dirty="0">
              <a:latin typeface="Times New Roman" panose="02020603050405020304" pitchFamily="18" charset="0"/>
              <a:cs typeface="Times New Roman" panose="02020603050405020304" pitchFamily="18" charset="0"/>
            </a:endParaRPr>
          </a:p>
        </p:txBody>
      </p:sp>
      <p:sp>
        <p:nvSpPr>
          <p:cNvPr id="7" name="Oval Callout 6"/>
          <p:cNvSpPr/>
          <p:nvPr/>
        </p:nvSpPr>
        <p:spPr bwMode="auto">
          <a:xfrm>
            <a:off x="6732240" y="1772816"/>
            <a:ext cx="1728192" cy="1368152"/>
          </a:xfrm>
          <a:prstGeom prst="wedgeEllipseCallout">
            <a:avLst>
              <a:gd name="adj1" fmla="val -68484"/>
              <a:gd name="adj2" fmla="val 23353"/>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Book Antiqua" pitchFamily="18" charset="0"/>
              </a:rPr>
              <a:t>Topic of this talk</a:t>
            </a:r>
          </a:p>
        </p:txBody>
      </p:sp>
    </p:spTree>
    <p:extLst>
      <p:ext uri="{BB962C8B-B14F-4D97-AF65-F5344CB8AC3E}">
        <p14:creationId xmlns:p14="http://schemas.microsoft.com/office/powerpoint/2010/main" val="3156809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0"/>
            <a:ext cx="7884368" cy="1124744"/>
          </a:xfrm>
        </p:spPr>
        <p:txBody>
          <a:bodyPr/>
          <a:lstStyle/>
          <a:p>
            <a:r>
              <a:rPr lang="en-GB" dirty="0" smtClean="0"/>
              <a:t>Objectives for the Expert </a:t>
            </a:r>
            <a:r>
              <a:rPr lang="en-GB" dirty="0"/>
              <a:t>S</a:t>
            </a:r>
            <a:r>
              <a:rPr lang="en-GB" dirty="0" smtClean="0"/>
              <a:t>oftware</a:t>
            </a:r>
            <a:endParaRPr lang="en-GB" dirty="0"/>
          </a:p>
        </p:txBody>
      </p:sp>
      <p:sp>
        <p:nvSpPr>
          <p:cNvPr id="3" name="Content Placeholder 2"/>
          <p:cNvSpPr>
            <a:spLocks noGrp="1"/>
          </p:cNvSpPr>
          <p:nvPr>
            <p:ph idx="1"/>
          </p:nvPr>
        </p:nvSpPr>
        <p:spPr>
          <a:xfrm>
            <a:off x="404292" y="1385156"/>
            <a:ext cx="8206680" cy="4755232"/>
          </a:xfrm>
        </p:spPr>
        <p:txBody>
          <a:bodyPr/>
          <a:lstStyle/>
          <a:p>
            <a:endParaRPr lang="en-GB" dirty="0" smtClean="0"/>
          </a:p>
          <a:p>
            <a:r>
              <a:rPr lang="en-GB" sz="2000" b="0" dirty="0" smtClean="0">
                <a:latin typeface="Times New Roman" pitchFamily="18" charset="0"/>
                <a:cs typeface="Times New Roman" panose="02020603050405020304" pitchFamily="18" charset="0"/>
              </a:rPr>
              <a:t>Debug and verify the </a:t>
            </a:r>
            <a:r>
              <a:rPr lang="en-GB" sz="2000" b="0" dirty="0" smtClean="0">
                <a:latin typeface="Times New Roman" pitchFamily="18" charset="0"/>
                <a:cs typeface="Times New Roman" panose="02020603050405020304" pitchFamily="18" charset="0"/>
              </a:rPr>
              <a:t>hardware </a:t>
            </a:r>
            <a:endParaRPr lang="en-GB" sz="2000" b="0" dirty="0">
              <a:latin typeface="Times New Roman" panose="02020603050405020304" pitchFamily="18" charset="0"/>
              <a:cs typeface="Times New Roman" panose="02020603050405020304" pitchFamily="18" charset="0"/>
            </a:endParaRPr>
          </a:p>
          <a:p>
            <a:pPr marL="0" indent="0">
              <a:buNone/>
            </a:pPr>
            <a:endParaRPr lang="en-GB" b="0" dirty="0" smtClean="0">
              <a:latin typeface="Times New Roman" pitchFamily="18" charset="0"/>
              <a:cs typeface="Times New Roman" pitchFamily="18" charset="0"/>
            </a:endParaRPr>
          </a:p>
          <a:p>
            <a:r>
              <a:rPr lang="en-GB" sz="2000" b="0" dirty="0" smtClean="0">
                <a:latin typeface="Times New Roman" panose="02020603050405020304" pitchFamily="18" charset="0"/>
                <a:cs typeface="Times New Roman" panose="02020603050405020304" pitchFamily="18" charset="0"/>
              </a:rPr>
              <a:t>Further develop </a:t>
            </a:r>
            <a:r>
              <a:rPr lang="en-GB" sz="2000" b="0" dirty="0">
                <a:latin typeface="Times New Roman" panose="02020603050405020304" pitchFamily="18" charset="0"/>
                <a:cs typeface="Times New Roman" panose="02020603050405020304" pitchFamily="18" charset="0"/>
              </a:rPr>
              <a:t>the analogue </a:t>
            </a:r>
            <a:r>
              <a:rPr lang="en-GB" sz="2000" b="0" dirty="0" smtClean="0">
                <a:latin typeface="Times New Roman" panose="02020603050405020304" pitchFamily="18" charset="0"/>
                <a:cs typeface="Times New Roman" panose="02020603050405020304" pitchFamily="18" charset="0"/>
              </a:rPr>
              <a:t>circuits </a:t>
            </a:r>
            <a:r>
              <a:rPr lang="en-GB" sz="2000" b="0" dirty="0">
                <a:latin typeface="Times New Roman" panose="02020603050405020304" pitchFamily="18" charset="0"/>
                <a:cs typeface="Times New Roman" panose="02020603050405020304" pitchFamily="18" charset="0"/>
              </a:rPr>
              <a:t>and the </a:t>
            </a:r>
            <a:r>
              <a:rPr lang="en-GB" sz="2000" b="0" dirty="0" smtClean="0">
                <a:latin typeface="Times New Roman" panose="02020603050405020304" pitchFamily="18" charset="0"/>
                <a:cs typeface="Times New Roman" panose="02020603050405020304" pitchFamily="18" charset="0"/>
              </a:rPr>
              <a:t>final firmware</a:t>
            </a:r>
          </a:p>
          <a:p>
            <a:pPr marL="0" indent="0">
              <a:buNone/>
            </a:pPr>
            <a:endParaRPr lang="en-GB" b="0" dirty="0" smtClean="0">
              <a:latin typeface="Times New Roman" pitchFamily="18" charset="0"/>
              <a:cs typeface="Times New Roman" pitchFamily="18" charset="0"/>
            </a:endParaRPr>
          </a:p>
          <a:p>
            <a:r>
              <a:rPr lang="en-GB" sz="2000" b="0" dirty="0">
                <a:latin typeface="Times New Roman" pitchFamily="18" charset="0"/>
                <a:cs typeface="Times New Roman" pitchFamily="18" charset="0"/>
              </a:rPr>
              <a:t>Assist in the development of the FPGA algorithms to merge the </a:t>
            </a:r>
            <a:r>
              <a:rPr lang="en-GB" sz="2000" b="0">
                <a:latin typeface="Times New Roman" pitchFamily="18" charset="0"/>
                <a:cs typeface="Times New Roman" pitchFamily="18" charset="0"/>
              </a:rPr>
              <a:t>acquired </a:t>
            </a:r>
            <a:r>
              <a:rPr lang="en-GB" sz="2000" b="0" smtClean="0">
                <a:latin typeface="Times New Roman" pitchFamily="18" charset="0"/>
                <a:cs typeface="Times New Roman" pitchFamily="18" charset="0"/>
              </a:rPr>
              <a:t>data</a:t>
            </a:r>
          </a:p>
          <a:p>
            <a:pPr marL="0" indent="0">
              <a:buNone/>
            </a:pPr>
            <a:endParaRPr lang="en-GB" sz="2000" b="0" dirty="0" smtClean="0">
              <a:latin typeface="Times New Roman" panose="02020603050405020304" pitchFamily="18" charset="0"/>
              <a:cs typeface="Times New Roman" panose="02020603050405020304" pitchFamily="18" charset="0"/>
            </a:endParaRPr>
          </a:p>
          <a:p>
            <a:r>
              <a:rPr lang="en-GB" sz="2000" b="0" dirty="0" smtClean="0">
                <a:latin typeface="Times New Roman" panose="02020603050405020304" pitchFamily="18" charset="0"/>
                <a:cs typeface="Times New Roman" panose="02020603050405020304" pitchFamily="18" charset="0"/>
              </a:rPr>
              <a:t>User-friendly environment</a:t>
            </a:r>
            <a:endParaRPr lang="en-GB" sz="2000" b="0" dirty="0">
              <a:latin typeface="Times New Roman" panose="02020603050405020304" pitchFamily="18" charset="0"/>
              <a:cs typeface="Times New Roman" panose="02020603050405020304" pitchFamily="18" charset="0"/>
            </a:endParaRPr>
          </a:p>
          <a:p>
            <a:endParaRPr lang="en-GB" sz="2000" b="0" dirty="0">
              <a:latin typeface="Times New Roman" panose="02020603050405020304" pitchFamily="18" charset="0"/>
              <a:cs typeface="Times New Roman" panose="02020603050405020304" pitchFamily="18" charset="0"/>
            </a:endParaRPr>
          </a:p>
          <a:p>
            <a:r>
              <a:rPr lang="en-GB" sz="2000" b="0" dirty="0" smtClean="0">
                <a:latin typeface="Times New Roman" panose="02020603050405020304" pitchFamily="18" charset="0"/>
                <a:cs typeface="Times New Roman" panose="02020603050405020304" pitchFamily="18" charset="0"/>
              </a:rPr>
              <a:t>Real-time data-viewing and parallel logging to files</a:t>
            </a:r>
            <a:endParaRPr lang="en-GB" sz="2000" b="0" dirty="0">
              <a:latin typeface="Times New Roman" panose="02020603050405020304" pitchFamily="18" charset="0"/>
              <a:cs typeface="Times New Roman" panose="02020603050405020304" pitchFamily="18" charset="0"/>
            </a:endParaRPr>
          </a:p>
          <a:p>
            <a:pPr marL="0" indent="0">
              <a:buNone/>
            </a:pPr>
            <a:endParaRPr lang="en-GB" sz="2000" dirty="0" smtClean="0">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p>
            <a:endParaRPr lang="en-GB" sz="2000" dirty="0" smtClean="0">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p>
            <a:endParaRPr lang="en-GB" dirty="0" smtClean="0"/>
          </a:p>
          <a:p>
            <a:endParaRPr lang="en-GB" dirty="0"/>
          </a:p>
          <a:p>
            <a:endParaRPr lang="en-GB" dirty="0"/>
          </a:p>
        </p:txBody>
      </p:sp>
      <p:sp>
        <p:nvSpPr>
          <p:cNvPr id="4" name="Date Placeholder 3"/>
          <p:cNvSpPr>
            <a:spLocks noGrp="1"/>
          </p:cNvSpPr>
          <p:nvPr>
            <p:ph type="dt" sz="half" idx="10"/>
          </p:nvPr>
        </p:nvSpPr>
        <p:spPr/>
        <p:txBody>
          <a:bodyPr/>
          <a:lstStyle/>
          <a:p>
            <a:r>
              <a:rPr lang="en-US" dirty="0"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5</a:t>
            </a:fld>
            <a:r>
              <a:rPr lang="en-GB" dirty="0" smtClean="0"/>
              <a:t>/16</a:t>
            </a:r>
            <a:endParaRPr lang="en-GB" dirty="0"/>
          </a:p>
        </p:txBody>
      </p:sp>
    </p:spTree>
    <p:extLst>
      <p:ext uri="{BB962C8B-B14F-4D97-AF65-F5344CB8AC3E}">
        <p14:creationId xmlns:p14="http://schemas.microsoft.com/office/powerpoint/2010/main" val="3625682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Firmware and Hardware </a:t>
            </a:r>
            <a:r>
              <a:rPr lang="en-US" dirty="0"/>
              <a:t>D</a:t>
            </a:r>
            <a:r>
              <a:rPr lang="en-US" dirty="0" smtClean="0"/>
              <a:t>evelopment </a:t>
            </a:r>
            <a:r>
              <a:rPr lang="en-US" dirty="0"/>
              <a:t>P</a:t>
            </a:r>
            <a:r>
              <a:rPr lang="en-US" dirty="0" smtClean="0"/>
              <a:t>hases</a:t>
            </a:r>
            <a:endParaRPr lang="en-GB" dirty="0"/>
          </a:p>
        </p:txBody>
      </p:sp>
      <p:sp>
        <p:nvSpPr>
          <p:cNvPr id="4" name="Date Placeholder 3"/>
          <p:cNvSpPr>
            <a:spLocks noGrp="1"/>
          </p:cNvSpPr>
          <p:nvPr>
            <p:ph type="dt" sz="half" idx="10"/>
          </p:nvPr>
        </p:nvSpPr>
        <p:spPr/>
        <p:txBody>
          <a:bodyPr/>
          <a:lstStyle/>
          <a:p>
            <a:r>
              <a:rPr lang="en-US" dirty="0"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6</a:t>
            </a:fld>
            <a:r>
              <a:rPr lang="en-GB" dirty="0" smtClean="0"/>
              <a:t>/16</a:t>
            </a:r>
            <a:endParaRPr lang="en-GB" dirty="0"/>
          </a:p>
        </p:txBody>
      </p:sp>
      <p:sp>
        <p:nvSpPr>
          <p:cNvPr id="8" name="TextBox 7"/>
          <p:cNvSpPr txBox="1"/>
          <p:nvPr/>
        </p:nvSpPr>
        <p:spPr>
          <a:xfrm>
            <a:off x="607460" y="2804402"/>
            <a:ext cx="1052736" cy="830997"/>
          </a:xfrm>
          <a:prstGeom prst="rect">
            <a:avLst/>
          </a:prstGeom>
          <a:noFill/>
        </p:spPr>
        <p:txBody>
          <a:bodyPr wrap="square" rtlCol="0">
            <a:spAutoFit/>
          </a:bodyPr>
          <a:lstStyle/>
          <a:p>
            <a:pPr algn="ctr"/>
            <a:r>
              <a:rPr lang="en-US" sz="1600" dirty="0" smtClean="0">
                <a:latin typeface="Times New Roman" panose="02020603050405020304" pitchFamily="18" charset="0"/>
                <a:cs typeface="Times New Roman" panose="02020603050405020304" pitchFamily="18" charset="0"/>
              </a:rPr>
              <a:t>Analogue and PCB Design</a:t>
            </a:r>
            <a:endParaRPr lang="en-GB" sz="16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253587" y="2806731"/>
            <a:ext cx="1268760" cy="830997"/>
          </a:xfrm>
          <a:prstGeom prst="rect">
            <a:avLst/>
          </a:prstGeom>
          <a:noFill/>
        </p:spPr>
        <p:txBody>
          <a:bodyPr wrap="square" rtlCol="0">
            <a:spAutoFit/>
          </a:bodyPr>
          <a:lstStyle/>
          <a:p>
            <a:pPr algn="ctr"/>
            <a:r>
              <a:rPr lang="en-US" sz="1600" dirty="0" smtClean="0">
                <a:latin typeface="Times New Roman" panose="02020603050405020304" pitchFamily="18" charset="0"/>
                <a:cs typeface="Times New Roman" panose="02020603050405020304" pitchFamily="18" charset="0"/>
              </a:rPr>
              <a:t>Protocol and Software</a:t>
            </a:r>
          </a:p>
          <a:p>
            <a:pPr algn="ctr"/>
            <a:r>
              <a:rPr lang="en-US" sz="1600" dirty="0" smtClean="0">
                <a:latin typeface="Times New Roman" panose="02020603050405020304" pitchFamily="18" charset="0"/>
                <a:cs typeface="Times New Roman" panose="02020603050405020304" pitchFamily="18" charset="0"/>
              </a:rPr>
              <a:t>Specification</a:t>
            </a:r>
            <a:endParaRPr lang="en-GB" sz="1600" dirty="0">
              <a:latin typeface="Times New Roman" panose="02020603050405020304" pitchFamily="18" charset="0"/>
              <a:cs typeface="Times New Roman" panose="02020603050405020304" pitchFamily="18" charset="0"/>
            </a:endParaRPr>
          </a:p>
        </p:txBody>
      </p:sp>
      <p:sp>
        <p:nvSpPr>
          <p:cNvPr id="34" name="TextBox 33"/>
          <p:cNvSpPr txBox="1"/>
          <p:nvPr/>
        </p:nvSpPr>
        <p:spPr>
          <a:xfrm>
            <a:off x="4513887" y="3635399"/>
            <a:ext cx="1304764" cy="830997"/>
          </a:xfrm>
          <a:prstGeom prst="rect">
            <a:avLst/>
          </a:prstGeom>
          <a:noFill/>
        </p:spPr>
        <p:txBody>
          <a:bodyPr wrap="square" rtlCol="0">
            <a:spAutoFit/>
          </a:bodyPr>
          <a:lstStyle/>
          <a:p>
            <a:pPr algn="ctr"/>
            <a:r>
              <a:rPr lang="en-US" sz="1600" dirty="0" err="1" smtClean="0">
                <a:latin typeface="Times New Roman" panose="02020603050405020304" pitchFamily="18" charset="0"/>
                <a:cs typeface="Times New Roman" panose="02020603050405020304" pitchFamily="18" charset="0"/>
              </a:rPr>
              <a:t>Nios</a:t>
            </a:r>
            <a:r>
              <a:rPr lang="en-US" sz="1600" dirty="0" smtClean="0">
                <a:latin typeface="Times New Roman" panose="02020603050405020304" pitchFamily="18" charset="0"/>
                <a:cs typeface="Times New Roman" panose="02020603050405020304" pitchFamily="18" charset="0"/>
              </a:rPr>
              <a:t> II firmware development</a:t>
            </a:r>
            <a:endParaRPr lang="en-GB" sz="1600" dirty="0">
              <a:latin typeface="Times New Roman" panose="02020603050405020304" pitchFamily="18" charset="0"/>
              <a:cs typeface="Times New Roman" panose="02020603050405020304" pitchFamily="18" charset="0"/>
            </a:endParaRPr>
          </a:p>
        </p:txBody>
      </p:sp>
      <p:sp>
        <p:nvSpPr>
          <p:cNvPr id="50" name="TextBox 49"/>
          <p:cNvSpPr txBox="1"/>
          <p:nvPr/>
        </p:nvSpPr>
        <p:spPr>
          <a:xfrm>
            <a:off x="6409549" y="2965080"/>
            <a:ext cx="1025516" cy="584775"/>
          </a:xfrm>
          <a:prstGeom prst="rect">
            <a:avLst/>
          </a:prstGeom>
          <a:noFill/>
        </p:spPr>
        <p:txBody>
          <a:bodyPr wrap="square" rtlCol="0">
            <a:spAutoFit/>
          </a:bodyPr>
          <a:lstStyle/>
          <a:p>
            <a:pPr algn="ctr"/>
            <a:r>
              <a:rPr lang="en-US" sz="1600" dirty="0" smtClean="0">
                <a:latin typeface="Times New Roman" panose="02020603050405020304" pitchFamily="18" charset="0"/>
                <a:cs typeface="Times New Roman" panose="02020603050405020304" pitchFamily="18" charset="0"/>
              </a:rPr>
              <a:t>Testing &amp; Validation</a:t>
            </a:r>
            <a:endParaRPr lang="en-GB" sz="1600"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4339721" y="2562634"/>
            <a:ext cx="1521105" cy="584775"/>
          </a:xfrm>
          <a:prstGeom prst="rect">
            <a:avLst/>
          </a:prstGeom>
          <a:noFill/>
        </p:spPr>
        <p:txBody>
          <a:bodyPr wrap="square" rtlCol="0">
            <a:spAutoFit/>
          </a:bodyPr>
          <a:lstStyle/>
          <a:p>
            <a:pPr algn="ctr"/>
            <a:r>
              <a:rPr lang="en-US" sz="1600" dirty="0" smtClean="0">
                <a:latin typeface="Times New Roman" panose="02020603050405020304" pitchFamily="18" charset="0"/>
                <a:cs typeface="Times New Roman" panose="02020603050405020304" pitchFamily="18" charset="0"/>
              </a:rPr>
              <a:t>Expert GUI Client</a:t>
            </a:r>
            <a:endParaRPr lang="en-GB" sz="1600" dirty="0">
              <a:latin typeface="Times New Roman" panose="02020603050405020304" pitchFamily="18" charset="0"/>
              <a:cs typeface="Times New Roman" panose="02020603050405020304" pitchFamily="18" charset="0"/>
            </a:endParaRPr>
          </a:p>
        </p:txBody>
      </p:sp>
      <p:sp>
        <p:nvSpPr>
          <p:cNvPr id="3" name="Rectangle 2"/>
          <p:cNvSpPr/>
          <p:nvPr/>
        </p:nvSpPr>
        <p:spPr bwMode="auto">
          <a:xfrm>
            <a:off x="615726" y="2831088"/>
            <a:ext cx="1052736" cy="847146"/>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23" name="Rectangle 22"/>
          <p:cNvSpPr/>
          <p:nvPr/>
        </p:nvSpPr>
        <p:spPr bwMode="auto">
          <a:xfrm>
            <a:off x="2261853" y="2831088"/>
            <a:ext cx="1268760" cy="847146"/>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24" name="Rectangle 23"/>
          <p:cNvSpPr/>
          <p:nvPr/>
        </p:nvSpPr>
        <p:spPr bwMode="auto">
          <a:xfrm>
            <a:off x="4590205" y="2514766"/>
            <a:ext cx="1008112" cy="632643"/>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27" name="Rectangle 26"/>
          <p:cNvSpPr/>
          <p:nvPr/>
        </p:nvSpPr>
        <p:spPr bwMode="auto">
          <a:xfrm>
            <a:off x="4590206" y="3679762"/>
            <a:ext cx="1152127" cy="806499"/>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sp>
        <p:nvSpPr>
          <p:cNvPr id="28" name="Rectangle 27"/>
          <p:cNvSpPr/>
          <p:nvPr/>
        </p:nvSpPr>
        <p:spPr bwMode="auto">
          <a:xfrm>
            <a:off x="6409549" y="2965080"/>
            <a:ext cx="1023392" cy="584775"/>
          </a:xfrm>
          <a:prstGeom prst="rect">
            <a:avLst/>
          </a:prstGeom>
          <a:noFill/>
          <a:ln w="28575" cap="flat"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ndParaRPr>
          </a:p>
        </p:txBody>
      </p:sp>
      <p:cxnSp>
        <p:nvCxnSpPr>
          <p:cNvPr id="14" name="Straight Arrow Connector 13"/>
          <p:cNvCxnSpPr>
            <a:stCxn id="8" idx="3"/>
            <a:endCxn id="10" idx="1"/>
          </p:cNvCxnSpPr>
          <p:nvPr/>
        </p:nvCxnSpPr>
        <p:spPr bwMode="auto">
          <a:xfrm>
            <a:off x="1660196" y="3219901"/>
            <a:ext cx="593391" cy="2329"/>
          </a:xfrm>
          <a:prstGeom prst="straightConnector1">
            <a:avLst/>
          </a:prstGeom>
          <a:solidFill>
            <a:schemeClr val="accent1"/>
          </a:solidFill>
          <a:ln w="12700" cap="flat" cmpd="sng" algn="ctr">
            <a:solidFill>
              <a:srgbClr val="FF0000"/>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Arrow Connector 28"/>
          <p:cNvCxnSpPr>
            <a:stCxn id="10" idx="3"/>
            <a:endCxn id="24" idx="1"/>
          </p:cNvCxnSpPr>
          <p:nvPr/>
        </p:nvCxnSpPr>
        <p:spPr bwMode="auto">
          <a:xfrm flipV="1">
            <a:off x="3522347" y="2831088"/>
            <a:ext cx="1067858" cy="391142"/>
          </a:xfrm>
          <a:prstGeom prst="straightConnector1">
            <a:avLst/>
          </a:prstGeom>
          <a:solidFill>
            <a:schemeClr val="accent1"/>
          </a:solidFill>
          <a:ln w="12700" cap="flat" cmpd="sng" algn="ctr">
            <a:solidFill>
              <a:srgbClr val="FF0000"/>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a:stCxn id="10" idx="3"/>
            <a:endCxn id="27" idx="1"/>
          </p:cNvCxnSpPr>
          <p:nvPr/>
        </p:nvCxnSpPr>
        <p:spPr bwMode="auto">
          <a:xfrm>
            <a:off x="3522347" y="3222230"/>
            <a:ext cx="1067859" cy="860782"/>
          </a:xfrm>
          <a:prstGeom prst="straightConnector1">
            <a:avLst/>
          </a:prstGeom>
          <a:solidFill>
            <a:schemeClr val="accent1"/>
          </a:solidFill>
          <a:ln w="12700" cap="flat" cmpd="sng" algn="ctr">
            <a:solidFill>
              <a:srgbClr val="FF0000"/>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Elbow Connector 29"/>
          <p:cNvCxnSpPr>
            <a:stCxn id="50" idx="2"/>
            <a:endCxn id="3" idx="2"/>
          </p:cNvCxnSpPr>
          <p:nvPr/>
        </p:nvCxnSpPr>
        <p:spPr bwMode="auto">
          <a:xfrm rot="5400000">
            <a:off x="3968012" y="723938"/>
            <a:ext cx="128379" cy="5780213"/>
          </a:xfrm>
          <a:prstGeom prst="bentConnector3">
            <a:avLst>
              <a:gd name="adj1" fmla="val 1417693"/>
            </a:avLst>
          </a:prstGeom>
          <a:solidFill>
            <a:schemeClr val="accent1"/>
          </a:solidFill>
          <a:ln w="12700" cap="flat" cmpd="sng" algn="ctr">
            <a:solidFill>
              <a:srgbClr val="FFFF00"/>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p:nvPr/>
        </p:nvCxnSpPr>
        <p:spPr bwMode="auto">
          <a:xfrm>
            <a:off x="5594504" y="2799505"/>
            <a:ext cx="815045" cy="457963"/>
          </a:xfrm>
          <a:prstGeom prst="straightConnector1">
            <a:avLst/>
          </a:prstGeom>
          <a:solidFill>
            <a:schemeClr val="accent1"/>
          </a:solidFill>
          <a:ln w="12700" cap="flat" cmpd="sng" algn="ctr">
            <a:solidFill>
              <a:srgbClr val="FF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p:cNvCxnSpPr>
            <a:stCxn id="27" idx="3"/>
            <a:endCxn id="50" idx="1"/>
          </p:cNvCxnSpPr>
          <p:nvPr/>
        </p:nvCxnSpPr>
        <p:spPr bwMode="auto">
          <a:xfrm flipV="1">
            <a:off x="5742333" y="3257468"/>
            <a:ext cx="667216" cy="825544"/>
          </a:xfrm>
          <a:prstGeom prst="straightConnector1">
            <a:avLst/>
          </a:prstGeom>
          <a:solidFill>
            <a:schemeClr val="accent1"/>
          </a:solidFill>
          <a:ln w="12700" cap="flat" cmpd="sng" algn="ctr">
            <a:solidFill>
              <a:srgbClr val="FF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Arrow Connector 51"/>
          <p:cNvCxnSpPr>
            <a:endCxn id="23" idx="2"/>
          </p:cNvCxnSpPr>
          <p:nvPr/>
        </p:nvCxnSpPr>
        <p:spPr bwMode="auto">
          <a:xfrm flipV="1">
            <a:off x="2881853" y="3678234"/>
            <a:ext cx="14380" cy="1688088"/>
          </a:xfrm>
          <a:prstGeom prst="straightConnector1">
            <a:avLst/>
          </a:prstGeom>
          <a:solidFill>
            <a:schemeClr val="accent1"/>
          </a:solidFill>
          <a:ln w="12700" cap="flat" cmpd="sng" algn="ctr">
            <a:solidFill>
              <a:srgbClr val="FFFF00"/>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4210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34" grpId="0"/>
      <p:bldP spid="50" grpId="0"/>
      <p:bldP spid="26" grpId="0"/>
      <p:bldP spid="3" grpId="0" animBg="1"/>
      <p:bldP spid="23" grpId="0" animBg="1"/>
      <p:bldP spid="24" grpId="0" animBg="1"/>
      <p:bldP spid="2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 Types of Data </a:t>
            </a:r>
            <a:r>
              <a:rPr lang="en-GB" dirty="0"/>
              <a:t>P</a:t>
            </a:r>
            <a:r>
              <a:rPr lang="en-GB" dirty="0" smtClean="0"/>
              <a:t>rovided</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7</a:t>
            </a:fld>
            <a:r>
              <a:rPr lang="en-GB" dirty="0" smtClean="0"/>
              <a:t>/16</a:t>
            </a:r>
            <a:endParaRPr lang="en-GB" dirty="0"/>
          </a:p>
        </p:txBody>
      </p:sp>
      <p:sp>
        <p:nvSpPr>
          <p:cNvPr id="12" name="TextBox 11"/>
          <p:cNvSpPr txBox="1"/>
          <p:nvPr/>
        </p:nvSpPr>
        <p:spPr>
          <a:xfrm>
            <a:off x="179512" y="2060848"/>
            <a:ext cx="8208912" cy="2554545"/>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Acquisition data</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8 channels per </a:t>
            </a:r>
            <a:r>
              <a:rPr lang="en-GB" sz="2000" dirty="0" smtClean="0">
                <a:latin typeface="Times New Roman" panose="02020603050405020304" pitchFamily="18" charset="0"/>
                <a:cs typeface="Times New Roman" panose="02020603050405020304" pitchFamily="18" charset="0"/>
              </a:rPr>
              <a:t>BLEDP module</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2 measurement </a:t>
            </a:r>
            <a:r>
              <a:rPr lang="en-GB" sz="2000" dirty="0" smtClean="0">
                <a:latin typeface="Times New Roman" panose="02020603050405020304" pitchFamily="18" charset="0"/>
                <a:cs typeface="Times New Roman" panose="02020603050405020304" pitchFamily="18" charset="0"/>
              </a:rPr>
              <a:t>methods:</a:t>
            </a:r>
            <a:endParaRPr lang="en-GB" sz="2000" dirty="0">
              <a:latin typeface="Times New Roman" panose="02020603050405020304" pitchFamily="18" charset="0"/>
              <a:cs typeface="Times New Roman" panose="02020603050405020304" pitchFamily="18" charset="0"/>
            </a:endParaRPr>
          </a:p>
          <a:p>
            <a:pPr marL="1257300" lvl="2" indent="-342900">
              <a:buFont typeface="Arial" pitchFamily="34" charset="0"/>
              <a:buChar char="•"/>
            </a:pPr>
            <a:r>
              <a:rPr lang="en-GB" sz="2000" dirty="0">
                <a:latin typeface="Times New Roman" panose="02020603050405020304" pitchFamily="18" charset="0"/>
                <a:cs typeface="Times New Roman" panose="02020603050405020304" pitchFamily="18" charset="0"/>
              </a:rPr>
              <a:t>Low current measurement </a:t>
            </a:r>
            <a:r>
              <a:rPr lang="en-GB" sz="2000" dirty="0" smtClean="0">
                <a:latin typeface="Times New Roman" panose="02020603050405020304" pitchFamily="18" charset="0"/>
                <a:cs typeface="Times New Roman" panose="02020603050405020304" pitchFamily="18" charset="0"/>
              </a:rPr>
              <a:t>(in </a:t>
            </a:r>
            <a:r>
              <a:rPr lang="en-GB" sz="2000" dirty="0" err="1" smtClean="0">
                <a:latin typeface="Times New Roman" panose="02020603050405020304" pitchFamily="18" charset="0"/>
                <a:cs typeface="Times New Roman" panose="02020603050405020304" pitchFamily="18" charset="0"/>
              </a:rPr>
              <a:t>pA</a:t>
            </a:r>
            <a:r>
              <a:rPr lang="en-GB" sz="2000" dirty="0" smtClean="0">
                <a:latin typeface="Times New Roman" panose="02020603050405020304" pitchFamily="18" charset="0"/>
                <a:cs typeface="Times New Roman" panose="02020603050405020304" pitchFamily="18" charset="0"/>
              </a:rPr>
              <a:t>)</a:t>
            </a:r>
          </a:p>
          <a:p>
            <a:pPr marL="1257300" lvl="2"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High </a:t>
            </a:r>
            <a:r>
              <a:rPr lang="en-GB" sz="2000" dirty="0">
                <a:latin typeface="Times New Roman" panose="02020603050405020304" pitchFamily="18" charset="0"/>
                <a:cs typeface="Times New Roman" panose="02020603050405020304" pitchFamily="18" charset="0"/>
              </a:rPr>
              <a:t>current measurement </a:t>
            </a:r>
            <a:r>
              <a:rPr lang="en-GB" sz="2000" dirty="0" smtClean="0">
                <a:latin typeface="Times New Roman" panose="02020603050405020304" pitchFamily="18" charset="0"/>
                <a:cs typeface="Times New Roman" panose="02020603050405020304" pitchFamily="18" charset="0"/>
              </a:rPr>
              <a:t>(in mA)</a:t>
            </a:r>
          </a:p>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Status data</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Number of sensors and parameters to be </a:t>
            </a:r>
            <a:r>
              <a:rPr lang="en-GB" sz="2000" dirty="0" smtClean="0">
                <a:latin typeface="Times New Roman" panose="02020603050405020304" pitchFamily="18" charset="0"/>
                <a:cs typeface="Times New Roman" panose="02020603050405020304" pitchFamily="18" charset="0"/>
              </a:rPr>
              <a:t>monitored</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Data rate </a:t>
            </a:r>
            <a:r>
              <a:rPr lang="en-GB" sz="2000" dirty="0" smtClean="0">
                <a:latin typeface="Times New Roman" panose="02020603050405020304" pitchFamily="18" charset="0"/>
                <a:cs typeface="Times New Roman" panose="02020603050405020304" pitchFamily="18" charset="0"/>
              </a:rPr>
              <a:t>1s</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449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Protocol Specification</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8</a:t>
            </a:fld>
            <a:r>
              <a:rPr lang="en-GB" dirty="0" smtClean="0"/>
              <a:t>/16</a:t>
            </a:r>
            <a:endParaRPr lang="en-GB" dirty="0"/>
          </a:p>
        </p:txBody>
      </p:sp>
      <p:sp>
        <p:nvSpPr>
          <p:cNvPr id="14" name="TextBox 13"/>
          <p:cNvSpPr txBox="1"/>
          <p:nvPr/>
        </p:nvSpPr>
        <p:spPr>
          <a:xfrm>
            <a:off x="224096" y="1309985"/>
            <a:ext cx="8892480" cy="3847207"/>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anose="02020603050405020304" pitchFamily="18" charset="0"/>
                <a:cs typeface="Times New Roman" panose="02020603050405020304" pitchFamily="18" charset="0"/>
              </a:rPr>
              <a:t>The protocol for the client-server architecture:</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Header to identify data source, measurement method, continuity </a:t>
            </a:r>
            <a:r>
              <a:rPr lang="en-GB" sz="2000" dirty="0" smtClean="0">
                <a:latin typeface="Times New Roman" panose="02020603050405020304" pitchFamily="18" charset="0"/>
                <a:cs typeface="Times New Roman" panose="02020603050405020304" pitchFamily="18" charset="0"/>
              </a:rPr>
              <a:t>problems.</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Header + payload = 32 bit data </a:t>
            </a:r>
            <a:r>
              <a:rPr lang="en-GB" sz="2000" dirty="0" smtClean="0">
                <a:latin typeface="Times New Roman" panose="02020603050405020304" pitchFamily="18" charset="0"/>
                <a:cs typeface="Times New Roman" panose="02020603050405020304" pitchFamily="18" charset="0"/>
              </a:rPr>
              <a:t>frame.</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350 data frames packed into data bundle. Size is selected to avoid IP fragmentation</a:t>
            </a:r>
            <a:r>
              <a:rPr lang="en-GB" sz="2000" dirty="0" smtClean="0">
                <a:latin typeface="Times New Roman" panose="02020603050405020304" pitchFamily="18" charset="0"/>
                <a:cs typeface="Times New Roman" panose="02020603050405020304" pitchFamily="18" charset="0"/>
              </a:rPr>
              <a:t>.</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Status data </a:t>
            </a:r>
            <a:r>
              <a:rPr lang="en-GB" sz="2000" dirty="0" smtClean="0">
                <a:latin typeface="Times New Roman" panose="02020603050405020304" pitchFamily="18" charset="0"/>
                <a:cs typeface="Times New Roman" panose="02020603050405020304" pitchFamily="18" charset="0"/>
              </a:rPr>
              <a:t>buffers.</a:t>
            </a:r>
            <a:endParaRPr lang="en-GB" sz="2000" dirty="0" smtClean="0">
              <a:latin typeface="Times New Roman" panose="02020603050405020304" pitchFamily="18" charset="0"/>
              <a:cs typeface="Times New Roman" panose="02020603050405020304" pitchFamily="18" charset="0"/>
            </a:endParaRP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4 byte </a:t>
            </a:r>
            <a:r>
              <a:rPr lang="en-GB" sz="2000" dirty="0" smtClean="0">
                <a:latin typeface="Times New Roman" panose="02020603050405020304" pitchFamily="18" charset="0"/>
                <a:cs typeface="Times New Roman" panose="02020603050405020304" pitchFamily="18" charset="0"/>
              </a:rPr>
              <a:t>commands.</a:t>
            </a:r>
          </a:p>
          <a:p>
            <a:pPr marL="800100" lvl="1" indent="-342900">
              <a:buFont typeface="Arial" pitchFamily="34" charset="0"/>
              <a:buChar char="•"/>
            </a:pPr>
            <a:r>
              <a:rPr lang="en-GB" sz="2000" dirty="0">
                <a:latin typeface="Times New Roman" panose="02020603050405020304" pitchFamily="18" charset="0"/>
                <a:cs typeface="Times New Roman" panose="02020603050405020304" pitchFamily="18" charset="0"/>
              </a:rPr>
              <a:t>Both TCP and UDP can be </a:t>
            </a:r>
            <a:r>
              <a:rPr lang="en-GB" sz="2000" dirty="0" smtClean="0">
                <a:latin typeface="Times New Roman" panose="02020603050405020304" pitchFamily="18" charset="0"/>
                <a:cs typeface="Times New Roman" panose="02020603050405020304" pitchFamily="18" charset="0"/>
              </a:rPr>
              <a:t>used.</a:t>
            </a:r>
            <a:endParaRPr lang="en-GB" sz="2000" dirty="0">
              <a:latin typeface="Times New Roman" panose="02020603050405020304" pitchFamily="18" charset="0"/>
              <a:cs typeface="Times New Roman" panose="02020603050405020304" pitchFamily="18" charset="0"/>
            </a:endParaRPr>
          </a:p>
          <a:p>
            <a:pPr marL="800100" lvl="1" indent="-342900">
              <a:buFont typeface="Arial" pitchFamily="34" charset="0"/>
              <a:buChar char="•"/>
            </a:pPr>
            <a:endParaRPr lang="en-GB" sz="1600" dirty="0"/>
          </a:p>
          <a:p>
            <a:pPr marL="800100" lvl="1" indent="-342900">
              <a:buFont typeface="Arial" pitchFamily="34" charset="0"/>
              <a:buChar char="•"/>
            </a:pPr>
            <a:endParaRPr lang="en-GB" sz="1600" dirty="0"/>
          </a:p>
          <a:p>
            <a:pPr marL="800100" lvl="1" indent="-342900">
              <a:buFont typeface="Arial" pitchFamily="34" charset="0"/>
              <a:buChar char="•"/>
            </a:pPr>
            <a:endParaRPr lang="en-GB" sz="1600" dirty="0"/>
          </a:p>
          <a:p>
            <a:pPr marL="800100" lvl="1" indent="-342900">
              <a:buFont typeface="Arial" pitchFamily="34" charset="0"/>
              <a:buChar char="•"/>
            </a:pPr>
            <a:endParaRPr lang="en-GB" sz="1600" dirty="0"/>
          </a:p>
          <a:p>
            <a:pPr marL="1257300" lvl="2" indent="-342900">
              <a:buFont typeface="Arial" pitchFamily="34" charset="0"/>
              <a:buChar char="•"/>
            </a:pPr>
            <a:endParaRPr lang="en-GB" sz="2000" dirty="0">
              <a:latin typeface="+mn-l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4221088"/>
            <a:ext cx="6126720" cy="2016224"/>
          </a:xfrm>
          <a:prstGeom prst="rect">
            <a:avLst/>
          </a:prstGeom>
        </p:spPr>
      </p:pic>
    </p:spTree>
    <p:extLst>
      <p:ext uri="{BB962C8B-B14F-4D97-AF65-F5344CB8AC3E}">
        <p14:creationId xmlns:p14="http://schemas.microsoft.com/office/powerpoint/2010/main" val="122825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Development Phases</a:t>
            </a:r>
            <a:endParaRPr lang="en-GB" dirty="0"/>
          </a:p>
        </p:txBody>
      </p:sp>
      <p:sp>
        <p:nvSpPr>
          <p:cNvPr id="4" name="Date Placeholder 3"/>
          <p:cNvSpPr>
            <a:spLocks noGrp="1"/>
          </p:cNvSpPr>
          <p:nvPr>
            <p:ph type="dt" sz="half" idx="10"/>
          </p:nvPr>
        </p:nvSpPr>
        <p:spPr/>
        <p:txBody>
          <a:bodyPr/>
          <a:lstStyle/>
          <a:p>
            <a:r>
              <a:rPr lang="en-US" smtClean="0"/>
              <a:t>December 6</a:t>
            </a:r>
            <a:endParaRPr lang="en-GB" dirty="0" smtClean="0"/>
          </a:p>
        </p:txBody>
      </p:sp>
      <p:sp>
        <p:nvSpPr>
          <p:cNvPr id="5" name="Footer Placeholder 4"/>
          <p:cNvSpPr>
            <a:spLocks noGrp="1"/>
          </p:cNvSpPr>
          <p:nvPr>
            <p:ph type="ftr" sz="quarter" idx="11"/>
          </p:nvPr>
        </p:nvSpPr>
        <p:spPr/>
        <p:txBody>
          <a:bodyPr/>
          <a:lstStyle/>
          <a:p>
            <a:r>
              <a:rPr lang="en-GB" dirty="0" smtClean="0"/>
              <a:t>BI Day 2012</a:t>
            </a:r>
            <a:endParaRPr lang="en-GB" dirty="0"/>
          </a:p>
        </p:txBody>
      </p:sp>
      <p:sp>
        <p:nvSpPr>
          <p:cNvPr id="6" name="Slide Number Placeholder 5"/>
          <p:cNvSpPr>
            <a:spLocks noGrp="1"/>
          </p:cNvSpPr>
          <p:nvPr>
            <p:ph type="sldNum" sz="quarter" idx="12"/>
          </p:nvPr>
        </p:nvSpPr>
        <p:spPr/>
        <p:txBody>
          <a:bodyPr/>
          <a:lstStyle/>
          <a:p>
            <a:fld id="{17060199-09CD-414A-8637-1F62E194E520}" type="slidenum">
              <a:rPr lang="en-GB" smtClean="0"/>
              <a:pPr/>
              <a:t>9</a:t>
            </a:fld>
            <a:r>
              <a:rPr lang="en-GB" dirty="0" smtClean="0"/>
              <a:t>/16</a:t>
            </a:r>
            <a:endParaRPr lang="en-GB" dirty="0"/>
          </a:p>
        </p:txBody>
      </p:sp>
      <p:sp>
        <p:nvSpPr>
          <p:cNvPr id="8" name="TextBox 7"/>
          <p:cNvSpPr txBox="1"/>
          <p:nvPr/>
        </p:nvSpPr>
        <p:spPr>
          <a:xfrm>
            <a:off x="458085" y="1536450"/>
            <a:ext cx="6120680" cy="400110"/>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itchFamily="18" charset="0"/>
                <a:cs typeface="Times New Roman" pitchFamily="18" charset="0"/>
              </a:rPr>
              <a:t>Processed data from one channel</a:t>
            </a:r>
            <a:endParaRPr lang="en-GB" sz="2000" dirty="0">
              <a:latin typeface="Times New Roman" pitchFamily="18" charset="0"/>
              <a:cs typeface="Times New Roman" pitchFamily="18" charset="0"/>
            </a:endParaRPr>
          </a:p>
        </p:txBody>
      </p:sp>
      <p:sp>
        <p:nvSpPr>
          <p:cNvPr id="9" name="TextBox 8"/>
          <p:cNvSpPr txBox="1"/>
          <p:nvPr/>
        </p:nvSpPr>
        <p:spPr>
          <a:xfrm>
            <a:off x="464072" y="2449354"/>
            <a:ext cx="6120680" cy="400110"/>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itchFamily="18" charset="0"/>
                <a:cs typeface="Times New Roman" pitchFamily="18" charset="0"/>
              </a:rPr>
              <a:t>Processed data from all eight channels</a:t>
            </a:r>
            <a:endParaRPr lang="en-GB" sz="2000" dirty="0">
              <a:latin typeface="Times New Roman" pitchFamily="18" charset="0"/>
              <a:cs typeface="Times New Roman" pitchFamily="18" charset="0"/>
            </a:endParaRPr>
          </a:p>
        </p:txBody>
      </p:sp>
      <p:sp>
        <p:nvSpPr>
          <p:cNvPr id="10" name="TextBox 9"/>
          <p:cNvSpPr txBox="1"/>
          <p:nvPr/>
        </p:nvSpPr>
        <p:spPr>
          <a:xfrm>
            <a:off x="448213" y="3501008"/>
            <a:ext cx="6120680" cy="400110"/>
          </a:xfrm>
          <a:prstGeom prst="rect">
            <a:avLst/>
          </a:prstGeom>
          <a:noFill/>
        </p:spPr>
        <p:txBody>
          <a:bodyPr wrap="square" rtlCol="0">
            <a:spAutoFit/>
          </a:bodyPr>
          <a:lstStyle/>
          <a:p>
            <a:pPr marL="342900" indent="-342900">
              <a:buFont typeface="Arial" pitchFamily="34" charset="0"/>
              <a:buChar char="•"/>
            </a:pPr>
            <a:r>
              <a:rPr lang="en-GB" sz="2000" dirty="0" smtClean="0">
                <a:latin typeface="Times New Roman" pitchFamily="18" charset="0"/>
                <a:cs typeface="Times New Roman" pitchFamily="18" charset="0"/>
              </a:rPr>
              <a:t>Raw ADC data from one channel</a:t>
            </a:r>
            <a:endParaRPr lang="en-GB" sz="2000" dirty="0">
              <a:latin typeface="Times New Roman" pitchFamily="18" charset="0"/>
              <a:cs typeface="Times New Roman" pitchFamily="18" charset="0"/>
            </a:endParaRPr>
          </a:p>
        </p:txBody>
      </p:sp>
      <p:sp>
        <p:nvSpPr>
          <p:cNvPr id="11" name="TextBox 10"/>
          <p:cNvSpPr txBox="1"/>
          <p:nvPr/>
        </p:nvSpPr>
        <p:spPr>
          <a:xfrm>
            <a:off x="903813" y="2158200"/>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TCP protocol</a:t>
            </a:r>
            <a:endParaRPr lang="en-GB" sz="2000" dirty="0">
              <a:latin typeface="Times New Roman" pitchFamily="18" charset="0"/>
              <a:cs typeface="Times New Roman" pitchFamily="18" charset="0"/>
            </a:endParaRPr>
          </a:p>
        </p:txBody>
      </p:sp>
      <p:sp>
        <p:nvSpPr>
          <p:cNvPr id="12" name="TextBox 11"/>
          <p:cNvSpPr txBox="1"/>
          <p:nvPr/>
        </p:nvSpPr>
        <p:spPr>
          <a:xfrm>
            <a:off x="903813" y="1829544"/>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16 Mbit/s </a:t>
            </a:r>
            <a:endParaRPr lang="en-GB" sz="2000" dirty="0">
              <a:latin typeface="Times New Roman" pitchFamily="18" charset="0"/>
              <a:cs typeface="Times New Roman" pitchFamily="18" charset="0"/>
            </a:endParaRPr>
          </a:p>
        </p:txBody>
      </p:sp>
      <p:sp>
        <p:nvSpPr>
          <p:cNvPr id="13" name="TextBox 12"/>
          <p:cNvSpPr txBox="1"/>
          <p:nvPr/>
        </p:nvSpPr>
        <p:spPr>
          <a:xfrm>
            <a:off x="934621" y="2787567"/>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128 Mbit/s</a:t>
            </a:r>
            <a:endParaRPr lang="en-GB" sz="2000" dirty="0">
              <a:latin typeface="Times New Roman" pitchFamily="18" charset="0"/>
              <a:cs typeface="Times New Roman" pitchFamily="18" charset="0"/>
            </a:endParaRPr>
          </a:p>
        </p:txBody>
      </p:sp>
      <p:sp>
        <p:nvSpPr>
          <p:cNvPr id="14" name="TextBox 13"/>
          <p:cNvSpPr txBox="1"/>
          <p:nvPr/>
        </p:nvSpPr>
        <p:spPr>
          <a:xfrm>
            <a:off x="934621" y="3114578"/>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UDP protocol</a:t>
            </a:r>
            <a:endParaRPr lang="en-GB" sz="2000" dirty="0">
              <a:latin typeface="Times New Roman" pitchFamily="18" charset="0"/>
              <a:cs typeface="Times New Roman" pitchFamily="18" charset="0"/>
            </a:endParaRPr>
          </a:p>
        </p:txBody>
      </p:sp>
      <p:sp>
        <p:nvSpPr>
          <p:cNvPr id="15" name="TextBox 14"/>
          <p:cNvSpPr txBox="1"/>
          <p:nvPr/>
        </p:nvSpPr>
        <p:spPr>
          <a:xfrm>
            <a:off x="934621" y="3792041"/>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320 Mbit/s</a:t>
            </a:r>
            <a:endParaRPr lang="en-GB" sz="2000" dirty="0">
              <a:latin typeface="Times New Roman" pitchFamily="18" charset="0"/>
              <a:cs typeface="Times New Roman" pitchFamily="18" charset="0"/>
            </a:endParaRPr>
          </a:p>
        </p:txBody>
      </p:sp>
      <p:sp>
        <p:nvSpPr>
          <p:cNvPr id="16" name="TextBox 15"/>
          <p:cNvSpPr txBox="1"/>
          <p:nvPr/>
        </p:nvSpPr>
        <p:spPr>
          <a:xfrm>
            <a:off x="923285" y="4130595"/>
            <a:ext cx="6120680" cy="400110"/>
          </a:xfrm>
          <a:prstGeom prst="rect">
            <a:avLst/>
          </a:prstGeom>
          <a:noFill/>
        </p:spPr>
        <p:txBody>
          <a:bodyPr wrap="square" rtlCol="0">
            <a:spAutoFit/>
          </a:bodyPr>
          <a:lstStyle/>
          <a:p>
            <a:pPr marL="342900" indent="-342900">
              <a:buFont typeface="Wingdings" pitchFamily="2" charset="2"/>
              <a:buChar char="Ø"/>
            </a:pPr>
            <a:r>
              <a:rPr lang="en-GB" sz="2000" dirty="0" smtClean="0">
                <a:latin typeface="Times New Roman" pitchFamily="18" charset="0"/>
                <a:cs typeface="Times New Roman" pitchFamily="18" charset="0"/>
              </a:rPr>
              <a:t>UDP protocol</a:t>
            </a:r>
            <a:endParaRPr lang="en-GB" sz="2000" dirty="0">
              <a:latin typeface="Times New Roman" pitchFamily="18" charset="0"/>
              <a:cs typeface="Times New Roman" pitchFamily="18" charset="0"/>
            </a:endParaRPr>
          </a:p>
        </p:txBody>
      </p:sp>
      <p:sp>
        <p:nvSpPr>
          <p:cNvPr id="18" name="TextBox 17"/>
          <p:cNvSpPr txBox="1"/>
          <p:nvPr/>
        </p:nvSpPr>
        <p:spPr>
          <a:xfrm>
            <a:off x="107504" y="1226893"/>
            <a:ext cx="6120680" cy="400110"/>
          </a:xfrm>
          <a:prstGeom prst="rect">
            <a:avLst/>
          </a:prstGeom>
          <a:noFill/>
        </p:spPr>
        <p:txBody>
          <a:bodyPr wrap="square" rtlCol="0">
            <a:spAutoFit/>
          </a:bodyPr>
          <a:lstStyle/>
          <a:p>
            <a:pPr marL="342900" indent="-342900">
              <a:buFont typeface="+mj-lt"/>
              <a:buAutoNum type="arabicPeriod"/>
            </a:pPr>
            <a:r>
              <a:rPr lang="en-GB" sz="2000" dirty="0" smtClean="0">
                <a:latin typeface="Times New Roman" pitchFamily="18" charset="0"/>
                <a:cs typeface="Times New Roman" pitchFamily="18" charset="0"/>
              </a:rPr>
              <a:t> Type of acquisition data supported by the module:</a:t>
            </a:r>
            <a:endParaRPr lang="en-GB" sz="2000" dirty="0">
              <a:latin typeface="Times New Roman" pitchFamily="18" charset="0"/>
              <a:cs typeface="Times New Roman" pitchFamily="18" charset="0"/>
            </a:endParaRPr>
          </a:p>
        </p:txBody>
      </p:sp>
      <p:sp>
        <p:nvSpPr>
          <p:cNvPr id="19" name="TextBox 18"/>
          <p:cNvSpPr txBox="1"/>
          <p:nvPr/>
        </p:nvSpPr>
        <p:spPr>
          <a:xfrm>
            <a:off x="119914" y="4750405"/>
            <a:ext cx="7404413" cy="707886"/>
          </a:xfrm>
          <a:prstGeom prst="rect">
            <a:avLst/>
          </a:prstGeom>
          <a:noFill/>
        </p:spPr>
        <p:txBody>
          <a:bodyPr wrap="square" rtlCol="0">
            <a:spAutoFit/>
          </a:bodyPr>
          <a:lstStyle/>
          <a:p>
            <a:r>
              <a:rPr lang="en-GB" sz="2000" dirty="0" smtClean="0">
                <a:latin typeface="Times New Roman" pitchFamily="18" charset="0"/>
                <a:cs typeface="Times New Roman" pitchFamily="18" charset="0"/>
              </a:rPr>
              <a:t>2.     Status Data with 1 Hz frequency interleaving with all the above types.</a:t>
            </a:r>
            <a:endParaRPr lang="en-GB" sz="2000" dirty="0">
              <a:latin typeface="Times New Roman" pitchFamily="18" charset="0"/>
              <a:cs typeface="Times New Roman" pitchFamily="18" charset="0"/>
            </a:endParaRPr>
          </a:p>
        </p:txBody>
      </p:sp>
    </p:spTree>
    <p:extLst>
      <p:ext uri="{BB962C8B-B14F-4D97-AF65-F5344CB8AC3E}">
        <p14:creationId xmlns:p14="http://schemas.microsoft.com/office/powerpoint/2010/main" val="197592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8" grpId="0"/>
      <p:bldP spid="19" grpId="0"/>
    </p:bldLst>
  </p:timing>
</p:sld>
</file>

<file path=ppt/theme/theme1.xml><?xml version="1.0" encoding="utf-8"?>
<a:theme xmlns:a="http://schemas.openxmlformats.org/drawingml/2006/main" name="On-Screen Presentation 1">
  <a:themeElements>
    <a:clrScheme name="Office Theme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Book Antiqua"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Book Antiqua" pitchFamily="18" charset="0"/>
          </a:defRPr>
        </a:defPPr>
      </a:lstStyle>
    </a:lnDef>
  </a:objectDefaults>
  <a:extraClrSchemeLst>
    <a:extraClrScheme>
      <a:clrScheme name="Office Theme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ffice Theme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ffice Theme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ffice Theme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On-Screen Presentation 1</Template>
  <TotalTime>2941</TotalTime>
  <Words>896</Words>
  <Application>Microsoft Office PowerPoint</Application>
  <PresentationFormat>On-screen Show (4:3)</PresentationFormat>
  <Paragraphs>176</Paragraphs>
  <Slides>16</Slides>
  <Notes>0</Notes>
  <HiddenSlides>0</HiddenSlides>
  <MMClips>2</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On-Screen Presentation 1</vt:lpstr>
      <vt:lpstr>Software for Testing the New Injector BLM Electronics</vt:lpstr>
      <vt:lpstr>Outline</vt:lpstr>
      <vt:lpstr>Final System Implementation</vt:lpstr>
      <vt:lpstr>Test System Implementation</vt:lpstr>
      <vt:lpstr>Objectives for the Expert Software</vt:lpstr>
      <vt:lpstr>Software, Firmware and Hardware Development Phases</vt:lpstr>
      <vt:lpstr>Two Types of Data Provided</vt:lpstr>
      <vt:lpstr>Protocol Specification</vt:lpstr>
      <vt:lpstr>Development Phases</vt:lpstr>
      <vt:lpstr>Online Panel</vt:lpstr>
      <vt:lpstr>Online Panel Video</vt:lpstr>
      <vt:lpstr>Offline Panel</vt:lpstr>
      <vt:lpstr>Offline Panel Video</vt:lpstr>
      <vt:lpstr>Status Panel</vt:lpstr>
      <vt:lpstr>Conclusion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Maciej Kwiatkowski</dc:creator>
  <cp:lastModifiedBy>Manos</cp:lastModifiedBy>
  <cp:revision>229</cp:revision>
  <cp:lastPrinted>2012-11-26T14:29:13Z</cp:lastPrinted>
  <dcterms:created xsi:type="dcterms:W3CDTF">2012-11-20T09:23:34Z</dcterms:created>
  <dcterms:modified xsi:type="dcterms:W3CDTF">2012-12-04T18:16:10Z</dcterms:modified>
</cp:coreProperties>
</file>