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sldIdLst>
    <p:sldId id="256" r:id="rId2"/>
    <p:sldId id="370" r:id="rId3"/>
    <p:sldId id="331" r:id="rId4"/>
    <p:sldId id="333" r:id="rId5"/>
    <p:sldId id="354" r:id="rId6"/>
    <p:sldId id="366" r:id="rId7"/>
    <p:sldId id="344" r:id="rId8"/>
    <p:sldId id="332" r:id="rId9"/>
    <p:sldId id="353" r:id="rId10"/>
    <p:sldId id="341" r:id="rId11"/>
    <p:sldId id="363" r:id="rId12"/>
    <p:sldId id="356" r:id="rId13"/>
    <p:sldId id="357" r:id="rId14"/>
    <p:sldId id="369" r:id="rId15"/>
    <p:sldId id="352" r:id="rId16"/>
    <p:sldId id="364" r:id="rId17"/>
    <p:sldId id="368" r:id="rId18"/>
    <p:sldId id="355" r:id="rId19"/>
    <p:sldId id="360" r:id="rId20"/>
    <p:sldId id="325" r:id="rId21"/>
    <p:sldId id="311" r:id="rId22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047" autoAdjust="0"/>
    <p:restoredTop sz="98644" autoAdjust="0"/>
  </p:normalViewPr>
  <p:slideViewPr>
    <p:cSldViewPr>
      <p:cViewPr varScale="1">
        <p:scale>
          <a:sx n="132" d="100"/>
          <a:sy n="132" d="100"/>
        </p:scale>
        <p:origin x="-10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ED7F6-1DC5-4862-95CE-5C71AC19364D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96261-4E26-4387-8E15-A0DC1A76DF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15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96261-4E26-4387-8E15-A0DC1A76DF5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tx2"/>
          </a:solidFill>
          <a:effectLst>
            <a:outerShdw blurRad="1905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5626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L4 BCC – 31/05/2012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/>
          <a:lstStyle>
            <a:lvl1pPr marL="324000" indent="-324000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/>
            </a:lvl1pPr>
            <a:lvl2pPr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/>
            </a:lvl2pPr>
            <a:lvl3pPr>
              <a:buFont typeface="Webdings" pitchFamily="18" charset="2"/>
              <a:buChar char=""/>
              <a:defRPr/>
            </a:lvl3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GB" smtClean="0"/>
            </a:lvl1pPr>
          </a:lstStyle>
          <a:p>
            <a:r>
              <a:rPr lang="en-GB" dirty="0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smtClean="0">
                <a:solidFill>
                  <a:srgbClr val="898989"/>
                </a:solidFill>
              </a:defRPr>
            </a:lvl1pPr>
          </a:lstStyle>
          <a:p>
            <a:r>
              <a:rPr lang="en-GB" smtClean="0"/>
              <a:t>L4 BCC – 31/05/2012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32" y="6357958"/>
            <a:ext cx="9144000" cy="50006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928670"/>
          </a:xfrm>
          <a:prstGeom prst="rect">
            <a:avLst/>
          </a:prstGeom>
          <a:solidFill>
            <a:schemeClr val="tx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2547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0720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r>
              <a:rPr lang="en-GB" smtClean="0"/>
              <a:t>L4 BCC – 31/05/2012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L4 BCC – 31/05/2012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r>
              <a:rPr lang="en-GB" smtClean="0"/>
              <a:t>christos.zamantzas@cern.ch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B2898-221E-49A8-82B1-D6484998CD6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L4 BCC – 31/05/2012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GB" sz="1200" smtClean="0"/>
            </a:lvl1pPr>
          </a:lstStyle>
          <a:p>
            <a:r>
              <a:rPr lang="en-GB" smtClean="0">
                <a:solidFill>
                  <a:srgbClr val="898989"/>
                </a:solidFill>
              </a:rPr>
              <a:t>christos.zamantzas@cern.ch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GB" sz="1200" smtClean="0">
                <a:solidFill>
                  <a:srgbClr val="898989"/>
                </a:solidFill>
              </a:defRPr>
            </a:lvl1pPr>
          </a:lstStyle>
          <a:p>
            <a:r>
              <a:rPr lang="en-GB" smtClean="0"/>
              <a:t>L4 BCC – 31/05/2012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8600" y="1600200"/>
            <a:ext cx="7772400" cy="1362075"/>
          </a:xfrm>
        </p:spPr>
        <p:txBody>
          <a:bodyPr/>
          <a:lstStyle/>
          <a:p>
            <a:r>
              <a:rPr lang="en-US" dirty="0"/>
              <a:t>The new BLM System for the Injector Complex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62000" y="5959475"/>
            <a:ext cx="6105532" cy="365125"/>
          </a:xfrm>
        </p:spPr>
        <p:txBody>
          <a:bodyPr/>
          <a:lstStyle/>
          <a:p>
            <a:pPr algn="l"/>
            <a:r>
              <a:rPr lang="en-GB" b="1" dirty="0" smtClean="0"/>
              <a:t>William Viganò (william.vigano@cern.ch)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62000" y="3488470"/>
            <a:ext cx="7620000" cy="2063950"/>
            <a:chOff x="587010" y="3488470"/>
            <a:chExt cx="7620000" cy="2063950"/>
          </a:xfrm>
        </p:grpSpPr>
        <p:sp>
          <p:nvSpPr>
            <p:cNvPr id="7" name="Rectangle 6"/>
            <p:cNvSpPr/>
            <p:nvPr/>
          </p:nvSpPr>
          <p:spPr>
            <a:xfrm>
              <a:off x="587010" y="3888580"/>
              <a:ext cx="76200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smtClean="0"/>
                <a:t>BI-BL:</a:t>
              </a:r>
            </a:p>
            <a:p>
              <a:pPr algn="ctr"/>
              <a:r>
                <a:rPr lang="en-GB" sz="1400" b="1" dirty="0" smtClean="0"/>
                <a:t>M</a:t>
              </a:r>
              <a:r>
                <a:rPr lang="en-GB" sz="1400" b="1" dirty="0"/>
                <a:t>. </a:t>
              </a:r>
              <a:r>
                <a:rPr lang="en-GB" sz="1400" b="1" dirty="0" err="1" smtClean="0"/>
                <a:t>Alsdorf</a:t>
              </a:r>
              <a:r>
                <a:rPr lang="en-GB" sz="1400" b="1" dirty="0" smtClean="0"/>
                <a:t>; M</a:t>
              </a:r>
              <a:r>
                <a:rPr lang="en-GB" sz="1400" b="1" dirty="0"/>
                <a:t>. </a:t>
              </a:r>
              <a:r>
                <a:rPr lang="en-GB" sz="1400" b="1" dirty="0" smtClean="0"/>
                <a:t>Kwiatkowski; O</a:t>
              </a:r>
              <a:r>
                <a:rPr lang="en-GB" sz="1400" b="1" dirty="0"/>
                <a:t>. </a:t>
              </a:r>
              <a:r>
                <a:rPr lang="en-GB" sz="1400" b="1" dirty="0" smtClean="0"/>
                <a:t>Bitterling; </a:t>
              </a:r>
              <a:r>
                <a:rPr lang="en-GB" sz="1400" b="1" dirty="0" err="1" smtClean="0"/>
                <a:t>W.Vigano</a:t>
              </a:r>
              <a:r>
                <a:rPr lang="en-GB" sz="1400" b="1" dirty="0" smtClean="0"/>
                <a:t>’; C</a:t>
              </a:r>
              <a:r>
                <a:rPr lang="en-GB" sz="1400" b="1" dirty="0"/>
                <a:t>. </a:t>
              </a:r>
              <a:r>
                <a:rPr lang="en-GB" sz="1400" b="1" dirty="0" err="1"/>
                <a:t>Zamantzas</a:t>
              </a:r>
              <a:endParaRPr lang="en-GB" sz="1400" b="1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006110" y="4419600"/>
              <a:ext cx="67818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smtClean="0"/>
                <a:t>BI-SW:</a:t>
              </a:r>
            </a:p>
            <a:p>
              <a:pPr algn="ctr"/>
              <a:r>
                <a:rPr lang="en-GB" sz="1400" b="1" dirty="0"/>
                <a:t>E. </a:t>
              </a:r>
              <a:r>
                <a:rPr lang="en-GB" sz="1400" b="1" dirty="0" err="1" smtClean="0"/>
                <a:t>Angelogiannopoulos</a:t>
              </a:r>
              <a:r>
                <a:rPr lang="en-GB" sz="1400" b="1" dirty="0" smtClean="0"/>
                <a:t>; S</a:t>
              </a:r>
              <a:r>
                <a:rPr lang="en-GB" sz="1400" b="1" dirty="0"/>
                <a:t>. </a:t>
              </a:r>
              <a:r>
                <a:rPr lang="en-GB" sz="1400" b="1" dirty="0" smtClean="0"/>
                <a:t>Jackson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614424" y="3488470"/>
              <a:ext cx="156517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000" b="1" dirty="0" smtClean="0"/>
                <a:t>Project Team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891810" y="5029200"/>
              <a:ext cx="70104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smtClean="0"/>
                <a:t>Support from BI-BL:</a:t>
              </a:r>
            </a:p>
            <a:p>
              <a:pPr algn="ctr"/>
              <a:r>
                <a:rPr lang="en-GB" sz="1400" b="1" dirty="0" smtClean="0"/>
                <a:t>E. </a:t>
              </a:r>
              <a:r>
                <a:rPr lang="en-GB" sz="1400" b="1" dirty="0" err="1" smtClean="0"/>
                <a:t>Effinger</a:t>
              </a:r>
              <a:r>
                <a:rPr lang="en-GB" sz="1400" b="1" dirty="0" smtClean="0"/>
                <a:t>; </a:t>
              </a:r>
              <a:r>
                <a:rPr lang="en-GB" sz="1400" b="1" dirty="0" err="1" smtClean="0"/>
                <a:t>J.Emery</a:t>
              </a:r>
              <a:r>
                <a:rPr lang="en-GB" sz="1400" b="1" dirty="0" smtClean="0"/>
                <a:t>; E. </a:t>
              </a:r>
              <a:r>
                <a:rPr lang="en-GB" sz="1400" b="1" dirty="0" err="1" smtClean="0"/>
                <a:t>Nebot</a:t>
              </a:r>
              <a:r>
                <a:rPr lang="en-GB" sz="1400" b="1" dirty="0" smtClean="0"/>
                <a:t> Del Busto; S. </a:t>
              </a:r>
              <a:r>
                <a:rPr lang="en-GB" sz="1400" b="1" dirty="0" err="1" smtClean="0"/>
                <a:t>Grishin</a:t>
              </a:r>
              <a:r>
                <a:rPr lang="en-GB" sz="1400" b="1" dirty="0" smtClean="0"/>
                <a:t>; G. </a:t>
              </a:r>
              <a:r>
                <a:rPr lang="en-GB" sz="1400" b="1" dirty="0" err="1" smtClean="0"/>
                <a:t>Venturini</a:t>
              </a:r>
              <a:endParaRPr lang="en-GB" sz="1400" b="1" dirty="0" smtClean="0"/>
            </a:p>
          </p:txBody>
        </p:sp>
      </p:grpSp>
      <p:sp>
        <p:nvSpPr>
          <p:cNvPr id="11" name="Text Placeholder 4"/>
          <p:cNvSpPr txBox="1">
            <a:spLocks/>
          </p:cNvSpPr>
          <p:nvPr/>
        </p:nvSpPr>
        <p:spPr>
          <a:xfrm>
            <a:off x="678600" y="1131880"/>
            <a:ext cx="7772400" cy="433387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400" b="1" dirty="0" smtClean="0"/>
              <a:t>BI Day 2012</a:t>
            </a:r>
            <a:endParaRPr lang="en-GB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FDFC data processing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10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sp>
        <p:nvSpPr>
          <p:cNvPr id="169" name="TextBox 168"/>
          <p:cNvSpPr txBox="1"/>
          <p:nvPr/>
        </p:nvSpPr>
        <p:spPr>
          <a:xfrm>
            <a:off x="822957" y="4814775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1600" dirty="0" smtClean="0"/>
              <a:t>The number of </a:t>
            </a:r>
            <a:r>
              <a:rPr lang="en-GB" sz="1600" dirty="0"/>
              <a:t>accumulated counts are </a:t>
            </a:r>
            <a:r>
              <a:rPr lang="en-GB" sz="1600" dirty="0" smtClean="0"/>
              <a:t>combined with the </a:t>
            </a:r>
            <a:r>
              <a:rPr lang="el-GR" sz="1600" dirty="0" smtClean="0"/>
              <a:t>Δ</a:t>
            </a:r>
            <a:r>
              <a:rPr lang="en-GB" sz="1600" dirty="0" smtClean="0"/>
              <a:t>ADC values to calculate the integrated loss over a 2 </a:t>
            </a:r>
            <a:r>
              <a:rPr lang="el-GR" sz="1600" dirty="0" smtClean="0"/>
              <a:t>μ</a:t>
            </a:r>
            <a:r>
              <a:rPr lang="en-GB" sz="1600" dirty="0" smtClean="0"/>
              <a:t>s period.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57200" y="1288772"/>
            <a:ext cx="8153400" cy="3213656"/>
            <a:chOff x="457200" y="1053544"/>
            <a:chExt cx="8153400" cy="3213656"/>
          </a:xfrm>
        </p:grpSpPr>
        <p:cxnSp>
          <p:nvCxnSpPr>
            <p:cNvPr id="15" name="Straight Connector 14"/>
            <p:cNvCxnSpPr>
              <a:endCxn id="85" idx="4"/>
            </p:cNvCxnSpPr>
            <p:nvPr/>
          </p:nvCxnSpPr>
          <p:spPr>
            <a:xfrm flipH="1">
              <a:off x="3511550" y="1512332"/>
              <a:ext cx="1" cy="208176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289566" y="3733800"/>
              <a:ext cx="3868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0</a:t>
              </a:r>
              <a:endParaRPr lang="en-GB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848600" y="3745468"/>
              <a:ext cx="6916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Time</a:t>
              </a:r>
              <a:endParaRPr lang="en-GB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57200" y="1512332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counts</a:t>
              </a:r>
              <a:endParaRPr lang="en-GB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1371600" y="1737756"/>
              <a:ext cx="7239000" cy="82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114300" y="2857500"/>
              <a:ext cx="2819400" cy="0"/>
            </a:xfrm>
            <a:prstGeom prst="line">
              <a:avLst/>
            </a:prstGeom>
            <a:ln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371600" y="3733800"/>
              <a:ext cx="71628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endCxn id="50" idx="0"/>
            </p:cNvCxnSpPr>
            <p:nvPr/>
          </p:nvCxnSpPr>
          <p:spPr>
            <a:xfrm flipH="1">
              <a:off x="2423160" y="1512332"/>
              <a:ext cx="7342" cy="1337549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/>
            <p:cNvSpPr/>
            <p:nvPr/>
          </p:nvSpPr>
          <p:spPr>
            <a:xfrm>
              <a:off x="2438400" y="1053544"/>
              <a:ext cx="228600" cy="6842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1600200" y="2857500"/>
              <a:ext cx="811768" cy="57150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400300" y="2857500"/>
              <a:ext cx="1104900" cy="72390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86" idx="4"/>
            </p:cNvCxnSpPr>
            <p:nvPr/>
          </p:nvCxnSpPr>
          <p:spPr>
            <a:xfrm flipV="1">
              <a:off x="3505200" y="2872740"/>
              <a:ext cx="662941" cy="708661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87" idx="1"/>
            </p:cNvCxnSpPr>
            <p:nvPr/>
          </p:nvCxnSpPr>
          <p:spPr>
            <a:xfrm>
              <a:off x="4171948" y="2860860"/>
              <a:ext cx="2006947" cy="710012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562101" y="2857500"/>
              <a:ext cx="6057900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/>
            <p:cNvSpPr/>
            <p:nvPr/>
          </p:nvSpPr>
          <p:spPr>
            <a:xfrm>
              <a:off x="3511551" y="1754188"/>
              <a:ext cx="228600" cy="6842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3" name="Straight Connector 72"/>
            <p:cNvCxnSpPr>
              <a:endCxn id="86" idx="1"/>
            </p:cNvCxnSpPr>
            <p:nvPr/>
          </p:nvCxnSpPr>
          <p:spPr>
            <a:xfrm flipH="1">
              <a:off x="4151976" y="1524000"/>
              <a:ext cx="2948" cy="130971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/>
            <p:cNvSpPr/>
            <p:nvPr/>
          </p:nvSpPr>
          <p:spPr>
            <a:xfrm>
              <a:off x="4168140" y="1065688"/>
              <a:ext cx="228600" cy="6842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5" name="Straight Connector 74"/>
            <p:cNvCxnSpPr>
              <a:endCxn id="87" idx="0"/>
            </p:cNvCxnSpPr>
            <p:nvPr/>
          </p:nvCxnSpPr>
          <p:spPr>
            <a:xfrm>
              <a:off x="6195059" y="1539796"/>
              <a:ext cx="1" cy="2024381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6172200" y="1754188"/>
              <a:ext cx="228600" cy="6842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9" name="Straight Connector 78"/>
            <p:cNvCxnSpPr/>
            <p:nvPr/>
          </p:nvCxnSpPr>
          <p:spPr>
            <a:xfrm flipV="1">
              <a:off x="6203631" y="2849881"/>
              <a:ext cx="1143000" cy="72390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endCxn id="76" idx="0"/>
            </p:cNvCxnSpPr>
            <p:nvPr/>
          </p:nvCxnSpPr>
          <p:spPr>
            <a:xfrm>
              <a:off x="1524000" y="1737756"/>
              <a:ext cx="4762500" cy="1643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6172200" y="1738550"/>
              <a:ext cx="990600" cy="1588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1562100" y="3594100"/>
              <a:ext cx="6057900" cy="0"/>
            </a:xfrm>
            <a:prstGeom prst="line">
              <a:avLst/>
            </a:prstGeom>
            <a:ln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lowchart: Connector 84"/>
            <p:cNvSpPr/>
            <p:nvPr/>
          </p:nvSpPr>
          <p:spPr>
            <a:xfrm>
              <a:off x="3488690" y="3548381"/>
              <a:ext cx="45719" cy="45719"/>
            </a:xfrm>
            <a:prstGeom prst="flowChartConnector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Flowchart: Connector 85"/>
            <p:cNvSpPr/>
            <p:nvPr/>
          </p:nvSpPr>
          <p:spPr>
            <a:xfrm>
              <a:off x="4145281" y="2827021"/>
              <a:ext cx="45719" cy="45719"/>
            </a:xfrm>
            <a:prstGeom prst="flowChartConnector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7" name="Flowchart: Connector 86"/>
            <p:cNvSpPr/>
            <p:nvPr/>
          </p:nvSpPr>
          <p:spPr>
            <a:xfrm>
              <a:off x="6172200" y="3564177"/>
              <a:ext cx="45719" cy="45719"/>
            </a:xfrm>
            <a:prstGeom prst="flowChartConnector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8" name="Flowchart: Connector 87"/>
            <p:cNvSpPr/>
            <p:nvPr/>
          </p:nvSpPr>
          <p:spPr>
            <a:xfrm>
              <a:off x="7345681" y="2834640"/>
              <a:ext cx="45719" cy="45719"/>
            </a:xfrm>
            <a:prstGeom prst="flowChartConnector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1981200" y="1641660"/>
              <a:ext cx="1341119" cy="2560916"/>
              <a:chOff x="1371600" y="2479860"/>
              <a:chExt cx="1341119" cy="2560916"/>
            </a:xfrm>
          </p:grpSpPr>
          <p:cxnSp>
            <p:nvCxnSpPr>
              <p:cNvPr id="103" name="Straight Connector 102"/>
              <p:cNvCxnSpPr/>
              <p:nvPr/>
            </p:nvCxnSpPr>
            <p:spPr>
              <a:xfrm rot="5400000">
                <a:off x="1493519" y="3733800"/>
                <a:ext cx="2438400" cy="0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4" name="Group 113"/>
              <p:cNvGrpSpPr/>
              <p:nvPr/>
            </p:nvGrpSpPr>
            <p:grpSpPr>
              <a:xfrm>
                <a:off x="1371600" y="2479860"/>
                <a:ext cx="1341119" cy="2560916"/>
                <a:chOff x="3590469" y="2479860"/>
                <a:chExt cx="1341119" cy="2560916"/>
              </a:xfrm>
            </p:grpSpPr>
            <p:sp>
              <p:nvSpPr>
                <p:cNvPr id="89" name="Flowchart: Connector 88"/>
                <p:cNvSpPr/>
                <p:nvPr/>
              </p:nvSpPr>
              <p:spPr>
                <a:xfrm>
                  <a:off x="3590469" y="3937662"/>
                  <a:ext cx="45719" cy="45719"/>
                </a:xfrm>
                <a:prstGeom prst="flowChartConnector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91" name="Straight Connector 90"/>
                <p:cNvCxnSpPr>
                  <a:stCxn id="89" idx="6"/>
                  <a:endCxn id="50" idx="3"/>
                </p:cNvCxnSpPr>
                <p:nvPr/>
              </p:nvCxnSpPr>
              <p:spPr>
                <a:xfrm flipV="1">
                  <a:off x="3636188" y="3727105"/>
                  <a:ext cx="380076" cy="233417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>
                  <a:endCxn id="90" idx="1"/>
                </p:cNvCxnSpPr>
                <p:nvPr/>
              </p:nvCxnSpPr>
              <p:spPr>
                <a:xfrm>
                  <a:off x="4047669" y="3733800"/>
                  <a:ext cx="844895" cy="5477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5400000">
                  <a:off x="2403217" y="3699060"/>
                  <a:ext cx="2438400" cy="0"/>
                </a:xfrm>
                <a:prstGeom prst="line">
                  <a:avLst/>
                </a:prstGeom>
                <a:ln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/>
                <p:cNvCxnSpPr/>
                <p:nvPr/>
              </p:nvCxnSpPr>
              <p:spPr>
                <a:xfrm>
                  <a:off x="4545329" y="4856110"/>
                  <a:ext cx="386259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Arrow Connector 106"/>
                <p:cNvCxnSpPr>
                  <a:stCxn id="108" idx="1"/>
                </p:cNvCxnSpPr>
                <p:nvPr/>
              </p:nvCxnSpPr>
              <p:spPr>
                <a:xfrm flipH="1">
                  <a:off x="3636188" y="4856110"/>
                  <a:ext cx="379552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TextBox 107"/>
                <p:cNvSpPr txBox="1"/>
                <p:nvPr/>
              </p:nvSpPr>
              <p:spPr>
                <a:xfrm>
                  <a:off x="4015740" y="4671444"/>
                  <a:ext cx="69163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/>
                    <a:t>2 </a:t>
                  </a:r>
                  <a:r>
                    <a:rPr lang="el-GR" dirty="0" smtClean="0"/>
                    <a:t>μ</a:t>
                  </a:r>
                  <a:r>
                    <a:rPr lang="en-GB" dirty="0" smtClean="0"/>
                    <a:t>s</a:t>
                  </a:r>
                  <a:endParaRPr lang="en-GB" dirty="0"/>
                </a:p>
              </p:txBody>
            </p:sp>
            <p:sp>
              <p:nvSpPr>
                <p:cNvPr id="90" name="Flowchart: Connector 89"/>
                <p:cNvSpPr/>
                <p:nvPr/>
              </p:nvSpPr>
              <p:spPr>
                <a:xfrm>
                  <a:off x="4885869" y="4274821"/>
                  <a:ext cx="45719" cy="45719"/>
                </a:xfrm>
                <a:prstGeom prst="flowChartConnector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119" name="Group 118"/>
            <p:cNvGrpSpPr/>
            <p:nvPr/>
          </p:nvGrpSpPr>
          <p:grpSpPr>
            <a:xfrm>
              <a:off x="3337558" y="1664824"/>
              <a:ext cx="1295400" cy="2526176"/>
              <a:chOff x="1417319" y="2514600"/>
              <a:chExt cx="1295400" cy="2526176"/>
            </a:xfrm>
          </p:grpSpPr>
          <p:cxnSp>
            <p:nvCxnSpPr>
              <p:cNvPr id="120" name="Straight Connector 119"/>
              <p:cNvCxnSpPr/>
              <p:nvPr/>
            </p:nvCxnSpPr>
            <p:spPr>
              <a:xfrm rot="5400000">
                <a:off x="1493519" y="3733800"/>
                <a:ext cx="2438400" cy="0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1" name="Group 120"/>
              <p:cNvGrpSpPr/>
              <p:nvPr/>
            </p:nvGrpSpPr>
            <p:grpSpPr>
              <a:xfrm>
                <a:off x="1417319" y="4671444"/>
                <a:ext cx="1295400" cy="369332"/>
                <a:chOff x="3636188" y="4671444"/>
                <a:chExt cx="1295400" cy="369332"/>
              </a:xfrm>
            </p:grpSpPr>
            <p:cxnSp>
              <p:nvCxnSpPr>
                <p:cNvPr id="127" name="Straight Arrow Connector 126"/>
                <p:cNvCxnSpPr/>
                <p:nvPr/>
              </p:nvCxnSpPr>
              <p:spPr>
                <a:xfrm>
                  <a:off x="4545329" y="4856110"/>
                  <a:ext cx="386259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Arrow Connector 127"/>
                <p:cNvCxnSpPr>
                  <a:stCxn id="129" idx="1"/>
                </p:cNvCxnSpPr>
                <p:nvPr/>
              </p:nvCxnSpPr>
              <p:spPr>
                <a:xfrm flipH="1">
                  <a:off x="3636188" y="4856110"/>
                  <a:ext cx="379552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TextBox 128"/>
                <p:cNvSpPr txBox="1"/>
                <p:nvPr/>
              </p:nvSpPr>
              <p:spPr>
                <a:xfrm>
                  <a:off x="4015740" y="4671444"/>
                  <a:ext cx="69163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/>
                    <a:t>2 </a:t>
                  </a:r>
                  <a:r>
                    <a:rPr lang="el-GR" dirty="0" smtClean="0"/>
                    <a:t>μ</a:t>
                  </a:r>
                  <a:r>
                    <a:rPr lang="en-GB" dirty="0" smtClean="0"/>
                    <a:t>s</a:t>
                  </a:r>
                  <a:endParaRPr lang="en-GB" dirty="0"/>
                </a:p>
              </p:txBody>
            </p:sp>
          </p:grpSp>
        </p:grpSp>
        <p:grpSp>
          <p:nvGrpSpPr>
            <p:cNvPr id="130" name="Group 129"/>
            <p:cNvGrpSpPr/>
            <p:nvPr/>
          </p:nvGrpSpPr>
          <p:grpSpPr>
            <a:xfrm>
              <a:off x="4610098" y="1664824"/>
              <a:ext cx="1343145" cy="2526176"/>
              <a:chOff x="1369574" y="2514600"/>
              <a:chExt cx="1343145" cy="2526176"/>
            </a:xfrm>
          </p:grpSpPr>
          <p:cxnSp>
            <p:nvCxnSpPr>
              <p:cNvPr id="131" name="Straight Connector 130"/>
              <p:cNvCxnSpPr/>
              <p:nvPr/>
            </p:nvCxnSpPr>
            <p:spPr>
              <a:xfrm rot="5400000">
                <a:off x="1493519" y="3733800"/>
                <a:ext cx="2438400" cy="0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2" name="Group 131"/>
              <p:cNvGrpSpPr/>
              <p:nvPr/>
            </p:nvGrpSpPr>
            <p:grpSpPr>
              <a:xfrm>
                <a:off x="1369574" y="3863885"/>
                <a:ext cx="1343145" cy="1176891"/>
                <a:chOff x="3588443" y="3863885"/>
                <a:chExt cx="1343145" cy="1176891"/>
              </a:xfrm>
            </p:grpSpPr>
            <p:sp>
              <p:nvSpPr>
                <p:cNvPr id="133" name="Flowchart: Connector 132"/>
                <p:cNvSpPr/>
                <p:nvPr/>
              </p:nvSpPr>
              <p:spPr>
                <a:xfrm>
                  <a:off x="3588443" y="3863885"/>
                  <a:ext cx="45719" cy="45719"/>
                </a:xfrm>
                <a:prstGeom prst="flowChartConnector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4" name="Flowchart: Connector 133"/>
                <p:cNvSpPr/>
                <p:nvPr/>
              </p:nvSpPr>
              <p:spPr>
                <a:xfrm>
                  <a:off x="4846845" y="4292617"/>
                  <a:ext cx="45719" cy="45719"/>
                </a:xfrm>
                <a:prstGeom prst="flowChartConnector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135" name="Straight Connector 134"/>
                <p:cNvCxnSpPr>
                  <a:stCxn id="133" idx="6"/>
                  <a:endCxn id="134" idx="2"/>
                </p:cNvCxnSpPr>
                <p:nvPr/>
              </p:nvCxnSpPr>
              <p:spPr>
                <a:xfrm>
                  <a:off x="3634162" y="3886745"/>
                  <a:ext cx="1212683" cy="428732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Arrow Connector 137"/>
                <p:cNvCxnSpPr/>
                <p:nvPr/>
              </p:nvCxnSpPr>
              <p:spPr>
                <a:xfrm>
                  <a:off x="4545329" y="4856110"/>
                  <a:ext cx="386259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Arrow Connector 138"/>
                <p:cNvCxnSpPr>
                  <a:stCxn id="140" idx="1"/>
                </p:cNvCxnSpPr>
                <p:nvPr/>
              </p:nvCxnSpPr>
              <p:spPr>
                <a:xfrm flipH="1">
                  <a:off x="3636188" y="4856110"/>
                  <a:ext cx="379552" cy="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" name="TextBox 139"/>
                <p:cNvSpPr txBox="1"/>
                <p:nvPr/>
              </p:nvSpPr>
              <p:spPr>
                <a:xfrm>
                  <a:off x="4015740" y="4671444"/>
                  <a:ext cx="69163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/>
                    <a:t>2 </a:t>
                  </a:r>
                  <a:r>
                    <a:rPr lang="el-GR" dirty="0" smtClean="0"/>
                    <a:t>μ</a:t>
                  </a:r>
                  <a:r>
                    <a:rPr lang="en-GB" dirty="0" smtClean="0"/>
                    <a:t>s</a:t>
                  </a:r>
                  <a:endParaRPr lang="en-GB" dirty="0"/>
                </a:p>
              </p:txBody>
            </p:sp>
          </p:grpSp>
        </p:grpSp>
        <p:sp>
          <p:nvSpPr>
            <p:cNvPr id="163" name="TextBox 162"/>
            <p:cNvSpPr txBox="1"/>
            <p:nvPr/>
          </p:nvSpPr>
          <p:spPr>
            <a:xfrm>
              <a:off x="457200" y="3053478"/>
              <a:ext cx="914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ADC values</a:t>
              </a:r>
              <a:endParaRPr lang="en-GB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7655182" y="2636281"/>
              <a:ext cx="7268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th</a:t>
              </a:r>
              <a:r>
                <a:rPr lang="en-GB" sz="1100" dirty="0" err="1" smtClean="0"/>
                <a:t>high</a:t>
              </a:r>
              <a:endParaRPr lang="en-GB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7619088" y="3303894"/>
              <a:ext cx="762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th</a:t>
              </a:r>
              <a:r>
                <a:rPr lang="en-GB" sz="1100" dirty="0" err="1" smtClean="0"/>
                <a:t>Low</a:t>
              </a:r>
              <a:endParaRPr lang="en-GB" dirty="0"/>
            </a:p>
          </p:txBody>
        </p:sp>
        <p:sp>
          <p:nvSpPr>
            <p:cNvPr id="50" name="Flowchart: Connector 49"/>
            <p:cNvSpPr/>
            <p:nvPr/>
          </p:nvSpPr>
          <p:spPr>
            <a:xfrm>
              <a:off x="2400300" y="2849881"/>
              <a:ext cx="45719" cy="45719"/>
            </a:xfrm>
            <a:prstGeom prst="flowChartConnector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sp>
        <p:nvSpPr>
          <p:cNvPr id="6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5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FDFC Data Merger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11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00" y="1066800"/>
            <a:ext cx="7200000" cy="185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00" y="3200400"/>
            <a:ext cx="2417593" cy="280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05200" y="3124200"/>
            <a:ext cx="5257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Algorithms</a:t>
            </a:r>
          </a:p>
          <a:p>
            <a:pPr algn="ctr"/>
            <a:endParaRPr lang="en-GB" b="1" dirty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it-IT" dirty="0" smtClean="0"/>
              <a:t>Two types of data acquired: Counts &amp; ADC values.</a:t>
            </a:r>
          </a:p>
          <a:p>
            <a:pPr algn="just"/>
            <a:endParaRPr lang="it-IT" dirty="0" smtClean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it-IT" dirty="0" smtClean="0"/>
              <a:t>Algorithms have been implemented to merge those values for all possible acquisition cases.</a:t>
            </a:r>
          </a:p>
          <a:p>
            <a:pPr algn="just"/>
            <a:endParaRPr lang="it-IT" dirty="0" smtClean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it-IT" dirty="0" smtClean="0"/>
              <a:t>Next step currently under testing: implementation of further algorithms to reduce the noise.</a:t>
            </a:r>
            <a:endParaRPr lang="it-IT" dirty="0"/>
          </a:p>
          <a:p>
            <a:pPr algn="just"/>
            <a:endParaRPr lang="en-GB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295650" y="3352800"/>
            <a:ext cx="2038350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15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Simulation Model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12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330965" cy="579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71477" y="1086036"/>
            <a:ext cx="3708412" cy="1332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PSPICE simulation model of the FDFC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" y="5715000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Models </a:t>
            </a:r>
            <a:r>
              <a:rPr lang="en-GB" sz="1600" dirty="0" smtClean="0">
                <a:solidFill>
                  <a:srgbClr val="FF0000"/>
                </a:solidFill>
              </a:rPr>
              <a:t>built using</a:t>
            </a:r>
            <a:r>
              <a:rPr lang="it-IT" sz="1600" dirty="0" smtClean="0">
                <a:solidFill>
                  <a:srgbClr val="FF0000"/>
                </a:solidFill>
              </a:rPr>
              <a:t> imported files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</a:rPr>
              <a:t>from  </a:t>
            </a:r>
            <a:r>
              <a:rPr lang="it-IT" sz="1600" dirty="0">
                <a:solidFill>
                  <a:srgbClr val="FF0000"/>
                </a:solidFill>
              </a:rPr>
              <a:t>c</a:t>
            </a:r>
            <a:r>
              <a:rPr lang="it-IT" sz="1600" dirty="0" smtClean="0">
                <a:solidFill>
                  <a:srgbClr val="FF0000"/>
                </a:solidFill>
              </a:rPr>
              <a:t>omponent’s supplier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669841" y="5105400"/>
            <a:ext cx="55842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725683" y="4343400"/>
            <a:ext cx="1160517" cy="1447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285999" y="3048000"/>
            <a:ext cx="838201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Oval 16"/>
          <p:cNvSpPr/>
          <p:nvPr/>
        </p:nvSpPr>
        <p:spPr>
          <a:xfrm>
            <a:off x="3581400" y="3584122"/>
            <a:ext cx="914400" cy="8438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743200" y="3733800"/>
            <a:ext cx="134883" cy="2057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235001" y="4419600"/>
            <a:ext cx="8130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69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90600"/>
            <a:ext cx="7055922" cy="4292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Algorithm Verification with Matlab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13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86600" y="1600200"/>
            <a:ext cx="2048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 smtClean="0"/>
              <a:t>PSpice</a:t>
            </a:r>
            <a:r>
              <a:rPr lang="en-GB" b="1" dirty="0" smtClean="0"/>
              <a:t> Output</a:t>
            </a:r>
          </a:p>
          <a:p>
            <a:pPr algn="ctr"/>
            <a:r>
              <a:rPr lang="en-GB" dirty="0" smtClean="0"/>
              <a:t>Analog Signal + 2 Comparator Pulses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477000" y="1874996"/>
            <a:ext cx="810142" cy="4265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-76200" y="2855589"/>
            <a:ext cx="9030000" cy="3273411"/>
            <a:chOff x="-76200" y="2855589"/>
            <a:chExt cx="9030000" cy="3273411"/>
          </a:xfrm>
        </p:grpSpPr>
        <p:pic>
          <p:nvPicPr>
            <p:cNvPr id="12" name="Picture 2" descr="\\cern.ch\dfs\Users\w\wvigano\Documents\Doc\BLEDP\Working\Simulation\BLEDP_pspice\BLEDP_pspice\IntegratorCapacitorNOLeakage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84" t="6029" r="8878" b="7838"/>
            <a:stretch/>
          </p:blipFill>
          <p:spPr bwMode="auto">
            <a:xfrm>
              <a:off x="3733800" y="2855589"/>
              <a:ext cx="5220000" cy="32734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itle 1"/>
            <p:cNvSpPr txBox="1">
              <a:spLocks/>
            </p:cNvSpPr>
            <p:nvPr/>
          </p:nvSpPr>
          <p:spPr>
            <a:xfrm>
              <a:off x="4942200" y="2956686"/>
              <a:ext cx="1905000" cy="1800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2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Data created by PSPICE</a:t>
              </a:r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>
            <a:xfrm>
              <a:off x="4983000" y="3896390"/>
              <a:ext cx="2057400" cy="18002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2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Data interpolated</a:t>
              </a:r>
              <a:r>
                <a:rPr kumimoji="0" lang="en-US" sz="4400" b="0" i="0" u="none" strike="noStrike" kern="1200" cap="none" spc="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by MATLAB</a:t>
              </a:r>
              <a:endParaRPr kumimoji="0" lang="en-US" sz="4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>
            <a:xfrm>
              <a:off x="4953000" y="4953000"/>
              <a:ext cx="3335052" cy="25449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2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1200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FDFC out converted in Ampere</a:t>
              </a:r>
              <a:r>
                <a:rPr kumimoji="0" lang="en-US" sz="4400" b="0" i="0" u="none" strike="noStrike" kern="1200" cap="none" spc="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(Current value)</a:t>
              </a:r>
              <a:endParaRPr kumimoji="0" lang="en-US" sz="4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3316271" y="5404152"/>
              <a:ext cx="1027129" cy="3115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-76200" y="5404152"/>
              <a:ext cx="4054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Algorithm Verification with </a:t>
              </a:r>
              <a:r>
                <a:rPr lang="en-GB" b="1" dirty="0" err="1" smtClean="0"/>
                <a:t>Matlab</a:t>
              </a:r>
              <a:endParaRPr lang="en-GB" b="1" dirty="0" smtClean="0"/>
            </a:p>
            <a:p>
              <a:pPr algn="ctr"/>
              <a:r>
                <a:rPr lang="en-GB" dirty="0" smtClean="0"/>
                <a:t>Full correspondence with reality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6200" y="2301519"/>
            <a:ext cx="405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MODIFICA!!!!</a:t>
            </a:r>
            <a:endParaRPr lang="en-GB" dirty="0" smtClean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69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1414"/>
            <a:ext cx="8839200" cy="725470"/>
          </a:xfrm>
        </p:spPr>
        <p:txBody>
          <a:bodyPr>
            <a:normAutofit fontScale="90000"/>
          </a:bodyPr>
          <a:lstStyle/>
          <a:p>
            <a:r>
              <a:rPr lang="en-GB" dirty="0"/>
              <a:t>System Survey and </a:t>
            </a:r>
            <a:r>
              <a:rPr lang="en-GB" dirty="0" smtClean="0"/>
              <a:t>Diagnostic Reader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14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19400" y="1348304"/>
            <a:ext cx="4724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System Survey and Diagnostic </a:t>
            </a:r>
            <a:r>
              <a:rPr lang="en-GB" b="1" dirty="0" smtClean="0"/>
              <a:t>Reader</a:t>
            </a:r>
          </a:p>
          <a:p>
            <a:pPr algn="ctr"/>
            <a:endParaRPr lang="en-GB" b="1" dirty="0"/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en-US" dirty="0"/>
              <a:t>100% of the System Functions have </a:t>
            </a:r>
            <a:r>
              <a:rPr lang="en-US" dirty="0" smtClean="0"/>
              <a:t>Diagnosis</a:t>
            </a:r>
          </a:p>
          <a:p>
            <a:pPr marL="285750" lvl="0" indent="-285750" algn="just">
              <a:buFont typeface="Wingdings" pitchFamily="2" charset="2"/>
              <a:buChar char="§"/>
            </a:pPr>
            <a:endParaRPr lang="en-US" dirty="0"/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en-GB" dirty="0" smtClean="0"/>
              <a:t>Read-out </a:t>
            </a:r>
            <a:r>
              <a:rPr lang="en-GB" dirty="0"/>
              <a:t>status and diagnostic information from connected chips or sensors with every timing </a:t>
            </a:r>
            <a:r>
              <a:rPr lang="en-GB" dirty="0" smtClean="0"/>
              <a:t>event.</a:t>
            </a:r>
          </a:p>
          <a:p>
            <a:pPr lvl="0" algn="just"/>
            <a:endParaRPr lang="en-GB" dirty="0"/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en-GB" dirty="0"/>
              <a:t>A</a:t>
            </a:r>
            <a:r>
              <a:rPr lang="en-GB" dirty="0" smtClean="0"/>
              <a:t>ll </a:t>
            </a:r>
            <a:r>
              <a:rPr lang="en-GB" dirty="0"/>
              <a:t>readouts are afterwards </a:t>
            </a:r>
            <a:r>
              <a:rPr lang="en-GB" dirty="0" smtClean="0"/>
              <a:t>pre</a:t>
            </a:r>
            <a:r>
              <a:rPr lang="it-IT" dirty="0" smtClean="0"/>
              <a:t>-</a:t>
            </a:r>
            <a:r>
              <a:rPr lang="en-GB" dirty="0" smtClean="0"/>
              <a:t>stored</a:t>
            </a:r>
            <a:r>
              <a:rPr lang="en-GB" dirty="0"/>
              <a:t>, packaged and forwarded to </a:t>
            </a:r>
            <a:r>
              <a:rPr lang="en-GB" dirty="0" smtClean="0"/>
              <a:t>logging.</a:t>
            </a:r>
          </a:p>
          <a:p>
            <a:pPr lvl="0" algn="just"/>
            <a:endParaRPr lang="en-GB" dirty="0"/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en-GB" dirty="0" smtClean="0"/>
              <a:t>Additional </a:t>
            </a:r>
            <a:r>
              <a:rPr lang="en-GB" dirty="0"/>
              <a:t>interfaces can be easily added to the </a:t>
            </a:r>
            <a:r>
              <a:rPr lang="en-GB" dirty="0" smtClean="0"/>
              <a:t>reader.</a:t>
            </a:r>
          </a:p>
          <a:p>
            <a:pPr lvl="0" algn="just"/>
            <a:endParaRPr lang="en-GB" dirty="0"/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en-GB" dirty="0" smtClean="0"/>
              <a:t>All </a:t>
            </a:r>
            <a:r>
              <a:rPr lang="en-GB" dirty="0"/>
              <a:t>readouts can be monitored for </a:t>
            </a:r>
            <a:r>
              <a:rPr lang="en-GB" dirty="0" smtClean="0"/>
              <a:t>failsafe actions.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41400"/>
            <a:ext cx="3600000" cy="53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65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Processing Mezzanine (BLEPM)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15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77953" y="2032485"/>
            <a:ext cx="4024313" cy="2789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28800" y="5048311"/>
            <a:ext cx="2362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2 SFP </a:t>
            </a:r>
            <a:r>
              <a:rPr lang="en-GB" b="1" dirty="0" smtClean="0"/>
              <a:t>modules </a:t>
            </a:r>
          </a:p>
          <a:p>
            <a:pPr algn="ctr"/>
            <a:r>
              <a:rPr lang="en-GB" dirty="0" smtClean="0"/>
              <a:t>gigabit </a:t>
            </a:r>
            <a:r>
              <a:rPr lang="en-GB" dirty="0"/>
              <a:t>Optical links and </a:t>
            </a:r>
            <a:r>
              <a:rPr lang="en-GB" dirty="0" smtClean="0"/>
              <a:t>Ethernet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3400" y="2959433"/>
            <a:ext cx="17526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FPGA </a:t>
            </a:r>
          </a:p>
          <a:p>
            <a:pPr algn="ctr"/>
            <a:r>
              <a:rPr lang="en-GB" dirty="0" smtClean="0"/>
              <a:t>Cyclone </a:t>
            </a:r>
            <a:r>
              <a:rPr lang="en-GB" dirty="0"/>
              <a:t>IV </a:t>
            </a:r>
            <a:r>
              <a:rPr lang="en-GB" sz="2000" dirty="0" smtClean="0"/>
              <a:t>150K </a:t>
            </a:r>
            <a:r>
              <a:rPr lang="en-GB" sz="2000" dirty="0"/>
              <a:t>logic </a:t>
            </a:r>
            <a:r>
              <a:rPr lang="en-GB" sz="2000" dirty="0" smtClean="0"/>
              <a:t>elements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09800" y="2072048"/>
            <a:ext cx="1219200" cy="12045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581400" y="5048311"/>
            <a:ext cx="838200" cy="2094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07175" y="1768725"/>
            <a:ext cx="1885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Connectors</a:t>
            </a:r>
          </a:p>
          <a:p>
            <a:pPr algn="ctr"/>
            <a:r>
              <a:rPr lang="en-GB" dirty="0"/>
              <a:t>t</a:t>
            </a:r>
            <a:r>
              <a:rPr lang="en-GB" dirty="0" smtClean="0"/>
              <a:t>o the mainboard</a:t>
            </a:r>
          </a:p>
          <a:p>
            <a:pPr algn="ctr"/>
            <a:r>
              <a:rPr lang="en-GB" b="1" dirty="0" smtClean="0"/>
              <a:t>DAB64x </a:t>
            </a:r>
            <a:endParaRPr lang="en-GB" b="1" dirty="0"/>
          </a:p>
        </p:txBody>
      </p:sp>
      <p:sp>
        <p:nvSpPr>
          <p:cNvPr id="19" name="Right Brace 18"/>
          <p:cNvSpPr/>
          <p:nvPr/>
        </p:nvSpPr>
        <p:spPr>
          <a:xfrm rot="10800000">
            <a:off x="2562225" y="1425937"/>
            <a:ext cx="304800" cy="1331908"/>
          </a:xfrm>
          <a:prstGeom prst="rightBrace">
            <a:avLst>
              <a:gd name="adj1" fmla="val 48958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 descr="D:\lhcblm\Christos\temporary\technicalBoard\photos_BCC33\BLEP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822" y="1143000"/>
            <a:ext cx="358777" cy="4586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 flipH="1" flipV="1">
            <a:off x="6934200" y="2300646"/>
            <a:ext cx="9144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10401" y="2694736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JTAG connection</a:t>
            </a:r>
          </a:p>
          <a:p>
            <a:pPr algn="ctr"/>
            <a:r>
              <a:rPr lang="en-GB" dirty="0" smtClean="0"/>
              <a:t>Local programming </a:t>
            </a:r>
            <a:br>
              <a:rPr lang="en-GB" dirty="0" smtClean="0"/>
            </a:br>
            <a:r>
              <a:rPr lang="en-GB" dirty="0" smtClean="0"/>
              <a:t>and diagnostics</a:t>
            </a:r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581400" y="992534"/>
            <a:ext cx="175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SRAM</a:t>
            </a:r>
            <a:endParaRPr lang="en-GB" dirty="0"/>
          </a:p>
        </p:txBody>
      </p:sp>
      <p:cxnSp>
        <p:nvCxnSpPr>
          <p:cNvPr id="21" name="Straight Arrow Connector 20"/>
          <p:cNvCxnSpPr>
            <a:stCxn id="20" idx="2"/>
          </p:cNvCxnSpPr>
          <p:nvPr/>
        </p:nvCxnSpPr>
        <p:spPr>
          <a:xfrm flipH="1">
            <a:off x="4419600" y="1361866"/>
            <a:ext cx="38100" cy="4252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476500" y="3809999"/>
            <a:ext cx="190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Dc/Dc converter</a:t>
            </a:r>
          </a:p>
          <a:p>
            <a:pPr algn="ctr"/>
            <a:r>
              <a:rPr lang="it-IT" dirty="0" smtClean="0"/>
              <a:t>And filters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200400" y="3352800"/>
            <a:ext cx="151200" cy="5619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47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Acquisition &amp; Processing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16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90323"/>
              </p:ext>
            </p:extLst>
          </p:nvPr>
        </p:nvGraphicFramePr>
        <p:xfrm>
          <a:off x="2057400" y="4191000"/>
          <a:ext cx="5181598" cy="19609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1707"/>
                <a:gridCol w="1405179"/>
                <a:gridCol w="1405179"/>
                <a:gridCol w="1229533"/>
              </a:tblGrid>
              <a:tr h="28665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Integration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Minimum detectable current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Minimum detectable dose [</a:t>
                      </a:r>
                      <a:r>
                        <a:rPr lang="en-GB" sz="1200" dirty="0" err="1">
                          <a:effectLst/>
                        </a:rPr>
                        <a:t>Gy</a:t>
                      </a:r>
                      <a:r>
                        <a:rPr lang="en-GB" sz="1200" dirty="0">
                          <a:effectLst/>
                        </a:rPr>
                        <a:t>/s] 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404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Detector: IC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Detector: LIC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8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2 </a:t>
                      </a:r>
                      <a:r>
                        <a:rPr lang="el-GR" sz="1200" dirty="0">
                          <a:effectLst/>
                        </a:rPr>
                        <a:t>μ</a:t>
                      </a:r>
                      <a:r>
                        <a:rPr lang="en-GB" sz="1200" dirty="0">
                          <a:effectLst/>
                        </a:rPr>
                        <a:t>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31.250 </a:t>
                      </a:r>
                      <a:r>
                        <a:rPr lang="en-GB" sz="1200" dirty="0" err="1">
                          <a:effectLst/>
                        </a:rPr>
                        <a:t>nA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5.787E-04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7.234E-03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 ms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62.250 pA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1.153E-06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1.441E-05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400 ms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0.156 pA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2.889E-09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3.611E-08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1200 </a:t>
                      </a:r>
                      <a:r>
                        <a:rPr lang="en-GB" sz="1200" dirty="0" err="1">
                          <a:effectLst/>
                        </a:rPr>
                        <a:t>ms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0.052 </a:t>
                      </a:r>
                      <a:r>
                        <a:rPr lang="en-GB" sz="1200" dirty="0" err="1">
                          <a:effectLst/>
                        </a:rPr>
                        <a:t>pA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9.630E-10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1.204E-08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396117"/>
            <a:ext cx="4700478" cy="2633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2427" y="1752600"/>
            <a:ext cx="41857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Different Processing per target.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Selectable integration periods.</a:t>
            </a:r>
          </a:p>
          <a:p>
            <a:r>
              <a:rPr lang="en-US" dirty="0"/>
              <a:t> </a:t>
            </a:r>
            <a:r>
              <a:rPr lang="en-US" dirty="0" smtClean="0"/>
              <a:t>     E.g. : 2 µs</a:t>
            </a:r>
            <a:r>
              <a:rPr lang="en-US" dirty="0"/>
              <a:t>, 400 µ</a:t>
            </a:r>
            <a:r>
              <a:rPr lang="en-US" dirty="0" smtClean="0"/>
              <a:t>s</a:t>
            </a:r>
            <a:r>
              <a:rPr lang="en-US" dirty="0"/>
              <a:t>, 1 </a:t>
            </a:r>
            <a:r>
              <a:rPr lang="en-US" dirty="0" err="1"/>
              <a:t>ms</a:t>
            </a:r>
            <a:r>
              <a:rPr lang="en-US" dirty="0"/>
              <a:t> and 1.2 </a:t>
            </a:r>
            <a:r>
              <a:rPr lang="en-US" dirty="0" smtClean="0"/>
              <a:t>s</a:t>
            </a:r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Threshold </a:t>
            </a:r>
            <a:r>
              <a:rPr lang="en-US" dirty="0"/>
              <a:t>values </a:t>
            </a:r>
            <a:r>
              <a:rPr lang="en-US" dirty="0" smtClean="0"/>
              <a:t>unique </a:t>
            </a:r>
            <a:r>
              <a:rPr lang="en-US" dirty="0"/>
              <a:t>per </a:t>
            </a:r>
            <a:r>
              <a:rPr lang="en-US" dirty="0" smtClean="0"/>
              <a:t>channel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45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3D Models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17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pic>
        <p:nvPicPr>
          <p:cNvPr id="5" name="constraint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6512" t="3583" r="18885" b="10409"/>
          <a:stretch/>
        </p:blipFill>
        <p:spPr>
          <a:xfrm>
            <a:off x="152400" y="1069428"/>
            <a:ext cx="6524918" cy="5178972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  <p:pic>
        <p:nvPicPr>
          <p:cNvPr id="1026" name="Picture 2" descr="C:\Users\wvigano\SVN\blminj\hardware\drawings\FullRack_PSB\12930-67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066800"/>
            <a:ext cx="1905000" cy="515379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4" b="8078"/>
          <a:stretch/>
        </p:blipFill>
        <p:spPr bwMode="auto">
          <a:xfrm>
            <a:off x="5738648" y="4724400"/>
            <a:ext cx="2033752" cy="12770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774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Installation in the PS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18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7086600" y="2819400"/>
            <a:ext cx="1524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366000" y="1911613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5 type of detectors</a:t>
            </a:r>
          </a:p>
          <a:p>
            <a:pPr algn="ctr"/>
            <a:r>
              <a:rPr lang="it-IT" dirty="0" smtClean="0"/>
              <a:t>are connected to  BLEDP cards</a:t>
            </a:r>
            <a:endParaRPr lang="en-GB" dirty="0" smtClean="0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58548"/>
            <a:ext cx="5267325" cy="287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37668"/>
            <a:ext cx="3971925" cy="276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940893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Pre-Series Manufacturing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024400" y="4191000"/>
            <a:ext cx="185400" cy="7498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8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wvigano\SVN\blminj\doc\photos\20120818_InstallationPS\12080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22741"/>
            <a:ext cx="9144000" cy="514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Installation in the PS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19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4495800" y="1752600"/>
            <a:ext cx="1295400" cy="1524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638800" y="1143000"/>
            <a:ext cx="24720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Ethernet Hub +</a:t>
            </a:r>
          </a:p>
          <a:p>
            <a:pPr algn="ctr"/>
            <a:r>
              <a:rPr lang="it-IT" b="1" dirty="0" smtClean="0"/>
              <a:t>JTAG Chain programmer</a:t>
            </a:r>
            <a:endParaRPr lang="en-GB" dirty="0" smtClean="0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40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990616"/>
          </a:xfrm>
        </p:spPr>
        <p:txBody>
          <a:bodyPr>
            <a:normAutofit/>
          </a:bodyPr>
          <a:lstStyle/>
          <a:p>
            <a:pPr lvl="0" algn="ctr">
              <a:buNone/>
              <a:defRPr/>
            </a:pPr>
            <a:r>
              <a:rPr lang="en-US" sz="2400" b="1" dirty="0" smtClean="0">
                <a:solidFill>
                  <a:schemeClr val="tx2"/>
                </a:solidFill>
              </a:rPr>
              <a:t>The design of the new Beam Loss Monitor System is needed to upgrade the current system on the Injectors.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pPr/>
              <a:t>2</a:t>
            </a:fld>
            <a:r>
              <a:rPr lang="en-GB" dirty="0" smtClean="0"/>
              <a:t>/20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381000" y="3048000"/>
            <a:ext cx="8610600" cy="20574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24000" indent="-3240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70000"/>
              <a:buFont typeface="Wingdings 2" pitchFamily="18" charset="2"/>
              <a:buChar char="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2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ebdings" pitchFamily="18" charset="2"/>
              <a:buChar char="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 pitchFamily="18" charset="2"/>
              <a:buNone/>
              <a:defRPr/>
            </a:pPr>
            <a:r>
              <a:rPr lang="en-GB" sz="2000" b="1" dirty="0" smtClean="0"/>
              <a:t>Project Objectives:</a:t>
            </a:r>
            <a:endParaRPr lang="en-GB" sz="2400" b="1" dirty="0" smtClean="0"/>
          </a:p>
          <a:p>
            <a:pPr marL="0" indent="0">
              <a:buNone/>
              <a:defRPr/>
            </a:pPr>
            <a:r>
              <a:rPr lang="en-GB" sz="2400" dirty="0" smtClean="0"/>
              <a:t>=&gt; Build a generic, highly configurable and high performing BLM system.</a:t>
            </a:r>
          </a:p>
          <a:p>
            <a:pPr marL="0" indent="0">
              <a:buNone/>
              <a:defRPr/>
            </a:pPr>
            <a:r>
              <a:rPr lang="en-GB" sz="2400" dirty="0" smtClean="0"/>
              <a:t>=&gt; Design the Acquisition part able to accept several detector types.</a:t>
            </a:r>
          </a:p>
          <a:p>
            <a:pPr marL="0" indent="0">
              <a:buNone/>
              <a:defRPr/>
            </a:pPr>
            <a:r>
              <a:rPr lang="en-GB" sz="2400" dirty="0" smtClean="0"/>
              <a:t>=&gt; Use reprogrammable parts to target all injectors’ requirements.</a:t>
            </a:r>
          </a:p>
        </p:txBody>
      </p:sp>
    </p:spTree>
    <p:extLst>
      <p:ext uri="{BB962C8B-B14F-4D97-AF65-F5344CB8AC3E}">
        <p14:creationId xmlns:p14="http://schemas.microsoft.com/office/powerpoint/2010/main" val="322583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Acquisitions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20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sp>
        <p:nvSpPr>
          <p:cNvPr id="7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pic>
        <p:nvPicPr>
          <p:cNvPr id="3075" name="Picture 3" descr="\\cern.ch\dfs\Users\w\wvigano\Documents\Doc\BLEDP\Working\Test\PS_Test\14_11_2012\IC_MU16_deta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3925"/>
            <a:ext cx="64770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6781800" y="165679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Ionization Chamber</a:t>
            </a:r>
            <a:endParaRPr lang="en-GB" dirty="0" smtClean="0"/>
          </a:p>
        </p:txBody>
      </p:sp>
      <p:cxnSp>
        <p:nvCxnSpPr>
          <p:cNvPr id="79" name="Straight Arrow Connector 78"/>
          <p:cNvCxnSpPr/>
          <p:nvPr/>
        </p:nvCxnSpPr>
        <p:spPr>
          <a:xfrm flipH="1">
            <a:off x="5257800" y="1981200"/>
            <a:ext cx="24384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838200" y="2667001"/>
            <a:ext cx="8305800" cy="3619500"/>
            <a:chOff x="838200" y="2667001"/>
            <a:chExt cx="8305800" cy="3619500"/>
          </a:xfrm>
        </p:grpSpPr>
        <p:pic>
          <p:nvPicPr>
            <p:cNvPr id="3074" name="Picture 2" descr="\\cern.ch\dfs\Users\w\wvigano\Documents\Doc\BLEDP\Working\Test\PS_Test\14_11_2012\PEPII_MU16_detail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800" y="2667001"/>
              <a:ext cx="5791200" cy="3619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8" name="TextBox 77"/>
            <p:cNvSpPr txBox="1"/>
            <p:nvPr/>
          </p:nvSpPr>
          <p:spPr>
            <a:xfrm>
              <a:off x="838200" y="5410200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/>
                <a:t>PEPII on MU16</a:t>
              </a:r>
              <a:endParaRPr lang="en-GB" dirty="0" smtClean="0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V="1">
              <a:off x="2667000" y="5257800"/>
              <a:ext cx="1371600" cy="3810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362200" y="4419600"/>
            <a:ext cx="3124200" cy="914400"/>
            <a:chOff x="2362200" y="4419600"/>
            <a:chExt cx="3124200" cy="914400"/>
          </a:xfrm>
        </p:grpSpPr>
        <p:sp>
          <p:nvSpPr>
            <p:cNvPr id="13" name="TextBox 12"/>
            <p:cNvSpPr txBox="1"/>
            <p:nvPr/>
          </p:nvSpPr>
          <p:spPr>
            <a:xfrm>
              <a:off x="2819400" y="4419600"/>
              <a:ext cx="2133600" cy="276999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 smtClean="0"/>
                <a:t>500.000 acquisition points</a:t>
              </a:r>
              <a:endParaRPr lang="en-GB" sz="1200" dirty="0" smtClean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2362200" y="4558099"/>
              <a:ext cx="609600" cy="377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4800600" y="4595812"/>
              <a:ext cx="685800" cy="7381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Thank you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System Architecture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3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94707"/>
            <a:ext cx="8763000" cy="444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54356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Acquisition Crate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9439-9812-4D12-B474-E46662E3251D}" type="slidenum">
              <a:rPr lang="en-US" smtClean="0"/>
              <a:pPr/>
              <a:t>4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20" name="Left Brace 19"/>
          <p:cNvSpPr/>
          <p:nvPr/>
        </p:nvSpPr>
        <p:spPr>
          <a:xfrm rot="16200000">
            <a:off x="3810000" y="3352799"/>
            <a:ext cx="685801" cy="34290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743200" y="540127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Acquisition module (BLEDP)</a:t>
            </a:r>
            <a:endParaRPr lang="en-GB" b="1" dirty="0"/>
          </a:p>
          <a:p>
            <a:pPr algn="ctr"/>
            <a:r>
              <a:rPr lang="en-GB" dirty="0" smtClean="0"/>
              <a:t>Up to 8 modules with </a:t>
            </a:r>
            <a:br>
              <a:rPr lang="en-GB" dirty="0" smtClean="0"/>
            </a:br>
            <a:r>
              <a:rPr lang="en-GB" dirty="0" smtClean="0"/>
              <a:t>8 channel each</a:t>
            </a:r>
            <a:endParaRPr lang="en-GB" b="1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143000" y="3962400"/>
            <a:ext cx="1066800" cy="10856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2400" y="5029200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Main panel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Ref</a:t>
            </a:r>
            <a:r>
              <a:rPr lang="en-GB" dirty="0"/>
              <a:t>. current Input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LEDs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Power switch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6096000" y="3276600"/>
            <a:ext cx="1409700" cy="11618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934200" y="4438471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Control Unit</a:t>
            </a:r>
          </a:p>
          <a:p>
            <a:pPr algn="ctr"/>
            <a:r>
              <a:rPr lang="en-GB" dirty="0" smtClean="0"/>
              <a:t>Later version w/ advanced remote functions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10400" y="14478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Custom Backplane</a:t>
            </a:r>
          </a:p>
          <a:p>
            <a:pPr algn="ctr"/>
            <a:r>
              <a:rPr lang="it-IT" sz="1400" dirty="0" smtClean="0"/>
              <a:t>See next slide</a:t>
            </a:r>
            <a:endParaRPr lang="en-GB" sz="1400" dirty="0" smtClean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533900" y="1676400"/>
            <a:ext cx="2476500" cy="63363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98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Backplane of the Acquisition Crate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5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pic>
        <p:nvPicPr>
          <p:cNvPr id="3075" name="Picture 3" descr="\\cern.ch\dfs\Users\w\wvigano\Documents\Doc\BLEDP\Working\Pictures\Backplane\IMG_06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00" y="924600"/>
            <a:ext cx="720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943600" y="1143000"/>
            <a:ext cx="3200400" cy="50783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it-IT" b="1" dirty="0" smtClean="0"/>
              <a:t>CUSTOM BACKPLANE</a:t>
            </a:r>
            <a:endParaRPr lang="en-GB" b="1" dirty="0" smtClean="0"/>
          </a:p>
          <a:p>
            <a:pPr marL="285750" lvl="0" indent="-285750">
              <a:buFont typeface="Wingdings" pitchFamily="2" charset="2"/>
              <a:buChar char="§"/>
            </a:pPr>
            <a:r>
              <a:rPr lang="en-GB" dirty="0" smtClean="0"/>
              <a:t>Routing </a:t>
            </a:r>
            <a:r>
              <a:rPr lang="en-GB" dirty="0"/>
              <a:t>of </a:t>
            </a:r>
            <a:r>
              <a:rPr lang="en-GB" dirty="0" smtClean="0"/>
              <a:t>64 </a:t>
            </a:r>
            <a:r>
              <a:rPr lang="en-GB" dirty="0"/>
              <a:t>input cables to the 8</a:t>
            </a:r>
            <a:r>
              <a:rPr lang="en-GB" dirty="0" smtClean="0"/>
              <a:t> </a:t>
            </a:r>
            <a:r>
              <a:rPr lang="en-GB" dirty="0"/>
              <a:t>BLEDP </a:t>
            </a:r>
            <a:r>
              <a:rPr lang="en-GB" dirty="0" smtClean="0"/>
              <a:t>cards.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en-GB" dirty="0" smtClean="0"/>
              <a:t>48Vdc </a:t>
            </a:r>
            <a:r>
              <a:rPr lang="en-GB" dirty="0"/>
              <a:t>Power Distribution and protection by </a:t>
            </a:r>
            <a:r>
              <a:rPr lang="en-GB" dirty="0" smtClean="0"/>
              <a:t>Circuit Breakers .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it-IT" dirty="0" smtClean="0"/>
              <a:t>Redundant Power supply single failure tolerant.</a:t>
            </a:r>
            <a:endParaRPr lang="en-GB" dirty="0" smtClean="0"/>
          </a:p>
          <a:p>
            <a:pPr marL="285750" lvl="0" indent="-285750">
              <a:buFont typeface="Wingdings" pitchFamily="2" charset="2"/>
              <a:buChar char="§"/>
            </a:pPr>
            <a:r>
              <a:rPr lang="en-GB" dirty="0" smtClean="0"/>
              <a:t>Current Supply monitoring.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en-GB" dirty="0" smtClean="0"/>
              <a:t>Internal calibration current Source.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en-GB" dirty="0" smtClean="0"/>
              <a:t>Relays Multiplexer.</a:t>
            </a:r>
            <a:endParaRPr lang="en-GB" dirty="0"/>
          </a:p>
          <a:p>
            <a:pPr marL="285750" lvl="0" indent="-285750">
              <a:buFont typeface="Wingdings" pitchFamily="2" charset="2"/>
              <a:buChar char="§"/>
            </a:pPr>
            <a:r>
              <a:rPr lang="en-GB" dirty="0"/>
              <a:t>Geographical addressing </a:t>
            </a:r>
            <a:r>
              <a:rPr lang="en-GB" dirty="0" smtClean="0"/>
              <a:t>.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en-GB" dirty="0" smtClean="0"/>
              <a:t>Chip ID.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 smtClean="0"/>
              <a:t>Temperature </a:t>
            </a:r>
            <a:r>
              <a:rPr lang="en-GB" dirty="0"/>
              <a:t>and Relative Humidity </a:t>
            </a:r>
            <a:r>
              <a:rPr lang="en-GB" dirty="0" smtClean="0"/>
              <a:t>measurement.</a:t>
            </a:r>
            <a:r>
              <a:rPr lang="it-IT" dirty="0"/>
              <a:t> </a:t>
            </a:r>
            <a:endParaRPr lang="it-IT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it-IT" dirty="0" smtClean="0"/>
              <a:t>Low </a:t>
            </a:r>
            <a:r>
              <a:rPr lang="it-IT" dirty="0"/>
              <a:t>Leakage design.</a:t>
            </a:r>
            <a:endParaRPr lang="en-GB" dirty="0"/>
          </a:p>
          <a:p>
            <a:pPr lvl="0"/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46006" y="1249964"/>
            <a:ext cx="2656418" cy="2003100"/>
            <a:chOff x="117093" y="889610"/>
            <a:chExt cx="4015446" cy="3529990"/>
          </a:xfrm>
        </p:grpSpPr>
        <p:sp>
          <p:nvSpPr>
            <p:cNvPr id="52" name="Rounded Rectangle 51"/>
            <p:cNvSpPr/>
            <p:nvPr/>
          </p:nvSpPr>
          <p:spPr>
            <a:xfrm>
              <a:off x="117093" y="889610"/>
              <a:ext cx="4015446" cy="3529990"/>
            </a:xfrm>
            <a:prstGeom prst="roundRect">
              <a:avLst>
                <a:gd name="adj" fmla="val 8902"/>
              </a:avLst>
            </a:prstGeom>
            <a:solidFill>
              <a:schemeClr val="bg1"/>
            </a:solidFill>
            <a:ln w="1270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898649" y="3561632"/>
              <a:ext cx="2552700" cy="771925"/>
              <a:chOff x="898649" y="3561632"/>
              <a:chExt cx="2552700" cy="771925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813049" y="3561632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041649" y="3561632"/>
                <a:ext cx="0" cy="76200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810799" y="4323632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 flipV="1">
                <a:off x="2308349" y="3568832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 flipV="1">
                <a:off x="2308349" y="3561632"/>
                <a:ext cx="0" cy="76200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2306099" y="4333557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 15"/>
              <p:cNvSpPr/>
              <p:nvPr/>
            </p:nvSpPr>
            <p:spPr>
              <a:xfrm>
                <a:off x="2346449" y="3611432"/>
                <a:ext cx="11049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841749" y="37902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841749" y="39426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841749" y="40950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841749" y="42474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2841749" y="36378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/>
            </p:nvSpPr>
            <p:spPr>
              <a:xfrm flipH="1">
                <a:off x="898649" y="3611432"/>
                <a:ext cx="11049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H="1">
                <a:off x="917699" y="37902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917699" y="39426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>
                <a:off x="917699" y="40950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917699" y="42474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917699" y="3637832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293997" y="946323"/>
              <a:ext cx="3733800" cy="461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Standard Vias and True </a:t>
              </a:r>
              <a:r>
                <a:rPr lang="en-GB" sz="1100" dirty="0"/>
                <a:t>h</a:t>
              </a:r>
              <a:r>
                <a:rPr lang="en-GB" sz="1100" dirty="0" smtClean="0"/>
                <a:t>ole footprint 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63000" y="3192302"/>
              <a:ext cx="3733800" cy="461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Modified </a:t>
              </a:r>
              <a:r>
                <a:rPr lang="en-GB" sz="1100" dirty="0" err="1" smtClean="0"/>
                <a:t>Vias</a:t>
              </a:r>
              <a:r>
                <a:rPr lang="en-GB" sz="1100" dirty="0" smtClean="0"/>
                <a:t> and True hole footprint </a:t>
              </a:r>
            </a:p>
          </p:txBody>
        </p:sp>
        <p:sp>
          <p:nvSpPr>
            <p:cNvPr id="31" name="Down Arrow 30"/>
            <p:cNvSpPr/>
            <p:nvPr/>
          </p:nvSpPr>
          <p:spPr>
            <a:xfrm>
              <a:off x="1963199" y="2693463"/>
              <a:ext cx="459450" cy="534517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1078497" y="1354089"/>
              <a:ext cx="2142002" cy="1226628"/>
              <a:chOff x="1078497" y="1354089"/>
              <a:chExt cx="2142002" cy="1226628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1810799" y="1779063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2039399" y="1779063"/>
                <a:ext cx="0" cy="76200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1810799" y="2541063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 flipV="1">
                <a:off x="2306099" y="1786263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 flipV="1">
                <a:off x="2306099" y="1779063"/>
                <a:ext cx="0" cy="76200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H="1" flipV="1">
                <a:off x="2306099" y="2541063"/>
                <a:ext cx="228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1124999" y="1828863"/>
                <a:ext cx="8763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344199" y="1828863"/>
                <a:ext cx="8763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>
                <a:off x="1124999" y="23124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1124999" y="24648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1124999" y="21600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1124999" y="20076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124999" y="18552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2344199" y="23124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2344199" y="24648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2344199" y="21600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2344199" y="20076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2344199" y="1855263"/>
                <a:ext cx="8382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Bent Arrow 50"/>
              <p:cNvSpPr/>
              <p:nvPr/>
            </p:nvSpPr>
            <p:spPr>
              <a:xfrm rot="5400000">
                <a:off x="1056926" y="1375660"/>
                <a:ext cx="1226628" cy="1183486"/>
              </a:xfrm>
              <a:prstGeom prst="bentArrow">
                <a:avLst>
                  <a:gd name="adj1" fmla="val 25000"/>
                  <a:gd name="adj2" fmla="val 7614"/>
                  <a:gd name="adj3" fmla="val 0"/>
                  <a:gd name="adj4" fmla="val 43750"/>
                </a:avLst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3061056" y="3816020"/>
            <a:ext cx="2674056" cy="2168927"/>
            <a:chOff x="6292506" y="4098508"/>
            <a:chExt cx="2781806" cy="2168927"/>
          </a:xfrm>
        </p:grpSpPr>
        <p:sp>
          <p:nvSpPr>
            <p:cNvPr id="55" name="Rounded Rectangle 54"/>
            <p:cNvSpPr/>
            <p:nvPr/>
          </p:nvSpPr>
          <p:spPr>
            <a:xfrm>
              <a:off x="6292506" y="4098508"/>
              <a:ext cx="2781806" cy="2168927"/>
            </a:xfrm>
            <a:prstGeom prst="roundRect">
              <a:avLst>
                <a:gd name="adj" fmla="val 8902"/>
              </a:avLst>
            </a:prstGeom>
            <a:solidFill>
              <a:schemeClr val="bg1"/>
            </a:solidFill>
            <a:ln w="1270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 dirty="0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6425326" y="4700772"/>
              <a:ext cx="2552700" cy="893285"/>
              <a:chOff x="6423803" y="3881349"/>
              <a:chExt cx="2552700" cy="893285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7871603" y="4096034"/>
                <a:ext cx="11049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8366903" y="42748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8366903" y="44272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8366903" y="45796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8366903" y="47320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8366903" y="41224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Rectangle 67"/>
              <p:cNvSpPr/>
              <p:nvPr/>
            </p:nvSpPr>
            <p:spPr>
              <a:xfrm flipH="1">
                <a:off x="6423803" y="4096034"/>
                <a:ext cx="1104900" cy="678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69" name="Straight Connector 68"/>
              <p:cNvCxnSpPr/>
              <p:nvPr/>
            </p:nvCxnSpPr>
            <p:spPr>
              <a:xfrm flipH="1">
                <a:off x="6442853" y="42748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H="1">
                <a:off x="6442853" y="44272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H="1">
                <a:off x="6442853" y="45796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H="1">
                <a:off x="6442853" y="4732034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H="1">
                <a:off x="6442853" y="4126468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Rectangle 73"/>
              <p:cNvSpPr/>
              <p:nvPr/>
            </p:nvSpPr>
            <p:spPr>
              <a:xfrm>
                <a:off x="7239000" y="4022882"/>
                <a:ext cx="289703" cy="7215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7863191" y="4008766"/>
                <a:ext cx="289703" cy="7215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cxnSp>
            <p:nvCxnSpPr>
              <p:cNvPr id="76" name="Straight Connector 75"/>
              <p:cNvCxnSpPr/>
              <p:nvPr/>
            </p:nvCxnSpPr>
            <p:spPr>
              <a:xfrm>
                <a:off x="8137515" y="4078666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6608547" y="4071873"/>
                <a:ext cx="609600" cy="0"/>
              </a:xfrm>
              <a:prstGeom prst="line">
                <a:avLst/>
              </a:prstGeom>
              <a:ln w="285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Rectangle 77"/>
              <p:cNvSpPr/>
              <p:nvPr/>
            </p:nvSpPr>
            <p:spPr>
              <a:xfrm>
                <a:off x="7383851" y="3886200"/>
                <a:ext cx="144852" cy="12256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7848094" y="3881349"/>
                <a:ext cx="144852" cy="12256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7528702" y="3886199"/>
                <a:ext cx="319391" cy="1177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7078733" y="5813791"/>
              <a:ext cx="9772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Hole</a:t>
              </a:r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 flipV="1">
              <a:off x="7620705" y="5551457"/>
              <a:ext cx="69215" cy="29336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6888607" y="4098508"/>
              <a:ext cx="17040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High Insulation Capacitor</a:t>
              </a:r>
            </a:p>
          </p:txBody>
        </p:sp>
        <p:cxnSp>
          <p:nvCxnSpPr>
            <p:cNvPr id="60" name="Straight Arrow Connector 59"/>
            <p:cNvCxnSpPr>
              <a:endCxn id="80" idx="0"/>
            </p:cNvCxnSpPr>
            <p:nvPr/>
          </p:nvCxnSpPr>
          <p:spPr>
            <a:xfrm flipH="1">
              <a:off x="7689921" y="4401480"/>
              <a:ext cx="21537" cy="30414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8108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ounded Rectangle 79"/>
          <p:cNvSpPr/>
          <p:nvPr/>
        </p:nvSpPr>
        <p:spPr>
          <a:xfrm>
            <a:off x="4446450" y="1295400"/>
            <a:ext cx="4592700" cy="3505200"/>
          </a:xfrm>
          <a:prstGeom prst="roundRect">
            <a:avLst>
              <a:gd name="adj" fmla="val 7629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t"/>
          <a:lstStyle/>
          <a:p>
            <a:pPr algn="ctr"/>
            <a:r>
              <a:rPr lang="it-IT" sz="1600" b="1" dirty="0" smtClean="0"/>
              <a:t>Acquisition Module</a:t>
            </a:r>
            <a:endParaRPr lang="en-GB" sz="1600" b="1" dirty="0"/>
          </a:p>
        </p:txBody>
      </p:sp>
      <p:sp>
        <p:nvSpPr>
          <p:cNvPr id="126" name="Right Arrow 125"/>
          <p:cNvSpPr/>
          <p:nvPr/>
        </p:nvSpPr>
        <p:spPr>
          <a:xfrm rot="16200000">
            <a:off x="5702031" y="2646337"/>
            <a:ext cx="1256239" cy="1905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Keeping Down the Power Supply Noise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6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914400" y="2819400"/>
            <a:ext cx="961950" cy="10668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Ac/Dc Converter</a:t>
            </a:r>
            <a:endParaRPr lang="en-GB" sz="1600" dirty="0"/>
          </a:p>
        </p:txBody>
      </p:sp>
      <p:sp>
        <p:nvSpPr>
          <p:cNvPr id="4" name="Right Arrow 3"/>
          <p:cNvSpPr/>
          <p:nvPr/>
        </p:nvSpPr>
        <p:spPr>
          <a:xfrm>
            <a:off x="1876350" y="3200400"/>
            <a:ext cx="685800" cy="3810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Rounded Rectangle 77"/>
          <p:cNvSpPr/>
          <p:nvPr/>
        </p:nvSpPr>
        <p:spPr>
          <a:xfrm>
            <a:off x="2579550" y="2100900"/>
            <a:ext cx="1143000" cy="26289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b="1" dirty="0" smtClean="0"/>
              <a:t>Backplane</a:t>
            </a:r>
          </a:p>
          <a:p>
            <a:pPr algn="ctr"/>
            <a:endParaRPr lang="it-IT" sz="1600" dirty="0" smtClean="0"/>
          </a:p>
          <a:p>
            <a:pPr algn="ctr"/>
            <a:r>
              <a:rPr lang="it-IT" sz="1600" dirty="0" smtClean="0"/>
              <a:t>Protections+ Filters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876350" y="2819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48V</a:t>
            </a:r>
            <a:r>
              <a:rPr lang="it-IT" baseline="-25000" dirty="0" smtClean="0"/>
              <a:t>DC</a:t>
            </a:r>
            <a:endParaRPr lang="en-GB" baseline="-25000" dirty="0"/>
          </a:p>
        </p:txBody>
      </p:sp>
      <p:sp>
        <p:nvSpPr>
          <p:cNvPr id="81" name="Right Arrow 80"/>
          <p:cNvSpPr/>
          <p:nvPr/>
        </p:nvSpPr>
        <p:spPr>
          <a:xfrm>
            <a:off x="3734700" y="3581400"/>
            <a:ext cx="685800" cy="3810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TextBox 81"/>
          <p:cNvSpPr txBox="1"/>
          <p:nvPr/>
        </p:nvSpPr>
        <p:spPr>
          <a:xfrm>
            <a:off x="3726150" y="321206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48V</a:t>
            </a:r>
            <a:r>
              <a:rPr lang="it-IT" baseline="-25000" dirty="0" smtClean="0"/>
              <a:t>DC</a:t>
            </a:r>
            <a:endParaRPr lang="en-GB" baseline="-25000" dirty="0"/>
          </a:p>
        </p:txBody>
      </p:sp>
      <p:sp>
        <p:nvSpPr>
          <p:cNvPr id="101" name="Rounded Rectangle 100"/>
          <p:cNvSpPr/>
          <p:nvPr/>
        </p:nvSpPr>
        <p:spPr>
          <a:xfrm>
            <a:off x="7477050" y="3185250"/>
            <a:ext cx="1524000" cy="3483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FPGA + Logic</a:t>
            </a:r>
            <a:endParaRPr lang="en-GB" sz="1600" dirty="0"/>
          </a:p>
        </p:txBody>
      </p:sp>
      <p:sp>
        <p:nvSpPr>
          <p:cNvPr id="102" name="Right Arrow 101"/>
          <p:cNvSpPr/>
          <p:nvPr/>
        </p:nvSpPr>
        <p:spPr>
          <a:xfrm>
            <a:off x="5938800" y="4082400"/>
            <a:ext cx="685800" cy="1905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6" name="Rounded Rectangle 105"/>
          <p:cNvSpPr/>
          <p:nvPr/>
        </p:nvSpPr>
        <p:spPr>
          <a:xfrm>
            <a:off x="7477050" y="3983550"/>
            <a:ext cx="1524000" cy="3882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Analog</a:t>
            </a:r>
            <a:endParaRPr lang="en-GB" sz="1600" dirty="0"/>
          </a:p>
        </p:txBody>
      </p:sp>
      <p:sp>
        <p:nvSpPr>
          <p:cNvPr id="109" name="TextBox 108"/>
          <p:cNvSpPr txBox="1"/>
          <p:nvPr/>
        </p:nvSpPr>
        <p:spPr>
          <a:xfrm>
            <a:off x="6057300" y="3729343"/>
            <a:ext cx="904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5V</a:t>
            </a:r>
            <a:r>
              <a:rPr lang="it-IT" baseline="-25000" dirty="0" smtClean="0"/>
              <a:t>DC</a:t>
            </a:r>
            <a:endParaRPr lang="en-GB" baseline="-25000" dirty="0"/>
          </a:p>
        </p:txBody>
      </p:sp>
      <p:sp>
        <p:nvSpPr>
          <p:cNvPr id="10" name="Up-Down Arrow 9"/>
          <p:cNvSpPr/>
          <p:nvPr/>
        </p:nvSpPr>
        <p:spPr>
          <a:xfrm>
            <a:off x="7858050" y="3533550"/>
            <a:ext cx="266700" cy="450000"/>
          </a:xfrm>
          <a:prstGeom prst="up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ounded Rectangle 110"/>
          <p:cNvSpPr/>
          <p:nvPr/>
        </p:nvSpPr>
        <p:spPr>
          <a:xfrm>
            <a:off x="4467150" y="3144450"/>
            <a:ext cx="609600" cy="4054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Filter</a:t>
            </a:r>
            <a:endParaRPr lang="en-GB" sz="1600" dirty="0"/>
          </a:p>
        </p:txBody>
      </p:sp>
      <p:sp>
        <p:nvSpPr>
          <p:cNvPr id="112" name="Rounded Rectangle 111"/>
          <p:cNvSpPr/>
          <p:nvPr/>
        </p:nvSpPr>
        <p:spPr>
          <a:xfrm>
            <a:off x="4473150" y="4004432"/>
            <a:ext cx="609600" cy="4054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Filter</a:t>
            </a:r>
            <a:endParaRPr lang="en-GB" sz="1600" dirty="0"/>
          </a:p>
        </p:txBody>
      </p:sp>
      <p:sp>
        <p:nvSpPr>
          <p:cNvPr id="113" name="Right Arrow 112"/>
          <p:cNvSpPr/>
          <p:nvPr/>
        </p:nvSpPr>
        <p:spPr>
          <a:xfrm>
            <a:off x="5097225" y="3264150"/>
            <a:ext cx="190500" cy="1905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4" name="Right Arrow 113"/>
          <p:cNvSpPr/>
          <p:nvPr/>
        </p:nvSpPr>
        <p:spPr>
          <a:xfrm>
            <a:off x="5097225" y="4111907"/>
            <a:ext cx="190500" cy="1905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6" name="Right Arrow 115"/>
          <p:cNvSpPr/>
          <p:nvPr/>
        </p:nvSpPr>
        <p:spPr>
          <a:xfrm>
            <a:off x="7262400" y="3281657"/>
            <a:ext cx="190500" cy="1905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7" name="Rounded Rectangle 116"/>
          <p:cNvSpPr/>
          <p:nvPr/>
        </p:nvSpPr>
        <p:spPr>
          <a:xfrm>
            <a:off x="6656550" y="3983550"/>
            <a:ext cx="609600" cy="4054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Filter</a:t>
            </a:r>
            <a:endParaRPr lang="en-GB" sz="1600" dirty="0"/>
          </a:p>
        </p:txBody>
      </p:sp>
      <p:sp>
        <p:nvSpPr>
          <p:cNvPr id="119" name="TextBox 118"/>
          <p:cNvSpPr txBox="1"/>
          <p:nvPr/>
        </p:nvSpPr>
        <p:spPr>
          <a:xfrm>
            <a:off x="8163750" y="3573884"/>
            <a:ext cx="904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LVDS</a:t>
            </a:r>
            <a:endParaRPr lang="en-GB" baseline="-25000" dirty="0"/>
          </a:p>
        </p:txBody>
      </p:sp>
      <p:sp>
        <p:nvSpPr>
          <p:cNvPr id="120" name="Rounded Rectangle 119"/>
          <p:cNvSpPr/>
          <p:nvPr/>
        </p:nvSpPr>
        <p:spPr>
          <a:xfrm>
            <a:off x="76200" y="3156332"/>
            <a:ext cx="609600" cy="4054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Filter</a:t>
            </a:r>
            <a:endParaRPr lang="en-GB" sz="1600" dirty="0"/>
          </a:p>
        </p:txBody>
      </p:sp>
      <p:sp>
        <p:nvSpPr>
          <p:cNvPr id="121" name="Right Arrow 120"/>
          <p:cNvSpPr/>
          <p:nvPr/>
        </p:nvSpPr>
        <p:spPr>
          <a:xfrm>
            <a:off x="688275" y="3229500"/>
            <a:ext cx="190500" cy="2757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2" name="Right Arrow 121"/>
          <p:cNvSpPr/>
          <p:nvPr/>
        </p:nvSpPr>
        <p:spPr>
          <a:xfrm rot="5400000">
            <a:off x="139559" y="2770591"/>
            <a:ext cx="482882" cy="2757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TextBox 122"/>
          <p:cNvSpPr txBox="1"/>
          <p:nvPr/>
        </p:nvSpPr>
        <p:spPr>
          <a:xfrm>
            <a:off x="75150" y="2255100"/>
            <a:ext cx="91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220V</a:t>
            </a:r>
            <a:r>
              <a:rPr lang="it-IT" baseline="-25000" dirty="0" smtClean="0"/>
              <a:t>AC</a:t>
            </a:r>
            <a:endParaRPr lang="en-GB" baseline="-25000" dirty="0"/>
          </a:p>
        </p:txBody>
      </p:sp>
      <p:sp>
        <p:nvSpPr>
          <p:cNvPr id="124" name="Right Arrow 123"/>
          <p:cNvSpPr/>
          <p:nvPr/>
        </p:nvSpPr>
        <p:spPr>
          <a:xfrm rot="16200000">
            <a:off x="5896980" y="2977171"/>
            <a:ext cx="506041" cy="1905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" name="Right Arrow 97"/>
          <p:cNvSpPr/>
          <p:nvPr/>
        </p:nvSpPr>
        <p:spPr>
          <a:xfrm>
            <a:off x="5967000" y="3272100"/>
            <a:ext cx="685800" cy="1905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5" name="Rounded Rectangle 114"/>
          <p:cNvSpPr/>
          <p:nvPr/>
        </p:nvSpPr>
        <p:spPr>
          <a:xfrm>
            <a:off x="6652800" y="3166982"/>
            <a:ext cx="609600" cy="40545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Filter</a:t>
            </a:r>
            <a:endParaRPr lang="en-GB" sz="1600" dirty="0"/>
          </a:p>
        </p:txBody>
      </p:sp>
      <p:sp>
        <p:nvSpPr>
          <p:cNvPr id="125" name="Rounded Rectangle 124"/>
          <p:cNvSpPr/>
          <p:nvPr/>
        </p:nvSpPr>
        <p:spPr>
          <a:xfrm>
            <a:off x="6624600" y="2362883"/>
            <a:ext cx="1300200" cy="45583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Dc/Dc 1.2V</a:t>
            </a:r>
            <a:r>
              <a:rPr lang="it-IT" sz="1600" baseline="-25000" dirty="0" smtClean="0"/>
              <a:t>DC</a:t>
            </a:r>
            <a:endParaRPr lang="en-GB" sz="1600" dirty="0"/>
          </a:p>
        </p:txBody>
      </p:sp>
      <p:sp>
        <p:nvSpPr>
          <p:cNvPr id="127" name="Rounded Rectangle 126"/>
          <p:cNvSpPr/>
          <p:nvPr/>
        </p:nvSpPr>
        <p:spPr>
          <a:xfrm>
            <a:off x="6624600" y="1642148"/>
            <a:ext cx="1300200" cy="45583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LDO 2.5V</a:t>
            </a:r>
            <a:r>
              <a:rPr lang="it-IT" sz="1600" baseline="-25000" dirty="0" smtClean="0"/>
              <a:t>DC</a:t>
            </a:r>
            <a:endParaRPr lang="en-GB" sz="1600" dirty="0"/>
          </a:p>
        </p:txBody>
      </p:sp>
      <p:sp>
        <p:nvSpPr>
          <p:cNvPr id="128" name="Rounded Rectangle 127"/>
          <p:cNvSpPr/>
          <p:nvPr/>
        </p:nvSpPr>
        <p:spPr>
          <a:xfrm>
            <a:off x="7924800" y="2362883"/>
            <a:ext cx="609600" cy="45651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Filter</a:t>
            </a:r>
            <a:endParaRPr lang="en-GB" sz="1600" dirty="0"/>
          </a:p>
        </p:txBody>
      </p:sp>
      <p:sp>
        <p:nvSpPr>
          <p:cNvPr id="129" name="Rounded Rectangle 128"/>
          <p:cNvSpPr/>
          <p:nvPr/>
        </p:nvSpPr>
        <p:spPr>
          <a:xfrm>
            <a:off x="7924800" y="1644382"/>
            <a:ext cx="609600" cy="45651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Filter</a:t>
            </a:r>
            <a:endParaRPr lang="en-GB" sz="1600" dirty="0"/>
          </a:p>
        </p:txBody>
      </p:sp>
      <p:sp>
        <p:nvSpPr>
          <p:cNvPr id="130" name="Right Arrow 129"/>
          <p:cNvSpPr/>
          <p:nvPr/>
        </p:nvSpPr>
        <p:spPr>
          <a:xfrm rot="5400000">
            <a:off x="8046607" y="2916610"/>
            <a:ext cx="346785" cy="1905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8534400" y="1870065"/>
            <a:ext cx="176625" cy="11113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ight Arrow 130"/>
          <p:cNvSpPr/>
          <p:nvPr/>
        </p:nvSpPr>
        <p:spPr>
          <a:xfrm rot="5400000">
            <a:off x="8057329" y="2428514"/>
            <a:ext cx="1307392" cy="1905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2" name="TextBox 131"/>
          <p:cNvSpPr txBox="1"/>
          <p:nvPr/>
        </p:nvSpPr>
        <p:spPr>
          <a:xfrm>
            <a:off x="1114087" y="5181600"/>
            <a:ext cx="73157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it-IT" dirty="0" smtClean="0"/>
              <a:t>Several PCB layers are used as ground planes. </a:t>
            </a:r>
          </a:p>
          <a:p>
            <a:endParaRPr lang="it-IT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it-IT" dirty="0" smtClean="0"/>
              <a:t>The star point connection is done on the Dc/Dc converters’ ground.</a:t>
            </a:r>
            <a:endParaRPr lang="en-GB" baseline="-25000" dirty="0"/>
          </a:p>
        </p:txBody>
      </p:sp>
      <p:sp>
        <p:nvSpPr>
          <p:cNvPr id="4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5287725" y="3060000"/>
            <a:ext cx="762000" cy="6096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Dc/Dc</a:t>
            </a:r>
          </a:p>
          <a:p>
            <a:pPr algn="ctr"/>
            <a:r>
              <a:rPr lang="it-IT" sz="1600" dirty="0" smtClean="0"/>
              <a:t>3.3V</a:t>
            </a:r>
            <a:r>
              <a:rPr lang="it-IT" sz="1600" baseline="-25000" dirty="0" smtClean="0"/>
              <a:t>DC</a:t>
            </a:r>
            <a:endParaRPr lang="en-GB" sz="1600" dirty="0"/>
          </a:p>
        </p:txBody>
      </p:sp>
      <p:sp>
        <p:nvSpPr>
          <p:cNvPr id="97" name="Rounded Rectangle 96"/>
          <p:cNvSpPr/>
          <p:nvPr/>
        </p:nvSpPr>
        <p:spPr>
          <a:xfrm>
            <a:off x="5287725" y="3871950"/>
            <a:ext cx="762000" cy="6096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Dc/Dc</a:t>
            </a:r>
          </a:p>
          <a:p>
            <a:pPr algn="ctr"/>
            <a:r>
              <a:rPr lang="it-IT" sz="1600" dirty="0" smtClean="0"/>
              <a:t>5V</a:t>
            </a:r>
            <a:r>
              <a:rPr lang="it-IT" sz="1600" baseline="-25000" dirty="0" smtClean="0"/>
              <a:t>DC</a:t>
            </a:r>
            <a:endParaRPr lang="en-GB" sz="1600" dirty="0"/>
          </a:p>
        </p:txBody>
      </p:sp>
      <p:sp>
        <p:nvSpPr>
          <p:cNvPr id="108" name="TextBox 107"/>
          <p:cNvSpPr txBox="1"/>
          <p:nvPr/>
        </p:nvSpPr>
        <p:spPr>
          <a:xfrm>
            <a:off x="6309900" y="2819400"/>
            <a:ext cx="855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3.3V</a:t>
            </a:r>
            <a:r>
              <a:rPr lang="it-IT" baseline="-25000" dirty="0" smtClean="0"/>
              <a:t>DC</a:t>
            </a:r>
            <a:endParaRPr lang="en-GB" baseline="-25000" dirty="0"/>
          </a:p>
        </p:txBody>
      </p:sp>
      <p:sp>
        <p:nvSpPr>
          <p:cNvPr id="46" name="Right Arrow 45"/>
          <p:cNvSpPr/>
          <p:nvPr/>
        </p:nvSpPr>
        <p:spPr>
          <a:xfrm>
            <a:off x="7270050" y="4091025"/>
            <a:ext cx="190500" cy="190500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ounded Rectangle 46"/>
          <p:cNvSpPr/>
          <p:nvPr/>
        </p:nvSpPr>
        <p:spPr>
          <a:xfrm>
            <a:off x="6009600" y="1656950"/>
            <a:ext cx="609600" cy="45651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Filter</a:t>
            </a:r>
            <a:endParaRPr lang="en-GB" sz="1600" dirty="0"/>
          </a:p>
        </p:txBody>
      </p:sp>
      <p:sp>
        <p:nvSpPr>
          <p:cNvPr id="48" name="Rounded Rectangle 47"/>
          <p:cNvSpPr/>
          <p:nvPr/>
        </p:nvSpPr>
        <p:spPr>
          <a:xfrm>
            <a:off x="6009600" y="2362883"/>
            <a:ext cx="609600" cy="45651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" tIns="3600" rIns="10800" bIns="3600" rtlCol="0" anchor="ctr"/>
          <a:lstStyle/>
          <a:p>
            <a:pPr algn="ctr"/>
            <a:r>
              <a:rPr lang="it-IT" sz="1600" dirty="0" smtClean="0"/>
              <a:t>Filter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5009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Acquisition module (BLEDP)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7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76004" y="2072196"/>
            <a:ext cx="4753992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D:\lhcblm\Christos\temporary\technicalBoard\BLED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108075"/>
            <a:ext cx="517525" cy="437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6286500" y="4305805"/>
            <a:ext cx="1409700" cy="3908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77000" y="4696663"/>
            <a:ext cx="2456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Backplane connection</a:t>
            </a:r>
          </a:p>
          <a:p>
            <a:pPr algn="ctr"/>
            <a:r>
              <a:rPr lang="en-GB" dirty="0" smtClean="0"/>
              <a:t>Analogue inputs, power and control </a:t>
            </a:r>
          </a:p>
        </p:txBody>
      </p:sp>
      <p:cxnSp>
        <p:nvCxnSpPr>
          <p:cNvPr id="13" name="Straight Arrow Connector 12"/>
          <p:cNvCxnSpPr>
            <a:stCxn id="14" idx="0"/>
          </p:cNvCxnSpPr>
          <p:nvPr/>
        </p:nvCxnSpPr>
        <p:spPr>
          <a:xfrm flipV="1">
            <a:off x="1533072" y="4876800"/>
            <a:ext cx="1228271" cy="2958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" y="5172670"/>
            <a:ext cx="2456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SFP connectors</a:t>
            </a:r>
          </a:p>
          <a:p>
            <a:pPr algn="ctr"/>
            <a:r>
              <a:rPr lang="en-GB" dirty="0" smtClean="0"/>
              <a:t>Gigabit optical and/or Ethernet links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81800" y="3392269"/>
            <a:ext cx="1799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FPGA </a:t>
            </a:r>
          </a:p>
          <a:p>
            <a:pPr algn="ctr"/>
            <a:r>
              <a:rPr lang="en-GB" dirty="0" smtClean="0"/>
              <a:t>Altera Cyclone IV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562600" y="3700629"/>
            <a:ext cx="1295400" cy="1192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533072" y="3548482"/>
            <a:ext cx="1228271" cy="252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52400" y="3801070"/>
            <a:ext cx="2456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JTAG connection</a:t>
            </a:r>
          </a:p>
          <a:p>
            <a:pPr algn="ctr"/>
            <a:r>
              <a:rPr lang="en-GB" dirty="0" smtClean="0"/>
              <a:t>Local programming </a:t>
            </a:r>
            <a:br>
              <a:rPr lang="en-GB" dirty="0" smtClean="0"/>
            </a:br>
            <a:r>
              <a:rPr lang="en-GB" dirty="0" smtClean="0"/>
              <a:t>and diagnostics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29400" y="2286000"/>
            <a:ext cx="17997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Acquisition </a:t>
            </a:r>
          </a:p>
          <a:p>
            <a:pPr algn="ctr"/>
            <a:r>
              <a:rPr lang="en-GB" dirty="0"/>
              <a:t>d</a:t>
            </a:r>
            <a:r>
              <a:rPr lang="en-GB" dirty="0" smtClean="0"/>
              <a:t>igitisation of 8 channels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1447800"/>
            <a:ext cx="215963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Currently verifying </a:t>
            </a:r>
            <a:br>
              <a:rPr lang="en-GB" dirty="0" smtClean="0"/>
            </a:br>
            <a:r>
              <a:rPr lang="en-GB" dirty="0"/>
              <a:t>version 2 </a:t>
            </a:r>
            <a:r>
              <a:rPr lang="en-GB" dirty="0" smtClean="0"/>
              <a:t>of the </a:t>
            </a:r>
            <a:endParaRPr lang="en-GB" dirty="0"/>
          </a:p>
          <a:p>
            <a:r>
              <a:rPr lang="en-GB" dirty="0" smtClean="0"/>
              <a:t>printed circuit board </a:t>
            </a:r>
            <a:endParaRPr lang="en-GB" dirty="0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69500" y="863025"/>
            <a:ext cx="3704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Circuit Breakers </a:t>
            </a:r>
          </a:p>
          <a:p>
            <a:pPr algn="ctr"/>
            <a:r>
              <a:rPr lang="it-IT" sz="1600" dirty="0" smtClean="0"/>
              <a:t>Stop the failure propagation</a:t>
            </a:r>
            <a:endParaRPr lang="en-GB" sz="1600" dirty="0" smtClean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562600" y="1371600"/>
            <a:ext cx="433443" cy="9108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562600" y="1371600"/>
            <a:ext cx="433443" cy="16839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Right Brace 2"/>
          <p:cNvSpPr/>
          <p:nvPr/>
        </p:nvSpPr>
        <p:spPr>
          <a:xfrm>
            <a:off x="6248400" y="1786357"/>
            <a:ext cx="304800" cy="1752600"/>
          </a:xfrm>
          <a:prstGeom prst="rightBrace">
            <a:avLst>
              <a:gd name="adj1" fmla="val 48958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4347486" y="5743392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Local power supplies</a:t>
            </a:r>
          </a:p>
          <a:p>
            <a:pPr algn="ctr"/>
            <a:r>
              <a:rPr lang="it-IT" dirty="0" smtClean="0"/>
              <a:t>Separated for Digital and Analog</a:t>
            </a:r>
            <a:endParaRPr lang="en-GB" dirty="0" smtClean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562600" y="4876800"/>
            <a:ext cx="66675" cy="8665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5029200" y="5105400"/>
            <a:ext cx="533400" cy="6379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4648200" y="5172670"/>
            <a:ext cx="914400" cy="5719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59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Acquisition principle </a:t>
            </a:r>
            <a:r>
              <a:rPr lang="en-GB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(FDFC &amp; DADC)</a:t>
            </a:r>
            <a:endParaRPr lang="en-GB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6143" y="990600"/>
            <a:ext cx="8711899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00" b="1" dirty="0" smtClean="0"/>
              <a:t>The input channel circuit is able to measure current input from </a:t>
            </a:r>
            <a:r>
              <a:rPr lang="en-GB" sz="1900" b="1" dirty="0" smtClean="0">
                <a:solidFill>
                  <a:schemeClr val="tx2"/>
                </a:solidFill>
              </a:rPr>
              <a:t>10pA</a:t>
            </a:r>
            <a:r>
              <a:rPr lang="en-GB" sz="1900" b="1" dirty="0" smtClean="0"/>
              <a:t> to </a:t>
            </a:r>
            <a:r>
              <a:rPr lang="en-GB" sz="1900" b="1" dirty="0" smtClean="0">
                <a:solidFill>
                  <a:schemeClr val="tx2"/>
                </a:solidFill>
              </a:rPr>
              <a:t>200mA</a:t>
            </a:r>
            <a:r>
              <a:rPr lang="en-GB" sz="1900" b="1" dirty="0" smtClean="0"/>
              <a:t>.</a:t>
            </a:r>
          </a:p>
          <a:p>
            <a:r>
              <a:rPr lang="en-GB" sz="1400" dirty="0" smtClean="0"/>
              <a:t>The measurement of the current input is performed by two different techniques: </a:t>
            </a:r>
          </a:p>
          <a:p>
            <a:pPr marL="342900" indent="-342900">
              <a:buFontTx/>
              <a:buAutoNum type="arabicParenR"/>
            </a:pPr>
            <a:r>
              <a:rPr lang="en-GB" sz="1400" dirty="0" smtClean="0"/>
              <a:t>Fully Differential Current to Frequency Converter (FDFC</a:t>
            </a:r>
            <a:r>
              <a:rPr lang="en-GB" sz="1400" dirty="0"/>
              <a:t>) </a:t>
            </a:r>
            <a:r>
              <a:rPr lang="en-GB" sz="1400" dirty="0" smtClean="0"/>
              <a:t>used in the range </a:t>
            </a:r>
            <a:r>
              <a:rPr lang="en-GB" sz="1400" b="1" dirty="0" smtClean="0"/>
              <a:t>10pA to 30mA</a:t>
            </a:r>
          </a:p>
          <a:p>
            <a:pPr marL="342900" indent="-342900">
              <a:buFontTx/>
              <a:buAutoNum type="arabicParenR"/>
            </a:pPr>
            <a:r>
              <a:rPr lang="en-GB" sz="1400" dirty="0" smtClean="0"/>
              <a:t>Direct ADC acquisition (DADC) used in the range </a:t>
            </a:r>
            <a:r>
              <a:rPr lang="en-GB" sz="1400" b="1" dirty="0" smtClean="0"/>
              <a:t>80µA to 200mA</a:t>
            </a:r>
            <a:endParaRPr lang="en-GB" sz="1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99439-9812-4D12-B474-E46662E3251D}" type="slidenum">
              <a:rPr lang="en-US" smtClean="0"/>
              <a:pPr/>
              <a:t>8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5438" y="6029866"/>
            <a:ext cx="83733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No gain change required: </a:t>
            </a:r>
            <a:r>
              <a:rPr lang="en-GB" b="1" dirty="0" smtClean="0"/>
              <a:t>The switch between the 2 ranges is managed by the </a:t>
            </a:r>
            <a:r>
              <a:rPr lang="en-GB" b="1" i="1" dirty="0" smtClean="0">
                <a:solidFill>
                  <a:schemeClr val="tx2"/>
                </a:solidFill>
              </a:rPr>
              <a:t>FPGA</a:t>
            </a:r>
            <a:r>
              <a:rPr lang="en-GB" b="1" dirty="0" smtClean="0"/>
              <a:t>.</a:t>
            </a:r>
            <a:endParaRPr lang="en-GB" dirty="0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584" y="2049482"/>
            <a:ext cx="6192016" cy="4046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39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414"/>
            <a:ext cx="9067800" cy="725470"/>
          </a:xfrm>
        </p:spPr>
        <p:txBody>
          <a:bodyPr>
            <a:noAutofit/>
          </a:bodyPr>
          <a:lstStyle/>
          <a:p>
            <a:r>
              <a:rPr lang="it-IT" sz="3600" smtClean="0"/>
              <a:t>Acquisition Channel </a:t>
            </a:r>
            <a:r>
              <a:rPr lang="it-IT" sz="3600" dirty="0" smtClean="0"/>
              <a:t>Architecture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9</a:t>
            </a:fld>
            <a:r>
              <a:rPr lang="en-GB" noProof="0" dirty="0" smtClean="0"/>
              <a:t>/20</a:t>
            </a:r>
            <a:endParaRPr lang="en-GB" noProof="0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1461"/>
            <a:ext cx="2895600" cy="365125"/>
          </a:xfrm>
        </p:spPr>
        <p:txBody>
          <a:bodyPr/>
          <a:lstStyle/>
          <a:p>
            <a:r>
              <a:rPr lang="en-GB" dirty="0" smtClean="0"/>
              <a:t>BI Day 2012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7733400" cy="5283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898989"/>
                </a:solidFill>
              </a:rPr>
              <a:t>w</a:t>
            </a:r>
            <a:r>
              <a:rPr lang="en-GB" dirty="0" smtClean="0">
                <a:solidFill>
                  <a:srgbClr val="898989"/>
                </a:solidFill>
              </a:rPr>
              <a:t>illiam.vigano@cern.ch</a:t>
            </a:r>
            <a:endParaRPr lang="en-GB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5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zam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czamTheme</Template>
  <TotalTime>24235</TotalTime>
  <Words>894</Words>
  <Application>Microsoft Office PowerPoint</Application>
  <PresentationFormat>On-screen Show (4:3)</PresentationFormat>
  <Paragraphs>257</Paragraphs>
  <Slides>21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czamTheme</vt:lpstr>
      <vt:lpstr>The new BLM System for the Injector Complex</vt:lpstr>
      <vt:lpstr>Introduction</vt:lpstr>
      <vt:lpstr>System Architecture</vt:lpstr>
      <vt:lpstr>Acquisition Crate</vt:lpstr>
      <vt:lpstr>Backplane of the Acquisition Crate</vt:lpstr>
      <vt:lpstr>Keeping Down the Power Supply Noise</vt:lpstr>
      <vt:lpstr>Acquisition module (BLEDP)</vt:lpstr>
      <vt:lpstr>Acquisition principle (FDFC &amp; DADC)</vt:lpstr>
      <vt:lpstr>Acquisition Channel Architecture</vt:lpstr>
      <vt:lpstr>FDFC data processing</vt:lpstr>
      <vt:lpstr>FDFC Data Merger</vt:lpstr>
      <vt:lpstr>Simulation Model</vt:lpstr>
      <vt:lpstr>Algorithm Verification with Matlab</vt:lpstr>
      <vt:lpstr>System Survey and Diagnostic Reader</vt:lpstr>
      <vt:lpstr>Processing Mezzanine (BLEPM)</vt:lpstr>
      <vt:lpstr>Acquisition &amp; Processing</vt:lpstr>
      <vt:lpstr>3D Models</vt:lpstr>
      <vt:lpstr>Test Installation in the PS</vt:lpstr>
      <vt:lpstr>Test Installation in the PS</vt:lpstr>
      <vt:lpstr>Acquisitions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BLM-INJ_presentation_CZ</dc:title>
  <dc:creator>Christos Zamantzas</dc:creator>
  <cp:keywords>FPGA, Design, Injectors, Technical Board</cp:keywords>
  <cp:lastModifiedBy>wvigano</cp:lastModifiedBy>
  <cp:revision>1810</cp:revision>
  <dcterms:created xsi:type="dcterms:W3CDTF">2006-08-16T00:00:00Z</dcterms:created>
  <dcterms:modified xsi:type="dcterms:W3CDTF">2012-12-04T09:23:02Z</dcterms:modified>
  <cp:category>TB;review</cp:category>
  <cp:contentStatus>Final</cp:contentStatus>
</cp:coreProperties>
</file>