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9" r:id="rId13"/>
    <p:sldId id="270" r:id="rId14"/>
    <p:sldId id="271" r:id="rId15"/>
    <p:sldId id="272" r:id="rId16"/>
    <p:sldId id="273" r:id="rId17"/>
    <p:sldId id="275" r:id="rId18"/>
    <p:sldId id="276" r:id="rId19"/>
    <p:sldId id="274" r:id="rId20"/>
    <p:sldId id="277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AB\Groups\BI\Sections\ML\Delphine\LINAC4\Emeter\upgrade\metrologie\slit_mesure_avant_usinage_ca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/>
      <c:scatterChart>
        <c:scatterStyle val="lineMarker"/>
        <c:ser>
          <c:idx val="0"/>
          <c:order val="0"/>
          <c:tx>
            <c:strRef>
              <c:f>'piece 1 après diff mes 20janv12'!$B$1</c:f>
              <c:strCache>
                <c:ptCount val="1"/>
                <c:pt idx="0">
                  <c:v>e slit mm après modif 19-01-2012</c:v>
                </c:pt>
              </c:strCache>
            </c:strRef>
          </c:tx>
          <c:spPr>
            <a:ln w="28575">
              <a:noFill/>
            </a:ln>
          </c:spPr>
          <c:xVal>
            <c:numRef>
              <c:f>'piece 1 après diff mes 20janv12'!$A$2:$A$12</c:f>
              <c:numCache>
                <c:formatCode>General</c:formatCode>
                <c:ptCount val="11"/>
                <c:pt idx="0">
                  <c:v>2</c:v>
                </c:pt>
                <c:pt idx="1">
                  <c:v>7.4</c:v>
                </c:pt>
                <c:pt idx="2">
                  <c:v>12.8</c:v>
                </c:pt>
                <c:pt idx="3">
                  <c:v>18.2</c:v>
                </c:pt>
                <c:pt idx="4">
                  <c:v>23.6</c:v>
                </c:pt>
                <c:pt idx="5">
                  <c:v>29</c:v>
                </c:pt>
                <c:pt idx="6">
                  <c:v>34.4</c:v>
                </c:pt>
                <c:pt idx="7">
                  <c:v>39.799999999999997</c:v>
                </c:pt>
                <c:pt idx="8">
                  <c:v>45.2</c:v>
                </c:pt>
                <c:pt idx="9">
                  <c:v>50.6</c:v>
                </c:pt>
                <c:pt idx="10">
                  <c:v>56</c:v>
                </c:pt>
              </c:numCache>
            </c:numRef>
          </c:xVal>
          <c:yVal>
            <c:numRef>
              <c:f>'piece 1 après diff mes 20janv12'!$B$2:$B$12</c:f>
              <c:numCache>
                <c:formatCode>General</c:formatCode>
                <c:ptCount val="11"/>
                <c:pt idx="0">
                  <c:v>0.151</c:v>
                </c:pt>
                <c:pt idx="1">
                  <c:v>0.13900000000000001</c:v>
                </c:pt>
                <c:pt idx="2">
                  <c:v>0.125</c:v>
                </c:pt>
                <c:pt idx="3">
                  <c:v>0.11899999999999999</c:v>
                </c:pt>
                <c:pt idx="4">
                  <c:v>0.11600000000000001</c:v>
                </c:pt>
                <c:pt idx="5">
                  <c:v>0.112</c:v>
                </c:pt>
                <c:pt idx="6">
                  <c:v>0.11600000000000001</c:v>
                </c:pt>
                <c:pt idx="7">
                  <c:v>0.126</c:v>
                </c:pt>
                <c:pt idx="8">
                  <c:v>0.13800000000000001</c:v>
                </c:pt>
                <c:pt idx="9">
                  <c:v>0.154</c:v>
                </c:pt>
                <c:pt idx="10">
                  <c:v>0.17</c:v>
                </c:pt>
              </c:numCache>
            </c:numRef>
          </c:yVal>
        </c:ser>
        <c:ser>
          <c:idx val="1"/>
          <c:order val="1"/>
          <c:tx>
            <c:strRef>
              <c:f>'piece 1 après diff mes 20janv12'!$C$1</c:f>
              <c:strCache>
                <c:ptCount val="1"/>
                <c:pt idx="0">
                  <c:v>e slit mm avant modif</c:v>
                </c:pt>
              </c:strCache>
            </c:strRef>
          </c:tx>
          <c:spPr>
            <a:ln w="28575">
              <a:noFill/>
            </a:ln>
          </c:spPr>
          <c:xVal>
            <c:numRef>
              <c:f>'piece 1 après diff mes 20janv12'!$A$2:$A$12</c:f>
              <c:numCache>
                <c:formatCode>General</c:formatCode>
                <c:ptCount val="11"/>
                <c:pt idx="0">
                  <c:v>2</c:v>
                </c:pt>
                <c:pt idx="1">
                  <c:v>7.4</c:v>
                </c:pt>
                <c:pt idx="2">
                  <c:v>12.8</c:v>
                </c:pt>
                <c:pt idx="3">
                  <c:v>18.2</c:v>
                </c:pt>
                <c:pt idx="4">
                  <c:v>23.6</c:v>
                </c:pt>
                <c:pt idx="5">
                  <c:v>29</c:v>
                </c:pt>
                <c:pt idx="6">
                  <c:v>34.4</c:v>
                </c:pt>
                <c:pt idx="7">
                  <c:v>39.799999999999997</c:v>
                </c:pt>
                <c:pt idx="8">
                  <c:v>45.2</c:v>
                </c:pt>
                <c:pt idx="9">
                  <c:v>50.6</c:v>
                </c:pt>
                <c:pt idx="10">
                  <c:v>56</c:v>
                </c:pt>
              </c:numCache>
            </c:numRef>
          </c:xVal>
          <c:yVal>
            <c:numRef>
              <c:f>'piece 1 après diff mes 20janv12'!$C$2:$C$12</c:f>
              <c:numCache>
                <c:formatCode>General</c:formatCode>
                <c:ptCount val="11"/>
                <c:pt idx="0">
                  <c:v>0.108</c:v>
                </c:pt>
                <c:pt idx="1">
                  <c:v>8.8999999999999996E-2</c:v>
                </c:pt>
                <c:pt idx="2">
                  <c:v>7.2999999999999995E-2</c:v>
                </c:pt>
                <c:pt idx="3">
                  <c:v>6.0999999999999999E-2</c:v>
                </c:pt>
                <c:pt idx="4">
                  <c:v>5.6000000000000001E-2</c:v>
                </c:pt>
                <c:pt idx="5">
                  <c:v>5.8000000000000003E-2</c:v>
                </c:pt>
                <c:pt idx="6">
                  <c:v>6.4000000000000001E-2</c:v>
                </c:pt>
                <c:pt idx="7">
                  <c:v>7.6999999999999999E-2</c:v>
                </c:pt>
                <c:pt idx="8">
                  <c:v>9.4E-2</c:v>
                </c:pt>
                <c:pt idx="9">
                  <c:v>0.11799999999999999</c:v>
                </c:pt>
                <c:pt idx="10">
                  <c:v>0.14599999999999999</c:v>
                </c:pt>
              </c:numCache>
            </c:numRef>
          </c:yVal>
        </c:ser>
        <c:ser>
          <c:idx val="2"/>
          <c:order val="2"/>
          <c:tx>
            <c:strRef>
              <c:f>'piece 1 après diff mes 20janv12'!$D$1</c:f>
              <c:strCache>
                <c:ptCount val="1"/>
                <c:pt idx="0">
                  <c:v>e slit elargissement trou cale ressort + nouvelle cale</c:v>
                </c:pt>
              </c:strCache>
            </c:strRef>
          </c:tx>
          <c:spPr>
            <a:ln w="28575">
              <a:noFill/>
            </a:ln>
          </c:spPr>
          <c:xVal>
            <c:numRef>
              <c:f>'piece 1 après diff mes 20janv12'!$A$2:$A$12</c:f>
              <c:numCache>
                <c:formatCode>General</c:formatCode>
                <c:ptCount val="11"/>
                <c:pt idx="0">
                  <c:v>2</c:v>
                </c:pt>
                <c:pt idx="1">
                  <c:v>7.4</c:v>
                </c:pt>
                <c:pt idx="2">
                  <c:v>12.8</c:v>
                </c:pt>
                <c:pt idx="3">
                  <c:v>18.2</c:v>
                </c:pt>
                <c:pt idx="4">
                  <c:v>23.6</c:v>
                </c:pt>
                <c:pt idx="5">
                  <c:v>29</c:v>
                </c:pt>
                <c:pt idx="6">
                  <c:v>34.4</c:v>
                </c:pt>
                <c:pt idx="7">
                  <c:v>39.799999999999997</c:v>
                </c:pt>
                <c:pt idx="8">
                  <c:v>45.2</c:v>
                </c:pt>
                <c:pt idx="9">
                  <c:v>50.6</c:v>
                </c:pt>
                <c:pt idx="10">
                  <c:v>56</c:v>
                </c:pt>
              </c:numCache>
            </c:numRef>
          </c:xVal>
          <c:yVal>
            <c:numRef>
              <c:f>'piece 1 après diff mes 20janv12'!$D$2:$D$12</c:f>
              <c:numCache>
                <c:formatCode>General</c:formatCode>
                <c:ptCount val="11"/>
                <c:pt idx="0">
                  <c:v>0.14299999999999999</c:v>
                </c:pt>
                <c:pt idx="1">
                  <c:v>0.13</c:v>
                </c:pt>
                <c:pt idx="2">
                  <c:v>0.114</c:v>
                </c:pt>
                <c:pt idx="3">
                  <c:v>0.105</c:v>
                </c:pt>
                <c:pt idx="4">
                  <c:v>0.10100000000000001</c:v>
                </c:pt>
                <c:pt idx="5">
                  <c:v>9.8000000000000004E-2</c:v>
                </c:pt>
                <c:pt idx="6">
                  <c:v>0.10299999999999999</c:v>
                </c:pt>
                <c:pt idx="7">
                  <c:v>0.114</c:v>
                </c:pt>
                <c:pt idx="8">
                  <c:v>0.128</c:v>
                </c:pt>
                <c:pt idx="9">
                  <c:v>0.14599999999999999</c:v>
                </c:pt>
                <c:pt idx="10">
                  <c:v>0.16500000000000001</c:v>
                </c:pt>
              </c:numCache>
            </c:numRef>
          </c:yVal>
        </c:ser>
        <c:ser>
          <c:idx val="3"/>
          <c:order val="3"/>
          <c:tx>
            <c:strRef>
              <c:f>'piece 1 après diff mes 20janv12'!$E$1</c:f>
              <c:strCache>
                <c:ptCount val="1"/>
                <c:pt idx="0">
                  <c:v>e slit cale ressort dévissée 1 coté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</c:marker>
          <c:xVal>
            <c:numRef>
              <c:f>'piece 1 après diff mes 20janv12'!$A$2:$A$12</c:f>
              <c:numCache>
                <c:formatCode>General</c:formatCode>
                <c:ptCount val="11"/>
                <c:pt idx="0">
                  <c:v>2</c:v>
                </c:pt>
                <c:pt idx="1">
                  <c:v>7.4</c:v>
                </c:pt>
                <c:pt idx="2">
                  <c:v>12.8</c:v>
                </c:pt>
                <c:pt idx="3">
                  <c:v>18.2</c:v>
                </c:pt>
                <c:pt idx="4">
                  <c:v>23.6</c:v>
                </c:pt>
                <c:pt idx="5">
                  <c:v>29</c:v>
                </c:pt>
                <c:pt idx="6">
                  <c:v>34.4</c:v>
                </c:pt>
                <c:pt idx="7">
                  <c:v>39.799999999999997</c:v>
                </c:pt>
                <c:pt idx="8">
                  <c:v>45.2</c:v>
                </c:pt>
                <c:pt idx="9">
                  <c:v>50.6</c:v>
                </c:pt>
                <c:pt idx="10">
                  <c:v>56</c:v>
                </c:pt>
              </c:numCache>
            </c:numRef>
          </c:xVal>
          <c:yVal>
            <c:numRef>
              <c:f>'piece 1 après diff mes 20janv12'!$E$2:$E$12</c:f>
              <c:numCache>
                <c:formatCode>General</c:formatCode>
                <c:ptCount val="11"/>
                <c:pt idx="0">
                  <c:v>0.14399999999999999</c:v>
                </c:pt>
                <c:pt idx="1">
                  <c:v>0.13100000000000001</c:v>
                </c:pt>
                <c:pt idx="2">
                  <c:v>0.115</c:v>
                </c:pt>
                <c:pt idx="3">
                  <c:v>0.104</c:v>
                </c:pt>
                <c:pt idx="4">
                  <c:v>9.6000000000000002E-2</c:v>
                </c:pt>
                <c:pt idx="5">
                  <c:v>8.8999999999999996E-2</c:v>
                </c:pt>
                <c:pt idx="6">
                  <c:v>8.6999999999999994E-2</c:v>
                </c:pt>
                <c:pt idx="7">
                  <c:v>8.8999999999999996E-2</c:v>
                </c:pt>
                <c:pt idx="8">
                  <c:v>9.2999999999999999E-2</c:v>
                </c:pt>
                <c:pt idx="9">
                  <c:v>9.8000000000000004E-2</c:v>
                </c:pt>
                <c:pt idx="10">
                  <c:v>0.10100000000000001</c:v>
                </c:pt>
              </c:numCache>
            </c:numRef>
          </c:yVal>
        </c:ser>
        <c:ser>
          <c:idx val="4"/>
          <c:order val="4"/>
          <c:tx>
            <c:strRef>
              <c:f>'piece 1 après diff mes 20janv12'!$F$1</c:f>
              <c:strCache>
                <c:ptCount val="1"/>
                <c:pt idx="0">
                  <c:v>e slit cale ressort dévissée 2 coté</c:v>
                </c:pt>
              </c:strCache>
            </c:strRef>
          </c:tx>
          <c:spPr>
            <a:ln w="28575">
              <a:noFill/>
            </a:ln>
          </c:spPr>
          <c:marker>
            <c:symbol val="dash"/>
            <c:size val="7"/>
          </c:marker>
          <c:xVal>
            <c:numRef>
              <c:f>'piece 1 après diff mes 20janv12'!$A$2:$A$12</c:f>
              <c:numCache>
                <c:formatCode>General</c:formatCode>
                <c:ptCount val="11"/>
                <c:pt idx="0">
                  <c:v>2</c:v>
                </c:pt>
                <c:pt idx="1">
                  <c:v>7.4</c:v>
                </c:pt>
                <c:pt idx="2">
                  <c:v>12.8</c:v>
                </c:pt>
                <c:pt idx="3">
                  <c:v>18.2</c:v>
                </c:pt>
                <c:pt idx="4">
                  <c:v>23.6</c:v>
                </c:pt>
                <c:pt idx="5">
                  <c:v>29</c:v>
                </c:pt>
                <c:pt idx="6">
                  <c:v>34.4</c:v>
                </c:pt>
                <c:pt idx="7">
                  <c:v>39.799999999999997</c:v>
                </c:pt>
                <c:pt idx="8">
                  <c:v>45.2</c:v>
                </c:pt>
                <c:pt idx="9">
                  <c:v>50.6</c:v>
                </c:pt>
                <c:pt idx="10">
                  <c:v>56</c:v>
                </c:pt>
              </c:numCache>
            </c:numRef>
          </c:xVal>
          <c:yVal>
            <c:numRef>
              <c:f>'piece 1 après diff mes 20janv12'!$F$2:$F$12</c:f>
              <c:numCache>
                <c:formatCode>General</c:formatCode>
                <c:ptCount val="11"/>
                <c:pt idx="0">
                  <c:v>0.11</c:v>
                </c:pt>
                <c:pt idx="1">
                  <c:v>0.108</c:v>
                </c:pt>
                <c:pt idx="2">
                  <c:v>0.10100000000000001</c:v>
                </c:pt>
                <c:pt idx="3">
                  <c:v>9.8000000000000004E-2</c:v>
                </c:pt>
                <c:pt idx="4">
                  <c:v>9.6000000000000002E-2</c:v>
                </c:pt>
                <c:pt idx="5">
                  <c:v>9.5799999999999996E-2</c:v>
                </c:pt>
                <c:pt idx="6">
                  <c:v>9.6000000000000002E-2</c:v>
                </c:pt>
                <c:pt idx="7">
                  <c:v>0.10199999999999999</c:v>
                </c:pt>
                <c:pt idx="8">
                  <c:v>0.107</c:v>
                </c:pt>
                <c:pt idx="9">
                  <c:v>0.114</c:v>
                </c:pt>
                <c:pt idx="10">
                  <c:v>0.11700000000000001</c:v>
                </c:pt>
              </c:numCache>
            </c:numRef>
          </c:yVal>
        </c:ser>
        <c:axId val="120466048"/>
        <c:axId val="120491008"/>
      </c:scatterChart>
      <c:valAx>
        <c:axId val="120466048"/>
        <c:scaling>
          <c:orientation val="minMax"/>
        </c:scaling>
        <c:axPos val="b"/>
        <c:numFmt formatCode="General" sourceLinked="1"/>
        <c:tickLblPos val="nextTo"/>
        <c:crossAx val="120491008"/>
        <c:crosses val="autoZero"/>
        <c:crossBetween val="midCat"/>
      </c:valAx>
      <c:valAx>
        <c:axId val="120491008"/>
        <c:scaling>
          <c:orientation val="minMax"/>
          <c:min val="4.0000000000000029E-2"/>
        </c:scaling>
        <c:axPos val="l"/>
        <c:majorGridlines/>
        <c:numFmt formatCode="General" sourceLinked="1"/>
        <c:tickLblPos val="nextTo"/>
        <c:crossAx val="120466048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AF4169-F26C-4245-A0B2-FECFFF86168A}" type="datetimeFigureOut">
              <a:rPr lang="fr-FR" smtClean="0"/>
              <a:t>05/12/2012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027EEA-9015-470C-8E29-DE85FB13D28B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BI DAYS - ARCHAMPS -D. GERARD BE/BI/ML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A6178-11C5-4FDB-89C1-82A06B87D59B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GB" dirty="0" smtClean="0"/>
              <a:t>LINAC 4 : </a:t>
            </a:r>
            <a:br>
              <a:rPr lang="en-GB" dirty="0" smtClean="0"/>
            </a:br>
            <a:r>
              <a:rPr lang="en-GB" dirty="0" err="1" smtClean="0"/>
              <a:t>Emittancemètre</a:t>
            </a:r>
            <a:r>
              <a:rPr lang="en-GB" dirty="0" smtClean="0"/>
              <a:t> </a:t>
            </a:r>
            <a:r>
              <a:rPr lang="en-GB" dirty="0" smtClean="0">
                <a:latin typeface="Arial"/>
                <a:cs typeface="Arial"/>
              </a:rPr>
              <a:t>≥</a:t>
            </a:r>
            <a:r>
              <a:rPr lang="en-GB" dirty="0" smtClean="0"/>
              <a:t> 3 </a:t>
            </a:r>
            <a:r>
              <a:rPr lang="en-GB" dirty="0" err="1" smtClean="0"/>
              <a:t>MeV</a:t>
            </a:r>
            <a:r>
              <a:rPr lang="en-GB" dirty="0" smtClean="0"/>
              <a:t> 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  <p:pic>
        <p:nvPicPr>
          <p:cNvPr id="7" name="Picture 6" descr="DSCN36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2654300" y="2908300"/>
            <a:ext cx="3759200" cy="28194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Assemblage : </a:t>
            </a:r>
            <a:r>
              <a:rPr lang="en-GB" dirty="0" err="1" smtClean="0"/>
              <a:t>problèmes</a:t>
            </a:r>
            <a:r>
              <a:rPr lang="en-GB" dirty="0" smtClean="0"/>
              <a:t> </a:t>
            </a:r>
            <a:r>
              <a:rPr lang="en-GB" dirty="0" err="1" smtClean="0"/>
              <a:t>rencontrés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PALIER</a:t>
            </a:r>
            <a:endParaRPr lang="fr-FR" dirty="0"/>
          </a:p>
        </p:txBody>
      </p:sp>
      <p:pic>
        <p:nvPicPr>
          <p:cNvPr id="4" name="Content Placeholder 3" descr="new_slit_cu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5263" y="1600200"/>
            <a:ext cx="7973474" cy="4525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38800" y="19050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Au montage, le </a:t>
            </a:r>
            <a:r>
              <a:rPr lang="en-GB" dirty="0" err="1" smtClean="0"/>
              <a:t>palier</a:t>
            </a:r>
            <a:r>
              <a:rPr lang="en-GB" dirty="0" smtClean="0"/>
              <a:t> </a:t>
            </a:r>
            <a:r>
              <a:rPr lang="en-GB" dirty="0" err="1" smtClean="0"/>
              <a:t>n’arrive</a:t>
            </a:r>
            <a:r>
              <a:rPr lang="en-GB" dirty="0" smtClean="0"/>
              <a:t> pas à </a:t>
            </a:r>
            <a:r>
              <a:rPr lang="en-GB" dirty="0" err="1" smtClean="0"/>
              <a:t>l’ajustement</a:t>
            </a:r>
            <a:r>
              <a:rPr lang="en-GB" dirty="0" smtClean="0"/>
              <a:t> </a:t>
            </a:r>
            <a:r>
              <a:rPr lang="en-GB" dirty="0" err="1" smtClean="0"/>
              <a:t>prévu</a:t>
            </a:r>
            <a:r>
              <a:rPr lang="en-GB" dirty="0" smtClean="0"/>
              <a:t>, </a:t>
            </a:r>
            <a:r>
              <a:rPr lang="en-GB" dirty="0" err="1" smtClean="0"/>
              <a:t>il</a:t>
            </a:r>
            <a:r>
              <a:rPr lang="en-GB" dirty="0" smtClean="0"/>
              <a:t> y a </a:t>
            </a:r>
            <a:r>
              <a:rPr lang="en-GB" dirty="0" err="1" smtClean="0"/>
              <a:t>trop</a:t>
            </a:r>
            <a:r>
              <a:rPr lang="en-GB" dirty="0" smtClean="0"/>
              <a:t> de </a:t>
            </a:r>
            <a:r>
              <a:rPr lang="en-GB" dirty="0" err="1" smtClean="0"/>
              <a:t>jeu</a:t>
            </a:r>
            <a:endParaRPr lang="fr-FR" dirty="0"/>
          </a:p>
        </p:txBody>
      </p:sp>
      <p:sp>
        <p:nvSpPr>
          <p:cNvPr id="6" name="Oval 5"/>
          <p:cNvSpPr/>
          <p:nvPr/>
        </p:nvSpPr>
        <p:spPr>
          <a:xfrm>
            <a:off x="4495800" y="3733800"/>
            <a:ext cx="6858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953000" y="2362200"/>
            <a:ext cx="609600" cy="1524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10</a:t>
            </a:fld>
            <a:endParaRPr lang="fr-F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Assemblage : </a:t>
            </a:r>
            <a:r>
              <a:rPr lang="en-GB" dirty="0" err="1" smtClean="0"/>
              <a:t>problèmes</a:t>
            </a:r>
            <a:r>
              <a:rPr lang="en-GB" dirty="0" smtClean="0"/>
              <a:t> </a:t>
            </a:r>
            <a:r>
              <a:rPr lang="en-GB" dirty="0" err="1" smtClean="0"/>
              <a:t>rencontrés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PALIER</a:t>
            </a:r>
            <a:endParaRPr lang="fr-FR" dirty="0"/>
          </a:p>
        </p:txBody>
      </p:sp>
      <p:pic>
        <p:nvPicPr>
          <p:cNvPr id="9" name="Content Placeholder 8" descr="4843_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7600" y="1524000"/>
            <a:ext cx="4843415" cy="3270504"/>
          </a:xfrm>
        </p:spPr>
      </p:pic>
      <p:grpSp>
        <p:nvGrpSpPr>
          <p:cNvPr id="13" name="Group 12"/>
          <p:cNvGrpSpPr/>
          <p:nvPr/>
        </p:nvGrpSpPr>
        <p:grpSpPr>
          <a:xfrm>
            <a:off x="-76200" y="2819400"/>
            <a:ext cx="5772447" cy="3276600"/>
            <a:chOff x="228600" y="3429000"/>
            <a:chExt cx="5772447" cy="3276600"/>
          </a:xfrm>
        </p:grpSpPr>
        <p:pic>
          <p:nvPicPr>
            <p:cNvPr id="10" name="Picture 9" descr="palier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8600" y="3429000"/>
              <a:ext cx="5772447" cy="3276600"/>
            </a:xfrm>
            <a:prstGeom prst="rect">
              <a:avLst/>
            </a:prstGeom>
          </p:spPr>
        </p:pic>
        <p:sp>
          <p:nvSpPr>
            <p:cNvPr id="11" name="Oval 10"/>
            <p:cNvSpPr/>
            <p:nvPr/>
          </p:nvSpPr>
          <p:spPr>
            <a:xfrm>
              <a:off x="2819400" y="4343400"/>
              <a:ext cx="381000" cy="762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953000" y="5181600"/>
            <a:ext cx="3657600" cy="1200329"/>
          </a:xfrm>
          <a:prstGeom prst="rect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err="1" smtClean="0"/>
              <a:t>Usinage</a:t>
            </a:r>
            <a:r>
              <a:rPr lang="en-GB" sz="2400" b="1" dirty="0" smtClean="0"/>
              <a:t> du </a:t>
            </a:r>
            <a:r>
              <a:rPr lang="en-GB" sz="2400" b="1" dirty="0" err="1" smtClean="0"/>
              <a:t>coussinet</a:t>
            </a:r>
            <a:r>
              <a:rPr lang="en-GB" sz="2400" b="1" dirty="0" smtClean="0"/>
              <a:t> en </a:t>
            </a:r>
            <a:r>
              <a:rPr lang="en-GB" sz="2400" b="1" dirty="0" err="1" smtClean="0"/>
              <a:t>Vespel</a:t>
            </a:r>
            <a:r>
              <a:rPr lang="en-GB" sz="2400" b="1" baseline="30000" dirty="0" smtClean="0">
                <a:latin typeface="Times New Roman"/>
                <a:cs typeface="Times New Roman"/>
              </a:rPr>
              <a:t>®</a:t>
            </a:r>
            <a:r>
              <a:rPr lang="en-GB" sz="2400" b="1" dirty="0" smtClean="0">
                <a:latin typeface="Times New Roman"/>
                <a:cs typeface="Times New Roman"/>
              </a:rPr>
              <a:t> </a:t>
            </a:r>
            <a:r>
              <a:rPr lang="en-GB" sz="2400" b="1" dirty="0" smtClean="0"/>
              <a:t>pour </a:t>
            </a:r>
            <a:r>
              <a:rPr lang="en-GB" sz="2400" b="1" dirty="0" err="1"/>
              <a:t>remplacer</a:t>
            </a:r>
            <a:r>
              <a:rPr lang="en-GB" sz="2400" b="1" dirty="0"/>
              <a:t> </a:t>
            </a:r>
            <a:r>
              <a:rPr lang="en-GB" sz="2400" b="1" dirty="0" err="1"/>
              <a:t>ceux</a:t>
            </a:r>
            <a:r>
              <a:rPr lang="en-GB" sz="2400" b="1" dirty="0"/>
              <a:t> en </a:t>
            </a:r>
            <a:r>
              <a:rPr lang="en-GB" sz="2400" b="1" dirty="0" err="1"/>
              <a:t>Iglodur</a:t>
            </a:r>
            <a:r>
              <a:rPr lang="en-GB" sz="2400" b="1" dirty="0"/>
              <a:t>® X</a:t>
            </a:r>
            <a:endParaRPr lang="fr-FR" sz="2400" b="1" dirty="0"/>
          </a:p>
        </p:txBody>
      </p:sp>
      <p:sp>
        <p:nvSpPr>
          <p:cNvPr id="15" name="Down Arrow 14"/>
          <p:cNvSpPr/>
          <p:nvPr/>
        </p:nvSpPr>
        <p:spPr>
          <a:xfrm rot="19410142">
            <a:off x="4838039" y="4102133"/>
            <a:ext cx="763322" cy="890028"/>
          </a:xfrm>
          <a:prstGeom prst="downArrow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val 15"/>
          <p:cNvSpPr/>
          <p:nvPr/>
        </p:nvSpPr>
        <p:spPr>
          <a:xfrm>
            <a:off x="304800" y="1295400"/>
            <a:ext cx="3200400" cy="12954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533400" y="1447800"/>
            <a:ext cx="281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Nous </a:t>
            </a:r>
            <a:r>
              <a:rPr lang="en-GB" dirty="0" err="1" smtClean="0"/>
              <a:t>supposons</a:t>
            </a:r>
            <a:r>
              <a:rPr lang="en-GB" dirty="0" smtClean="0"/>
              <a:t> </a:t>
            </a:r>
            <a:r>
              <a:rPr lang="en-GB" dirty="0" err="1" smtClean="0"/>
              <a:t>que</a:t>
            </a:r>
            <a:r>
              <a:rPr lang="en-GB" dirty="0" smtClean="0"/>
              <a:t> le </a:t>
            </a:r>
            <a:r>
              <a:rPr lang="en-GB" dirty="0" err="1" smtClean="0"/>
              <a:t>problème</a:t>
            </a:r>
            <a:r>
              <a:rPr lang="en-GB" dirty="0" smtClean="0"/>
              <a:t> </a:t>
            </a:r>
            <a:r>
              <a:rPr lang="en-GB" dirty="0" err="1" smtClean="0"/>
              <a:t>rencontré</a:t>
            </a:r>
            <a:r>
              <a:rPr lang="en-GB" dirty="0" smtClean="0"/>
              <a:t> </a:t>
            </a:r>
            <a:r>
              <a:rPr lang="en-GB" dirty="0" err="1" smtClean="0"/>
              <a:t>ici</a:t>
            </a:r>
            <a:r>
              <a:rPr lang="en-GB" dirty="0" smtClean="0"/>
              <a:t> </a:t>
            </a:r>
            <a:r>
              <a:rPr lang="en-GB" dirty="0" err="1" smtClean="0"/>
              <a:t>est</a:t>
            </a:r>
            <a:r>
              <a:rPr lang="en-GB" dirty="0" smtClean="0"/>
              <a:t> </a:t>
            </a:r>
            <a:r>
              <a:rPr lang="en-GB" dirty="0" err="1" smtClean="0"/>
              <a:t>dû</a:t>
            </a:r>
            <a:r>
              <a:rPr lang="en-GB" dirty="0" smtClean="0"/>
              <a:t> aux </a:t>
            </a:r>
            <a:r>
              <a:rPr lang="en-GB" dirty="0" err="1" smtClean="0"/>
              <a:t>georges</a:t>
            </a:r>
            <a:r>
              <a:rPr lang="en-GB" dirty="0" smtClean="0"/>
              <a:t> de </a:t>
            </a:r>
            <a:r>
              <a:rPr lang="en-GB" dirty="0" err="1" smtClean="0"/>
              <a:t>dégazage</a:t>
            </a:r>
            <a:r>
              <a:rPr lang="en-GB" dirty="0" smtClean="0"/>
              <a:t> </a:t>
            </a:r>
          </a:p>
          <a:p>
            <a:endParaRPr lang="fr-FR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11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Assemblage : </a:t>
            </a:r>
            <a:r>
              <a:rPr lang="en-GB" dirty="0" err="1" smtClean="0"/>
              <a:t>problèmes</a:t>
            </a:r>
            <a:r>
              <a:rPr lang="en-GB" dirty="0" smtClean="0"/>
              <a:t> </a:t>
            </a:r>
            <a:r>
              <a:rPr lang="en-GB" dirty="0" err="1" smtClean="0"/>
              <a:t>rencontrés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montage plaque de la slit</a:t>
            </a:r>
            <a:endParaRPr lang="fr-FR" dirty="0"/>
          </a:p>
        </p:txBody>
      </p:sp>
      <p:pic>
        <p:nvPicPr>
          <p:cNvPr id="19" name="Picture 18" descr="taraudage M1_6zoom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1524000"/>
            <a:ext cx="2555310" cy="2438400"/>
          </a:xfrm>
          <a:prstGeom prst="rect">
            <a:avLst/>
          </a:prstGeom>
        </p:spPr>
      </p:pic>
      <p:pic>
        <p:nvPicPr>
          <p:cNvPr id="20" name="Picture 19" descr="slitdrawimgbalo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371600"/>
            <a:ext cx="4953000" cy="4917109"/>
          </a:xfrm>
          <a:prstGeom prst="rect">
            <a:avLst/>
          </a:prstGeom>
        </p:spPr>
      </p:pic>
      <p:pic>
        <p:nvPicPr>
          <p:cNvPr id="21" name="Picture 20" descr="slitdrawimgpartlis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" y="4419600"/>
            <a:ext cx="5477256" cy="1444752"/>
          </a:xfrm>
          <a:prstGeom prst="rect">
            <a:avLst/>
          </a:prstGeom>
        </p:spPr>
      </p:pic>
      <p:pic>
        <p:nvPicPr>
          <p:cNvPr id="22" name="Picture 21" descr="coupe_vi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62400" y="1905000"/>
            <a:ext cx="2146725" cy="2438400"/>
          </a:xfrm>
          <a:prstGeom prst="rect">
            <a:avLst/>
          </a:prstGeom>
        </p:spPr>
      </p:pic>
      <p:sp>
        <p:nvSpPr>
          <p:cNvPr id="23" name="Oval 22"/>
          <p:cNvSpPr/>
          <p:nvPr/>
        </p:nvSpPr>
        <p:spPr>
          <a:xfrm>
            <a:off x="3581400" y="5257800"/>
            <a:ext cx="1981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extBox 24"/>
          <p:cNvSpPr txBox="1"/>
          <p:nvPr/>
        </p:nvSpPr>
        <p:spPr>
          <a:xfrm>
            <a:off x="3352800" y="5791200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PAS DE FOURNISSEUR TROUVE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26" name="Right Brace 25"/>
          <p:cNvSpPr/>
          <p:nvPr/>
        </p:nvSpPr>
        <p:spPr>
          <a:xfrm>
            <a:off x="5562600" y="4419600"/>
            <a:ext cx="304800" cy="16764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ight Arrow 26"/>
          <p:cNvSpPr/>
          <p:nvPr/>
        </p:nvSpPr>
        <p:spPr>
          <a:xfrm>
            <a:off x="5867400" y="4191000"/>
            <a:ext cx="1371600" cy="2057400"/>
          </a:xfrm>
          <a:prstGeom prst="rightArrow">
            <a:avLst>
              <a:gd name="adj1" fmla="val 50000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extBox 27"/>
          <p:cNvSpPr txBox="1"/>
          <p:nvPr/>
        </p:nvSpPr>
        <p:spPr>
          <a:xfrm>
            <a:off x="5791200" y="4648200"/>
            <a:ext cx="1143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USINAGE DE VIS M1.6X3</a:t>
            </a:r>
          </a:p>
          <a:p>
            <a:r>
              <a:rPr lang="en-GB" sz="1600" dirty="0" smtClean="0"/>
              <a:t>À M1.6X2.5</a:t>
            </a:r>
            <a:endParaRPr lang="fr-FR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7620000" y="4114800"/>
            <a:ext cx="45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>
                <a:latin typeface="Times New Roman"/>
                <a:cs typeface="Times New Roman"/>
              </a:rPr>
              <a:t>€</a:t>
            </a:r>
            <a:endParaRPr lang="fr-FR" sz="4400" dirty="0"/>
          </a:p>
        </p:txBody>
      </p:sp>
      <p:sp>
        <p:nvSpPr>
          <p:cNvPr id="31" name="TextBox 30"/>
          <p:cNvSpPr txBox="1"/>
          <p:nvPr/>
        </p:nvSpPr>
        <p:spPr>
          <a:xfrm>
            <a:off x="7391400" y="57912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Vis sans </a:t>
            </a:r>
            <a:r>
              <a:rPr lang="en-GB" dirty="0" err="1" smtClean="0"/>
              <a:t>chamfrein</a:t>
            </a:r>
            <a:endParaRPr lang="fr-FR" dirty="0"/>
          </a:p>
        </p:txBody>
      </p:sp>
      <p:grpSp>
        <p:nvGrpSpPr>
          <p:cNvPr id="37" name="Group 36"/>
          <p:cNvGrpSpPr/>
          <p:nvPr/>
        </p:nvGrpSpPr>
        <p:grpSpPr>
          <a:xfrm>
            <a:off x="8001000" y="4876800"/>
            <a:ext cx="838200" cy="838200"/>
            <a:chOff x="7391400" y="4953000"/>
            <a:chExt cx="838200" cy="838200"/>
          </a:xfrm>
        </p:grpSpPr>
        <p:sp>
          <p:nvSpPr>
            <p:cNvPr id="32" name="Oval 31"/>
            <p:cNvSpPr/>
            <p:nvPr/>
          </p:nvSpPr>
          <p:spPr>
            <a:xfrm>
              <a:off x="7391400" y="4953000"/>
              <a:ext cx="838200" cy="8382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ight Arrow 32"/>
            <p:cNvSpPr/>
            <p:nvPr/>
          </p:nvSpPr>
          <p:spPr>
            <a:xfrm rot="3478804">
              <a:off x="7679772" y="5367075"/>
              <a:ext cx="460403" cy="3048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Right Arrow 33"/>
            <p:cNvSpPr/>
            <p:nvPr/>
          </p:nvSpPr>
          <p:spPr>
            <a:xfrm>
              <a:off x="7772400" y="5334000"/>
              <a:ext cx="304800" cy="1524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5" name="Rounded Rectangle 34"/>
          <p:cNvSpPr/>
          <p:nvPr/>
        </p:nvSpPr>
        <p:spPr>
          <a:xfrm>
            <a:off x="7315200" y="4114800"/>
            <a:ext cx="1600200" cy="22860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Plus 35"/>
          <p:cNvSpPr/>
          <p:nvPr/>
        </p:nvSpPr>
        <p:spPr>
          <a:xfrm>
            <a:off x="7620000" y="4724400"/>
            <a:ext cx="304800" cy="3048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Plus 37"/>
          <p:cNvSpPr/>
          <p:nvPr/>
        </p:nvSpPr>
        <p:spPr>
          <a:xfrm>
            <a:off x="7620000" y="5486400"/>
            <a:ext cx="304800" cy="3048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Date Placeholder 3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12</a:t>
            </a:fld>
            <a:endParaRPr lang="fr-FR"/>
          </a:p>
        </p:txBody>
      </p:sp>
      <p:sp>
        <p:nvSpPr>
          <p:cNvPr id="41" name="Footer Placeholder 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Assemblage : </a:t>
            </a:r>
            <a:r>
              <a:rPr lang="en-GB" dirty="0" err="1" smtClean="0"/>
              <a:t>problèmes</a:t>
            </a:r>
            <a:r>
              <a:rPr lang="en-GB" dirty="0" smtClean="0"/>
              <a:t> </a:t>
            </a:r>
            <a:r>
              <a:rPr lang="en-GB" dirty="0" err="1" smtClean="0"/>
              <a:t>rencontrés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montage plaque de la slit</a:t>
            </a:r>
            <a:endParaRPr lang="fr-FR" dirty="0"/>
          </a:p>
        </p:txBody>
      </p:sp>
      <p:pic>
        <p:nvPicPr>
          <p:cNvPr id="17" name="Picture 16" descr="DSCN35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-5400000">
            <a:off x="393700" y="2197100"/>
            <a:ext cx="4775200" cy="3581400"/>
          </a:xfrm>
          <a:prstGeom prst="rect">
            <a:avLst/>
          </a:prstGeom>
        </p:spPr>
      </p:pic>
      <p:graphicFrame>
        <p:nvGraphicFramePr>
          <p:cNvPr id="18" name="Chart 17"/>
          <p:cNvGraphicFramePr/>
          <p:nvPr/>
        </p:nvGraphicFramePr>
        <p:xfrm>
          <a:off x="4800600" y="1600200"/>
          <a:ext cx="3886200" cy="2133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800600" y="3962400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Après </a:t>
            </a:r>
            <a:r>
              <a:rPr lang="en-GB" dirty="0" err="1" smtClean="0"/>
              <a:t>plusieurs</a:t>
            </a:r>
            <a:r>
              <a:rPr lang="en-GB" dirty="0" smtClean="0"/>
              <a:t> </a:t>
            </a:r>
            <a:r>
              <a:rPr lang="en-GB" dirty="0" err="1" smtClean="0"/>
              <a:t>essais</a:t>
            </a:r>
            <a:r>
              <a:rPr lang="en-GB" dirty="0" smtClean="0"/>
              <a:t> de montage </a:t>
            </a:r>
            <a:r>
              <a:rPr lang="en-GB" dirty="0" err="1" smtClean="0"/>
              <a:t>démontage</a:t>
            </a:r>
            <a:r>
              <a:rPr lang="en-GB" dirty="0" smtClean="0"/>
              <a:t> modification </a:t>
            </a:r>
            <a:r>
              <a:rPr lang="en-GB" dirty="0" err="1" smtClean="0"/>
              <a:t>sur</a:t>
            </a:r>
            <a:r>
              <a:rPr lang="en-GB" dirty="0" smtClean="0"/>
              <a:t> les </a:t>
            </a:r>
            <a:r>
              <a:rPr lang="en-GB" dirty="0" err="1" smtClean="0"/>
              <a:t>ressorts</a:t>
            </a:r>
            <a:r>
              <a:rPr lang="en-GB" dirty="0" smtClean="0"/>
              <a:t> de plaque graphite</a:t>
            </a:r>
            <a:endParaRPr lang="fr-FR" dirty="0"/>
          </a:p>
        </p:txBody>
      </p:sp>
      <p:sp>
        <p:nvSpPr>
          <p:cNvPr id="30" name="Down Arrow 29"/>
          <p:cNvSpPr/>
          <p:nvPr/>
        </p:nvSpPr>
        <p:spPr>
          <a:xfrm>
            <a:off x="6400800" y="4953000"/>
            <a:ext cx="8382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TextBox 34"/>
          <p:cNvSpPr txBox="1"/>
          <p:nvPr/>
        </p:nvSpPr>
        <p:spPr>
          <a:xfrm>
            <a:off x="5029200" y="57150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DEFAUT TOUJOURS PRESENT ET INACCEPTABLE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13</a:t>
            </a:fld>
            <a:endParaRPr lang="fr-FR"/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Assemblage : </a:t>
            </a:r>
            <a:r>
              <a:rPr lang="en-GB" dirty="0" err="1" smtClean="0"/>
              <a:t>problèmes</a:t>
            </a:r>
            <a:r>
              <a:rPr lang="en-GB" dirty="0" smtClean="0"/>
              <a:t> </a:t>
            </a:r>
            <a:r>
              <a:rPr lang="en-GB" dirty="0" err="1" smtClean="0"/>
              <a:t>rencontrés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montage plaque de la slit</a:t>
            </a:r>
            <a:endParaRPr lang="fr-FR" dirty="0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3505200" cy="4511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lowchart: Connector 9"/>
          <p:cNvSpPr/>
          <p:nvPr/>
        </p:nvSpPr>
        <p:spPr>
          <a:xfrm>
            <a:off x="3048000" y="5181600"/>
            <a:ext cx="685800" cy="685800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Plus 10"/>
          <p:cNvSpPr/>
          <p:nvPr/>
        </p:nvSpPr>
        <p:spPr>
          <a:xfrm>
            <a:off x="4038600" y="5181600"/>
            <a:ext cx="685800" cy="6096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4800600" y="49530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Défaut</a:t>
            </a:r>
            <a:r>
              <a:rPr lang="en-GB" dirty="0" smtClean="0"/>
              <a:t> de fabrication </a:t>
            </a:r>
            <a:r>
              <a:rPr lang="en-GB" dirty="0" err="1" smtClean="0"/>
              <a:t>sur</a:t>
            </a:r>
            <a:r>
              <a:rPr lang="en-GB" dirty="0" smtClean="0"/>
              <a:t> la pièce</a:t>
            </a:r>
            <a:endParaRPr lang="fr-FR" dirty="0"/>
          </a:p>
        </p:txBody>
      </p:sp>
      <p:sp>
        <p:nvSpPr>
          <p:cNvPr id="13" name="Down Arrow 12"/>
          <p:cNvSpPr/>
          <p:nvPr/>
        </p:nvSpPr>
        <p:spPr>
          <a:xfrm rot="10800000">
            <a:off x="4038600" y="2971800"/>
            <a:ext cx="990600" cy="1828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352800" y="2438400"/>
            <a:ext cx="914400" cy="1143000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343400" y="2057400"/>
            <a:ext cx="53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FF0000"/>
                </a:solidFill>
              </a:rPr>
              <a:t>F</a:t>
            </a:r>
            <a:endParaRPr lang="fr-FR" sz="4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62200" y="5943600"/>
            <a:ext cx="24384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/>
              <a:t>Réalisation</a:t>
            </a:r>
            <a:r>
              <a:rPr lang="en-GB" dirty="0" smtClean="0"/>
              <a:t> impossible par </a:t>
            </a:r>
            <a:r>
              <a:rPr lang="en-GB" dirty="0" err="1" smtClean="0"/>
              <a:t>pliage</a:t>
            </a:r>
            <a:r>
              <a:rPr lang="en-GB" dirty="0" smtClean="0"/>
              <a:t> de </a:t>
            </a:r>
            <a:r>
              <a:rPr lang="en-GB" dirty="0" err="1" smtClean="0"/>
              <a:t>tole</a:t>
            </a:r>
            <a:endParaRPr lang="fr-FR" dirty="0"/>
          </a:p>
        </p:txBody>
      </p:sp>
      <p:sp>
        <p:nvSpPr>
          <p:cNvPr id="22" name="Down Arrow 21"/>
          <p:cNvSpPr/>
          <p:nvPr/>
        </p:nvSpPr>
        <p:spPr>
          <a:xfrm rot="16200000">
            <a:off x="5334000" y="1828800"/>
            <a:ext cx="990600" cy="1295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TextBox 22"/>
          <p:cNvSpPr txBox="1"/>
          <p:nvPr/>
        </p:nvSpPr>
        <p:spPr>
          <a:xfrm>
            <a:off x="6705600" y="19812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DEFORMATION DES PLAQUES GRAPHITES</a:t>
            </a:r>
            <a:endParaRPr lang="fr-FR" dirty="0"/>
          </a:p>
        </p:txBody>
      </p:sp>
      <p:sp>
        <p:nvSpPr>
          <p:cNvPr id="25" name="Down Arrow 24"/>
          <p:cNvSpPr/>
          <p:nvPr/>
        </p:nvSpPr>
        <p:spPr>
          <a:xfrm>
            <a:off x="6172200" y="3048000"/>
            <a:ext cx="2743200" cy="1219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TextBox 25"/>
          <p:cNvSpPr txBox="1"/>
          <p:nvPr/>
        </p:nvSpPr>
        <p:spPr>
          <a:xfrm>
            <a:off x="6934200" y="44196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MODIFICATION DU DESIGN</a:t>
            </a:r>
            <a:endParaRPr lang="fr-FR" sz="1400" dirty="0"/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14</a:t>
            </a:fld>
            <a:endParaRPr lang="fr-FR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Assemblage : </a:t>
            </a:r>
            <a:r>
              <a:rPr lang="en-GB" dirty="0" err="1" smtClean="0"/>
              <a:t>problèmes</a:t>
            </a:r>
            <a:r>
              <a:rPr lang="en-GB" dirty="0" smtClean="0"/>
              <a:t> </a:t>
            </a:r>
            <a:r>
              <a:rPr lang="en-GB" dirty="0" err="1" smtClean="0"/>
              <a:t>rencontrés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montage plaque de la slit</a:t>
            </a:r>
            <a:endParaRPr lang="fr-FR" dirty="0"/>
          </a:p>
        </p:txBody>
      </p:sp>
      <p:pic>
        <p:nvPicPr>
          <p:cNvPr id="27" name="Picture 26" descr="DSCN37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438400"/>
            <a:ext cx="3962400" cy="2971800"/>
          </a:xfrm>
          <a:prstGeom prst="rect">
            <a:avLst/>
          </a:prstGeom>
          <a:ln>
            <a:solidFill>
              <a:schemeClr val="tx1"/>
            </a:solidFill>
            <a:headEnd type="oval"/>
          </a:ln>
        </p:spPr>
      </p:pic>
      <p:pic>
        <p:nvPicPr>
          <p:cNvPr id="28" name="Picture 27" descr="DSCN37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2438400"/>
            <a:ext cx="3962400" cy="2971800"/>
          </a:xfrm>
          <a:prstGeom prst="rect">
            <a:avLst/>
          </a:prstGeom>
          <a:ln>
            <a:solidFill>
              <a:schemeClr val="tx1"/>
            </a:solidFill>
            <a:headEnd type="oval"/>
          </a:ln>
        </p:spPr>
      </p:pic>
      <p:cxnSp>
        <p:nvCxnSpPr>
          <p:cNvPr id="19" name="Straight Arrow Connector 18"/>
          <p:cNvCxnSpPr/>
          <p:nvPr/>
        </p:nvCxnSpPr>
        <p:spPr>
          <a:xfrm flipH="1" flipV="1">
            <a:off x="2286000" y="2133600"/>
            <a:ext cx="76200" cy="1219200"/>
          </a:xfrm>
          <a:prstGeom prst="straightConnector1">
            <a:avLst/>
          </a:prstGeom>
          <a:ln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6096000" y="2209800"/>
            <a:ext cx="228600" cy="838200"/>
          </a:xfrm>
          <a:prstGeom prst="straightConnector1">
            <a:avLst/>
          </a:prstGeom>
          <a:ln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324600" y="3048000"/>
            <a:ext cx="76200" cy="533400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096000" y="3048000"/>
            <a:ext cx="228600" cy="304800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5867400" y="3048000"/>
            <a:ext cx="457200" cy="0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62000" y="160020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POSITIONNEMENT =&gt; COMPRESSION DE PLAQUES GRAPHITES GARANTI PAR</a:t>
            </a:r>
          </a:p>
          <a:p>
            <a:r>
              <a:rPr lang="en-GB" dirty="0" smtClean="0"/>
              <a:t>	LE PLIAGE      REMPLACE PAR       LES TROUS DE FIXATION</a:t>
            </a:r>
          </a:p>
          <a:p>
            <a:r>
              <a:rPr lang="en-GB" dirty="0"/>
              <a:t>	</a:t>
            </a:r>
            <a:r>
              <a:rPr lang="en-GB" dirty="0" smtClean="0"/>
              <a:t>	ET MODIFICATION DE LA GEOMETRIE	</a:t>
            </a:r>
            <a:endParaRPr lang="fr-FR" dirty="0"/>
          </a:p>
        </p:txBody>
      </p:sp>
      <p:sp>
        <p:nvSpPr>
          <p:cNvPr id="48" name="TextBox 47"/>
          <p:cNvSpPr txBox="1"/>
          <p:nvPr/>
        </p:nvSpPr>
        <p:spPr>
          <a:xfrm>
            <a:off x="304800" y="5105400"/>
            <a:ext cx="82296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Nous </a:t>
            </a:r>
            <a:r>
              <a:rPr lang="en-GB" dirty="0" err="1" smtClean="0"/>
              <a:t>avons</a:t>
            </a:r>
            <a:r>
              <a:rPr lang="en-GB" dirty="0" smtClean="0"/>
              <a:t> </a:t>
            </a:r>
            <a:r>
              <a:rPr lang="en-GB" dirty="0" err="1" smtClean="0"/>
              <a:t>rencontré</a:t>
            </a:r>
            <a:r>
              <a:rPr lang="en-GB" dirty="0" smtClean="0"/>
              <a:t> </a:t>
            </a:r>
            <a:r>
              <a:rPr lang="en-GB" dirty="0" err="1" smtClean="0"/>
              <a:t>malgré</a:t>
            </a:r>
            <a:r>
              <a:rPr lang="en-GB" dirty="0" smtClean="0"/>
              <a:t> </a:t>
            </a:r>
            <a:r>
              <a:rPr lang="en-GB" dirty="0" err="1" smtClean="0"/>
              <a:t>ces</a:t>
            </a:r>
            <a:r>
              <a:rPr lang="en-GB" dirty="0" smtClean="0"/>
              <a:t> modifications des </a:t>
            </a:r>
            <a:r>
              <a:rPr lang="en-GB" dirty="0" err="1" smtClean="0"/>
              <a:t>problèmes</a:t>
            </a:r>
            <a:r>
              <a:rPr lang="en-GB" dirty="0" smtClean="0"/>
              <a:t> de fixation des plaques </a:t>
            </a:r>
            <a:r>
              <a:rPr lang="en-GB" dirty="0" err="1" smtClean="0"/>
              <a:t>graphites</a:t>
            </a:r>
            <a:r>
              <a:rPr lang="en-GB" dirty="0" smtClean="0"/>
              <a:t> </a:t>
            </a:r>
            <a:r>
              <a:rPr lang="en-GB" dirty="0" err="1" smtClean="0"/>
              <a:t>que</a:t>
            </a:r>
            <a:r>
              <a:rPr lang="en-GB" dirty="0" smtClean="0"/>
              <a:t> nous </a:t>
            </a:r>
            <a:r>
              <a:rPr lang="en-GB" dirty="0" err="1" smtClean="0"/>
              <a:t>avons</a:t>
            </a:r>
            <a:r>
              <a:rPr lang="en-GB" dirty="0" smtClean="0"/>
              <a:t> </a:t>
            </a:r>
            <a:r>
              <a:rPr lang="en-GB" dirty="0" err="1" smtClean="0"/>
              <a:t>résolus</a:t>
            </a:r>
            <a:r>
              <a:rPr lang="en-GB" dirty="0" smtClean="0"/>
              <a:t> en </a:t>
            </a:r>
            <a:r>
              <a:rPr lang="en-GB" dirty="0" err="1" smtClean="0"/>
              <a:t>déformant</a:t>
            </a:r>
            <a:r>
              <a:rPr lang="en-GB" dirty="0" smtClean="0"/>
              <a:t> les </a:t>
            </a:r>
            <a:r>
              <a:rPr lang="en-GB" dirty="0" err="1" smtClean="0"/>
              <a:t>ressorts</a:t>
            </a:r>
            <a:r>
              <a:rPr lang="en-GB" dirty="0" smtClean="0"/>
              <a:t>.</a:t>
            </a:r>
          </a:p>
          <a:p>
            <a:r>
              <a:rPr lang="en-GB" dirty="0" smtClean="0"/>
              <a:t>De plus, </a:t>
            </a:r>
            <a:r>
              <a:rPr lang="en-GB" dirty="0" err="1" smtClean="0"/>
              <a:t>ces</a:t>
            </a:r>
            <a:r>
              <a:rPr lang="en-GB" dirty="0" smtClean="0"/>
              <a:t> montages </a:t>
            </a:r>
            <a:r>
              <a:rPr lang="en-GB" dirty="0" err="1" smtClean="0"/>
              <a:t>démontages</a:t>
            </a:r>
            <a:r>
              <a:rPr lang="en-GB" dirty="0" smtClean="0"/>
              <a:t> </a:t>
            </a:r>
            <a:r>
              <a:rPr lang="en-GB" dirty="0" err="1" smtClean="0"/>
              <a:t>ont</a:t>
            </a:r>
            <a:r>
              <a:rPr lang="en-GB" dirty="0" smtClean="0"/>
              <a:t> </a:t>
            </a:r>
            <a:r>
              <a:rPr lang="en-GB" dirty="0" err="1" smtClean="0"/>
              <a:t>eu</a:t>
            </a:r>
            <a:r>
              <a:rPr lang="en-GB" dirty="0" smtClean="0"/>
              <a:t> raison de 2 </a:t>
            </a:r>
            <a:r>
              <a:rPr lang="en-GB" dirty="0" err="1" smtClean="0"/>
              <a:t>vis</a:t>
            </a:r>
            <a:r>
              <a:rPr lang="en-GB" dirty="0" smtClean="0"/>
              <a:t> qui </a:t>
            </a:r>
            <a:r>
              <a:rPr lang="en-GB" dirty="0" err="1" smtClean="0"/>
              <a:t>sont</a:t>
            </a:r>
            <a:r>
              <a:rPr lang="en-GB" dirty="0" smtClean="0"/>
              <a:t> </a:t>
            </a:r>
            <a:r>
              <a:rPr lang="en-GB" dirty="0" err="1" smtClean="0"/>
              <a:t>cassées</a:t>
            </a:r>
            <a:r>
              <a:rPr lang="en-GB" dirty="0" smtClean="0"/>
              <a:t> et non </a:t>
            </a:r>
            <a:r>
              <a:rPr lang="en-GB" dirty="0" err="1" smtClean="0"/>
              <a:t>démontables</a:t>
            </a:r>
            <a:r>
              <a:rPr lang="en-GB" dirty="0" smtClean="0"/>
              <a:t>.</a:t>
            </a:r>
            <a:endParaRPr lang="fr-FR" dirty="0"/>
          </a:p>
        </p:txBody>
      </p:sp>
      <p:sp>
        <p:nvSpPr>
          <p:cNvPr id="55" name="Date Placeholder 5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15</a:t>
            </a:fld>
            <a:endParaRPr lang="fr-FR"/>
          </a:p>
        </p:txBody>
      </p:sp>
      <p:sp>
        <p:nvSpPr>
          <p:cNvPr id="57" name="Footer Placeholder 5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joint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827038" y="2198637"/>
            <a:ext cx="5235474" cy="29717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Assemblage : </a:t>
            </a:r>
            <a:r>
              <a:rPr lang="en-GB" dirty="0" err="1" smtClean="0"/>
              <a:t>problèmes</a:t>
            </a:r>
            <a:r>
              <a:rPr lang="en-GB" dirty="0" smtClean="0"/>
              <a:t> </a:t>
            </a:r>
            <a:r>
              <a:rPr lang="en-GB" dirty="0" err="1" smtClean="0"/>
              <a:t>rencontrés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err="1" smtClean="0"/>
              <a:t>Etanchéité</a:t>
            </a:r>
            <a:r>
              <a:rPr lang="en-GB" dirty="0" smtClean="0"/>
              <a:t> vide</a:t>
            </a:r>
            <a:endParaRPr lang="fr-FR" dirty="0"/>
          </a:p>
        </p:txBody>
      </p:sp>
      <p:pic>
        <p:nvPicPr>
          <p:cNvPr id="13" name="Picture 12" descr="joi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1752600"/>
            <a:ext cx="7391102" cy="4195393"/>
          </a:xfrm>
          <a:prstGeom prst="rect">
            <a:avLst/>
          </a:prstGeom>
          <a:ln w="34925">
            <a:noFill/>
          </a:ln>
        </p:spPr>
      </p:pic>
      <p:sp>
        <p:nvSpPr>
          <p:cNvPr id="15" name="Rectangle 14"/>
          <p:cNvSpPr/>
          <p:nvPr/>
        </p:nvSpPr>
        <p:spPr>
          <a:xfrm>
            <a:off x="1371600" y="1676400"/>
            <a:ext cx="533400" cy="3810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7467600" y="2209800"/>
            <a:ext cx="68580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848600" y="17526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Joint </a:t>
            </a:r>
            <a:r>
              <a:rPr lang="en-GB" sz="1200" dirty="0" err="1" smtClean="0"/>
              <a:t>helicoflex</a:t>
            </a:r>
            <a:endParaRPr lang="fr-FR" sz="1200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4572000" y="4419600"/>
            <a:ext cx="990600" cy="1828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91000" y="6172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vide</a:t>
            </a:r>
            <a:endParaRPr lang="fr-FR" dirty="0"/>
          </a:p>
        </p:txBody>
      </p:sp>
      <p:sp>
        <p:nvSpPr>
          <p:cNvPr id="30" name="TextBox 29"/>
          <p:cNvSpPr txBox="1"/>
          <p:nvPr/>
        </p:nvSpPr>
        <p:spPr>
          <a:xfrm>
            <a:off x="3200400" y="2895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ATM</a:t>
            </a:r>
            <a:endParaRPr lang="fr-FR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4495800" y="2133600"/>
            <a:ext cx="12954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733800" y="18288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Ecrou</a:t>
            </a:r>
            <a:r>
              <a:rPr lang="en-GB" dirty="0" smtClean="0"/>
              <a:t> de </a:t>
            </a:r>
            <a:r>
              <a:rPr lang="en-GB" dirty="0" err="1" smtClean="0"/>
              <a:t>serrage</a:t>
            </a:r>
            <a:endParaRPr lang="fr-FR" dirty="0"/>
          </a:p>
        </p:txBody>
      </p:sp>
      <p:sp>
        <p:nvSpPr>
          <p:cNvPr id="39" name="Date Placeholder 3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41" name="Slide Number Placeholder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16</a:t>
            </a:fld>
            <a:endParaRPr lang="fr-FR"/>
          </a:p>
        </p:txBody>
      </p:sp>
      <p:sp>
        <p:nvSpPr>
          <p:cNvPr id="42" name="Footer Placeholder 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Assemblage : </a:t>
            </a:r>
            <a:r>
              <a:rPr lang="en-GB" dirty="0" err="1" smtClean="0"/>
              <a:t>problèmes</a:t>
            </a:r>
            <a:r>
              <a:rPr lang="en-GB" dirty="0" smtClean="0"/>
              <a:t> </a:t>
            </a:r>
            <a:r>
              <a:rPr lang="en-GB" dirty="0" err="1" smtClean="0"/>
              <a:t>rencontrés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err="1" smtClean="0"/>
              <a:t>Etanchéité</a:t>
            </a:r>
            <a:r>
              <a:rPr lang="en-GB" dirty="0" smtClean="0"/>
              <a:t> vide</a:t>
            </a:r>
            <a:endParaRPr lang="fr-FR" dirty="0"/>
          </a:p>
        </p:txBody>
      </p:sp>
      <p:pic>
        <p:nvPicPr>
          <p:cNvPr id="18" name="Picture 17" descr="bridehel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362200"/>
            <a:ext cx="2983926" cy="2514600"/>
          </a:xfrm>
          <a:prstGeom prst="rect">
            <a:avLst/>
          </a:prstGeom>
        </p:spPr>
      </p:pic>
      <p:pic>
        <p:nvPicPr>
          <p:cNvPr id="19" name="Picture 18" descr="brideor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1828800"/>
            <a:ext cx="2819400" cy="2645720"/>
          </a:xfrm>
          <a:prstGeom prst="rect">
            <a:avLst/>
          </a:prstGeom>
        </p:spPr>
      </p:pic>
      <p:pic>
        <p:nvPicPr>
          <p:cNvPr id="21" name="Picture 20" descr="DSCN379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4572000"/>
            <a:ext cx="1453466" cy="128358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3" name="Picture 22" descr="DSCN379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8200" y="4953000"/>
            <a:ext cx="1143000" cy="106550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6" name="TextBox 25"/>
          <p:cNvSpPr txBox="1"/>
          <p:nvPr/>
        </p:nvSpPr>
        <p:spPr>
          <a:xfrm>
            <a:off x="990600" y="1676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HELICOFLEX</a:t>
            </a:r>
            <a:r>
              <a:rPr lang="en-GB" baseline="30000" dirty="0" smtClean="0">
                <a:latin typeface="Times New Roman"/>
                <a:cs typeface="Times New Roman"/>
              </a:rPr>
              <a:t>®</a:t>
            </a:r>
            <a:endParaRPr lang="fr-FR" baseline="30000" dirty="0"/>
          </a:p>
        </p:txBody>
      </p:sp>
      <p:sp>
        <p:nvSpPr>
          <p:cNvPr id="27" name="TextBox 26"/>
          <p:cNvSpPr txBox="1"/>
          <p:nvPr/>
        </p:nvSpPr>
        <p:spPr>
          <a:xfrm>
            <a:off x="5486400" y="1524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O-ring</a:t>
            </a:r>
            <a:endParaRPr lang="fr-FR" dirty="0"/>
          </a:p>
        </p:txBody>
      </p:sp>
      <p:sp>
        <p:nvSpPr>
          <p:cNvPr id="28" name="Right Arrow 27"/>
          <p:cNvSpPr/>
          <p:nvPr/>
        </p:nvSpPr>
        <p:spPr>
          <a:xfrm>
            <a:off x="2895600" y="1447800"/>
            <a:ext cx="3200400" cy="4572000"/>
          </a:xfrm>
          <a:prstGeom prst="rightArrow">
            <a:avLst/>
          </a:prstGeom>
          <a:solidFill>
            <a:schemeClr val="accent1">
              <a:alpha val="1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endParaRPr lang="fr-FR"/>
          </a:p>
        </p:txBody>
      </p:sp>
      <p:pic>
        <p:nvPicPr>
          <p:cNvPr id="31" name="Picture 30" descr="DSCN371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5016500" y="4737100"/>
            <a:ext cx="1930400" cy="14478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971800" y="2743200"/>
            <a:ext cx="2819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err="1" smtClean="0"/>
              <a:t>Delai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4 </a:t>
            </a:r>
            <a:r>
              <a:rPr lang="en-GB" dirty="0" err="1" smtClean="0"/>
              <a:t>pièces</a:t>
            </a:r>
            <a:r>
              <a:rPr lang="en-GB" dirty="0" smtClean="0"/>
              <a:t> </a:t>
            </a:r>
            <a:r>
              <a:rPr lang="en-GB" dirty="0" err="1" smtClean="0"/>
              <a:t>utilisées</a:t>
            </a:r>
            <a:r>
              <a:rPr lang="en-GB" dirty="0" smtClean="0"/>
              <a:t> sans </a:t>
            </a:r>
            <a:r>
              <a:rPr lang="en-GB" dirty="0" err="1" smtClean="0"/>
              <a:t>obtention</a:t>
            </a:r>
            <a:r>
              <a:rPr lang="en-GB" dirty="0" smtClean="0"/>
              <a:t> </a:t>
            </a:r>
            <a:r>
              <a:rPr lang="en-GB" dirty="0" err="1" smtClean="0"/>
              <a:t>d’étanchéité</a:t>
            </a:r>
            <a:r>
              <a:rPr lang="en-GB" dirty="0" smtClean="0"/>
              <a:t> acceptable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err="1" smtClean="0"/>
              <a:t>utilsation</a:t>
            </a:r>
            <a:r>
              <a:rPr lang="en-GB" dirty="0" smtClean="0"/>
              <a:t> </a:t>
            </a:r>
            <a:r>
              <a:rPr lang="en-GB" dirty="0" err="1" smtClean="0"/>
              <a:t>d’o</a:t>
            </a:r>
            <a:r>
              <a:rPr lang="en-GB" dirty="0" smtClean="0"/>
              <a:t>-ring </a:t>
            </a:r>
            <a:r>
              <a:rPr lang="en-GB" dirty="0" err="1" smtClean="0"/>
              <a:t>dans</a:t>
            </a:r>
            <a:r>
              <a:rPr lang="en-GB" dirty="0" smtClean="0"/>
              <a:t> </a:t>
            </a:r>
            <a:r>
              <a:rPr lang="en-GB" dirty="0" err="1" smtClean="0"/>
              <a:t>ce</a:t>
            </a:r>
            <a:r>
              <a:rPr lang="en-GB" dirty="0" smtClean="0"/>
              <a:t> </a:t>
            </a:r>
            <a:r>
              <a:rPr lang="en-GB" dirty="0" err="1" smtClean="0"/>
              <a:t>cas</a:t>
            </a:r>
            <a:r>
              <a:rPr lang="en-GB" dirty="0" smtClean="0"/>
              <a:t>  </a:t>
            </a:r>
            <a:r>
              <a:rPr lang="en-GB" dirty="0" err="1" smtClean="0"/>
              <a:t>tolérée</a:t>
            </a:r>
            <a:endParaRPr lang="fr-FR" dirty="0"/>
          </a:p>
        </p:txBody>
      </p:sp>
      <p:sp>
        <p:nvSpPr>
          <p:cNvPr id="33" name="Date Placeholder 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17</a:t>
            </a:fld>
            <a:endParaRPr lang="fr-FR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N37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0"/>
            <a:ext cx="8382000" cy="62865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CONCLUSIONS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/>
                </a:solidFill>
              </a:rPr>
              <a:t>Les </a:t>
            </a:r>
            <a:r>
              <a:rPr lang="en-GB" dirty="0" err="1" smtClean="0">
                <a:solidFill>
                  <a:schemeClr val="bg2"/>
                </a:solidFill>
              </a:rPr>
              <a:t>améliorations</a:t>
            </a:r>
            <a:r>
              <a:rPr lang="en-GB" dirty="0" smtClean="0">
                <a:solidFill>
                  <a:schemeClr val="bg2"/>
                </a:solidFill>
              </a:rPr>
              <a:t> par rapport aux design 45 </a:t>
            </a:r>
            <a:r>
              <a:rPr lang="en-GB" dirty="0" err="1" smtClean="0">
                <a:solidFill>
                  <a:schemeClr val="bg2"/>
                </a:solidFill>
              </a:rPr>
              <a:t>keV</a:t>
            </a:r>
            <a:r>
              <a:rPr lang="en-GB" dirty="0" smtClean="0">
                <a:solidFill>
                  <a:schemeClr val="bg2"/>
                </a:solidFill>
              </a:rPr>
              <a:t> </a:t>
            </a:r>
            <a:r>
              <a:rPr lang="en-GB" dirty="0" err="1" smtClean="0">
                <a:solidFill>
                  <a:schemeClr val="bg2"/>
                </a:solidFill>
              </a:rPr>
              <a:t>sont</a:t>
            </a:r>
            <a:r>
              <a:rPr lang="en-GB" dirty="0" smtClean="0">
                <a:solidFill>
                  <a:schemeClr val="bg2"/>
                </a:solidFill>
              </a:rPr>
              <a:t> </a:t>
            </a:r>
            <a:r>
              <a:rPr lang="en-GB" dirty="0" err="1" smtClean="0">
                <a:solidFill>
                  <a:schemeClr val="bg2"/>
                </a:solidFill>
              </a:rPr>
              <a:t>concluantes</a:t>
            </a:r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Les </a:t>
            </a:r>
            <a:r>
              <a:rPr lang="en-GB" dirty="0" err="1" smtClean="0">
                <a:solidFill>
                  <a:schemeClr val="bg2"/>
                </a:solidFill>
              </a:rPr>
              <a:t>problèmes</a:t>
            </a:r>
            <a:r>
              <a:rPr lang="en-GB" dirty="0" smtClean="0">
                <a:solidFill>
                  <a:schemeClr val="bg2"/>
                </a:solidFill>
              </a:rPr>
              <a:t> </a:t>
            </a:r>
            <a:r>
              <a:rPr lang="en-GB" dirty="0" err="1" smtClean="0">
                <a:solidFill>
                  <a:schemeClr val="bg2"/>
                </a:solidFill>
              </a:rPr>
              <a:t>rencontrés</a:t>
            </a:r>
            <a:r>
              <a:rPr lang="en-GB" dirty="0" smtClean="0">
                <a:solidFill>
                  <a:schemeClr val="bg2"/>
                </a:solidFill>
              </a:rPr>
              <a:t> </a:t>
            </a:r>
            <a:r>
              <a:rPr lang="en-GB" dirty="0" err="1" smtClean="0">
                <a:solidFill>
                  <a:schemeClr val="bg2"/>
                </a:solidFill>
              </a:rPr>
              <a:t>sont</a:t>
            </a:r>
            <a:r>
              <a:rPr lang="en-GB" dirty="0" smtClean="0">
                <a:solidFill>
                  <a:schemeClr val="bg2"/>
                </a:solidFill>
              </a:rPr>
              <a:t> </a:t>
            </a:r>
            <a:r>
              <a:rPr lang="en-GB" dirty="0" err="1" smtClean="0">
                <a:solidFill>
                  <a:schemeClr val="bg2"/>
                </a:solidFill>
              </a:rPr>
              <a:t>résolus</a:t>
            </a:r>
            <a:r>
              <a:rPr lang="en-GB" dirty="0" smtClean="0">
                <a:solidFill>
                  <a:schemeClr val="bg2"/>
                </a:solidFill>
              </a:rPr>
              <a:t> </a:t>
            </a:r>
            <a:r>
              <a:rPr lang="en-GB" dirty="0" err="1" smtClean="0">
                <a:solidFill>
                  <a:schemeClr val="bg2"/>
                </a:solidFill>
              </a:rPr>
              <a:t>mais</a:t>
            </a:r>
            <a:r>
              <a:rPr lang="en-GB" dirty="0" smtClean="0">
                <a:solidFill>
                  <a:schemeClr val="bg2"/>
                </a:solidFill>
              </a:rPr>
              <a:t> avec un impact </a:t>
            </a:r>
            <a:r>
              <a:rPr lang="en-GB" dirty="0" err="1" smtClean="0">
                <a:solidFill>
                  <a:schemeClr val="bg2"/>
                </a:solidFill>
              </a:rPr>
              <a:t>sur</a:t>
            </a:r>
            <a:r>
              <a:rPr lang="en-GB" dirty="0" smtClean="0">
                <a:solidFill>
                  <a:schemeClr val="bg2"/>
                </a:solidFill>
              </a:rPr>
              <a:t> </a:t>
            </a:r>
            <a:r>
              <a:rPr lang="en-GB" dirty="0" err="1" smtClean="0">
                <a:solidFill>
                  <a:schemeClr val="bg2"/>
                </a:solidFill>
              </a:rPr>
              <a:t>notre</a:t>
            </a:r>
            <a:r>
              <a:rPr lang="en-GB" dirty="0" smtClean="0">
                <a:solidFill>
                  <a:schemeClr val="bg2"/>
                </a:solidFill>
              </a:rPr>
              <a:t> planning</a:t>
            </a:r>
          </a:p>
          <a:p>
            <a:r>
              <a:rPr lang="en-GB" dirty="0" err="1" smtClean="0">
                <a:solidFill>
                  <a:schemeClr val="bg2"/>
                </a:solidFill>
              </a:rPr>
              <a:t>Statut</a:t>
            </a:r>
            <a:r>
              <a:rPr lang="en-GB" dirty="0" smtClean="0">
                <a:solidFill>
                  <a:schemeClr val="bg2"/>
                </a:solidFill>
              </a:rPr>
              <a:t> :</a:t>
            </a:r>
          </a:p>
          <a:p>
            <a:pPr lvl="1"/>
            <a:r>
              <a:rPr lang="en-GB" dirty="0">
                <a:solidFill>
                  <a:schemeClr val="bg2"/>
                </a:solidFill>
              </a:rPr>
              <a:t>S</a:t>
            </a:r>
            <a:r>
              <a:rPr lang="en-GB" dirty="0" smtClean="0">
                <a:solidFill>
                  <a:schemeClr val="bg2"/>
                </a:solidFill>
              </a:rPr>
              <a:t>lit 3 </a:t>
            </a:r>
            <a:r>
              <a:rPr lang="en-GB" dirty="0" err="1" smtClean="0">
                <a:solidFill>
                  <a:schemeClr val="bg2"/>
                </a:solidFill>
              </a:rPr>
              <a:t>Mev</a:t>
            </a:r>
            <a:r>
              <a:rPr lang="en-GB" dirty="0" smtClean="0">
                <a:solidFill>
                  <a:schemeClr val="bg2"/>
                </a:solidFill>
              </a:rPr>
              <a:t>: </a:t>
            </a:r>
            <a:r>
              <a:rPr lang="en-GB" dirty="0" err="1" smtClean="0">
                <a:solidFill>
                  <a:schemeClr val="bg2"/>
                </a:solidFill>
              </a:rPr>
              <a:t>livrée</a:t>
            </a:r>
            <a:endParaRPr lang="en-GB" dirty="0" smtClean="0">
              <a:solidFill>
                <a:schemeClr val="bg2"/>
              </a:solidFill>
            </a:endParaRPr>
          </a:p>
          <a:p>
            <a:pPr lvl="1"/>
            <a:r>
              <a:rPr lang="en-GB" dirty="0" err="1" smtClean="0">
                <a:solidFill>
                  <a:schemeClr val="bg2"/>
                </a:solidFill>
              </a:rPr>
              <a:t>Sem</a:t>
            </a:r>
            <a:r>
              <a:rPr lang="en-GB" dirty="0" smtClean="0">
                <a:solidFill>
                  <a:schemeClr val="bg2"/>
                </a:solidFill>
              </a:rPr>
              <a:t>-grid (</a:t>
            </a:r>
            <a:r>
              <a:rPr lang="en-GB" dirty="0" err="1" smtClean="0">
                <a:solidFill>
                  <a:schemeClr val="bg2"/>
                </a:solidFill>
              </a:rPr>
              <a:t>carbone</a:t>
            </a:r>
            <a:r>
              <a:rPr lang="en-GB" dirty="0" smtClean="0">
                <a:solidFill>
                  <a:schemeClr val="bg2"/>
                </a:solidFill>
              </a:rPr>
              <a:t>): en </a:t>
            </a:r>
            <a:r>
              <a:rPr lang="en-GB" dirty="0" err="1" smtClean="0">
                <a:solidFill>
                  <a:schemeClr val="bg2"/>
                </a:solidFill>
              </a:rPr>
              <a:t>cours</a:t>
            </a:r>
            <a:r>
              <a:rPr lang="en-GB" dirty="0" smtClean="0">
                <a:solidFill>
                  <a:schemeClr val="bg2"/>
                </a:solidFill>
              </a:rPr>
              <a:t> </a:t>
            </a:r>
            <a:r>
              <a:rPr lang="en-GB" dirty="0" err="1" smtClean="0">
                <a:solidFill>
                  <a:schemeClr val="bg2"/>
                </a:solidFill>
              </a:rPr>
              <a:t>d’assemblage</a:t>
            </a:r>
            <a:endParaRPr lang="fr-FR" dirty="0">
              <a:solidFill>
                <a:schemeClr val="bg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18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erso.cimetz.com/jvoyenne/shadok/att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3743325" cy="54483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96000" y="762000"/>
            <a:ext cx="1066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Q</a:t>
            </a:r>
          </a:p>
          <a:p>
            <a:pPr algn="ctr"/>
            <a:r>
              <a:rPr lang="en-GB" sz="4000" dirty="0" smtClean="0"/>
              <a:t>U</a:t>
            </a:r>
          </a:p>
          <a:p>
            <a:pPr algn="ctr"/>
            <a:r>
              <a:rPr lang="en-GB" sz="4000" dirty="0" smtClean="0"/>
              <a:t>E</a:t>
            </a:r>
          </a:p>
          <a:p>
            <a:pPr algn="ctr"/>
            <a:r>
              <a:rPr lang="en-GB" sz="4000" dirty="0" smtClean="0"/>
              <a:t>S</a:t>
            </a:r>
          </a:p>
          <a:p>
            <a:pPr algn="ctr"/>
            <a:r>
              <a:rPr lang="en-GB" sz="4000" dirty="0" smtClean="0"/>
              <a:t>T</a:t>
            </a:r>
          </a:p>
          <a:p>
            <a:pPr algn="ctr"/>
            <a:r>
              <a:rPr lang="en-GB" sz="4000" dirty="0" smtClean="0"/>
              <a:t>I</a:t>
            </a:r>
          </a:p>
          <a:p>
            <a:pPr algn="ctr"/>
            <a:r>
              <a:rPr lang="en-GB" sz="4000" dirty="0" smtClean="0"/>
              <a:t>O</a:t>
            </a:r>
          </a:p>
          <a:p>
            <a:pPr algn="ctr"/>
            <a:r>
              <a:rPr lang="en-GB" sz="4000" dirty="0" smtClean="0"/>
              <a:t>N</a:t>
            </a:r>
          </a:p>
          <a:p>
            <a:pPr algn="ctr"/>
            <a:r>
              <a:rPr lang="en-GB" sz="4000" dirty="0"/>
              <a:t>S</a:t>
            </a:r>
            <a:endParaRPr lang="fr-FR" sz="4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19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Modifications et </a:t>
            </a:r>
            <a:r>
              <a:rPr lang="en-GB" dirty="0" err="1" smtClean="0"/>
              <a:t>améliorations</a:t>
            </a:r>
            <a:r>
              <a:rPr lang="en-GB" dirty="0" smtClean="0"/>
              <a:t> par rapport </a:t>
            </a:r>
            <a:r>
              <a:rPr lang="en-GB" dirty="0" err="1" smtClean="0"/>
              <a:t>emittancemètre</a:t>
            </a:r>
            <a:r>
              <a:rPr lang="en-GB" dirty="0" smtClean="0"/>
              <a:t> 45 </a:t>
            </a:r>
            <a:r>
              <a:rPr lang="en-GB" dirty="0" err="1" smtClean="0"/>
              <a:t>keV</a:t>
            </a:r>
            <a:endParaRPr lang="en-GB" dirty="0" smtClean="0"/>
          </a:p>
          <a:p>
            <a:r>
              <a:rPr lang="en-GB" dirty="0" smtClean="0"/>
              <a:t>Assemblage : </a:t>
            </a:r>
            <a:r>
              <a:rPr lang="en-GB" dirty="0" err="1" smtClean="0"/>
              <a:t>problèmes</a:t>
            </a:r>
            <a:r>
              <a:rPr lang="en-GB" dirty="0" smtClean="0"/>
              <a:t> </a:t>
            </a:r>
            <a:r>
              <a:rPr lang="en-GB" dirty="0" err="1" smtClean="0"/>
              <a:t>rencontrés</a:t>
            </a:r>
            <a:r>
              <a:rPr lang="en-GB" dirty="0" smtClean="0"/>
              <a:t> </a:t>
            </a:r>
          </a:p>
          <a:p>
            <a:r>
              <a:rPr lang="en-GB" dirty="0" smtClean="0"/>
              <a:t>Question?</a:t>
            </a:r>
            <a:endParaRPr lang="fr-FR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LINAC 4 : </a:t>
            </a:r>
            <a:br>
              <a:rPr lang="en-GB" dirty="0" smtClean="0"/>
            </a:br>
            <a:r>
              <a:rPr lang="en-GB" dirty="0" err="1" smtClean="0"/>
              <a:t>Emittancemètre</a:t>
            </a:r>
            <a:r>
              <a:rPr lang="en-GB" dirty="0" smtClean="0"/>
              <a:t> </a:t>
            </a:r>
            <a:r>
              <a:rPr lang="en-GB" dirty="0" smtClean="0">
                <a:latin typeface="Arial"/>
                <a:cs typeface="Arial"/>
              </a:rPr>
              <a:t>≥</a:t>
            </a:r>
            <a:r>
              <a:rPr lang="en-GB" dirty="0" smtClean="0"/>
              <a:t> 3 </a:t>
            </a:r>
            <a:r>
              <a:rPr lang="en-GB" dirty="0" err="1" smtClean="0"/>
              <a:t>MeV</a:t>
            </a:r>
            <a:r>
              <a:rPr lang="en-GB" dirty="0" smtClean="0"/>
              <a:t> 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2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REMERCIEMENTS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Beaucoup de </a:t>
            </a:r>
            <a:r>
              <a:rPr lang="en-GB" dirty="0" err="1" smtClean="0"/>
              <a:t>personnes</a:t>
            </a:r>
            <a:r>
              <a:rPr lang="en-GB" dirty="0" smtClean="0"/>
              <a:t> </a:t>
            </a:r>
            <a:r>
              <a:rPr lang="en-GB" dirty="0" err="1" smtClean="0"/>
              <a:t>ont</a:t>
            </a:r>
            <a:r>
              <a:rPr lang="en-GB" dirty="0" smtClean="0"/>
              <a:t> </a:t>
            </a:r>
            <a:r>
              <a:rPr lang="en-GB" dirty="0" err="1" smtClean="0"/>
              <a:t>contribué</a:t>
            </a:r>
            <a:r>
              <a:rPr lang="en-GB" dirty="0" smtClean="0"/>
              <a:t> à </a:t>
            </a:r>
            <a:r>
              <a:rPr lang="en-GB" dirty="0" err="1" smtClean="0"/>
              <a:t>ce</a:t>
            </a:r>
            <a:r>
              <a:rPr lang="en-GB" dirty="0" smtClean="0"/>
              <a:t> </a:t>
            </a:r>
            <a:r>
              <a:rPr lang="en-GB" dirty="0" err="1" smtClean="0"/>
              <a:t>projet</a:t>
            </a:r>
            <a:r>
              <a:rPr lang="en-GB" dirty="0" smtClean="0"/>
              <a:t> (la </a:t>
            </a:r>
            <a:r>
              <a:rPr lang="en-GB" dirty="0" err="1" smtClean="0"/>
              <a:t>liste</a:t>
            </a:r>
            <a:r>
              <a:rPr lang="en-GB" dirty="0" smtClean="0"/>
              <a:t> </a:t>
            </a:r>
            <a:r>
              <a:rPr lang="en-GB" dirty="0" err="1" smtClean="0"/>
              <a:t>est</a:t>
            </a:r>
            <a:r>
              <a:rPr lang="en-GB" dirty="0" smtClean="0"/>
              <a:t> </a:t>
            </a:r>
            <a:r>
              <a:rPr lang="en-GB" dirty="0" err="1" smtClean="0"/>
              <a:t>certainement</a:t>
            </a:r>
            <a:r>
              <a:rPr lang="en-GB" dirty="0" smtClean="0"/>
              <a:t> </a:t>
            </a:r>
            <a:r>
              <a:rPr lang="en-GB" dirty="0" err="1" smtClean="0"/>
              <a:t>incomplète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r>
              <a:rPr lang="en-GB" sz="1800" dirty="0" smtClean="0"/>
              <a:t>Federico </a:t>
            </a:r>
            <a:r>
              <a:rPr lang="en-GB" sz="1800" dirty="0" err="1" smtClean="0"/>
              <a:t>Roncarolo</a:t>
            </a:r>
            <a:r>
              <a:rPr lang="en-GB" sz="1800" dirty="0" smtClean="0"/>
              <a:t>, </a:t>
            </a:r>
            <a:r>
              <a:rPr lang="en-GB" sz="1800" dirty="0" err="1" smtClean="0"/>
              <a:t>Uli</a:t>
            </a:r>
            <a:r>
              <a:rPr lang="en-GB" sz="1800" dirty="0" smtClean="0"/>
              <a:t> </a:t>
            </a:r>
            <a:r>
              <a:rPr lang="en-GB" sz="1800" dirty="0" err="1" smtClean="0"/>
              <a:t>Raich</a:t>
            </a:r>
            <a:r>
              <a:rPr lang="en-GB" sz="1800" dirty="0" smtClean="0"/>
              <a:t>, </a:t>
            </a:r>
            <a:r>
              <a:rPr lang="en-GB" sz="1800" dirty="0"/>
              <a:t>B</a:t>
            </a:r>
            <a:r>
              <a:rPr lang="en-GB" sz="1800" dirty="0" smtClean="0"/>
              <a:t>enjamin </a:t>
            </a:r>
            <a:r>
              <a:rPr lang="en-GB" sz="1800" dirty="0" err="1" smtClean="0"/>
              <a:t>Cheymol</a:t>
            </a:r>
            <a:r>
              <a:rPr lang="en-GB" sz="1800" dirty="0" smtClean="0"/>
              <a:t>, </a:t>
            </a:r>
            <a:r>
              <a:rPr lang="en-GB" sz="1800" dirty="0" err="1" smtClean="0"/>
              <a:t>Morad</a:t>
            </a:r>
            <a:r>
              <a:rPr lang="en-GB" sz="1800" dirty="0" smtClean="0"/>
              <a:t> </a:t>
            </a:r>
            <a:r>
              <a:rPr lang="en-GB" sz="1800" dirty="0" err="1" smtClean="0"/>
              <a:t>Hamani</a:t>
            </a:r>
            <a:r>
              <a:rPr lang="en-GB" sz="1800" dirty="0" smtClean="0"/>
              <a:t>, Sylvain Leblanc, Roland </a:t>
            </a:r>
            <a:r>
              <a:rPr lang="en-GB" sz="1800" dirty="0" err="1" smtClean="0"/>
              <a:t>Sautier</a:t>
            </a:r>
            <a:r>
              <a:rPr lang="en-GB" sz="1800" dirty="0" smtClean="0"/>
              <a:t>, Christophe </a:t>
            </a:r>
            <a:r>
              <a:rPr lang="en-GB" sz="1800" dirty="0" err="1" smtClean="0"/>
              <a:t>Vuitton</a:t>
            </a:r>
            <a:r>
              <a:rPr lang="en-GB" sz="1800" dirty="0" smtClean="0"/>
              <a:t>, Laurent </a:t>
            </a:r>
            <a:r>
              <a:rPr lang="en-GB" sz="1800" dirty="0" err="1" smtClean="0"/>
              <a:t>Zuccalli</a:t>
            </a:r>
            <a:r>
              <a:rPr lang="en-GB" sz="1800" dirty="0" smtClean="0"/>
              <a:t>, Emmanuel </a:t>
            </a:r>
            <a:r>
              <a:rPr lang="en-GB" sz="1800" dirty="0" err="1" smtClean="0"/>
              <a:t>Berthome</a:t>
            </a:r>
            <a:r>
              <a:rPr lang="en-GB" sz="1800" dirty="0" smtClean="0"/>
              <a:t>, </a:t>
            </a:r>
            <a:r>
              <a:rPr lang="fr-FR" sz="1800" dirty="0" smtClean="0"/>
              <a:t>Jean-Pierre Brachet, Laurent </a:t>
            </a:r>
            <a:r>
              <a:rPr lang="fr-FR" sz="1800" dirty="0" err="1" smtClean="0"/>
              <a:t>Deparis</a:t>
            </a:r>
            <a:r>
              <a:rPr lang="fr-FR" sz="1800" dirty="0" smtClean="0"/>
              <a:t>, Philippe </a:t>
            </a:r>
            <a:r>
              <a:rPr lang="fr-FR" sz="1800" dirty="0" err="1" smtClean="0"/>
              <a:t>Frichot</a:t>
            </a:r>
            <a:r>
              <a:rPr lang="fr-FR" sz="1800" dirty="0" smtClean="0"/>
              <a:t>, Pierre </a:t>
            </a:r>
            <a:r>
              <a:rPr lang="fr-FR" sz="1800" dirty="0" err="1" smtClean="0"/>
              <a:t>Moyret</a:t>
            </a:r>
            <a:r>
              <a:rPr lang="fr-FR" sz="1800" dirty="0" smtClean="0"/>
              <a:t>, Ahmed Cherif,</a:t>
            </a:r>
            <a:r>
              <a:rPr lang="fr-FR" sz="1800" dirty="0"/>
              <a:t> Marc </a:t>
            </a:r>
            <a:r>
              <a:rPr lang="fr-FR" sz="1800" dirty="0" err="1" smtClean="0"/>
              <a:t>Polini</a:t>
            </a:r>
            <a:r>
              <a:rPr lang="fr-FR" sz="1800" dirty="0" smtClean="0"/>
              <a:t>, </a:t>
            </a:r>
            <a:r>
              <a:rPr lang="fr-FR" sz="1800" dirty="0" smtClean="0"/>
              <a:t>Dominique </a:t>
            </a:r>
            <a:r>
              <a:rPr lang="fr-FR" sz="1800" dirty="0" err="1" smtClean="0"/>
              <a:t>Pugnat</a:t>
            </a:r>
            <a:r>
              <a:rPr lang="fr-FR" sz="1800" dirty="0" smtClean="0"/>
              <a:t>, Lilian Philippe </a:t>
            </a:r>
            <a:r>
              <a:rPr lang="fr-FR" sz="1800" dirty="0" err="1" smtClean="0"/>
              <a:t>Remandet</a:t>
            </a:r>
            <a:r>
              <a:rPr lang="fr-FR" sz="1800" dirty="0" smtClean="0"/>
              <a:t>, Jean-Marie </a:t>
            </a:r>
            <a:r>
              <a:rPr lang="fr-FR" sz="1800" dirty="0" err="1" smtClean="0"/>
              <a:t>Geisser</a:t>
            </a:r>
            <a:r>
              <a:rPr lang="fr-FR" sz="1800" dirty="0" smtClean="0"/>
              <a:t>, Didier </a:t>
            </a:r>
            <a:r>
              <a:rPr lang="fr-FR" sz="1800" dirty="0" err="1" smtClean="0"/>
              <a:t>Steyart</a:t>
            </a:r>
            <a:r>
              <a:rPr lang="fr-FR" sz="1800" dirty="0" smtClean="0"/>
              <a:t>, Benoit </a:t>
            </a:r>
            <a:r>
              <a:rPr lang="fr-FR" sz="1800" dirty="0" err="1" smtClean="0"/>
              <a:t>Riffaud</a:t>
            </a:r>
            <a:r>
              <a:rPr lang="fr-FR" sz="1800" dirty="0" smtClean="0"/>
              <a:t>,</a:t>
            </a:r>
            <a:r>
              <a:rPr lang="fr-FR" sz="1800" dirty="0" smtClean="0"/>
              <a:t> Michel Duraffourg, David </a:t>
            </a:r>
            <a:r>
              <a:rPr lang="fr-FR" sz="1800" dirty="0" err="1" smtClean="0"/>
              <a:t>Willeman</a:t>
            </a:r>
            <a:r>
              <a:rPr lang="fr-FR" sz="1800" dirty="0" smtClean="0"/>
              <a:t>, Gerrit Jan Focker, Karim </a:t>
            </a:r>
            <a:r>
              <a:rPr lang="fr-FR" sz="1800" dirty="0" err="1" smtClean="0"/>
              <a:t>Kessi</a:t>
            </a:r>
            <a:r>
              <a:rPr lang="fr-FR" sz="1800" dirty="0" smtClean="0"/>
              <a:t>, Alessandro </a:t>
            </a:r>
            <a:r>
              <a:rPr lang="fr-FR" sz="1800" dirty="0" err="1" smtClean="0"/>
              <a:t>Dallocchio</a:t>
            </a:r>
            <a:r>
              <a:rPr lang="fr-FR" sz="1800" dirty="0" smtClean="0"/>
              <a:t>….</a:t>
            </a:r>
            <a:endParaRPr lang="en-GB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err="1" smtClean="0"/>
              <a:t>Emittancemètre</a:t>
            </a:r>
            <a:endParaRPr lang="en-GB" dirty="0" smtClean="0"/>
          </a:p>
          <a:p>
            <a:pPr marL="514350" indent="-514350">
              <a:buNone/>
            </a:pPr>
            <a:r>
              <a:rPr lang="en-GB" sz="2000" dirty="0" err="1" smtClean="0"/>
              <a:t>Composé</a:t>
            </a:r>
            <a:r>
              <a:rPr lang="en-GB" sz="2000" dirty="0" smtClean="0"/>
              <a:t> de 2 </a:t>
            </a:r>
            <a:r>
              <a:rPr lang="en-GB" sz="2000" dirty="0" err="1" smtClean="0"/>
              <a:t>dispositifs</a:t>
            </a:r>
            <a:r>
              <a:rPr lang="en-GB" sz="2000" dirty="0" smtClean="0"/>
              <a:t> 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sz="2000" dirty="0" err="1" smtClean="0"/>
              <a:t>Une</a:t>
            </a:r>
            <a:r>
              <a:rPr lang="en-GB" sz="2000" dirty="0" smtClean="0"/>
              <a:t> </a:t>
            </a:r>
            <a:r>
              <a:rPr lang="en-GB" sz="2000" dirty="0" err="1" smtClean="0"/>
              <a:t>fente</a:t>
            </a:r>
            <a:r>
              <a:rPr lang="en-GB" sz="2000" dirty="0" smtClean="0"/>
              <a:t> mobile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sz="2000" dirty="0" err="1" smtClean="0"/>
              <a:t>Suivi</a:t>
            </a:r>
            <a:r>
              <a:rPr lang="en-GB" sz="2000" dirty="0" smtClean="0"/>
              <a:t> d’un </a:t>
            </a:r>
            <a:r>
              <a:rPr lang="en-GB" sz="2000" dirty="0" err="1" smtClean="0"/>
              <a:t>sem</a:t>
            </a:r>
            <a:r>
              <a:rPr lang="en-GB" sz="2000" dirty="0" smtClean="0"/>
              <a:t>-grid mobile</a:t>
            </a:r>
          </a:p>
          <a:p>
            <a:pPr marL="914400" lvl="1" indent="-514350">
              <a:buNone/>
            </a:pPr>
            <a:endParaRPr lang="en-GB" sz="2000" dirty="0"/>
          </a:p>
          <a:p>
            <a:pPr marL="342900" lvl="1" indent="-342900">
              <a:buNone/>
            </a:pPr>
            <a:r>
              <a:rPr lang="en-GB" sz="3200" dirty="0" err="1"/>
              <a:t>Linac</a:t>
            </a:r>
            <a:r>
              <a:rPr lang="en-GB" sz="3200" dirty="0"/>
              <a:t> </a:t>
            </a:r>
            <a:r>
              <a:rPr lang="en-GB" sz="3200" dirty="0" smtClean="0"/>
              <a:t>4</a:t>
            </a:r>
          </a:p>
          <a:p>
            <a:pPr marL="342900" lvl="1" indent="-342900">
              <a:buNone/>
            </a:pPr>
            <a:r>
              <a:rPr lang="en-GB" sz="2000" dirty="0" smtClean="0"/>
              <a:t>Pour le commissioning du </a:t>
            </a:r>
            <a:r>
              <a:rPr lang="en-GB" sz="2000" dirty="0" err="1" smtClean="0"/>
              <a:t>faisceau</a:t>
            </a:r>
            <a:r>
              <a:rPr lang="en-GB" sz="2000" dirty="0" smtClean="0"/>
              <a:t> du </a:t>
            </a:r>
            <a:r>
              <a:rPr lang="en-GB" sz="2000" dirty="0" err="1" smtClean="0"/>
              <a:t>Linac</a:t>
            </a:r>
            <a:r>
              <a:rPr lang="en-GB" sz="2000" dirty="0" smtClean="0"/>
              <a:t> 4</a:t>
            </a:r>
          </a:p>
          <a:p>
            <a:pPr marL="342900" lvl="1" indent="-342900">
              <a:buNone/>
            </a:pPr>
            <a:endParaRPr lang="en-GB" sz="2000" dirty="0" smtClean="0"/>
          </a:p>
          <a:p>
            <a:pPr marL="342900" lvl="1" indent="-342900">
              <a:buNone/>
            </a:pPr>
            <a:endParaRPr lang="en-GB" sz="2000" dirty="0"/>
          </a:p>
          <a:p>
            <a:pPr marL="914400" lvl="1" indent="-514350">
              <a:buNone/>
            </a:pPr>
            <a:endParaRPr lang="en-GB" dirty="0"/>
          </a:p>
          <a:p>
            <a:pPr marL="914400" lvl="1" indent="-514350">
              <a:buNone/>
            </a:pPr>
            <a:endParaRPr lang="fr-FR" dirty="0" smtClean="0"/>
          </a:p>
        </p:txBody>
      </p:sp>
      <p:pic>
        <p:nvPicPr>
          <p:cNvPr id="4" name="Picture 3" descr="linac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4953000"/>
            <a:ext cx="6248400" cy="128930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3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_meter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4999" y="1524000"/>
            <a:ext cx="8323063" cy="4724400"/>
          </a:xfrm>
          <a:prstGeom prst="rect">
            <a:avLst/>
          </a:prstGeom>
          <a:scene3d>
            <a:camera prst="orthographicFront">
              <a:rot lat="0" lon="600000" rev="0"/>
            </a:camera>
            <a:lightRig rig="threePt" dir="t"/>
          </a:scene3d>
        </p:spPr>
      </p:pic>
      <p:pic>
        <p:nvPicPr>
          <p:cNvPr id="4" name="Content Placeholder 3" descr="DSCN324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524000"/>
            <a:ext cx="3394472" cy="4525963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810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Introduction</a:t>
            </a:r>
            <a:endParaRPr kumimoji="0" lang="fr-F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1400" y="106680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45 </a:t>
            </a:r>
            <a:r>
              <a:rPr lang="en-GB" sz="3200" dirty="0" err="1" smtClean="0"/>
              <a:t>keV</a:t>
            </a:r>
            <a:endParaRPr lang="fr-FR" sz="32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4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3MeV</a:t>
            </a:r>
            <a:endParaRPr lang="fr-FR" dirty="0"/>
          </a:p>
        </p:txBody>
      </p:sp>
      <p:pic>
        <p:nvPicPr>
          <p:cNvPr id="7" name="Content Placeholder 6" descr="layou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5263" y="1600200"/>
            <a:ext cx="7973474" cy="4525963"/>
          </a:xfr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5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Modification et </a:t>
            </a:r>
            <a:r>
              <a:rPr lang="en-GB" sz="3600" dirty="0" err="1" smtClean="0"/>
              <a:t>amélioration</a:t>
            </a:r>
            <a:r>
              <a:rPr lang="en-GB" sz="3600" dirty="0" smtClean="0"/>
              <a:t> de </a:t>
            </a:r>
            <a:r>
              <a:rPr lang="en-GB" sz="3600" dirty="0" err="1" smtClean="0"/>
              <a:t>l’emittancemètre</a:t>
            </a:r>
            <a:r>
              <a:rPr lang="en-GB" sz="3600" dirty="0" smtClean="0"/>
              <a:t> 3MeV par rapport 45 </a:t>
            </a:r>
            <a:r>
              <a:rPr lang="en-GB" sz="3600" dirty="0" err="1" smtClean="0"/>
              <a:t>keV</a:t>
            </a:r>
            <a:endParaRPr lang="fr-F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Pour la </a:t>
            </a:r>
            <a:r>
              <a:rPr lang="en-GB" dirty="0" err="1"/>
              <a:t>p</a:t>
            </a:r>
            <a:r>
              <a:rPr lang="en-GB" dirty="0" err="1" smtClean="0"/>
              <a:t>artie</a:t>
            </a:r>
            <a:r>
              <a:rPr lang="en-GB" dirty="0" smtClean="0"/>
              <a:t> slit 3 </a:t>
            </a:r>
            <a:r>
              <a:rPr lang="en-GB" dirty="0" err="1" smtClean="0"/>
              <a:t>MeV</a:t>
            </a:r>
            <a:r>
              <a:rPr lang="en-GB" dirty="0" smtClean="0"/>
              <a:t>, simulations </a:t>
            </a:r>
            <a:r>
              <a:rPr lang="en-GB" dirty="0" err="1" smtClean="0"/>
              <a:t>faisceau</a:t>
            </a:r>
            <a:r>
              <a:rPr lang="en-GB" dirty="0" smtClean="0"/>
              <a:t> =&gt;</a:t>
            </a:r>
          </a:p>
          <a:p>
            <a:r>
              <a:rPr lang="en-GB" sz="2400" dirty="0" smtClean="0"/>
              <a:t>plaques </a:t>
            </a:r>
            <a:r>
              <a:rPr lang="en-GB" sz="2400" dirty="0" err="1" smtClean="0"/>
              <a:t>graphites</a:t>
            </a:r>
            <a:r>
              <a:rPr lang="en-GB" sz="2400" dirty="0" smtClean="0"/>
              <a:t> </a:t>
            </a:r>
            <a:r>
              <a:rPr lang="en-GB" sz="2400" dirty="0" err="1" smtClean="0"/>
              <a:t>inclinées</a:t>
            </a:r>
            <a:r>
              <a:rPr lang="en-GB" sz="2400" dirty="0" smtClean="0"/>
              <a:t> de 15</a:t>
            </a:r>
            <a:r>
              <a:rPr lang="en-GB" sz="2400" dirty="0" smtClean="0">
                <a:latin typeface="Times New Roman"/>
                <a:cs typeface="Times New Roman"/>
              </a:rPr>
              <a:t>° </a:t>
            </a:r>
            <a:r>
              <a:rPr lang="en-GB" sz="2400" dirty="0"/>
              <a:t>par </a:t>
            </a:r>
            <a:r>
              <a:rPr lang="en-GB" sz="2400" dirty="0" smtClean="0"/>
              <a:t>rapport axe </a:t>
            </a:r>
            <a:r>
              <a:rPr lang="en-GB" sz="2400" dirty="0" err="1" smtClean="0"/>
              <a:t>faisceau</a:t>
            </a:r>
            <a:r>
              <a:rPr lang="en-GB" sz="2400" dirty="0" smtClean="0"/>
              <a:t> </a:t>
            </a:r>
          </a:p>
          <a:p>
            <a:r>
              <a:rPr lang="en-GB" sz="2400" dirty="0" smtClean="0"/>
              <a:t>circuit de </a:t>
            </a:r>
            <a:r>
              <a:rPr lang="en-GB" sz="2400" dirty="0" err="1" smtClean="0"/>
              <a:t>refroissement</a:t>
            </a:r>
            <a:r>
              <a:rPr lang="en-GB" sz="2400" dirty="0" smtClean="0"/>
              <a:t> H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O</a:t>
            </a:r>
          </a:p>
          <a:p>
            <a:endParaRPr lang="en-GB" sz="2400" dirty="0" smtClean="0"/>
          </a:p>
          <a:p>
            <a:pPr>
              <a:buNone/>
            </a:pPr>
            <a:endParaRPr lang="fr-FR" dirty="0"/>
          </a:p>
        </p:txBody>
      </p:sp>
      <p:pic>
        <p:nvPicPr>
          <p:cNvPr id="4" name="Picture 3" descr="new_slit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09600" y="3200400"/>
            <a:ext cx="4840486" cy="2747593"/>
          </a:xfrm>
          <a:prstGeom prst="rect">
            <a:avLst/>
          </a:prstGeom>
        </p:spPr>
      </p:pic>
      <p:pic>
        <p:nvPicPr>
          <p:cNvPr id="6" name="Picture 5" descr="slit_new_coupe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2819400" y="3581400"/>
            <a:ext cx="1431758" cy="1479884"/>
          </a:xfrm>
          <a:prstGeom prst="rect">
            <a:avLst/>
          </a:prstGeom>
        </p:spPr>
      </p:pic>
      <p:pic>
        <p:nvPicPr>
          <p:cNvPr id="10" name="Picture 9" descr="DSCN36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3124200"/>
            <a:ext cx="3962400" cy="2971800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6</a:t>
            </a:fld>
            <a:endParaRPr lang="fr-F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dirty="0" err="1" smtClean="0"/>
              <a:t>Système</a:t>
            </a:r>
            <a:r>
              <a:rPr lang="en-GB" dirty="0" smtClean="0"/>
              <a:t> de </a:t>
            </a:r>
            <a:r>
              <a:rPr lang="en-GB" dirty="0" err="1" smtClean="0"/>
              <a:t>réglage</a:t>
            </a:r>
            <a:r>
              <a:rPr lang="en-GB" dirty="0" smtClean="0"/>
              <a:t> </a:t>
            </a:r>
            <a:r>
              <a:rPr lang="en-GB" dirty="0" err="1" smtClean="0"/>
              <a:t>angulaire</a:t>
            </a:r>
            <a:r>
              <a:rPr lang="en-GB" dirty="0" smtClean="0"/>
              <a:t> de la slit par 3 </a:t>
            </a:r>
            <a:r>
              <a:rPr lang="en-GB" dirty="0" err="1" smtClean="0"/>
              <a:t>verins</a:t>
            </a:r>
            <a:r>
              <a:rPr lang="en-GB" dirty="0" smtClean="0"/>
              <a:t> à </a:t>
            </a:r>
            <a:r>
              <a:rPr lang="en-GB" dirty="0" err="1" smtClean="0"/>
              <a:t>vis</a:t>
            </a:r>
            <a:r>
              <a:rPr lang="en-GB" dirty="0" smtClean="0"/>
              <a:t> </a:t>
            </a:r>
            <a:r>
              <a:rPr lang="en-GB" dirty="0" err="1" smtClean="0"/>
              <a:t>micrométrique</a:t>
            </a:r>
            <a:endParaRPr lang="en-GB" dirty="0" smtClean="0"/>
          </a:p>
          <a:p>
            <a:endParaRPr lang="fr-FR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Modification et </a:t>
            </a:r>
            <a:r>
              <a:rPr lang="en-GB" sz="3600" dirty="0" err="1" smtClean="0"/>
              <a:t>amélioration</a:t>
            </a:r>
            <a:r>
              <a:rPr lang="en-GB" sz="3600" dirty="0" smtClean="0"/>
              <a:t> de </a:t>
            </a:r>
            <a:r>
              <a:rPr lang="en-GB" sz="3600" dirty="0" err="1" smtClean="0"/>
              <a:t>l’emittancemètre</a:t>
            </a:r>
            <a:r>
              <a:rPr lang="en-GB" sz="3600" dirty="0" smtClean="0"/>
              <a:t> 3MeV par rapport 45 </a:t>
            </a:r>
            <a:r>
              <a:rPr lang="en-GB" sz="3600" dirty="0" err="1" smtClean="0"/>
              <a:t>keV</a:t>
            </a:r>
            <a:endParaRPr lang="fr-FR" sz="3600" dirty="0"/>
          </a:p>
        </p:txBody>
      </p:sp>
      <p:pic>
        <p:nvPicPr>
          <p:cNvPr id="5" name="Picture 4" descr="DSCN36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667000"/>
            <a:ext cx="4419600" cy="3314700"/>
          </a:xfrm>
          <a:prstGeom prst="rect">
            <a:avLst/>
          </a:prstGeom>
        </p:spPr>
      </p:pic>
      <p:pic>
        <p:nvPicPr>
          <p:cNvPr id="6" name="Picture 5" descr="DSCN37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38800" y="3124200"/>
            <a:ext cx="3657600" cy="2743200"/>
          </a:xfrm>
          <a:prstGeom prst="rect">
            <a:avLst/>
          </a:prstGeom>
        </p:spPr>
      </p:pic>
      <p:pic>
        <p:nvPicPr>
          <p:cNvPr id="8" name="Picture 7" descr="micrometric modu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5200" y="4800600"/>
            <a:ext cx="3363813" cy="1909393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7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GB" sz="2400" dirty="0" smtClean="0"/>
              <a:t>	</a:t>
            </a:r>
            <a:r>
              <a:rPr lang="en-GB" sz="2400" dirty="0" err="1" smtClean="0"/>
              <a:t>Ajout</a:t>
            </a:r>
            <a:r>
              <a:rPr lang="en-GB" sz="2400" dirty="0" smtClean="0"/>
              <a:t> de </a:t>
            </a:r>
            <a:r>
              <a:rPr lang="en-GB" sz="2400" dirty="0" err="1" smtClean="0"/>
              <a:t>portée</a:t>
            </a:r>
            <a:r>
              <a:rPr lang="en-GB" sz="2400" dirty="0" smtClean="0"/>
              <a:t> pour </a:t>
            </a:r>
            <a:r>
              <a:rPr lang="en-GB" sz="2400" dirty="0" err="1" smtClean="0"/>
              <a:t>améliorer</a:t>
            </a:r>
            <a:r>
              <a:rPr lang="en-GB" sz="2400" dirty="0" smtClean="0"/>
              <a:t> la </a:t>
            </a:r>
            <a:r>
              <a:rPr lang="en-GB" sz="2400" dirty="0" err="1" smtClean="0"/>
              <a:t>linéarité</a:t>
            </a:r>
            <a:r>
              <a:rPr lang="en-GB" sz="2400" dirty="0" smtClean="0"/>
              <a:t> du </a:t>
            </a:r>
            <a:r>
              <a:rPr lang="en-GB" sz="2400" dirty="0" err="1" smtClean="0"/>
              <a:t>mouvement</a:t>
            </a:r>
            <a:r>
              <a:rPr lang="en-GB" sz="2400" dirty="0"/>
              <a:t> </a:t>
            </a:r>
            <a:r>
              <a:rPr lang="en-GB" sz="2400" dirty="0" err="1" smtClean="0"/>
              <a:t>système</a:t>
            </a:r>
            <a:r>
              <a:rPr lang="en-GB" sz="2400" dirty="0" smtClean="0"/>
              <a:t> slit et </a:t>
            </a:r>
            <a:r>
              <a:rPr lang="en-GB" sz="2400" dirty="0" err="1" smtClean="0"/>
              <a:t>système</a:t>
            </a:r>
            <a:r>
              <a:rPr lang="en-GB" sz="2400" dirty="0" smtClean="0"/>
              <a:t> </a:t>
            </a:r>
            <a:r>
              <a:rPr lang="en-GB" sz="2400" dirty="0" err="1" smtClean="0"/>
              <a:t>sem</a:t>
            </a:r>
            <a:r>
              <a:rPr lang="en-GB" sz="2400" dirty="0" smtClean="0"/>
              <a:t>-grid</a:t>
            </a:r>
            <a:r>
              <a:rPr lang="en-GB" dirty="0" smtClean="0"/>
              <a:t>:</a:t>
            </a:r>
          </a:p>
          <a:p>
            <a:endParaRPr lang="fr-FR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Modification et </a:t>
            </a:r>
            <a:r>
              <a:rPr lang="en-GB" sz="3600" dirty="0" err="1" smtClean="0"/>
              <a:t>amélioration</a:t>
            </a:r>
            <a:r>
              <a:rPr lang="en-GB" sz="3600" dirty="0" smtClean="0"/>
              <a:t> de </a:t>
            </a:r>
            <a:r>
              <a:rPr lang="en-GB" sz="3600" dirty="0" err="1" smtClean="0"/>
              <a:t>l’emittancemètre</a:t>
            </a:r>
            <a:r>
              <a:rPr lang="en-GB" sz="3600" dirty="0" smtClean="0"/>
              <a:t> 3MeV par rapport 45 </a:t>
            </a:r>
            <a:r>
              <a:rPr lang="en-GB" sz="3600" dirty="0" err="1" smtClean="0"/>
              <a:t>keV</a:t>
            </a:r>
            <a:endParaRPr lang="fr-FR" sz="3600" dirty="0"/>
          </a:p>
        </p:txBody>
      </p:sp>
      <p:pic>
        <p:nvPicPr>
          <p:cNvPr id="5" name="Picture 4" descr="new_slit_cu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438400"/>
            <a:ext cx="6929735" cy="3933508"/>
          </a:xfrm>
          <a:prstGeom prst="rect">
            <a:avLst/>
          </a:prstGeom>
        </p:spPr>
      </p:pic>
      <p:pic>
        <p:nvPicPr>
          <p:cNvPr id="7" name="Picture 6" descr="sem-grid_porte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2438400"/>
            <a:ext cx="3352800" cy="3975814"/>
          </a:xfrm>
          <a:prstGeom prst="rect">
            <a:avLst/>
          </a:prstGeom>
        </p:spPr>
      </p:pic>
      <p:sp>
        <p:nvSpPr>
          <p:cNvPr id="8" name="Flowchart: Connector 7"/>
          <p:cNvSpPr/>
          <p:nvPr/>
        </p:nvSpPr>
        <p:spPr>
          <a:xfrm>
            <a:off x="3733800" y="4191000"/>
            <a:ext cx="685800" cy="685800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owchart: Connector 9"/>
          <p:cNvSpPr/>
          <p:nvPr/>
        </p:nvSpPr>
        <p:spPr>
          <a:xfrm>
            <a:off x="6553200" y="2895600"/>
            <a:ext cx="838200" cy="762000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owchart: Connector 10"/>
          <p:cNvSpPr/>
          <p:nvPr/>
        </p:nvSpPr>
        <p:spPr>
          <a:xfrm>
            <a:off x="6781800" y="5181600"/>
            <a:ext cx="762000" cy="685800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8</a:t>
            </a:fld>
            <a:endParaRPr lang="fr-F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err="1" smtClean="0"/>
              <a:t>Partie</a:t>
            </a:r>
            <a:r>
              <a:rPr lang="en-GB" dirty="0" smtClean="0"/>
              <a:t> </a:t>
            </a:r>
            <a:r>
              <a:rPr lang="en-GB" dirty="0" err="1" smtClean="0"/>
              <a:t>Sem</a:t>
            </a:r>
            <a:r>
              <a:rPr lang="en-GB" dirty="0" smtClean="0"/>
              <a:t>-grid:</a:t>
            </a:r>
          </a:p>
          <a:p>
            <a:pPr>
              <a:buNone/>
            </a:pPr>
            <a:r>
              <a:rPr lang="en-GB" dirty="0" err="1" smtClean="0"/>
              <a:t>Fil</a:t>
            </a:r>
            <a:r>
              <a:rPr lang="en-GB" dirty="0" smtClean="0"/>
              <a:t> </a:t>
            </a:r>
            <a:r>
              <a:rPr lang="en-GB" dirty="0" err="1"/>
              <a:t>C</a:t>
            </a:r>
            <a:r>
              <a:rPr lang="en-GB" dirty="0" err="1" smtClean="0"/>
              <a:t>arbonne</a:t>
            </a:r>
            <a:r>
              <a:rPr lang="en-GB" dirty="0" smtClean="0"/>
              <a:t> au lieu de </a:t>
            </a:r>
            <a:r>
              <a:rPr lang="en-GB" dirty="0" err="1" smtClean="0"/>
              <a:t>fil</a:t>
            </a:r>
            <a:r>
              <a:rPr lang="en-GB" dirty="0" smtClean="0"/>
              <a:t> </a:t>
            </a:r>
            <a:r>
              <a:rPr lang="en-GB" dirty="0" err="1" smtClean="0"/>
              <a:t>Tungstène</a:t>
            </a:r>
            <a:r>
              <a:rPr lang="en-GB" dirty="0" smtClean="0"/>
              <a:t>, suite au simulation de </a:t>
            </a:r>
            <a:r>
              <a:rPr lang="en-GB" dirty="0" err="1" smtClean="0"/>
              <a:t>faisceau</a:t>
            </a:r>
            <a:r>
              <a:rPr lang="en-GB" dirty="0" smtClean="0"/>
              <a:t> 3 </a:t>
            </a:r>
            <a:r>
              <a:rPr lang="en-GB" dirty="0" err="1" smtClean="0"/>
              <a:t>MeV</a:t>
            </a:r>
            <a:r>
              <a:rPr lang="en-GB" dirty="0" smtClean="0"/>
              <a:t>.</a:t>
            </a:r>
          </a:p>
          <a:p>
            <a:endParaRPr lang="fr-FR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Modification et </a:t>
            </a:r>
            <a:r>
              <a:rPr lang="en-GB" sz="3600" dirty="0" err="1" smtClean="0"/>
              <a:t>amélioration</a:t>
            </a:r>
            <a:r>
              <a:rPr lang="en-GB" sz="3600" dirty="0" smtClean="0"/>
              <a:t> de </a:t>
            </a:r>
            <a:r>
              <a:rPr lang="en-GB" sz="3600" dirty="0" err="1" smtClean="0"/>
              <a:t>l’emittancemètre</a:t>
            </a:r>
            <a:r>
              <a:rPr lang="en-GB" sz="3600" dirty="0" smtClean="0"/>
              <a:t> 3MeV par rapport 45 </a:t>
            </a:r>
            <a:r>
              <a:rPr lang="en-GB" sz="3600" dirty="0" err="1" smtClean="0"/>
              <a:t>keV</a:t>
            </a:r>
            <a:endParaRPr lang="fr-FR" sz="3600" dirty="0"/>
          </a:p>
        </p:txBody>
      </p:sp>
      <p:pic>
        <p:nvPicPr>
          <p:cNvPr id="5" name="Picture 4" descr="DSCN20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3276600"/>
            <a:ext cx="4064000" cy="3048000"/>
          </a:xfrm>
          <a:prstGeom prst="rect">
            <a:avLst/>
          </a:prstGeom>
        </p:spPr>
      </p:pic>
      <p:pic>
        <p:nvPicPr>
          <p:cNvPr id="6" name="Picture 5" descr="DSCN37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3276600"/>
            <a:ext cx="4064000" cy="3048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06/12/2012</a:t>
            </a:r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A6178-11C5-4FDB-89C1-82A06B87D59B}" type="slidenum">
              <a:rPr lang="fr-FR" smtClean="0"/>
              <a:t>9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 DAYS - ARCHAMPS -D. GERARD BE/BI/ML</a:t>
            </a:r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2951</TotalTime>
  <Words>707</Words>
  <Application>Microsoft Office PowerPoint</Application>
  <PresentationFormat>On-screen Show (4:3)</PresentationFormat>
  <Paragraphs>147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LINAC 4 :  Emittancemètre ≥ 3 MeV </vt:lpstr>
      <vt:lpstr>LINAC 4 :  Emittancemètre ≥ 3 MeV </vt:lpstr>
      <vt:lpstr>Introduction</vt:lpstr>
      <vt:lpstr>Slide 4</vt:lpstr>
      <vt:lpstr>3MeV</vt:lpstr>
      <vt:lpstr>Modification et amélioration de l’emittancemètre 3MeV par rapport 45 keV</vt:lpstr>
      <vt:lpstr>Modification et amélioration de l’emittancemètre 3MeV par rapport 45 keV</vt:lpstr>
      <vt:lpstr>Modification et amélioration de l’emittancemètre 3MeV par rapport 45 keV</vt:lpstr>
      <vt:lpstr>Modification et amélioration de l’emittancemètre 3MeV par rapport 45 keV</vt:lpstr>
      <vt:lpstr>Assemblage : problèmes rencontrés  PALIER</vt:lpstr>
      <vt:lpstr>Assemblage : problèmes rencontrés  PALIER</vt:lpstr>
      <vt:lpstr>Assemblage : problèmes rencontrés  montage plaque de la slit</vt:lpstr>
      <vt:lpstr>Assemblage : problèmes rencontrés  montage plaque de la slit</vt:lpstr>
      <vt:lpstr>Assemblage : problèmes rencontrés  montage plaque de la slit</vt:lpstr>
      <vt:lpstr>Assemblage : problèmes rencontrés  montage plaque de la slit</vt:lpstr>
      <vt:lpstr>Assemblage : problèmes rencontrés  Etanchéité vide</vt:lpstr>
      <vt:lpstr>Assemblage : problèmes rencontrés  Etanchéité vide</vt:lpstr>
      <vt:lpstr>CONCLUSIONS</vt:lpstr>
      <vt:lpstr>Slide 19</vt:lpstr>
      <vt:lpstr>REMERCIEMENTS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LINAC 4 :  Emittancemètre ≥ 3 MeV </dc:title>
  <dc:creator>dgerard</dc:creator>
  <cp:lastModifiedBy>dgerard</cp:lastModifiedBy>
  <cp:revision>93</cp:revision>
  <dcterms:created xsi:type="dcterms:W3CDTF">2012-12-03T12:40:08Z</dcterms:created>
  <dcterms:modified xsi:type="dcterms:W3CDTF">2012-12-05T13:51:12Z</dcterms:modified>
</cp:coreProperties>
</file>