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31"/>
  </p:notesMasterIdLst>
  <p:sldIdLst>
    <p:sldId id="256" r:id="rId2"/>
    <p:sldId id="287" r:id="rId3"/>
    <p:sldId id="296" r:id="rId4"/>
    <p:sldId id="295" r:id="rId5"/>
    <p:sldId id="294" r:id="rId6"/>
    <p:sldId id="288" r:id="rId7"/>
    <p:sldId id="289" r:id="rId8"/>
    <p:sldId id="297" r:id="rId9"/>
    <p:sldId id="298" r:id="rId10"/>
    <p:sldId id="299" r:id="rId11"/>
    <p:sldId id="306" r:id="rId12"/>
    <p:sldId id="300" r:id="rId13"/>
    <p:sldId id="301" r:id="rId14"/>
    <p:sldId id="304" r:id="rId15"/>
    <p:sldId id="302" r:id="rId16"/>
    <p:sldId id="303" r:id="rId17"/>
    <p:sldId id="307" r:id="rId18"/>
    <p:sldId id="314" r:id="rId19"/>
    <p:sldId id="317" r:id="rId20"/>
    <p:sldId id="316" r:id="rId21"/>
    <p:sldId id="318" r:id="rId22"/>
    <p:sldId id="290" r:id="rId23"/>
    <p:sldId id="309" r:id="rId24"/>
    <p:sldId id="312" r:id="rId25"/>
    <p:sldId id="313" r:id="rId26"/>
    <p:sldId id="310" r:id="rId27"/>
    <p:sldId id="315" r:id="rId28"/>
    <p:sldId id="319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30733-2F36-4607-8E5A-54CF2CBBD7E9}" type="datetimeFigureOut">
              <a:rPr lang="en-GB" smtClean="0"/>
              <a:t>12/4/12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5176F-7A34-41A8-B05A-6F383CE58D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852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5176F-7A34-41A8-B05A-6F383CE58D2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75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11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>
              <a:latin typeface="Times New Roman" pitchFamily="-111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11" charset="0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>
              <a:latin typeface="Times New Roman" pitchFamily="-111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11" charset="0"/>
            </a:endParaRPr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US">
              <a:latin typeface="Times New Roman" pitchFamily="-111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>
              <a:ea typeface="MS P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54077296-6B14-514E-B568-5604DCB12A14}" type="slidenum">
              <a:rPr lang="en-US">
                <a:latin typeface="Arial" charset="0"/>
              </a:rPr>
              <a:pPr eaLnBrk="1" hangingPunct="1"/>
              <a:t>6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C665C42-5A32-2841-939C-47FEEB249EA1}" type="slidenum">
              <a:rPr lang="en-US">
                <a:latin typeface="Arial" charset="0"/>
              </a:rPr>
              <a:pPr eaLnBrk="1" hangingPunct="1"/>
              <a:t>7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ea typeface="ＭＳ Ｐゴシック" charset="0"/>
                <a:cs typeface="ＭＳ Ｐゴシック" charset="0"/>
              </a:rPr>
              <a:t>Intertank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distance: 320 mm from valve to valve, 420 including the flanges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of the tanks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.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C665C42-5A32-2841-939C-47FEEB249EA1}" type="slidenum">
              <a:rPr lang="en-US">
                <a:latin typeface="Arial" charset="0"/>
              </a:rPr>
              <a:pPr eaLnBrk="1" hangingPunct="1"/>
              <a:t>8</a:t>
            </a:fld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Beam profile measurements are unaffected</a:t>
            </a:r>
            <a:r>
              <a:rPr lang="en-US" baseline="0" dirty="0" smtClean="0"/>
              <a:t> in principle by a change in the design.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5176F-7A34-41A8-B05A-6F383CE58D2B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104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5176F-7A34-41A8-B05A-6F383CE58D2B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75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77499D6-E8C9-40F2-AF76-6E61EEC029F0}" type="datetime1">
              <a:rPr lang="en-GB" smtClean="0"/>
              <a:t>12/4/12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3F948B-BF21-4B8C-A0DF-AA5EDE59FDBB}" type="datetime1">
              <a:rPr lang="en-GB" smtClean="0"/>
              <a:t>12/4/12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91D99F-9F73-4FA3-B931-75E9632722C6}" type="datetime1">
              <a:rPr lang="en-GB" smtClean="0"/>
              <a:t>12/4/12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C8EC8-45DA-4C76-A91E-4AEF276C7E7C}" type="datetime1">
              <a:rPr lang="en-GB" smtClean="0"/>
              <a:t>12/4/12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FA5897-3A9E-4319-A5A1-FB2377ED720B}" type="datetime1">
              <a:rPr lang="en-GB" smtClean="0"/>
              <a:t>12/4/12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25C2C-3779-4C9C-9029-9003E201A32A}" type="datetime1">
              <a:rPr lang="en-GB" smtClean="0"/>
              <a:t>12/4/12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CA987E-CC32-428F-9739-A816BDA993CF}" type="datetime1">
              <a:rPr lang="en-GB" smtClean="0"/>
              <a:t>12/4/12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5F80D-07A2-4054-B22E-C13B21824485}" type="datetime1">
              <a:rPr lang="en-GB" smtClean="0"/>
              <a:t>12/4/12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DDB6CE-839C-4DB8-8CF5-E1677EB86DB4}" type="datetime1">
              <a:rPr lang="en-GB" smtClean="0"/>
              <a:t>12/4/12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C151F-6D02-4BA2-86B1-6F6DC1315BBB}" type="datetime1">
              <a:rPr lang="en-GB" smtClean="0"/>
              <a:t>12/4/12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0CCBCF-88FD-47D6-9F29-BE803660F847}" type="datetime1">
              <a:rPr lang="en-GB" smtClean="0"/>
              <a:t>12/4/12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AB42A9-9088-4179-B3FC-6A8570380136}" type="datetime1">
              <a:rPr lang="en-GB" smtClean="0"/>
              <a:t>12/4/12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98F3EB3-06B9-4776-8242-206D08B51E17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700808"/>
            <a:ext cx="7632848" cy="1440160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The HIE-ISOLDE Faraday Cup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501008"/>
            <a:ext cx="7560840" cy="2133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b="1" dirty="0" smtClean="0"/>
              <a:t>BI Day</a:t>
            </a:r>
          </a:p>
          <a:p>
            <a:pPr algn="ctr"/>
            <a:r>
              <a:rPr lang="en-GB" b="1" dirty="0" smtClean="0"/>
              <a:t>December </a:t>
            </a:r>
            <a:r>
              <a:rPr lang="en-GB" b="1" dirty="0"/>
              <a:t>6</a:t>
            </a:r>
            <a:r>
              <a:rPr lang="en-GB" b="1" dirty="0" smtClean="0"/>
              <a:t>, </a:t>
            </a:r>
            <a:r>
              <a:rPr lang="en-GB" b="1" dirty="0" smtClean="0"/>
              <a:t>2012</a:t>
            </a:r>
          </a:p>
          <a:p>
            <a:pPr algn="ctr"/>
            <a:r>
              <a:rPr lang="en-GB" b="1" dirty="0" smtClean="0"/>
              <a:t>Alejandro Garcia Sosa </a:t>
            </a:r>
          </a:p>
          <a:p>
            <a:pPr algn="ctr"/>
            <a:endParaRPr lang="en-GB" dirty="0" smtClean="0"/>
          </a:p>
          <a:p>
            <a:pPr algn="ctr"/>
            <a:r>
              <a:rPr lang="en-GB" sz="2400" dirty="0" smtClean="0"/>
              <a:t>W. </a:t>
            </a:r>
            <a:r>
              <a:rPr lang="en-GB" sz="2400" dirty="0" err="1" smtClean="0"/>
              <a:t>Andreazza</a:t>
            </a:r>
            <a:r>
              <a:rPr lang="en-GB" sz="2400" dirty="0" smtClean="0"/>
              <a:t>, E. </a:t>
            </a:r>
            <a:r>
              <a:rPr lang="en-GB" sz="2400" dirty="0" err="1" smtClean="0"/>
              <a:t>Bravin</a:t>
            </a:r>
            <a:r>
              <a:rPr lang="en-GB" sz="2400" dirty="0" smtClean="0"/>
              <a:t>, E. Daniel </a:t>
            </a:r>
            <a:r>
              <a:rPr lang="en-GB" sz="2400" dirty="0" err="1" smtClean="0"/>
              <a:t>Cantero</a:t>
            </a:r>
            <a:r>
              <a:rPr lang="en-GB" sz="2400" dirty="0" smtClean="0"/>
              <a:t>, M. Fraser, Y. </a:t>
            </a:r>
            <a:r>
              <a:rPr lang="en-GB" sz="2400" dirty="0" err="1" smtClean="0"/>
              <a:t>Kadi</a:t>
            </a:r>
            <a:r>
              <a:rPr lang="en-GB" sz="2400" dirty="0" smtClean="0"/>
              <a:t>,      D. </a:t>
            </a:r>
            <a:r>
              <a:rPr lang="en-GB" sz="2400" dirty="0" err="1" smtClean="0"/>
              <a:t>Lanaia</a:t>
            </a:r>
            <a:r>
              <a:rPr lang="en-GB" sz="2400" dirty="0" smtClean="0"/>
              <a:t>, D.  </a:t>
            </a:r>
            <a:r>
              <a:rPr lang="en-GB" sz="2400" dirty="0" err="1" smtClean="0"/>
              <a:t>Voulot</a:t>
            </a:r>
            <a:r>
              <a:rPr lang="en-GB" sz="2400" dirty="0" smtClean="0"/>
              <a:t>, F.  </a:t>
            </a:r>
            <a:r>
              <a:rPr lang="en-GB" sz="2400" dirty="0" err="1" smtClean="0"/>
              <a:t>Wenander</a:t>
            </a:r>
            <a:endParaRPr lang="en-GB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3662"/>
            <a:ext cx="1112912" cy="11129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1802"/>
            <a:ext cx="2808312" cy="9166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0"/>
            <a:ext cx="2232248" cy="111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10</a:t>
            </a:fld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0"/>
            <a:ext cx="7975501" cy="6858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644008" y="3717032"/>
            <a:ext cx="3528392" cy="72008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7812360" y="4509120"/>
            <a:ext cx="1080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Beam</a:t>
            </a:r>
            <a:endParaRPr lang="en-US" dirty="0">
              <a:latin typeface="Arial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187624" y="2924944"/>
            <a:ext cx="1224136" cy="288032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977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 descr="IMG_069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77" y="38488"/>
            <a:ext cx="9144000" cy="682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37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12</a:t>
            </a:fld>
            <a:endParaRPr lang="en-GB"/>
          </a:p>
        </p:txBody>
      </p:sp>
      <p:pic>
        <p:nvPicPr>
          <p:cNvPr id="4" name="Picture 3" descr="DB_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72342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87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 descr="DB_L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611"/>
            <a:ext cx="80472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980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X_DB_draw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92696"/>
            <a:ext cx="2808312" cy="3750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7575376" cy="692696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REX </a:t>
            </a:r>
            <a:r>
              <a:rPr lang="en-GB" u="sng" dirty="0" err="1" smtClean="0"/>
              <a:t>vs</a:t>
            </a:r>
            <a:r>
              <a:rPr lang="en-GB" u="sng" dirty="0" smtClean="0"/>
              <a:t> HIE  - DBs</a:t>
            </a:r>
            <a:endParaRPr lang="en-GB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404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764704"/>
            <a:ext cx="1311176" cy="318200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71600" y="4293096"/>
            <a:ext cx="3733800" cy="1584176"/>
          </a:xfrm>
        </p:spPr>
        <p:txBody>
          <a:bodyPr>
            <a:normAutofit/>
          </a:bodyPr>
          <a:lstStyle/>
          <a:p>
            <a:r>
              <a:rPr lang="en-GB" sz="1600" dirty="0" smtClean="0"/>
              <a:t>REX - Faraday </a:t>
            </a:r>
            <a:r>
              <a:rPr lang="en-GB" sz="1600" dirty="0" smtClean="0"/>
              <a:t>cup (length: 59 mm)</a:t>
            </a:r>
          </a:p>
          <a:p>
            <a:r>
              <a:rPr lang="en-GB" sz="1600" dirty="0" smtClean="0"/>
              <a:t>MCP (beam profile - image) or Si detector (energy and TOF)</a:t>
            </a:r>
          </a:p>
          <a:p>
            <a:r>
              <a:rPr lang="en-GB" sz="1600" dirty="0" smtClean="0"/>
              <a:t>Collimators wheel (attenuating and stripping foils as well)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076056" y="3933056"/>
            <a:ext cx="3763144" cy="1858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HIE -</a:t>
            </a:r>
            <a:r>
              <a:rPr lang="en-GB" sz="1600" dirty="0" smtClean="0"/>
              <a:t> </a:t>
            </a:r>
            <a:r>
              <a:rPr lang="en-GB" sz="1600" dirty="0" smtClean="0"/>
              <a:t>Faraday cup (14 mm)</a:t>
            </a:r>
          </a:p>
          <a:p>
            <a:r>
              <a:rPr lang="en-GB" sz="1600" dirty="0" smtClean="0"/>
              <a:t>Scanning slits (beam profile)</a:t>
            </a:r>
          </a:p>
          <a:p>
            <a:r>
              <a:rPr lang="en-GB" sz="1600" dirty="0" smtClean="0"/>
              <a:t>Collimators </a:t>
            </a:r>
            <a:r>
              <a:rPr lang="en-GB" sz="1600" dirty="0" smtClean="0"/>
              <a:t>(optics)</a:t>
            </a:r>
          </a:p>
          <a:p>
            <a:r>
              <a:rPr lang="en-GB" sz="1600" dirty="0" smtClean="0"/>
              <a:t>Stripping </a:t>
            </a:r>
            <a:r>
              <a:rPr lang="en-GB" sz="1600" dirty="0" smtClean="0"/>
              <a:t>foils </a:t>
            </a:r>
            <a:r>
              <a:rPr lang="en-GB" sz="1600" dirty="0" smtClean="0"/>
              <a:t>in some cases</a:t>
            </a:r>
          </a:p>
          <a:p>
            <a:r>
              <a:rPr lang="en-GB" sz="1600" dirty="0" smtClean="0"/>
              <a:t>Solid-state </a:t>
            </a:r>
            <a:r>
              <a:rPr lang="en-GB" sz="1600" dirty="0" smtClean="0"/>
              <a:t>detector in a few boxes (absolute energy, TOF)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15616" y="5715000"/>
            <a:ext cx="79312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u="sng" dirty="0" smtClean="0"/>
              <a:t>The most important device that needs to be tested is the FC</a:t>
            </a:r>
            <a:endParaRPr lang="en-GB" sz="3000" b="1" u="sng" dirty="0"/>
          </a:p>
        </p:txBody>
      </p:sp>
    </p:spTree>
    <p:extLst>
      <p:ext uri="{BB962C8B-B14F-4D97-AF65-F5344CB8AC3E}">
        <p14:creationId xmlns:p14="http://schemas.microsoft.com/office/powerpoint/2010/main" val="353723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araday_Cup_princi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96752"/>
            <a:ext cx="6375400" cy="32893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15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331640" y="116632"/>
            <a:ext cx="74980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GB" dirty="0" smtClean="0"/>
              <a:t>3. Review of Faraday cups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924533" cy="2612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43609" y="3356992"/>
            <a:ext cx="3960440" cy="331236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sz="2400" dirty="0" smtClean="0"/>
              <a:t>Destructive measurement</a:t>
            </a:r>
          </a:p>
          <a:p>
            <a:r>
              <a:rPr lang="en-GB" sz="2400" dirty="0" smtClean="0"/>
              <a:t>Measures absolute beam current</a:t>
            </a:r>
            <a:endParaRPr lang="en-GB" sz="2400" dirty="0" smtClean="0">
              <a:solidFill>
                <a:srgbClr val="0070C0"/>
              </a:solidFill>
            </a:endParaRPr>
          </a:p>
          <a:p>
            <a:r>
              <a:rPr lang="en-GB" sz="2400" dirty="0" smtClean="0"/>
              <a:t>The escape of electrons</a:t>
            </a:r>
            <a:br>
              <a:rPr lang="en-GB" sz="2400" dirty="0" smtClean="0"/>
            </a:br>
            <a:r>
              <a:rPr lang="en-GB" sz="2400" dirty="0" smtClean="0"/>
              <a:t>increases the value read</a:t>
            </a:r>
            <a:br>
              <a:rPr lang="en-GB" sz="2400" dirty="0" smtClean="0"/>
            </a:br>
            <a:r>
              <a:rPr lang="en-GB" sz="2400" dirty="0" smtClean="0"/>
              <a:t>in the picoammeter.</a:t>
            </a:r>
          </a:p>
          <a:p>
            <a:r>
              <a:rPr lang="en-GB" sz="2400" dirty="0" smtClean="0"/>
              <a:t>Ion-induced electron emission:</a:t>
            </a:r>
          </a:p>
          <a:p>
            <a:pPr lvl="1"/>
            <a:r>
              <a:rPr lang="en-GB" sz="2400" dirty="0" smtClean="0"/>
              <a:t>Low energy electrons (</a:t>
            </a:r>
            <a:r>
              <a:rPr lang="en-GB" sz="2400" dirty="0" err="1" smtClean="0"/>
              <a:t>E</a:t>
            </a:r>
            <a:r>
              <a:rPr lang="en-GB" sz="2400" baseline="-25000" dirty="0" err="1" smtClean="0"/>
              <a:t>e</a:t>
            </a:r>
            <a:r>
              <a:rPr lang="en-GB" sz="2400" dirty="0" smtClean="0"/>
              <a:t> &lt; 20 </a:t>
            </a:r>
            <a:r>
              <a:rPr lang="en-GB" sz="2400" dirty="0" err="1" smtClean="0"/>
              <a:t>eV</a:t>
            </a:r>
            <a:r>
              <a:rPr lang="en-GB" sz="2400" dirty="0" smtClean="0"/>
              <a:t>)</a:t>
            </a:r>
          </a:p>
          <a:p>
            <a:pPr lvl="1"/>
            <a:r>
              <a:rPr lang="en-GB" sz="2400" dirty="0" smtClean="0"/>
              <a:t>High energy electrons (</a:t>
            </a:r>
            <a:r>
              <a:rPr lang="en-GB" sz="2400" dirty="0" err="1" smtClean="0"/>
              <a:t>E</a:t>
            </a:r>
            <a:r>
              <a:rPr lang="en-GB" sz="2400" baseline="-25000" dirty="0" err="1" smtClean="0"/>
              <a:t>e</a:t>
            </a:r>
            <a:r>
              <a:rPr lang="en-GB" sz="2400" dirty="0" smtClean="0"/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GB" sz="2400" dirty="0" smtClean="0"/>
              <a:t> </a:t>
            </a:r>
            <a:r>
              <a:rPr lang="en-GB" sz="2400" dirty="0" err="1" smtClean="0"/>
              <a:t>keV</a:t>
            </a:r>
            <a:r>
              <a:rPr lang="en-GB" sz="2400" dirty="0" smtClean="0"/>
              <a:t> for MeV/u ions)</a:t>
            </a:r>
          </a:p>
        </p:txBody>
      </p:sp>
    </p:spTree>
    <p:extLst>
      <p:ext uri="{BB962C8B-B14F-4D97-AF65-F5344CB8AC3E}">
        <p14:creationId xmlns:p14="http://schemas.microsoft.com/office/powerpoint/2010/main" val="2474872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ISAC2_F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060848"/>
            <a:ext cx="2894598" cy="4077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52400"/>
            <a:ext cx="7715200" cy="756320"/>
          </a:xfrm>
        </p:spPr>
        <p:txBody>
          <a:bodyPr/>
          <a:lstStyle/>
          <a:p>
            <a:r>
              <a:rPr lang="en-GB" dirty="0" smtClean="0"/>
              <a:t>4. The HIE-ISOLDE Faraday cup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259632" y="2132856"/>
            <a:ext cx="1409305" cy="3200400"/>
            <a:chOff x="179512" y="2204864"/>
            <a:chExt cx="1409305" cy="3200400"/>
          </a:xfrm>
        </p:grpSpPr>
        <p:grpSp>
          <p:nvGrpSpPr>
            <p:cNvPr id="12" name="Group 11"/>
            <p:cNvGrpSpPr/>
            <p:nvPr/>
          </p:nvGrpSpPr>
          <p:grpSpPr>
            <a:xfrm>
              <a:off x="179512" y="2204864"/>
              <a:ext cx="1409305" cy="3200400"/>
              <a:chOff x="304799" y="2057400"/>
              <a:chExt cx="1409305" cy="3200400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4799" y="2362200"/>
                <a:ext cx="994273" cy="2895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" name="Straight Connector 3"/>
              <p:cNvCxnSpPr/>
              <p:nvPr/>
            </p:nvCxnSpPr>
            <p:spPr>
              <a:xfrm>
                <a:off x="940800" y="2862600"/>
                <a:ext cx="507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914400" y="4230600"/>
                <a:ext cx="5334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1295400" y="3288268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30</a:t>
                </a:r>
                <a:endParaRPr lang="en-GB" dirty="0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381000" y="2362200"/>
                <a:ext cx="631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533399" y="2057400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14</a:t>
                </a:r>
                <a:endParaRPr lang="en-GB" dirty="0"/>
              </a:p>
            </p:txBody>
          </p:sp>
        </p:grpSp>
        <p:cxnSp>
          <p:nvCxnSpPr>
            <p:cNvPr id="7" name="Straight Connector 6"/>
            <p:cNvCxnSpPr/>
            <p:nvPr/>
          </p:nvCxnSpPr>
          <p:spPr>
            <a:xfrm>
              <a:off x="1187624" y="2996952"/>
              <a:ext cx="0" cy="136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267792" y="2420888"/>
              <a:ext cx="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899592" y="2420888"/>
              <a:ext cx="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3059832" y="2060848"/>
            <a:ext cx="3429000" cy="2711759"/>
            <a:chOff x="1828800" y="1981200"/>
            <a:chExt cx="3429000" cy="2711759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2590800"/>
              <a:ext cx="2867845" cy="2102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2" name="Straight Connector 21"/>
            <p:cNvCxnSpPr/>
            <p:nvPr/>
          </p:nvCxnSpPr>
          <p:spPr>
            <a:xfrm>
              <a:off x="4648200" y="2971800"/>
              <a:ext cx="33255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648200" y="4230600"/>
              <a:ext cx="33255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814477" y="2971800"/>
              <a:ext cx="0" cy="1258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839096" y="3370681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26</a:t>
              </a:r>
              <a:endParaRPr lang="en-GB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1921800" y="2286000"/>
              <a:ext cx="0" cy="45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4621800" y="2209800"/>
              <a:ext cx="0" cy="45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9" name="Straight Connector 2048"/>
            <p:cNvCxnSpPr/>
            <p:nvPr/>
          </p:nvCxnSpPr>
          <p:spPr>
            <a:xfrm>
              <a:off x="1921800" y="2362200"/>
              <a:ext cx="27264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2971800" y="198120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59</a:t>
              </a:r>
              <a:endParaRPr lang="en-GB" dirty="0"/>
            </a:p>
          </p:txBody>
        </p:sp>
      </p:grpSp>
      <p:sp>
        <p:nvSpPr>
          <p:cNvPr id="2055" name="TextBox 2054"/>
          <p:cNvSpPr txBox="1"/>
          <p:nvPr/>
        </p:nvSpPr>
        <p:spPr>
          <a:xfrm>
            <a:off x="3922534" y="633626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(Distances in mm)</a:t>
            </a:r>
          </a:p>
        </p:txBody>
      </p:sp>
      <p:sp>
        <p:nvSpPr>
          <p:cNvPr id="6" name="Rectangle 5"/>
          <p:cNvSpPr/>
          <p:nvPr/>
        </p:nvSpPr>
        <p:spPr>
          <a:xfrm>
            <a:off x="3851920" y="1628800"/>
            <a:ext cx="143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REX-ISOLDE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1187624" y="1628800"/>
            <a:ext cx="13558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HIE-ISOLDE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7164288" y="1628800"/>
            <a:ext cx="771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ISAC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12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8072516" cy="1143000"/>
          </a:xfrm>
        </p:spPr>
        <p:txBody>
          <a:bodyPr>
            <a:noAutofit/>
          </a:bodyPr>
          <a:lstStyle/>
          <a:p>
            <a:r>
              <a:rPr lang="en-GB" sz="3600" u="sng" dirty="0" smtClean="0"/>
              <a:t>Electrons captured and retained Intensity:</a:t>
            </a:r>
            <a:br>
              <a:rPr lang="en-GB" sz="3600" u="sng" dirty="0" smtClean="0"/>
            </a:br>
            <a:r>
              <a:rPr lang="en-GB" sz="3600" u="sng" dirty="0" smtClean="0"/>
              <a:t>solid angle of the signal plate</a:t>
            </a:r>
            <a:endParaRPr lang="en-GB" sz="36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26" name="Picture 2" descr="\\cern.ch\dfs\Users\e\ecantero\Desktop\Work\2012-10-11_Solid_angles_for_FC\omega1_omega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213985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e\ecantero\Desktop\Work\2012-10-11_Solid_angles_for_FC\FC_signalpl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8146" y="1447800"/>
            <a:ext cx="1323654" cy="219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90800" y="1828800"/>
            <a:ext cx="25833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In a simplified model:</a:t>
            </a:r>
            <a:r>
              <a:rPr lang="en-GB" dirty="0" smtClean="0">
                <a:latin typeface="Symbol" pitchFamily="18" charset="2"/>
              </a:rPr>
              <a:t/>
            </a:r>
            <a:br>
              <a:rPr lang="en-GB" dirty="0" smtClean="0">
                <a:latin typeface="Symbol" pitchFamily="18" charset="2"/>
              </a:rPr>
            </a:br>
            <a:r>
              <a:rPr lang="en-GB" dirty="0" smtClean="0">
                <a:latin typeface="Symbol" pitchFamily="18" charset="2"/>
              </a:rPr>
              <a:t>W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</a:t>
            </a:r>
            <a:r>
              <a:rPr lang="en-GB" dirty="0" smtClean="0"/>
              <a:t> retained electrons</a:t>
            </a:r>
            <a:br>
              <a:rPr lang="en-GB" dirty="0" smtClean="0"/>
            </a:br>
            <a:r>
              <a:rPr lang="en-GB" dirty="0" smtClean="0">
                <a:latin typeface="Symbol" pitchFamily="18" charset="2"/>
              </a:rPr>
              <a:t>W</a:t>
            </a:r>
            <a:r>
              <a:rPr lang="en-GB" baseline="-25000" dirty="0" smtClean="0"/>
              <a:t>1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smtClean="0"/>
              <a:t>lost electrons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010400" y="2157426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Signal plate</a:t>
            </a:r>
            <a:br>
              <a:rPr lang="en-GB" dirty="0" smtClean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 geometry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581400"/>
            <a:ext cx="438340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95600"/>
            <a:ext cx="322811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3532"/>
            <a:ext cx="4321255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953000"/>
            <a:ext cx="3060927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413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3744416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5. Simulations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18</a:t>
            </a:fld>
            <a:endParaRPr lang="en-GB"/>
          </a:p>
        </p:txBody>
      </p:sp>
      <p:pic>
        <p:nvPicPr>
          <p:cNvPr id="10" name="Picture 9" descr="REX_FC_-60V_potenti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791629"/>
            <a:ext cx="7524362" cy="6093302"/>
          </a:xfrm>
          <a:prstGeom prst="rect">
            <a:avLst/>
          </a:prstGeom>
        </p:spPr>
      </p:pic>
      <p:pic>
        <p:nvPicPr>
          <p:cNvPr id="3" name="Picture 2" descr="CST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5" y="5661247"/>
            <a:ext cx="951517" cy="119675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03648" y="6237312"/>
            <a:ext cx="6120680" cy="45943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000" dirty="0" smtClean="0"/>
              <a:t>REX-ISOLDE Faraday cup </a:t>
            </a:r>
            <a:r>
              <a:rPr lang="en-US" sz="2000" dirty="0"/>
              <a:t>p</a:t>
            </a:r>
            <a:r>
              <a:rPr lang="en-US" sz="2000" dirty="0" smtClean="0"/>
              <a:t>otential distribution -60 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8783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3744416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5. Simulations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19</a:t>
            </a:fld>
            <a:endParaRPr lang="en-GB"/>
          </a:p>
        </p:txBody>
      </p:sp>
      <p:pic>
        <p:nvPicPr>
          <p:cNvPr id="11" name="Picture 10" descr="REX_FC_-60V_particl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36712"/>
            <a:ext cx="7488832" cy="5909156"/>
          </a:xfrm>
          <a:prstGeom prst="rect">
            <a:avLst/>
          </a:prstGeom>
        </p:spPr>
      </p:pic>
      <p:pic>
        <p:nvPicPr>
          <p:cNvPr id="5" name="Picture 4" descr="CST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5" y="5661247"/>
            <a:ext cx="951517" cy="1196753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03648" y="6237312"/>
            <a:ext cx="6120680" cy="45943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000" dirty="0" smtClean="0"/>
              <a:t>REX-ISOLDE Faraday cup secondary e- tracking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46103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Introduction to HIE-ISOLDE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The short diagnostic boxes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Review of Faraday cups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The HIE-ISOLDE Faraday cup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Simulations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Experimental Tests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78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3744416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5.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8064896" cy="1296144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ore uniform potential distribution</a:t>
            </a:r>
          </a:p>
          <a:p>
            <a:r>
              <a:rPr lang="en-US" dirty="0"/>
              <a:t>E</a:t>
            </a:r>
            <a:r>
              <a:rPr lang="en-US" dirty="0" smtClean="0"/>
              <a:t>nhanced effectiveness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5" descr="PolarizedPlate_500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060848"/>
            <a:ext cx="3291079" cy="4319878"/>
          </a:xfrm>
          <a:prstGeom prst="rect">
            <a:avLst/>
          </a:prstGeom>
        </p:spPr>
      </p:pic>
      <p:pic>
        <p:nvPicPr>
          <p:cNvPr id="8" name="Picture 7" descr="HIE_FC_-500V_potenti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060848"/>
            <a:ext cx="3734772" cy="4410848"/>
          </a:xfrm>
          <a:prstGeom prst="rect">
            <a:avLst/>
          </a:prstGeom>
        </p:spPr>
      </p:pic>
      <p:pic>
        <p:nvPicPr>
          <p:cNvPr id="7" name="Picture 6" descr="CST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5" y="5661247"/>
            <a:ext cx="951517" cy="119675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043608" y="6398568"/>
            <a:ext cx="7632848" cy="459432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Font typeface="Wingdings 2"/>
              <a:buNone/>
            </a:pPr>
            <a:r>
              <a:rPr lang="en-US" sz="2000" dirty="0" smtClean="0"/>
              <a:t>HIE-ISOLDE Faraday cup: -500V                                         +100V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8936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0"/>
            <a:ext cx="3744416" cy="792088"/>
          </a:xfrm>
        </p:spPr>
        <p:txBody>
          <a:bodyPr>
            <a:normAutofit/>
          </a:bodyPr>
          <a:lstStyle/>
          <a:p>
            <a:r>
              <a:rPr lang="en-US" dirty="0" smtClean="0"/>
              <a:t>5. Simulations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 descr="HIE_FC_-500V_particl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3414231" cy="4941168"/>
          </a:xfrm>
          <a:prstGeom prst="rect">
            <a:avLst/>
          </a:prstGeom>
        </p:spPr>
      </p:pic>
      <p:pic>
        <p:nvPicPr>
          <p:cNvPr id="9" name="Picture 8" descr="HIE_FC_+500V_partic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00808"/>
            <a:ext cx="3759883" cy="5013176"/>
          </a:xfrm>
          <a:prstGeom prst="rect">
            <a:avLst/>
          </a:prstGeom>
        </p:spPr>
      </p:pic>
      <p:pic>
        <p:nvPicPr>
          <p:cNvPr id="6" name="Picture 5" descr="CST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5" y="5661247"/>
            <a:ext cx="951517" cy="119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878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22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8028384" cy="6021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3724"/>
            <a:ext cx="7066032" cy="792088"/>
          </a:xfrm>
        </p:spPr>
        <p:txBody>
          <a:bodyPr/>
          <a:lstStyle/>
          <a:p>
            <a:r>
              <a:rPr lang="en-GB" dirty="0" smtClean="0"/>
              <a:t>6. Experimental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9411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st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5" y="620688"/>
            <a:ext cx="6248125" cy="468609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608" y="1052736"/>
            <a:ext cx="2304256" cy="889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800" dirty="0" smtClean="0"/>
              <a:t>stable beam</a:t>
            </a:r>
            <a:br>
              <a:rPr lang="en-GB" sz="2800" dirty="0" smtClean="0"/>
            </a:br>
            <a:r>
              <a:rPr lang="en-GB" sz="2800" dirty="0" smtClean="0"/>
              <a:t>A/Q =4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3608" y="2276872"/>
            <a:ext cx="22799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V</a:t>
            </a:r>
            <a:r>
              <a:rPr lang="en-GB" baseline="-25000" dirty="0" err="1" smtClean="0"/>
              <a:t>signal</a:t>
            </a:r>
            <a:r>
              <a:rPr lang="en-GB" baseline="-25000" dirty="0" smtClean="0"/>
              <a:t> plate</a:t>
            </a:r>
            <a:r>
              <a:rPr lang="en-GB" dirty="0" smtClean="0"/>
              <a:t> = 0 V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repeller</a:t>
            </a:r>
            <a:r>
              <a:rPr lang="en-GB" dirty="0" smtClean="0"/>
              <a:t> &lt; 0 V (variable).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251520" y="4221088"/>
            <a:ext cx="2971799" cy="1817132"/>
            <a:chOff x="5627343" y="1919691"/>
            <a:chExt cx="2754657" cy="2016864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7343" y="1919691"/>
              <a:ext cx="2754657" cy="2016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096000" y="2935069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Signal</a:t>
              </a:r>
              <a:br>
                <a:rPr lang="en-GB" dirty="0" smtClean="0">
                  <a:solidFill>
                    <a:srgbClr val="FF0000"/>
                  </a:solidFill>
                </a:rPr>
              </a:br>
              <a:r>
                <a:rPr lang="en-GB" dirty="0" smtClean="0">
                  <a:solidFill>
                    <a:srgbClr val="FF0000"/>
                  </a:solidFill>
                </a:rPr>
                <a:t>Plate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91400" y="312420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>
                  <a:solidFill>
                    <a:schemeClr val="tx2"/>
                  </a:solidFill>
                </a:rPr>
                <a:t>Repeller</a:t>
              </a:r>
              <a:endParaRPr lang="en-GB" dirty="0">
                <a:solidFill>
                  <a:schemeClr val="tx2"/>
                </a:solidFill>
              </a:endParaRPr>
            </a:p>
          </p:txBody>
        </p:sp>
      </p:grp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71600" y="13877"/>
            <a:ext cx="7715200" cy="801960"/>
          </a:xfrm>
        </p:spPr>
        <p:txBody>
          <a:bodyPr>
            <a:normAutofit/>
          </a:bodyPr>
          <a:lstStyle/>
          <a:p>
            <a:r>
              <a:rPr lang="en-GB" dirty="0" smtClean="0"/>
              <a:t>Definition of I</a:t>
            </a:r>
            <a:r>
              <a:rPr lang="en-GB" sz="2000" dirty="0" smtClean="0"/>
              <a:t>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249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e\ecantero\Desktop\Work\2012-09-14_Review_of_NFC_experimental_results\E288_I0_examp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308" y="620688"/>
            <a:ext cx="624069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608" y="836712"/>
            <a:ext cx="2551584" cy="889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dirty="0" smtClean="0"/>
              <a:t>stable beam</a:t>
            </a:r>
            <a:br>
              <a:rPr lang="en-GB" sz="1800" dirty="0" smtClean="0"/>
            </a:br>
            <a:r>
              <a:rPr lang="en-GB" sz="1800" dirty="0" smtClean="0"/>
              <a:t>A/Q =4</a:t>
            </a:r>
          </a:p>
        </p:txBody>
      </p:sp>
      <p:sp>
        <p:nvSpPr>
          <p:cNvPr id="6" name="Rectangle 5"/>
          <p:cNvSpPr/>
          <p:nvPr/>
        </p:nvSpPr>
        <p:spPr>
          <a:xfrm>
            <a:off x="971600" y="1916832"/>
            <a:ext cx="2520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V</a:t>
            </a:r>
            <a:r>
              <a:rPr lang="en-GB" baseline="-25000" dirty="0" err="1" smtClean="0"/>
              <a:t>signal</a:t>
            </a:r>
            <a:r>
              <a:rPr lang="en-GB" baseline="-25000" dirty="0" smtClean="0"/>
              <a:t> plate</a:t>
            </a:r>
            <a:r>
              <a:rPr lang="en-GB" dirty="0" smtClean="0"/>
              <a:t> = 0 V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repeller</a:t>
            </a:r>
            <a:r>
              <a:rPr lang="en-GB" dirty="0" smtClean="0"/>
              <a:t> &lt; 0 V (variable).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395536" y="3140968"/>
            <a:ext cx="2711019" cy="3526520"/>
            <a:chOff x="395536" y="3140968"/>
            <a:chExt cx="2711019" cy="3526520"/>
          </a:xfrm>
        </p:grpSpPr>
        <p:grpSp>
          <p:nvGrpSpPr>
            <p:cNvPr id="12" name="Group 11"/>
            <p:cNvGrpSpPr/>
            <p:nvPr/>
          </p:nvGrpSpPr>
          <p:grpSpPr>
            <a:xfrm>
              <a:off x="1430155" y="3685882"/>
              <a:ext cx="1676400" cy="1780560"/>
              <a:chOff x="6816795" y="4626110"/>
              <a:chExt cx="1064699" cy="1976273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6890894" y="4626110"/>
                <a:ext cx="990600" cy="956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500" dirty="0" smtClean="0">
                    <a:solidFill>
                      <a:srgbClr val="FF0000"/>
                    </a:solidFill>
                  </a:rPr>
                  <a:t>Signal</a:t>
                </a:r>
                <a:br>
                  <a:rPr lang="en-GB" sz="2500" dirty="0" smtClean="0">
                    <a:solidFill>
                      <a:srgbClr val="FF0000"/>
                    </a:solidFill>
                  </a:rPr>
                </a:br>
                <a:r>
                  <a:rPr lang="en-GB" sz="2500" dirty="0" smtClean="0">
                    <a:solidFill>
                      <a:srgbClr val="FF0000"/>
                    </a:solidFill>
                  </a:rPr>
                  <a:t>Plate</a:t>
                </a:r>
                <a:endParaRPr lang="en-GB" sz="25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816795" y="5645886"/>
                <a:ext cx="990600" cy="956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500" dirty="0" err="1" smtClean="0">
                    <a:solidFill>
                      <a:srgbClr val="1F497D"/>
                    </a:solidFill>
                  </a:rPr>
                  <a:t>Repeller</a:t>
                </a:r>
                <a:r>
                  <a:rPr lang="en-GB" sz="2500" dirty="0" smtClean="0">
                    <a:solidFill>
                      <a:srgbClr val="1F497D"/>
                    </a:solidFill>
                  </a:rPr>
                  <a:t> ring</a:t>
                </a:r>
                <a:endParaRPr lang="en-GB" dirty="0">
                  <a:solidFill>
                    <a:srgbClr val="1F497D"/>
                  </a:solidFill>
                </a:endParaRPr>
              </a:p>
            </p:txBody>
          </p:sp>
        </p:grp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140968"/>
              <a:ext cx="1098933" cy="32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6" name="Straight Arrow Connector 15"/>
            <p:cNvCxnSpPr>
              <a:stCxn id="13" idx="1"/>
            </p:cNvCxnSpPr>
            <p:nvPr/>
          </p:nvCxnSpPr>
          <p:spPr>
            <a:xfrm flipH="1" flipV="1">
              <a:off x="744356" y="4061129"/>
              <a:ext cx="802470" cy="55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4" idx="1"/>
            </p:cNvCxnSpPr>
            <p:nvPr/>
          </p:nvCxnSpPr>
          <p:spPr>
            <a:xfrm flipH="1">
              <a:off x="945003" y="5035555"/>
              <a:ext cx="485152" cy="13047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530019" y="5805714"/>
              <a:ext cx="155972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dirty="0" smtClean="0">
                  <a:solidFill>
                    <a:srgbClr val="1F497D"/>
                  </a:solidFill>
                </a:rPr>
                <a:t>Ground ring</a:t>
              </a:r>
              <a:endParaRPr lang="en-GB" dirty="0">
                <a:solidFill>
                  <a:srgbClr val="1F497D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 flipV="1">
              <a:off x="881947" y="5301658"/>
              <a:ext cx="648072" cy="7189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971600" y="13877"/>
            <a:ext cx="7715200" cy="801960"/>
          </a:xfrm>
        </p:spPr>
        <p:txBody>
          <a:bodyPr>
            <a:normAutofit/>
          </a:bodyPr>
          <a:lstStyle/>
          <a:p>
            <a:r>
              <a:rPr lang="en-GB" dirty="0" smtClean="0"/>
              <a:t>Bias</a:t>
            </a:r>
            <a:r>
              <a:rPr lang="en-GB" dirty="0" smtClean="0"/>
              <a:t>ing </a:t>
            </a:r>
            <a:r>
              <a:rPr lang="en-GB" dirty="0" smtClean="0"/>
              <a:t>the </a:t>
            </a:r>
            <a:r>
              <a:rPr lang="en-GB" dirty="0" err="1" smtClean="0"/>
              <a:t>repeller</a:t>
            </a:r>
            <a:r>
              <a:rPr lang="en-GB" dirty="0" smtClean="0"/>
              <a:t> ring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3635896" y="5229200"/>
            <a:ext cx="497470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dirty="0" smtClean="0">
                <a:solidFill>
                  <a:prstClr val="black"/>
                </a:solidFill>
              </a:rPr>
              <a:t>The short cup does not measure the same current value and needs much higher repelling voltage.</a:t>
            </a:r>
            <a:endParaRPr lang="en-GB" sz="25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74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836712"/>
            <a:ext cx="6012160" cy="45091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608" y="836712"/>
            <a:ext cx="2551584" cy="889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dirty="0" smtClean="0"/>
              <a:t>stable beam</a:t>
            </a:r>
            <a:br>
              <a:rPr lang="en-GB" sz="1800" dirty="0" smtClean="0"/>
            </a:br>
            <a:r>
              <a:rPr lang="en-GB" sz="1800" dirty="0" smtClean="0"/>
              <a:t>A/Q =4</a:t>
            </a:r>
          </a:p>
        </p:txBody>
      </p:sp>
      <p:sp>
        <p:nvSpPr>
          <p:cNvPr id="6" name="Rectangle 5"/>
          <p:cNvSpPr/>
          <p:nvPr/>
        </p:nvSpPr>
        <p:spPr>
          <a:xfrm>
            <a:off x="971600" y="1772816"/>
            <a:ext cx="273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V</a:t>
            </a:r>
            <a:r>
              <a:rPr lang="en-GB" baseline="-25000" dirty="0" err="1" smtClean="0"/>
              <a:t>signal</a:t>
            </a:r>
            <a:r>
              <a:rPr lang="en-GB" baseline="-25000" dirty="0" smtClean="0"/>
              <a:t> plate</a:t>
            </a:r>
            <a:r>
              <a:rPr lang="en-GB" dirty="0" smtClean="0"/>
              <a:t> </a:t>
            </a:r>
            <a:r>
              <a:rPr lang="en-GB" dirty="0"/>
              <a:t>&gt;</a:t>
            </a:r>
            <a:r>
              <a:rPr lang="en-GB" dirty="0" smtClean="0"/>
              <a:t> 0 </a:t>
            </a:r>
            <a:r>
              <a:rPr lang="en-GB" dirty="0"/>
              <a:t>V (variable)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repeller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 0 V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1430155" y="3685882"/>
            <a:ext cx="1676400" cy="1780560"/>
            <a:chOff x="6816795" y="4626110"/>
            <a:chExt cx="1064699" cy="1976273"/>
          </a:xfrm>
        </p:grpSpPr>
        <p:sp>
          <p:nvSpPr>
            <p:cNvPr id="13" name="TextBox 12"/>
            <p:cNvSpPr txBox="1"/>
            <p:nvPr/>
          </p:nvSpPr>
          <p:spPr>
            <a:xfrm>
              <a:off x="6890894" y="4626110"/>
              <a:ext cx="990600" cy="956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dirty="0" smtClean="0">
                  <a:solidFill>
                    <a:srgbClr val="FF0000"/>
                  </a:solidFill>
                </a:rPr>
                <a:t>Signal</a:t>
              </a:r>
              <a:br>
                <a:rPr lang="en-GB" sz="2500" dirty="0" smtClean="0">
                  <a:solidFill>
                    <a:srgbClr val="FF0000"/>
                  </a:solidFill>
                </a:rPr>
              </a:br>
              <a:r>
                <a:rPr lang="en-GB" sz="2500" dirty="0" smtClean="0">
                  <a:solidFill>
                    <a:srgbClr val="FF0000"/>
                  </a:solidFill>
                </a:rPr>
                <a:t>Plate</a:t>
              </a:r>
              <a:endParaRPr lang="en-GB" sz="25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16795" y="5645886"/>
              <a:ext cx="990600" cy="956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dirty="0" err="1" smtClean="0">
                  <a:solidFill>
                    <a:srgbClr val="1F497D"/>
                  </a:solidFill>
                </a:rPr>
                <a:t>Repeller</a:t>
              </a:r>
              <a:r>
                <a:rPr lang="en-GB" sz="2500" dirty="0" smtClean="0">
                  <a:solidFill>
                    <a:srgbClr val="1F497D"/>
                  </a:solidFill>
                </a:rPr>
                <a:t> ring</a:t>
              </a:r>
              <a:endParaRPr lang="en-GB" dirty="0">
                <a:solidFill>
                  <a:srgbClr val="1F497D"/>
                </a:solidFill>
              </a:endParaRPr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1098933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>
            <a:stCxn id="13" idx="1"/>
          </p:cNvCxnSpPr>
          <p:nvPr/>
        </p:nvCxnSpPr>
        <p:spPr>
          <a:xfrm flipH="1" flipV="1">
            <a:off x="744356" y="4061129"/>
            <a:ext cx="802470" cy="55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1"/>
          </p:cNvCxnSpPr>
          <p:nvPr/>
        </p:nvCxnSpPr>
        <p:spPr>
          <a:xfrm flipH="1">
            <a:off x="945003" y="5035555"/>
            <a:ext cx="485152" cy="1304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30019" y="5805714"/>
            <a:ext cx="15597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>
                <a:solidFill>
                  <a:srgbClr val="1F497D"/>
                </a:solidFill>
              </a:rPr>
              <a:t>Ground ring</a:t>
            </a:r>
            <a:endParaRPr lang="en-GB" dirty="0">
              <a:solidFill>
                <a:srgbClr val="1F497D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881947" y="5301658"/>
            <a:ext cx="648072" cy="718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971600" y="13877"/>
            <a:ext cx="8064896" cy="801960"/>
          </a:xfrm>
        </p:spPr>
        <p:txBody>
          <a:bodyPr>
            <a:normAutofit/>
          </a:bodyPr>
          <a:lstStyle/>
          <a:p>
            <a:r>
              <a:rPr lang="en-GB" dirty="0" smtClean="0"/>
              <a:t>Bias</a:t>
            </a:r>
            <a:r>
              <a:rPr lang="en-GB" dirty="0" smtClean="0"/>
              <a:t>ing </a:t>
            </a:r>
            <a:r>
              <a:rPr lang="en-GB" dirty="0" smtClean="0"/>
              <a:t>the signal plate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3131840" y="5229200"/>
            <a:ext cx="547876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500" dirty="0" smtClean="0">
                <a:solidFill>
                  <a:prstClr val="black"/>
                </a:solidFill>
              </a:rPr>
              <a:t>High leakage current</a:t>
            </a:r>
          </a:p>
          <a:p>
            <a:pPr marL="342900" indent="-342900">
              <a:buFont typeface="Arial"/>
              <a:buChar char="•"/>
            </a:pPr>
            <a:r>
              <a:rPr lang="en-GB" sz="2500" dirty="0" smtClean="0">
                <a:solidFill>
                  <a:prstClr val="black"/>
                </a:solidFill>
              </a:rPr>
              <a:t>Beam current </a:t>
            </a:r>
            <a:r>
              <a:rPr lang="en-GB" sz="2500" dirty="0" smtClean="0">
                <a:solidFill>
                  <a:prstClr val="black"/>
                </a:solidFill>
              </a:rPr>
              <a:t>does </a:t>
            </a:r>
            <a:r>
              <a:rPr lang="en-GB" sz="2500" dirty="0" smtClean="0">
                <a:solidFill>
                  <a:prstClr val="black"/>
                </a:solidFill>
              </a:rPr>
              <a:t>not reach a current plateau increasing the voltage</a:t>
            </a:r>
            <a:endParaRPr lang="en-GB" sz="25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628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21_Polarizing_signal_plate_repeller_and_ecoll_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720080"/>
            <a:ext cx="6012160" cy="45091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9298" y="116632"/>
            <a:ext cx="8172400" cy="720080"/>
          </a:xfrm>
        </p:spPr>
        <p:txBody>
          <a:bodyPr>
            <a:noAutofit/>
          </a:bodyPr>
          <a:lstStyle/>
          <a:p>
            <a:r>
              <a:rPr lang="en-GB" dirty="0" smtClean="0"/>
              <a:t>Bias</a:t>
            </a:r>
            <a:r>
              <a:rPr lang="en-GB" dirty="0" smtClean="0"/>
              <a:t>ing </a:t>
            </a:r>
            <a:r>
              <a:rPr lang="en-GB" dirty="0" err="1" smtClean="0"/>
              <a:t>repeller</a:t>
            </a:r>
            <a:r>
              <a:rPr lang="en-GB" dirty="0" smtClean="0"/>
              <a:t> ring &amp; signal plate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71600" y="1772816"/>
            <a:ext cx="2520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V</a:t>
            </a:r>
            <a:r>
              <a:rPr lang="en-GB" baseline="-25000" dirty="0" err="1" smtClean="0"/>
              <a:t>signal</a:t>
            </a:r>
            <a:r>
              <a:rPr lang="en-GB" baseline="-25000" dirty="0" smtClean="0"/>
              <a:t> plate</a:t>
            </a:r>
            <a:r>
              <a:rPr lang="en-GB" dirty="0" smtClean="0"/>
              <a:t> &gt; </a:t>
            </a:r>
            <a:r>
              <a:rPr lang="en-GB" dirty="0"/>
              <a:t>0 V (variable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 err="1" smtClean="0"/>
              <a:t>V</a:t>
            </a:r>
            <a:r>
              <a:rPr lang="en-GB" baseline="-25000" dirty="0" err="1" smtClean="0"/>
              <a:t>repeller</a:t>
            </a:r>
            <a:r>
              <a:rPr lang="en-GB" dirty="0" smtClean="0"/>
              <a:t> = -500  V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395536" y="3140968"/>
            <a:ext cx="2711019" cy="3526520"/>
            <a:chOff x="395536" y="3140968"/>
            <a:chExt cx="2711019" cy="3526520"/>
          </a:xfrm>
        </p:grpSpPr>
        <p:grpSp>
          <p:nvGrpSpPr>
            <p:cNvPr id="18" name="Group 17"/>
            <p:cNvGrpSpPr/>
            <p:nvPr/>
          </p:nvGrpSpPr>
          <p:grpSpPr>
            <a:xfrm>
              <a:off x="1430155" y="3685882"/>
              <a:ext cx="1676400" cy="1780560"/>
              <a:chOff x="6816795" y="4626110"/>
              <a:chExt cx="1064699" cy="1976273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6890894" y="4626110"/>
                <a:ext cx="990600" cy="956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500" dirty="0" smtClean="0">
                    <a:solidFill>
                      <a:srgbClr val="FF0000"/>
                    </a:solidFill>
                  </a:rPr>
                  <a:t>Signal</a:t>
                </a:r>
                <a:br>
                  <a:rPr lang="en-GB" sz="2500" dirty="0" smtClean="0">
                    <a:solidFill>
                      <a:srgbClr val="FF0000"/>
                    </a:solidFill>
                  </a:rPr>
                </a:br>
                <a:r>
                  <a:rPr lang="en-GB" sz="2500" dirty="0" smtClean="0">
                    <a:solidFill>
                      <a:srgbClr val="FF0000"/>
                    </a:solidFill>
                  </a:rPr>
                  <a:t>Plate</a:t>
                </a:r>
                <a:endParaRPr lang="en-GB" sz="25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816795" y="5645886"/>
                <a:ext cx="990600" cy="956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500" dirty="0" err="1" smtClean="0">
                    <a:solidFill>
                      <a:srgbClr val="1F497D"/>
                    </a:solidFill>
                  </a:rPr>
                  <a:t>Repeller</a:t>
                </a:r>
                <a:r>
                  <a:rPr lang="en-GB" sz="2500" dirty="0" smtClean="0">
                    <a:solidFill>
                      <a:srgbClr val="1F497D"/>
                    </a:solidFill>
                  </a:rPr>
                  <a:t> ring</a:t>
                </a:r>
                <a:endParaRPr lang="en-GB" dirty="0">
                  <a:solidFill>
                    <a:srgbClr val="1F497D"/>
                  </a:solidFill>
                </a:endParaRPr>
              </a:p>
            </p:txBody>
          </p:sp>
        </p:grp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140968"/>
              <a:ext cx="1098933" cy="32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0" name="Straight Arrow Connector 19"/>
            <p:cNvCxnSpPr>
              <a:stCxn id="24" idx="1"/>
            </p:cNvCxnSpPr>
            <p:nvPr/>
          </p:nvCxnSpPr>
          <p:spPr>
            <a:xfrm flipH="1" flipV="1">
              <a:off x="744356" y="4061129"/>
              <a:ext cx="802470" cy="556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25" idx="1"/>
            </p:cNvCxnSpPr>
            <p:nvPr/>
          </p:nvCxnSpPr>
          <p:spPr>
            <a:xfrm flipH="1">
              <a:off x="945003" y="5035555"/>
              <a:ext cx="485152" cy="13047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530019" y="5805714"/>
              <a:ext cx="1559729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500" dirty="0" smtClean="0">
                  <a:solidFill>
                    <a:srgbClr val="1F497D"/>
                  </a:solidFill>
                </a:rPr>
                <a:t>Ground ring</a:t>
              </a:r>
              <a:endParaRPr lang="en-GB" dirty="0">
                <a:solidFill>
                  <a:srgbClr val="1F497D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881947" y="5301658"/>
              <a:ext cx="648072" cy="7189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itle 1"/>
          <p:cNvSpPr txBox="1">
            <a:spLocks/>
          </p:cNvSpPr>
          <p:nvPr/>
        </p:nvSpPr>
        <p:spPr>
          <a:xfrm>
            <a:off x="971600" y="1268760"/>
            <a:ext cx="288032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dirty="0" smtClean="0"/>
              <a:t>stable beam A/Q =4</a:t>
            </a:r>
          </a:p>
        </p:txBody>
      </p:sp>
    </p:spTree>
    <p:extLst>
      <p:ext uri="{BB962C8B-B14F-4D97-AF65-F5344CB8AC3E}">
        <p14:creationId xmlns:p14="http://schemas.microsoft.com/office/powerpoint/2010/main" val="483446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412776"/>
            <a:ext cx="7498080" cy="4800600"/>
          </a:xfrm>
        </p:spPr>
        <p:txBody>
          <a:bodyPr/>
          <a:lstStyle/>
          <a:p>
            <a:r>
              <a:rPr lang="en-US" dirty="0" smtClean="0"/>
              <a:t>Current measurements do not agree with the nominal beam current using the present design</a:t>
            </a:r>
          </a:p>
          <a:p>
            <a:r>
              <a:rPr lang="en-US" dirty="0" smtClean="0"/>
              <a:t>Further improvements in the design are in progress</a:t>
            </a:r>
          </a:p>
          <a:p>
            <a:r>
              <a:rPr lang="en-US" dirty="0" smtClean="0"/>
              <a:t>Beam profile measurements are unaffected in principle by a change in the design.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133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12776"/>
            <a:ext cx="7498080" cy="4800600"/>
          </a:xfrm>
        </p:spPr>
        <p:txBody>
          <a:bodyPr>
            <a:noAutofit/>
          </a:bodyPr>
          <a:lstStyle/>
          <a:p>
            <a:r>
              <a:rPr lang="en-US" sz="2400" dirty="0"/>
              <a:t>The ISOLDE Collaboration</a:t>
            </a:r>
          </a:p>
          <a:p>
            <a:r>
              <a:rPr lang="en-US" sz="2400" dirty="0"/>
              <a:t>The HIE-ISOLDE Project Team and groups within </a:t>
            </a:r>
            <a:r>
              <a:rPr lang="en-US" sz="2400" dirty="0" smtClean="0"/>
              <a:t>CERN Accelerator </a:t>
            </a:r>
            <a:r>
              <a:rPr lang="en-US" sz="2400" dirty="0"/>
              <a:t>and Technology Sector</a:t>
            </a:r>
          </a:p>
          <a:p>
            <a:r>
              <a:rPr lang="en-US" sz="2400" dirty="0"/>
              <a:t>The Swedish Knut and Alice Wallenberg Foundation (</a:t>
            </a:r>
            <a:r>
              <a:rPr lang="en-US" sz="2400" dirty="0" smtClean="0"/>
              <a:t>KAW 2005</a:t>
            </a:r>
            <a:r>
              <a:rPr lang="en-US" sz="2400" dirty="0"/>
              <a:t>-0121)</a:t>
            </a:r>
          </a:p>
          <a:p>
            <a:r>
              <a:rPr lang="en-US" sz="2400" dirty="0"/>
              <a:t>The Belgian Big Science program of the FWO (</a:t>
            </a:r>
            <a:r>
              <a:rPr lang="en-US" sz="2400" dirty="0" smtClean="0"/>
              <a:t>Research Foundation </a:t>
            </a:r>
            <a:r>
              <a:rPr lang="en-US" sz="2400" dirty="0"/>
              <a:t>Flanders) and the Research Council </a:t>
            </a:r>
            <a:r>
              <a:rPr lang="en-US" sz="2400" dirty="0" smtClean="0"/>
              <a:t>K.U. Leuven</a:t>
            </a:r>
            <a:endParaRPr lang="en-US" sz="2400" dirty="0"/>
          </a:p>
          <a:p>
            <a:r>
              <a:rPr lang="en-US" sz="2400" dirty="0"/>
              <a:t>The CATHI Marie Curie Initial Training Network: EU-</a:t>
            </a:r>
            <a:r>
              <a:rPr lang="en-US" sz="2400" dirty="0" smtClean="0"/>
              <a:t>FP7</a:t>
            </a:r>
            <a:r>
              <a:rPr lang="en-US" sz="2400" dirty="0"/>
              <a:t>-</a:t>
            </a:r>
            <a:r>
              <a:rPr lang="en-US" sz="2400" dirty="0" smtClean="0"/>
              <a:t>PEOPLE</a:t>
            </a:r>
            <a:r>
              <a:rPr lang="en-US" sz="2400" dirty="0"/>
              <a:t>-2010-ITN Project number 264330.</a:t>
            </a:r>
          </a:p>
          <a:p>
            <a:r>
              <a:rPr lang="en-US" sz="2400" dirty="0"/>
              <a:t>The Spanish </a:t>
            </a:r>
            <a:r>
              <a:rPr lang="en-US" sz="2400" dirty="0" err="1"/>
              <a:t>Programme</a:t>
            </a:r>
            <a:r>
              <a:rPr lang="en-US" sz="2400" dirty="0"/>
              <a:t> “Industry for Science” from CDTI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788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2852936"/>
            <a:ext cx="7632848" cy="1440160"/>
          </a:xfrm>
        </p:spPr>
        <p:txBody>
          <a:bodyPr>
            <a:noAutofit/>
          </a:bodyPr>
          <a:lstStyle/>
          <a:p>
            <a:pPr algn="ctr"/>
            <a:r>
              <a:rPr lang="en-GB" sz="4800" b="1" i="1" dirty="0" smtClean="0"/>
              <a:t>Thank you!</a:t>
            </a:r>
            <a:endParaRPr lang="en-GB" sz="4800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63662"/>
            <a:ext cx="1112912" cy="11129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1802"/>
            <a:ext cx="2808312" cy="9166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0"/>
            <a:ext cx="2232248" cy="1111880"/>
          </a:xfrm>
          <a:prstGeom prst="rect">
            <a:avLst/>
          </a:prstGeom>
        </p:spPr>
      </p:pic>
      <p:sp>
        <p:nvSpPr>
          <p:cNvPr id="8" name="TextBox 52"/>
          <p:cNvSpPr txBox="1">
            <a:spLocks noChangeArrowheads="1"/>
          </p:cNvSpPr>
          <p:nvPr/>
        </p:nvSpPr>
        <p:spPr bwMode="auto">
          <a:xfrm rot="10800000" flipV="1">
            <a:off x="2051720" y="6165304"/>
            <a:ext cx="590465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8200">
                <a:solidFill>
                  <a:schemeClr val="tx1"/>
                </a:solidFill>
                <a:latin typeface="Corbe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5pPr>
            <a:lvl6pPr marL="25146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6pPr>
            <a:lvl7pPr marL="29718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7pPr>
            <a:lvl8pPr marL="34290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8pPr>
            <a:lvl9pPr marL="3886200" indent="-228600" defTabSz="4175125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orbe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DE" sz="1600" b="1" i="1" dirty="0">
                <a:solidFill>
                  <a:srgbClr val="572314"/>
                </a:solidFill>
              </a:rPr>
              <a:t>Work </a:t>
            </a:r>
            <a:r>
              <a:rPr lang="de-DE" sz="1600" b="1" i="1" dirty="0" err="1">
                <a:solidFill>
                  <a:srgbClr val="572314"/>
                </a:solidFill>
              </a:rPr>
              <a:t>supported</a:t>
            </a:r>
            <a:r>
              <a:rPr lang="de-DE" sz="1600" b="1" i="1" dirty="0">
                <a:solidFill>
                  <a:srgbClr val="572314"/>
                </a:solidFill>
              </a:rPr>
              <a:t> </a:t>
            </a:r>
            <a:r>
              <a:rPr lang="de-DE" sz="1600" b="1" i="1" dirty="0" err="1">
                <a:solidFill>
                  <a:srgbClr val="572314"/>
                </a:solidFill>
              </a:rPr>
              <a:t>by</a:t>
            </a:r>
            <a:r>
              <a:rPr lang="de-DE" sz="1600" b="1" i="1" dirty="0">
                <a:solidFill>
                  <a:srgbClr val="572314"/>
                </a:solidFill>
              </a:rPr>
              <a:t> </a:t>
            </a:r>
            <a:r>
              <a:rPr lang="de-DE" sz="1600" b="1" i="1" dirty="0" err="1">
                <a:solidFill>
                  <a:srgbClr val="572314"/>
                </a:solidFill>
              </a:rPr>
              <a:t>the</a:t>
            </a:r>
            <a:r>
              <a:rPr lang="de-DE" sz="1600" b="1" i="1" dirty="0">
                <a:solidFill>
                  <a:srgbClr val="572314"/>
                </a:solidFill>
              </a:rPr>
              <a:t> CATHI Marie </a:t>
            </a:r>
            <a:r>
              <a:rPr lang="de-DE" sz="1600" b="1" i="1" dirty="0" smtClean="0">
                <a:solidFill>
                  <a:srgbClr val="572314"/>
                </a:solidFill>
              </a:rPr>
              <a:t>Curie </a:t>
            </a:r>
            <a:r>
              <a:rPr lang="de-DE" sz="1600" b="1" i="1" dirty="0" err="1" smtClean="0">
                <a:solidFill>
                  <a:srgbClr val="572314"/>
                </a:solidFill>
              </a:rPr>
              <a:t>actions</a:t>
            </a:r>
            <a:r>
              <a:rPr lang="de-DE" sz="1600" b="1" i="1" dirty="0" smtClean="0">
                <a:solidFill>
                  <a:srgbClr val="572314"/>
                </a:solidFill>
              </a:rPr>
              <a:t> </a:t>
            </a:r>
            <a:r>
              <a:rPr lang="de-DE" sz="1600" b="1" i="1" dirty="0" err="1" smtClean="0">
                <a:solidFill>
                  <a:srgbClr val="572314"/>
                </a:solidFill>
              </a:rPr>
              <a:t>under</a:t>
            </a:r>
            <a:r>
              <a:rPr lang="de-DE" sz="1600" b="1" i="1" dirty="0" smtClean="0">
                <a:solidFill>
                  <a:srgbClr val="572314"/>
                </a:solidFill>
              </a:rPr>
              <a:t> </a:t>
            </a:r>
            <a:r>
              <a:rPr lang="de-DE" sz="1600" b="1" i="1" dirty="0" err="1">
                <a:solidFill>
                  <a:srgbClr val="572314"/>
                </a:solidFill>
              </a:rPr>
              <a:t>contract</a:t>
            </a:r>
            <a:r>
              <a:rPr lang="de-DE" sz="1600" b="1" i="1" dirty="0">
                <a:solidFill>
                  <a:srgbClr val="572314"/>
                </a:solidFill>
              </a:rPr>
              <a:t> GA-PITN-2010-264330</a:t>
            </a:r>
            <a:r>
              <a:rPr lang="en-GB" sz="1600" b="1" i="1" dirty="0">
                <a:solidFill>
                  <a:srgbClr val="572314"/>
                </a:solidFill>
              </a:rPr>
              <a:t>.</a:t>
            </a:r>
            <a:r>
              <a:rPr lang="en-US" sz="1600" b="1" i="1" dirty="0">
                <a:solidFill>
                  <a:srgbClr val="572314"/>
                </a:solidFill>
              </a:rPr>
              <a:t> </a:t>
            </a:r>
            <a:endParaRPr lang="en-GB" sz="1600" b="1" i="1" dirty="0">
              <a:solidFill>
                <a:srgbClr val="5723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200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Hall isolde_1"/>
          <p:cNvPicPr>
            <a:picLocks noChangeAspect="1" noChangeArrowheads="1"/>
          </p:cNvPicPr>
          <p:nvPr/>
        </p:nvPicPr>
        <p:blipFill>
          <a:blip r:embed="rId3"/>
          <a:srcRect l="17924" r="15364"/>
          <a:stretch>
            <a:fillRect/>
          </a:stretch>
        </p:blipFill>
        <p:spPr bwMode="auto">
          <a:xfrm>
            <a:off x="1889125" y="1001713"/>
            <a:ext cx="5303838" cy="55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6"/>
          <p:cNvSpPr txBox="1">
            <a:spLocks noChangeArrowheads="1"/>
          </p:cNvSpPr>
          <p:nvPr/>
        </p:nvSpPr>
        <p:spPr bwMode="auto">
          <a:xfrm>
            <a:off x="373063" y="1890713"/>
            <a:ext cx="3284537" cy="1385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Energy upgrade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10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MeV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/u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Construction of SC LINAC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+ service buildings</a:t>
            </a:r>
          </a:p>
        </p:txBody>
      </p:sp>
      <p:sp>
        <p:nvSpPr>
          <p:cNvPr id="10" name="Oval 9"/>
          <p:cNvSpPr/>
          <p:nvPr/>
        </p:nvSpPr>
        <p:spPr>
          <a:xfrm rot="20182340">
            <a:off x="4072485" y="4033676"/>
            <a:ext cx="984403" cy="587896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49" name="TextBox 11"/>
          <p:cNvSpPr txBox="1">
            <a:spLocks noChangeArrowheads="1"/>
          </p:cNvSpPr>
          <p:nvPr/>
        </p:nvSpPr>
        <p:spPr bwMode="auto">
          <a:xfrm>
            <a:off x="6048375" y="1020763"/>
            <a:ext cx="2867025" cy="12926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Intensity upgrade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LINAC4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+PSB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Design Study of target area, Class-A lab and beam lines</a:t>
            </a:r>
          </a:p>
        </p:txBody>
      </p:sp>
      <p:sp>
        <p:nvSpPr>
          <p:cNvPr id="6150" name="Title 12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583488" cy="1143000"/>
          </a:xfrm>
        </p:spPr>
        <p:txBody>
          <a:bodyPr>
            <a:normAutofit/>
          </a:bodyPr>
          <a:lstStyle/>
          <a:p>
            <a:r>
              <a:rPr lang="en-US" dirty="0"/>
              <a:t>1. Introduction to HIE-ISOLDE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932040" y="4581128"/>
            <a:ext cx="547240" cy="576064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8" name="TextBox 11"/>
          <p:cNvSpPr txBox="1">
            <a:spLocks noChangeArrowheads="1"/>
          </p:cNvSpPr>
          <p:nvPr/>
        </p:nvSpPr>
        <p:spPr bwMode="auto">
          <a:xfrm>
            <a:off x="5486400" y="5029200"/>
            <a:ext cx="320040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Arial" charset="0"/>
              </a:rPr>
              <a:t>Beam quality upgrade</a:t>
            </a:r>
          </a:p>
          <a:p>
            <a:pPr>
              <a:defRPr/>
            </a:pPr>
            <a:r>
              <a:rPr lang="en-US" dirty="0">
                <a:latin typeface="Arial" charset="0"/>
              </a:rPr>
              <a:t>RFQ cooler and </a:t>
            </a:r>
            <a:r>
              <a:rPr lang="en-US" dirty="0" err="1">
                <a:latin typeface="Arial" charset="0"/>
              </a:rPr>
              <a:t>buncher</a:t>
            </a:r>
            <a:endParaRPr lang="en-US" dirty="0">
              <a:latin typeface="Arial" charset="0"/>
            </a:endParaRPr>
          </a:p>
          <a:p>
            <a:pPr>
              <a:defRPr/>
            </a:pPr>
            <a:r>
              <a:rPr lang="en-US" dirty="0">
                <a:latin typeface="Arial" charset="0"/>
              </a:rPr>
              <a:t>Solid state lasers for RILIS</a:t>
            </a:r>
          </a:p>
          <a:p>
            <a:pPr>
              <a:defRPr/>
            </a:pPr>
            <a:r>
              <a:rPr lang="en-US" dirty="0">
                <a:latin typeface="Arial" charset="0"/>
              </a:rPr>
              <a:t>Higher mass resolving</a:t>
            </a:r>
          </a:p>
          <a:p>
            <a:pPr>
              <a:defRPr/>
            </a:pPr>
            <a:r>
              <a:rPr lang="en-US" dirty="0">
                <a:latin typeface="Arial" charset="0"/>
              </a:rPr>
              <a:t>power HRS</a:t>
            </a:r>
          </a:p>
        </p:txBody>
      </p:sp>
    </p:spTree>
    <p:extLst>
      <p:ext uri="{BB962C8B-B14F-4D97-AF65-F5344CB8AC3E}">
        <p14:creationId xmlns:p14="http://schemas.microsoft.com/office/powerpoint/2010/main" val="1635751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Hall isolde_1"/>
          <p:cNvPicPr>
            <a:picLocks noChangeAspect="1" noChangeArrowheads="1"/>
          </p:cNvPicPr>
          <p:nvPr/>
        </p:nvPicPr>
        <p:blipFill>
          <a:blip r:embed="rId3"/>
          <a:srcRect l="17924" r="15364"/>
          <a:stretch>
            <a:fillRect/>
          </a:stretch>
        </p:blipFill>
        <p:spPr bwMode="auto">
          <a:xfrm>
            <a:off x="1889125" y="1001713"/>
            <a:ext cx="5303838" cy="55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6"/>
          <p:cNvSpPr txBox="1">
            <a:spLocks noChangeArrowheads="1"/>
          </p:cNvSpPr>
          <p:nvPr/>
        </p:nvSpPr>
        <p:spPr bwMode="auto">
          <a:xfrm>
            <a:off x="373063" y="1890713"/>
            <a:ext cx="3284537" cy="1385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Energy upgrade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10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MeV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/u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Construction of SC LINAC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+ service buildings</a:t>
            </a:r>
          </a:p>
        </p:txBody>
      </p:sp>
      <p:sp>
        <p:nvSpPr>
          <p:cNvPr id="10" name="Oval 9"/>
          <p:cNvSpPr/>
          <p:nvPr/>
        </p:nvSpPr>
        <p:spPr>
          <a:xfrm>
            <a:off x="4319588" y="2417763"/>
            <a:ext cx="2133600" cy="1524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49" name="TextBox 11"/>
          <p:cNvSpPr txBox="1">
            <a:spLocks noChangeArrowheads="1"/>
          </p:cNvSpPr>
          <p:nvPr/>
        </p:nvSpPr>
        <p:spPr bwMode="auto">
          <a:xfrm>
            <a:off x="6048375" y="1020763"/>
            <a:ext cx="2867025" cy="12926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Intensity upgrade</a:t>
            </a:r>
          </a:p>
          <a:p>
            <a:r>
              <a:rPr lang="en-US" dirty="0"/>
              <a:t>LINAC4</a:t>
            </a:r>
            <a:r>
              <a:rPr lang="en-US" dirty="0" smtClean="0"/>
              <a:t>+PSB</a:t>
            </a:r>
          </a:p>
          <a:p>
            <a:r>
              <a:rPr lang="en-US" dirty="0"/>
              <a:t>Design Study of target area, Class-A lab and beam lines</a:t>
            </a:r>
          </a:p>
        </p:txBody>
      </p:sp>
      <p:sp>
        <p:nvSpPr>
          <p:cNvPr id="6150" name="Title 12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583488" cy="1143000"/>
          </a:xfrm>
        </p:spPr>
        <p:txBody>
          <a:bodyPr>
            <a:normAutofit/>
          </a:bodyPr>
          <a:lstStyle/>
          <a:p>
            <a:r>
              <a:rPr lang="en-US" dirty="0"/>
              <a:t>1. Introduction to HIE-ISOLDE</a:t>
            </a:r>
          </a:p>
        </p:txBody>
      </p:sp>
      <p:cxnSp>
        <p:nvCxnSpPr>
          <p:cNvPr id="16" name="Straight Arrow Connector 15"/>
          <p:cNvCxnSpPr>
            <a:stCxn id="6149" idx="1"/>
          </p:cNvCxnSpPr>
          <p:nvPr/>
        </p:nvCxnSpPr>
        <p:spPr>
          <a:xfrm rot="10800000" flipV="1">
            <a:off x="5645151" y="1667093"/>
            <a:ext cx="403224" cy="731619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8" name="TextBox 11"/>
          <p:cNvSpPr txBox="1">
            <a:spLocks noChangeArrowheads="1"/>
          </p:cNvSpPr>
          <p:nvPr/>
        </p:nvSpPr>
        <p:spPr bwMode="auto">
          <a:xfrm>
            <a:off x="5486400" y="5029200"/>
            <a:ext cx="320040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Beam quality upgrade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RFQ cooler and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buncher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Solid state lasers for RILIS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Higher mass resolving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power HRS</a:t>
            </a:r>
          </a:p>
        </p:txBody>
      </p:sp>
    </p:spTree>
    <p:extLst>
      <p:ext uri="{BB962C8B-B14F-4D97-AF65-F5344CB8AC3E}">
        <p14:creationId xmlns:p14="http://schemas.microsoft.com/office/powerpoint/2010/main" val="38416698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Hall isolde_1"/>
          <p:cNvPicPr>
            <a:picLocks noChangeAspect="1" noChangeArrowheads="1"/>
          </p:cNvPicPr>
          <p:nvPr/>
        </p:nvPicPr>
        <p:blipFill>
          <a:blip r:embed="rId3"/>
          <a:srcRect l="17924" r="15364"/>
          <a:stretch>
            <a:fillRect/>
          </a:stretch>
        </p:blipFill>
        <p:spPr bwMode="auto">
          <a:xfrm>
            <a:off x="1889125" y="1001713"/>
            <a:ext cx="5303838" cy="55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449263" y="1814513"/>
            <a:ext cx="3284537" cy="1385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Energy upgrade</a:t>
            </a:r>
          </a:p>
          <a:p>
            <a:r>
              <a:rPr lang="en-US" dirty="0"/>
              <a:t>10 </a:t>
            </a:r>
            <a:r>
              <a:rPr lang="en-US" dirty="0" err="1"/>
              <a:t>MeV/u</a:t>
            </a:r>
            <a:endParaRPr lang="en-US" dirty="0"/>
          </a:p>
          <a:p>
            <a:r>
              <a:rPr lang="en-US" dirty="0"/>
              <a:t>Construction of SC LINAC</a:t>
            </a:r>
          </a:p>
          <a:p>
            <a:r>
              <a:rPr lang="en-US" dirty="0"/>
              <a:t>+ service buildings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1464469" y="3175794"/>
            <a:ext cx="1381125" cy="1227137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4" name="TextBox 11"/>
          <p:cNvSpPr txBox="1">
            <a:spLocks noChangeArrowheads="1"/>
          </p:cNvSpPr>
          <p:nvPr/>
        </p:nvSpPr>
        <p:spPr bwMode="auto">
          <a:xfrm>
            <a:off x="6048375" y="1020763"/>
            <a:ext cx="2867025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Intensity upgrade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LINAC4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+PSB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Design Study of target area, Class-A lab and beam lines</a:t>
            </a:r>
          </a:p>
        </p:txBody>
      </p:sp>
      <p:sp>
        <p:nvSpPr>
          <p:cNvPr id="8198" name="Title 12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58348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1. Introduction to HIE-ISOLDE</a:t>
            </a:r>
            <a:endParaRPr lang="en-US" dirty="0"/>
          </a:p>
        </p:txBody>
      </p:sp>
      <p:sp>
        <p:nvSpPr>
          <p:cNvPr id="8199" name="Rectangle 12"/>
          <p:cNvSpPr>
            <a:spLocks noChangeArrowheads="1"/>
          </p:cNvSpPr>
          <p:nvPr/>
        </p:nvSpPr>
        <p:spPr bwMode="auto">
          <a:xfrm rot="-1596527">
            <a:off x="2032000" y="4440238"/>
            <a:ext cx="2405063" cy="1690687"/>
          </a:xfrm>
          <a:prstGeom prst="rect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8" name="TextBox 11"/>
          <p:cNvSpPr txBox="1">
            <a:spLocks noChangeArrowheads="1"/>
          </p:cNvSpPr>
          <p:nvPr/>
        </p:nvSpPr>
        <p:spPr bwMode="auto">
          <a:xfrm>
            <a:off x="5486400" y="5029200"/>
            <a:ext cx="3200400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Beam quality upgrade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RFQ cooler and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buncher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Solid state lasers for RILIS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Higher mass resolving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power HRS</a:t>
            </a:r>
          </a:p>
        </p:txBody>
      </p:sp>
    </p:spTree>
    <p:extLst>
      <p:ext uri="{BB962C8B-B14F-4D97-AF65-F5344CB8AC3E}">
        <p14:creationId xmlns:p14="http://schemas.microsoft.com/office/powerpoint/2010/main" val="10571078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65376" y="6381750"/>
            <a:ext cx="366192" cy="476250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490764F9-C848-4940-B8EF-4A224EDE0F72}" type="slidenum">
              <a:rPr lang="en-US">
                <a:latin typeface="Arial" charset="0"/>
              </a:rPr>
              <a:pPr eaLnBrk="1" hangingPunct="1"/>
              <a:t>6</a:t>
            </a:fld>
            <a:endParaRPr lang="en-US" dirty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202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74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 txBox="1">
            <a:spLocks/>
          </p:cNvSpPr>
          <p:nvPr/>
        </p:nvSpPr>
        <p:spPr>
          <a:xfrm>
            <a:off x="1043608" y="116632"/>
            <a:ext cx="7583488" cy="720080"/>
          </a:xfrm>
          <a:prstGeom prst="rect">
            <a:avLst/>
          </a:prstGeom>
        </p:spPr>
        <p:txBody>
          <a:bodyPr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2</a:t>
            </a:r>
            <a:r>
              <a:rPr lang="en-US" dirty="0" smtClean="0"/>
              <a:t>. The short diagnostic boxes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5142"/>
            <a:ext cx="9144000" cy="533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497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058" y="1700808"/>
            <a:ext cx="9152058" cy="5152594"/>
          </a:xfrm>
          <a:prstGeom prst="rect">
            <a:avLst/>
          </a:prstGeom>
        </p:spPr>
      </p:pic>
      <p:sp>
        <p:nvSpPr>
          <p:cNvPr id="13315" name="TextBox 86"/>
          <p:cNvSpPr txBox="1">
            <a:spLocks noChangeArrowheads="1"/>
          </p:cNvSpPr>
          <p:nvPr/>
        </p:nvSpPr>
        <p:spPr bwMode="auto">
          <a:xfrm>
            <a:off x="3810000" y="4191000"/>
            <a:ext cx="10556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/>
            <a:r>
              <a:rPr lang="en-US">
                <a:solidFill>
                  <a:srgbClr val="000000"/>
                </a:solidFill>
                <a:latin typeface="Calibri" charset="0"/>
              </a:rPr>
              <a:t>Class 100</a:t>
            </a:r>
          </a:p>
          <a:p>
            <a:pPr algn="ctr" eaLnBrk="1" hangingPunct="1"/>
            <a:r>
              <a:rPr lang="en-US">
                <a:solidFill>
                  <a:srgbClr val="000000"/>
                </a:solidFill>
                <a:latin typeface="Calibri" charset="0"/>
              </a:rPr>
              <a:t>ISO 5</a:t>
            </a:r>
          </a:p>
        </p:txBody>
      </p:sp>
      <p:pic>
        <p:nvPicPr>
          <p:cNvPr id="13317" name="Picture 2" descr="G:\Projects\HIE-ISOLDE-CRYOMOD\Pictures\CATIA\Integration_aimant_Chaud\1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03" y="1628800"/>
            <a:ext cx="9148803" cy="5193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9" idx="3"/>
          </p:cNvCxnSpPr>
          <p:nvPr/>
        </p:nvCxnSpPr>
        <p:spPr>
          <a:xfrm flipV="1">
            <a:off x="3131840" y="4509120"/>
            <a:ext cx="576064" cy="446857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107504" y="4725144"/>
            <a:ext cx="30243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Short diagnostic box</a:t>
            </a:r>
            <a:endParaRPr lang="en-US" dirty="0"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67744" y="2348880"/>
            <a:ext cx="1080120" cy="504057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67744" y="2363690"/>
            <a:ext cx="2448272" cy="633262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51520" y="1916832"/>
            <a:ext cx="22677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Vacuum valves</a:t>
            </a:r>
            <a:endParaRPr lang="en-US" dirty="0">
              <a:latin typeface="Arial" charset="0"/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5364088" y="4437112"/>
            <a:ext cx="30243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err="1" smtClean="0">
                <a:solidFill>
                  <a:srgbClr val="FF0000"/>
                </a:solidFill>
                <a:latin typeface="Arial" charset="0"/>
              </a:rPr>
              <a:t>Steerer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</a:rPr>
              <a:t> magnet</a:t>
            </a:r>
            <a:endParaRPr lang="en-US" dirty="0">
              <a:latin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932040" y="4221088"/>
            <a:ext cx="504056" cy="360041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2"/>
          <p:cNvSpPr txBox="1">
            <a:spLocks/>
          </p:cNvSpPr>
          <p:nvPr/>
        </p:nvSpPr>
        <p:spPr>
          <a:xfrm>
            <a:off x="1043608" y="116632"/>
            <a:ext cx="7583488" cy="720080"/>
          </a:xfrm>
          <a:prstGeom prst="rect">
            <a:avLst/>
          </a:prstGeom>
        </p:spPr>
        <p:txBody>
          <a:bodyPr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2. The short diagnostic boxes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968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VS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229200"/>
            <a:ext cx="2780135" cy="14401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196752"/>
            <a:ext cx="7920880" cy="482453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Currently being developed by CERN and Added Value Solutions (AVS) with the support of the Spanish government (CDTI)</a:t>
            </a:r>
          </a:p>
          <a:p>
            <a:r>
              <a:rPr lang="en-GB" dirty="0" smtClean="0"/>
              <a:t>The device fits in the 90 mm long space available and contains</a:t>
            </a:r>
          </a:p>
          <a:p>
            <a:pPr lvl="1"/>
            <a:r>
              <a:rPr lang="en-GB" dirty="0" smtClean="0"/>
              <a:t>A 45 degree scanning blade with 2 slits (H, V)</a:t>
            </a:r>
          </a:p>
          <a:p>
            <a:pPr lvl="1"/>
            <a:r>
              <a:rPr lang="en-GB" dirty="0" smtClean="0"/>
              <a:t>HIE-ISOLDE Faraday cup</a:t>
            </a:r>
          </a:p>
          <a:p>
            <a:pPr lvl="1"/>
            <a:r>
              <a:rPr lang="en-GB" dirty="0" smtClean="0"/>
              <a:t>Solid-state detector (Absolute energy, </a:t>
            </a:r>
            <a:r>
              <a:rPr lang="en-GB" dirty="0" err="1" smtClean="0"/>
              <a:t>ToF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r>
              <a:rPr lang="en-GB" dirty="0" smtClean="0"/>
              <a:t>Collimators </a:t>
            </a:r>
            <a:r>
              <a:rPr lang="en-GB" dirty="0" smtClean="0"/>
              <a:t>blade</a:t>
            </a:r>
          </a:p>
          <a:p>
            <a:pPr lvl="1"/>
            <a:r>
              <a:rPr lang="en-GB" dirty="0" smtClean="0"/>
              <a:t>Attenuating and stripping foils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F3EB3-06B9-4776-8242-206D08B51E17}" type="slidenum">
              <a:rPr lang="en-GB" smtClean="0"/>
              <a:t>9</a:t>
            </a:fld>
            <a:endParaRPr lang="en-GB"/>
          </a:p>
        </p:txBody>
      </p:sp>
      <p:sp>
        <p:nvSpPr>
          <p:cNvPr id="7" name="Title 12"/>
          <p:cNvSpPr txBox="1">
            <a:spLocks/>
          </p:cNvSpPr>
          <p:nvPr/>
        </p:nvSpPr>
        <p:spPr>
          <a:xfrm>
            <a:off x="1043608" y="116632"/>
            <a:ext cx="7583488" cy="720080"/>
          </a:xfrm>
          <a:prstGeom prst="rect">
            <a:avLst/>
          </a:prstGeom>
        </p:spPr>
        <p:txBody>
          <a:bodyPr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2. The short diagnostic boxes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607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4038</TotalTime>
  <Words>864</Words>
  <Application>Microsoft Macintosh PowerPoint</Application>
  <PresentationFormat>On-screen Show (4:3)</PresentationFormat>
  <Paragraphs>185</Paragraphs>
  <Slides>29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Solstice</vt:lpstr>
      <vt:lpstr>The HIE-ISOLDE Faraday Cup</vt:lpstr>
      <vt:lpstr>Contents</vt:lpstr>
      <vt:lpstr>1. Introduction to HIE-ISOLDE</vt:lpstr>
      <vt:lpstr>1. Introduction to HIE-ISOLDE</vt:lpstr>
      <vt:lpstr>1. Introduction to HIE-ISOLDE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REX vs HIE  - DBs</vt:lpstr>
      <vt:lpstr>PowerPoint Presentation</vt:lpstr>
      <vt:lpstr>4. The HIE-ISOLDE Faraday cup</vt:lpstr>
      <vt:lpstr>Electrons captured and retained Intensity: solid angle of the signal plate</vt:lpstr>
      <vt:lpstr>5. Simulations</vt:lpstr>
      <vt:lpstr>5. Simulations</vt:lpstr>
      <vt:lpstr>5. Simulations</vt:lpstr>
      <vt:lpstr>5. Simulations</vt:lpstr>
      <vt:lpstr>6. Experimental tests</vt:lpstr>
      <vt:lpstr>Definition of I0</vt:lpstr>
      <vt:lpstr>Biasing the repeller ring</vt:lpstr>
      <vt:lpstr>Biasing the signal plate</vt:lpstr>
      <vt:lpstr>Biasing repeller ring &amp; signal plate</vt:lpstr>
      <vt:lpstr>7. Conclusions</vt:lpstr>
      <vt:lpstr>Acknowledgements</vt:lpstr>
      <vt:lpstr>Thank you!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developments for HIE-ISOLDE</dc:title>
  <dc:creator>bravin</dc:creator>
  <cp:lastModifiedBy>Alex Garcia Sosa</cp:lastModifiedBy>
  <cp:revision>166</cp:revision>
  <dcterms:created xsi:type="dcterms:W3CDTF">2012-01-09T08:58:23Z</dcterms:created>
  <dcterms:modified xsi:type="dcterms:W3CDTF">2012-12-04T21:11:57Z</dcterms:modified>
</cp:coreProperties>
</file>