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52" r:id="rId1"/>
  </p:sldMasterIdLst>
  <p:notesMasterIdLst>
    <p:notesMasterId r:id="rId32"/>
  </p:notesMasterIdLst>
  <p:handoutMasterIdLst>
    <p:handoutMasterId r:id="rId33"/>
  </p:handoutMasterIdLst>
  <p:sldIdLst>
    <p:sldId id="256" r:id="rId2"/>
    <p:sldId id="356" r:id="rId3"/>
    <p:sldId id="374" r:id="rId4"/>
    <p:sldId id="373" r:id="rId5"/>
    <p:sldId id="399" r:id="rId6"/>
    <p:sldId id="398" r:id="rId7"/>
    <p:sldId id="397" r:id="rId8"/>
    <p:sldId id="384" r:id="rId9"/>
    <p:sldId id="385" r:id="rId10"/>
    <p:sldId id="377" r:id="rId11"/>
    <p:sldId id="378" r:id="rId12"/>
    <p:sldId id="365" r:id="rId13"/>
    <p:sldId id="394" r:id="rId14"/>
    <p:sldId id="367" r:id="rId15"/>
    <p:sldId id="364" r:id="rId16"/>
    <p:sldId id="400" r:id="rId17"/>
    <p:sldId id="387" r:id="rId18"/>
    <p:sldId id="386" r:id="rId19"/>
    <p:sldId id="389" r:id="rId20"/>
    <p:sldId id="357" r:id="rId21"/>
    <p:sldId id="359" r:id="rId22"/>
    <p:sldId id="366" r:id="rId23"/>
    <p:sldId id="393" r:id="rId24"/>
    <p:sldId id="372" r:id="rId25"/>
    <p:sldId id="334" r:id="rId26"/>
    <p:sldId id="381" r:id="rId27"/>
    <p:sldId id="382" r:id="rId28"/>
    <p:sldId id="379" r:id="rId29"/>
    <p:sldId id="395" r:id="rId30"/>
    <p:sldId id="388" r:id="rId3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74" autoAdjust="0"/>
  </p:normalViewPr>
  <p:slideViewPr>
    <p:cSldViewPr>
      <p:cViewPr>
        <p:scale>
          <a:sx n="125" d="100"/>
          <a:sy n="125" d="100"/>
        </p:scale>
        <p:origin x="-564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Michael Sordet BE/BI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B7FE28-DD10-4E7B-B4A5-1A2953B1F27E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fdergg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35C879-A0BB-4A39-A5E0-6B17A729FB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420948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Michael Sordet BE/BI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A43F57-0EA1-4C12-9F10-53941069A53A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fdergg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172A18-72BD-43BB-ADAD-838B165E39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655202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C4D215-32A6-4A93-A25C-041A59D25A9F}" type="datetime1">
              <a:rPr lang="fr-CH" smtClean="0"/>
              <a:pPr/>
              <a:t>05.12.2012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Michael Sordet BE/BI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706F782-E4A2-4085-93D1-36FF872381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7B599-DB2D-4340-9085-6B61A0320C73}" type="datetime1">
              <a:rPr lang="fr-CH" smtClean="0"/>
              <a:pPr/>
              <a:t>05.12.2012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Michael Sordet BE/BI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06F782-E4A2-4085-93D1-36FF872381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FF1A2F-318F-4D58-96D6-E043558EECA0}" type="datetime1">
              <a:rPr lang="fr-CH" smtClean="0"/>
              <a:pPr/>
              <a:t>05.12.2012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Michael Sordet BE/BI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06F782-E4A2-4085-93D1-36FF872381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054280-C066-4976-9394-42E50F5CC9F5}" type="datetime1">
              <a:rPr lang="fr-CH" smtClean="0"/>
              <a:pPr/>
              <a:t>05.12.2012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Michael Sordet BE/BI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06F782-E4A2-4085-93D1-36FF8723812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6EAD67-697B-49E9-95AA-06DB81A82BF6}" type="datetime1">
              <a:rPr lang="fr-CH" smtClean="0"/>
              <a:pPr/>
              <a:t>05.12.2012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Michael Sordet BE/BI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06F782-E4A2-4085-93D1-36FF8723812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78921A-07FD-45C2-A3BD-B44C4F688C20}" type="datetime1">
              <a:rPr lang="fr-CH" smtClean="0"/>
              <a:pPr/>
              <a:t>05.12.2012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Michael Sordet BE/BI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06F782-E4A2-4085-93D1-36FF8723812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A40F27-6A16-457C-BFDE-8AB334BCE17F}" type="datetime1">
              <a:rPr lang="fr-CH" smtClean="0"/>
              <a:pPr/>
              <a:t>05.12.2012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Michael Sordet BE/BI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06F782-E4A2-4085-93D1-36FF872381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ABCE3D-E231-496F-A027-610773A3D856}" type="datetime1">
              <a:rPr lang="fr-CH" smtClean="0"/>
              <a:pPr/>
              <a:t>05.12.2012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Michael Sordet BE/BI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06F782-E4A2-4085-93D1-36FF8723812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E40964-FECC-4093-971B-088D528AD50D}" type="datetime1">
              <a:rPr lang="fr-CH" smtClean="0"/>
              <a:pPr/>
              <a:t>05.12.2012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Michael Sordet BE/BI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06F782-E4A2-4085-93D1-36FF872381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5924FAC-DBC9-4BD2-9272-CCE650179E73}" type="datetime1">
              <a:rPr lang="fr-CH" smtClean="0"/>
              <a:pPr/>
              <a:t>05.12.2012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Michael Sordet BE/BI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06F782-E4A2-4085-93D1-36FF872381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BFD35C2-B5F2-45A6-BE8D-FD766910470D}" type="datetime1">
              <a:rPr lang="fr-CH" smtClean="0"/>
              <a:pPr/>
              <a:t>05.12.2012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Michael Sordet BE/BI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706F782-E4A2-4085-93D1-36FF8723812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AF0989C-73C0-4226-8DB9-0935A0C7CBF6}" type="datetime1">
              <a:rPr lang="fr-CH" smtClean="0"/>
              <a:pPr/>
              <a:t>05.12.2012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Michael Sordet BE/BI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706F782-E4A2-4085-93D1-36FF872381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23.pn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3810000"/>
          </a:xfrm>
        </p:spPr>
        <p:txBody>
          <a:bodyPr>
            <a:noAutofit/>
          </a:bodyPr>
          <a:lstStyle/>
          <a:p>
            <a:r>
              <a:rPr lang="en-US" sz="8000" dirty="0" smtClean="0"/>
              <a:t>BI Day 2012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The Beam Position System for LINAC4</a:t>
            </a:r>
            <a:endParaRPr lang="fr-CH" sz="6700" b="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2600" y="5791200"/>
            <a:ext cx="6400800" cy="914400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Michael </a:t>
            </a:r>
            <a:r>
              <a:rPr lang="fr-CH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Sordet  BE-BI-PI</a:t>
            </a:r>
            <a:endParaRPr lang="fr-CH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  <a:p>
            <a:r>
              <a:rPr lang="fr-CH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Linac4 BPM, 06.12.2012</a:t>
            </a:r>
            <a:endParaRPr lang="fr-CH" sz="2000" dirty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447800"/>
            <a:ext cx="746760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Acquisition chain</a:t>
            </a:r>
            <a:endParaRPr lang="en-US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Date Placeholder 7"/>
          <p:cNvSpPr txBox="1">
            <a:spLocks/>
          </p:cNvSpPr>
          <p:nvPr/>
        </p:nvSpPr>
        <p:spPr>
          <a:xfrm>
            <a:off x="7543800" y="6492240"/>
            <a:ext cx="1600200" cy="365760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EA31A-7EA2-4311-846A-5B30003A9184}" type="datetime4">
              <a:rPr kumimoji="0" lang="fr-CH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5. décembre 2012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8"/>
          <p:cNvSpPr txBox="1">
            <a:spLocks/>
          </p:cNvSpPr>
          <p:nvPr/>
        </p:nvSpPr>
        <p:spPr>
          <a:xfrm>
            <a:off x="4419600" y="6492875"/>
            <a:ext cx="36576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6F782-E4A2-4085-93D1-36FF8723812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ooter Placeholder 10"/>
          <p:cNvSpPr txBox="1">
            <a:spLocks/>
          </p:cNvSpPr>
          <p:nvPr/>
        </p:nvSpPr>
        <p:spPr>
          <a:xfrm>
            <a:off x="0" y="6492875"/>
            <a:ext cx="1664881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Michael Sordet BE/BI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Picture 2" descr="\\cern.ch\dfs\Users\m\msordet\Documents\Projets\LINAC4\Documents\Image\pcb v3\IMG_0230.JPG"/>
          <p:cNvPicPr>
            <a:picLocks noChangeAspect="1" noChangeArrowheads="1"/>
          </p:cNvPicPr>
          <p:nvPr/>
        </p:nvPicPr>
        <p:blipFill>
          <a:blip r:embed="rId3" cstate="print"/>
          <a:srcRect l="5103" b="4811"/>
          <a:stretch>
            <a:fillRect/>
          </a:stretch>
        </p:blipFill>
        <p:spPr bwMode="auto">
          <a:xfrm rot="16200000">
            <a:off x="1169182" y="3707620"/>
            <a:ext cx="3376639" cy="251460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6019800" y="2667000"/>
            <a:ext cx="3124200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solidFill>
                  <a:srgbClr val="218F33"/>
                </a:solidFill>
              </a:rPr>
              <a:t>FEATURES</a:t>
            </a:r>
          </a:p>
          <a:p>
            <a:endParaRPr lang="en-US" sz="1300" dirty="0" smtClean="0">
              <a:solidFill>
                <a:srgbClr val="0070C0"/>
              </a:solidFill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1300" dirty="0" smtClean="0">
                <a:solidFill>
                  <a:srgbClr val="0070C0"/>
                </a:solidFill>
              </a:rPr>
              <a:t>Input Low pass filtering @1GHz</a:t>
            </a:r>
          </a:p>
          <a:p>
            <a:pPr>
              <a:buFont typeface="Lucida Sans Unicode" pitchFamily="34" charset="0"/>
              <a:buChar char="‣"/>
            </a:pPr>
            <a:endParaRPr lang="en-US" sz="1300" dirty="0" smtClean="0">
              <a:solidFill>
                <a:srgbClr val="0070C0"/>
              </a:solidFill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1300" dirty="0" smtClean="0">
                <a:solidFill>
                  <a:srgbClr val="C00000"/>
                </a:solidFill>
              </a:rPr>
              <a:t>Down-mixing with LO</a:t>
            </a:r>
          </a:p>
          <a:p>
            <a:pPr>
              <a:buFont typeface="Lucida Sans Unicode" pitchFamily="34" charset="0"/>
              <a:buChar char="‣"/>
            </a:pPr>
            <a:endParaRPr lang="en-US" sz="1300" dirty="0" smtClean="0">
              <a:solidFill>
                <a:srgbClr val="C00000"/>
              </a:solidFill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1300" dirty="0" smtClean="0">
                <a:solidFill>
                  <a:srgbClr val="0070C0"/>
                </a:solidFill>
              </a:rPr>
              <a:t>Variable gain selection</a:t>
            </a:r>
          </a:p>
          <a:p>
            <a:pPr>
              <a:buFont typeface="Lucida Sans Unicode" pitchFamily="34" charset="0"/>
              <a:buChar char="‣"/>
            </a:pPr>
            <a:endParaRPr lang="en-US" sz="1300" dirty="0" smtClean="0">
              <a:solidFill>
                <a:srgbClr val="0070C0"/>
              </a:solidFill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1300" dirty="0" smtClean="0">
                <a:solidFill>
                  <a:srgbClr val="C00000"/>
                </a:solidFill>
              </a:rPr>
              <a:t>Band-pass filtering @22MHz</a:t>
            </a:r>
          </a:p>
          <a:p>
            <a:pPr>
              <a:buFont typeface="Lucida Sans Unicode" pitchFamily="34" charset="0"/>
              <a:buChar char="‣"/>
            </a:pPr>
            <a:endParaRPr lang="en-US" sz="1300" dirty="0" smtClean="0">
              <a:solidFill>
                <a:srgbClr val="C00000"/>
              </a:solidFill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1300" dirty="0" smtClean="0">
                <a:solidFill>
                  <a:srgbClr val="0070C0"/>
                </a:solidFill>
              </a:rPr>
              <a:t>FPGA for calibration and gain control</a:t>
            </a: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endParaRPr lang="en-US" sz="1300" dirty="0" smtClean="0">
              <a:solidFill>
                <a:srgbClr val="0070C0"/>
              </a:solidFill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1300" dirty="0" smtClean="0">
                <a:solidFill>
                  <a:srgbClr val="C00000"/>
                </a:solidFill>
              </a:rPr>
              <a:t>Sampling frequency = 4x </a:t>
            </a:r>
            <a:r>
              <a:rPr lang="en-US" sz="1300" dirty="0" smtClean="0">
                <a:solidFill>
                  <a:srgbClr val="C00000"/>
                </a:solidFill>
              </a:rPr>
              <a:t>IF</a:t>
            </a:r>
            <a:endParaRPr lang="en-US" sz="1300" dirty="0" smtClean="0">
              <a:solidFill>
                <a:srgbClr val="C00000"/>
              </a:solidFill>
            </a:endParaRPr>
          </a:p>
          <a:p>
            <a:pPr>
              <a:buFont typeface="Lucida Sans Unicode" pitchFamily="34" charset="0"/>
              <a:buChar char="‣"/>
            </a:pPr>
            <a:endParaRPr lang="en-US" sz="1300" dirty="0" smtClean="0">
              <a:solidFill>
                <a:srgbClr val="0070C0"/>
              </a:solidFill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1300" dirty="0" smtClean="0">
                <a:solidFill>
                  <a:srgbClr val="0070C0"/>
                </a:solidFill>
              </a:rPr>
              <a:t>ENOB ADC 13.4 bits</a:t>
            </a:r>
          </a:p>
          <a:p>
            <a:pPr>
              <a:buFont typeface="Lucida Sans Unicode" pitchFamily="34" charset="0"/>
              <a:buChar char="‣"/>
            </a:pPr>
            <a:endParaRPr lang="en-US" sz="1300" dirty="0" smtClean="0">
              <a:solidFill>
                <a:srgbClr val="C00000"/>
              </a:solidFill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1300" dirty="0" smtClean="0">
                <a:solidFill>
                  <a:srgbClr val="C00000"/>
                </a:solidFill>
              </a:rPr>
              <a:t>LSB ADC 76µV</a:t>
            </a:r>
          </a:p>
        </p:txBody>
      </p:sp>
      <p:cxnSp>
        <p:nvCxnSpPr>
          <p:cNvPr id="43" name="Straight Connector 42"/>
          <p:cNvCxnSpPr/>
          <p:nvPr/>
        </p:nvCxnSpPr>
        <p:spPr>
          <a:xfrm flipH="1">
            <a:off x="3348292" y="3671001"/>
            <a:ext cx="1139950" cy="0"/>
          </a:xfrm>
          <a:prstGeom prst="line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>
            <a:off x="3349551" y="6105622"/>
            <a:ext cx="1139950" cy="0"/>
          </a:xfrm>
          <a:prstGeom prst="line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3343254" y="5600561"/>
            <a:ext cx="1139950" cy="0"/>
          </a:xfrm>
          <a:prstGeom prst="line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3344513" y="4188657"/>
            <a:ext cx="1139950" cy="0"/>
          </a:xfrm>
          <a:prstGeom prst="line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4495800" y="3276600"/>
            <a:ext cx="460978" cy="3302420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4572000" y="3429000"/>
            <a:ext cx="304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</a:p>
          <a:p>
            <a:r>
              <a:rPr lang="en-US" dirty="0" smtClean="0"/>
              <a:t>D</a:t>
            </a:r>
          </a:p>
          <a:p>
            <a:r>
              <a:rPr lang="en-US" dirty="0" smtClean="0"/>
              <a:t>C</a:t>
            </a:r>
          </a:p>
          <a:p>
            <a:endParaRPr lang="en-US" dirty="0" smtClean="0"/>
          </a:p>
          <a:p>
            <a:r>
              <a:rPr lang="en-US" dirty="0" smtClean="0"/>
              <a:t>1</a:t>
            </a:r>
          </a:p>
          <a:p>
            <a:r>
              <a:rPr lang="en-US" dirty="0" smtClean="0"/>
              <a:t>6</a:t>
            </a:r>
          </a:p>
          <a:p>
            <a:endParaRPr lang="en-US" dirty="0" smtClean="0"/>
          </a:p>
          <a:p>
            <a:r>
              <a:rPr lang="en-US" dirty="0" smtClean="0"/>
              <a:t>B</a:t>
            </a:r>
          </a:p>
          <a:p>
            <a:r>
              <a:rPr lang="en-US" dirty="0" smtClean="0"/>
              <a:t>i</a:t>
            </a:r>
          </a:p>
          <a:p>
            <a:r>
              <a:rPr lang="en-US" dirty="0" smtClean="0"/>
              <a:t>t</a:t>
            </a:r>
          </a:p>
          <a:p>
            <a:r>
              <a:rPr lang="en-US" dirty="0" smtClean="0"/>
              <a:t>s 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191000"/>
            <a:ext cx="1159559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0" name="Straight Connector 49"/>
          <p:cNvCxnSpPr/>
          <p:nvPr/>
        </p:nvCxnSpPr>
        <p:spPr>
          <a:xfrm flipH="1">
            <a:off x="4953000" y="4953000"/>
            <a:ext cx="304800" cy="0"/>
          </a:xfrm>
          <a:prstGeom prst="line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5257800" y="4495800"/>
            <a:ext cx="838200" cy="914400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5257800" y="4572000"/>
            <a:ext cx="83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FESA</a:t>
            </a:r>
          </a:p>
          <a:p>
            <a:r>
              <a:rPr lang="en-US" dirty="0" smtClean="0"/>
              <a:t>Class</a:t>
            </a:r>
            <a:endParaRPr lang="en-US" dirty="0"/>
          </a:p>
        </p:txBody>
      </p:sp>
      <p:cxnSp>
        <p:nvCxnSpPr>
          <p:cNvPr id="55" name="Straight Connector 54"/>
          <p:cNvCxnSpPr/>
          <p:nvPr/>
        </p:nvCxnSpPr>
        <p:spPr>
          <a:xfrm flipH="1">
            <a:off x="228600" y="3505200"/>
            <a:ext cx="1440000" cy="0"/>
          </a:xfrm>
          <a:prstGeom prst="line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838200" y="4114800"/>
            <a:ext cx="835150" cy="0"/>
          </a:xfrm>
          <a:prstGeom prst="line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>
            <a:off x="1371600" y="5562600"/>
            <a:ext cx="377950" cy="0"/>
          </a:xfrm>
          <a:prstGeom prst="line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838200" y="6096000"/>
            <a:ext cx="911350" cy="0"/>
          </a:xfrm>
          <a:prstGeom prst="line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endCxn id="6147" idx="1"/>
          </p:cNvCxnSpPr>
          <p:nvPr/>
        </p:nvCxnSpPr>
        <p:spPr>
          <a:xfrm>
            <a:off x="228600" y="3505200"/>
            <a:ext cx="0" cy="127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endCxn id="6147" idx="0"/>
          </p:cNvCxnSpPr>
          <p:nvPr/>
        </p:nvCxnSpPr>
        <p:spPr>
          <a:xfrm flipH="1">
            <a:off x="808380" y="4114800"/>
            <a:ext cx="29820" cy="76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838200" y="5257800"/>
            <a:ext cx="0" cy="838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1371600" y="4800600"/>
            <a:ext cx="0" cy="762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Signal processing</a:t>
            </a:r>
            <a:endParaRPr lang="en-US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Date Placeholder 7"/>
          <p:cNvSpPr txBox="1">
            <a:spLocks/>
          </p:cNvSpPr>
          <p:nvPr/>
        </p:nvSpPr>
        <p:spPr>
          <a:xfrm>
            <a:off x="7543800" y="6492240"/>
            <a:ext cx="1600200" cy="365760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EA31A-7EA2-4311-846A-5B30003A9184}" type="datetime4">
              <a:rPr kumimoji="0" lang="fr-CH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5. décembre 2012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8"/>
          <p:cNvSpPr txBox="1">
            <a:spLocks/>
          </p:cNvSpPr>
          <p:nvPr/>
        </p:nvSpPr>
        <p:spPr>
          <a:xfrm>
            <a:off x="4419600" y="6492875"/>
            <a:ext cx="36576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6F782-E4A2-4085-93D1-36FF8723812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ooter Placeholder 10"/>
          <p:cNvSpPr txBox="1">
            <a:spLocks/>
          </p:cNvSpPr>
          <p:nvPr/>
        </p:nvSpPr>
        <p:spPr>
          <a:xfrm>
            <a:off x="0" y="6492875"/>
            <a:ext cx="1664881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Michael Sordet BE/BI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Phase and intensity calculation with I/Q sample per channel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2000" dirty="0" smtClean="0">
                <a:solidFill>
                  <a:srgbClr val="0070C0"/>
                </a:solidFill>
              </a:rPr>
              <a:t>Calculation for each PU</a:t>
            </a:r>
          </a:p>
          <a:p>
            <a:pPr lvl="1"/>
            <a:endParaRPr lang="en-US" sz="2000" dirty="0" smtClean="0">
              <a:solidFill>
                <a:srgbClr val="C00000"/>
              </a:solidFill>
            </a:endParaRPr>
          </a:p>
          <a:p>
            <a:pPr lvl="1"/>
            <a:r>
              <a:rPr lang="en-US" sz="1800" dirty="0" smtClean="0">
                <a:solidFill>
                  <a:srgbClr val="C00000"/>
                </a:solidFill>
              </a:rPr>
              <a:t>Position</a:t>
            </a:r>
          </a:p>
          <a:p>
            <a:pPr lvl="1"/>
            <a:endParaRPr lang="en-US" sz="1800" dirty="0" smtClean="0">
              <a:solidFill>
                <a:srgbClr val="C00000"/>
              </a:solidFill>
            </a:endParaRPr>
          </a:p>
          <a:p>
            <a:pPr lvl="1"/>
            <a:r>
              <a:rPr lang="en-US" sz="1800" dirty="0" smtClean="0">
                <a:solidFill>
                  <a:srgbClr val="C00000"/>
                </a:solidFill>
              </a:rPr>
              <a:t>Phase</a:t>
            </a:r>
          </a:p>
          <a:p>
            <a:pPr lvl="1"/>
            <a:endParaRPr lang="en-US" sz="1800" dirty="0" smtClean="0">
              <a:solidFill>
                <a:srgbClr val="C00000"/>
              </a:solidFill>
            </a:endParaRPr>
          </a:p>
          <a:p>
            <a:pPr lvl="1"/>
            <a:r>
              <a:rPr lang="en-US" sz="1800" dirty="0" smtClean="0">
                <a:solidFill>
                  <a:srgbClr val="C00000"/>
                </a:solidFill>
              </a:rPr>
              <a:t>Intensity</a:t>
            </a: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1606" y="1828800"/>
            <a:ext cx="2532394" cy="2267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914400" y="1905000"/>
          <a:ext cx="2209800" cy="791934"/>
        </p:xfrm>
        <a:graphic>
          <a:graphicData uri="http://schemas.openxmlformats.org/presentationml/2006/ole">
            <p:oleObj spid="_x0000_s2050" name="Equation" r:id="rId4" imgW="1206360" imgH="431640" progId="Equation.3">
              <p:embed/>
            </p:oleObj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841375" y="2667000"/>
          <a:ext cx="2379663" cy="836613"/>
        </p:xfrm>
        <a:graphic>
          <a:graphicData uri="http://schemas.openxmlformats.org/presentationml/2006/ole">
            <p:oleObj spid="_x0000_s2051" name="Equation" r:id="rId5" imgW="1231560" imgH="431640" progId="Equation.3">
              <p:embed/>
            </p:oleObj>
          </a:graphicData>
        </a:graphic>
      </p:graphicFrame>
      <p:graphicFrame>
        <p:nvGraphicFramePr>
          <p:cNvPr id="16" name="Object 26"/>
          <p:cNvGraphicFramePr>
            <a:graphicFrameLocks noChangeAspect="1"/>
          </p:cNvGraphicFramePr>
          <p:nvPr/>
        </p:nvGraphicFramePr>
        <p:xfrm>
          <a:off x="2971800" y="4648200"/>
          <a:ext cx="2932114" cy="820738"/>
        </p:xfrm>
        <a:graphic>
          <a:graphicData uri="http://schemas.openxmlformats.org/presentationml/2006/ole">
            <p:oleObj spid="_x0000_s2053" name="Equation" r:id="rId6" imgW="1409400" imgH="393480" progId="Equation.3">
              <p:embed/>
            </p:oleObj>
          </a:graphicData>
        </a:graphic>
      </p:graphicFrame>
      <p:graphicFrame>
        <p:nvGraphicFramePr>
          <p:cNvPr id="17" name="Object 28"/>
          <p:cNvGraphicFramePr>
            <a:graphicFrameLocks noChangeAspect="1"/>
          </p:cNvGraphicFramePr>
          <p:nvPr/>
        </p:nvGraphicFramePr>
        <p:xfrm>
          <a:off x="2971800" y="3886200"/>
          <a:ext cx="3295650" cy="820738"/>
        </p:xfrm>
        <a:graphic>
          <a:graphicData uri="http://schemas.openxmlformats.org/presentationml/2006/ole">
            <p:oleObj spid="_x0000_s2054" name="Equation" r:id="rId7" imgW="1726920" imgH="431640" progId="Equation.3">
              <p:embed/>
            </p:oleObj>
          </a:graphicData>
        </a:graphic>
      </p:graphicFrame>
      <p:graphicFrame>
        <p:nvGraphicFramePr>
          <p:cNvPr id="2057" name="Object 9"/>
          <p:cNvGraphicFramePr>
            <a:graphicFrameLocks noChangeAspect="1"/>
          </p:cNvGraphicFramePr>
          <p:nvPr/>
        </p:nvGraphicFramePr>
        <p:xfrm>
          <a:off x="2971800" y="5334000"/>
          <a:ext cx="1185863" cy="747713"/>
        </p:xfrm>
        <a:graphic>
          <a:graphicData uri="http://schemas.openxmlformats.org/presentationml/2006/ole">
            <p:oleObj spid="_x0000_s2057" name="Equation" r:id="rId8" imgW="622080" imgH="393480" progId="Equation.3">
              <p:embed/>
            </p:oleObj>
          </a:graphicData>
        </a:graphic>
      </p:graphicFrame>
      <p:graphicFrame>
        <p:nvGraphicFramePr>
          <p:cNvPr id="2058" name="Object 10"/>
          <p:cNvGraphicFramePr>
            <a:graphicFrameLocks noChangeAspect="1"/>
          </p:cNvGraphicFramePr>
          <p:nvPr/>
        </p:nvGraphicFramePr>
        <p:xfrm>
          <a:off x="5486400" y="5486400"/>
          <a:ext cx="2590800" cy="365389"/>
        </p:xfrm>
        <a:graphic>
          <a:graphicData uri="http://schemas.openxmlformats.org/presentationml/2006/ole">
            <p:oleObj spid="_x0000_s2058" name="Equation" r:id="rId9" imgW="1434960" imgH="20304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Calibration procedure</a:t>
            </a:r>
            <a:endParaRPr lang="en-US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Date Placeholder 7"/>
          <p:cNvSpPr txBox="1">
            <a:spLocks/>
          </p:cNvSpPr>
          <p:nvPr/>
        </p:nvSpPr>
        <p:spPr>
          <a:xfrm>
            <a:off x="7543800" y="6492240"/>
            <a:ext cx="1600200" cy="365760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EA31A-7EA2-4311-846A-5B30003A9184}" type="datetime4">
              <a:rPr kumimoji="0" lang="fr-CH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5. décembre 2012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8"/>
          <p:cNvSpPr txBox="1">
            <a:spLocks/>
          </p:cNvSpPr>
          <p:nvPr/>
        </p:nvSpPr>
        <p:spPr>
          <a:xfrm>
            <a:off x="4419600" y="6492875"/>
            <a:ext cx="36576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6F782-E4A2-4085-93D1-36FF8723812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ooter Placeholder 10"/>
          <p:cNvSpPr txBox="1">
            <a:spLocks/>
          </p:cNvSpPr>
          <p:nvPr/>
        </p:nvSpPr>
        <p:spPr>
          <a:xfrm>
            <a:off x="0" y="6492875"/>
            <a:ext cx="1664881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Michael Sordet BE/BI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304800" y="1481328"/>
            <a:ext cx="37338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Set the </a:t>
            </a:r>
            <a:r>
              <a:rPr lang="en-US" dirty="0" smtClean="0">
                <a:solidFill>
                  <a:srgbClr val="C00000"/>
                </a:solidFill>
              </a:rPr>
              <a:t>phase and </a:t>
            </a:r>
            <a:r>
              <a:rPr lang="en-US" dirty="0" smtClean="0">
                <a:solidFill>
                  <a:srgbClr val="C00000"/>
                </a:solidFill>
              </a:rPr>
              <a:t>the gain per channel</a:t>
            </a:r>
          </a:p>
          <a:p>
            <a:pPr lvl="1">
              <a:buFont typeface="Lucida Sans Unicode" pitchFamily="34" charset="0"/>
              <a:buChar char="‣"/>
            </a:pPr>
            <a:r>
              <a:rPr lang="en-US" dirty="0" smtClean="0">
                <a:solidFill>
                  <a:srgbClr val="0070C0"/>
                </a:solidFill>
              </a:rPr>
              <a:t>Inject sine wave into the direct channel(1)</a:t>
            </a:r>
          </a:p>
          <a:p>
            <a:pPr lvl="1">
              <a:buFont typeface="Lucida Sans Unicode" pitchFamily="34" charset="0"/>
              <a:buChar char="‣"/>
            </a:pPr>
            <a:r>
              <a:rPr lang="en-US" dirty="0" smtClean="0">
                <a:solidFill>
                  <a:srgbClr val="0070C0"/>
                </a:solidFill>
              </a:rPr>
              <a:t>Numerical gain and </a:t>
            </a:r>
            <a:r>
              <a:rPr lang="en-US" dirty="0" smtClean="0">
                <a:solidFill>
                  <a:srgbClr val="0070C0"/>
                </a:solidFill>
              </a:rPr>
              <a:t>phase </a:t>
            </a:r>
            <a:r>
              <a:rPr lang="en-US" dirty="0" smtClean="0">
                <a:solidFill>
                  <a:srgbClr val="0070C0"/>
                </a:solidFill>
              </a:rPr>
              <a:t>correction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Set the length of cables per PU</a:t>
            </a:r>
          </a:p>
          <a:p>
            <a:pPr lvl="1">
              <a:buFont typeface="Lucida Sans Unicode" pitchFamily="34" charset="0"/>
              <a:buChar char="‣"/>
            </a:pPr>
            <a:r>
              <a:rPr lang="en-US" sz="2400" dirty="0" smtClean="0">
                <a:solidFill>
                  <a:srgbClr val="0070C0"/>
                </a:solidFill>
              </a:rPr>
              <a:t>Inject sine wave into the cable(2)</a:t>
            </a:r>
          </a:p>
          <a:p>
            <a:pPr lvl="1">
              <a:buFont typeface="Lucida Sans Unicode" pitchFamily="34" charset="0"/>
              <a:buChar char="‣"/>
            </a:pPr>
            <a:r>
              <a:rPr lang="en-US" sz="2400" dirty="0" smtClean="0">
                <a:solidFill>
                  <a:srgbClr val="0070C0"/>
                </a:solidFill>
              </a:rPr>
              <a:t>Signal back after reflection on the PU(3)</a:t>
            </a:r>
          </a:p>
          <a:p>
            <a:pPr lvl="1">
              <a:buFont typeface="Lucida Sans Unicode" pitchFamily="34" charset="0"/>
              <a:buChar char="‣"/>
            </a:pPr>
            <a:r>
              <a:rPr lang="en-US" sz="2400" dirty="0" smtClean="0">
                <a:solidFill>
                  <a:srgbClr val="0070C0"/>
                </a:solidFill>
              </a:rPr>
              <a:t>Numerical gain and </a:t>
            </a:r>
            <a:r>
              <a:rPr lang="en-US" sz="2400" dirty="0" smtClean="0">
                <a:solidFill>
                  <a:srgbClr val="0070C0"/>
                </a:solidFill>
              </a:rPr>
              <a:t>phase </a:t>
            </a:r>
            <a:r>
              <a:rPr lang="en-US" sz="2400" dirty="0" smtClean="0">
                <a:solidFill>
                  <a:srgbClr val="0070C0"/>
                </a:solidFill>
              </a:rPr>
              <a:t>correction</a:t>
            </a: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1" y="2438400"/>
            <a:ext cx="4953000" cy="2326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2438400"/>
            <a:ext cx="4953000" cy="2329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Calibration : raw data</a:t>
            </a:r>
            <a:endParaRPr lang="en-US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Date Placeholder 7"/>
          <p:cNvSpPr txBox="1">
            <a:spLocks/>
          </p:cNvSpPr>
          <p:nvPr/>
        </p:nvSpPr>
        <p:spPr>
          <a:xfrm>
            <a:off x="7543800" y="6492240"/>
            <a:ext cx="1600200" cy="365760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EA31A-7EA2-4311-846A-5B30003A9184}" type="datetime4">
              <a:rPr kumimoji="0" lang="fr-CH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5. décembre 2012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8"/>
          <p:cNvSpPr txBox="1">
            <a:spLocks/>
          </p:cNvSpPr>
          <p:nvPr/>
        </p:nvSpPr>
        <p:spPr>
          <a:xfrm>
            <a:off x="4419600" y="6492875"/>
            <a:ext cx="36576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6F782-E4A2-4085-93D1-36FF8723812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ooter Placeholder 10"/>
          <p:cNvSpPr txBox="1">
            <a:spLocks/>
          </p:cNvSpPr>
          <p:nvPr/>
        </p:nvSpPr>
        <p:spPr>
          <a:xfrm>
            <a:off x="0" y="6492875"/>
            <a:ext cx="1664881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Michael Sordet BE/BI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8250" t="30429" r="4841" b="5940"/>
          <a:stretch>
            <a:fillRect/>
          </a:stretch>
        </p:blipFill>
        <p:spPr bwMode="auto">
          <a:xfrm>
            <a:off x="3124200" y="1676400"/>
            <a:ext cx="5750440" cy="4190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0" y="2133600"/>
            <a:ext cx="3200400" cy="3775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256032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000" dirty="0" smtClean="0">
                <a:solidFill>
                  <a:srgbClr val="0070C0"/>
                </a:solidFill>
              </a:rPr>
              <a:t>4 electrode-calibration</a:t>
            </a:r>
          </a:p>
          <a:p>
            <a:pPr marL="365760" indent="-256032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endParaRPr lang="en-US" sz="2000" dirty="0" smtClean="0">
              <a:solidFill>
                <a:srgbClr val="0070C0"/>
              </a:solidFill>
            </a:endParaRPr>
          </a:p>
          <a:p>
            <a:pPr marL="365760" indent="-256032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000" dirty="0" smtClean="0">
                <a:solidFill>
                  <a:srgbClr val="C00000"/>
                </a:solidFill>
              </a:rPr>
              <a:t>Each channel space with 100µs</a:t>
            </a:r>
            <a:endParaRPr lang="en-US" sz="2000" dirty="0" smtClean="0">
              <a:solidFill>
                <a:srgbClr val="0070C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rgbClr val="0000FF"/>
              </a:solidFill>
            </a:endParaRPr>
          </a:p>
          <a:p>
            <a:pPr marL="365760" indent="-256032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000" dirty="0" smtClean="0">
                <a:solidFill>
                  <a:srgbClr val="0070C0"/>
                </a:solidFill>
              </a:rPr>
              <a:t>Direct and </a:t>
            </a:r>
            <a:r>
              <a:rPr lang="en-US" sz="2000" dirty="0" smtClean="0">
                <a:solidFill>
                  <a:srgbClr val="0070C0"/>
                </a:solidFill>
              </a:rPr>
              <a:t>reflected </a:t>
            </a:r>
            <a:r>
              <a:rPr lang="en-US" sz="2000" dirty="0" smtClean="0">
                <a:solidFill>
                  <a:srgbClr val="0070C0"/>
                </a:solidFill>
              </a:rPr>
              <a:t>sine wave </a:t>
            </a:r>
            <a:r>
              <a:rPr lang="en-US" sz="2000" dirty="0" smtClean="0">
                <a:solidFill>
                  <a:srgbClr val="0070C0"/>
                </a:solidFill>
              </a:rPr>
              <a:t>pulse</a:t>
            </a:r>
          </a:p>
          <a:p>
            <a:pPr marL="365760" indent="-256032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endParaRPr lang="en-US" sz="2000" dirty="0" smtClean="0">
              <a:solidFill>
                <a:srgbClr val="0070C0"/>
              </a:solidFill>
            </a:endParaRPr>
          </a:p>
          <a:p>
            <a:pPr marL="365760" indent="-256032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000" dirty="0" smtClean="0">
                <a:solidFill>
                  <a:srgbClr val="C00000"/>
                </a:solidFill>
              </a:rPr>
              <a:t>I/Q sample series</a:t>
            </a:r>
          </a:p>
          <a:p>
            <a:pPr marL="365760" indent="-256032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</a:pPr>
            <a:endParaRPr lang="en-US" sz="2000" dirty="0" smtClean="0">
              <a:solidFill>
                <a:srgbClr val="0070C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rgbClr val="C00000"/>
              </a:solidFill>
            </a:endParaRPr>
          </a:p>
          <a:p>
            <a:pPr marL="365760" indent="-256032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000" dirty="0" smtClean="0">
                <a:solidFill>
                  <a:srgbClr val="0070C0"/>
                </a:solidFill>
              </a:rPr>
              <a:t>With artificial offset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4114800" y="5029200"/>
            <a:ext cx="838200" cy="0"/>
          </a:xfrm>
          <a:prstGeom prst="line">
            <a:avLst/>
          </a:prstGeom>
          <a:ln w="381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114800" y="5105400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100µs</a:t>
            </a:r>
            <a:endParaRPr lang="en-US" sz="1600" dirty="0">
              <a:solidFill>
                <a:srgbClr val="C00000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4953000" y="4724400"/>
            <a:ext cx="838200" cy="0"/>
          </a:xfrm>
          <a:prstGeom prst="line">
            <a:avLst/>
          </a:prstGeom>
          <a:ln w="381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953000" y="4800600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100µs</a:t>
            </a:r>
            <a:endParaRPr lang="en-US" sz="1600" dirty="0">
              <a:solidFill>
                <a:srgbClr val="C00000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5791200" y="4419600"/>
            <a:ext cx="838200" cy="0"/>
          </a:xfrm>
          <a:prstGeom prst="line">
            <a:avLst/>
          </a:prstGeom>
          <a:ln w="381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791200" y="4495800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100µs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86600" y="1981200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Direct Pulse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86600" y="2590800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Reflected </a:t>
            </a:r>
            <a:r>
              <a:rPr lang="en-US" sz="1400" dirty="0" smtClean="0">
                <a:solidFill>
                  <a:srgbClr val="0070C0"/>
                </a:solidFill>
              </a:rPr>
              <a:t>Pulse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6705600" y="2133600"/>
            <a:ext cx="304800" cy="76200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6781800" y="2743200"/>
            <a:ext cx="304800" cy="533400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581400" y="2743200"/>
            <a:ext cx="609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H+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495800" y="25146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H-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334000" y="2209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V+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172200" y="2057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V-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Calibration : processed data</a:t>
            </a:r>
            <a:endParaRPr lang="en-US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Date Placeholder 7"/>
          <p:cNvSpPr txBox="1">
            <a:spLocks/>
          </p:cNvSpPr>
          <p:nvPr/>
        </p:nvSpPr>
        <p:spPr>
          <a:xfrm>
            <a:off x="7543800" y="6492240"/>
            <a:ext cx="1600200" cy="365760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EA31A-7EA2-4311-846A-5B30003A9184}" type="datetime4">
              <a:rPr kumimoji="0" lang="fr-CH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5. décembre 2012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8"/>
          <p:cNvSpPr txBox="1">
            <a:spLocks/>
          </p:cNvSpPr>
          <p:nvPr/>
        </p:nvSpPr>
        <p:spPr>
          <a:xfrm>
            <a:off x="4419600" y="6492875"/>
            <a:ext cx="36576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6F782-E4A2-4085-93D1-36FF8723812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ooter Placeholder 10"/>
          <p:cNvSpPr txBox="1">
            <a:spLocks/>
          </p:cNvSpPr>
          <p:nvPr/>
        </p:nvSpPr>
        <p:spPr>
          <a:xfrm>
            <a:off x="0" y="6492875"/>
            <a:ext cx="1664881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Michael Sordet BE/BI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8737" t="25878" r="20860" b="6454"/>
          <a:stretch>
            <a:fillRect/>
          </a:stretch>
        </p:blipFill>
        <p:spPr bwMode="auto">
          <a:xfrm>
            <a:off x="3124200" y="1676400"/>
            <a:ext cx="5756928" cy="4699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0" y="2133600"/>
            <a:ext cx="3200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256032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000" dirty="0" smtClean="0">
                <a:solidFill>
                  <a:srgbClr val="0070C0"/>
                </a:solidFill>
              </a:rPr>
              <a:t>4 electrode-calibration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rgbClr val="0000FF"/>
              </a:solidFill>
            </a:endParaRPr>
          </a:p>
          <a:p>
            <a:pPr marL="365760" indent="-256032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000" dirty="0" smtClean="0">
                <a:solidFill>
                  <a:srgbClr val="C00000"/>
                </a:solidFill>
              </a:rPr>
              <a:t>Direct and </a:t>
            </a:r>
            <a:r>
              <a:rPr lang="en-US" sz="2000" dirty="0" smtClean="0">
                <a:solidFill>
                  <a:srgbClr val="C00000"/>
                </a:solidFill>
              </a:rPr>
              <a:t>reflected </a:t>
            </a:r>
            <a:r>
              <a:rPr lang="en-US" sz="2000" dirty="0" smtClean="0">
                <a:solidFill>
                  <a:srgbClr val="C00000"/>
                </a:solidFill>
              </a:rPr>
              <a:t>sine wave train</a:t>
            </a:r>
          </a:p>
          <a:p>
            <a:pPr marL="365760" indent="-256032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endParaRPr lang="en-US" sz="2000" dirty="0" smtClean="0">
              <a:solidFill>
                <a:srgbClr val="C00000"/>
              </a:solidFill>
            </a:endParaRPr>
          </a:p>
          <a:p>
            <a:pPr marL="365760" indent="-256032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000" dirty="0" smtClean="0">
                <a:solidFill>
                  <a:srgbClr val="0070C0"/>
                </a:solidFill>
              </a:rPr>
              <a:t>One magnitude point for one quadruplet (I,Q,-I,-Q)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rgbClr val="C00000"/>
              </a:solidFill>
            </a:endParaRPr>
          </a:p>
          <a:p>
            <a:pPr marL="365760" indent="-256032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000" dirty="0" smtClean="0">
                <a:solidFill>
                  <a:srgbClr val="C00000"/>
                </a:solidFill>
              </a:rPr>
              <a:t>Gives a set of scaling factors per electrode:</a:t>
            </a:r>
          </a:p>
          <a:p>
            <a:pPr marL="365760" indent="-256032" algn="ctr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sz="2000" dirty="0" smtClean="0">
                <a:solidFill>
                  <a:srgbClr val="C00000"/>
                </a:solidFill>
              </a:rPr>
              <a:t> [Amplitude, Phase]</a:t>
            </a:r>
          </a:p>
          <a:p>
            <a:pPr marL="365760" indent="-256032" algn="ctr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sz="2000" dirty="0" smtClean="0">
                <a:solidFill>
                  <a:srgbClr val="C00000"/>
                </a:solidFill>
              </a:rPr>
              <a:t>[A</a:t>
            </a:r>
            <a:r>
              <a:rPr lang="en-US" sz="2000" baseline="-25000" dirty="0" smtClean="0">
                <a:solidFill>
                  <a:srgbClr val="C00000"/>
                </a:solidFill>
              </a:rPr>
              <a:t>1..4</a:t>
            </a:r>
            <a:r>
              <a:rPr lang="en-US" sz="2000" dirty="0" smtClean="0">
                <a:solidFill>
                  <a:srgbClr val="C00000"/>
                </a:solidFill>
              </a:rPr>
              <a:t>, P</a:t>
            </a:r>
            <a:r>
              <a:rPr lang="en-US" sz="2000" baseline="-25000" dirty="0" smtClean="0">
                <a:solidFill>
                  <a:srgbClr val="C00000"/>
                </a:solidFill>
              </a:rPr>
              <a:t> 1..4</a:t>
            </a:r>
            <a:r>
              <a:rPr lang="en-US" sz="2000" dirty="0" smtClean="0">
                <a:solidFill>
                  <a:srgbClr val="C00000"/>
                </a:solidFill>
              </a:rPr>
              <a:t>]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343400" y="22860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</a:rPr>
              <a:t>Direct Pulse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0" y="3124200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</a:rPr>
              <a:t>Reflected </a:t>
            </a:r>
            <a:r>
              <a:rPr lang="en-US" sz="1200" dirty="0" smtClean="0">
                <a:solidFill>
                  <a:srgbClr val="C00000"/>
                </a:solidFill>
              </a:rPr>
              <a:t>Pulse</a:t>
            </a:r>
            <a:endParaRPr lang="en-US" sz="1200" dirty="0">
              <a:solidFill>
                <a:srgbClr val="C0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191000" y="2514600"/>
            <a:ext cx="228600" cy="2286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4572000" y="3352800"/>
            <a:ext cx="76200" cy="2286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410200" y="2209800"/>
            <a:ext cx="609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H+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229600" y="2209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H-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10200" y="44196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V+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153400" y="44196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V-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3810000" y="5410200"/>
            <a:ext cx="304800" cy="0"/>
          </a:xfrm>
          <a:prstGeom prst="line">
            <a:avLst/>
          </a:prstGeom>
          <a:ln w="952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267200" y="4876800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</a:rPr>
              <a:t>800ns</a:t>
            </a:r>
            <a:endParaRPr lang="en-US" sz="1200" dirty="0">
              <a:solidFill>
                <a:srgbClr val="C00000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4267200" y="5791200"/>
            <a:ext cx="304800" cy="0"/>
          </a:xfrm>
          <a:prstGeom prst="line">
            <a:avLst/>
          </a:prstGeom>
          <a:ln w="952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4114800" y="5105400"/>
            <a:ext cx="381000" cy="2286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4419600" y="5105400"/>
            <a:ext cx="76200" cy="6096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Commissioning with proton beam</a:t>
            </a:r>
            <a:endParaRPr lang="en-US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Date Placeholder 7"/>
          <p:cNvSpPr txBox="1">
            <a:spLocks/>
          </p:cNvSpPr>
          <p:nvPr/>
        </p:nvSpPr>
        <p:spPr>
          <a:xfrm>
            <a:off x="7543800" y="6492240"/>
            <a:ext cx="1600200" cy="365760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EA31A-7EA2-4311-846A-5B30003A9184}" type="datetime4">
              <a:rPr kumimoji="0" lang="fr-CH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5. décembre 2012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8"/>
          <p:cNvSpPr txBox="1">
            <a:spLocks/>
          </p:cNvSpPr>
          <p:nvPr/>
        </p:nvSpPr>
        <p:spPr>
          <a:xfrm>
            <a:off x="4419600" y="6492875"/>
            <a:ext cx="36576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6F782-E4A2-4085-93D1-36FF8723812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ooter Placeholder 10"/>
          <p:cNvSpPr txBox="1">
            <a:spLocks/>
          </p:cNvSpPr>
          <p:nvPr/>
        </p:nvSpPr>
        <p:spPr>
          <a:xfrm>
            <a:off x="0" y="6492875"/>
            <a:ext cx="1664881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Michael Sordet BE/BI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61" t="4010" r="38902" b="2225"/>
          <a:stretch/>
        </p:blipFill>
        <p:spPr bwMode="auto">
          <a:xfrm rot="5400000">
            <a:off x="1398524" y="869564"/>
            <a:ext cx="2802445" cy="4568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054262" y="3276338"/>
            <a:ext cx="10230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Injection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 lines</a:t>
            </a:r>
            <a:endParaRPr lang="en-US" b="1" dirty="0">
              <a:solidFill>
                <a:srgbClr val="00B050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748187" y="3135990"/>
            <a:ext cx="2511113" cy="875036"/>
            <a:chOff x="1363181" y="2264570"/>
            <a:chExt cx="2511113" cy="875036"/>
          </a:xfrm>
        </p:grpSpPr>
        <p:cxnSp>
          <p:nvCxnSpPr>
            <p:cNvPr id="14" name="Straight Connector 13"/>
            <p:cNvCxnSpPr/>
            <p:nvPr/>
          </p:nvCxnSpPr>
          <p:spPr>
            <a:xfrm flipV="1">
              <a:off x="1363181" y="3021807"/>
              <a:ext cx="306075" cy="117799"/>
            </a:xfrm>
            <a:prstGeom prst="line">
              <a:avLst/>
            </a:prstGeom>
            <a:ln w="50800">
              <a:solidFill>
                <a:srgbClr val="93F81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1651312" y="2961605"/>
              <a:ext cx="820426" cy="60203"/>
            </a:xfrm>
            <a:prstGeom prst="line">
              <a:avLst/>
            </a:prstGeom>
            <a:ln w="50800">
              <a:solidFill>
                <a:srgbClr val="93F81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2444269" y="2264570"/>
              <a:ext cx="1430025" cy="697036"/>
            </a:xfrm>
            <a:prstGeom prst="line">
              <a:avLst/>
            </a:prstGeom>
            <a:ln w="50800">
              <a:solidFill>
                <a:srgbClr val="93F81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77317" y="2943144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Linac4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0" y="3991752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Linac2</a:t>
            </a:r>
            <a:endParaRPr lang="en-GB" dirty="0"/>
          </a:p>
        </p:txBody>
      </p:sp>
      <p:grpSp>
        <p:nvGrpSpPr>
          <p:cNvPr id="19" name="Group 18"/>
          <p:cNvGrpSpPr/>
          <p:nvPr/>
        </p:nvGrpSpPr>
        <p:grpSpPr>
          <a:xfrm>
            <a:off x="2057400" y="3581400"/>
            <a:ext cx="2895600" cy="2590800"/>
            <a:chOff x="2437174" y="2575570"/>
            <a:chExt cx="2079829" cy="2107452"/>
          </a:xfrm>
        </p:grpSpPr>
        <p:pic>
          <p:nvPicPr>
            <p:cNvPr id="20" name="Picture 4" descr="C:\My Documents\CERN\Linac 4\BPM\PU Transfer Line\PU LT-LTB-BI\PICS\LTB.UMA20\LTB.UMA20_TS3_2012\IMG_0339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7174" y="3123007"/>
              <a:ext cx="2079829" cy="1560015"/>
            </a:xfrm>
            <a:prstGeom prst="rect">
              <a:avLst/>
            </a:prstGeom>
            <a:noFill/>
            <a:effectLst>
              <a:outerShdw blurRad="177800" dist="76200" dir="2700000" algn="tl" rotWithShape="0">
                <a:schemeClr val="tx1">
                  <a:lumMod val="65000"/>
                  <a:lumOff val="35000"/>
                </a:scheme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2754795" y="4267387"/>
              <a:ext cx="1294585" cy="369332"/>
            </a:xfrm>
            <a:prstGeom prst="rect">
              <a:avLst/>
            </a:prstGeom>
            <a:solidFill>
              <a:schemeClr val="tx1">
                <a:alpha val="4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err="1" smtClean="0">
                  <a:solidFill>
                    <a:schemeClr val="bg1"/>
                  </a:solidFill>
                </a:rPr>
                <a:t>LTB.UMA20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3133293" y="2575570"/>
              <a:ext cx="158750" cy="15875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Connector 22"/>
            <p:cNvCxnSpPr/>
            <p:nvPr/>
          </p:nvCxnSpPr>
          <p:spPr>
            <a:xfrm flipH="1">
              <a:off x="3168851" y="2754336"/>
              <a:ext cx="43817" cy="514507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5166360" y="2209800"/>
            <a:ext cx="3977640" cy="3252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1600" dirty="0" smtClean="0">
                <a:solidFill>
                  <a:srgbClr val="0070C0"/>
                </a:solidFill>
              </a:rPr>
              <a:t>Transfer lines from </a:t>
            </a:r>
            <a:r>
              <a:rPr lang="en-US" sz="1600" dirty="0" err="1" smtClean="0">
                <a:solidFill>
                  <a:srgbClr val="0070C0"/>
                </a:solidFill>
              </a:rPr>
              <a:t>Linac</a:t>
            </a:r>
            <a:r>
              <a:rPr lang="en-US" sz="1600" dirty="0" smtClean="0">
                <a:solidFill>
                  <a:srgbClr val="0070C0"/>
                </a:solidFill>
              </a:rPr>
              <a:t>-2 to Booster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1600" dirty="0" smtClean="0">
              <a:solidFill>
                <a:srgbClr val="0000FF"/>
              </a:solidFill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1600" dirty="0">
                <a:solidFill>
                  <a:srgbClr val="C00000"/>
                </a:solidFill>
              </a:rPr>
              <a:t>Upgrade with Linac4 type BPM :  shorted </a:t>
            </a:r>
            <a:r>
              <a:rPr lang="en-US" sz="1600" dirty="0" err="1" smtClean="0">
                <a:solidFill>
                  <a:srgbClr val="C00000"/>
                </a:solidFill>
              </a:rPr>
              <a:t>stripline</a:t>
            </a:r>
            <a:r>
              <a:rPr lang="en-US" sz="1600" dirty="0" smtClean="0">
                <a:solidFill>
                  <a:srgbClr val="C00000"/>
                </a:solidFill>
              </a:rPr>
              <a:t>(present </a:t>
            </a:r>
            <a:r>
              <a:rPr lang="en-US" sz="1600" dirty="0">
                <a:solidFill>
                  <a:srgbClr val="C00000"/>
                </a:solidFill>
              </a:rPr>
              <a:t>BPMs are 40 years </a:t>
            </a:r>
            <a:r>
              <a:rPr lang="en-US" sz="1600" dirty="0" smtClean="0">
                <a:solidFill>
                  <a:srgbClr val="C00000"/>
                </a:solidFill>
              </a:rPr>
              <a:t>old)</a:t>
            </a:r>
            <a:endParaRPr lang="en-US" sz="1600" dirty="0">
              <a:solidFill>
                <a:srgbClr val="C0000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1600" dirty="0" smtClean="0">
              <a:solidFill>
                <a:srgbClr val="0000FF"/>
              </a:solidFill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1600" dirty="0" smtClean="0">
                <a:solidFill>
                  <a:srgbClr val="0070C0"/>
                </a:solidFill>
              </a:rPr>
              <a:t>Status </a:t>
            </a:r>
            <a:r>
              <a:rPr lang="en-US" sz="1600" dirty="0">
                <a:solidFill>
                  <a:srgbClr val="0070C0"/>
                </a:solidFill>
              </a:rPr>
              <a:t>: commissioning </a:t>
            </a:r>
            <a:r>
              <a:rPr lang="en-US" sz="1600" dirty="0" smtClean="0">
                <a:solidFill>
                  <a:srgbClr val="0070C0"/>
                </a:solidFill>
              </a:rPr>
              <a:t>of one monitor with protons since Sept. 2012</a:t>
            </a: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endParaRPr lang="en-US" sz="1600" dirty="0" smtClean="0">
              <a:solidFill>
                <a:srgbClr val="0070C0"/>
              </a:solidFill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1600" dirty="0" smtClean="0">
                <a:solidFill>
                  <a:srgbClr val="C00000"/>
                </a:solidFill>
              </a:rPr>
              <a:t>Bunching frequency 202MHz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First raw </a:t>
            </a:r>
            <a:r>
              <a:rPr lang="en-US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beam data</a:t>
            </a:r>
            <a:endParaRPr lang="en-US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Date Placeholder 7"/>
          <p:cNvSpPr txBox="1">
            <a:spLocks/>
          </p:cNvSpPr>
          <p:nvPr/>
        </p:nvSpPr>
        <p:spPr>
          <a:xfrm>
            <a:off x="7543800" y="6492240"/>
            <a:ext cx="1600200" cy="365760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EA31A-7EA2-4311-846A-5B30003A9184}" type="datetime4">
              <a:rPr kumimoji="0" lang="fr-CH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5. décembre 2012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8"/>
          <p:cNvSpPr txBox="1">
            <a:spLocks/>
          </p:cNvSpPr>
          <p:nvPr/>
        </p:nvSpPr>
        <p:spPr>
          <a:xfrm>
            <a:off x="4419600" y="6492875"/>
            <a:ext cx="36576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6F782-E4A2-4085-93D1-36FF8723812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ooter Placeholder 10"/>
          <p:cNvSpPr txBox="1">
            <a:spLocks/>
          </p:cNvSpPr>
          <p:nvPr/>
        </p:nvSpPr>
        <p:spPr>
          <a:xfrm>
            <a:off x="0" y="6492875"/>
            <a:ext cx="1664881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Michael Sordet BE/BI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2600" y="1524000"/>
            <a:ext cx="58928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0" y="2133600"/>
            <a:ext cx="3048000" cy="3365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256032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000" dirty="0" smtClean="0">
                <a:solidFill>
                  <a:srgbClr val="0070C0"/>
                </a:solidFill>
              </a:rPr>
              <a:t>TOF </a:t>
            </a:r>
            <a:r>
              <a:rPr lang="en-US" sz="2000" dirty="0" smtClean="0">
                <a:solidFill>
                  <a:srgbClr val="0070C0"/>
                </a:solidFill>
              </a:rPr>
              <a:t>beam</a:t>
            </a:r>
            <a:endParaRPr lang="en-US" sz="2000" dirty="0" smtClean="0">
              <a:solidFill>
                <a:srgbClr val="0070C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rgbClr val="0000FF"/>
              </a:solidFill>
            </a:endParaRPr>
          </a:p>
          <a:p>
            <a:pPr marL="365760" indent="-256032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000" dirty="0" smtClean="0">
                <a:solidFill>
                  <a:srgbClr val="C00000"/>
                </a:solidFill>
              </a:rPr>
              <a:t>4 channels</a:t>
            </a:r>
          </a:p>
          <a:p>
            <a:pPr marL="365760" indent="-256032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endParaRPr lang="en-US" sz="2000" dirty="0" smtClean="0">
              <a:solidFill>
                <a:srgbClr val="C00000"/>
              </a:solidFill>
            </a:endParaRPr>
          </a:p>
          <a:p>
            <a:pPr marL="365760" indent="-256032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000" dirty="0" smtClean="0">
                <a:solidFill>
                  <a:srgbClr val="0070C0"/>
                </a:solidFill>
              </a:rPr>
              <a:t>Electronics card </a:t>
            </a:r>
            <a:r>
              <a:rPr lang="en-US" sz="2000" dirty="0" smtClean="0">
                <a:solidFill>
                  <a:srgbClr val="0070C0"/>
                </a:solidFill>
              </a:rPr>
              <a:t>output</a:t>
            </a:r>
          </a:p>
          <a:p>
            <a:pPr marL="365760" indent="-256032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endParaRPr lang="en-US" sz="2000" dirty="0" smtClean="0">
              <a:solidFill>
                <a:srgbClr val="0070C0"/>
              </a:solidFill>
            </a:endParaRPr>
          </a:p>
          <a:p>
            <a:pPr marL="365760" indent="-256032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000" dirty="0" smtClean="0">
                <a:solidFill>
                  <a:srgbClr val="C00000"/>
                </a:solidFill>
              </a:rPr>
              <a:t>Difference between simulation and real life : Amplitude is 45% less than expected</a:t>
            </a:r>
            <a:endParaRPr lang="en-US" sz="20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209800"/>
            <a:ext cx="3962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Position measurement</a:t>
            </a:r>
            <a:endParaRPr lang="en-US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Date Placeholder 7"/>
          <p:cNvSpPr txBox="1">
            <a:spLocks/>
          </p:cNvSpPr>
          <p:nvPr/>
        </p:nvSpPr>
        <p:spPr>
          <a:xfrm>
            <a:off x="7543800" y="6492240"/>
            <a:ext cx="1600200" cy="365760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EA31A-7EA2-4311-846A-5B30003A9184}" type="datetime4">
              <a:rPr kumimoji="0" lang="fr-CH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5. décembre 2012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8"/>
          <p:cNvSpPr txBox="1">
            <a:spLocks/>
          </p:cNvSpPr>
          <p:nvPr/>
        </p:nvSpPr>
        <p:spPr>
          <a:xfrm>
            <a:off x="4419600" y="6492875"/>
            <a:ext cx="36576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6F782-E4A2-4085-93D1-36FF8723812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ooter Placeholder 10"/>
          <p:cNvSpPr txBox="1">
            <a:spLocks/>
          </p:cNvSpPr>
          <p:nvPr/>
        </p:nvSpPr>
        <p:spPr>
          <a:xfrm>
            <a:off x="0" y="6492875"/>
            <a:ext cx="1664881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Michael Sordet BE/BI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152400" y="2743200"/>
            <a:ext cx="1447800" cy="2534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1200" dirty="0" smtClean="0">
                <a:solidFill>
                  <a:srgbClr val="0070C0"/>
                </a:solidFill>
              </a:rPr>
              <a:t>Horizontal position</a:t>
            </a: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endParaRPr lang="en-US" sz="1200" dirty="0" smtClean="0">
              <a:solidFill>
                <a:srgbClr val="0070C0"/>
              </a:solidFill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endParaRPr lang="en-US" sz="1200" dirty="0" smtClean="0">
              <a:solidFill>
                <a:srgbClr val="0070C0"/>
              </a:solidFill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endParaRPr lang="en-US" sz="1200" dirty="0" smtClean="0">
              <a:solidFill>
                <a:srgbClr val="0070C0"/>
              </a:solidFill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endParaRPr lang="en-US" sz="1200" dirty="0" smtClean="0">
              <a:solidFill>
                <a:srgbClr val="0070C0"/>
              </a:solidFill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</a:pPr>
            <a:endParaRPr lang="en-US" sz="1200" dirty="0" smtClean="0">
              <a:solidFill>
                <a:srgbClr val="0070C0"/>
              </a:solidFill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</a:pPr>
            <a:endParaRPr lang="en-US" sz="1200" dirty="0" smtClean="0">
              <a:solidFill>
                <a:srgbClr val="0070C0"/>
              </a:solidFill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endParaRPr lang="en-US" sz="1200" dirty="0" smtClean="0">
              <a:solidFill>
                <a:srgbClr val="0070C0"/>
              </a:solidFill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1200" dirty="0" smtClean="0">
                <a:solidFill>
                  <a:srgbClr val="C00000"/>
                </a:solidFill>
              </a:rPr>
              <a:t>Vertical position</a:t>
            </a:r>
            <a:endParaRPr lang="en-US" sz="1200" dirty="0">
              <a:solidFill>
                <a:srgbClr val="C00000"/>
              </a:solidFill>
            </a:endParaRPr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 cstate="print"/>
          <a:srcRect l="1435" t="8105" r="29677" b="61527"/>
          <a:stretch>
            <a:fillRect/>
          </a:stretch>
        </p:blipFill>
        <p:spPr bwMode="auto">
          <a:xfrm>
            <a:off x="5163062" y="2209800"/>
            <a:ext cx="3980937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1600200" y="1447800"/>
            <a:ext cx="2667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200" dirty="0" smtClean="0">
                <a:solidFill>
                  <a:srgbClr val="0070C0"/>
                </a:solidFill>
              </a:rPr>
              <a:t>New BPM measurement</a:t>
            </a:r>
            <a:endParaRPr lang="en-US" sz="2200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1200" y="1447800"/>
            <a:ext cx="259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200" dirty="0" smtClean="0">
                <a:solidFill>
                  <a:srgbClr val="C00000"/>
                </a:solidFill>
              </a:rPr>
              <a:t>Old BPM measurement</a:t>
            </a:r>
            <a:endParaRPr lang="en-US" sz="2200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10200" y="5105400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Calibration pulse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62800" y="5181600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Beam</a:t>
            </a:r>
            <a:endParaRPr lang="en-US" sz="1600" dirty="0">
              <a:solidFill>
                <a:srgbClr val="0070C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5943600" y="3429000"/>
            <a:ext cx="76200" cy="16002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7162800" y="3657600"/>
            <a:ext cx="304800" cy="144780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810000" y="2667000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Artifact</a:t>
            </a:r>
            <a:endParaRPr lang="en-US" sz="1600" dirty="0">
              <a:solidFill>
                <a:srgbClr val="C0000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3886200" y="2971800"/>
            <a:ext cx="0" cy="22860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28600" y="16764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TOF </a:t>
            </a:r>
            <a:r>
              <a:rPr lang="en-US" dirty="0" smtClean="0"/>
              <a:t>beam</a:t>
            </a:r>
            <a:endParaRPr lang="en-US" dirty="0"/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4146036"/>
            <a:ext cx="3962400" cy="2026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Straight Connector 18"/>
          <p:cNvCxnSpPr/>
          <p:nvPr/>
        </p:nvCxnSpPr>
        <p:spPr>
          <a:xfrm>
            <a:off x="2286000" y="3505200"/>
            <a:ext cx="1600200" cy="0"/>
          </a:xfrm>
          <a:prstGeom prst="line">
            <a:avLst/>
          </a:prstGeom>
          <a:ln w="381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590800" y="3505200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40µs</a:t>
            </a:r>
            <a:endParaRPr lang="en-US" sz="1400" dirty="0">
              <a:solidFill>
                <a:srgbClr val="C00000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2209800" y="2971800"/>
            <a:ext cx="914400" cy="0"/>
          </a:xfrm>
          <a:prstGeom prst="line">
            <a:avLst/>
          </a:prstGeom>
          <a:ln w="381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514600" y="2438400"/>
            <a:ext cx="83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20µs Head</a:t>
            </a:r>
            <a:endParaRPr lang="en-US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0"/>
            <a:ext cx="5257800" cy="2193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Intensity measurement</a:t>
            </a:r>
            <a:endParaRPr lang="en-US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Date Placeholder 7"/>
          <p:cNvSpPr txBox="1">
            <a:spLocks/>
          </p:cNvSpPr>
          <p:nvPr/>
        </p:nvSpPr>
        <p:spPr>
          <a:xfrm>
            <a:off x="7543800" y="6492240"/>
            <a:ext cx="1600200" cy="365760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EA31A-7EA2-4311-846A-5B30003A9184}" type="datetime4">
              <a:rPr kumimoji="0" lang="fr-CH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5. décembre 2012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8"/>
          <p:cNvSpPr txBox="1">
            <a:spLocks/>
          </p:cNvSpPr>
          <p:nvPr/>
        </p:nvSpPr>
        <p:spPr>
          <a:xfrm>
            <a:off x="4419600" y="6492875"/>
            <a:ext cx="36576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6F782-E4A2-4085-93D1-36FF8723812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ooter Placeholder 10"/>
          <p:cNvSpPr txBox="1">
            <a:spLocks/>
          </p:cNvSpPr>
          <p:nvPr/>
        </p:nvSpPr>
        <p:spPr>
          <a:xfrm>
            <a:off x="0" y="6492875"/>
            <a:ext cx="1664881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Michael Sordet BE/BI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53200" y="2286000"/>
            <a:ext cx="259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200" dirty="0" smtClean="0">
                <a:solidFill>
                  <a:srgbClr val="0070C0"/>
                </a:solidFill>
              </a:rPr>
              <a:t>BPM measurement</a:t>
            </a:r>
            <a:endParaRPr lang="en-US" sz="2200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29400" y="4800600"/>
            <a:ext cx="2514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200" dirty="0" smtClean="0">
                <a:solidFill>
                  <a:srgbClr val="C00000"/>
                </a:solidFill>
              </a:rPr>
              <a:t>BCT measurement</a:t>
            </a:r>
            <a:endParaRPr lang="en-US" sz="2200" dirty="0">
              <a:solidFill>
                <a:srgbClr val="C0000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667000" y="3200400"/>
            <a:ext cx="2057400" cy="0"/>
          </a:xfrm>
          <a:prstGeom prst="line">
            <a:avLst/>
          </a:prstGeom>
          <a:ln w="381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352800" y="28194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40µs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590800" y="2057400"/>
            <a:ext cx="2209800" cy="0"/>
          </a:xfrm>
          <a:prstGeom prst="line">
            <a:avLst/>
          </a:prstGeom>
          <a:ln w="38100">
            <a:solidFill>
              <a:srgbClr val="0070C0"/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895600" y="2209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150mA average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3657600"/>
            <a:ext cx="1981200" cy="2451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000" dirty="0" smtClean="0">
                <a:solidFill>
                  <a:srgbClr val="C00000"/>
                </a:solidFill>
              </a:rPr>
              <a:t>TOF </a:t>
            </a:r>
            <a:r>
              <a:rPr lang="en-US" sz="2000" dirty="0" smtClean="0">
                <a:solidFill>
                  <a:srgbClr val="C00000"/>
                </a:solidFill>
              </a:rPr>
              <a:t>beam</a:t>
            </a:r>
            <a:endParaRPr lang="en-US" sz="2000" dirty="0" smtClean="0">
              <a:solidFill>
                <a:srgbClr val="C00000"/>
              </a:solidFill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endParaRPr lang="en-US" sz="2000" dirty="0" smtClean="0">
              <a:solidFill>
                <a:srgbClr val="0070C0"/>
              </a:solidFill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000" dirty="0" smtClean="0">
                <a:solidFill>
                  <a:srgbClr val="0070C0"/>
                </a:solidFill>
              </a:rPr>
              <a:t>Beam current [A</a:t>
            </a:r>
            <a:r>
              <a:rPr lang="en-US" sz="2000" dirty="0" smtClean="0">
                <a:solidFill>
                  <a:srgbClr val="0070C0"/>
                </a:solidFill>
              </a:rPr>
              <a:t>]</a:t>
            </a: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endParaRPr lang="en-US" sz="2000" dirty="0" smtClean="0">
              <a:solidFill>
                <a:srgbClr val="0070C0"/>
              </a:solidFill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000" dirty="0" smtClean="0">
                <a:solidFill>
                  <a:srgbClr val="C00000"/>
                </a:solidFill>
              </a:rPr>
              <a:t>Calibrate with BCT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3810000"/>
            <a:ext cx="4347927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Phase measurement</a:t>
            </a:r>
            <a:endParaRPr lang="en-US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Date Placeholder 7"/>
          <p:cNvSpPr txBox="1">
            <a:spLocks/>
          </p:cNvSpPr>
          <p:nvPr/>
        </p:nvSpPr>
        <p:spPr>
          <a:xfrm>
            <a:off x="7543800" y="6492240"/>
            <a:ext cx="1600200" cy="365760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EA31A-7EA2-4311-846A-5B30003A9184}" type="datetime4">
              <a:rPr kumimoji="0" lang="fr-CH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5. décembre 2012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8"/>
          <p:cNvSpPr txBox="1">
            <a:spLocks/>
          </p:cNvSpPr>
          <p:nvPr/>
        </p:nvSpPr>
        <p:spPr>
          <a:xfrm>
            <a:off x="4419600" y="6492875"/>
            <a:ext cx="36576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6F782-E4A2-4085-93D1-36FF8723812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ooter Placeholder 10"/>
          <p:cNvSpPr txBox="1">
            <a:spLocks/>
          </p:cNvSpPr>
          <p:nvPr/>
        </p:nvSpPr>
        <p:spPr>
          <a:xfrm>
            <a:off x="0" y="6492875"/>
            <a:ext cx="1664881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Michael Sordet BE/BI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1481329"/>
            <a:ext cx="8229600" cy="14142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phase measurement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5° phase jump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en-US" sz="2600" dirty="0" smtClean="0">
                <a:solidFill>
                  <a:srgbClr val="0070C0"/>
                </a:solidFill>
              </a:rPr>
              <a:t>Phase between one BPM and the RF reference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895600"/>
            <a:ext cx="832104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Presentation index</a:t>
            </a:r>
            <a:endParaRPr lang="en-US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Date Placeholder 7"/>
          <p:cNvSpPr txBox="1">
            <a:spLocks/>
          </p:cNvSpPr>
          <p:nvPr/>
        </p:nvSpPr>
        <p:spPr>
          <a:xfrm>
            <a:off x="7543800" y="6492240"/>
            <a:ext cx="1600200" cy="365760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EA31A-7EA2-4311-846A-5B30003A9184}" type="datetime4">
              <a:rPr kumimoji="0" lang="fr-CH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5. décembre 2012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8"/>
          <p:cNvSpPr txBox="1">
            <a:spLocks/>
          </p:cNvSpPr>
          <p:nvPr/>
        </p:nvSpPr>
        <p:spPr>
          <a:xfrm>
            <a:off x="4419600" y="6492875"/>
            <a:ext cx="36576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6F782-E4A2-4085-93D1-36FF8723812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ooter Placeholder 10"/>
          <p:cNvSpPr txBox="1">
            <a:spLocks/>
          </p:cNvSpPr>
          <p:nvPr/>
        </p:nvSpPr>
        <p:spPr>
          <a:xfrm>
            <a:off x="0" y="6492875"/>
            <a:ext cx="1664881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Michael Sordet BE/BI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>
                <a:solidFill>
                  <a:srgbClr val="C00000"/>
                </a:solidFill>
              </a:rPr>
              <a:t>Linac4 accelerator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BPM on Linac4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Mechanical details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Electronic details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Results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To-do list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Conclusion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Questions</a:t>
            </a:r>
            <a:endParaRPr lang="en-US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/>
              <a:t>To-do list</a:t>
            </a:r>
            <a:endParaRPr lang="fr-CH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Date Placeholder 7"/>
          <p:cNvSpPr txBox="1">
            <a:spLocks/>
          </p:cNvSpPr>
          <p:nvPr/>
        </p:nvSpPr>
        <p:spPr>
          <a:xfrm>
            <a:off x="7543800" y="6492240"/>
            <a:ext cx="1600200" cy="365760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EA31A-7EA2-4311-846A-5B30003A9184}" type="datetime4">
              <a:rPr kumimoji="0" lang="fr-CH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5. décembre 2012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8"/>
          <p:cNvSpPr txBox="1">
            <a:spLocks/>
          </p:cNvSpPr>
          <p:nvPr/>
        </p:nvSpPr>
        <p:spPr>
          <a:xfrm>
            <a:off x="4419600" y="6492875"/>
            <a:ext cx="36576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6F782-E4A2-4085-93D1-36FF8723812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ooter Placeholder 10"/>
          <p:cNvSpPr txBox="1">
            <a:spLocks/>
          </p:cNvSpPr>
          <p:nvPr/>
        </p:nvSpPr>
        <p:spPr>
          <a:xfrm>
            <a:off x="0" y="6492875"/>
            <a:ext cx="1664881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Michael Sordet BE/BI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Finish </a:t>
            </a:r>
            <a:r>
              <a:rPr lang="en-US" dirty="0" smtClean="0">
                <a:solidFill>
                  <a:srgbClr val="C00000"/>
                </a:solidFill>
              </a:rPr>
              <a:t>commissioning test </a:t>
            </a:r>
            <a:r>
              <a:rPr lang="en-US" dirty="0" smtClean="0">
                <a:solidFill>
                  <a:srgbClr val="C00000"/>
                </a:solidFill>
              </a:rPr>
              <a:t>with the </a:t>
            </a:r>
            <a:r>
              <a:rPr lang="en-US" dirty="0" smtClean="0">
                <a:solidFill>
                  <a:srgbClr val="C00000"/>
                </a:solidFill>
              </a:rPr>
              <a:t>LTB-UMA-20</a:t>
            </a:r>
            <a:endParaRPr lang="en-US" dirty="0" smtClean="0">
              <a:solidFill>
                <a:srgbClr val="C00000"/>
              </a:solidFill>
            </a:endParaRPr>
          </a:p>
          <a:p>
            <a:endParaRPr lang="en-US" dirty="0" smtClean="0"/>
          </a:p>
          <a:p>
            <a:r>
              <a:rPr lang="en-US" dirty="0" smtClean="0">
                <a:solidFill>
                  <a:srgbClr val="0070C0"/>
                </a:solidFill>
              </a:rPr>
              <a:t>Be ready for H</a:t>
            </a:r>
            <a:r>
              <a:rPr lang="en-US" baseline="30000" dirty="0" smtClean="0">
                <a:solidFill>
                  <a:srgbClr val="0070C0"/>
                </a:solidFill>
              </a:rPr>
              <a:t>-</a:t>
            </a:r>
            <a:r>
              <a:rPr lang="en-US" dirty="0" smtClean="0">
                <a:solidFill>
                  <a:srgbClr val="0070C0"/>
                </a:solidFill>
              </a:rPr>
              <a:t> beam in the 3MeV test stand in January 2013</a:t>
            </a:r>
          </a:p>
          <a:p>
            <a:pPr>
              <a:buNone/>
            </a:pP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LS1change all the old L2 BPM and install new acquisition system</a:t>
            </a:r>
          </a:p>
          <a:p>
            <a:pPr>
              <a:buNone/>
            </a:pP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Be ready for H</a:t>
            </a:r>
            <a:r>
              <a:rPr lang="en-US" baseline="30000" dirty="0" smtClean="0">
                <a:solidFill>
                  <a:srgbClr val="0070C0"/>
                </a:solidFill>
              </a:rPr>
              <a:t>-</a:t>
            </a:r>
            <a:r>
              <a:rPr lang="en-US" dirty="0" smtClean="0">
                <a:solidFill>
                  <a:srgbClr val="0070C0"/>
                </a:solidFill>
              </a:rPr>
              <a:t> beam test in L4 tunnel in September 2013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/>
              <a:t>Summary and conclusion</a:t>
            </a:r>
            <a:endParaRPr lang="fr-CH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Date Placeholder 7"/>
          <p:cNvSpPr txBox="1">
            <a:spLocks/>
          </p:cNvSpPr>
          <p:nvPr/>
        </p:nvSpPr>
        <p:spPr>
          <a:xfrm>
            <a:off x="7543800" y="6492240"/>
            <a:ext cx="1600200" cy="365760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EA31A-7EA2-4311-846A-5B30003A9184}" type="datetime4">
              <a:rPr kumimoji="0" lang="fr-CH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5. décembre 2012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8"/>
          <p:cNvSpPr txBox="1">
            <a:spLocks/>
          </p:cNvSpPr>
          <p:nvPr/>
        </p:nvSpPr>
        <p:spPr>
          <a:xfrm>
            <a:off x="4419600" y="6492875"/>
            <a:ext cx="36576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6F782-E4A2-4085-93D1-36FF8723812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ooter Placeholder 10"/>
          <p:cNvSpPr txBox="1">
            <a:spLocks/>
          </p:cNvSpPr>
          <p:nvPr/>
        </p:nvSpPr>
        <p:spPr>
          <a:xfrm>
            <a:off x="0" y="6492875"/>
            <a:ext cx="1664881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Michael Sordet BE/BI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Encouraging </a:t>
            </a:r>
            <a:r>
              <a:rPr lang="en-US" dirty="0" smtClean="0">
                <a:solidFill>
                  <a:srgbClr val="C00000"/>
                </a:solidFill>
              </a:rPr>
              <a:t>first </a:t>
            </a:r>
            <a:r>
              <a:rPr lang="en-US" dirty="0" smtClean="0">
                <a:solidFill>
                  <a:srgbClr val="C00000"/>
                </a:solidFill>
              </a:rPr>
              <a:t>results </a:t>
            </a:r>
            <a:r>
              <a:rPr lang="en-US" dirty="0" smtClean="0">
                <a:solidFill>
                  <a:srgbClr val="C00000"/>
                </a:solidFill>
              </a:rPr>
              <a:t>with beam</a:t>
            </a:r>
            <a:endParaRPr lang="en-US" dirty="0" smtClean="0">
              <a:solidFill>
                <a:srgbClr val="C00000"/>
              </a:solidFill>
            </a:endParaRPr>
          </a:p>
          <a:p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Very useful </a:t>
            </a:r>
            <a:r>
              <a:rPr lang="en-US" dirty="0" smtClean="0">
                <a:solidFill>
                  <a:srgbClr val="0070C0"/>
                </a:solidFill>
              </a:rPr>
              <a:t>test with Linac2 for </a:t>
            </a:r>
            <a:r>
              <a:rPr lang="en-US" dirty="0" smtClean="0">
                <a:solidFill>
                  <a:srgbClr val="0070C0"/>
                </a:solidFill>
              </a:rPr>
              <a:t>the future </a:t>
            </a:r>
            <a:r>
              <a:rPr lang="en-US" dirty="0" smtClean="0">
                <a:solidFill>
                  <a:srgbClr val="0070C0"/>
                </a:solidFill>
              </a:rPr>
              <a:t>commissioning of the Linac4</a:t>
            </a:r>
            <a:endParaRPr lang="en-US" dirty="0" smtClean="0">
              <a:solidFill>
                <a:srgbClr val="0070C0"/>
              </a:solidFill>
            </a:endParaRPr>
          </a:p>
          <a:p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Not expected position measurement excursion, we need to do a MD to test that</a:t>
            </a:r>
            <a:endParaRPr lang="en-US" dirty="0" smtClean="0">
              <a:solidFill>
                <a:srgbClr val="C00000"/>
              </a:solidFill>
            </a:endParaRPr>
          </a:p>
          <a:p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Intensity measurement with 45% less signal at the output of the BPM</a:t>
            </a:r>
            <a:endParaRPr lang="en-US" dirty="0" smtClean="0">
              <a:solidFill>
                <a:srgbClr val="0070C0"/>
              </a:solidFill>
            </a:endParaRPr>
          </a:p>
          <a:p>
            <a:endParaRPr lang="en-US" dirty="0" smtClean="0"/>
          </a:p>
          <a:p>
            <a:r>
              <a:rPr lang="en-US" dirty="0" smtClean="0">
                <a:solidFill>
                  <a:srgbClr val="C00000"/>
                </a:solidFill>
              </a:rPr>
              <a:t>5° phase jump for phase </a:t>
            </a:r>
            <a:r>
              <a:rPr lang="en-US" dirty="0" smtClean="0">
                <a:solidFill>
                  <a:srgbClr val="C00000"/>
                </a:solidFill>
              </a:rPr>
              <a:t>measurement to be understood and corrected</a:t>
            </a:r>
            <a:endParaRPr lang="en-US" dirty="0" smtClean="0">
              <a:solidFill>
                <a:srgbClr val="C00000"/>
              </a:solidFill>
            </a:endParaRPr>
          </a:p>
          <a:p>
            <a:endParaRPr lang="en-US" dirty="0" smtClean="0"/>
          </a:p>
          <a:p>
            <a:endParaRPr lang="en-US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/>
              <a:t>Acknowledgements</a:t>
            </a:r>
            <a:endParaRPr lang="fr-CH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Date Placeholder 7"/>
          <p:cNvSpPr txBox="1">
            <a:spLocks/>
          </p:cNvSpPr>
          <p:nvPr/>
        </p:nvSpPr>
        <p:spPr>
          <a:xfrm>
            <a:off x="7543800" y="6492240"/>
            <a:ext cx="1600200" cy="365760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EA31A-7EA2-4311-846A-5B30003A9184}" type="datetime4">
              <a:rPr kumimoji="0" lang="fr-CH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5. décembre 2012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8"/>
          <p:cNvSpPr txBox="1">
            <a:spLocks/>
          </p:cNvSpPr>
          <p:nvPr/>
        </p:nvSpPr>
        <p:spPr>
          <a:xfrm>
            <a:off x="4419600" y="6492875"/>
            <a:ext cx="36576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6F782-E4A2-4085-93D1-36FF8723812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ooter Placeholder 10"/>
          <p:cNvSpPr txBox="1">
            <a:spLocks/>
          </p:cNvSpPr>
          <p:nvPr/>
        </p:nvSpPr>
        <p:spPr>
          <a:xfrm>
            <a:off x="0" y="6492875"/>
            <a:ext cx="1664881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Michael Sordet BE/BI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3243071"/>
          </a:xfrm>
        </p:spPr>
        <p:txBody>
          <a:bodyPr>
            <a:normAutofit fontScale="40000" lnSpcReduction="20000"/>
          </a:bodyPr>
          <a:lstStyle/>
          <a:p>
            <a:r>
              <a:rPr lang="en-US" sz="4500" dirty="0" smtClean="0">
                <a:solidFill>
                  <a:srgbClr val="0070C0"/>
                </a:solidFill>
              </a:rPr>
              <a:t>Project leader Jocelyn Tan</a:t>
            </a:r>
          </a:p>
          <a:p>
            <a:endParaRPr lang="en-US" sz="4500" dirty="0" smtClean="0"/>
          </a:p>
          <a:p>
            <a:r>
              <a:rPr lang="en-US" sz="4500" dirty="0" smtClean="0">
                <a:solidFill>
                  <a:srgbClr val="C00000"/>
                </a:solidFill>
              </a:rPr>
              <a:t>Michael Ludwig for the software</a:t>
            </a:r>
          </a:p>
          <a:p>
            <a:endParaRPr lang="en-US" sz="4500" dirty="0" smtClean="0">
              <a:solidFill>
                <a:srgbClr val="0070C0"/>
              </a:solidFill>
            </a:endParaRPr>
          </a:p>
          <a:p>
            <a:r>
              <a:rPr lang="en-US" sz="4500" dirty="0" smtClean="0">
                <a:solidFill>
                  <a:srgbClr val="0070C0"/>
                </a:solidFill>
              </a:rPr>
              <a:t>Delphine Gerard for the mechanics</a:t>
            </a:r>
          </a:p>
          <a:p>
            <a:pPr>
              <a:buNone/>
            </a:pPr>
            <a:endParaRPr lang="en-US" sz="4500" dirty="0" smtClean="0">
              <a:solidFill>
                <a:srgbClr val="C00000"/>
              </a:solidFill>
            </a:endParaRPr>
          </a:p>
          <a:p>
            <a:r>
              <a:rPr lang="en-US" sz="4500" dirty="0" smtClean="0">
                <a:solidFill>
                  <a:srgbClr val="C00000"/>
                </a:solidFill>
              </a:rPr>
              <a:t>RF group</a:t>
            </a:r>
          </a:p>
          <a:p>
            <a:pPr>
              <a:buNone/>
            </a:pPr>
            <a:endParaRPr lang="en-US" sz="4500" dirty="0" smtClean="0"/>
          </a:p>
          <a:p>
            <a:r>
              <a:rPr lang="en-US" sz="4500" dirty="0" smtClean="0">
                <a:solidFill>
                  <a:srgbClr val="0070C0"/>
                </a:solidFill>
              </a:rPr>
              <a:t>All the BI-PI section</a:t>
            </a:r>
          </a:p>
          <a:p>
            <a:pPr>
              <a:buNone/>
            </a:pPr>
            <a:endParaRPr lang="en-US" sz="4500" dirty="0" smtClean="0">
              <a:solidFill>
                <a:srgbClr val="C00000"/>
              </a:solidFill>
            </a:endParaRPr>
          </a:p>
          <a:p>
            <a:r>
              <a:rPr lang="en-US" sz="4500" dirty="0" smtClean="0">
                <a:solidFill>
                  <a:srgbClr val="C00000"/>
                </a:solidFill>
              </a:rPr>
              <a:t>Drawing office EN/MME</a:t>
            </a:r>
          </a:p>
          <a:p>
            <a:endParaRPr lang="en-US" dirty="0"/>
          </a:p>
        </p:txBody>
      </p:sp>
      <p:sp>
        <p:nvSpPr>
          <p:cNvPr id="11" name="Content Placeholder 9"/>
          <p:cNvSpPr txBox="1">
            <a:spLocks/>
          </p:cNvSpPr>
          <p:nvPr/>
        </p:nvSpPr>
        <p:spPr>
          <a:xfrm>
            <a:off x="457200" y="4572000"/>
            <a:ext cx="8229600" cy="181629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Thank you for your attention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QUESTIONS ???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7"/>
          <p:cNvSpPr txBox="1">
            <a:spLocks/>
          </p:cNvSpPr>
          <p:nvPr/>
        </p:nvSpPr>
        <p:spPr>
          <a:xfrm>
            <a:off x="7543800" y="6492240"/>
            <a:ext cx="1600200" cy="365760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EA31A-7EA2-4311-846A-5B30003A9184}" type="datetime4">
              <a:rPr kumimoji="0" lang="fr-CH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5. décembre 2012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8"/>
          <p:cNvSpPr txBox="1">
            <a:spLocks/>
          </p:cNvSpPr>
          <p:nvPr/>
        </p:nvSpPr>
        <p:spPr>
          <a:xfrm>
            <a:off x="4419600" y="6492875"/>
            <a:ext cx="36576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6F782-E4A2-4085-93D1-36FF8723812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ooter Placeholder 10"/>
          <p:cNvSpPr txBox="1">
            <a:spLocks/>
          </p:cNvSpPr>
          <p:nvPr/>
        </p:nvSpPr>
        <p:spPr>
          <a:xfrm>
            <a:off x="0" y="6492875"/>
            <a:ext cx="1664881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Michael Sordet BE/BI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sz="2800" dirty="0" smtClean="0">
              <a:solidFill>
                <a:srgbClr val="0070C0"/>
              </a:solidFill>
            </a:endParaRPr>
          </a:p>
          <a:p>
            <a:pPr algn="ctr">
              <a:buNone/>
            </a:pPr>
            <a:endParaRPr lang="en-US" sz="2800" dirty="0" smtClean="0">
              <a:solidFill>
                <a:srgbClr val="0070C0"/>
              </a:solidFill>
            </a:endParaRPr>
          </a:p>
          <a:p>
            <a:pPr algn="ctr">
              <a:buNone/>
            </a:pPr>
            <a:endParaRPr lang="en-US" sz="3200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en-US" sz="6000" dirty="0" smtClean="0">
                <a:solidFill>
                  <a:srgbClr val="0070C0"/>
                </a:solidFill>
              </a:rPr>
              <a:t>Extra Slide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Sensibility measurement</a:t>
            </a:r>
            <a:endParaRPr lang="en-US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Date Placeholder 7"/>
          <p:cNvSpPr txBox="1">
            <a:spLocks/>
          </p:cNvSpPr>
          <p:nvPr/>
        </p:nvSpPr>
        <p:spPr>
          <a:xfrm>
            <a:off x="7543800" y="6492240"/>
            <a:ext cx="1600200" cy="365760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EA31A-7EA2-4311-846A-5B30003A9184}" type="datetime4">
              <a:rPr kumimoji="0" lang="fr-CH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5. décembre 2012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8"/>
          <p:cNvSpPr txBox="1">
            <a:spLocks/>
          </p:cNvSpPr>
          <p:nvPr/>
        </p:nvSpPr>
        <p:spPr>
          <a:xfrm>
            <a:off x="4419600" y="6492875"/>
            <a:ext cx="36576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6F782-E4A2-4085-93D1-36FF8723812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ooter Placeholder 10"/>
          <p:cNvSpPr txBox="1">
            <a:spLocks/>
          </p:cNvSpPr>
          <p:nvPr/>
        </p:nvSpPr>
        <p:spPr>
          <a:xfrm>
            <a:off x="0" y="6492875"/>
            <a:ext cx="1664881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Michael Sordet BE/BI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9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Constant sum between ±15mm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>
                <a:solidFill>
                  <a:srgbClr val="0070C0"/>
                </a:solidFill>
              </a:rPr>
              <a:t>Linear difference between ±15mm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>
                <a:solidFill>
                  <a:srgbClr val="0070C0"/>
                </a:solidFill>
              </a:rPr>
              <a:t>Linear electrodes between ±15mm</a:t>
            </a:r>
          </a:p>
          <a:p>
            <a:endParaRPr lang="en-US" sz="2000" dirty="0" smtClean="0"/>
          </a:p>
          <a:p>
            <a:endParaRPr lang="en-US" sz="2000" dirty="0" smtClean="0">
              <a:solidFill>
                <a:srgbClr val="C00000"/>
              </a:solidFill>
            </a:endParaRPr>
          </a:p>
          <a:p>
            <a:r>
              <a:rPr lang="en-US" sz="2000" dirty="0" smtClean="0">
                <a:solidFill>
                  <a:srgbClr val="C00000"/>
                </a:solidFill>
              </a:rPr>
              <a:t>The PU is linear on the desired range</a:t>
            </a: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371600"/>
            <a:ext cx="3454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4038600"/>
            <a:ext cx="3454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Analog card block diagram</a:t>
            </a:r>
            <a:endParaRPr lang="en-US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Date Placeholder 7"/>
          <p:cNvSpPr txBox="1">
            <a:spLocks/>
          </p:cNvSpPr>
          <p:nvPr/>
        </p:nvSpPr>
        <p:spPr>
          <a:xfrm>
            <a:off x="7543800" y="6492240"/>
            <a:ext cx="1600200" cy="365760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EA31A-7EA2-4311-846A-5B30003A9184}" type="datetime4">
              <a:rPr kumimoji="0" lang="fr-CH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5. décembre 2012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8"/>
          <p:cNvSpPr txBox="1">
            <a:spLocks/>
          </p:cNvSpPr>
          <p:nvPr/>
        </p:nvSpPr>
        <p:spPr>
          <a:xfrm>
            <a:off x="4419600" y="6492875"/>
            <a:ext cx="36576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6F782-E4A2-4085-93D1-36FF8723812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ooter Placeholder 10"/>
          <p:cNvSpPr txBox="1">
            <a:spLocks/>
          </p:cNvSpPr>
          <p:nvPr/>
        </p:nvSpPr>
        <p:spPr>
          <a:xfrm>
            <a:off x="0" y="6492875"/>
            <a:ext cx="1664881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Michael Sordet BE/BI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9931" y="2133600"/>
            <a:ext cx="8508417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Lab measurement</a:t>
            </a:r>
            <a:endParaRPr lang="en-US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Date Placeholder 7"/>
          <p:cNvSpPr txBox="1">
            <a:spLocks/>
          </p:cNvSpPr>
          <p:nvPr/>
        </p:nvSpPr>
        <p:spPr>
          <a:xfrm>
            <a:off x="7543800" y="6492240"/>
            <a:ext cx="1600200" cy="365760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EA31A-7EA2-4311-846A-5B30003A9184}" type="datetime4">
              <a:rPr kumimoji="0" lang="fr-CH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5. décembre 2012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8"/>
          <p:cNvSpPr txBox="1">
            <a:spLocks/>
          </p:cNvSpPr>
          <p:nvPr/>
        </p:nvSpPr>
        <p:spPr>
          <a:xfrm>
            <a:off x="4419600" y="6492875"/>
            <a:ext cx="36576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6F782-E4A2-4085-93D1-36FF8723812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ooter Placeholder 10"/>
          <p:cNvSpPr txBox="1">
            <a:spLocks/>
          </p:cNvSpPr>
          <p:nvPr/>
        </p:nvSpPr>
        <p:spPr>
          <a:xfrm>
            <a:off x="0" y="6492875"/>
            <a:ext cx="1664881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Michael Sordet BE/BI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2" descr="\\cern.ch\dfs\Users\m\msordet\Documents\Projets\LINAC4\Mesure\Gamme dynamique_Scope\gamme_dyn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828800"/>
            <a:ext cx="3308349" cy="2481262"/>
          </a:xfrm>
          <a:prstGeom prst="rect">
            <a:avLst/>
          </a:prstGeom>
          <a:noFill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1643506"/>
            <a:ext cx="4038600" cy="2891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4267200"/>
            <a:ext cx="3429000" cy="2454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1371600" y="14478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Dynamic range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334000" y="14478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Noise measure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715000" y="50292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Gain &amp; Bandwidth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Analog board characteristics</a:t>
            </a:r>
            <a:endParaRPr lang="en-US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Date Placeholder 7"/>
          <p:cNvSpPr txBox="1">
            <a:spLocks/>
          </p:cNvSpPr>
          <p:nvPr/>
        </p:nvSpPr>
        <p:spPr>
          <a:xfrm>
            <a:off x="7543800" y="6492240"/>
            <a:ext cx="1600200" cy="365760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EA31A-7EA2-4311-846A-5B30003A9184}" type="datetime4">
              <a:rPr kumimoji="0" lang="fr-CH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5. décembre 2012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8"/>
          <p:cNvSpPr txBox="1">
            <a:spLocks/>
          </p:cNvSpPr>
          <p:nvPr/>
        </p:nvSpPr>
        <p:spPr>
          <a:xfrm>
            <a:off x="4419600" y="6492875"/>
            <a:ext cx="36576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6F782-E4A2-4085-93D1-36FF8723812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ooter Placeholder 10"/>
          <p:cNvSpPr txBox="1">
            <a:spLocks/>
          </p:cNvSpPr>
          <p:nvPr/>
        </p:nvSpPr>
        <p:spPr>
          <a:xfrm>
            <a:off x="0" y="6492875"/>
            <a:ext cx="1664881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Michael Sordet BE/BI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8" name="Content Placeholder 9"/>
          <p:cNvGraphicFramePr>
            <a:graphicFrameLocks noGrp="1"/>
          </p:cNvGraphicFramePr>
          <p:nvPr>
            <p:ph idx="1"/>
          </p:nvPr>
        </p:nvGraphicFramePr>
        <p:xfrm>
          <a:off x="457200" y="1828800"/>
          <a:ext cx="8229600" cy="39692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93248">
                <a:tc>
                  <a:txBody>
                    <a:bodyPr/>
                    <a:lstStyle/>
                    <a:p>
                      <a:pPr algn="ctr"/>
                      <a:endParaRPr lang="fr-CH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Measure</a:t>
                      </a:r>
                      <a:endParaRPr lang="en-US" noProof="0" dirty="0"/>
                    </a:p>
                  </a:txBody>
                  <a:tcPr/>
                </a:tc>
              </a:tr>
              <a:tr h="493248">
                <a:tc>
                  <a:txBody>
                    <a:bodyPr/>
                    <a:lstStyle/>
                    <a:p>
                      <a:pPr algn="ctr"/>
                      <a:r>
                        <a:rPr lang="en-US" noProof="0" smtClean="0"/>
                        <a:t>Gain</a:t>
                      </a:r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noProof="0" dirty="0" smtClean="0"/>
                        <a:t>0dB to 30.8 dB</a:t>
                      </a:r>
                      <a:endParaRPr lang="fr-CH" noProof="0" dirty="0"/>
                    </a:p>
                  </a:txBody>
                  <a:tcPr/>
                </a:tc>
              </a:tr>
              <a:tr h="493248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Central frequency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noProof="0" dirty="0" smtClean="0"/>
                        <a:t>22.01 MHz</a:t>
                      </a:r>
                      <a:endParaRPr lang="fr-CH" noProof="0" dirty="0"/>
                    </a:p>
                  </a:txBody>
                  <a:tcPr/>
                </a:tc>
              </a:tr>
              <a:tr h="493248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Bandwidth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noProof="0" dirty="0" smtClean="0"/>
                        <a:t>10 MHz</a:t>
                      </a:r>
                      <a:endParaRPr lang="fr-CH" noProof="0" dirty="0"/>
                    </a:p>
                  </a:txBody>
                  <a:tcPr/>
                </a:tc>
              </a:tr>
              <a:tr h="516474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Output range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noProof="0" dirty="0" smtClean="0"/>
                        <a:t>±2.68 V</a:t>
                      </a:r>
                      <a:endParaRPr lang="fr-CH" noProof="0" dirty="0"/>
                    </a:p>
                  </a:txBody>
                  <a:tcPr/>
                </a:tc>
              </a:tr>
              <a:tr h="493248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Output thermal noise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noProof="0" dirty="0" smtClean="0"/>
                        <a:t>700 µV</a:t>
                      </a:r>
                    </a:p>
                  </a:txBody>
                  <a:tcPr/>
                </a:tc>
              </a:tr>
              <a:tr h="493248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Crosstalk Signal Cal to IF 22 MHz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noProof="0" dirty="0" smtClean="0"/>
                        <a:t>-50.4 dBm/0.7mV</a:t>
                      </a:r>
                    </a:p>
                  </a:txBody>
                  <a:tcPr/>
                </a:tc>
              </a:tr>
              <a:tr h="4932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Crosstalk LO 330</a:t>
                      </a:r>
                      <a:r>
                        <a:rPr lang="en-US" baseline="0" noProof="0" dirty="0" smtClean="0"/>
                        <a:t> </a:t>
                      </a:r>
                      <a:r>
                        <a:rPr lang="en-US" noProof="0" dirty="0" smtClean="0"/>
                        <a:t>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noProof="0" dirty="0" smtClean="0"/>
                        <a:t>-57.2 dBm/0.3mV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Acquisition chain</a:t>
            </a:r>
            <a:endParaRPr lang="en-US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Date Placeholder 7"/>
          <p:cNvSpPr txBox="1">
            <a:spLocks/>
          </p:cNvSpPr>
          <p:nvPr/>
        </p:nvSpPr>
        <p:spPr>
          <a:xfrm>
            <a:off x="7543800" y="6492240"/>
            <a:ext cx="1600200" cy="365760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EA31A-7EA2-4311-846A-5B30003A9184}" type="datetime4">
              <a:rPr kumimoji="0" lang="fr-CH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5. décembre 2012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8"/>
          <p:cNvSpPr txBox="1">
            <a:spLocks/>
          </p:cNvSpPr>
          <p:nvPr/>
        </p:nvSpPr>
        <p:spPr>
          <a:xfrm>
            <a:off x="4419600" y="6492875"/>
            <a:ext cx="36576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6F782-E4A2-4085-93D1-36FF8723812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ooter Placeholder 10"/>
          <p:cNvSpPr txBox="1">
            <a:spLocks/>
          </p:cNvSpPr>
          <p:nvPr/>
        </p:nvSpPr>
        <p:spPr>
          <a:xfrm>
            <a:off x="0" y="6492875"/>
            <a:ext cx="1664881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Michael Sordet BE/BI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3642" y="1481137"/>
            <a:ext cx="5892557" cy="499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Dealing with low-</a:t>
            </a:r>
            <a:r>
              <a:rPr lang="en-US" b="0" dirty="0" smtClean="0">
                <a:latin typeface="Symbol" pitchFamily="18" charset="2"/>
              </a:rPr>
              <a:t>b </a:t>
            </a:r>
            <a:r>
              <a:rPr lang="en-US" b="0" dirty="0" smtClean="0"/>
              <a:t>beams</a:t>
            </a:r>
            <a:endParaRPr lang="en-US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Date Placeholder 7"/>
          <p:cNvSpPr txBox="1">
            <a:spLocks/>
          </p:cNvSpPr>
          <p:nvPr/>
        </p:nvSpPr>
        <p:spPr>
          <a:xfrm>
            <a:off x="7543800" y="6492240"/>
            <a:ext cx="1600200" cy="365760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EA31A-7EA2-4311-846A-5B30003A9184}" type="datetime4">
              <a:rPr kumimoji="0" lang="fr-CH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5. décembre 2012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8"/>
          <p:cNvSpPr txBox="1">
            <a:spLocks/>
          </p:cNvSpPr>
          <p:nvPr/>
        </p:nvSpPr>
        <p:spPr>
          <a:xfrm>
            <a:off x="4419600" y="6492875"/>
            <a:ext cx="36576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6F782-E4A2-4085-93D1-36FF8723812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ooter Placeholder 10"/>
          <p:cNvSpPr txBox="1">
            <a:spLocks/>
          </p:cNvSpPr>
          <p:nvPr/>
        </p:nvSpPr>
        <p:spPr>
          <a:xfrm>
            <a:off x="0" y="6492875"/>
            <a:ext cx="1664881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Michael Sordet BE/BI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19500" y="4343400"/>
            <a:ext cx="5524500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5273819" y="4276584"/>
            <a:ext cx="23471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Sensitivity at </a:t>
            </a:r>
            <a:r>
              <a:rPr lang="en-US" sz="1600" dirty="0" err="1" smtClean="0"/>
              <a:t>352MHz</a:t>
            </a:r>
            <a:endParaRPr lang="en-US" sz="1600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447800"/>
            <a:ext cx="3943950" cy="2778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7961451" y="2250556"/>
            <a:ext cx="29687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Symbol" pitchFamily="18" charset="2"/>
              </a:rPr>
              <a:t>b</a:t>
            </a:r>
          </a:p>
          <a:p>
            <a:endParaRPr lang="en-US" dirty="0"/>
          </a:p>
        </p:txBody>
      </p:sp>
      <p:sp>
        <p:nvSpPr>
          <p:cNvPr id="23" name="Content Placeholder 9"/>
          <p:cNvSpPr>
            <a:spLocks noGrp="1"/>
          </p:cNvSpPr>
          <p:nvPr>
            <p:ph idx="1"/>
          </p:nvPr>
        </p:nvSpPr>
        <p:spPr>
          <a:xfrm>
            <a:off x="0" y="160020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Transfer impedance changes with </a:t>
            </a:r>
            <a:r>
              <a:rPr lang="en-US" sz="2000" dirty="0" smtClean="0">
                <a:solidFill>
                  <a:srgbClr val="0070C0"/>
                </a:solidFill>
                <a:latin typeface="Symbol" pitchFamily="18" charset="2"/>
              </a:rPr>
              <a:t>b</a:t>
            </a:r>
            <a:r>
              <a:rPr lang="en-US" sz="2000" dirty="0" smtClean="0">
                <a:solidFill>
                  <a:srgbClr val="0070C0"/>
                </a:solidFill>
              </a:rPr>
              <a:t> and bunch length</a:t>
            </a:r>
          </a:p>
          <a:p>
            <a:endParaRPr lang="en-US" sz="2000" dirty="0" smtClean="0">
              <a:solidFill>
                <a:srgbClr val="C00000"/>
              </a:solidFill>
            </a:endParaRPr>
          </a:p>
          <a:p>
            <a:r>
              <a:rPr lang="en-US" sz="2000" dirty="0" smtClean="0">
                <a:solidFill>
                  <a:srgbClr val="C00000"/>
                </a:solidFill>
              </a:rPr>
              <a:t>PU sensitivity changes with </a:t>
            </a:r>
            <a:r>
              <a:rPr lang="en-US" sz="2000" dirty="0" smtClean="0">
                <a:solidFill>
                  <a:srgbClr val="C00000"/>
                </a:solidFill>
                <a:latin typeface="Symbol" pitchFamily="18" charset="2"/>
              </a:rPr>
              <a:t>b </a:t>
            </a:r>
          </a:p>
          <a:p>
            <a:endParaRPr lang="en-US" sz="2000" dirty="0" smtClean="0">
              <a:latin typeface="Symbol" pitchFamily="18" charset="2"/>
            </a:endParaRPr>
          </a:p>
          <a:p>
            <a:r>
              <a:rPr lang="en-US" sz="2000" dirty="0" smtClean="0">
                <a:solidFill>
                  <a:srgbClr val="0070C0"/>
                </a:solidFill>
              </a:rPr>
              <a:t>These simulations confirm Shafer’s theorem (1994)</a:t>
            </a:r>
          </a:p>
          <a:p>
            <a:endParaRPr lang="en-US" sz="2000" dirty="0" smtClean="0">
              <a:latin typeface="Symbol" pitchFamily="18" charset="2"/>
            </a:endParaRPr>
          </a:p>
          <a:p>
            <a:r>
              <a:rPr lang="en-US" sz="2000" dirty="0" smtClean="0">
                <a:solidFill>
                  <a:srgbClr val="C00000"/>
                </a:solidFill>
              </a:rPr>
              <a:t>The values obtained from the simulations will be implemented in the software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Linac4 accelerator</a:t>
            </a:r>
            <a:endParaRPr lang="en-US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Date Placeholder 7"/>
          <p:cNvSpPr txBox="1">
            <a:spLocks/>
          </p:cNvSpPr>
          <p:nvPr/>
        </p:nvSpPr>
        <p:spPr>
          <a:xfrm>
            <a:off x="7543800" y="6492240"/>
            <a:ext cx="1600200" cy="365760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EA31A-7EA2-4311-846A-5B30003A9184}" type="datetime4">
              <a:rPr kumimoji="0" lang="fr-CH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5. décembre 2012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8"/>
          <p:cNvSpPr txBox="1">
            <a:spLocks/>
          </p:cNvSpPr>
          <p:nvPr/>
        </p:nvSpPr>
        <p:spPr>
          <a:xfrm>
            <a:off x="4419600" y="6492875"/>
            <a:ext cx="36576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6F782-E4A2-4085-93D1-36FF8723812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ooter Placeholder 10"/>
          <p:cNvSpPr txBox="1">
            <a:spLocks/>
          </p:cNvSpPr>
          <p:nvPr/>
        </p:nvSpPr>
        <p:spPr>
          <a:xfrm>
            <a:off x="0" y="6492875"/>
            <a:ext cx="1664881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Michael Sordet BE/BI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10"/>
          <p:cNvSpPr txBox="1">
            <a:spLocks/>
          </p:cNvSpPr>
          <p:nvPr/>
        </p:nvSpPr>
        <p:spPr>
          <a:xfrm>
            <a:off x="76200" y="1481328"/>
            <a:ext cx="3886200" cy="4525963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Ion species H</a:t>
            </a:r>
            <a:r>
              <a:rPr kumimoji="0" lang="en-US" sz="27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Output energy 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160MeV</a:t>
            </a: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Bunch frequency 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352.2MHz</a:t>
            </a: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Max. repetition rate 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2Hz</a:t>
            </a: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Beam pulse length 400µs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Mean pulse current 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40mA</a:t>
            </a: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Number of particles per bunch 1.14 ·10</a:t>
            </a:r>
            <a:r>
              <a:rPr kumimoji="0" lang="en-US" sz="27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</a:t>
            </a: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1447800"/>
            <a:ext cx="5019675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Intensity and position measurement</a:t>
            </a:r>
            <a:endParaRPr lang="en-US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Date Placeholder 7"/>
          <p:cNvSpPr txBox="1">
            <a:spLocks/>
          </p:cNvSpPr>
          <p:nvPr/>
        </p:nvSpPr>
        <p:spPr>
          <a:xfrm>
            <a:off x="7543800" y="6492240"/>
            <a:ext cx="1600200" cy="365760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EA31A-7EA2-4311-846A-5B30003A9184}" type="datetime4">
              <a:rPr kumimoji="0" lang="fr-CH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5. décembre 2012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8"/>
          <p:cNvSpPr txBox="1">
            <a:spLocks/>
          </p:cNvSpPr>
          <p:nvPr/>
        </p:nvSpPr>
        <p:spPr>
          <a:xfrm>
            <a:off x="4419600" y="6492875"/>
            <a:ext cx="36576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6F782-E4A2-4085-93D1-36FF8723812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ooter Placeholder 10"/>
          <p:cNvSpPr txBox="1">
            <a:spLocks/>
          </p:cNvSpPr>
          <p:nvPr/>
        </p:nvSpPr>
        <p:spPr>
          <a:xfrm>
            <a:off x="0" y="6492875"/>
            <a:ext cx="1664881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Michael Sordet BE/BI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06724"/>
            <a:ext cx="7362141" cy="4489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lvl="0"/>
            <a:r>
              <a:rPr lang="en-US" b="0" dirty="0" smtClean="0"/>
              <a:t>BPM layout and specs for Linac4</a:t>
            </a:r>
            <a:endParaRPr lang="en-US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Date Placeholder 7"/>
          <p:cNvSpPr txBox="1">
            <a:spLocks/>
          </p:cNvSpPr>
          <p:nvPr/>
        </p:nvSpPr>
        <p:spPr>
          <a:xfrm>
            <a:off x="7543800" y="6492240"/>
            <a:ext cx="1600200" cy="365760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EA31A-7EA2-4311-846A-5B30003A9184}" type="datetime4">
              <a:rPr kumimoji="0" lang="fr-CH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5. décembre 2012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8"/>
          <p:cNvSpPr txBox="1">
            <a:spLocks/>
          </p:cNvSpPr>
          <p:nvPr/>
        </p:nvSpPr>
        <p:spPr>
          <a:xfrm>
            <a:off x="4419600" y="6492875"/>
            <a:ext cx="36576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6F782-E4A2-4085-93D1-36FF8723812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ooter Placeholder 10"/>
          <p:cNvSpPr txBox="1">
            <a:spLocks/>
          </p:cNvSpPr>
          <p:nvPr/>
        </p:nvSpPr>
        <p:spPr>
          <a:xfrm>
            <a:off x="0" y="6492875"/>
            <a:ext cx="1664881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Michael Sordet BE/BI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65193068"/>
              </p:ext>
            </p:extLst>
          </p:nvPr>
        </p:nvGraphicFramePr>
        <p:xfrm>
          <a:off x="152401" y="4075707"/>
          <a:ext cx="8839199" cy="1975964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822535"/>
                <a:gridCol w="859366"/>
                <a:gridCol w="1137498"/>
                <a:gridCol w="990600"/>
                <a:gridCol w="1219200"/>
                <a:gridCol w="1219200"/>
                <a:gridCol w="1143000"/>
                <a:gridCol w="1447800"/>
              </a:tblGrid>
              <a:tr h="702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Line</a:t>
                      </a:r>
                      <a:endParaRPr lang="en-US" sz="1400" dirty="0"/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 # of Monitors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Beam position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Resolution</a:t>
                      </a:r>
                      <a:endParaRPr lang="en-US" sz="14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Beam positio</a:t>
                      </a:r>
                      <a:r>
                        <a:rPr lang="en-US" sz="1400" baseline="0" dirty="0" smtClean="0">
                          <a:solidFill>
                            <a:schemeClr val="bg1"/>
                          </a:solidFill>
                        </a:rPr>
                        <a:t>n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Accuracy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Rel. Beam </a:t>
                      </a:r>
                      <a:r>
                        <a:rPr lang="en-US" sz="1400" dirty="0" smtClean="0"/>
                        <a:t>Intensity</a:t>
                      </a:r>
                    </a:p>
                    <a:p>
                      <a:pPr algn="ctr"/>
                      <a:r>
                        <a:rPr lang="en-US" sz="1400" b="1" dirty="0" smtClean="0"/>
                        <a:t>Resolution</a:t>
                      </a:r>
                      <a:endParaRPr lang="en-US" sz="1400" b="1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Beam </a:t>
                      </a:r>
                      <a:r>
                        <a:rPr lang="en-US" sz="1400" dirty="0" smtClean="0"/>
                        <a:t>phase</a:t>
                      </a:r>
                    </a:p>
                    <a:p>
                      <a:pPr algn="ctr"/>
                      <a:r>
                        <a:rPr lang="en-US" sz="1400" b="1" dirty="0" smtClean="0"/>
                        <a:t>Resolution</a:t>
                      </a:r>
                      <a:endParaRPr lang="en-US" sz="1400" b="1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TOF</a:t>
                      </a:r>
                    </a:p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Resolution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31111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L4D</a:t>
                      </a:r>
                      <a:endParaRPr lang="en-US" sz="1400" b="1" dirty="0"/>
                    </a:p>
                  </a:txBody>
                  <a:tcPr marL="0" marR="0" marT="36000" marB="3600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0.1mm</a:t>
                      </a:r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0.3mm</a:t>
                      </a:r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1%</a:t>
                      </a:r>
                      <a:r>
                        <a:rPr lang="en-US" sz="1400" baseline="0" dirty="0" smtClean="0"/>
                        <a:t> of peak current</a:t>
                      </a:r>
                      <a:endParaRPr lang="en-US" sz="1400" dirty="0" smtClean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ym typeface="Symbol"/>
                        </a:rPr>
                        <a:t>0.5</a:t>
                      </a:r>
                      <a:endParaRPr lang="en-US" sz="1400" dirty="0" smtClean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 per thousand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/>
                          <a:cs typeface="Arial"/>
                        </a:rPr>
                        <a:t>Ø</a:t>
                      </a:r>
                      <a:r>
                        <a:rPr lang="en-US" sz="1400" dirty="0" smtClean="0"/>
                        <a:t>34mm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11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L4C</a:t>
                      </a:r>
                      <a:endParaRPr lang="en-US" sz="1400" b="1" dirty="0"/>
                    </a:p>
                  </a:txBody>
                  <a:tcPr marL="0" marR="0" marT="36000" marB="3600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</a:t>
                      </a:r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/>
                          <a:cs typeface="Arial"/>
                        </a:rPr>
                        <a:t>Ø</a:t>
                      </a:r>
                      <a:r>
                        <a:rPr lang="en-US" sz="1400" dirty="0" smtClean="0"/>
                        <a:t>39mm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11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L4P</a:t>
                      </a:r>
                      <a:endParaRPr lang="en-US" sz="1400" b="1" dirty="0"/>
                    </a:p>
                  </a:txBody>
                  <a:tcPr marL="0" marR="0" marT="36000" marB="3600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/>
                          <a:cs typeface="Arial"/>
                        </a:rPr>
                        <a:t>Ø</a:t>
                      </a:r>
                      <a:r>
                        <a:rPr lang="en-US" sz="1400" dirty="0" smtClean="0"/>
                        <a:t>39mm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111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err="1" smtClean="0"/>
                        <a:t>L4T</a:t>
                      </a:r>
                      <a:r>
                        <a:rPr lang="en-US" sz="1000" b="1" dirty="0" smtClean="0"/>
                        <a:t> to </a:t>
                      </a:r>
                      <a:r>
                        <a:rPr lang="en-US" sz="1000" b="1" dirty="0" err="1" smtClean="0"/>
                        <a:t>PSB</a:t>
                      </a:r>
                      <a:endParaRPr lang="en-US" sz="1000" b="1" dirty="0"/>
                    </a:p>
                  </a:txBody>
                  <a:tcPr marL="0" marR="0" marT="36000" marB="3600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10+17</a:t>
                      </a:r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/>
                          <a:cs typeface="Arial"/>
                        </a:rPr>
                        <a:t>Ø</a:t>
                      </a:r>
                      <a:r>
                        <a:rPr lang="en-US" sz="1400" dirty="0" smtClean="0">
                          <a:latin typeface="+mn-lt"/>
                          <a:cs typeface="+mn-cs"/>
                        </a:rPr>
                        <a:t>100</a:t>
                      </a:r>
                      <a:r>
                        <a:rPr lang="en-US" sz="1400" baseline="0" dirty="0" smtClean="0">
                          <a:latin typeface="+mn-lt"/>
                          <a:cs typeface="+mn-cs"/>
                        </a:rPr>
                        <a:t> + 140</a:t>
                      </a:r>
                      <a:r>
                        <a:rPr lang="en-US" sz="1400" dirty="0" smtClean="0"/>
                        <a:t>mm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28600" y="2590800"/>
            <a:ext cx="6371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Observable 1: Beam position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2895600"/>
            <a:ext cx="6617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Observable 2: Beam intensity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38400" y="1371600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  <a:latin typeface="Helvetica Light"/>
              </a:rPr>
              <a:t>3 </a:t>
            </a:r>
            <a:r>
              <a:rPr lang="en-US" sz="1200" b="1" dirty="0" err="1" smtClean="0">
                <a:solidFill>
                  <a:srgbClr val="0000FF"/>
                </a:solidFill>
                <a:latin typeface="Helvetica Light"/>
              </a:rPr>
              <a:t>MeV</a:t>
            </a:r>
            <a:endParaRPr lang="en-US" sz="1200" b="1" dirty="0">
              <a:solidFill>
                <a:srgbClr val="0000FF"/>
              </a:solidFill>
              <a:latin typeface="Helvetica Ligh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48200" y="1371600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  <a:latin typeface="Helvetica Light"/>
              </a:rPr>
              <a:t>50 MeV</a:t>
            </a:r>
            <a:endParaRPr lang="en-US" sz="1200" b="1" dirty="0">
              <a:solidFill>
                <a:srgbClr val="0000FF"/>
              </a:solidFill>
              <a:latin typeface="Helvetica Ligh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62600" y="137160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  <a:latin typeface="Helvetica Light"/>
              </a:rPr>
              <a:t>102 MeV</a:t>
            </a:r>
            <a:endParaRPr lang="en-US" sz="1200" b="1" dirty="0">
              <a:solidFill>
                <a:srgbClr val="0000FF"/>
              </a:solidFill>
              <a:latin typeface="Helvetica Ligh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00800" y="137160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  <a:latin typeface="Helvetica Light"/>
              </a:rPr>
              <a:t>160 MeV</a:t>
            </a:r>
            <a:endParaRPr lang="en-US" sz="1200" b="1" dirty="0">
              <a:solidFill>
                <a:srgbClr val="0000FF"/>
              </a:solidFill>
              <a:latin typeface="Helvetica Light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495300" y="1676400"/>
            <a:ext cx="8648700" cy="1631601"/>
            <a:chOff x="140963" y="908286"/>
            <a:chExt cx="9091261" cy="1757111"/>
          </a:xfrm>
        </p:grpSpPr>
        <p:sp>
          <p:nvSpPr>
            <p:cNvPr id="20" name="Rectangle 19"/>
            <p:cNvSpPr/>
            <p:nvPr/>
          </p:nvSpPr>
          <p:spPr>
            <a:xfrm>
              <a:off x="6900022" y="908286"/>
              <a:ext cx="1894732" cy="93079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orthographicFront">
                <a:rot lat="21599971" lon="0" rev="0"/>
              </a:camera>
              <a:lightRig rig="threePt" dir="t"/>
            </a:scene3d>
            <a:sp3d>
              <a:bevelT w="146050" h="152400" prst="cross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 rot="2580000">
              <a:off x="6176925" y="1734604"/>
              <a:ext cx="2838311" cy="93079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82000"/>
              </a:schemeClr>
            </a:solidFill>
            <a:scene3d>
              <a:camera prst="orthographicFront">
                <a:rot lat="21599971" lon="0" rev="0"/>
              </a:camera>
              <a:lightRig rig="threePt" dir="t"/>
            </a:scene3d>
            <a:sp3d>
              <a:bevelT w="146050" h="152400" prst="cross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949035" y="908286"/>
              <a:ext cx="908965" cy="930793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scene3d>
              <a:camera prst="orthographicFront">
                <a:rot lat="21599971" lon="0" rev="0"/>
              </a:camera>
              <a:lightRig rig="threePt" dir="t"/>
            </a:scene3d>
            <a:sp3d>
              <a:bevelT w="146050" h="152400" prst="cross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881635" y="910170"/>
              <a:ext cx="1067400" cy="930793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51000"/>
              </a:schemeClr>
            </a:solidFill>
            <a:scene3d>
              <a:camera prst="orthographicFront">
                <a:rot lat="21599971" lon="0" rev="0"/>
              </a:camera>
              <a:lightRig rig="threePt" dir="t"/>
            </a:scene3d>
            <a:sp3d>
              <a:bevelT w="146050" h="152400" prst="cross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793069" y="908286"/>
              <a:ext cx="1067400" cy="930793"/>
            </a:xfrm>
            <a:prstGeom prst="rect">
              <a:avLst/>
            </a:prstGeom>
            <a:solidFill>
              <a:schemeClr val="tx2">
                <a:lumMod val="20000"/>
                <a:lumOff val="80000"/>
                <a:alpha val="51000"/>
              </a:schemeClr>
            </a:solidFill>
            <a:scene3d>
              <a:camera prst="orthographicFront">
                <a:rot lat="21599971" lon="0" rev="0"/>
              </a:camera>
              <a:lightRig rig="threePt" dir="t"/>
            </a:scene3d>
            <a:sp3d>
              <a:bevelT w="146050" h="152400" prst="cross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994833" y="910170"/>
              <a:ext cx="2709334" cy="93079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scene3d>
              <a:camera prst="orthographicFront">
                <a:rot lat="21599971" lon="0" rev="0"/>
              </a:camera>
              <a:lightRig rig="threePt" dir="t"/>
            </a:scene3d>
            <a:sp3d>
              <a:bevelT w="146050" h="152400" prst="cross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18"/>
            <p:cNvGrpSpPr/>
            <p:nvPr/>
          </p:nvGrpSpPr>
          <p:grpSpPr>
            <a:xfrm>
              <a:off x="140963" y="1296630"/>
              <a:ext cx="9091261" cy="1129052"/>
              <a:chOff x="236210" y="1296630"/>
              <a:chExt cx="9091261" cy="1129052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340783" y="1405432"/>
                <a:ext cx="8229600" cy="180000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 w="114300" h="69850"/>
                <a:bevelB w="0" h="0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Snip Diagonal Corner Rectangle 33"/>
              <p:cNvSpPr/>
              <p:nvPr/>
            </p:nvSpPr>
            <p:spPr>
              <a:xfrm>
                <a:off x="6678161" y="1946793"/>
                <a:ext cx="2649310" cy="478889"/>
              </a:xfrm>
              <a:prstGeom prst="snip2DiagRect">
                <a:avLst>
                  <a:gd name="adj1" fmla="val 50000"/>
                  <a:gd name="adj2" fmla="val 50000"/>
                </a:avLst>
              </a:prstGeom>
              <a:solidFill>
                <a:srgbClr val="FFFF66"/>
              </a:solidFill>
              <a:scene3d>
                <a:camera prst="orthographicFront">
                  <a:rot lat="20921204" lon="996111" rev="18800614"/>
                </a:camera>
                <a:lightRig rig="threePt" dir="t"/>
              </a:scene3d>
              <a:sp3d>
                <a:bevelT w="152400" h="50800" prst="softRound"/>
                <a:bevelB w="152400" h="50800" prst="softRound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 smtClean="0">
                    <a:solidFill>
                      <a:schemeClr val="tx1"/>
                    </a:solidFill>
                    <a:latin typeface="Helvetica Light"/>
                    <a:cs typeface="Helvetica Light"/>
                  </a:rPr>
                  <a:t>Transfer Line to </a:t>
                </a:r>
                <a:r>
                  <a:rPr lang="en-US" sz="1200" b="1" dirty="0" err="1" smtClean="0">
                    <a:solidFill>
                      <a:schemeClr val="tx1"/>
                    </a:solidFill>
                    <a:latin typeface="Helvetica Light"/>
                    <a:cs typeface="Helvetica Light"/>
                  </a:rPr>
                  <a:t>PSB</a:t>
                </a:r>
                <a:endParaRPr lang="en-US" sz="1200" b="1" dirty="0">
                  <a:solidFill>
                    <a:schemeClr val="tx1"/>
                  </a:solidFill>
                  <a:latin typeface="Helvetica Light"/>
                  <a:cs typeface="Helvetica Light"/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236210" y="1296630"/>
                <a:ext cx="752573" cy="360000"/>
              </a:xfrm>
              <a:prstGeom prst="rect">
                <a:avLst/>
              </a:prstGeom>
              <a:solidFill>
                <a:srgbClr val="FFFF66"/>
              </a:solidFill>
              <a:ln>
                <a:solidFill>
                  <a:srgbClr val="FFFF00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20399989" lon="0" rev="0"/>
                </a:camera>
                <a:lightRig rig="threePt" dir="t"/>
              </a:scene3d>
              <a:sp3d>
                <a:bevelT w="152400" h="50800" prst="softRound"/>
                <a:bevelB w="152400" h="50800" prst="softRound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 smtClean="0">
                    <a:solidFill>
                      <a:srgbClr val="000090"/>
                    </a:solidFill>
                    <a:latin typeface="Helvetica Light"/>
                    <a:cs typeface="Helvetica Light"/>
                  </a:rPr>
                  <a:t>H- source</a:t>
                </a:r>
                <a:endParaRPr lang="en-US" sz="1100" b="1" dirty="0">
                  <a:solidFill>
                    <a:srgbClr val="000090"/>
                  </a:solidFill>
                  <a:latin typeface="Helvetica Light"/>
                  <a:cs typeface="Helvetica Light"/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1209115" y="1296630"/>
                <a:ext cx="648000" cy="360000"/>
              </a:xfrm>
              <a:prstGeom prst="rect">
                <a:avLst/>
              </a:prstGeom>
              <a:solidFill>
                <a:srgbClr val="FFFF66"/>
              </a:solidFill>
              <a:ln>
                <a:solidFill>
                  <a:srgbClr val="FFFF00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20399989" lon="0" rev="0"/>
                </a:camera>
                <a:lightRig rig="threePt" dir="t"/>
              </a:scene3d>
              <a:sp3d>
                <a:bevelT w="152400" h="50800" prst="softRound"/>
                <a:bevelB w="152400" h="50800" prst="softRound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 smtClean="0">
                    <a:solidFill>
                      <a:srgbClr val="000090"/>
                    </a:solidFill>
                    <a:latin typeface="Helvetica Light"/>
                    <a:cs typeface="Helvetica Light"/>
                  </a:rPr>
                  <a:t>LEBT</a:t>
                </a:r>
                <a:endParaRPr lang="en-US" sz="1100" b="1" dirty="0">
                  <a:solidFill>
                    <a:srgbClr val="000090"/>
                  </a:solidFill>
                  <a:latin typeface="Helvetica Light"/>
                  <a:cs typeface="Helvetica Light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2077447" y="1296630"/>
                <a:ext cx="521690" cy="360000"/>
              </a:xfrm>
              <a:prstGeom prst="rect">
                <a:avLst/>
              </a:prstGeom>
              <a:solidFill>
                <a:srgbClr val="FFFF66"/>
              </a:solidFill>
              <a:ln>
                <a:solidFill>
                  <a:srgbClr val="FFFF00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20399989" lon="0" rev="0"/>
                </a:camera>
                <a:lightRig rig="threePt" dir="t"/>
              </a:scene3d>
              <a:sp3d>
                <a:bevelT w="152400" h="50800" prst="softRound"/>
                <a:bevelB w="152400" h="50800" prst="softRound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 smtClean="0">
                    <a:solidFill>
                      <a:srgbClr val="000090"/>
                    </a:solidFill>
                    <a:latin typeface="Helvetica Light"/>
                    <a:cs typeface="Helvetica Light"/>
                  </a:rPr>
                  <a:t>RFQ</a:t>
                </a:r>
                <a:endParaRPr lang="en-US" sz="1100" b="1" dirty="0">
                  <a:solidFill>
                    <a:srgbClr val="000090"/>
                  </a:solidFill>
                  <a:latin typeface="Helvetica Light"/>
                  <a:cs typeface="Helvetica Light"/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2739310" y="1296630"/>
                <a:ext cx="911129" cy="360000"/>
              </a:xfrm>
              <a:prstGeom prst="rect">
                <a:avLst/>
              </a:prstGeom>
              <a:solidFill>
                <a:srgbClr val="FFFF66"/>
              </a:solidFill>
              <a:ln>
                <a:solidFill>
                  <a:srgbClr val="FFFF00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20399989" lon="0" rev="0"/>
                </a:camera>
                <a:lightRig rig="threePt" dir="t"/>
              </a:scene3d>
              <a:sp3d>
                <a:bevelT w="152400" h="50800" prst="softRound"/>
                <a:bevelB w="152400" h="50800" prst="softRound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 smtClean="0">
                    <a:solidFill>
                      <a:srgbClr val="000090"/>
                    </a:solidFill>
                    <a:latin typeface="Helvetica Light"/>
                    <a:cs typeface="Helvetica Light"/>
                  </a:rPr>
                  <a:t>MEBT (chopper)</a:t>
                </a:r>
                <a:endParaRPr lang="en-US" sz="1100" b="1" dirty="0">
                  <a:solidFill>
                    <a:srgbClr val="000090"/>
                  </a:solidFill>
                  <a:latin typeface="Helvetica Light"/>
                  <a:cs typeface="Helvetica Light"/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3959683" y="1296630"/>
                <a:ext cx="934446" cy="360000"/>
              </a:xfrm>
              <a:prstGeom prst="rect">
                <a:avLst/>
              </a:prstGeom>
              <a:solidFill>
                <a:srgbClr val="FFFF66"/>
              </a:solidFill>
              <a:ln>
                <a:solidFill>
                  <a:srgbClr val="FFFF00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20399989" lon="0" rev="0"/>
                </a:camera>
                <a:lightRig rig="threePt" dir="t"/>
              </a:scene3d>
              <a:sp3d>
                <a:bevelT w="152400" h="50800" prst="softRound"/>
                <a:bevelB w="152400" h="50800" prst="softRound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 smtClean="0">
                    <a:solidFill>
                      <a:srgbClr val="000090"/>
                    </a:solidFill>
                    <a:latin typeface="Helvetica Light"/>
                    <a:cs typeface="Helvetica Light"/>
                  </a:rPr>
                  <a:t>DTL</a:t>
                </a:r>
                <a:endParaRPr lang="en-US" sz="1100" b="1" dirty="0">
                  <a:solidFill>
                    <a:srgbClr val="000090"/>
                  </a:solidFill>
                  <a:latin typeface="Helvetica Light"/>
                  <a:cs typeface="Helvetica Light"/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5019214" y="1296630"/>
                <a:ext cx="935999" cy="360000"/>
              </a:xfrm>
              <a:prstGeom prst="rect">
                <a:avLst/>
              </a:prstGeom>
              <a:solidFill>
                <a:srgbClr val="FFFF66"/>
              </a:solidFill>
              <a:ln>
                <a:solidFill>
                  <a:srgbClr val="FFFF00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20399989" lon="0" rev="0"/>
                </a:camera>
                <a:lightRig rig="threePt" dir="t"/>
              </a:scene3d>
              <a:sp3d>
                <a:bevelT w="152400" h="50800" prst="softRound"/>
                <a:bevelB w="152400" h="50800" prst="softRound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 smtClean="0">
                    <a:solidFill>
                      <a:srgbClr val="000090"/>
                    </a:solidFill>
                    <a:latin typeface="Helvetica Light"/>
                    <a:cs typeface="Helvetica Light"/>
                  </a:rPr>
                  <a:t>CCDTL</a:t>
                </a:r>
                <a:endParaRPr lang="en-US" sz="1100" b="1" dirty="0">
                  <a:solidFill>
                    <a:srgbClr val="000090"/>
                  </a:solidFill>
                  <a:latin typeface="Helvetica Light"/>
                  <a:cs typeface="Helvetica Light"/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6059133" y="1296630"/>
                <a:ext cx="809448" cy="360000"/>
              </a:xfrm>
              <a:prstGeom prst="rect">
                <a:avLst/>
              </a:prstGeom>
              <a:solidFill>
                <a:srgbClr val="FFFF66"/>
              </a:solidFill>
              <a:ln>
                <a:solidFill>
                  <a:srgbClr val="FFFF00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20399989" lon="0" rev="0"/>
                </a:camera>
                <a:lightRig rig="threePt" dir="t"/>
              </a:scene3d>
              <a:sp3d>
                <a:bevelT w="152400" h="50800" prst="softRound"/>
                <a:bevelB w="152400" h="50800" prst="softRound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 smtClean="0">
                    <a:solidFill>
                      <a:srgbClr val="000090"/>
                    </a:solidFill>
                    <a:latin typeface="Helvetica Light"/>
                    <a:cs typeface="Helvetica Light"/>
                  </a:rPr>
                  <a:t>PIMS</a:t>
                </a:r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7877865" y="1296630"/>
                <a:ext cx="1052087" cy="360000"/>
              </a:xfrm>
              <a:prstGeom prst="rect">
                <a:avLst/>
              </a:prstGeom>
              <a:solidFill>
                <a:srgbClr val="FFFF66"/>
              </a:solidFill>
              <a:ln>
                <a:solidFill>
                  <a:srgbClr val="FFFF00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20399989" lon="0" rev="0"/>
                </a:camera>
                <a:lightRig rig="threePt" dir="t"/>
              </a:scene3d>
              <a:sp3d>
                <a:bevelT w="152400" h="50800" prst="softRound"/>
                <a:bevelB w="152400" h="50800" prst="softRound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 smtClean="0">
                    <a:solidFill>
                      <a:srgbClr val="000000"/>
                    </a:solidFill>
                    <a:latin typeface="Helvetica Light"/>
                    <a:cs typeface="Helvetica Light"/>
                  </a:rPr>
                  <a:t>Dump Line</a:t>
                </a:r>
                <a:endParaRPr lang="en-US" sz="1200" b="1" dirty="0">
                  <a:solidFill>
                    <a:srgbClr val="000000"/>
                  </a:solidFill>
                  <a:latin typeface="Helvetica Light"/>
                  <a:cs typeface="Helvetica Light"/>
                </a:endParaRPr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1817901" y="974062"/>
              <a:ext cx="10989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Helvetica Light"/>
                </a:rPr>
                <a:t>L4L    ~ 12 m </a:t>
              </a:r>
              <a:endParaRPr lang="en-US" sz="1200" b="1" dirty="0">
                <a:latin typeface="Helvetica Light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813420" y="974062"/>
              <a:ext cx="9541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Helvetica Light"/>
                </a:rPr>
                <a:t>L4D ~18 m</a:t>
              </a:r>
              <a:endParaRPr lang="en-US" sz="1200" b="1" dirty="0">
                <a:latin typeface="Helvetica Light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923967" y="974062"/>
              <a:ext cx="9541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Helvetica Light"/>
                </a:rPr>
                <a:t>L4C ~22 m</a:t>
              </a:r>
              <a:endParaRPr lang="en-US" sz="1200" b="1" dirty="0">
                <a:latin typeface="Helvetica Light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030474" y="974062"/>
              <a:ext cx="941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Helvetica Light"/>
                </a:rPr>
                <a:t>L4P ~14 m</a:t>
              </a:r>
              <a:endParaRPr lang="en-US" sz="1200" b="1" dirty="0">
                <a:latin typeface="Helvetica Light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 rot="2511798">
              <a:off x="6501797" y="2243384"/>
              <a:ext cx="2120442" cy="364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 smtClean="0">
                  <a:latin typeface="Helvetica Light"/>
                </a:rPr>
                <a:t>L4T</a:t>
              </a:r>
              <a:r>
                <a:rPr lang="en-US" sz="1200" b="1" dirty="0" smtClean="0">
                  <a:latin typeface="Helvetica Light"/>
                </a:rPr>
                <a:t>- LT- </a:t>
              </a:r>
              <a:r>
                <a:rPr lang="en-US" sz="1200" b="1" dirty="0" err="1" smtClean="0">
                  <a:latin typeface="Helvetica Light"/>
                </a:rPr>
                <a:t>LTB</a:t>
              </a:r>
              <a:r>
                <a:rPr lang="en-US" sz="1200" b="1" dirty="0" smtClean="0">
                  <a:latin typeface="Helvetica Light"/>
                </a:rPr>
                <a:t>-BI ~</a:t>
              </a:r>
              <a:r>
                <a:rPr lang="en-US" sz="1600" b="1" dirty="0" smtClean="0">
                  <a:solidFill>
                    <a:schemeClr val="bg1"/>
                  </a:solidFill>
                  <a:latin typeface="Helvetica Light"/>
                </a:rPr>
                <a:t>178 m</a:t>
              </a:r>
              <a:endParaRPr lang="en-US" sz="1600" b="1" dirty="0">
                <a:solidFill>
                  <a:schemeClr val="bg1"/>
                </a:solidFill>
                <a:latin typeface="Helvetica Light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616280" y="974062"/>
              <a:ext cx="941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Helvetica Light"/>
                </a:rPr>
                <a:t>L4Z ~10 m</a:t>
              </a:r>
              <a:endParaRPr lang="en-US" sz="1200" b="1" dirty="0">
                <a:latin typeface="Helvetica Light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228600" y="3200400"/>
            <a:ext cx="6997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Observable 3: Beam phase in reference to RF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28600" y="3505200"/>
            <a:ext cx="7621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Observable 4: Energy via </a:t>
            </a:r>
            <a:r>
              <a:rPr lang="en-US" dirty="0" err="1" smtClean="0">
                <a:solidFill>
                  <a:srgbClr val="0070C0"/>
                </a:solidFill>
              </a:rPr>
              <a:t>TOF</a:t>
            </a:r>
            <a:r>
              <a:rPr lang="en-US" dirty="0" smtClean="0">
                <a:solidFill>
                  <a:srgbClr val="0070C0"/>
                </a:solidFill>
              </a:rPr>
              <a:t> between two </a:t>
            </a:r>
            <a:r>
              <a:rPr lang="en-US" dirty="0" err="1" smtClean="0">
                <a:solidFill>
                  <a:srgbClr val="0070C0"/>
                </a:solidFill>
              </a:rPr>
              <a:t>BPMs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35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Transfer function of </a:t>
            </a:r>
            <a:r>
              <a:rPr lang="en-US" sz="35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test stand </a:t>
            </a:r>
            <a:r>
              <a:rPr lang="en-US" sz="35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BPM</a:t>
            </a:r>
            <a:endParaRPr lang="en-US" sz="35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Date Placeholder 7"/>
          <p:cNvSpPr txBox="1">
            <a:spLocks/>
          </p:cNvSpPr>
          <p:nvPr/>
        </p:nvSpPr>
        <p:spPr>
          <a:xfrm>
            <a:off x="7543800" y="6492240"/>
            <a:ext cx="1600200" cy="365760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EA31A-7EA2-4311-846A-5B30003A9184}" type="datetime4">
              <a:rPr kumimoji="0" lang="fr-CH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5. décembre 2012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8"/>
          <p:cNvSpPr txBox="1">
            <a:spLocks/>
          </p:cNvSpPr>
          <p:nvPr/>
        </p:nvSpPr>
        <p:spPr>
          <a:xfrm>
            <a:off x="4419600" y="6492875"/>
            <a:ext cx="36576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6F782-E4A2-4085-93D1-36FF8723812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ooter Placeholder 10"/>
          <p:cNvSpPr txBox="1">
            <a:spLocks/>
          </p:cNvSpPr>
          <p:nvPr/>
        </p:nvSpPr>
        <p:spPr>
          <a:xfrm>
            <a:off x="0" y="6492875"/>
            <a:ext cx="1664881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Michael Sordet BE/BI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 l="6776" r="27724"/>
          <a:stretch>
            <a:fillRect/>
          </a:stretch>
        </p:blipFill>
        <p:spPr bwMode="auto">
          <a:xfrm>
            <a:off x="762000" y="1447800"/>
            <a:ext cx="2667000" cy="2115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/>
          <a:srcRect l="13552" r="32242"/>
          <a:stretch>
            <a:fillRect/>
          </a:stretch>
        </p:blipFill>
        <p:spPr bwMode="auto">
          <a:xfrm>
            <a:off x="762000" y="3962400"/>
            <a:ext cx="2667000" cy="2555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Content Placeholder 9"/>
          <p:cNvSpPr>
            <a:spLocks noGrp="1"/>
          </p:cNvSpPr>
          <p:nvPr>
            <p:ph idx="1"/>
          </p:nvPr>
        </p:nvSpPr>
        <p:spPr>
          <a:xfrm>
            <a:off x="381000" y="3581400"/>
            <a:ext cx="3352800" cy="2514600"/>
          </a:xfrm>
        </p:spPr>
        <p:txBody>
          <a:bodyPr>
            <a:normAutofit fontScale="85000" lnSpcReduction="10000"/>
          </a:bodyPr>
          <a:lstStyle/>
          <a:p>
            <a:pPr lvl="0">
              <a:defRPr/>
            </a:pPr>
            <a:r>
              <a:rPr lang="en-US" sz="2000" dirty="0" smtClean="0">
                <a:solidFill>
                  <a:srgbClr val="0070C0"/>
                </a:solidFill>
              </a:rPr>
              <a:t>Shorted </a:t>
            </a:r>
            <a:r>
              <a:rPr lang="en-US" sz="2000" dirty="0" err="1" smtClean="0">
                <a:solidFill>
                  <a:srgbClr val="0070C0"/>
                </a:solidFill>
              </a:rPr>
              <a:t>stripline</a:t>
            </a:r>
            <a:r>
              <a:rPr lang="en-US" sz="2000" dirty="0" smtClean="0">
                <a:solidFill>
                  <a:srgbClr val="0070C0"/>
                </a:solidFill>
              </a:rPr>
              <a:t> with added capacitance</a:t>
            </a:r>
          </a:p>
          <a:p>
            <a:pPr lvl="0">
              <a:defRPr/>
            </a:pPr>
            <a:endParaRPr lang="en-US" sz="2000" dirty="0" smtClean="0">
              <a:solidFill>
                <a:srgbClr val="0070C0"/>
              </a:solidFill>
            </a:endParaRPr>
          </a:p>
          <a:p>
            <a:pPr lvl="0">
              <a:defRPr/>
            </a:pPr>
            <a:r>
              <a:rPr lang="en-US" sz="2000" dirty="0" smtClean="0">
                <a:solidFill>
                  <a:srgbClr val="C00000"/>
                </a:solidFill>
              </a:rPr>
              <a:t>Linear on working range</a:t>
            </a:r>
          </a:p>
          <a:p>
            <a:pPr lvl="0">
              <a:buNone/>
              <a:defRPr/>
            </a:pPr>
            <a:endParaRPr lang="en-US" sz="2000" dirty="0" smtClean="0">
              <a:solidFill>
                <a:srgbClr val="C00000"/>
              </a:solidFill>
            </a:endParaRPr>
          </a:p>
          <a:p>
            <a:pPr lvl="0">
              <a:defRPr/>
            </a:pPr>
            <a:r>
              <a:rPr lang="en-US" sz="2000" dirty="0" smtClean="0">
                <a:solidFill>
                  <a:srgbClr val="0070C0"/>
                </a:solidFill>
              </a:rPr>
              <a:t>Better for linear phase measurement</a:t>
            </a:r>
          </a:p>
          <a:p>
            <a:pPr lvl="0">
              <a:buNone/>
              <a:defRPr/>
            </a:pPr>
            <a:endParaRPr lang="en-US" sz="2000" dirty="0" smtClean="0">
              <a:solidFill>
                <a:srgbClr val="0070C0"/>
              </a:solidFill>
            </a:endParaRPr>
          </a:p>
          <a:p>
            <a:r>
              <a:rPr lang="en-US" sz="2000" dirty="0" smtClean="0">
                <a:solidFill>
                  <a:srgbClr val="C00000"/>
                </a:solidFill>
                <a:latin typeface="Symbol" pitchFamily="18" charset="2"/>
              </a:rPr>
              <a:t>b</a:t>
            </a:r>
            <a:r>
              <a:rPr lang="en-US" sz="2000" dirty="0" smtClean="0">
                <a:solidFill>
                  <a:srgbClr val="C00000"/>
                </a:solidFill>
              </a:rPr>
              <a:t>-dependent</a:t>
            </a: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1447800"/>
            <a:ext cx="5105400" cy="2489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0" y="3962400"/>
            <a:ext cx="5132901" cy="2557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838200" y="1524000"/>
            <a:ext cx="990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+mj-lt"/>
                <a:cs typeface="Arial"/>
              </a:rPr>
              <a:t>Ø</a:t>
            </a:r>
            <a:r>
              <a:rPr lang="en-US" sz="1200" dirty="0" smtClean="0">
                <a:latin typeface="+mj-lt"/>
              </a:rPr>
              <a:t>67mm</a:t>
            </a:r>
            <a:endParaRPr lang="en-US" sz="1200" dirty="0" smtClean="0">
              <a:latin typeface="+mj-lt"/>
            </a:endParaRP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Dealing with low-</a:t>
            </a:r>
            <a:r>
              <a:rPr lang="en-US" b="0" dirty="0" smtClean="0">
                <a:latin typeface="Symbol" pitchFamily="18" charset="2"/>
              </a:rPr>
              <a:t>b </a:t>
            </a:r>
            <a:r>
              <a:rPr lang="en-US" b="0" dirty="0" smtClean="0"/>
              <a:t>beams</a:t>
            </a:r>
            <a:endParaRPr lang="en-US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Date Placeholder 7"/>
          <p:cNvSpPr txBox="1">
            <a:spLocks/>
          </p:cNvSpPr>
          <p:nvPr/>
        </p:nvSpPr>
        <p:spPr>
          <a:xfrm>
            <a:off x="7543800" y="6492240"/>
            <a:ext cx="1600200" cy="365760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EA31A-7EA2-4311-846A-5B30003A9184}" type="datetime4">
              <a:rPr kumimoji="0" lang="fr-CH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5. décembre 2012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8"/>
          <p:cNvSpPr txBox="1">
            <a:spLocks/>
          </p:cNvSpPr>
          <p:nvPr/>
        </p:nvSpPr>
        <p:spPr>
          <a:xfrm>
            <a:off x="4419600" y="6492875"/>
            <a:ext cx="36576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6F782-E4A2-4085-93D1-36FF8723812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ooter Placeholder 10"/>
          <p:cNvSpPr txBox="1">
            <a:spLocks/>
          </p:cNvSpPr>
          <p:nvPr/>
        </p:nvSpPr>
        <p:spPr>
          <a:xfrm>
            <a:off x="0" y="6492875"/>
            <a:ext cx="1664881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Michael Sordet BE/BI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Content Placeholder 9"/>
          <p:cNvSpPr>
            <a:spLocks noGrp="1"/>
          </p:cNvSpPr>
          <p:nvPr>
            <p:ph idx="1"/>
          </p:nvPr>
        </p:nvSpPr>
        <p:spPr>
          <a:xfrm>
            <a:off x="0" y="1600200"/>
            <a:ext cx="2971800" cy="4525963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PU sensitivity changes with </a:t>
            </a:r>
            <a:r>
              <a:rPr lang="en-US" sz="2000" dirty="0" smtClean="0">
                <a:solidFill>
                  <a:srgbClr val="C00000"/>
                </a:solidFill>
                <a:latin typeface="Symbol" pitchFamily="18" charset="2"/>
              </a:rPr>
              <a:t>b </a:t>
            </a:r>
          </a:p>
          <a:p>
            <a:endParaRPr lang="en-US" sz="2000" dirty="0" smtClean="0">
              <a:latin typeface="Symbol" pitchFamily="18" charset="2"/>
            </a:endParaRPr>
          </a:p>
          <a:p>
            <a:r>
              <a:rPr lang="en-US" sz="2000" dirty="0" smtClean="0">
                <a:solidFill>
                  <a:srgbClr val="0070C0"/>
                </a:solidFill>
              </a:rPr>
              <a:t>These simulations confirm Shafer’s theorem (1994)</a:t>
            </a:r>
          </a:p>
          <a:p>
            <a:endParaRPr lang="en-US" sz="2000" dirty="0" smtClean="0">
              <a:latin typeface="Symbol" pitchFamily="18" charset="2"/>
            </a:endParaRPr>
          </a:p>
          <a:p>
            <a:r>
              <a:rPr lang="en-US" sz="2000" dirty="0" smtClean="0">
                <a:solidFill>
                  <a:srgbClr val="C00000"/>
                </a:solidFill>
              </a:rPr>
              <a:t>The values obtained from the simulations will be implemented in the software</a:t>
            </a: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 cstate="print"/>
          <a:srcRect l="31520" t="25615" r="6114" b="28024"/>
          <a:stretch>
            <a:fillRect/>
          </a:stretch>
        </p:blipFill>
        <p:spPr bwMode="auto">
          <a:xfrm>
            <a:off x="2895600" y="2487460"/>
            <a:ext cx="5791200" cy="2617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3733800" y="22098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Transfer Line BPM </a:t>
            </a:r>
            <a:r>
              <a:rPr lang="en-US" dirty="0" smtClean="0">
                <a:latin typeface="Arial"/>
                <a:cs typeface="Arial"/>
              </a:rPr>
              <a:t>Ø140mm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0" y="3581400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RFQ</a:t>
            </a:r>
            <a:endParaRPr lang="en-US" sz="1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419600" y="3886200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DTL1</a:t>
            </a:r>
            <a:endParaRPr lang="en-US" sz="1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029200" y="3962400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DTL3</a:t>
            </a:r>
            <a:endParaRPr lang="en-US" sz="1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486400" y="396240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PIMS12</a:t>
            </a:r>
            <a:endParaRPr lang="en-US" sz="1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239000" y="3962400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00" b="1" dirty="0" smtClean="0">
                <a:latin typeface="Arial"/>
                <a:cs typeface="Arial"/>
              </a:rPr>
              <a:t>Β</a:t>
            </a:r>
            <a:r>
              <a:rPr lang="fr-CH" sz="1000" b="1" dirty="0" smtClean="0">
                <a:latin typeface="Arial"/>
                <a:cs typeface="Arial"/>
              </a:rPr>
              <a:t>=1</a:t>
            </a:r>
            <a:endParaRPr lang="en-US" sz="1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lvl="0"/>
            <a:r>
              <a:rPr lang="en-U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Many different BPM variants</a:t>
            </a:r>
            <a:endParaRPr lang="en-US" b="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Date Placeholder 7"/>
          <p:cNvSpPr txBox="1">
            <a:spLocks/>
          </p:cNvSpPr>
          <p:nvPr/>
        </p:nvSpPr>
        <p:spPr>
          <a:xfrm>
            <a:off x="7543800" y="6492240"/>
            <a:ext cx="1600200" cy="365760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EA31A-7EA2-4311-846A-5B30003A9184}" type="datetime4">
              <a:rPr kumimoji="0" lang="fr-CH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5. décembre 2012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8"/>
          <p:cNvSpPr txBox="1">
            <a:spLocks/>
          </p:cNvSpPr>
          <p:nvPr/>
        </p:nvSpPr>
        <p:spPr>
          <a:xfrm>
            <a:off x="4419600" y="6492875"/>
            <a:ext cx="36576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6F782-E4A2-4085-93D1-36FF8723812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ooter Placeholder 10"/>
          <p:cNvSpPr txBox="1">
            <a:spLocks/>
          </p:cNvSpPr>
          <p:nvPr/>
        </p:nvSpPr>
        <p:spPr>
          <a:xfrm>
            <a:off x="0" y="6492875"/>
            <a:ext cx="1664881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Michael Sordet BE/BI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914400" y="1447800"/>
            <a:ext cx="2013693" cy="6001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err="1" smtClean="0">
                <a:solidFill>
                  <a:srgbClr val="C00000"/>
                </a:solidFill>
              </a:rPr>
              <a:t>DTL</a:t>
            </a:r>
            <a:endParaRPr lang="en-US" sz="1100" b="1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100" b="1" dirty="0" smtClean="0">
                <a:solidFill>
                  <a:srgbClr val="2116F6"/>
                </a:solidFill>
              </a:rPr>
              <a:t>Beam aperture:   34 mm</a:t>
            </a:r>
          </a:p>
          <a:p>
            <a:pPr>
              <a:buFont typeface="Arial" pitchFamily="34" charset="0"/>
              <a:buChar char="•"/>
            </a:pPr>
            <a:r>
              <a:rPr lang="en-US" sz="1100" b="1" dirty="0" smtClean="0">
                <a:solidFill>
                  <a:srgbClr val="2116F6"/>
                </a:solidFill>
              </a:rPr>
              <a:t>Electrode length: 117 mm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6781800" y="1600200"/>
            <a:ext cx="2031325" cy="6001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C00000"/>
                </a:solidFill>
              </a:rPr>
              <a:t>TRANSFER LINE</a:t>
            </a:r>
          </a:p>
          <a:p>
            <a:pPr>
              <a:buFont typeface="Arial" pitchFamily="34" charset="0"/>
              <a:buChar char="•"/>
            </a:pPr>
            <a:r>
              <a:rPr lang="en-US" sz="1100" b="1" dirty="0" smtClean="0">
                <a:solidFill>
                  <a:srgbClr val="2116F6"/>
                </a:solidFill>
              </a:rPr>
              <a:t>Beam aperture:    100 mm</a:t>
            </a:r>
          </a:p>
          <a:p>
            <a:pPr>
              <a:buFont typeface="Arial" pitchFamily="34" charset="0"/>
              <a:buChar char="•"/>
            </a:pPr>
            <a:r>
              <a:rPr lang="en-US" sz="1100" b="1" dirty="0" smtClean="0">
                <a:solidFill>
                  <a:srgbClr val="2116F6"/>
                </a:solidFill>
              </a:rPr>
              <a:t>Electrode length: 140 mm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4038600" y="3505200"/>
            <a:ext cx="1968809" cy="6001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C00000"/>
                </a:solidFill>
              </a:rPr>
              <a:t>3MeV</a:t>
            </a:r>
          </a:p>
          <a:p>
            <a:pPr>
              <a:buFont typeface="Arial" pitchFamily="34" charset="0"/>
              <a:buChar char="•"/>
            </a:pPr>
            <a:r>
              <a:rPr lang="en-US" sz="1100" b="1" dirty="0" smtClean="0">
                <a:solidFill>
                  <a:srgbClr val="2116F6"/>
                </a:solidFill>
              </a:rPr>
              <a:t>Beam aperture:    60mm</a:t>
            </a:r>
          </a:p>
          <a:p>
            <a:pPr>
              <a:buFont typeface="Arial" pitchFamily="34" charset="0"/>
              <a:buChar char="•"/>
            </a:pPr>
            <a:r>
              <a:rPr lang="en-US" sz="1100" b="1" dirty="0" smtClean="0">
                <a:solidFill>
                  <a:srgbClr val="2116F6"/>
                </a:solidFill>
              </a:rPr>
              <a:t>Electrode length: 67mm</a:t>
            </a:r>
          </a:p>
        </p:txBody>
      </p:sp>
      <p:pic>
        <p:nvPicPr>
          <p:cNvPr id="95" name="Picture 8" descr="C:\My Documents\CERN\Linac 4\BPM\PU Linac4\Production\DTL\DTL1-Proto\2011-09-06 16.20.14.jpg"/>
          <p:cNvPicPr>
            <a:picLocks noChangeAspect="1" noChangeArrowheads="1"/>
          </p:cNvPicPr>
          <p:nvPr/>
        </p:nvPicPr>
        <p:blipFill>
          <a:blip r:embed="rId2" cstate="print"/>
          <a:srcRect l="13854" t="6548" r="28964" b="3888"/>
          <a:stretch>
            <a:fillRect/>
          </a:stretch>
        </p:blipFill>
        <p:spPr bwMode="auto">
          <a:xfrm>
            <a:off x="304800" y="2057400"/>
            <a:ext cx="3073161" cy="2895600"/>
          </a:xfrm>
          <a:prstGeom prst="rect">
            <a:avLst/>
          </a:prstGeom>
          <a:noFill/>
        </p:spPr>
      </p:pic>
      <p:pic>
        <p:nvPicPr>
          <p:cNvPr id="96" name="Picture 95" descr="C:\My Documents\CERN\Publications\My publications\2011 DIPAC\pic of BPM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4191000"/>
            <a:ext cx="3505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4" cstate="print"/>
          <a:srcRect l="36083" t="8267" r="25773" b="22843"/>
          <a:stretch>
            <a:fillRect/>
          </a:stretch>
        </p:blipFill>
        <p:spPr bwMode="auto">
          <a:xfrm>
            <a:off x="6553200" y="2286000"/>
            <a:ext cx="2481072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Lab test bench</a:t>
            </a:r>
            <a:endParaRPr lang="en-US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Date Placeholder 7"/>
          <p:cNvSpPr txBox="1">
            <a:spLocks/>
          </p:cNvSpPr>
          <p:nvPr/>
        </p:nvSpPr>
        <p:spPr>
          <a:xfrm>
            <a:off x="7543800" y="6492240"/>
            <a:ext cx="1600200" cy="365760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EA31A-7EA2-4311-846A-5B30003A9184}" type="datetime4">
              <a:rPr kumimoji="0" lang="fr-CH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5. décembre 2012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8"/>
          <p:cNvSpPr txBox="1">
            <a:spLocks/>
          </p:cNvSpPr>
          <p:nvPr/>
        </p:nvSpPr>
        <p:spPr>
          <a:xfrm>
            <a:off x="4419600" y="6492875"/>
            <a:ext cx="36576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6F782-E4A2-4085-93D1-36FF8723812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ooter Placeholder 10"/>
          <p:cNvSpPr txBox="1">
            <a:spLocks/>
          </p:cNvSpPr>
          <p:nvPr/>
        </p:nvSpPr>
        <p:spPr>
          <a:xfrm>
            <a:off x="0" y="6492875"/>
            <a:ext cx="1664881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Michael Sordet BE/BI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9"/>
          <p:cNvSpPr>
            <a:spLocks noGrp="1"/>
          </p:cNvSpPr>
          <p:nvPr>
            <p:ph idx="1"/>
          </p:nvPr>
        </p:nvSpPr>
        <p:spPr>
          <a:xfrm>
            <a:off x="457200" y="1481328"/>
            <a:ext cx="4191000" cy="4525963"/>
          </a:xfrm>
        </p:spPr>
        <p:txBody>
          <a:bodyPr>
            <a:normAutofit fontScale="92500"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Wire technique with standing waves</a:t>
            </a:r>
          </a:p>
          <a:p>
            <a:endParaRPr lang="en-US" sz="2000" dirty="0" smtClean="0">
              <a:solidFill>
                <a:srgbClr val="0070C0"/>
              </a:solidFill>
            </a:endParaRPr>
          </a:p>
          <a:p>
            <a:r>
              <a:rPr lang="en-US" sz="2000" dirty="0" smtClean="0">
                <a:solidFill>
                  <a:srgbClr val="0070C0"/>
                </a:solidFill>
              </a:rPr>
              <a:t>Optical sensor for mechanical centering : </a:t>
            </a:r>
            <a:r>
              <a:rPr lang="en-US" sz="2000" dirty="0" smtClean="0">
                <a:solidFill>
                  <a:srgbClr val="0070C0"/>
                </a:solidFill>
                <a:sym typeface="Symbol"/>
              </a:rPr>
              <a:t></a:t>
            </a:r>
            <a:r>
              <a:rPr lang="en-US" sz="2000" dirty="0" smtClean="0">
                <a:solidFill>
                  <a:srgbClr val="0070C0"/>
                </a:solidFill>
              </a:rPr>
              <a:t>0.01mm</a:t>
            </a:r>
          </a:p>
          <a:p>
            <a:endParaRPr lang="en-US" sz="2000" dirty="0" smtClean="0">
              <a:solidFill>
                <a:srgbClr val="C00000"/>
              </a:solidFill>
            </a:endParaRPr>
          </a:p>
          <a:p>
            <a:r>
              <a:rPr lang="en-US" sz="2000" dirty="0" smtClean="0">
                <a:solidFill>
                  <a:srgbClr val="C00000"/>
                </a:solidFill>
              </a:rPr>
              <a:t>352MHz sine wave with a N.A.</a:t>
            </a:r>
          </a:p>
          <a:p>
            <a:endParaRPr lang="en-US" sz="2000" dirty="0" smtClean="0">
              <a:solidFill>
                <a:srgbClr val="0070C0"/>
              </a:solidFill>
            </a:endParaRPr>
          </a:p>
          <a:p>
            <a:r>
              <a:rPr lang="en-US" sz="2000" dirty="0" smtClean="0">
                <a:solidFill>
                  <a:srgbClr val="0070C0"/>
                </a:solidFill>
              </a:rPr>
              <a:t>Data acquisition with steps of 0.1mm</a:t>
            </a:r>
          </a:p>
          <a:p>
            <a:endParaRPr lang="en-US" sz="2000" dirty="0" smtClean="0">
              <a:solidFill>
                <a:srgbClr val="0070C0"/>
              </a:solidFill>
            </a:endParaRPr>
          </a:p>
          <a:p>
            <a:r>
              <a:rPr lang="en-US" sz="2000" dirty="0" smtClean="0">
                <a:solidFill>
                  <a:srgbClr val="C00000"/>
                </a:solidFill>
              </a:rPr>
              <a:t>Gives sensitivity and electrical offset</a:t>
            </a: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 cstate="print"/>
          <a:srcRect l="8929" t="9353" r="7143"/>
          <a:stretch>
            <a:fillRect/>
          </a:stretch>
        </p:blipFill>
        <p:spPr bwMode="auto">
          <a:xfrm>
            <a:off x="5105400" y="1447800"/>
            <a:ext cx="3581400" cy="5169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BPM sensitivity at 352MHz</a:t>
            </a:r>
            <a:endParaRPr lang="en-US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Date Placeholder 7"/>
          <p:cNvSpPr txBox="1">
            <a:spLocks/>
          </p:cNvSpPr>
          <p:nvPr/>
        </p:nvSpPr>
        <p:spPr>
          <a:xfrm>
            <a:off x="7543800" y="6492240"/>
            <a:ext cx="1600200" cy="365760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EA31A-7EA2-4311-846A-5B30003A9184}" type="datetime4">
              <a:rPr kumimoji="0" lang="fr-CH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5. décembre 2012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8"/>
          <p:cNvSpPr txBox="1">
            <a:spLocks/>
          </p:cNvSpPr>
          <p:nvPr/>
        </p:nvSpPr>
        <p:spPr>
          <a:xfrm>
            <a:off x="4419600" y="6492875"/>
            <a:ext cx="36576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6F782-E4A2-4085-93D1-36FF8723812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ooter Placeholder 10"/>
          <p:cNvSpPr txBox="1">
            <a:spLocks/>
          </p:cNvSpPr>
          <p:nvPr/>
        </p:nvSpPr>
        <p:spPr>
          <a:xfrm>
            <a:off x="0" y="6492875"/>
            <a:ext cx="1664881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Michael Sordet BE/BI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28600" y="1877734"/>
            <a:ext cx="4267200" cy="2465666"/>
            <a:chOff x="54964" y="4739881"/>
            <a:chExt cx="3299134" cy="2118120"/>
          </a:xfrm>
        </p:grpSpPr>
        <p:pic>
          <p:nvPicPr>
            <p:cNvPr id="34" name="Picture 3" descr="C:\My Documents\CERN\Linac 4\BPM\PU Transfer Line\PU LT-LTB-BI\PICS\LTB.UMA20\test bench\DSCN5523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1286" t="23035" r="17914" b="15338"/>
            <a:stretch/>
          </p:blipFill>
          <p:spPr bwMode="auto">
            <a:xfrm>
              <a:off x="54964" y="4739881"/>
              <a:ext cx="3252050" cy="2118120"/>
            </a:xfrm>
            <a:prstGeom prst="rect">
              <a:avLst/>
            </a:prstGeom>
            <a:noFill/>
            <a:effectLst>
              <a:outerShdw blurRad="139700" dist="101600" dir="2700000" algn="tl" rotWithShape="0">
                <a:schemeClr val="tx1">
                  <a:lumMod val="65000"/>
                  <a:lumOff val="35000"/>
                </a:scheme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TextBox 34"/>
            <p:cNvSpPr txBox="1"/>
            <p:nvPr/>
          </p:nvSpPr>
          <p:spPr>
            <a:xfrm>
              <a:off x="107526" y="6488668"/>
              <a:ext cx="3246572" cy="369332"/>
            </a:xfrm>
            <a:prstGeom prst="rect">
              <a:avLst/>
            </a:prstGeom>
            <a:solidFill>
              <a:schemeClr val="tx1">
                <a:alpha val="4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       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Body                         Shorted </a:t>
              </a:r>
              <a:r>
                <a:rPr lang="en-US" sz="1400" b="1" dirty="0" err="1">
                  <a:solidFill>
                    <a:schemeClr val="bg1"/>
                  </a:solidFill>
                </a:rPr>
                <a:t>S</a:t>
              </a:r>
              <a:r>
                <a:rPr lang="en-US" sz="1400" b="1" dirty="0" err="1" smtClean="0">
                  <a:solidFill>
                    <a:schemeClr val="bg1"/>
                  </a:solidFill>
                </a:rPr>
                <a:t>triplines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39" name="Table 38"/>
          <p:cNvGraphicFramePr>
            <a:graphicFrameLocks noGrp="1"/>
          </p:cNvGraphicFramePr>
          <p:nvPr/>
        </p:nvGraphicFramePr>
        <p:xfrm>
          <a:off x="1600201" y="4876800"/>
          <a:ext cx="7445560" cy="12260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6258"/>
                <a:gridCol w="1426037"/>
                <a:gridCol w="2162946"/>
                <a:gridCol w="2060319"/>
              </a:tblGrid>
              <a:tr h="3231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@352MHz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Simulations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 plane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V plane</a:t>
                      </a:r>
                      <a:endParaRPr lang="en-US" sz="1400" dirty="0"/>
                    </a:p>
                  </a:txBody>
                  <a:tcPr anchor="ctr" anchorCtr="1"/>
                </a:tc>
              </a:tr>
              <a:tr h="45148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Sensitivity</a:t>
                      </a:r>
                      <a:r>
                        <a:rPr lang="en-US" sz="1400" baseline="0" dirty="0" smtClean="0"/>
                        <a:t>[mm]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75.4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2116F6"/>
                          </a:solidFill>
                        </a:rPr>
                        <a:t>75.88</a:t>
                      </a:r>
                      <a:r>
                        <a:rPr lang="en-US" sz="1400" b="0" baseline="0" dirty="0" smtClean="0">
                          <a:solidFill>
                            <a:schemeClr val="dk1"/>
                          </a:solidFill>
                        </a:rPr>
                        <a:t> 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2116F6"/>
                          </a:solidFill>
                        </a:rPr>
                        <a:t>75.24</a:t>
                      </a:r>
                    </a:p>
                  </a:txBody>
                  <a:tcPr anchor="ctr" anchorCtr="1"/>
                </a:tc>
              </a:tr>
              <a:tr h="451484"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Elec. Offset [mm]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baseline="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sz="1400" kern="1200" baseline="0" dirty="0">
                        <a:solidFill>
                          <a:srgbClr val="FF0000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baseline="0" dirty="0" smtClean="0">
                          <a:solidFill>
                            <a:srgbClr val="2116F6"/>
                          </a:solidFill>
                        </a:rPr>
                        <a:t>-0.31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baseline="0" dirty="0" smtClean="0">
                          <a:solidFill>
                            <a:srgbClr val="2116F6"/>
                          </a:solidFill>
                        </a:rPr>
                        <a:t>0.34</a:t>
                      </a:r>
                    </a:p>
                  </a:txBody>
                  <a:tcPr anchor="ctr" anchorCtr="1"/>
                </a:tc>
              </a:tr>
            </a:tbl>
          </a:graphicData>
        </a:graphic>
      </p:graphicFrame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28800"/>
            <a:ext cx="4419600" cy="2650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28600" y="16002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Transfer Line BPM </a:t>
            </a:r>
            <a:r>
              <a:rPr lang="en-US" dirty="0" smtClean="0">
                <a:latin typeface="Arial"/>
                <a:cs typeface="Arial"/>
              </a:rPr>
              <a:t>Ø140mm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15834</TotalTime>
  <Words>1109</Words>
  <Application>Microsoft Office PowerPoint</Application>
  <PresentationFormat>On-screen Show (4:3)</PresentationFormat>
  <Paragraphs>451</Paragraphs>
  <Slides>30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Concourse</vt:lpstr>
      <vt:lpstr>Equation</vt:lpstr>
      <vt:lpstr>BI Day 2012   The Beam Position System for LINAC4</vt:lpstr>
      <vt:lpstr>Presentation index</vt:lpstr>
      <vt:lpstr>Linac4 accelerator</vt:lpstr>
      <vt:lpstr>BPM layout and specs for Linac4</vt:lpstr>
      <vt:lpstr>Transfer function of the test stand BPM</vt:lpstr>
      <vt:lpstr>Dealing with low-b beams</vt:lpstr>
      <vt:lpstr>Many different BPM variants</vt:lpstr>
      <vt:lpstr>Lab test bench</vt:lpstr>
      <vt:lpstr>BPM sensitivity at 352MHz</vt:lpstr>
      <vt:lpstr>Acquisition chain</vt:lpstr>
      <vt:lpstr>Signal processing</vt:lpstr>
      <vt:lpstr>Calibration procedure</vt:lpstr>
      <vt:lpstr>Calibration : raw data</vt:lpstr>
      <vt:lpstr>Calibration : processed data</vt:lpstr>
      <vt:lpstr>Commissioning with proton beam</vt:lpstr>
      <vt:lpstr>First raw beam data</vt:lpstr>
      <vt:lpstr>Position measurement</vt:lpstr>
      <vt:lpstr>Intensity measurement</vt:lpstr>
      <vt:lpstr>Phase measurement</vt:lpstr>
      <vt:lpstr>To-do list</vt:lpstr>
      <vt:lpstr>Summary and conclusion</vt:lpstr>
      <vt:lpstr>Acknowledgements</vt:lpstr>
      <vt:lpstr>Slide 23</vt:lpstr>
      <vt:lpstr>Sensibility measurement</vt:lpstr>
      <vt:lpstr>Analog card block diagram</vt:lpstr>
      <vt:lpstr>Lab measurement</vt:lpstr>
      <vt:lpstr>Analog board characteristics</vt:lpstr>
      <vt:lpstr>Acquisition chain</vt:lpstr>
      <vt:lpstr>Dealing with low-b beams</vt:lpstr>
      <vt:lpstr>Intensity and position measurement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msordet</dc:creator>
  <cp:lastModifiedBy>msordet</cp:lastModifiedBy>
  <cp:revision>959</cp:revision>
  <dcterms:created xsi:type="dcterms:W3CDTF">2009-05-21T13:30:50Z</dcterms:created>
  <dcterms:modified xsi:type="dcterms:W3CDTF">2012-12-05T16:21:59Z</dcterms:modified>
</cp:coreProperties>
</file>