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8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34"/>
  </p:notesMasterIdLst>
  <p:sldIdLst>
    <p:sldId id="256" r:id="rId2"/>
    <p:sldId id="257" r:id="rId3"/>
    <p:sldId id="307" r:id="rId4"/>
    <p:sldId id="258" r:id="rId5"/>
    <p:sldId id="259" r:id="rId6"/>
    <p:sldId id="260" r:id="rId7"/>
    <p:sldId id="261" r:id="rId8"/>
    <p:sldId id="308" r:id="rId9"/>
    <p:sldId id="295" r:id="rId10"/>
    <p:sldId id="262" r:id="rId11"/>
    <p:sldId id="306" r:id="rId12"/>
    <p:sldId id="298" r:id="rId13"/>
    <p:sldId id="296" r:id="rId14"/>
    <p:sldId id="309" r:id="rId15"/>
    <p:sldId id="310" r:id="rId16"/>
    <p:sldId id="311" r:id="rId17"/>
    <p:sldId id="297" r:id="rId18"/>
    <p:sldId id="299" r:id="rId19"/>
    <p:sldId id="300" r:id="rId20"/>
    <p:sldId id="268" r:id="rId21"/>
    <p:sldId id="275" r:id="rId22"/>
    <p:sldId id="278" r:id="rId23"/>
    <p:sldId id="267" r:id="rId24"/>
    <p:sldId id="270" r:id="rId25"/>
    <p:sldId id="301" r:id="rId26"/>
    <p:sldId id="302" r:id="rId27"/>
    <p:sldId id="303" r:id="rId28"/>
    <p:sldId id="304" r:id="rId29"/>
    <p:sldId id="305" r:id="rId30"/>
    <p:sldId id="273" r:id="rId31"/>
    <p:sldId id="274" r:id="rId32"/>
    <p:sldId id="289" r:id="rId3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900"/>
    <a:srgbClr val="CCECFF"/>
    <a:srgbClr val="99CCFF"/>
    <a:srgbClr val="66CC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0" autoAdjust="0"/>
    <p:restoredTop sz="89400" autoAdjust="0"/>
  </p:normalViewPr>
  <p:slideViewPr>
    <p:cSldViewPr>
      <p:cViewPr>
        <p:scale>
          <a:sx n="90" d="100"/>
          <a:sy n="90" d="100"/>
        </p:scale>
        <p:origin x="-1368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2010-2011\AGO\pyramide-2010-201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80"/>
      <c:hPercent val="50"/>
      <c:rotY val="27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243517474633593"/>
          <c:y val="0.19961612284069194"/>
          <c:w val="0.35512965050732775"/>
          <c:h val="0.602687140115163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25400">
              <a:noFill/>
            </a:ln>
          </c:spPr>
          <c:explosion val="25"/>
          <c:dPt>
            <c:idx val="1"/>
            <c:bubble3D val="0"/>
            <c:spPr>
              <a:solidFill>
                <a:srgbClr val="993366"/>
              </a:solidFill>
              <a:ln w="25400">
                <a:noFill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25400">
                <a:noFill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25400">
                <a:noFill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25400">
                <a:noFill/>
              </a:ln>
            </c:spPr>
          </c:dPt>
          <c:dPt>
            <c:idx val="5"/>
            <c:bubble3D val="0"/>
            <c:spPr>
              <a:solidFill>
                <a:srgbClr val="FF8080"/>
              </a:solidFill>
              <a:ln w="25400">
                <a:noFill/>
              </a:ln>
            </c:spPr>
          </c:dPt>
          <c:dLbls>
            <c:dLbl>
              <c:idx val="0"/>
              <c:layout>
                <c:manualLayout>
                  <c:x val="-7.4215069226831992E-2"/>
                  <c:y val="1.824688580594096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643742953776911E-2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6140548665914664E-2"/>
                  <c:y val="2.23048327137548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888109674002181E-2"/>
                  <c:y val="5.6297129525477024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6915226352061485E-2"/>
                  <c:y val="8.45494313210852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5301866860780011E-2"/>
                  <c:y val="6.48325197354174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7.7200744495438914E-2"/>
                  <c:y val="7.656919279142150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8.7185268695978924E-2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000000"/>
              </a:solidFill>
              <a:ln w="25400">
                <a:noFill/>
              </a:ln>
            </c:spPr>
            <c:txPr>
              <a:bodyPr/>
              <a:lstStyle/>
              <a:p>
                <a:pPr algn="ctr" rtl="1">
                  <a:defRPr sz="1200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Membres!$A$6:$A$11</c:f>
              <c:strCache>
                <c:ptCount val="6"/>
                <c:pt idx="0">
                  <c:v>Cours alpin</c:v>
                </c:pt>
                <c:pt idx="1">
                  <c:v>Cours snowboard</c:v>
                </c:pt>
                <c:pt idx="2">
                  <c:v>Cours ski de fond</c:v>
                </c:pt>
                <c:pt idx="3">
                  <c:v>Rando</c:v>
                </c:pt>
                <c:pt idx="4">
                  <c:v>Fitness</c:v>
                </c:pt>
                <c:pt idx="5">
                  <c:v>Sans activites</c:v>
                </c:pt>
              </c:strCache>
            </c:strRef>
          </c:cat>
          <c:val>
            <c:numRef>
              <c:f>Membres!$C$6:$C$11</c:f>
              <c:numCache>
                <c:formatCode>0%</c:formatCode>
                <c:ptCount val="6"/>
                <c:pt idx="0">
                  <c:v>0.34458259325044877</c:v>
                </c:pt>
                <c:pt idx="1">
                  <c:v>8.0817051509769228E-2</c:v>
                </c:pt>
                <c:pt idx="2">
                  <c:v>0.105683836589698</c:v>
                </c:pt>
                <c:pt idx="3">
                  <c:v>0.10834813499111927</c:v>
                </c:pt>
                <c:pt idx="4">
                  <c:v>0.13410301953818787</c:v>
                </c:pt>
                <c:pt idx="5">
                  <c:v>0.22646536412078294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C843389E-6F8C-4EA4-8366-A87086D9F1B2}" type="datetimeFigureOut">
              <a:rPr lang="en-US"/>
              <a:pPr>
                <a:defRPr/>
              </a:pPr>
              <a:t>11/7/2012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CE511244-F40E-480D-8812-BB5A12AFA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02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ustom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2850" y="142875"/>
            <a:ext cx="635793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9"/>
          <p:cNvCxnSpPr/>
          <p:nvPr userDrawn="1"/>
        </p:nvCxnSpPr>
        <p:spPr>
          <a:xfrm>
            <a:off x="142875" y="1641475"/>
            <a:ext cx="8858250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" name="Straight Connector 11"/>
          <p:cNvCxnSpPr/>
          <p:nvPr userDrawn="1"/>
        </p:nvCxnSpPr>
        <p:spPr>
          <a:xfrm rot="5400000">
            <a:off x="1453356" y="958057"/>
            <a:ext cx="163036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13"/>
          <p:cNvSpPr txBox="1"/>
          <p:nvPr userDrawn="1"/>
        </p:nvSpPr>
        <p:spPr>
          <a:xfrm>
            <a:off x="179388" y="206375"/>
            <a:ext cx="2017712" cy="1004888"/>
          </a:xfrm>
          <a:prstGeom prst="rect">
            <a:avLst/>
          </a:prstGeom>
          <a:noFill/>
          <a:effectLst>
            <a:outerShdw blurRad="76200" dist="762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Aft>
                <a:spcPts val="1200"/>
              </a:spcAft>
              <a:defRPr/>
            </a:pPr>
            <a:r>
              <a:rPr lang="en-US" sz="2400" b="1" dirty="0">
                <a:solidFill>
                  <a:srgbClr val="000066"/>
                </a:solidFill>
                <a:latin typeface="Calibri" pitchFamily="34" charset="0"/>
              </a:rPr>
              <a:t>Info Meeting</a:t>
            </a:r>
          </a:p>
          <a:p>
            <a:pPr algn="ctr">
              <a:lnSpc>
                <a:spcPct val="50000"/>
              </a:lnSpc>
              <a:spcAft>
                <a:spcPts val="12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8</a:t>
            </a:r>
            <a:r>
              <a:rPr lang="en-US" baseline="30000" dirty="0" smtClean="0">
                <a:solidFill>
                  <a:srgbClr val="002060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Nov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2012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lnSpc>
                <a:spcPct val="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1400" b="1" dirty="0" smtClean="0">
                <a:solidFill>
                  <a:srgbClr val="002060"/>
                </a:solidFill>
                <a:latin typeface="Calibri" pitchFamily="34" charset="0"/>
              </a:rPr>
              <a:t>ski.club@cern.ch</a:t>
            </a:r>
            <a:endParaRPr lang="en-US" sz="1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" name="TextBox 14"/>
          <p:cNvSpPr txBox="1"/>
          <p:nvPr userDrawn="1"/>
        </p:nvSpPr>
        <p:spPr>
          <a:xfrm>
            <a:off x="401638" y="1296988"/>
            <a:ext cx="1577975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>
                <a:solidFill>
                  <a:srgbClr val="002060"/>
                </a:solidFill>
                <a:latin typeface="Calibri" pitchFamily="34" charset="0"/>
              </a:rPr>
              <a:t>http://cern.ch/club-ski/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688886E3-43D4-4B5F-A9E2-219FC20CC80E}" type="datetime1">
              <a:rPr lang="en-US" smtClean="0"/>
              <a:pPr>
                <a:defRPr/>
              </a:pPr>
              <a:t>11/7/2012</a:t>
            </a:fld>
            <a:endParaRPr lang="en-US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EC2265B-E370-4746-B099-71E1F0DF1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27313" y="549275"/>
            <a:ext cx="6070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57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2682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69AE2F2-B2F8-4011-8AC0-C38BDD336A42}" type="datetime1">
              <a:rPr lang="en-US"/>
              <a:pPr>
                <a:defRPr/>
              </a:pPr>
              <a:t>11/7/2012</a:t>
            </a:fld>
            <a:endParaRPr lang="en-US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D52316F-1CC4-4CBD-A937-538C8B013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club-ski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club-ski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ki.club@cern.ch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mailto:ski.club@cern.ch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mailto:ski.club@cern.ch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club-ski/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cern.ch/club-ski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sites.google.com/site/cernskiclub/bienvenue/randomainf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sites.google.com/site/cernskiclub/Home/membership/shop-discount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club-ski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club-ski" TargetMode="External"/><Relationship Id="rId2" Type="http://schemas.openxmlformats.org/officeDocument/2006/relationships/hyperlink" Target="mailto:ski.club@cern.ch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hyperlink" Target="http://cern.ch/club-ski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1BA555-AEF1-4EF3-8463-22CCDFC2002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79388" y="1792288"/>
            <a:ext cx="32781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solidFill>
                  <a:schemeClr val="accent1"/>
                </a:solidFill>
                <a:latin typeface="Chiller" pitchFamily="82" charset="0"/>
              </a:rPr>
              <a:t>Welcome</a:t>
            </a: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857250" y="3357563"/>
            <a:ext cx="72009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9600">
                <a:solidFill>
                  <a:schemeClr val="accent1"/>
                </a:solidFill>
                <a:latin typeface="Chiller" pitchFamily="82" charset="0"/>
              </a:rPr>
              <a:t>Bienvenue  Witamy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4283075" y="1785938"/>
            <a:ext cx="43148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9600">
                <a:solidFill>
                  <a:schemeClr val="accent1"/>
                </a:solidFill>
                <a:latin typeface="Chiller" pitchFamily="82" charset="0"/>
              </a:rPr>
              <a:t>Bienvenidos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207963" y="4960938"/>
            <a:ext cx="44418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9600">
                <a:solidFill>
                  <a:schemeClr val="accent1"/>
                </a:solidFill>
                <a:latin typeface="Chiller" pitchFamily="82" charset="0"/>
              </a:rPr>
              <a:t>WillKommen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4975225" y="4953000"/>
            <a:ext cx="39179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9600">
                <a:solidFill>
                  <a:schemeClr val="accent1"/>
                </a:solidFill>
                <a:latin typeface="Chiller" pitchFamily="82" charset="0"/>
              </a:rPr>
              <a:t>Benvenuto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04EB07-D7E5-4BBB-99B8-1F70EA95578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0242" name="Rectangle 5"/>
          <p:cNvSpPr>
            <a:spLocks noGrp="1"/>
          </p:cNvSpPr>
          <p:nvPr>
            <p:ph type="title" idx="4294967295"/>
          </p:nvPr>
        </p:nvSpPr>
        <p:spPr>
          <a:xfrm>
            <a:off x="2627313" y="549275"/>
            <a:ext cx="6048375" cy="854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4400" dirty="0" smtClean="0">
                <a:solidFill>
                  <a:schemeClr val="bg1"/>
                </a:solidFill>
                <a:latin typeface="Calibri" pitchFamily="34" charset="0"/>
              </a:rPr>
              <a:t>2012/2013 </a:t>
            </a:r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fees €</a:t>
            </a:r>
          </a:p>
        </p:txBody>
      </p:sp>
      <p:graphicFrame>
        <p:nvGraphicFramePr>
          <p:cNvPr id="24659" name="Group 8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19638736"/>
              </p:ext>
            </p:extLst>
          </p:nvPr>
        </p:nvGraphicFramePr>
        <p:xfrm>
          <a:off x="455613" y="1772816"/>
          <a:ext cx="8077200" cy="4360998"/>
        </p:xfrm>
        <a:graphic>
          <a:graphicData uri="http://schemas.openxmlformats.org/drawingml/2006/table">
            <a:tbl>
              <a:tblPr/>
              <a:tblGrid>
                <a:gridCol w="2532211"/>
                <a:gridCol w="960289"/>
                <a:gridCol w="698500"/>
                <a:gridCol w="1600200"/>
                <a:gridCol w="1133499"/>
                <a:gridCol w="1152501"/>
              </a:tblGrid>
              <a:tr h="3721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Club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Carte </a:t>
                      </a:r>
                      <a:r>
                        <a:rPr kumimoji="0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Neige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**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Activity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18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Snowboard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lessons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and ski pass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9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18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Downhill ski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lessons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and ski pass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73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Downhill ski/snowboard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outing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and ski pass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3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Cross country ski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lessons + 1 outing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25.50*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64.50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29.50*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105.50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5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ski pass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40/30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Ski touring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Ski fitness/General fitness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GIA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USCA *** (to be confirmed)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13.50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32" name="Text Box 92"/>
          <p:cNvSpPr txBox="1">
            <a:spLocks noChangeArrowheads="1"/>
          </p:cNvSpPr>
          <p:nvPr/>
        </p:nvSpPr>
        <p:spPr bwMode="auto">
          <a:xfrm>
            <a:off x="35496" y="6356176"/>
            <a:ext cx="4224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>
                <a:latin typeface="Calibri" pitchFamily="34" charset="0"/>
              </a:rPr>
              <a:t>Many other possibilities : family card, 1 outing, multi activity, etc.</a:t>
            </a:r>
          </a:p>
          <a:p>
            <a:pPr eaLnBrk="0" hangingPunct="0"/>
            <a:r>
              <a:rPr lang="en-US" sz="1200" dirty="0">
                <a:latin typeface="Calibri" pitchFamily="34" charset="0"/>
                <a:sym typeface="Wingdings" pitchFamily="2" charset="2"/>
              </a:rPr>
              <a:t> Contact us for more information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0333" name="Text Box 93"/>
          <p:cNvSpPr txBox="1">
            <a:spLocks noChangeArrowheads="1"/>
          </p:cNvSpPr>
          <p:nvPr/>
        </p:nvSpPr>
        <p:spPr bwMode="auto">
          <a:xfrm>
            <a:off x="54546" y="6122813"/>
            <a:ext cx="26876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1200">
                <a:latin typeface="Calibri" pitchFamily="34" charset="0"/>
              </a:rPr>
              <a:t>« Ticket découverte »</a:t>
            </a:r>
            <a:r>
              <a:rPr lang="en-US" sz="1200">
                <a:latin typeface="Calibri" pitchFamily="34" charset="0"/>
              </a:rPr>
              <a:t>: 48h validity, once</a:t>
            </a:r>
          </a:p>
        </p:txBody>
      </p:sp>
      <p:sp>
        <p:nvSpPr>
          <p:cNvPr id="10334" name="Text Box 94"/>
          <p:cNvSpPr txBox="1">
            <a:spLocks noChangeArrowheads="1"/>
          </p:cNvSpPr>
          <p:nvPr/>
        </p:nvSpPr>
        <p:spPr bwMode="auto">
          <a:xfrm>
            <a:off x="4211960" y="6167045"/>
            <a:ext cx="3646511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>
                <a:latin typeface="Calibri" pitchFamily="34" charset="0"/>
              </a:rPr>
              <a:t>* if downhill ski +</a:t>
            </a:r>
            <a:r>
              <a:rPr lang="en-US" sz="1200" dirty="0" smtClean="0">
                <a:latin typeface="Calibri" pitchFamily="34" charset="0"/>
              </a:rPr>
              <a:t>15 </a:t>
            </a:r>
            <a:r>
              <a:rPr lang="en-US" sz="1200" dirty="0">
                <a:latin typeface="Calibri" pitchFamily="34" charset="0"/>
              </a:rPr>
              <a:t>€</a:t>
            </a:r>
          </a:p>
          <a:p>
            <a:pPr eaLnBrk="0" hangingPunct="0"/>
            <a:r>
              <a:rPr lang="en-US" sz="1200" dirty="0">
                <a:latin typeface="Calibri" pitchFamily="34" charset="0"/>
              </a:rPr>
              <a:t>** FFS: </a:t>
            </a:r>
            <a:r>
              <a:rPr lang="en-US" sz="1200" dirty="0" smtClean="0">
                <a:latin typeface="Calibri" pitchFamily="34" charset="0"/>
              </a:rPr>
              <a:t>30% (13.56 </a:t>
            </a:r>
            <a:r>
              <a:rPr lang="en-US" sz="1200" dirty="0">
                <a:latin typeface="Calibri" pitchFamily="34" charset="0"/>
              </a:rPr>
              <a:t>€</a:t>
            </a:r>
            <a:r>
              <a:rPr lang="en-US" sz="1200" dirty="0" smtClean="0">
                <a:latin typeface="Calibri" pitchFamily="34" charset="0"/>
              </a:rPr>
              <a:t>), </a:t>
            </a:r>
            <a:r>
              <a:rPr lang="en-US" sz="1200" dirty="0" err="1" smtClean="0">
                <a:latin typeface="Calibri" pitchFamily="34" charset="0"/>
              </a:rPr>
              <a:t>Comite</a:t>
            </a:r>
            <a:r>
              <a:rPr lang="en-US" sz="1200" dirty="0" smtClean="0">
                <a:latin typeface="Calibri" pitchFamily="34" charset="0"/>
              </a:rPr>
              <a:t> Mt Blanc 16.5% (7.44 €), </a:t>
            </a:r>
          </a:p>
          <a:p>
            <a:pPr eaLnBrk="0" hangingPunct="0"/>
            <a:r>
              <a:rPr lang="en-US" sz="1200" dirty="0" smtClean="0">
                <a:latin typeface="Calibri" pitchFamily="34" charset="0"/>
              </a:rPr>
              <a:t>Optional insurance</a:t>
            </a:r>
            <a:r>
              <a:rPr lang="en-US" sz="1200" dirty="0">
                <a:latin typeface="Calibri" pitchFamily="34" charset="0"/>
              </a:rPr>
              <a:t>: </a:t>
            </a:r>
            <a:r>
              <a:rPr lang="en-US" sz="1200" dirty="0" smtClean="0">
                <a:latin typeface="Calibri" pitchFamily="34" charset="0"/>
              </a:rPr>
              <a:t>43.5% </a:t>
            </a:r>
            <a:r>
              <a:rPr lang="en-US" sz="1200" dirty="0">
                <a:latin typeface="Calibri" pitchFamily="34" charset="0"/>
              </a:rPr>
              <a:t>(</a:t>
            </a:r>
            <a:r>
              <a:rPr lang="en-US" sz="1200" dirty="0" smtClean="0">
                <a:latin typeface="Calibri" pitchFamily="34" charset="0"/>
              </a:rPr>
              <a:t>19.50+4 </a:t>
            </a:r>
            <a:r>
              <a:rPr lang="en-US" sz="1200" dirty="0">
                <a:latin typeface="Calibri" pitchFamily="34" charset="0"/>
              </a:rPr>
              <a:t>€</a:t>
            </a:r>
            <a:r>
              <a:rPr lang="en-US" sz="1200" dirty="0" smtClean="0">
                <a:latin typeface="Calibri" pitchFamily="34" charset="0"/>
              </a:rPr>
              <a:t>)</a:t>
            </a:r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5722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5"/>
          <p:cNvSpPr txBox="1">
            <a:spLocks/>
          </p:cNvSpPr>
          <p:nvPr/>
        </p:nvSpPr>
        <p:spPr bwMode="auto">
          <a:xfrm>
            <a:off x="2779713" y="7016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For what do you pay for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Note for new members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457200" y="1855788"/>
            <a:ext cx="82296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To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get a carte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neige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members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have to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provide a medical certificate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 “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non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contre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indication à la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pratique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du ski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”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baseline="0" dirty="0" smtClean="0">
                <a:latin typeface="Calibri" pitchFamily="34" charset="0"/>
              </a:rPr>
              <a:t>To</a:t>
            </a:r>
            <a:r>
              <a:rPr lang="en-US" sz="2400" dirty="0" smtClean="0">
                <a:latin typeface="Calibri" pitchFamily="34" charset="0"/>
              </a:rPr>
              <a:t> get one: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Go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to a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french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/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swiss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doctor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baseline="0" dirty="0" smtClean="0">
                <a:latin typeface="Calibri" pitchFamily="34" charset="0"/>
              </a:rPr>
              <a:t>Usually</a:t>
            </a:r>
            <a:r>
              <a:rPr lang="en-US" sz="2400" dirty="0" smtClean="0">
                <a:latin typeface="Calibri" pitchFamily="34" charset="0"/>
              </a:rPr>
              <a:t> r</a:t>
            </a:r>
            <a:r>
              <a:rPr lang="en-US" sz="2400" baseline="0" dirty="0" smtClean="0">
                <a:latin typeface="Calibri" pitchFamily="34" charset="0"/>
              </a:rPr>
              <a:t>e-</a:t>
            </a:r>
            <a:r>
              <a:rPr lang="en-US" sz="2400" baseline="0" dirty="0" err="1" smtClean="0">
                <a:latin typeface="Calibri" pitchFamily="34" charset="0"/>
              </a:rPr>
              <a:t>imbursed</a:t>
            </a:r>
            <a:r>
              <a:rPr lang="en-US" sz="2400" dirty="0" smtClean="0">
                <a:latin typeface="Calibri" pitchFamily="34" charset="0"/>
              </a:rPr>
              <a:t> by your medical insurance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The medical certificate must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done by a medical doctor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(not a dentist)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b="1" baseline="0" dirty="0" smtClean="0">
                <a:latin typeface="Calibri" pitchFamily="34" charset="0"/>
              </a:rPr>
              <a:t>Contains</a:t>
            </a:r>
            <a:r>
              <a:rPr lang="en-US" sz="2400" dirty="0" smtClean="0">
                <a:latin typeface="Calibri" pitchFamily="34" charset="0"/>
              </a:rPr>
              <a:t> the sentence “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non </a:t>
            </a:r>
            <a:r>
              <a:rPr lang="en-US" sz="3200" b="1" dirty="0" err="1" smtClean="0">
                <a:solidFill>
                  <a:srgbClr val="FF0000"/>
                </a:solidFill>
                <a:latin typeface="Calibri" pitchFamily="34" charset="0"/>
              </a:rPr>
              <a:t>contre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 indication à la </a:t>
            </a:r>
            <a:r>
              <a:rPr lang="en-US" sz="3200" b="1" dirty="0" err="1" smtClean="0">
                <a:solidFill>
                  <a:srgbClr val="FF0000"/>
                </a:solidFill>
                <a:latin typeface="Calibri" pitchFamily="34" charset="0"/>
              </a:rPr>
              <a:t>pratique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 du ski</a:t>
            </a:r>
            <a:r>
              <a:rPr lang="en-US" sz="2400" dirty="0" smtClean="0">
                <a:latin typeface="Calibri" pitchFamily="34" charset="0"/>
              </a:rPr>
              <a:t>”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80000"/>
              </a:lnSpc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How to register to 5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lessons, 5 outings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downhill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ski/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snowboard cross country, ski touring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457200" y="1855788"/>
            <a:ext cx="82296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Pre-registration: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hlinkClick r:id="rId2"/>
              </a:rPr>
              <a:t>http://cern.ch/club-ski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baseline="0" dirty="0" smtClean="0">
                <a:latin typeface="Calibri" pitchFamily="34" charset="0"/>
              </a:rPr>
              <a:t>Select</a:t>
            </a:r>
            <a:r>
              <a:rPr lang="en-US" sz="2000" dirty="0" smtClean="0">
                <a:latin typeface="Calibri" pitchFamily="34" charset="0"/>
              </a:rPr>
              <a:t> you activities, you can select more than one: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E.g.: downhill ski and USCA</a:t>
            </a:r>
          </a:p>
          <a:p>
            <a:pPr marL="1257300" lvl="2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For downhill, snowboard, ski touring and cross country: carte </a:t>
            </a:r>
            <a:r>
              <a:rPr lang="en-US" sz="2000" dirty="0" err="1" smtClean="0">
                <a:latin typeface="Calibri" pitchFamily="34" charset="0"/>
              </a:rPr>
              <a:t>neige</a:t>
            </a:r>
            <a:r>
              <a:rPr lang="en-US" sz="2000" dirty="0" smtClean="0">
                <a:latin typeface="Calibri" pitchFamily="34" charset="0"/>
              </a:rPr>
              <a:t> (with optional insurance) automatically added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downhill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and snowboard lesson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 registration for 5 lessons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Payment:  pay what you’ve selected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baseline="0" dirty="0" smtClean="0">
                <a:latin typeface="Calibri" pitchFamily="34" charset="0"/>
                <a:sym typeface="Wingdings" pitchFamily="2" charset="2"/>
              </a:rPr>
              <a:t>2012 members</a:t>
            </a: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: online payment (</a:t>
            </a:r>
            <a:r>
              <a:rPr lang="en-US" sz="2000" dirty="0" err="1" smtClean="0">
                <a:latin typeface="Calibri" pitchFamily="34" charset="0"/>
                <a:sym typeface="Wingdings" pitchFamily="2" charset="2"/>
              </a:rPr>
              <a:t>paypal</a:t>
            </a: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) until the 20/12/2012</a:t>
            </a:r>
            <a:endParaRPr lang="en-US" sz="2000" dirty="0" smtClean="0">
              <a:latin typeface="Calibri" pitchFamily="34" charset="0"/>
              <a:sym typeface="Wingdings" pitchFamily="2" charset="2"/>
            </a:endParaRP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baseline="0" dirty="0" smtClean="0">
                <a:latin typeface="Calibri" pitchFamily="34" charset="0"/>
                <a:sym typeface="Wingdings" pitchFamily="2" charset="2"/>
              </a:rPr>
              <a:t>New </a:t>
            </a:r>
            <a:r>
              <a:rPr lang="en-US" sz="2000" baseline="0" dirty="0" smtClean="0">
                <a:latin typeface="Calibri" pitchFamily="34" charset="0"/>
                <a:sym typeface="Wingdings" pitchFamily="2" charset="2"/>
              </a:rPr>
              <a:t>members: must</a:t>
            </a: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 come to the permanence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with a valid medical certificate</a:t>
            </a: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 from 15/11 to 20/12 every Thursday </a:t>
            </a:r>
            <a:r>
              <a:rPr lang="en-US" sz="2000" dirty="0" smtClean="0">
                <a:latin typeface="Calibri" pitchFamily="34" charset="0"/>
              </a:rPr>
              <a:t>@ 1</a:t>
            </a:r>
            <a:r>
              <a:rPr lang="en-US" sz="2000" baseline="30000" dirty="0" smtClean="0">
                <a:latin typeface="Calibri" pitchFamily="34" charset="0"/>
              </a:rPr>
              <a:t>st</a:t>
            </a:r>
            <a:r>
              <a:rPr lang="en-US" sz="2000" dirty="0" smtClean="0">
                <a:latin typeface="Calibri" pitchFamily="34" charset="0"/>
              </a:rPr>
              <a:t> floor Restaurant 2 (Build. 504) from 18h00 to 19h00.</a:t>
            </a:r>
            <a:endParaRPr lang="en-US" sz="2000" baseline="0" dirty="0" smtClean="0">
              <a:latin typeface="Calibri" pitchFamily="34" charset="0"/>
              <a:sym typeface="Wingdings" pitchFamily="2" charset="2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baseline="0" dirty="0" smtClean="0">
                <a:latin typeface="Calibri" pitchFamily="34" charset="0"/>
                <a:sym typeface="Wingdings" pitchFamily="2" charset="2"/>
              </a:rPr>
              <a:t>Still possible to cancel or</a:t>
            </a: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 re-register to one lesson before the 20/12/2012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Ski touring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 payment permanence will start the 15/11/2012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Cross country payment permanence will start the 29/11/2012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80000"/>
              </a:lnSpc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Filling the web form</a:t>
            </a:r>
          </a:p>
        </p:txBody>
      </p:sp>
      <p:pic>
        <p:nvPicPr>
          <p:cNvPr id="5" name="Image 1"/>
          <p:cNvPicPr/>
          <p:nvPr/>
        </p:nvPicPr>
        <p:blipFill>
          <a:blip r:embed="rId2"/>
          <a:stretch>
            <a:fillRect/>
          </a:stretch>
        </p:blipFill>
        <p:spPr>
          <a:xfrm>
            <a:off x="3131840" y="1988840"/>
            <a:ext cx="5904656" cy="4179939"/>
          </a:xfrm>
          <a:prstGeom prst="rect">
            <a:avLst/>
          </a:prstGeom>
        </p:spPr>
      </p:pic>
      <p:sp>
        <p:nvSpPr>
          <p:cNvPr id="6" name="Rectangle 3"/>
          <p:cNvSpPr txBox="1">
            <a:spLocks/>
          </p:cNvSpPr>
          <p:nvPr/>
        </p:nvSpPr>
        <p:spPr bwMode="auto">
          <a:xfrm>
            <a:off x="107504" y="1844823"/>
            <a:ext cx="3024336" cy="432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>
                <a:latin typeface="Calibri" pitchFamily="34" charset="0"/>
              </a:rPr>
              <a:t>From: </a:t>
            </a:r>
            <a:r>
              <a:rPr lang="en-US" sz="2000" dirty="0">
                <a:latin typeface="Calibri" pitchFamily="34" charset="0"/>
                <a:hlinkClick r:id="rId3"/>
              </a:rPr>
              <a:t>http://cern.ch/club-ski</a:t>
            </a:r>
            <a:r>
              <a:rPr lang="en-US" sz="2000" dirty="0">
                <a:latin typeface="Calibri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000" dirty="0" smtClean="0">
                <a:latin typeface="Calibri" pitchFamily="34" charset="0"/>
              </a:rPr>
              <a:t>Fill the form, give a correct email.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Before clicking on “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enregistrer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” print it!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your credential user id and password will be sent to the email in the </a:t>
            </a:r>
            <a:r>
              <a:rPr lang="en-US" dirty="0" smtClean="0">
                <a:latin typeface="Calibri" pitchFamily="34" charset="0"/>
              </a:rPr>
              <a:t>following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24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hours. </a:t>
            </a:r>
          </a:p>
          <a:p>
            <a:pPr marL="285750" lvl="0" indent="-285750"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</a:rPr>
              <a:t>Mail sent by “</a:t>
            </a:r>
            <a:r>
              <a:rPr lang="en-US" dirty="0" smtClean="0">
                <a:solidFill>
                  <a:srgbClr val="FF0000"/>
                </a:solidFill>
              </a:rPr>
              <a:t>delivery@critsend.com </a:t>
            </a:r>
            <a:r>
              <a:rPr lang="en-US" dirty="0">
                <a:solidFill>
                  <a:srgbClr val="FF0000"/>
                </a:solidFill>
              </a:rPr>
              <a:t>[mailto:delivery@critsend.com] </a:t>
            </a:r>
            <a:r>
              <a:rPr lang="en-US" b="1" dirty="0">
                <a:solidFill>
                  <a:srgbClr val="FF0000"/>
                </a:solidFill>
              </a:rPr>
              <a:t>On Behalf Of </a:t>
            </a:r>
            <a:r>
              <a:rPr lang="en-US" dirty="0">
                <a:solidFill>
                  <a:srgbClr val="FF0000"/>
                </a:solidFill>
              </a:rPr>
              <a:t>SKI CLUB DU </a:t>
            </a:r>
            <a:r>
              <a:rPr lang="en-US" dirty="0" smtClean="0">
                <a:solidFill>
                  <a:srgbClr val="FF0000"/>
                </a:solidFill>
              </a:rPr>
              <a:t>CERN</a:t>
            </a:r>
            <a:r>
              <a:rPr lang="en-US" dirty="0">
                <a:solidFill>
                  <a:srgbClr val="FF0000"/>
                </a:solidFill>
              </a:rPr>
              <a:t>”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If not mail to </a:t>
            </a:r>
            <a:r>
              <a:rPr lang="en-GB" sz="2000" dirty="0">
                <a:latin typeface="Calibri" pitchFamily="34" charset="0"/>
                <a:hlinkClick r:id="rId4"/>
              </a:rPr>
              <a:t>ski.club@cern.ch</a:t>
            </a:r>
            <a:endParaRPr lang="en-GB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5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80000"/>
              </a:lnSpc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Selecting your activities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107504" y="1844823"/>
            <a:ext cx="2519809" cy="432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000" dirty="0" smtClean="0">
                <a:latin typeface="Calibri" pitchFamily="34" charset="0"/>
              </a:rPr>
              <a:t>From web account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Password</a:t>
            </a:r>
            <a:r>
              <a:rPr lang="en-GB" sz="2000" dirty="0" smtClean="0">
                <a:latin typeface="Calibri" pitchFamily="34" charset="0"/>
              </a:rPr>
              <a:t>, ID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lost, mail to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hlinkClick r:id="rId2"/>
              </a:rPr>
              <a:t>ski.club@cern.ch</a:t>
            </a:r>
            <a:endParaRPr kumimoji="0" lang="en-GB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sz="2000" dirty="0" smtClean="0">
                <a:latin typeface="Calibri" pitchFamily="34" charset="0"/>
              </a:rPr>
              <a:t>Select you activities and follow the instructions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sz="2000" dirty="0" smtClean="0">
                <a:latin typeface="Calibri" pitchFamily="34" charset="0"/>
              </a:rPr>
              <a:t>If needed come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at the permanence to pay with a valid medical certificate to complete the registration and pay.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44823"/>
            <a:ext cx="6162675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32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80000"/>
              </a:lnSpc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Selecting your activities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107504" y="1844823"/>
            <a:ext cx="2519809" cy="432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000" dirty="0" smtClean="0">
                <a:latin typeface="Calibri" pitchFamily="34" charset="0"/>
              </a:rPr>
              <a:t>From web account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Password</a:t>
            </a:r>
            <a:r>
              <a:rPr lang="en-GB" sz="2000" dirty="0" smtClean="0">
                <a:latin typeface="Calibri" pitchFamily="34" charset="0"/>
              </a:rPr>
              <a:t>, ID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lost, mail to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hlinkClick r:id="rId2"/>
              </a:rPr>
              <a:t>ski.club@cern.ch</a:t>
            </a:r>
            <a:endParaRPr kumimoji="0" lang="en-GB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sz="2000" dirty="0" smtClean="0">
                <a:latin typeface="Calibri" pitchFamily="34" charset="0"/>
              </a:rPr>
              <a:t>Select you activities and follow the instructions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sz="2000" dirty="0" smtClean="0">
                <a:latin typeface="Calibri" pitchFamily="34" charset="0"/>
              </a:rPr>
              <a:t>If needed come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at the permanence to pay with a valid medical certificate to complete the registration and pay.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93" y="1988840"/>
            <a:ext cx="6014480" cy="43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40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How to register to a after lessons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outing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457200" y="1855788"/>
            <a:ext cx="82296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From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your account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Select your outing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>
                <a:latin typeface="Calibri" pitchFamily="34" charset="0"/>
                <a:sym typeface="Wingdings" pitchFamily="2" charset="2"/>
              </a:rPr>
              <a:t>Payment before the outing:  pay what you’ve selected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>
                <a:latin typeface="Calibri" pitchFamily="34" charset="0"/>
                <a:sym typeface="Wingdings" pitchFamily="2" charset="2"/>
              </a:rPr>
              <a:t>online payment (</a:t>
            </a:r>
            <a:r>
              <a:rPr lang="en-US" sz="3200" dirty="0" err="1" smtClean="0">
                <a:latin typeface="Calibri" pitchFamily="34" charset="0"/>
                <a:sym typeface="Wingdings" pitchFamily="2" charset="2"/>
              </a:rPr>
              <a:t>paypal</a:t>
            </a:r>
            <a:r>
              <a:rPr lang="en-US" sz="3200" dirty="0" smtClean="0">
                <a:latin typeface="Calibri" pitchFamily="34" charset="0"/>
                <a:sym typeface="Wingdings" pitchFamily="2" charset="2"/>
              </a:rPr>
              <a:t>)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>
                <a:latin typeface="Calibri" pitchFamily="34" charset="0"/>
                <a:sym typeface="Wingdings" pitchFamily="2" charset="2"/>
              </a:rPr>
              <a:t>Thursday </a:t>
            </a:r>
            <a:r>
              <a:rPr lang="en-US" sz="3200" dirty="0" smtClean="0">
                <a:latin typeface="Calibri" pitchFamily="34" charset="0"/>
              </a:rPr>
              <a:t>@ 1</a:t>
            </a:r>
            <a:r>
              <a:rPr lang="en-US" sz="3200" baseline="30000" dirty="0" smtClean="0">
                <a:latin typeface="Calibri" pitchFamily="34" charset="0"/>
              </a:rPr>
              <a:t>st</a:t>
            </a:r>
            <a:r>
              <a:rPr lang="en-US" sz="3200" dirty="0" smtClean="0">
                <a:latin typeface="Calibri" pitchFamily="34" charset="0"/>
              </a:rPr>
              <a:t> floor Restaurant 2 (Build. 504) from 18h00 to 19h00.</a:t>
            </a:r>
            <a:endParaRPr lang="en-US" sz="3200" baseline="0" dirty="0" smtClean="0"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8BC99A-693F-45D1-8BD0-ACF751E1199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Downhill ski: more details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1855788"/>
            <a:ext cx="8568952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5 days lessons with certified instructors (MF1 or MF2 FFS)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Adult/child &gt; 8: full day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000" dirty="0" smtClean="0">
                <a:latin typeface="Calibri" pitchFamily="34" charset="0"/>
              </a:rPr>
              <a:t>One ski instructor per group of  about 8 students</a:t>
            </a:r>
            <a:endParaRPr lang="en-US" sz="2000" dirty="0" smtClean="0"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Same instructor for the 5 lessons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All levels: beginner </a:t>
            </a: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 advanced (0.0 to 3.5)</a:t>
            </a:r>
            <a:endParaRPr lang="en-US" sz="2000" dirty="0" smtClean="0"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“initiation ski </a:t>
            </a:r>
            <a:r>
              <a:rPr lang="en-US" sz="2000" dirty="0" err="1" smtClean="0">
                <a:latin typeface="Calibri" pitchFamily="34" charset="0"/>
              </a:rPr>
              <a:t>toute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neige</a:t>
            </a:r>
            <a:r>
              <a:rPr lang="en-US" sz="2000" dirty="0" smtClean="0">
                <a:latin typeface="Calibri" pitchFamily="34" charset="0"/>
              </a:rPr>
              <a:t>” if possible offered to level 3.5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Lesson in French and English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Pedagogical tool: 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F46774-16E1-46F3-A708-EDF07D2D14F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Snowboard: more details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5 days lessons with certified instructors (MF1 or MF2 FFS)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8 students/group maximum where possible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Change instructor each lesson to see all aspects of snowboarding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latin typeface="Calibri" pitchFamily="34" charset="0"/>
              </a:rPr>
              <a:t>Some instructors are qualified to </a:t>
            </a:r>
            <a:r>
              <a:rPr lang="en-US" sz="2000" dirty="0" smtClean="0">
                <a:latin typeface="Calibri" pitchFamily="34" charset="0"/>
              </a:rPr>
              <a:t>do “</a:t>
            </a:r>
            <a:r>
              <a:rPr lang="en-US" sz="2000" dirty="0" err="1" smtClean="0">
                <a:latin typeface="Calibri" pitchFamily="34" charset="0"/>
              </a:rPr>
              <a:t>toute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neige</a:t>
            </a:r>
            <a:r>
              <a:rPr lang="en-US" sz="2000" dirty="0" smtClean="0">
                <a:latin typeface="Calibri" pitchFamily="34" charset="0"/>
              </a:rPr>
              <a:t>” (hence </a:t>
            </a:r>
            <a:r>
              <a:rPr lang="en-US" sz="2000" dirty="0">
                <a:latin typeface="Calibri" pitchFamily="34" charset="0"/>
              </a:rPr>
              <a:t>all groups may have the opportunity to practice)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Lesson in French and English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All levels: beginner </a:t>
            </a: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 advanced, Freestyle and Carving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Pedagogical tool: video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Clearly defined group objectives allow the student to constantly improve their skills and/or styles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After lesson outing: no official guided group but everybody welcome to snowboard with the instructors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FA7F4A-5C97-4716-AD1B-EC2C2C12FC0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Roadmap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smtClean="0">
                <a:latin typeface="Calibri" pitchFamily="34" charset="0"/>
              </a:rPr>
              <a:t>General information: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>
                <a:latin typeface="Calibri" pitchFamily="34" charset="0"/>
              </a:rPr>
              <a:t>who, what, when, where</a:t>
            </a:r>
          </a:p>
          <a:p>
            <a:pPr eaLnBrk="1" hangingPunct="1">
              <a:lnSpc>
                <a:spcPct val="90000"/>
              </a:lnSpc>
            </a:pPr>
            <a:endParaRPr lang="en-US" sz="36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smtClean="0">
                <a:latin typeface="Calibri" pitchFamily="34" charset="0"/>
              </a:rPr>
              <a:t>Drink: as long as you want</a:t>
            </a:r>
          </a:p>
        </p:txBody>
      </p:sp>
      <p:pic>
        <p:nvPicPr>
          <p:cNvPr id="5124" name="Picture 4" descr="MCj041045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2997200"/>
            <a:ext cx="939800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3A27FF-E9A3-4070-9A23-7B7A49D3E52C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Downhill ski/Snowboard lessons (provisional)</a:t>
            </a:r>
          </a:p>
        </p:txBody>
      </p:sp>
      <p:graphicFrame>
        <p:nvGraphicFramePr>
          <p:cNvPr id="5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174353"/>
              </p:ext>
            </p:extLst>
          </p:nvPr>
        </p:nvGraphicFramePr>
        <p:xfrm>
          <a:off x="611560" y="1916832"/>
          <a:ext cx="7560840" cy="4644010"/>
        </p:xfrm>
        <a:graphic>
          <a:graphicData uri="http://schemas.openxmlformats.org/drawingml/2006/table">
            <a:tbl>
              <a:tblPr/>
              <a:tblGrid>
                <a:gridCol w="2808312"/>
                <a:gridCol w="4752528"/>
              </a:tblGrid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Sat. 12/01/2013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 Gets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Sun. 13/01/2013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 Gets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19/01/2013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St 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Gervais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20/01/2013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St 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Gervais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26/01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/2013</a:t>
                      </a:r>
                      <a:endParaRPr kumimoji="0" lang="en-US" sz="2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 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Contamines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27/01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/2013</a:t>
                      </a:r>
                      <a:endParaRPr kumimoji="0" lang="en-US" sz="2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 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Contamines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02/02/2013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La 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Clusaz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03/02/2013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La 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Clusaz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09/02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/2013</a:t>
                      </a:r>
                      <a:endParaRPr kumimoji="0" lang="en-US" sz="2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Avoriaz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10/02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/2013</a:t>
                      </a:r>
                      <a:endParaRPr kumimoji="0" lang="en-US" sz="2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Avoriaz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105E9C-2812-4F66-89D0-381503D2B5FB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5362" name="Rectangle 3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Downhill ski/Snowboard after lesson outing (provisional)</a:t>
            </a:r>
          </a:p>
        </p:txBody>
      </p:sp>
      <p:graphicFrame>
        <p:nvGraphicFramePr>
          <p:cNvPr id="5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052825"/>
              </p:ext>
            </p:extLst>
          </p:nvPr>
        </p:nvGraphicFramePr>
        <p:xfrm>
          <a:off x="323528" y="1916832"/>
          <a:ext cx="8064896" cy="4754880"/>
        </p:xfrm>
        <a:graphic>
          <a:graphicData uri="http://schemas.openxmlformats.org/drawingml/2006/table">
            <a:tbl>
              <a:tblPr/>
              <a:tblGrid>
                <a:gridCol w="2401793"/>
                <a:gridCol w="5663103"/>
              </a:tblGrid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Sat. 16/02/2013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sortie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concours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50 du ski club CERN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23/02/2013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La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Thuile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– Italy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23/02/2013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week-end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Sestriere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– Italy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24/02/2013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week-end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Sestriere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– Italy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Sat. 02/03/2013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Grand Massif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09/03/2013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Avoriaz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- Les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Portes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du Soleil –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09/03/2013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week-end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Pila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&amp;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Gressoney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– Italy/Switzerland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10/03/2013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week-end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Pila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&amp;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Gressoney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– Italy/Switzerland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16/03/2013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Verbier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Switzerland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23/03/2013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Sortie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moniteurs</a:t>
                      </a:r>
                      <a:endParaRPr kumimoji="0" 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24/03/2013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Sortie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moniteurs</a:t>
                      </a:r>
                      <a:endParaRPr kumimoji="0" 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06/04/2013*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 Grand </a:t>
                      </a:r>
                      <a:r>
                        <a:rPr kumimoji="0" lang="en-US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Montets</a:t>
                      </a: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- France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868144" y="6335742"/>
            <a:ext cx="22060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*: provisional, may be cancelled 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8782BF-00EA-47C0-A2CF-588957AE263E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400" smtClean="0">
                <a:solidFill>
                  <a:schemeClr val="bg1"/>
                </a:solidFill>
                <a:latin typeface="Calibri" pitchFamily="34" charset="0"/>
              </a:rPr>
              <a:t>Ski fitness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00213"/>
            <a:ext cx="8229600" cy="4824412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800" b="1" dirty="0" smtClean="0">
                <a:latin typeface="Calibri" pitchFamily="34" charset="0"/>
              </a:rPr>
              <a:t>Why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Good physical preparation for all snow activities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Enhanced Performance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Reduced Risk of Accidents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800" b="1" dirty="0" smtClean="0">
                <a:latin typeface="Calibri" pitchFamily="34" charset="0"/>
              </a:rPr>
              <a:t>What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Building up muscles, Stretching, Cardio exercises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Groups of ca. 25 persons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Experienced instructor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800" b="1" dirty="0" smtClean="0">
                <a:latin typeface="Calibri" pitchFamily="34" charset="0"/>
              </a:rPr>
              <a:t>When 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Every Tuesday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2 one-hour lessons: 6-7 pm and 7-8 pm 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From September to February: Ski Fitness classes</a:t>
            </a:r>
            <a:br>
              <a:rPr lang="en-US" sz="1600" dirty="0" smtClean="0">
                <a:latin typeface="Calibri" pitchFamily="34" charset="0"/>
              </a:rPr>
            </a:br>
            <a:r>
              <a:rPr lang="en-US" sz="1600" dirty="0" smtClean="0">
                <a:latin typeface="Calibri" pitchFamily="34" charset="0"/>
              </a:rPr>
              <a:t>From February to June: General Fitness classes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2000" b="1" dirty="0" smtClean="0">
                <a:latin typeface="Calibri" pitchFamily="34" charset="0"/>
              </a:rPr>
              <a:t>Where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err="1" smtClean="0">
                <a:latin typeface="Calibri" pitchFamily="34" charset="0"/>
              </a:rPr>
              <a:t>Meyrin</a:t>
            </a:r>
            <a:r>
              <a:rPr lang="en-US" sz="1600" dirty="0" smtClean="0">
                <a:latin typeface="Calibri" pitchFamily="34" charset="0"/>
              </a:rPr>
              <a:t>: </a:t>
            </a:r>
            <a:r>
              <a:rPr lang="en-US" sz="1600" dirty="0" err="1" smtClean="0">
                <a:latin typeface="Calibri" pitchFamily="34" charset="0"/>
              </a:rPr>
              <a:t>Gymnase</a:t>
            </a:r>
            <a:r>
              <a:rPr lang="en-US" sz="1600" dirty="0" smtClean="0">
                <a:latin typeface="Calibri" pitchFamily="34" charset="0"/>
              </a:rPr>
              <a:t> de la </a:t>
            </a:r>
            <a:r>
              <a:rPr lang="en-US" sz="1600" dirty="0" err="1" smtClean="0">
                <a:latin typeface="Calibri" pitchFamily="34" charset="0"/>
              </a:rPr>
              <a:t>Golette</a:t>
            </a:r>
            <a:endParaRPr lang="en-US" sz="16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800" b="1" dirty="0" smtClean="0">
                <a:latin typeface="Calibri" pitchFamily="34" charset="0"/>
              </a:rPr>
              <a:t>Subscription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Price: 40 </a:t>
            </a:r>
            <a:r>
              <a:rPr lang="fr-FR" sz="1600" dirty="0" smtClean="0">
                <a:latin typeface="Calibri" pitchFamily="34" charset="0"/>
              </a:rPr>
              <a:t>€</a:t>
            </a:r>
            <a:r>
              <a:rPr lang="en-US" sz="1600" dirty="0" smtClean="0">
                <a:latin typeface="Calibri" pitchFamily="34" charset="0"/>
              </a:rPr>
              <a:t>/class (ski fitness + membership fee)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 smtClean="0">
                <a:latin typeface="Calibri" pitchFamily="34" charset="0"/>
              </a:rPr>
              <a:t>In January for General Fitness at the </a:t>
            </a:r>
            <a:r>
              <a:rPr lang="en-US" sz="1600" dirty="0" err="1" smtClean="0">
                <a:latin typeface="Calibri" pitchFamily="34" charset="0"/>
              </a:rPr>
              <a:t>permanences</a:t>
            </a:r>
            <a:r>
              <a:rPr lang="en-US" sz="1600" dirty="0" smtClean="0">
                <a:latin typeface="Calibri" pitchFamily="34" charset="0"/>
              </a:rPr>
              <a:t> or via your web interface</a:t>
            </a:r>
            <a:endParaRPr lang="en-US" sz="1600" dirty="0" smtClean="0">
              <a:latin typeface="Calibri" pitchFamily="34" charset="0"/>
            </a:endParaRPr>
          </a:p>
          <a:p>
            <a:pPr lvl="1">
              <a:lnSpc>
                <a:spcPct val="80000"/>
              </a:lnSpc>
              <a:buClr>
                <a:srgbClr val="000000"/>
              </a:buClr>
              <a:buFontTx/>
              <a:buChar char="•"/>
            </a:pPr>
            <a:r>
              <a:rPr lang="en-US" sz="1600" dirty="0">
                <a:latin typeface="Calibri" pitchFamily="34" charset="0"/>
              </a:rPr>
              <a:t>Ski Fitness already full</a:t>
            </a:r>
            <a:endParaRPr lang="en-US" sz="1600" dirty="0" smtClean="0">
              <a:latin typeface="Calibri" pitchFamily="34" charset="0"/>
            </a:endParaRPr>
          </a:p>
        </p:txBody>
      </p:sp>
      <p:pic>
        <p:nvPicPr>
          <p:cNvPr id="16388" name="Picture 6" descr="fitness-cartoon-052108"/>
          <p:cNvPicPr>
            <a:picLocks noChangeAspect="1" noChangeArrowheads="1"/>
          </p:cNvPicPr>
          <p:nvPr/>
        </p:nvPicPr>
        <p:blipFill>
          <a:blip r:embed="rId2" cstate="print"/>
          <a:srcRect t="10814"/>
          <a:stretch>
            <a:fillRect/>
          </a:stretch>
        </p:blipFill>
        <p:spPr bwMode="auto">
          <a:xfrm>
            <a:off x="5580063" y="1989138"/>
            <a:ext cx="3281362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7CD8A7-127E-4C16-95F0-6C6DFD09F01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smtClean="0">
                <a:solidFill>
                  <a:schemeClr val="bg1"/>
                </a:solidFill>
                <a:latin typeface="Calibri" pitchFamily="34" charset="0"/>
              </a:rPr>
              <a:t>Cross country ski</a:t>
            </a:r>
          </a:p>
        </p:txBody>
      </p:sp>
      <p:sp>
        <p:nvSpPr>
          <p:cNvPr id="17411" name="Text Box 94"/>
          <p:cNvSpPr txBox="1">
            <a:spLocks noChangeArrowheads="1"/>
          </p:cNvSpPr>
          <p:nvPr/>
        </p:nvSpPr>
        <p:spPr bwMode="auto">
          <a:xfrm>
            <a:off x="250825" y="6440488"/>
            <a:ext cx="2235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* Only if the parents take lessons</a:t>
            </a:r>
          </a:p>
        </p:txBody>
      </p:sp>
      <p:sp>
        <p:nvSpPr>
          <p:cNvPr id="17412" name="Rectangle 3"/>
          <p:cNvSpPr txBox="1">
            <a:spLocks/>
          </p:cNvSpPr>
          <p:nvPr/>
        </p:nvSpPr>
        <p:spPr bwMode="auto">
          <a:xfrm>
            <a:off x="395288" y="1700213"/>
            <a:ext cx="84248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Cross </a:t>
            </a:r>
            <a:r>
              <a:rPr lang="en-US" sz="2400" dirty="0">
                <a:latin typeface="Calibri" pitchFamily="34" charset="0"/>
              </a:rPr>
              <a:t>country lessons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Skating</a:t>
            </a:r>
            <a:r>
              <a:rPr lang="en-US" sz="2400" dirty="0">
                <a:latin typeface="Calibri" pitchFamily="34" charset="0"/>
              </a:rPr>
              <a:t> or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Classic</a:t>
            </a:r>
            <a:r>
              <a:rPr lang="en-US" sz="2400" dirty="0">
                <a:latin typeface="Calibri" pitchFamily="34" charset="0"/>
              </a:rPr>
              <a:t>, from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Beginner</a:t>
            </a:r>
            <a:r>
              <a:rPr lang="en-US" sz="2400" dirty="0">
                <a:latin typeface="Calibri" pitchFamily="34" charset="0"/>
              </a:rPr>
              <a:t> to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Advanced</a:t>
            </a:r>
            <a:endParaRPr lang="en-US" sz="24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000" dirty="0">
                <a:latin typeface="Calibri" pitchFamily="34" charset="0"/>
              </a:rPr>
              <a:t>Children* and adults lessons with </a:t>
            </a:r>
            <a:r>
              <a:rPr lang="en-US" sz="2000" dirty="0" smtClean="0">
                <a:latin typeface="Calibri" pitchFamily="34" charset="0"/>
              </a:rPr>
              <a:t>certified instructors</a:t>
            </a:r>
            <a:endParaRPr lang="en-US" sz="20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Five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afternoon lessons</a:t>
            </a:r>
            <a:r>
              <a:rPr lang="en-US" sz="2000" dirty="0">
                <a:latin typeface="Calibri" pitchFamily="34" charset="0"/>
              </a:rPr>
              <a:t> on Saturdays in La </a:t>
            </a:r>
            <a:r>
              <a:rPr lang="en-US" sz="2000" dirty="0" err="1">
                <a:latin typeface="Calibri" pitchFamily="34" charset="0"/>
              </a:rPr>
              <a:t>Vattay</a:t>
            </a:r>
            <a:r>
              <a:rPr lang="en-US" sz="2000" dirty="0">
                <a:latin typeface="Calibri" pitchFamily="34" charset="0"/>
              </a:rPr>
              <a:t> from </a:t>
            </a:r>
            <a:r>
              <a:rPr lang="en-US" sz="2000" dirty="0" smtClean="0">
                <a:latin typeface="Calibri" pitchFamily="34" charset="0"/>
              </a:rPr>
              <a:t>12/01 </a:t>
            </a:r>
            <a:r>
              <a:rPr lang="en-US" sz="2000" dirty="0">
                <a:latin typeface="Calibri" pitchFamily="34" charset="0"/>
              </a:rPr>
              <a:t>to </a:t>
            </a:r>
            <a:r>
              <a:rPr lang="en-US" sz="2000" dirty="0" smtClean="0">
                <a:latin typeface="Calibri" pitchFamily="34" charset="0"/>
              </a:rPr>
              <a:t>23/02</a:t>
            </a:r>
            <a:endParaRPr lang="en-US" sz="2000" dirty="0">
              <a:latin typeface="Calibri" pitchFamily="34" charset="0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Change instructor after 3 lessons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endParaRPr lang="en-US" sz="9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000" dirty="0">
                <a:latin typeface="Calibri" pitchFamily="34" charset="0"/>
              </a:rPr>
              <a:t>Transport             (from St </a:t>
            </a:r>
            <a:r>
              <a:rPr lang="en-US" sz="2000" dirty="0" err="1">
                <a:latin typeface="Calibri" pitchFamily="34" charset="0"/>
              </a:rPr>
              <a:t>Genis</a:t>
            </a:r>
            <a:r>
              <a:rPr lang="en-US" sz="2000" dirty="0">
                <a:latin typeface="Calibri" pitchFamily="34" charset="0"/>
              </a:rPr>
              <a:t> and </a:t>
            </a:r>
            <a:r>
              <a:rPr lang="en-US" sz="2000" dirty="0" err="1">
                <a:latin typeface="Calibri" pitchFamily="34" charset="0"/>
              </a:rPr>
              <a:t>Gex</a:t>
            </a:r>
            <a:r>
              <a:rPr lang="en-US" sz="2000" dirty="0">
                <a:latin typeface="Calibri" pitchFamily="34" charset="0"/>
              </a:rPr>
              <a:t>) included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One day family </a:t>
            </a:r>
            <a:r>
              <a:rPr lang="en-US" sz="2000" dirty="0" smtClean="0">
                <a:latin typeface="Calibri" pitchFamily="34" charset="0"/>
              </a:rPr>
              <a:t>outing</a:t>
            </a:r>
            <a:endParaRPr lang="en-US" altLang="ja-JP" sz="2000" dirty="0">
              <a:latin typeface="Calibri" pitchFamily="34" charset="0"/>
              <a:ea typeface="ＭＳ Ｐゴシック"/>
              <a:cs typeface="ＭＳ Ｐゴシック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altLang="ja-JP" sz="2000" dirty="0">
                <a:solidFill>
                  <a:srgbClr val="FF0000"/>
                </a:solidFill>
                <a:latin typeface="Calibri" pitchFamily="34" charset="0"/>
                <a:ea typeface="ＭＳ Ｐゴシック"/>
                <a:cs typeface="ＭＳ Ｐゴシック"/>
              </a:rPr>
              <a:t>Several Sunday </a:t>
            </a:r>
            <a:r>
              <a:rPr lang="en-US" altLang="ja-JP" sz="2000" dirty="0">
                <a:latin typeface="Calibri" pitchFamily="34" charset="0"/>
                <a:ea typeface="ＭＳ Ｐゴシック"/>
                <a:cs typeface="ＭＳ Ｐゴシック"/>
              </a:rPr>
              <a:t>outings in the region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altLang="ja-JP" sz="2000" dirty="0">
                <a:solidFill>
                  <a:srgbClr val="FF0000"/>
                </a:solidFill>
                <a:latin typeface="Calibri" pitchFamily="34" charset="0"/>
                <a:ea typeface="ＭＳ Ｐゴシック"/>
                <a:cs typeface="ＭＳ Ｐゴシック"/>
              </a:rPr>
              <a:t>One full-moon</a:t>
            </a:r>
            <a:r>
              <a:rPr lang="en-US" altLang="ja-JP" sz="2000" dirty="0">
                <a:latin typeface="Calibri" pitchFamily="34" charset="0"/>
                <a:ea typeface="ＭＳ Ｐゴシック"/>
                <a:cs typeface="ＭＳ Ｐゴシック"/>
              </a:rPr>
              <a:t> outing in the night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altLang="ja-JP" sz="2000" dirty="0">
                <a:solidFill>
                  <a:srgbClr val="FF0000"/>
                </a:solidFill>
                <a:latin typeface="Calibri" pitchFamily="34" charset="0"/>
                <a:ea typeface="ＭＳ Ｐゴシック"/>
                <a:cs typeface="ＭＳ Ｐゴシック"/>
              </a:rPr>
              <a:t>One ski-waxing</a:t>
            </a:r>
            <a:r>
              <a:rPr lang="en-US" altLang="ja-JP" sz="2000" dirty="0">
                <a:latin typeface="Calibri" pitchFamily="34" charset="0"/>
                <a:ea typeface="ＭＳ Ｐゴシック"/>
                <a:cs typeface="ＭＳ Ｐゴシック"/>
              </a:rPr>
              <a:t> </a:t>
            </a:r>
            <a:r>
              <a:rPr lang="en-US" altLang="ja-JP" sz="2000" dirty="0" smtClean="0">
                <a:latin typeface="Calibri" pitchFamily="34" charset="0"/>
                <a:ea typeface="ＭＳ Ｐゴシック"/>
                <a:cs typeface="ＭＳ Ｐゴシック"/>
              </a:rPr>
              <a:t>lesson</a:t>
            </a:r>
            <a:endParaRPr lang="en-US" altLang="ja-JP" sz="2000" dirty="0">
              <a:latin typeface="Calibri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7413" name="Picture 4" descr="MCED00001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716338"/>
            <a:ext cx="538163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D42296-AF50-492A-B8BF-87521EE14C9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Cross country ski program 2012 </a:t>
            </a:r>
          </a:p>
        </p:txBody>
      </p:sp>
      <p:sp>
        <p:nvSpPr>
          <p:cNvPr id="18435" name="Rectangle 4"/>
          <p:cNvSpPr>
            <a:spLocks/>
          </p:cNvSpPr>
          <p:nvPr/>
        </p:nvSpPr>
        <p:spPr bwMode="auto">
          <a:xfrm>
            <a:off x="4572000" y="1844675"/>
            <a:ext cx="3816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</a:rPr>
              <a:t>Pre-registration </a:t>
            </a:r>
            <a:r>
              <a:rPr lang="en-US" sz="1600" dirty="0" smtClean="0">
                <a:latin typeface="Calibri" pitchFamily="34" charset="0"/>
                <a:hlinkClick r:id="rId2"/>
              </a:rPr>
              <a:t>http://cern.ch/club-ski</a:t>
            </a:r>
            <a:endParaRPr lang="en-US" sz="1600" dirty="0" smtClean="0">
              <a:latin typeface="Calibri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Payment:  pay what you’ve selected</a:t>
            </a: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2012 members: online payment (</a:t>
            </a:r>
            <a:r>
              <a:rPr lang="en-US" sz="1600" dirty="0" err="1" smtClean="0">
                <a:latin typeface="Calibri" pitchFamily="34" charset="0"/>
                <a:sym typeface="Wingdings" pitchFamily="2" charset="2"/>
              </a:rPr>
              <a:t>paypal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) 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until 20/12/2012</a:t>
            </a:r>
            <a:endParaRPr lang="en-US" sz="1600" dirty="0" smtClean="0">
              <a:latin typeface="Calibri" pitchFamily="34" charset="0"/>
              <a:sym typeface="Wingdings" pitchFamily="2" charset="2"/>
            </a:endParaRPr>
          </a:p>
          <a:p>
            <a:pPr marL="800100" lvl="1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New 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members: must come to the permanence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with a valid medical certificate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 from 29/11 to 20/12 every Thursday </a:t>
            </a:r>
            <a:r>
              <a:rPr lang="en-US" sz="1600" dirty="0" smtClean="0">
                <a:latin typeface="Calibri" pitchFamily="34" charset="0"/>
              </a:rPr>
              <a:t>@ 1</a:t>
            </a:r>
            <a:r>
              <a:rPr lang="en-US" sz="1600" baseline="30000" dirty="0" smtClean="0">
                <a:latin typeface="Calibri" pitchFamily="34" charset="0"/>
              </a:rPr>
              <a:t>st</a:t>
            </a:r>
            <a:r>
              <a:rPr lang="en-US" sz="1600" dirty="0" smtClean="0">
                <a:latin typeface="Calibri" pitchFamily="34" charset="0"/>
              </a:rPr>
              <a:t> floor Restaurant 2 (Build. 504) from 18h00 to 19h00.</a:t>
            </a:r>
            <a:endParaRPr lang="en-US" sz="1600" dirty="0" smtClean="0">
              <a:latin typeface="Calibri" pitchFamily="34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</a:rPr>
              <a:t>We </a:t>
            </a:r>
            <a:r>
              <a:rPr lang="en-US" sz="1600" dirty="0">
                <a:latin typeface="Calibri" pitchFamily="34" charset="0"/>
              </a:rPr>
              <a:t>can accept </a:t>
            </a:r>
            <a:r>
              <a:rPr lang="en-US" sz="1600" dirty="0">
                <a:solidFill>
                  <a:srgbClr val="FF0000"/>
                </a:solidFill>
                <a:latin typeface="Calibri" pitchFamily="34" charset="0"/>
              </a:rPr>
              <a:t>~35 kids</a:t>
            </a:r>
            <a:r>
              <a:rPr lang="en-US" sz="1600" dirty="0">
                <a:latin typeface="Calibri" pitchFamily="34" charset="0"/>
              </a:rPr>
              <a:t> (8-14 years) and </a:t>
            </a:r>
            <a:r>
              <a:rPr lang="en-US" sz="1600" dirty="0">
                <a:solidFill>
                  <a:srgbClr val="FF0000"/>
                </a:solidFill>
                <a:latin typeface="Calibri" pitchFamily="34" charset="0"/>
              </a:rPr>
              <a:t>~80 adults</a:t>
            </a:r>
            <a:endParaRPr lang="en-US" sz="16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16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</a:rPr>
              <a:t>Contact </a:t>
            </a:r>
            <a:r>
              <a:rPr lang="en-US" sz="1600" dirty="0">
                <a:latin typeface="Calibri" pitchFamily="34" charset="0"/>
              </a:rPr>
              <a:t>for more information: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400" dirty="0" smtClean="0">
                <a:latin typeface="Calibri" pitchFamily="34" charset="0"/>
              </a:rPr>
              <a:t>Ski.club@cern.ch</a:t>
            </a:r>
            <a:endParaRPr lang="en-US" sz="14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400" dirty="0">
                <a:latin typeface="Calibri" pitchFamily="34" charset="0"/>
              </a:rPr>
              <a:t>http://cern.ch/club-ski-fond</a:t>
            </a:r>
          </a:p>
        </p:txBody>
      </p:sp>
      <p:graphicFrame>
        <p:nvGraphicFramePr>
          <p:cNvPr id="7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13461"/>
              </p:ext>
            </p:extLst>
          </p:nvPr>
        </p:nvGraphicFramePr>
        <p:xfrm>
          <a:off x="539552" y="1844824"/>
          <a:ext cx="3455988" cy="4572000"/>
        </p:xfrm>
        <a:graphic>
          <a:graphicData uri="http://schemas.openxmlformats.org/drawingml/2006/table">
            <a:tbl>
              <a:tblPr/>
              <a:tblGrid>
                <a:gridCol w="1295400"/>
                <a:gridCol w="2160588"/>
              </a:tblGrid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Sat. 12/01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Lesson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Sun. 13/01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Sunday outing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Wed. 16/01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Introduction to waxing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19/01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Lesson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20/01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Sunday outing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Thursd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. 24/01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Full moon outing (night)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26/01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Lesson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27/01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Sunday outing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02/02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Family outing (full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day)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09/02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Lesson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10/02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Sunday outing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16/02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Lesson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Sun. 17/02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Sunday outing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Thursd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. 21/02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Full moon outing (night)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Sat. 23/02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Lesson (if one cancelled)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05DA59-5F27-4A48-A2BF-1715BAC56A66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>
          <a:xfrm>
            <a:off x="2627313" y="549275"/>
            <a:ext cx="6048375" cy="8540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4000" dirty="0" smtClean="0">
                <a:solidFill>
                  <a:schemeClr val="bg1"/>
                </a:solidFill>
                <a:latin typeface="Calibri" pitchFamily="34" charset="0"/>
              </a:rPr>
              <a:t>Ski touring – how it works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No lessons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dirty="0" smtClean="0">
                <a:latin typeface="Calibri" pitchFamily="34" charset="0"/>
              </a:rPr>
              <a:t>	</a:t>
            </a:r>
            <a:r>
              <a:rPr lang="en-US" sz="2000" dirty="0" smtClean="0">
                <a:latin typeface="Calibri" pitchFamily="34" charset="0"/>
              </a:rPr>
              <a:t>but choice between several tours/week end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alibri" pitchFamily="34" charset="0"/>
              </a:rPr>
              <a:t>	from January to April – depending on the snow conditions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One day and week-end tours </a:t>
            </a:r>
            <a:r>
              <a:rPr lang="en-US" sz="1800" dirty="0" smtClean="0">
                <a:latin typeface="Calibri" pitchFamily="34" charset="0"/>
              </a:rPr>
              <a:t>(later in the season)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France (Haute-</a:t>
            </a:r>
            <a:r>
              <a:rPr lang="en-US" sz="2000" dirty="0" err="1" smtClean="0">
                <a:latin typeface="Calibri" pitchFamily="34" charset="0"/>
              </a:rPr>
              <a:t>Savoie</a:t>
            </a:r>
            <a:r>
              <a:rPr lang="en-US" sz="2000" dirty="0" smtClean="0">
                <a:latin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</a:rPr>
              <a:t>Savoie</a:t>
            </a:r>
            <a:r>
              <a:rPr lang="en-US" sz="2000" dirty="0" smtClean="0">
                <a:latin typeface="Calibri" pitchFamily="34" charset="0"/>
              </a:rPr>
              <a:t>), Switzerland, Italy, Austria, etc.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All levels of difficulties: </a:t>
            </a:r>
            <a:r>
              <a:rPr lang="en-US" sz="2400" dirty="0" smtClean="0">
                <a:solidFill>
                  <a:srgbClr val="99FF66"/>
                </a:solidFill>
                <a:latin typeface="Calibri" pitchFamily="34" charset="0"/>
              </a:rPr>
              <a:t>F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smtClean="0">
                <a:solidFill>
                  <a:srgbClr val="FFFF00"/>
                </a:solidFill>
                <a:latin typeface="Calibri" pitchFamily="34" charset="0"/>
              </a:rPr>
              <a:t>PD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smtClean="0">
                <a:solidFill>
                  <a:schemeClr val="hlink"/>
                </a:solidFill>
                <a:latin typeface="Calibri" pitchFamily="34" charset="0"/>
              </a:rPr>
              <a:t>AD</a:t>
            </a:r>
            <a:r>
              <a:rPr lang="en-US" sz="2400" dirty="0" smtClean="0">
                <a:latin typeface="Calibri" pitchFamily="34" charset="0"/>
              </a:rPr>
              <a:t> …. 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Please go progressively, do not overestimate your capacity!</a:t>
            </a:r>
          </a:p>
        </p:txBody>
      </p:sp>
      <p:pic>
        <p:nvPicPr>
          <p:cNvPr id="19460" name="Picture 5" descr="DTG_2510_Dx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286125"/>
            <a:ext cx="19510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DTG_2552_Dx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9788" y="3205163"/>
            <a:ext cx="1949450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DTG_2591_Dx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236913"/>
            <a:ext cx="2143125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DF0E72-D2E4-42BE-9721-9098B2177433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4000" dirty="0" smtClean="0">
                <a:solidFill>
                  <a:schemeClr val="bg1"/>
                </a:solidFill>
                <a:latin typeface="Calibri" pitchFamily="34" charset="0"/>
              </a:rPr>
              <a:t>Ski touring – how it works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55788"/>
            <a:ext cx="5699125" cy="4525962"/>
          </a:xfrm>
        </p:spPr>
        <p:txBody>
          <a:bodyPr/>
          <a:lstStyle/>
          <a:p>
            <a:r>
              <a:rPr lang="en-US" sz="1600" dirty="0" smtClean="0">
                <a:latin typeface="Calibri" pitchFamily="34" charset="0"/>
              </a:rPr>
              <a:t>Pre-registration </a:t>
            </a:r>
            <a:r>
              <a:rPr lang="en-US" sz="1600" dirty="0" smtClean="0">
                <a:latin typeface="Calibri" pitchFamily="34" charset="0"/>
                <a:hlinkClick r:id="rId2"/>
              </a:rPr>
              <a:t>http://cern.ch/club-ski</a:t>
            </a:r>
            <a:r>
              <a:rPr lang="en-US" sz="1600" dirty="0" smtClean="0">
                <a:latin typeface="Calibri" pitchFamily="34" charset="0"/>
              </a:rPr>
              <a:t> </a:t>
            </a:r>
          </a:p>
          <a:p>
            <a:pPr marL="342900" lvl="1" indent="-342900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Payment: Pay once  participate as many times as you want</a:t>
            </a:r>
          </a:p>
          <a:p>
            <a:pPr marL="800100" lvl="1" indent="-342900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2012 members: online payment (</a:t>
            </a:r>
            <a:r>
              <a:rPr lang="en-US" sz="1600" dirty="0" err="1" smtClean="0">
                <a:latin typeface="Calibri" pitchFamily="34" charset="0"/>
                <a:sym typeface="Wingdings" pitchFamily="2" charset="2"/>
              </a:rPr>
              <a:t>paypal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) 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until 20/12/2012</a:t>
            </a:r>
            <a:endParaRPr lang="en-US" sz="1600" dirty="0" smtClean="0">
              <a:latin typeface="Calibri" pitchFamily="34" charset="0"/>
              <a:sym typeface="Wingdings" pitchFamily="2" charset="2"/>
            </a:endParaRPr>
          </a:p>
          <a:p>
            <a:pPr marL="800100" lvl="1" indent="-342900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New 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members: must come to the permanence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with a valid medical certificate 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from 15/11 to 20/12 every Thursday </a:t>
            </a:r>
            <a:r>
              <a:rPr lang="en-US" sz="1600" dirty="0" smtClean="0">
                <a:latin typeface="Calibri" pitchFamily="34" charset="0"/>
              </a:rPr>
              <a:t>@ 1</a:t>
            </a:r>
            <a:r>
              <a:rPr lang="en-US" sz="1600" baseline="30000" dirty="0" smtClean="0">
                <a:latin typeface="Calibri" pitchFamily="34" charset="0"/>
              </a:rPr>
              <a:t>st</a:t>
            </a:r>
            <a:r>
              <a:rPr lang="en-US" sz="1600" dirty="0" smtClean="0">
                <a:latin typeface="Calibri" pitchFamily="34" charset="0"/>
              </a:rPr>
              <a:t> floor Restaurant 2 (Build. 504) from 18h00 to 19h00.</a:t>
            </a:r>
          </a:p>
          <a:p>
            <a:pPr marL="800100" lvl="1" indent="-342900">
              <a:lnSpc>
                <a:spcPct val="80000"/>
              </a:lnSpc>
              <a:buNone/>
            </a:pPr>
            <a:endParaRPr lang="en-US" sz="2400" dirty="0" smtClean="0"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  <a:buFont typeface="Calibri" pitchFamily="34" charset="0"/>
              <a:buNone/>
            </a:pPr>
            <a:endParaRPr lang="en-US" sz="700" dirty="0" smtClean="0">
              <a:latin typeface="Calibri" pitchFamily="34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 typeface="Calibri" pitchFamily="34" charset="0"/>
              <a:buChar char="⁻"/>
            </a:pPr>
            <a:r>
              <a:rPr lang="en-US" sz="1800" u="sng" dirty="0" smtClean="0">
                <a:latin typeface="Calibri" pitchFamily="34" charset="0"/>
              </a:rPr>
              <a:t>Subscription to a tour: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1600" dirty="0" smtClean="0">
                <a:latin typeface="Calibri" pitchFamily="34" charset="0"/>
              </a:rPr>
              <a:t>	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 every Thursday </a:t>
            </a:r>
            <a:r>
              <a:rPr lang="en-US" sz="1600" dirty="0">
                <a:latin typeface="Calibri" pitchFamily="34" charset="0"/>
              </a:rPr>
              <a:t>@ 1</a:t>
            </a:r>
            <a:r>
              <a:rPr lang="en-US" sz="1600" baseline="30000" dirty="0">
                <a:latin typeface="Calibri" pitchFamily="34" charset="0"/>
              </a:rPr>
              <a:t>st</a:t>
            </a:r>
            <a:r>
              <a:rPr lang="en-US" sz="1600" dirty="0">
                <a:latin typeface="Calibri" pitchFamily="34" charset="0"/>
              </a:rPr>
              <a:t> floor Restaurant 2 (Build. 504) from </a:t>
            </a:r>
            <a:r>
              <a:rPr lang="en-US" sz="1600" dirty="0" smtClean="0">
                <a:latin typeface="Calibri" pitchFamily="34" charset="0"/>
              </a:rPr>
              <a:t>18:00h to 19:00h 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1600" dirty="0" smtClean="0">
                <a:latin typeface="Calibri" pitchFamily="34" charset="0"/>
              </a:rPr>
              <a:t>	From January to April. 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1600" dirty="0" smtClean="0">
                <a:latin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 you need to register personally, 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		  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no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 subscription by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e-mail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 or 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phone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!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z="600" dirty="0" smtClean="0">
              <a:latin typeface="Calibri" pitchFamily="34" charset="0"/>
              <a:sym typeface="Wingdings" pitchFamily="2" charset="2"/>
            </a:endParaRPr>
          </a:p>
          <a:p>
            <a:pPr lvl="1" eaLnBrk="1" hangingPunct="1">
              <a:lnSpc>
                <a:spcPct val="90000"/>
              </a:lnSpc>
              <a:buFont typeface="Calibri" pitchFamily="34" charset="0"/>
              <a:buChar char="⁻"/>
            </a:pPr>
            <a:r>
              <a:rPr lang="en-US" sz="1600" u="sng" dirty="0" smtClean="0">
                <a:latin typeface="Calibri" pitchFamily="34" charset="0"/>
                <a:sym typeface="Wingdings" pitchFamily="2" charset="2"/>
              </a:rPr>
              <a:t>Travel costs: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	We use personnel               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  and </a:t>
            </a:r>
            <a:r>
              <a:rPr lang="en-US" sz="1600" dirty="0" smtClean="0">
                <a:latin typeface="Calibri" pitchFamily="34" charset="0"/>
                <a:sym typeface="Wingdings" pitchFamily="2" charset="2"/>
              </a:rPr>
              <a:t>share expenses.</a:t>
            </a:r>
          </a:p>
        </p:txBody>
      </p:sp>
      <p:pic>
        <p:nvPicPr>
          <p:cNvPr id="20484" name="Picture 5" descr="DTG_2045_Dx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4488" y="3511550"/>
            <a:ext cx="2163762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DTG_171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2988" y="5113338"/>
            <a:ext cx="2724150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DTG_1955_Dx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3850" y="1779588"/>
            <a:ext cx="2184400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4" descr="j021295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63230" y="6021288"/>
            <a:ext cx="6286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5600" y="3984625"/>
            <a:ext cx="8496300" cy="108108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06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47F657-7325-48AC-BCA0-3A8A79196CFA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1507" name="Rectangle 2"/>
          <p:cNvSpPr>
            <a:spLocks noGrp="1"/>
          </p:cNvSpPr>
          <p:nvPr>
            <p:ph type="title" idx="4294967295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4000" dirty="0" smtClean="0">
                <a:solidFill>
                  <a:schemeClr val="bg1"/>
                </a:solidFill>
                <a:latin typeface="Calibri" pitchFamily="34" charset="0"/>
              </a:rPr>
              <a:t>Ski touring – how it works</a:t>
            </a:r>
          </a:p>
        </p:txBody>
      </p:sp>
      <p:sp>
        <p:nvSpPr>
          <p:cNvPr id="21508" name="Rectangle 3"/>
          <p:cNvSpPr>
            <a:spLocks noGrp="1"/>
          </p:cNvSpPr>
          <p:nvPr>
            <p:ph type="body" idx="4294967295"/>
          </p:nvPr>
        </p:nvSpPr>
        <p:spPr>
          <a:xfrm>
            <a:off x="346075" y="1844675"/>
            <a:ext cx="8618538" cy="4679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  <a:buFont typeface="Arial" charset="0"/>
              <a:buNone/>
            </a:pPr>
            <a:r>
              <a:rPr lang="en-US" smtClean="0">
                <a:latin typeface="Calibri" pitchFamily="34" charset="0"/>
              </a:rPr>
              <a:t>You need…</a:t>
            </a:r>
            <a:endParaRPr lang="en-US" sz="20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Calibri" pitchFamily="34" charset="0"/>
              <a:buChar char="⁻"/>
            </a:pPr>
            <a:r>
              <a:rPr lang="en-US" sz="2000" smtClean="0">
                <a:latin typeface="Calibri" pitchFamily="34" charset="0"/>
              </a:rPr>
              <a:t>…to carry your back pack ! </a:t>
            </a:r>
            <a:r>
              <a:rPr lang="en-US" sz="1600" smtClean="0">
                <a:latin typeface="Calibri" pitchFamily="34" charset="0"/>
              </a:rPr>
              <a:t>(we can tell you what to put in </a:t>
            </a:r>
            <a:r>
              <a:rPr lang="en-US" sz="1600" smtClean="0">
                <a:latin typeface="Calibri" pitchFamily="34" charset="0"/>
                <a:sym typeface="Wingdings" pitchFamily="2" charset="2"/>
              </a:rPr>
              <a:t></a:t>
            </a:r>
            <a:r>
              <a:rPr lang="en-US" sz="1600" smtClean="0">
                <a:latin typeface="Calibri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Calibri" pitchFamily="34" charset="0"/>
              <a:buChar char="⁻"/>
            </a:pPr>
            <a:r>
              <a:rPr lang="en-US" sz="2000" smtClean="0">
                <a:latin typeface="Calibri" pitchFamily="34" charset="0"/>
              </a:rPr>
              <a:t>subscribe to a tour on Thursday evening </a:t>
            </a:r>
            <a:r>
              <a:rPr lang="en-US" sz="1800" smtClean="0">
                <a:latin typeface="Calibri" pitchFamily="34" charset="0"/>
              </a:rPr>
              <a:t>(personally !)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Font typeface="Calibri" pitchFamily="34" charset="0"/>
              <a:buChar char="⁻"/>
            </a:pPr>
            <a:r>
              <a:rPr lang="en-US" sz="2000" smtClean="0">
                <a:latin typeface="Calibri" pitchFamily="34" charset="0"/>
              </a:rPr>
              <a:t>skis, skins, adequate clothing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Font typeface="Calibri" pitchFamily="34" charset="0"/>
              <a:buChar char="⁻"/>
            </a:pPr>
            <a:r>
              <a:rPr lang="en-US" sz="2000" smtClean="0">
                <a:latin typeface="Calibri" pitchFamily="34" charset="0"/>
              </a:rPr>
              <a:t>Lunch bag and beverages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en-US" sz="2000" b="1" smtClean="0">
                <a:solidFill>
                  <a:srgbClr val="FF0000"/>
                </a:solidFill>
                <a:latin typeface="Calibri" pitchFamily="34" charset="0"/>
              </a:rPr>
              <a:t>	</a:t>
            </a:r>
            <a:endParaRPr lang="en-US" sz="1800" smtClean="0">
              <a:latin typeface="Calibri" pitchFamily="34" charset="0"/>
            </a:endParaRPr>
          </a:p>
        </p:txBody>
      </p:sp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 cstate="print"/>
          <a:srcRect l="35237" t="22563" r="19133" b="16599"/>
          <a:stretch>
            <a:fillRect/>
          </a:stretch>
        </p:blipFill>
        <p:spPr bwMode="auto">
          <a:xfrm>
            <a:off x="6834188" y="1785938"/>
            <a:ext cx="2024062" cy="20240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1510" name="TextBox 10"/>
          <p:cNvSpPr txBox="1">
            <a:spLocks noChangeArrowheads="1"/>
          </p:cNvSpPr>
          <p:nvPr/>
        </p:nvSpPr>
        <p:spPr bwMode="auto">
          <a:xfrm>
            <a:off x="395288" y="5307069"/>
            <a:ext cx="6524625" cy="1058751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80000"/>
              </a:lnSpc>
            </a:pPr>
            <a:endParaRPr lang="en-US" sz="28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latin typeface="Calibri" pitchFamily="34" charset="0"/>
              </a:rPr>
              <a:t> 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DVA +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Shovel + Probe are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MANDATORY !</a:t>
            </a:r>
          </a:p>
          <a:p>
            <a:endParaRPr lang="en-US" dirty="0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9300" y="5216525"/>
            <a:ext cx="123507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65125" y="3981450"/>
            <a:ext cx="84978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But also:</a:t>
            </a:r>
          </a:p>
          <a:p>
            <a:pPr>
              <a:lnSpc>
                <a:spcPct val="90000"/>
              </a:lnSpc>
              <a:spcAft>
                <a:spcPts val="600"/>
              </a:spcAft>
              <a:buFontTx/>
              <a:buChar char="-"/>
            </a:pPr>
            <a:r>
              <a:rPr lang="en-US">
                <a:latin typeface="Calibri" pitchFamily="34" charset="0"/>
              </a:rPr>
              <a:t>  adequate </a:t>
            </a:r>
            <a:r>
              <a:rPr lang="en-US" b="1">
                <a:latin typeface="Calibri" pitchFamily="34" charset="0"/>
              </a:rPr>
              <a:t>physical fitness</a:t>
            </a:r>
            <a:r>
              <a:rPr lang="en-US">
                <a:latin typeface="Calibri" pitchFamily="34" charset="0"/>
              </a:rPr>
              <a:t> (reach the summit in a good shape to enjoy the descent!)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>
                <a:latin typeface="Calibri" pitchFamily="34" charset="0"/>
              </a:rPr>
              <a:t>-  good </a:t>
            </a:r>
            <a:r>
              <a:rPr lang="en-US" b="1">
                <a:latin typeface="Calibri" pitchFamily="34" charset="0"/>
              </a:rPr>
              <a:t>level of skiing</a:t>
            </a:r>
            <a:r>
              <a:rPr lang="en-US">
                <a:latin typeface="Calibri" pitchFamily="34" charset="0"/>
              </a:rPr>
              <a:t> (not stylish…but safe in all snow and weather conditions 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C65183-6899-4245-9874-33240AA0102D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 typeface="Calibri" pitchFamily="34" charset="0"/>
              <a:buNone/>
            </a:pPr>
            <a:r>
              <a:rPr lang="en-US" sz="4000" dirty="0" smtClean="0">
                <a:solidFill>
                  <a:schemeClr val="bg1"/>
                </a:solidFill>
                <a:latin typeface="Calibri" pitchFamily="34" charset="0"/>
              </a:rPr>
              <a:t>Ski touring – how it works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Members can borrow equipment :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dirty="0" smtClean="0">
                <a:latin typeface="Calibri" pitchFamily="34" charset="0"/>
              </a:rPr>
              <a:t>(for club tours only!)</a:t>
            </a:r>
          </a:p>
          <a:p>
            <a:pPr lvl="1" eaLnBrk="1" hangingPunct="1">
              <a:lnSpc>
                <a:spcPct val="90000"/>
              </a:lnSpc>
              <a:buFont typeface="Calibri" pitchFamily="34" charset="0"/>
              <a:buChar char="⁻"/>
            </a:pPr>
            <a:r>
              <a:rPr lang="en-US" sz="2000" dirty="0" smtClean="0">
                <a:latin typeface="Calibri" pitchFamily="34" charset="0"/>
              </a:rPr>
              <a:t>DVA, Shovel, Probe</a:t>
            </a:r>
          </a:p>
          <a:p>
            <a:pPr lvl="1" eaLnBrk="1" hangingPunct="1">
              <a:lnSpc>
                <a:spcPct val="90000"/>
              </a:lnSpc>
              <a:buFont typeface="Calibri" pitchFamily="34" charset="0"/>
              <a:buChar char="⁻"/>
            </a:pPr>
            <a:r>
              <a:rPr lang="en-US" sz="2000" dirty="0" smtClean="0">
                <a:latin typeface="Calibri" pitchFamily="34" charset="0"/>
              </a:rPr>
              <a:t>Maps, books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3 DVA training ½ days will be organized, consult the program.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1238" y="5229200"/>
            <a:ext cx="1608137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5219675"/>
            <a:ext cx="1500188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63" y="5245075"/>
            <a:ext cx="159861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9067" y="4725144"/>
            <a:ext cx="14620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33156">
            <a:off x="6684963" y="2654300"/>
            <a:ext cx="571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793654">
            <a:off x="5826125" y="2620963"/>
            <a:ext cx="8763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2512527"/>
            <a:ext cx="123507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EB9B40-E026-4AD9-8497-1B28B5CD90A7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  <a:t>Ski touring – Program </a:t>
            </a:r>
            <a:b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  <a:t>(May change during the season!!)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55788"/>
            <a:ext cx="8147248" cy="481357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dirty="0" smtClean="0">
                <a:latin typeface="Calibri" pitchFamily="34" charset="0"/>
              </a:rPr>
              <a:t>Scheduled Events in 2013: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3 ½ DVA training day</a:t>
            </a:r>
            <a:r>
              <a:rPr lang="en-US" sz="2000" dirty="0">
                <a:latin typeface="Calibri" pitchFamily="34" charset="0"/>
              </a:rPr>
              <a:t>s</a:t>
            </a:r>
            <a:endParaRPr lang="en-US" sz="1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More than 50 one-day tours: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000" dirty="0" smtClean="0">
                <a:latin typeface="Calibri" pitchFamily="34" charset="0"/>
              </a:rPr>
              <a:t>	</a:t>
            </a:r>
            <a:r>
              <a:rPr lang="en-US" sz="1800" dirty="0" smtClean="0">
                <a:latin typeface="Calibri" pitchFamily="34" charset="0"/>
              </a:rPr>
              <a:t>French and Swiss Alps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Several week-end tours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Section day in the French Alps: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Canadian dinner: in </a:t>
            </a:r>
            <a:r>
              <a:rPr lang="en-US" sz="1800" dirty="0" smtClean="0">
                <a:latin typeface="Calibri" pitchFamily="34" charset="0"/>
              </a:rPr>
              <a:t>May 2013</a:t>
            </a:r>
          </a:p>
          <a:p>
            <a:pPr eaLnBrk="1" hangingPunct="1">
              <a:lnSpc>
                <a:spcPct val="90000"/>
              </a:lnSpc>
            </a:pPr>
            <a:endParaRPr lang="en-US" sz="1800" dirty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1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1800" dirty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1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 typeface="Arial" charset="0"/>
              <a:buNone/>
            </a:pPr>
            <a:r>
              <a:rPr lang="en-US" sz="2000" dirty="0" smtClean="0">
                <a:latin typeface="Calibri" pitchFamily="34" charset="0"/>
              </a:rPr>
              <a:t>Please check </a:t>
            </a:r>
            <a:r>
              <a:rPr lang="en-US" sz="2000" b="1" dirty="0" smtClean="0">
                <a:latin typeface="Calibri" pitchFamily="34" charset="0"/>
              </a:rPr>
              <a:t>frequently </a:t>
            </a:r>
            <a:r>
              <a:rPr lang="en-US" sz="2000" dirty="0" smtClean="0">
                <a:latin typeface="Calibri" pitchFamily="34" charset="0"/>
              </a:rPr>
              <a:t>for changes: 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 typeface="Arial" charset="0"/>
              <a:buNone/>
            </a:pPr>
            <a:r>
              <a:rPr lang="en-US" sz="1800" dirty="0" smtClean="0">
                <a:latin typeface="Calibri" pitchFamily="34" charset="0"/>
                <a:hlinkClick r:id="rId2"/>
              </a:rPr>
              <a:t>https://sites.google.com/site/cernskiclub/bienvenue/randomainfr</a:t>
            </a:r>
            <a:r>
              <a:rPr lang="en-US" sz="1800" dirty="0" smtClean="0">
                <a:latin typeface="Calibri" pitchFamily="34" charset="0"/>
              </a:rPr>
              <a:t> </a:t>
            </a:r>
            <a:endParaRPr lang="en-US" sz="1800" dirty="0" smtClean="0">
              <a:solidFill>
                <a:schemeClr val="hlink"/>
              </a:solidFill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z="1800" dirty="0" smtClean="0">
              <a:latin typeface="Calibri" pitchFamily="34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3025" y="2576513"/>
            <a:ext cx="214471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5638" y="1785938"/>
            <a:ext cx="2286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525838"/>
            <a:ext cx="2071688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3813" y="4293096"/>
            <a:ext cx="210978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49A1BA-CDEA-47F6-9546-FC3553389FD7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Sponsor: discount</a:t>
            </a:r>
          </a:p>
        </p:txBody>
      </p:sp>
      <p:pic>
        <p:nvPicPr>
          <p:cNvPr id="5" name="Picture 4" descr="athleticum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76872"/>
            <a:ext cx="2000250" cy="1143000"/>
          </a:xfrm>
          <a:prstGeom prst="rect">
            <a:avLst/>
          </a:prstGeom>
        </p:spPr>
      </p:pic>
      <p:pic>
        <p:nvPicPr>
          <p:cNvPr id="6" name="Picture 5" descr="go%20sp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852936"/>
            <a:ext cx="2771775" cy="2628900"/>
          </a:xfrm>
          <a:prstGeom prst="rect">
            <a:avLst/>
          </a:prstGeom>
        </p:spPr>
      </p:pic>
      <p:pic>
        <p:nvPicPr>
          <p:cNvPr id="7" name="Picture 6" descr="oschn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1844824"/>
            <a:ext cx="1428750" cy="695325"/>
          </a:xfrm>
          <a:prstGeom prst="rect">
            <a:avLst/>
          </a:prstGeom>
        </p:spPr>
      </p:pic>
      <p:pic>
        <p:nvPicPr>
          <p:cNvPr id="8" name="Picture 7" descr="technosur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3501008"/>
            <a:ext cx="990600" cy="1885950"/>
          </a:xfrm>
          <a:prstGeom prst="rect">
            <a:avLst/>
          </a:prstGeom>
        </p:spPr>
      </p:pic>
      <p:pic>
        <p:nvPicPr>
          <p:cNvPr id="9" name="Picture 8" descr="universsport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1600" y="4365104"/>
            <a:ext cx="1162050" cy="11525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6" y="6021288"/>
            <a:ext cx="7763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sites.google.com/site/cernskiclub/Home/membership/shop-discounts</a:t>
            </a:r>
            <a:endParaRPr lang="en-US" dirty="0" smtClean="0"/>
          </a:p>
          <a:p>
            <a:r>
              <a:rPr lang="en-US" dirty="0" smtClean="0"/>
              <a:t>Regular mail for offers, special days,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76B150-713F-49B3-B031-43BC9DB91F01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smtClean="0">
                <a:solidFill>
                  <a:schemeClr val="bg1"/>
                </a:solidFill>
                <a:latin typeface="Calibri" pitchFamily="34" charset="0"/>
              </a:rPr>
              <a:t>More information</a:t>
            </a:r>
          </a:p>
        </p:txBody>
      </p:sp>
      <p:sp>
        <p:nvSpPr>
          <p:cNvPr id="24579" name="Rectangle 14"/>
          <p:cNvSpPr>
            <a:spLocks noChangeArrowheads="1"/>
          </p:cNvSpPr>
          <p:nvPr/>
        </p:nvSpPr>
        <p:spPr bwMode="auto">
          <a:xfrm>
            <a:off x="1116013" y="2443163"/>
            <a:ext cx="7308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hlinkClick r:id="rId2"/>
              </a:rPr>
              <a:t>http://cern.ch/club-ski</a:t>
            </a:r>
            <a:endParaRPr lang="en-US" sz="5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9D4CF2-CBE8-4A42-B223-BD3C6BA5D848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79388" y="1792288"/>
            <a:ext cx="40100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>
                <a:solidFill>
                  <a:schemeClr val="accent1"/>
                </a:solidFill>
                <a:latin typeface="Chiller" pitchFamily="82" charset="0"/>
              </a:rPr>
              <a:t>Questions?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785813" y="3357563"/>
            <a:ext cx="74691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9600">
                <a:solidFill>
                  <a:schemeClr val="accent1"/>
                </a:solidFill>
                <a:latin typeface="Chiller" pitchFamily="82" charset="0"/>
              </a:rPr>
              <a:t>Questions? Pytania?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4748213" y="1785938"/>
            <a:ext cx="40751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9600">
                <a:solidFill>
                  <a:schemeClr val="accent1"/>
                </a:solidFill>
                <a:latin typeface="Chiller" pitchFamily="82" charset="0"/>
              </a:rPr>
              <a:t>Preguntas?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179388" y="4960938"/>
            <a:ext cx="29479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9600">
                <a:solidFill>
                  <a:schemeClr val="accent1"/>
                </a:solidFill>
                <a:latin typeface="Chiller" pitchFamily="82" charset="0"/>
              </a:rPr>
              <a:t>Fragen?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4716463" y="4953000"/>
            <a:ext cx="36861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9600">
                <a:solidFill>
                  <a:schemeClr val="accent1"/>
                </a:solidFill>
                <a:latin typeface="Chiller" pitchFamily="82" charset="0"/>
              </a:rPr>
              <a:t>Domande?</a:t>
            </a:r>
            <a:endParaRPr lang="en-US" sz="9600">
              <a:solidFill>
                <a:schemeClr val="accent1"/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ED6D60-742C-4E15-8745-CE9B39557ECD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309938" y="2565400"/>
            <a:ext cx="5834062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800" b="1">
                <a:solidFill>
                  <a:schemeClr val="accent1"/>
                </a:solidFill>
                <a:latin typeface="Chiller" pitchFamily="82" charset="0"/>
              </a:rPr>
              <a:t>Drink</a:t>
            </a:r>
          </a:p>
        </p:txBody>
      </p:sp>
      <p:pic>
        <p:nvPicPr>
          <p:cNvPr id="26628" name="Picture 4" descr="MCj041045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2349500"/>
            <a:ext cx="2127250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49A1BA-CDEA-47F6-9546-FC3553389FD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Organization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3244943" y="1882775"/>
            <a:ext cx="3349442" cy="1323439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err="1">
                <a:latin typeface="Calibri" pitchFamily="34" charset="0"/>
              </a:rPr>
              <a:t>Hervé</a:t>
            </a:r>
            <a:r>
              <a:rPr lang="en-US" sz="2000" dirty="0">
                <a:latin typeface="Calibri" pitchFamily="34" charset="0"/>
              </a:rPr>
              <a:t> Milcent: president</a:t>
            </a:r>
          </a:p>
          <a:p>
            <a:pPr algn="ctr" eaLnBrk="0" hangingPunct="0"/>
            <a:r>
              <a:rPr lang="en-US" sz="2000" dirty="0">
                <a:latin typeface="Calibri" pitchFamily="34" charset="0"/>
              </a:rPr>
              <a:t>Serge Reynaud : vice president</a:t>
            </a:r>
          </a:p>
          <a:p>
            <a:pPr algn="ctr" eaLnBrk="0" hangingPunct="0"/>
            <a:r>
              <a:rPr lang="en-US" sz="2000" dirty="0" smtClean="0">
                <a:latin typeface="Calibri" pitchFamily="34" charset="0"/>
              </a:rPr>
              <a:t>Séverine Bergerot: </a:t>
            </a:r>
            <a:r>
              <a:rPr lang="en-US" sz="2000" dirty="0">
                <a:latin typeface="Calibri" pitchFamily="34" charset="0"/>
              </a:rPr>
              <a:t>treasurer</a:t>
            </a:r>
          </a:p>
          <a:p>
            <a:pPr algn="ctr" eaLnBrk="0" hangingPunct="0"/>
            <a:r>
              <a:rPr lang="en-US" sz="2000" dirty="0" smtClean="0">
                <a:latin typeface="Calibri" pitchFamily="34" charset="0"/>
              </a:rPr>
              <a:t>Jean-Louis Grenard: </a:t>
            </a:r>
            <a:r>
              <a:rPr lang="en-US" sz="2000" dirty="0">
                <a:latin typeface="Calibri" pitchFamily="34" charset="0"/>
              </a:rPr>
              <a:t>secretary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75104" y="3838575"/>
            <a:ext cx="4605941" cy="193899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latin typeface="Calibri" pitchFamily="34" charset="0"/>
              </a:rPr>
              <a:t>Sections</a:t>
            </a:r>
            <a:endParaRPr lang="en-US" sz="2000" dirty="0">
              <a:latin typeface="Calibri" pitchFamily="34" charset="0"/>
            </a:endParaRPr>
          </a:p>
          <a:p>
            <a:pPr algn="ctr" eaLnBrk="0" hangingPunct="0"/>
            <a:r>
              <a:rPr lang="fr-FR" sz="2000" dirty="0">
                <a:latin typeface="Calibri" pitchFamily="34" charset="0"/>
              </a:rPr>
              <a:t>Jens Spanggaard </a:t>
            </a:r>
            <a:r>
              <a:rPr lang="en-US" sz="2000" dirty="0" smtClean="0">
                <a:latin typeface="Calibri" pitchFamily="34" charset="0"/>
              </a:rPr>
              <a:t>: </a:t>
            </a:r>
            <a:r>
              <a:rPr lang="en-US" sz="2000" dirty="0">
                <a:latin typeface="Calibri" pitchFamily="34" charset="0"/>
              </a:rPr>
              <a:t>Cross country ski</a:t>
            </a:r>
          </a:p>
          <a:p>
            <a:pPr algn="ctr" eaLnBrk="0" hangingPunct="0"/>
            <a:r>
              <a:rPr lang="en-US" sz="2000" dirty="0" smtClean="0">
                <a:latin typeface="Calibri" pitchFamily="34" charset="0"/>
              </a:rPr>
              <a:t>Niels Madsen: </a:t>
            </a:r>
            <a:r>
              <a:rPr lang="en-US" sz="2000" dirty="0">
                <a:latin typeface="Calibri" pitchFamily="34" charset="0"/>
              </a:rPr>
              <a:t>Downhill ski</a:t>
            </a:r>
          </a:p>
          <a:p>
            <a:pPr algn="ctr" eaLnBrk="0" hangingPunct="0"/>
            <a:r>
              <a:rPr lang="en-US" sz="2000" dirty="0" smtClean="0">
                <a:latin typeface="Calibri" pitchFamily="34" charset="0"/>
              </a:rPr>
              <a:t>Nicolas Chritin : </a:t>
            </a:r>
            <a:r>
              <a:rPr lang="en-US" sz="2000" dirty="0">
                <a:latin typeface="Calibri" pitchFamily="34" charset="0"/>
              </a:rPr>
              <a:t>Ski touring</a:t>
            </a:r>
          </a:p>
          <a:p>
            <a:pPr algn="ctr" eaLnBrk="0" hangingPunct="0"/>
            <a:r>
              <a:rPr lang="fr-FR" sz="2000" dirty="0">
                <a:latin typeface="Calibri" pitchFamily="34" charset="0"/>
              </a:rPr>
              <a:t>Léonard Miffon </a:t>
            </a:r>
            <a:r>
              <a:rPr lang="en-US" sz="2000" dirty="0" smtClean="0">
                <a:latin typeface="Calibri" pitchFamily="34" charset="0"/>
              </a:rPr>
              <a:t>(Alex Lossent): </a:t>
            </a:r>
            <a:r>
              <a:rPr lang="en-US" sz="2000" dirty="0">
                <a:latin typeface="Calibri" pitchFamily="34" charset="0"/>
              </a:rPr>
              <a:t>Snowboard</a:t>
            </a:r>
          </a:p>
          <a:p>
            <a:pPr algn="ctr" eaLnBrk="0" hangingPunct="0"/>
            <a:r>
              <a:rPr lang="en-US" sz="2000" dirty="0">
                <a:latin typeface="Calibri" pitchFamily="34" charset="0"/>
              </a:rPr>
              <a:t>Ghislaine </a:t>
            </a:r>
            <a:r>
              <a:rPr lang="en-US" sz="2000" dirty="0" smtClean="0">
                <a:latin typeface="Calibri" pitchFamily="34" charset="0"/>
              </a:rPr>
              <a:t>Boureaud: </a:t>
            </a:r>
            <a:r>
              <a:rPr lang="en-US" sz="2000" dirty="0">
                <a:latin typeface="Calibri" pitchFamily="34" charset="0"/>
              </a:rPr>
              <a:t>Ski fitness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4788024" y="3684686"/>
            <a:ext cx="4233851" cy="2246769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latin typeface="Calibri" pitchFamily="34" charset="0"/>
              </a:rPr>
              <a:t>Other tasks</a:t>
            </a:r>
            <a:endParaRPr lang="en-US" sz="2000" dirty="0">
              <a:latin typeface="Calibri" pitchFamily="34" charset="0"/>
            </a:endParaRPr>
          </a:p>
          <a:p>
            <a:pPr algn="ctr" eaLnBrk="0" hangingPunct="0"/>
            <a:r>
              <a:rPr lang="en-US" sz="2000" dirty="0">
                <a:latin typeface="Calibri" pitchFamily="34" charset="0"/>
              </a:rPr>
              <a:t>Ghislaine Boureaud: Supplies, logistics</a:t>
            </a:r>
          </a:p>
          <a:p>
            <a:pPr algn="ctr" eaLnBrk="0" hangingPunct="0"/>
            <a:r>
              <a:rPr lang="en-US" sz="2000" dirty="0" smtClean="0">
                <a:latin typeface="Calibri" pitchFamily="34" charset="0"/>
              </a:rPr>
              <a:t>Marco Forte (Marc </a:t>
            </a:r>
            <a:r>
              <a:rPr lang="en-US" sz="2000" dirty="0" err="1" smtClean="0">
                <a:latin typeface="Calibri" pitchFamily="34" charset="0"/>
              </a:rPr>
              <a:t>Tavlet</a:t>
            </a:r>
            <a:r>
              <a:rPr lang="en-US" sz="2000" dirty="0" smtClean="0">
                <a:latin typeface="Calibri" pitchFamily="34" charset="0"/>
              </a:rPr>
              <a:t>): </a:t>
            </a:r>
            <a:r>
              <a:rPr lang="en-US" sz="2000" dirty="0">
                <a:latin typeface="Calibri" pitchFamily="34" charset="0"/>
              </a:rPr>
              <a:t>Bus</a:t>
            </a:r>
          </a:p>
          <a:p>
            <a:pPr algn="ctr" eaLnBrk="0" hangingPunct="0"/>
            <a:r>
              <a:rPr lang="en-US" sz="2000" dirty="0" smtClean="0">
                <a:latin typeface="Calibri" pitchFamily="34" charset="0"/>
              </a:rPr>
              <a:t>Serge </a:t>
            </a:r>
            <a:r>
              <a:rPr lang="en-US" sz="2000" dirty="0">
                <a:latin typeface="Calibri" pitchFamily="34" charset="0"/>
              </a:rPr>
              <a:t>Reynaud: sponsoring</a:t>
            </a:r>
          </a:p>
          <a:p>
            <a:pPr algn="ctr" eaLnBrk="0" hangingPunct="0"/>
            <a:r>
              <a:rPr lang="en-US" sz="2000" dirty="0">
                <a:latin typeface="Calibri" pitchFamily="34" charset="0"/>
              </a:rPr>
              <a:t>Sonia Mallon Amerigo: </a:t>
            </a:r>
            <a:r>
              <a:rPr lang="en-US" sz="2000" dirty="0" smtClean="0">
                <a:latin typeface="Calibri" pitchFamily="34" charset="0"/>
              </a:rPr>
              <a:t>permanence</a:t>
            </a:r>
          </a:p>
          <a:p>
            <a:pPr algn="ctr" eaLnBrk="0" hangingPunct="0"/>
            <a:r>
              <a:rPr lang="en-US" sz="2000" dirty="0">
                <a:latin typeface="Calibri" pitchFamily="34" charset="0"/>
              </a:rPr>
              <a:t>Marc </a:t>
            </a:r>
            <a:r>
              <a:rPr lang="en-US" sz="2000" dirty="0" smtClean="0">
                <a:latin typeface="Calibri" pitchFamily="34" charset="0"/>
              </a:rPr>
              <a:t>Tavlet: meeting secretary</a:t>
            </a:r>
            <a:endParaRPr lang="en-US" sz="2000" dirty="0">
              <a:latin typeface="Calibri" pitchFamily="34" charset="0"/>
            </a:endParaRPr>
          </a:p>
          <a:p>
            <a:pPr algn="ctr" eaLnBrk="0" hangingPunct="0"/>
            <a:r>
              <a:rPr lang="en-US" sz="2000" dirty="0" smtClean="0">
                <a:latin typeface="Calibri" pitchFamily="34" charset="0"/>
              </a:rPr>
              <a:t>Consuelo Goncalves: </a:t>
            </a:r>
            <a:r>
              <a:rPr lang="en-US" sz="2000" dirty="0">
                <a:latin typeface="Calibri" pitchFamily="34" charset="0"/>
              </a:rPr>
              <a:t>secretary support</a:t>
            </a:r>
          </a:p>
        </p:txBody>
      </p:sp>
      <p:cxnSp>
        <p:nvCxnSpPr>
          <p:cNvPr id="6150" name="AutoShape 13"/>
          <p:cNvCxnSpPr>
            <a:cxnSpLocks noChangeShapeType="1"/>
            <a:stCxn id="6147" idx="3"/>
            <a:endCxn id="6149" idx="0"/>
          </p:cNvCxnSpPr>
          <p:nvPr/>
        </p:nvCxnSpPr>
        <p:spPr bwMode="auto">
          <a:xfrm>
            <a:off x="6594385" y="2544495"/>
            <a:ext cx="310565" cy="1140191"/>
          </a:xfrm>
          <a:prstGeom prst="curvedConnector2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51" name="AutoShape 15"/>
          <p:cNvCxnSpPr>
            <a:cxnSpLocks noChangeShapeType="1"/>
            <a:stCxn id="6147" idx="1"/>
            <a:endCxn id="6148" idx="0"/>
          </p:cNvCxnSpPr>
          <p:nvPr/>
        </p:nvCxnSpPr>
        <p:spPr bwMode="auto">
          <a:xfrm rot="10800000" flipV="1">
            <a:off x="2378075" y="2544495"/>
            <a:ext cx="866868" cy="1294080"/>
          </a:xfrm>
          <a:prstGeom prst="curvedConnector2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52" name="AutoShape 17"/>
          <p:cNvCxnSpPr>
            <a:cxnSpLocks noChangeShapeType="1"/>
            <a:stCxn id="6148" idx="2"/>
            <a:endCxn id="6149" idx="2"/>
          </p:cNvCxnSpPr>
          <p:nvPr/>
        </p:nvCxnSpPr>
        <p:spPr bwMode="auto">
          <a:xfrm rot="16200000" flipH="1">
            <a:off x="4564568" y="3591073"/>
            <a:ext cx="153888" cy="4526875"/>
          </a:xfrm>
          <a:prstGeom prst="curvedConnector3">
            <a:avLst>
              <a:gd name="adj1" fmla="val 248550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C2822E-45CC-49C9-8BA6-2B3A7CC470C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400" smtClean="0">
                <a:solidFill>
                  <a:schemeClr val="bg1"/>
                </a:solidFill>
                <a:latin typeface="Calibri" pitchFamily="34" charset="0"/>
              </a:rPr>
              <a:t>Who are we?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9900"/>
                </a:solidFill>
                <a:latin typeface="Calibri" pitchFamily="34" charset="0"/>
              </a:rPr>
              <a:t>Everybody welcome! (CERN and non CERN employees)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Affiliated to FFS (</a:t>
            </a:r>
            <a:r>
              <a:rPr lang="en-US" sz="2400" dirty="0" err="1" smtClean="0">
                <a:latin typeface="Calibri" pitchFamily="34" charset="0"/>
              </a:rPr>
              <a:t>Fédération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Française</a:t>
            </a:r>
            <a:r>
              <a:rPr lang="en-US" sz="2400" dirty="0" smtClean="0">
                <a:latin typeface="Calibri" pitchFamily="34" charset="0"/>
              </a:rPr>
              <a:t> de Ski)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Carte </a:t>
            </a:r>
            <a:r>
              <a:rPr lang="en-US" sz="2000" dirty="0" err="1" smtClean="0">
                <a:latin typeface="Calibri" pitchFamily="34" charset="0"/>
              </a:rPr>
              <a:t>neige</a:t>
            </a:r>
            <a:r>
              <a:rPr lang="en-US" sz="2000" dirty="0" smtClean="0">
                <a:latin typeface="Calibri" pitchFamily="34" charset="0"/>
              </a:rPr>
              <a:t> (FFS license + insurance)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GIA and USCA card</a:t>
            </a:r>
            <a:endParaRPr lang="en-US" sz="1800" dirty="0" smtClean="0"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Calibri" pitchFamily="34" charset="0"/>
              </a:rPr>
              <a:t>Significant ski pass reductions (photo required for membership card)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To contact 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Email: </a:t>
            </a:r>
            <a:r>
              <a:rPr lang="en-US" sz="2000" dirty="0" smtClean="0">
                <a:latin typeface="Calibri" pitchFamily="34" charset="0"/>
                <a:hlinkClick r:id="rId2"/>
              </a:rPr>
              <a:t>ski.club@cern.ch</a:t>
            </a:r>
            <a:endParaRPr lang="en-US" sz="2000" dirty="0" smtClean="0"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Web: </a:t>
            </a:r>
            <a:r>
              <a:rPr lang="en-US" sz="2000" dirty="0" smtClean="0">
                <a:solidFill>
                  <a:schemeClr val="hlink"/>
                </a:solidFill>
                <a:latin typeface="Calibri" pitchFamily="34" charset="0"/>
                <a:hlinkClick r:id="rId3"/>
              </a:rPr>
              <a:t>http://cern.ch/club-ski</a:t>
            </a:r>
            <a:endParaRPr lang="en-US" sz="20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Permanence: every Thursday from 18.00 to 19.00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@ 1</a:t>
            </a:r>
            <a:r>
              <a:rPr lang="en-US" sz="2000" baseline="30000" dirty="0" smtClean="0">
                <a:latin typeface="Calibri" pitchFamily="34" charset="0"/>
              </a:rPr>
              <a:t>st</a:t>
            </a:r>
            <a:r>
              <a:rPr lang="en-US" sz="2000" dirty="0" smtClean="0">
                <a:latin typeface="Calibri" pitchFamily="34" charset="0"/>
              </a:rPr>
              <a:t> floor Restaurant 2 (Build. 504)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CBBA27-08C4-44A6-AA8A-CDB93BD74AF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What do we propose?</a:t>
            </a:r>
          </a:p>
        </p:txBody>
      </p:sp>
      <p:pic>
        <p:nvPicPr>
          <p:cNvPr id="819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751013"/>
            <a:ext cx="24638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7" descr="DTG_170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741863"/>
            <a:ext cx="2119312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581525"/>
            <a:ext cx="37084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11"/>
          <p:cNvSpPr>
            <a:spLocks noChangeArrowheads="1"/>
          </p:cNvSpPr>
          <p:nvPr/>
        </p:nvSpPr>
        <p:spPr bwMode="auto">
          <a:xfrm>
            <a:off x="539750" y="1773238"/>
            <a:ext cx="130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Downhill ski</a:t>
            </a:r>
          </a:p>
        </p:txBody>
      </p:sp>
      <p:sp>
        <p:nvSpPr>
          <p:cNvPr id="8199" name="Rectangle 12"/>
          <p:cNvSpPr>
            <a:spLocks noChangeArrowheads="1"/>
          </p:cNvSpPr>
          <p:nvPr/>
        </p:nvSpPr>
        <p:spPr bwMode="auto">
          <a:xfrm>
            <a:off x="7553325" y="2349500"/>
            <a:ext cx="124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Snowboard</a:t>
            </a:r>
          </a:p>
        </p:txBody>
      </p:sp>
      <p:sp>
        <p:nvSpPr>
          <p:cNvPr id="8200" name="Rectangle 13"/>
          <p:cNvSpPr>
            <a:spLocks noChangeArrowheads="1"/>
          </p:cNvSpPr>
          <p:nvPr/>
        </p:nvSpPr>
        <p:spPr bwMode="auto">
          <a:xfrm>
            <a:off x="4643438" y="3644900"/>
            <a:ext cx="1108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>
                <a:latin typeface="Calibri" pitchFamily="34" charset="0"/>
              </a:rPr>
              <a:t>Ski fitness</a:t>
            </a:r>
          </a:p>
        </p:txBody>
      </p:sp>
      <p:sp>
        <p:nvSpPr>
          <p:cNvPr id="8201" name="Rectangle 14"/>
          <p:cNvSpPr>
            <a:spLocks noChangeArrowheads="1"/>
          </p:cNvSpPr>
          <p:nvPr/>
        </p:nvSpPr>
        <p:spPr bwMode="auto">
          <a:xfrm>
            <a:off x="6084888" y="4221163"/>
            <a:ext cx="1751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>
                <a:latin typeface="Calibri" pitchFamily="34" charset="0"/>
              </a:rPr>
              <a:t>Cross country ski</a:t>
            </a:r>
          </a:p>
        </p:txBody>
      </p:sp>
      <p:sp>
        <p:nvSpPr>
          <p:cNvPr id="8202" name="Rectangle 15"/>
          <p:cNvSpPr>
            <a:spLocks noChangeArrowheads="1"/>
          </p:cNvSpPr>
          <p:nvPr/>
        </p:nvSpPr>
        <p:spPr bwMode="auto">
          <a:xfrm>
            <a:off x="2628900" y="5815013"/>
            <a:ext cx="11747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latin typeface="Calibri" pitchFamily="34" charset="0"/>
              </a:rPr>
              <a:t>Ski touring</a:t>
            </a:r>
          </a:p>
        </p:txBody>
      </p:sp>
      <p:pic>
        <p:nvPicPr>
          <p:cNvPr id="8203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5" y="3213100"/>
            <a:ext cx="16668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2133600"/>
            <a:ext cx="2305050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B0DA5D-0EFA-4334-A676-1C213738C99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2011/2012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5372100"/>
            <a:ext cx="7931150" cy="936625"/>
          </a:xfrm>
        </p:spPr>
        <p:txBody>
          <a:bodyPr/>
          <a:lstStyle/>
          <a:p>
            <a:r>
              <a:rPr lang="en-US" sz="2400" dirty="0" smtClean="0"/>
              <a:t>Around 1000 members</a:t>
            </a:r>
          </a:p>
          <a:p>
            <a:pPr lvl="1"/>
            <a:r>
              <a:rPr lang="en-US" sz="2000" dirty="0" smtClean="0"/>
              <a:t>From 6 to 86 years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347662" y="866775"/>
          <a:ext cx="8448675" cy="5124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2265B-E370-4746-B099-71E1F0DF1CC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Rectangle 3"/>
          <p:cNvSpPr txBox="1">
            <a:spLocks/>
          </p:cNvSpPr>
          <p:nvPr/>
        </p:nvSpPr>
        <p:spPr bwMode="auto">
          <a:xfrm>
            <a:off x="457200" y="18557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alibri" pitchFamily="34" charset="0"/>
              </a:rPr>
              <a:t>50 years anniversary of the ski club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latin typeface="Calibri" pitchFamily="34" charset="0"/>
              </a:rPr>
              <a:t>Many activities all along the season: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Conferences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Special ski outing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St </a:t>
            </a:r>
            <a:r>
              <a:rPr lang="en-US" dirty="0" err="1" smtClean="0">
                <a:latin typeface="Calibri" pitchFamily="34" charset="0"/>
              </a:rPr>
              <a:t>Valentin</a:t>
            </a:r>
            <a:r>
              <a:rPr lang="en-US" dirty="0" smtClean="0">
                <a:latin typeface="Calibri" pitchFamily="34" charset="0"/>
              </a:rPr>
              <a:t> evening organized by the snowboard team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And many others, stay online…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>
                <a:solidFill>
                  <a:schemeClr val="hlink"/>
                </a:solidFill>
                <a:latin typeface="Calibri" pitchFamily="34" charset="0"/>
                <a:hlinkClick r:id="rId2"/>
              </a:rPr>
              <a:t>http://</a:t>
            </a:r>
            <a:r>
              <a:rPr lang="en-US" dirty="0" smtClean="0">
                <a:solidFill>
                  <a:schemeClr val="hlink"/>
                </a:solidFill>
                <a:latin typeface="Calibri" pitchFamily="34" charset="0"/>
                <a:hlinkClick r:id="rId2"/>
              </a:rPr>
              <a:t>cern.ch/club-ski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Rectangle 5"/>
          <p:cNvSpPr txBox="1">
            <a:spLocks/>
          </p:cNvSpPr>
          <p:nvPr/>
        </p:nvSpPr>
        <p:spPr bwMode="auto">
          <a:xfrm>
            <a:off x="2627313" y="549275"/>
            <a:ext cx="60483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fr-FR" sz="4400" dirty="0" smtClean="0">
                <a:solidFill>
                  <a:schemeClr val="bg1"/>
                </a:solidFill>
                <a:latin typeface="Calibri" pitchFamily="34" charset="0"/>
              </a:rPr>
              <a:t>2012/2013 </a:t>
            </a:r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special year</a:t>
            </a:r>
          </a:p>
        </p:txBody>
      </p:sp>
      <p:pic>
        <p:nvPicPr>
          <p:cNvPr id="1027" name="Picture 3" descr="C:\Users\milcent\AppData\Local\Microsoft\Windows\Temporary Internet Files\Content.IE5\R8XUJLLF\MC90005522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2463222" cy="230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ilcent\AppData\Local\Microsoft\Windows\Temporary Internet Files\Content.IE5\W1YXAT0L\MC90028566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041" y="1853406"/>
            <a:ext cx="1820570" cy="167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18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04EB07-D7E5-4BBB-99B8-1F70EA955783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10242" name="Rectangle 5"/>
          <p:cNvSpPr>
            <a:spLocks noGrp="1"/>
          </p:cNvSpPr>
          <p:nvPr>
            <p:ph type="title" idx="4294967295"/>
          </p:nvPr>
        </p:nvSpPr>
        <p:spPr>
          <a:xfrm>
            <a:off x="2627313" y="549275"/>
            <a:ext cx="6048375" cy="854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4400" dirty="0" smtClean="0">
                <a:solidFill>
                  <a:schemeClr val="bg1"/>
                </a:solidFill>
                <a:latin typeface="Calibri" pitchFamily="34" charset="0"/>
              </a:rPr>
              <a:t>2012/2013 </a:t>
            </a:r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Activities</a:t>
            </a:r>
          </a:p>
        </p:txBody>
      </p:sp>
      <p:graphicFrame>
        <p:nvGraphicFramePr>
          <p:cNvPr id="24659" name="Group 8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80643669"/>
              </p:ext>
            </p:extLst>
          </p:nvPr>
        </p:nvGraphicFramePr>
        <p:xfrm>
          <a:off x="179513" y="1844824"/>
          <a:ext cx="8784977" cy="4854823"/>
        </p:xfrm>
        <a:graphic>
          <a:graphicData uri="http://schemas.openxmlformats.org/drawingml/2006/table">
            <a:tbl>
              <a:tblPr/>
              <a:tblGrid>
                <a:gridCol w="2088231"/>
                <a:gridCol w="792088"/>
                <a:gridCol w="2448272"/>
                <a:gridCol w="2088232"/>
                <a:gridCol w="1368154"/>
              </a:tblGrid>
              <a:tr h="3733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Type of activities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dates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type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remarks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52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Downhill ski/snowboard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lessons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and ski pass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Saturday or Sunday from 12/01/2013 to 10/02/2013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Full day lesson in small group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with certified instructor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On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Limited places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48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Saturday or Sunday from 12/01/2013 to 10/02/2013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Limited places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3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Downhill ski/snowboard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outings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and ski pass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Saturday or Sunday from 12/01/2013 to 10/02/2013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Full day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Skiing under your own responsibility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Unlimited places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4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6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Cross country ski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lessons + 1 outing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and ski pass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Saturday from 12/01/2013 to 23/02/2013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½ day lesson in small group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with certified instructor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Limited places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1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1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Outing after lesson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Day or week-end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Bus and ski pass provided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Child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Saturday or week-end from 16/02/2012 to 06/04/2013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Outing with certified instructor if possible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Limited places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2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Ski  touring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Day or week-end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Saturday or Sunday from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January 2013 to May 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Full day with certified instructor if possible or under your own responsibility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Limited places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Ski fitness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September to January 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Ski Fitness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Full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Ski fitness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Adult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February to June 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General Fitness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Limited places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BBAF44F2FF50478029E69F96C21405" ma:contentTypeVersion="0" ma:contentTypeDescription="Create a new document." ma:contentTypeScope="" ma:versionID="16f6b159cae0bc7c8a59063ada7be08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45FA32-CA89-4E73-A775-9D3D72B72B0C}"/>
</file>

<file path=customXml/itemProps2.xml><?xml version="1.0" encoding="utf-8"?>
<ds:datastoreItem xmlns:ds="http://schemas.openxmlformats.org/officeDocument/2006/customXml" ds:itemID="{A6760CB8-4BED-439F-A3F4-6742B3B2E196}"/>
</file>

<file path=customXml/itemProps3.xml><?xml version="1.0" encoding="utf-8"?>
<ds:datastoreItem xmlns:ds="http://schemas.openxmlformats.org/officeDocument/2006/customXml" ds:itemID="{4EFD9D77-FEED-420A-B9F7-02C3E6A0C129}"/>
</file>

<file path=docProps/app.xml><?xml version="1.0" encoding="utf-8"?>
<Properties xmlns="http://schemas.openxmlformats.org/officeDocument/2006/extended-properties" xmlns:vt="http://schemas.openxmlformats.org/officeDocument/2006/docPropsVTypes">
  <TotalTime>2354</TotalTime>
  <Words>2011</Words>
  <Application>Microsoft Office PowerPoint</Application>
  <PresentationFormat>On-screen Show (4:3)</PresentationFormat>
  <Paragraphs>500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Roadmap</vt:lpstr>
      <vt:lpstr>Sponsor: discount</vt:lpstr>
      <vt:lpstr>Organization</vt:lpstr>
      <vt:lpstr>Who are we?</vt:lpstr>
      <vt:lpstr>What do we propose?</vt:lpstr>
      <vt:lpstr>2011/2012</vt:lpstr>
      <vt:lpstr>PowerPoint Presentation</vt:lpstr>
      <vt:lpstr>2012/2013 Activities</vt:lpstr>
      <vt:lpstr>2012/2013 fees €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Downhill ski: more details</vt:lpstr>
      <vt:lpstr>Snowboard: more details</vt:lpstr>
      <vt:lpstr>Downhill ski/Snowboard lessons (provisional)</vt:lpstr>
      <vt:lpstr>Downhill ski/Snowboard after lesson outing (provisional)</vt:lpstr>
      <vt:lpstr>Ski fitness</vt:lpstr>
      <vt:lpstr>Cross country ski</vt:lpstr>
      <vt:lpstr>Cross country ski program 2012 </vt:lpstr>
      <vt:lpstr>Ski touring – how it works</vt:lpstr>
      <vt:lpstr>Ski touring – how it works</vt:lpstr>
      <vt:lpstr>Ski touring – how it works</vt:lpstr>
      <vt:lpstr>Ski touring – how it works</vt:lpstr>
      <vt:lpstr>Ski touring – Program  (May change during the season!!)</vt:lpstr>
      <vt:lpstr>More information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pleroux</dc:creator>
  <cp:lastModifiedBy>Herve Milcent</cp:lastModifiedBy>
  <cp:revision>328</cp:revision>
  <dcterms:created xsi:type="dcterms:W3CDTF">2008-10-28T16:00:34Z</dcterms:created>
  <dcterms:modified xsi:type="dcterms:W3CDTF">2012-11-07T21:18:40Z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0x01010056BBAF44F2FF50478029E69F96C21405</vt:lpwstr>
  </property>
</Properties>
</file>